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92064" r:id="rId1"/>
  </p:sldMasterIdLst>
  <p:notesMasterIdLst>
    <p:notesMasterId r:id="rId65"/>
  </p:notesMasterIdLst>
  <p:handoutMasterIdLst>
    <p:handoutMasterId r:id="rId66"/>
  </p:handoutMasterIdLst>
  <p:sldIdLst>
    <p:sldId id="938" r:id="rId2"/>
    <p:sldId id="955" r:id="rId3"/>
    <p:sldId id="997" r:id="rId4"/>
    <p:sldId id="881" r:id="rId5"/>
    <p:sldId id="999" r:id="rId6"/>
    <p:sldId id="1000" r:id="rId7"/>
    <p:sldId id="1001" r:id="rId8"/>
    <p:sldId id="1058" r:id="rId9"/>
    <p:sldId id="1002" r:id="rId10"/>
    <p:sldId id="1003" r:id="rId11"/>
    <p:sldId id="1004" r:id="rId12"/>
    <p:sldId id="1005" r:id="rId13"/>
    <p:sldId id="1006" r:id="rId14"/>
    <p:sldId id="953" r:id="rId15"/>
    <p:sldId id="1010" r:id="rId16"/>
    <p:sldId id="889" r:id="rId17"/>
    <p:sldId id="1012" r:id="rId18"/>
    <p:sldId id="1011" r:id="rId19"/>
    <p:sldId id="1013" r:id="rId20"/>
    <p:sldId id="1059" r:id="rId21"/>
    <p:sldId id="1014" r:id="rId22"/>
    <p:sldId id="1015" r:id="rId23"/>
    <p:sldId id="1017" r:id="rId24"/>
    <p:sldId id="1016" r:id="rId25"/>
    <p:sldId id="1060" r:id="rId26"/>
    <p:sldId id="1019" r:id="rId27"/>
    <p:sldId id="1020" r:id="rId28"/>
    <p:sldId id="1021" r:id="rId29"/>
    <p:sldId id="1022" r:id="rId30"/>
    <p:sldId id="1061" r:id="rId31"/>
    <p:sldId id="1026" r:id="rId32"/>
    <p:sldId id="1027" r:id="rId33"/>
    <p:sldId id="1025" r:id="rId34"/>
    <p:sldId id="1028" r:id="rId35"/>
    <p:sldId id="1030" r:id="rId36"/>
    <p:sldId id="1062" r:id="rId37"/>
    <p:sldId id="1031" r:id="rId38"/>
    <p:sldId id="1032" r:id="rId39"/>
    <p:sldId id="1033" r:id="rId40"/>
    <p:sldId id="1034" r:id="rId41"/>
    <p:sldId id="1035" r:id="rId42"/>
    <p:sldId id="1036" r:id="rId43"/>
    <p:sldId id="1037" r:id="rId44"/>
    <p:sldId id="1038" r:id="rId45"/>
    <p:sldId id="1040" r:id="rId46"/>
    <p:sldId id="1041" r:id="rId47"/>
    <p:sldId id="1042" r:id="rId48"/>
    <p:sldId id="1063" r:id="rId49"/>
    <p:sldId id="1043" r:id="rId50"/>
    <p:sldId id="1044" r:id="rId51"/>
    <p:sldId id="1045" r:id="rId52"/>
    <p:sldId id="1046" r:id="rId53"/>
    <p:sldId id="1048" r:id="rId54"/>
    <p:sldId id="1047" r:id="rId55"/>
    <p:sldId id="1049" r:id="rId56"/>
    <p:sldId id="1050" r:id="rId57"/>
    <p:sldId id="1051" r:id="rId58"/>
    <p:sldId id="1052" r:id="rId59"/>
    <p:sldId id="1053" r:id="rId60"/>
    <p:sldId id="1054" r:id="rId61"/>
    <p:sldId id="1055" r:id="rId62"/>
    <p:sldId id="1056" r:id="rId63"/>
    <p:sldId id="1057" r:id="rId6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Mac WQ02392KDA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1B3C"/>
    <a:srgbClr val="2B5F97"/>
    <a:srgbClr val="00B1F1"/>
    <a:srgbClr val="010F97"/>
    <a:srgbClr val="B9D629"/>
    <a:srgbClr val="0E4571"/>
    <a:srgbClr val="071C3C"/>
    <a:srgbClr val="1D5C96"/>
    <a:srgbClr val="FE1DFF"/>
    <a:srgbClr val="BAE1E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32"/>
    <p:restoredTop sz="97228"/>
  </p:normalViewPr>
  <p:slideViewPr>
    <p:cSldViewPr snapToGrid="0">
      <p:cViewPr varScale="1">
        <p:scale>
          <a:sx n="131" d="100"/>
          <a:sy n="131" d="100"/>
        </p:scale>
        <p:origin x="1072" y="184"/>
      </p:cViewPr>
      <p:guideLst>
        <p:guide orient="horz" pos="2160"/>
        <p:guide pos="2880"/>
      </p:guideLst>
    </p:cSldViewPr>
  </p:slideViewPr>
  <p:outlineViewPr>
    <p:cViewPr>
      <p:scale>
        <a:sx n="33" d="100"/>
        <a:sy n="33" d="100"/>
      </p:scale>
      <p:origin x="296" y="68888"/>
    </p:cViewPr>
  </p:outlineViewPr>
  <p:notesTextViewPr>
    <p:cViewPr>
      <p:scale>
        <a:sx n="100" d="100"/>
        <a:sy n="100" d="100"/>
      </p:scale>
      <p:origin x="0" y="0"/>
    </p:cViewPr>
  </p:notesTextViewPr>
  <p:sorterViewPr>
    <p:cViewPr>
      <p:scale>
        <a:sx n="150" d="100"/>
        <a:sy n="150" d="100"/>
      </p:scale>
      <p:origin x="0" y="0"/>
    </p:cViewPr>
  </p:sorterViewPr>
  <p:notesViewPr>
    <p:cSldViewPr snapToGrid="0">
      <p:cViewPr varScale="1">
        <p:scale>
          <a:sx n="102" d="100"/>
          <a:sy n="102" d="100"/>
        </p:scale>
        <p:origin x="-4936"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notesMaster" Target="notesMasters/notesMaster1.xml"/><Relationship Id="rId66" Type="http://schemas.openxmlformats.org/officeDocument/2006/relationships/handoutMaster" Target="handoutMasters/handoutMaster1.xml"/><Relationship Id="rId67" Type="http://schemas.openxmlformats.org/officeDocument/2006/relationships/commentAuthors" Target="commentAuthors.xml"/><Relationship Id="rId68" Type="http://schemas.openxmlformats.org/officeDocument/2006/relationships/presProps" Target="presProps.xml"/><Relationship Id="rId69" Type="http://schemas.openxmlformats.org/officeDocument/2006/relationships/viewProps" Target="viewProp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heme" Target="theme/theme1.xml"/><Relationship Id="rId71"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5881CB3-A4B3-774C-8834-9AA7B33D60A8}" type="datetimeFigureOut">
              <a:rPr lang="en-US"/>
              <a:pPr>
                <a:defRPr/>
              </a:pPr>
              <a:t>4/26/17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F80E6B0-18AE-5B44-A1EA-AC7BB03761AA}" type="slidenum">
              <a:rPr lang="en-US"/>
              <a:pPr>
                <a:defRPr/>
              </a:pPr>
              <a:t>‹#›</a:t>
            </a:fld>
            <a:endParaRPr lang="en-US" dirty="0"/>
          </a:p>
        </p:txBody>
      </p:sp>
    </p:spTree>
    <p:extLst>
      <p:ext uri="{BB962C8B-B14F-4D97-AF65-F5344CB8AC3E}">
        <p14:creationId xmlns:p14="http://schemas.microsoft.com/office/powerpoint/2010/main" val="4075480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dirty="0"/>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0"/>
                <a:cs typeface="ＭＳ Ｐゴシック" charset="0"/>
              </a:defRPr>
            </a:lvl1pPr>
          </a:lstStyle>
          <a:p>
            <a:pPr>
              <a:defRPr/>
            </a:pPr>
            <a:endParaRPr lang="en-US" dirty="0"/>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dirty="0"/>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lgn="r">
              <a:defRPr sz="1200"/>
            </a:lvl1pPr>
          </a:lstStyle>
          <a:p>
            <a:pPr>
              <a:defRPr/>
            </a:pPr>
            <a:fld id="{293AA6AD-4C6C-F54A-83AF-EE84ACA82226}" type="slidenum">
              <a:rPr lang="en-US"/>
              <a:pPr>
                <a:defRPr/>
              </a:pPr>
              <a:t>‹#›</a:t>
            </a:fld>
            <a:endParaRPr lang="en-US" dirty="0"/>
          </a:p>
        </p:txBody>
      </p:sp>
    </p:spTree>
    <p:extLst>
      <p:ext uri="{BB962C8B-B14F-4D97-AF65-F5344CB8AC3E}">
        <p14:creationId xmlns:p14="http://schemas.microsoft.com/office/powerpoint/2010/main" val="9216870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3AA6AD-4C6C-F54A-83AF-EE84ACA82226}" type="slidenum">
              <a:rPr lang="en-US" smtClean="0"/>
              <a:pPr>
                <a:defRPr/>
              </a:pPr>
              <a:t>1</a:t>
            </a:fld>
            <a:endParaRPr lang="en-US" dirty="0"/>
          </a:p>
        </p:txBody>
      </p:sp>
    </p:spTree>
    <p:extLst>
      <p:ext uri="{BB962C8B-B14F-4D97-AF65-F5344CB8AC3E}">
        <p14:creationId xmlns:p14="http://schemas.microsoft.com/office/powerpoint/2010/main" val="1438455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24</a:t>
            </a:fld>
            <a:endParaRPr lang="en-US" dirty="0">
              <a:solidFill>
                <a:srgbClr val="000000"/>
              </a:solidFill>
            </a:endParaRPr>
          </a:p>
        </p:txBody>
      </p:sp>
    </p:spTree>
    <p:extLst>
      <p:ext uri="{BB962C8B-B14F-4D97-AF65-F5344CB8AC3E}">
        <p14:creationId xmlns:p14="http://schemas.microsoft.com/office/powerpoint/2010/main" val="1090623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25</a:t>
            </a:fld>
            <a:endParaRPr lang="en-US" dirty="0">
              <a:solidFill>
                <a:srgbClr val="000000"/>
              </a:solidFill>
            </a:endParaRPr>
          </a:p>
        </p:txBody>
      </p:sp>
    </p:spTree>
    <p:extLst>
      <p:ext uri="{BB962C8B-B14F-4D97-AF65-F5344CB8AC3E}">
        <p14:creationId xmlns:p14="http://schemas.microsoft.com/office/powerpoint/2010/main" val="379369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27</a:t>
            </a:fld>
            <a:endParaRPr lang="en-US" dirty="0">
              <a:solidFill>
                <a:srgbClr val="000000"/>
              </a:solidFill>
            </a:endParaRPr>
          </a:p>
        </p:txBody>
      </p:sp>
    </p:spTree>
    <p:extLst>
      <p:ext uri="{BB962C8B-B14F-4D97-AF65-F5344CB8AC3E}">
        <p14:creationId xmlns:p14="http://schemas.microsoft.com/office/powerpoint/2010/main" val="1935894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28</a:t>
            </a:fld>
            <a:endParaRPr lang="en-US" dirty="0">
              <a:solidFill>
                <a:srgbClr val="000000"/>
              </a:solidFill>
            </a:endParaRPr>
          </a:p>
        </p:txBody>
      </p:sp>
    </p:spTree>
    <p:extLst>
      <p:ext uri="{BB962C8B-B14F-4D97-AF65-F5344CB8AC3E}">
        <p14:creationId xmlns:p14="http://schemas.microsoft.com/office/powerpoint/2010/main" val="9922880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30</a:t>
            </a:fld>
            <a:endParaRPr lang="en-US" dirty="0">
              <a:solidFill>
                <a:srgbClr val="000000"/>
              </a:solidFill>
            </a:endParaRPr>
          </a:p>
        </p:txBody>
      </p:sp>
    </p:spTree>
    <p:extLst>
      <p:ext uri="{BB962C8B-B14F-4D97-AF65-F5344CB8AC3E}">
        <p14:creationId xmlns:p14="http://schemas.microsoft.com/office/powerpoint/2010/main" val="1121820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31</a:t>
            </a:fld>
            <a:endParaRPr lang="en-US" dirty="0">
              <a:solidFill>
                <a:srgbClr val="000000"/>
              </a:solidFill>
            </a:endParaRPr>
          </a:p>
        </p:txBody>
      </p:sp>
    </p:spTree>
    <p:extLst>
      <p:ext uri="{BB962C8B-B14F-4D97-AF65-F5344CB8AC3E}">
        <p14:creationId xmlns:p14="http://schemas.microsoft.com/office/powerpoint/2010/main" val="21086073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32</a:t>
            </a:fld>
            <a:endParaRPr lang="en-US" dirty="0">
              <a:solidFill>
                <a:srgbClr val="000000"/>
              </a:solidFill>
            </a:endParaRPr>
          </a:p>
        </p:txBody>
      </p:sp>
    </p:spTree>
    <p:extLst>
      <p:ext uri="{BB962C8B-B14F-4D97-AF65-F5344CB8AC3E}">
        <p14:creationId xmlns:p14="http://schemas.microsoft.com/office/powerpoint/2010/main" val="1955429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35</a:t>
            </a:fld>
            <a:endParaRPr lang="en-US" dirty="0">
              <a:solidFill>
                <a:srgbClr val="000000"/>
              </a:solidFill>
            </a:endParaRPr>
          </a:p>
        </p:txBody>
      </p:sp>
    </p:spTree>
    <p:extLst>
      <p:ext uri="{BB962C8B-B14F-4D97-AF65-F5344CB8AC3E}">
        <p14:creationId xmlns:p14="http://schemas.microsoft.com/office/powerpoint/2010/main" val="15538918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36</a:t>
            </a:fld>
            <a:endParaRPr lang="en-US" dirty="0">
              <a:solidFill>
                <a:srgbClr val="000000"/>
              </a:solidFill>
            </a:endParaRPr>
          </a:p>
        </p:txBody>
      </p:sp>
    </p:spTree>
    <p:extLst>
      <p:ext uri="{BB962C8B-B14F-4D97-AF65-F5344CB8AC3E}">
        <p14:creationId xmlns:p14="http://schemas.microsoft.com/office/powerpoint/2010/main" val="272251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37</a:t>
            </a:fld>
            <a:endParaRPr lang="en-US" dirty="0">
              <a:solidFill>
                <a:srgbClr val="000000"/>
              </a:solidFill>
            </a:endParaRPr>
          </a:p>
        </p:txBody>
      </p:sp>
    </p:spTree>
    <p:extLst>
      <p:ext uri="{BB962C8B-B14F-4D97-AF65-F5344CB8AC3E}">
        <p14:creationId xmlns:p14="http://schemas.microsoft.com/office/powerpoint/2010/main" val="102432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14202254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42</a:t>
            </a:fld>
            <a:endParaRPr lang="en-US" dirty="0">
              <a:solidFill>
                <a:srgbClr val="000000"/>
              </a:solidFill>
            </a:endParaRPr>
          </a:p>
        </p:txBody>
      </p:sp>
    </p:spTree>
    <p:extLst>
      <p:ext uri="{BB962C8B-B14F-4D97-AF65-F5344CB8AC3E}">
        <p14:creationId xmlns:p14="http://schemas.microsoft.com/office/powerpoint/2010/main" val="8182479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8817462-C0DE-534F-9430-245BC02EEB56}" type="slidenum">
              <a:rPr lang="en-US" smtClean="0"/>
              <a:pPr>
                <a:defRPr/>
              </a:pPr>
              <a:t>43</a:t>
            </a:fld>
            <a:endParaRPr lang="en-US" dirty="0"/>
          </a:p>
        </p:txBody>
      </p:sp>
    </p:spTree>
    <p:extLst>
      <p:ext uri="{BB962C8B-B14F-4D97-AF65-F5344CB8AC3E}">
        <p14:creationId xmlns:p14="http://schemas.microsoft.com/office/powerpoint/2010/main" val="8395495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44</a:t>
            </a:fld>
            <a:endParaRPr lang="en-US" dirty="0">
              <a:solidFill>
                <a:srgbClr val="000000"/>
              </a:solidFill>
            </a:endParaRPr>
          </a:p>
        </p:txBody>
      </p:sp>
    </p:spTree>
    <p:extLst>
      <p:ext uri="{BB962C8B-B14F-4D97-AF65-F5344CB8AC3E}">
        <p14:creationId xmlns:p14="http://schemas.microsoft.com/office/powerpoint/2010/main" val="1485275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45</a:t>
            </a:fld>
            <a:endParaRPr lang="en-US" dirty="0">
              <a:solidFill>
                <a:srgbClr val="000000"/>
              </a:solidFill>
            </a:endParaRPr>
          </a:p>
        </p:txBody>
      </p:sp>
    </p:spTree>
    <p:extLst>
      <p:ext uri="{BB962C8B-B14F-4D97-AF65-F5344CB8AC3E}">
        <p14:creationId xmlns:p14="http://schemas.microsoft.com/office/powerpoint/2010/main" val="4812700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46</a:t>
            </a:fld>
            <a:endParaRPr lang="en-US" dirty="0">
              <a:solidFill>
                <a:srgbClr val="000000"/>
              </a:solidFill>
            </a:endParaRPr>
          </a:p>
        </p:txBody>
      </p:sp>
    </p:spTree>
    <p:extLst>
      <p:ext uri="{BB962C8B-B14F-4D97-AF65-F5344CB8AC3E}">
        <p14:creationId xmlns:p14="http://schemas.microsoft.com/office/powerpoint/2010/main" val="19690523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48</a:t>
            </a:fld>
            <a:endParaRPr lang="en-US" dirty="0">
              <a:solidFill>
                <a:srgbClr val="000000"/>
              </a:solidFill>
            </a:endParaRPr>
          </a:p>
        </p:txBody>
      </p:sp>
    </p:spTree>
    <p:extLst>
      <p:ext uri="{BB962C8B-B14F-4D97-AF65-F5344CB8AC3E}">
        <p14:creationId xmlns:p14="http://schemas.microsoft.com/office/powerpoint/2010/main" val="12264196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53</a:t>
            </a:fld>
            <a:endParaRPr lang="en-US" dirty="0">
              <a:solidFill>
                <a:srgbClr val="000000"/>
              </a:solidFill>
            </a:endParaRPr>
          </a:p>
        </p:txBody>
      </p:sp>
    </p:spTree>
    <p:extLst>
      <p:ext uri="{BB962C8B-B14F-4D97-AF65-F5344CB8AC3E}">
        <p14:creationId xmlns:p14="http://schemas.microsoft.com/office/powerpoint/2010/main" val="497015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54</a:t>
            </a:fld>
            <a:endParaRPr lang="en-US" dirty="0">
              <a:solidFill>
                <a:srgbClr val="000000"/>
              </a:solidFill>
            </a:endParaRPr>
          </a:p>
        </p:txBody>
      </p:sp>
    </p:spTree>
    <p:extLst>
      <p:ext uri="{BB962C8B-B14F-4D97-AF65-F5344CB8AC3E}">
        <p14:creationId xmlns:p14="http://schemas.microsoft.com/office/powerpoint/2010/main" val="1770455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4</a:t>
            </a:fld>
            <a:endParaRPr lang="en-US" dirty="0">
              <a:solidFill>
                <a:srgbClr val="000000"/>
              </a:solidFill>
            </a:endParaRPr>
          </a:p>
        </p:txBody>
      </p:sp>
    </p:spTree>
    <p:extLst>
      <p:ext uri="{BB962C8B-B14F-4D97-AF65-F5344CB8AC3E}">
        <p14:creationId xmlns:p14="http://schemas.microsoft.com/office/powerpoint/2010/main" val="415288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6</a:t>
            </a:fld>
            <a:endParaRPr lang="en-US" dirty="0">
              <a:solidFill>
                <a:srgbClr val="000000"/>
              </a:solidFill>
            </a:endParaRPr>
          </a:p>
        </p:txBody>
      </p:sp>
    </p:spTree>
    <p:extLst>
      <p:ext uri="{BB962C8B-B14F-4D97-AF65-F5344CB8AC3E}">
        <p14:creationId xmlns:p14="http://schemas.microsoft.com/office/powerpoint/2010/main" val="1411822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739829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13</a:t>
            </a:fld>
            <a:endParaRPr lang="en-US" dirty="0">
              <a:solidFill>
                <a:srgbClr val="000000"/>
              </a:solidFill>
            </a:endParaRPr>
          </a:p>
        </p:txBody>
      </p:sp>
    </p:spTree>
    <p:extLst>
      <p:ext uri="{BB962C8B-B14F-4D97-AF65-F5344CB8AC3E}">
        <p14:creationId xmlns:p14="http://schemas.microsoft.com/office/powerpoint/2010/main" val="393439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16</a:t>
            </a:fld>
            <a:endParaRPr lang="en-US" dirty="0">
              <a:solidFill>
                <a:srgbClr val="000000"/>
              </a:solidFill>
            </a:endParaRPr>
          </a:p>
        </p:txBody>
      </p:sp>
    </p:spTree>
    <p:extLst>
      <p:ext uri="{BB962C8B-B14F-4D97-AF65-F5344CB8AC3E}">
        <p14:creationId xmlns:p14="http://schemas.microsoft.com/office/powerpoint/2010/main" val="1534021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17</a:t>
            </a:fld>
            <a:endParaRPr lang="en-US" dirty="0">
              <a:solidFill>
                <a:srgbClr val="000000"/>
              </a:solidFill>
            </a:endParaRPr>
          </a:p>
        </p:txBody>
      </p:sp>
    </p:spTree>
    <p:extLst>
      <p:ext uri="{BB962C8B-B14F-4D97-AF65-F5344CB8AC3E}">
        <p14:creationId xmlns:p14="http://schemas.microsoft.com/office/powerpoint/2010/main" val="9082016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1069402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2531" name="Rectangle 3"/>
          <p:cNvSpPr>
            <a:spLocks noGrp="1" noChangeArrowheads="1"/>
          </p:cNvSpPr>
          <p:nvPr>
            <p:ph type="ctrTitle"/>
          </p:nvPr>
        </p:nvSpPr>
        <p:spPr>
          <a:xfrm>
            <a:off x="1371600" y="2362200"/>
            <a:ext cx="7086600" cy="1143000"/>
          </a:xfrm>
        </p:spPr>
        <p:txBody>
          <a:bodyPr anchor="t"/>
          <a:lstStyle>
            <a:lvl1pPr>
              <a:defRPr sz="3600" b="1">
                <a:solidFill>
                  <a:schemeClr val="bg1"/>
                </a:solidFill>
                <a:latin typeface="Arial" charset="0"/>
              </a:defRPr>
            </a:lvl1pPr>
          </a:lstStyle>
          <a:p>
            <a:r>
              <a:rPr lang="en-US"/>
              <a:t>Click to edit Master title style</a:t>
            </a:r>
          </a:p>
        </p:txBody>
      </p:sp>
      <p:sp>
        <p:nvSpPr>
          <p:cNvPr id="22532" name="Rectangle 4"/>
          <p:cNvSpPr>
            <a:spLocks noGrp="1" noChangeArrowheads="1"/>
          </p:cNvSpPr>
          <p:nvPr>
            <p:ph type="subTitle" idx="1"/>
          </p:nvPr>
        </p:nvSpPr>
        <p:spPr>
          <a:xfrm>
            <a:off x="3048000" y="3657600"/>
            <a:ext cx="5791200" cy="2362200"/>
          </a:xfrm>
        </p:spPr>
        <p:txBody>
          <a:bodyPr/>
          <a:lstStyle>
            <a:lvl1pPr marL="0" indent="0">
              <a:buFontTx/>
              <a:buNone/>
              <a:defRPr/>
            </a:lvl1pPr>
          </a:lstStyle>
          <a:p>
            <a:r>
              <a:rPr lang="en-US"/>
              <a:t>Click to edit Master subtitle style</a:t>
            </a:r>
          </a:p>
        </p:txBody>
      </p:sp>
    </p:spTree>
    <p:extLst>
      <p:ext uri="{BB962C8B-B14F-4D97-AF65-F5344CB8AC3E}">
        <p14:creationId xmlns:p14="http://schemas.microsoft.com/office/powerpoint/2010/main" val="423435948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3131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0"/>
            <a:ext cx="19431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0"/>
            <a:ext cx="56769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8267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GB"/>
          </a:p>
        </p:txBody>
      </p:sp>
      <p:sp>
        <p:nvSpPr>
          <p:cNvPr id="8" name="Text Placeholder 7"/>
          <p:cNvSpPr>
            <a:spLocks noGrp="1"/>
          </p:cNvSpPr>
          <p:nvPr>
            <p:ph type="body" sz="quarter" idx="10"/>
          </p:nvPr>
        </p:nvSpPr>
        <p:spPr>
          <a:xfrm>
            <a:off x="265113" y="6629983"/>
            <a:ext cx="1391407" cy="156966"/>
          </a:xfrm>
        </p:spPr>
        <p:txBody>
          <a:bodyPr wrap="none" lIns="0" tIns="0" rIns="0" bIns="0" anchor="b">
            <a:spAutoFit/>
          </a:bodyPr>
          <a:lstStyle>
            <a:lvl1pPr marL="0" indent="0">
              <a:lnSpc>
                <a:spcPct val="85000"/>
              </a:lnSpc>
              <a:spcBef>
                <a:spcPts val="0"/>
              </a:spcBef>
              <a:buFontTx/>
              <a:buNone/>
              <a:defRPr sz="1200">
                <a:solidFill>
                  <a:schemeClr val="bg1"/>
                </a:solidFill>
              </a:defRPr>
            </a:lvl1pPr>
          </a:lstStyle>
          <a:p>
            <a:pPr lvl="0"/>
            <a:r>
              <a:rPr lang="en-US" dirty="0" smtClean="0"/>
              <a:t>Click to edit Master text styles</a:t>
            </a:r>
          </a:p>
        </p:txBody>
      </p:sp>
    </p:spTree>
    <p:extLst>
      <p:ext uri="{BB962C8B-B14F-4D97-AF65-F5344CB8AC3E}">
        <p14:creationId xmlns:p14="http://schemas.microsoft.com/office/powerpoint/2010/main" val="369054164"/>
      </p:ext>
    </p:extLst>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7"/>
          <p:cNvSpPr>
            <a:spLocks noGrp="1"/>
          </p:cNvSpPr>
          <p:nvPr>
            <p:ph type="body" sz="quarter" idx="10"/>
          </p:nvPr>
        </p:nvSpPr>
        <p:spPr>
          <a:xfrm>
            <a:off x="266700" y="6569020"/>
            <a:ext cx="2034211" cy="175433"/>
          </a:xfrm>
        </p:spPr>
        <p:txBody>
          <a:bodyPr wrap="none" lIns="0" tIns="0" rIns="0" bIns="0" anchor="b">
            <a:spAutoFit/>
          </a:bodyPr>
          <a:lstStyle>
            <a:lvl1pPr marL="0" indent="0">
              <a:lnSpc>
                <a:spcPct val="95000"/>
              </a:lnSpc>
              <a:spcBef>
                <a:spcPts val="0"/>
              </a:spcBef>
              <a:buFontTx/>
              <a:buNone/>
              <a:defRPr sz="1200" b="0"/>
            </a:lvl1pPr>
          </a:lstStyle>
          <a:p>
            <a:pPr lvl="0"/>
            <a:r>
              <a:rPr lang="en-US" dirty="0" smtClean="0"/>
              <a:t>Click to edit Master text styles</a:t>
            </a:r>
          </a:p>
        </p:txBody>
      </p:sp>
      <p:sp>
        <p:nvSpPr>
          <p:cNvPr id="7" name="Text Placeholder 7"/>
          <p:cNvSpPr>
            <a:spLocks noGrp="1"/>
          </p:cNvSpPr>
          <p:nvPr>
            <p:ph type="body" sz="quarter" idx="12"/>
          </p:nvPr>
        </p:nvSpPr>
        <p:spPr>
          <a:xfrm>
            <a:off x="6754189" y="5989233"/>
            <a:ext cx="2034211" cy="175433"/>
          </a:xfrm>
        </p:spPr>
        <p:txBody>
          <a:bodyPr wrap="none" lIns="0" tIns="0" rIns="0" bIns="0" anchor="b">
            <a:spAutoFit/>
          </a:bodyPr>
          <a:lstStyle>
            <a:lvl1pPr marL="0" indent="0" algn="r">
              <a:lnSpc>
                <a:spcPct val="95000"/>
              </a:lnSpc>
              <a:spcBef>
                <a:spcPts val="0"/>
              </a:spcBef>
              <a:buFontTx/>
              <a:buNone/>
              <a:defRPr sz="1200" b="0"/>
            </a:lvl1pPr>
          </a:lstStyle>
          <a:p>
            <a:pPr lvl="0"/>
            <a:r>
              <a:rPr lang="en-US" dirty="0" smtClean="0"/>
              <a:t>Click to edit Master text styles</a:t>
            </a:r>
          </a:p>
        </p:txBody>
      </p:sp>
    </p:spTree>
    <p:extLst>
      <p:ext uri="{BB962C8B-B14F-4D97-AF65-F5344CB8AC3E}">
        <p14:creationId xmlns:p14="http://schemas.microsoft.com/office/powerpoint/2010/main" val="1325075873"/>
      </p:ext>
    </p:extLst>
  </p:cSld>
  <p:clrMapOvr>
    <a:masterClrMapping/>
  </p:clrMapOvr>
  <p:transition advClick="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a:lvl1p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5"/>
          <p:cNvSpPr>
            <a:spLocks noGrp="1"/>
          </p:cNvSpPr>
          <p:nvPr>
            <p:ph type="body" sz="quarter" idx="11"/>
          </p:nvPr>
        </p:nvSpPr>
        <p:spPr>
          <a:xfrm>
            <a:off x="459822" y="6090444"/>
            <a:ext cx="4112177" cy="541338"/>
          </a:xfrm>
        </p:spPr>
        <p:txBody>
          <a:bodyPr tIns="0" rIns="0" bIns="0" anchor="b"/>
          <a:lstStyle>
            <a:lvl1pPr marL="0" indent="0">
              <a:buNone/>
              <a:defRPr sz="1200">
                <a:solidFill>
                  <a:schemeClr val="tx1"/>
                </a:solidFill>
              </a:defRPr>
            </a:lvl1pPr>
          </a:lstStyle>
          <a:p>
            <a:pPr lvl="0"/>
            <a:r>
              <a:rPr lang="en-US" dirty="0" smtClean="0"/>
              <a:t>Click to edit Master text styles</a:t>
            </a:r>
          </a:p>
        </p:txBody>
      </p:sp>
      <p:sp>
        <p:nvSpPr>
          <p:cNvPr id="5" name="Text Placeholder 5"/>
          <p:cNvSpPr>
            <a:spLocks noGrp="1"/>
          </p:cNvSpPr>
          <p:nvPr>
            <p:ph type="body" sz="quarter" idx="12"/>
          </p:nvPr>
        </p:nvSpPr>
        <p:spPr>
          <a:xfrm>
            <a:off x="4572000" y="6090444"/>
            <a:ext cx="4112433" cy="541338"/>
          </a:xfrm>
        </p:spPr>
        <p:txBody>
          <a:bodyPr tIns="0" rIns="0" bIns="0" anchor="b"/>
          <a:lstStyle>
            <a:lvl1pPr marL="0" indent="0" algn="r">
              <a:buNone/>
              <a:defRPr sz="1200">
                <a:solidFill>
                  <a:schemeClr val="tx1"/>
                </a:solidFill>
              </a:defRPr>
            </a:lvl1pPr>
          </a:lstStyle>
          <a:p>
            <a:pPr lvl="0"/>
            <a:r>
              <a:rPr lang="en-US" dirty="0" smtClean="0"/>
              <a:t>Click to edit Master text styles</a:t>
            </a:r>
          </a:p>
        </p:txBody>
      </p:sp>
    </p:spTree>
    <p:extLst>
      <p:ext uri="{BB962C8B-B14F-4D97-AF65-F5344CB8AC3E}">
        <p14:creationId xmlns:p14="http://schemas.microsoft.com/office/powerpoint/2010/main" val="13916326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39840"/>
            <a:ext cx="7769225"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535240"/>
            <a:ext cx="7772400" cy="5165363"/>
          </a:xfrm>
        </p:spPr>
        <p:txBody>
          <a:body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86235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0092058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954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5102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977145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224851"/>
            <a:ext cx="7769225" cy="1143000"/>
          </a:xfrm>
        </p:spPr>
        <p:txBody>
          <a:bodyPr/>
          <a:lstStyle/>
          <a:p>
            <a:r>
              <a:rPr lang="en-US" smtClean="0"/>
              <a:t>Click to edit Master title style</a:t>
            </a:r>
            <a:endParaRPr lang="en-US"/>
          </a:p>
        </p:txBody>
      </p:sp>
    </p:spTree>
    <p:extLst>
      <p:ext uri="{BB962C8B-B14F-4D97-AF65-F5344CB8AC3E}">
        <p14:creationId xmlns:p14="http://schemas.microsoft.com/office/powerpoint/2010/main" val="36335014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2270608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67542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884964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11097"/>
        </a:solidFill>
        <a:effectLst/>
      </p:bgPr>
    </p:bg>
    <p:spTree>
      <p:nvGrpSpPr>
        <p:cNvPr id="1" name=""/>
        <p:cNvGrpSpPr/>
        <p:nvPr/>
      </p:nvGrpSpPr>
      <p:grpSpPr>
        <a:xfrm>
          <a:off x="0" y="0"/>
          <a:ext cx="0" cy="0"/>
          <a:chOff x="0" y="0"/>
          <a:chExt cx="0" cy="0"/>
        </a:xfrm>
      </p:grpSpPr>
      <p:sp>
        <p:nvSpPr>
          <p:cNvPr id="1026" name="Rectangle 24"/>
          <p:cNvSpPr>
            <a:spLocks noGrp="1" noChangeArrowheads="1"/>
          </p:cNvSpPr>
          <p:nvPr>
            <p:ph type="body" idx="1"/>
          </p:nvPr>
        </p:nvSpPr>
        <p:spPr bwMode="auto">
          <a:xfrm>
            <a:off x="685800" y="1295400"/>
            <a:ext cx="7772400" cy="5348288"/>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7" name="Rectangle 25"/>
          <p:cNvSpPr>
            <a:spLocks noGrp="1" noChangeArrowheads="1"/>
          </p:cNvSpPr>
          <p:nvPr>
            <p:ph type="title"/>
          </p:nvPr>
        </p:nvSpPr>
        <p:spPr bwMode="auto">
          <a:xfrm>
            <a:off x="685800" y="0"/>
            <a:ext cx="7769225"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 bg1="lt1" tx1="dk1" bg2="lt2" tx2="dk2" accent1="accent1" accent2="accent2" accent3="accent3" accent4="accent4" accent5="accent5" accent6="accent6" hlink="hlink" folHlink="folHlink"/>
  <p:sldLayoutIdLst>
    <p:sldLayoutId id="2147492065" r:id="rId1"/>
    <p:sldLayoutId id="2147492066" r:id="rId2"/>
    <p:sldLayoutId id="2147492067" r:id="rId3"/>
    <p:sldLayoutId id="2147492068" r:id="rId4"/>
    <p:sldLayoutId id="2147492069" r:id="rId5"/>
    <p:sldLayoutId id="2147492070" r:id="rId6"/>
    <p:sldLayoutId id="2147492071" r:id="rId7"/>
    <p:sldLayoutId id="2147492072" r:id="rId8"/>
    <p:sldLayoutId id="2147492073" r:id="rId9"/>
    <p:sldLayoutId id="2147492074" r:id="rId10"/>
    <p:sldLayoutId id="2147492075" r:id="rId11"/>
    <p:sldLayoutId id="2147492076" r:id="rId12"/>
    <p:sldLayoutId id="2147492077" r:id="rId13"/>
    <p:sldLayoutId id="2147492078" r:id="rId14"/>
  </p:sldLayoutIdLst>
  <p:timing>
    <p:tnLst>
      <p:par>
        <p:cTn id="1" dur="indefinite" restart="never" nodeType="tmRoot"/>
      </p:par>
    </p:tnLst>
  </p:timing>
  <p:hf sldNum="0" hdr="0" ftr="0" dt="0"/>
  <p:txStyles>
    <p:titleStyle>
      <a:lvl1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1pPr>
      <a:lvl2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2pPr>
      <a:lvl3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3pPr>
      <a:lvl4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4pPr>
      <a:lvl5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5pPr>
      <a:lvl6pPr marL="457200" algn="l" rtl="0" fontAlgn="base">
        <a:lnSpc>
          <a:spcPct val="90000"/>
        </a:lnSpc>
        <a:spcBef>
          <a:spcPct val="0"/>
        </a:spcBef>
        <a:spcAft>
          <a:spcPct val="0"/>
        </a:spcAft>
        <a:defRPr sz="2600">
          <a:solidFill>
            <a:srgbClr val="124780"/>
          </a:solidFill>
          <a:latin typeface="Arial Bold" charset="0"/>
        </a:defRPr>
      </a:lvl6pPr>
      <a:lvl7pPr marL="914400" algn="l" rtl="0" fontAlgn="base">
        <a:lnSpc>
          <a:spcPct val="90000"/>
        </a:lnSpc>
        <a:spcBef>
          <a:spcPct val="0"/>
        </a:spcBef>
        <a:spcAft>
          <a:spcPct val="0"/>
        </a:spcAft>
        <a:defRPr sz="2600">
          <a:solidFill>
            <a:srgbClr val="124780"/>
          </a:solidFill>
          <a:latin typeface="Arial Bold" charset="0"/>
        </a:defRPr>
      </a:lvl7pPr>
      <a:lvl8pPr marL="1371600" algn="l" rtl="0" fontAlgn="base">
        <a:lnSpc>
          <a:spcPct val="90000"/>
        </a:lnSpc>
        <a:spcBef>
          <a:spcPct val="0"/>
        </a:spcBef>
        <a:spcAft>
          <a:spcPct val="0"/>
        </a:spcAft>
        <a:defRPr sz="2600">
          <a:solidFill>
            <a:srgbClr val="124780"/>
          </a:solidFill>
          <a:latin typeface="Arial Bold" charset="0"/>
        </a:defRPr>
      </a:lvl8pPr>
      <a:lvl9pPr marL="1828800" algn="l" rtl="0" fontAlgn="base">
        <a:lnSpc>
          <a:spcPct val="90000"/>
        </a:lnSpc>
        <a:spcBef>
          <a:spcPct val="0"/>
        </a:spcBef>
        <a:spcAft>
          <a:spcPct val="0"/>
        </a:spcAft>
        <a:defRPr sz="2600">
          <a:solidFill>
            <a:srgbClr val="124780"/>
          </a:solidFill>
          <a:latin typeface="Arial Bold" charset="0"/>
        </a:defRPr>
      </a:lvl9pPr>
    </p:titleStyle>
    <p:bodyStyle>
      <a:lvl1pPr marL="342900" indent="-342900" algn="l" rtl="0" eaLnBrk="0" fontAlgn="base" hangingPunct="0">
        <a:spcBef>
          <a:spcPct val="20000"/>
        </a:spcBef>
        <a:spcAft>
          <a:spcPct val="0"/>
        </a:spcAft>
        <a:buChar char="•"/>
        <a:defRPr sz="2400">
          <a:solidFill>
            <a:schemeClr val="bg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400">
          <a:solidFill>
            <a:schemeClr val="bg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bg1"/>
          </a:solidFill>
          <a:latin typeface="+mn-lt"/>
          <a:ea typeface="ＭＳ Ｐゴシック" charset="-128"/>
        </a:defRPr>
      </a:lvl3pPr>
      <a:lvl4pPr marL="1600200" indent="-228600" algn="l" rtl="0" eaLnBrk="0" fontAlgn="base" hangingPunct="0">
        <a:spcBef>
          <a:spcPct val="20000"/>
        </a:spcBef>
        <a:spcAft>
          <a:spcPct val="0"/>
        </a:spcAft>
        <a:buChar char="–"/>
        <a:defRPr sz="2400">
          <a:solidFill>
            <a:schemeClr val="bg1"/>
          </a:solidFill>
          <a:latin typeface="+mn-lt"/>
          <a:ea typeface="ＭＳ Ｐゴシック" charset="-128"/>
        </a:defRPr>
      </a:lvl4pPr>
      <a:lvl5pPr marL="2057400" indent="-228600" algn="l" rtl="0" eaLnBrk="0" fontAlgn="base" hangingPunct="0">
        <a:spcBef>
          <a:spcPct val="20000"/>
        </a:spcBef>
        <a:spcAft>
          <a:spcPct val="0"/>
        </a:spcAft>
        <a:buChar char="»"/>
        <a:defRPr sz="2400">
          <a:solidFill>
            <a:schemeClr val="bg1"/>
          </a:solidFill>
          <a:latin typeface="+mn-lt"/>
          <a:ea typeface="ＭＳ Ｐゴシック" charset="-128"/>
        </a:defRPr>
      </a:lvl5pPr>
      <a:lvl6pPr marL="2514600" indent="-228600" algn="l" rtl="0" fontAlgn="base">
        <a:spcBef>
          <a:spcPct val="20000"/>
        </a:spcBef>
        <a:spcAft>
          <a:spcPct val="0"/>
        </a:spcAft>
        <a:buChar char="»"/>
        <a:defRPr sz="2400">
          <a:solidFill>
            <a:srgbClr val="CDE7F3"/>
          </a:solidFill>
          <a:latin typeface="+mn-lt"/>
          <a:ea typeface="ＭＳ Ｐゴシック" charset="-128"/>
        </a:defRPr>
      </a:lvl6pPr>
      <a:lvl7pPr marL="2971800" indent="-228600" algn="l" rtl="0" fontAlgn="base">
        <a:spcBef>
          <a:spcPct val="20000"/>
        </a:spcBef>
        <a:spcAft>
          <a:spcPct val="0"/>
        </a:spcAft>
        <a:buChar char="»"/>
        <a:defRPr sz="2400">
          <a:solidFill>
            <a:srgbClr val="CDE7F3"/>
          </a:solidFill>
          <a:latin typeface="+mn-lt"/>
          <a:ea typeface="ＭＳ Ｐゴシック" charset="-128"/>
        </a:defRPr>
      </a:lvl7pPr>
      <a:lvl8pPr marL="3429000" indent="-228600" algn="l" rtl="0" fontAlgn="base">
        <a:spcBef>
          <a:spcPct val="20000"/>
        </a:spcBef>
        <a:spcAft>
          <a:spcPct val="0"/>
        </a:spcAft>
        <a:buChar char="»"/>
        <a:defRPr sz="2400">
          <a:solidFill>
            <a:srgbClr val="CDE7F3"/>
          </a:solidFill>
          <a:latin typeface="+mn-lt"/>
          <a:ea typeface="ＭＳ Ｐゴシック" charset="-128"/>
        </a:defRPr>
      </a:lvl8pPr>
      <a:lvl9pPr marL="3886200" indent="-228600" algn="l" rtl="0" fontAlgn="base">
        <a:spcBef>
          <a:spcPct val="20000"/>
        </a:spcBef>
        <a:spcAft>
          <a:spcPct val="0"/>
        </a:spcAft>
        <a:buChar char="»"/>
        <a:defRPr sz="2400">
          <a:solidFill>
            <a:srgbClr val="CDE7F3"/>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pPr>
              <a:spcBef>
                <a:spcPts val="1200"/>
              </a:spcBef>
              <a:spcAft>
                <a:spcPts val="1200"/>
              </a:spcAft>
              <a:buFont typeface="Arial" charset="0"/>
              <a:buChar char="•"/>
            </a:pPr>
            <a:r>
              <a:rPr lang="en-US" dirty="0"/>
              <a:t>A 35-year-old woman presented with a </a:t>
            </a:r>
            <a:r>
              <a:rPr lang="en-US" dirty="0" smtClean="0"/>
              <a:t>1.1-cm </a:t>
            </a:r>
            <a:r>
              <a:rPr lang="en-US" dirty="0"/>
              <a:t>palpable lesion in the </a:t>
            </a:r>
            <a:r>
              <a:rPr lang="en-US" dirty="0" smtClean="0"/>
              <a:t>breast</a:t>
            </a:r>
            <a:endParaRPr lang="en-US" dirty="0"/>
          </a:p>
          <a:p>
            <a:pPr>
              <a:spcBef>
                <a:spcPts val="1200"/>
              </a:spcBef>
              <a:spcAft>
                <a:spcPts val="1200"/>
              </a:spcAft>
              <a:buFont typeface="Arial" charset="0"/>
              <a:buChar char="•"/>
            </a:pPr>
            <a:r>
              <a:rPr lang="en-US" dirty="0"/>
              <a:t>Biopsy revealed ER-/PR-positive, </a:t>
            </a:r>
            <a:r>
              <a:rPr lang="en-US" dirty="0" smtClean="0"/>
              <a:t>HER2-positive</a:t>
            </a:r>
          </a:p>
          <a:p>
            <a:pPr>
              <a:spcBef>
                <a:spcPts val="1200"/>
              </a:spcBef>
              <a:spcAft>
                <a:spcPts val="1200"/>
              </a:spcAft>
              <a:buFont typeface="Arial" charset="0"/>
              <a:buChar char="•"/>
            </a:pPr>
            <a:r>
              <a:rPr lang="en-US" b="1" dirty="0">
                <a:solidFill>
                  <a:srgbClr val="FFFF00"/>
                </a:solidFill>
              </a:rPr>
              <a:t>Would you recommend neoadjuvant therapy?</a:t>
            </a:r>
          </a:p>
          <a:p>
            <a:pPr>
              <a:spcBef>
                <a:spcPts val="1200"/>
              </a:spcBef>
              <a:spcAft>
                <a:spcPts val="1200"/>
              </a:spcAft>
              <a:buFont typeface="Arial" charset="0"/>
              <a:buChar char="•"/>
            </a:pPr>
            <a:r>
              <a:rPr lang="en-US" b="1" dirty="0">
                <a:solidFill>
                  <a:srgbClr val="FFFF00"/>
                </a:solidFill>
              </a:rPr>
              <a:t>Would you include </a:t>
            </a:r>
            <a:r>
              <a:rPr lang="en-US" b="1" dirty="0" err="1">
                <a:solidFill>
                  <a:srgbClr val="FFFF00"/>
                </a:solidFill>
              </a:rPr>
              <a:t>pertuzumab</a:t>
            </a:r>
            <a:r>
              <a:rPr lang="en-US" b="1" dirty="0" smtClean="0">
                <a:solidFill>
                  <a:srgbClr val="FFFF00"/>
                </a:solidFill>
              </a:rPr>
              <a:t>?</a:t>
            </a:r>
            <a:endParaRPr lang="en-US" b="1" dirty="0">
              <a:solidFill>
                <a:srgbClr val="FFFF00"/>
              </a:solidFill>
            </a:endParaRPr>
          </a:p>
        </p:txBody>
      </p:sp>
      <p:sp>
        <p:nvSpPr>
          <p:cNvPr id="8" name="Title 7"/>
          <p:cNvSpPr>
            <a:spLocks noGrp="1"/>
          </p:cNvSpPr>
          <p:nvPr>
            <p:ph type="title"/>
          </p:nvPr>
        </p:nvSpPr>
        <p:spPr>
          <a:xfrm>
            <a:off x="685801" y="0"/>
            <a:ext cx="7340600" cy="1143000"/>
          </a:xfrm>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10" name="TextBox 9"/>
          <p:cNvSpPr txBox="1"/>
          <p:nvPr/>
        </p:nvSpPr>
        <p:spPr>
          <a:xfrm>
            <a:off x="609600" y="3154258"/>
            <a:ext cx="8122919" cy="1371600"/>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569190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78-year-old asymptomatic woman presents with de novo breast cancer and lung metastases                                                                                                                                                                                                                                                                                                                                                                                                                                                                                                                                                                                                                                                                                                                                                                                                                                                                                                                                                                                                                                                                                                                                                                                                                                                                                                                                                                                                                                                                                                                                                                                                                                                                                                                                                                                                                                                                                                                                                       </a:t>
            </a:r>
          </a:p>
          <a:p>
            <a:pPr>
              <a:spcBef>
                <a:spcPts val="1200"/>
              </a:spcBef>
              <a:spcAft>
                <a:spcPts val="1200"/>
              </a:spcAft>
              <a:buFont typeface="Arial" charset="0"/>
              <a:buChar char="•"/>
            </a:pPr>
            <a:r>
              <a:rPr lang="en-US" dirty="0"/>
              <a:t>Biopsy revealed HER2-positive </a:t>
            </a:r>
            <a:r>
              <a:rPr lang="en-US" dirty="0" smtClean="0"/>
              <a:t>disease</a:t>
            </a:r>
          </a:p>
          <a:p>
            <a:pPr>
              <a:spcBef>
                <a:spcPts val="1200"/>
              </a:spcBef>
              <a:spcAft>
                <a:spcPts val="1200"/>
              </a:spcAft>
              <a:buFont typeface="Arial" charset="0"/>
              <a:buChar char="•"/>
            </a:pPr>
            <a:r>
              <a:rPr lang="en-US" b="1" dirty="0">
                <a:solidFill>
                  <a:srgbClr val="FFFF00"/>
                </a:solidFill>
              </a:rPr>
              <a:t>Would you recommend endocrine therapy in combination with dual HER2-directed therapy? </a:t>
            </a:r>
          </a:p>
        </p:txBody>
      </p:sp>
      <p:sp>
        <p:nvSpPr>
          <p:cNvPr id="7" name="TextBox 6"/>
          <p:cNvSpPr txBox="1"/>
          <p:nvPr/>
        </p:nvSpPr>
        <p:spPr>
          <a:xfrm>
            <a:off x="609600" y="3129620"/>
            <a:ext cx="8122919" cy="1033271"/>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1971265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0"/>
            <a:ext cx="7378908" cy="1143000"/>
          </a:xfrm>
        </p:spPr>
        <p:txBody>
          <a:bodyPr/>
          <a:lstStyle/>
          <a:p>
            <a:r>
              <a:rPr lang="en-US" dirty="0">
                <a:solidFill>
                  <a:srgbClr val="BBE0E3"/>
                </a:solidFill>
              </a:rPr>
              <a:t>Case Discussion</a:t>
            </a:r>
            <a:endParaRPr lang="en-US" dirty="0"/>
          </a:p>
        </p:txBody>
      </p:sp>
      <p:sp>
        <p:nvSpPr>
          <p:cNvPr id="3" name="Content Placeholder 2"/>
          <p:cNvSpPr>
            <a:spLocks noGrp="1"/>
          </p:cNvSpPr>
          <p:nvPr>
            <p:ph idx="1"/>
          </p:nvPr>
        </p:nvSpPr>
        <p:spPr>
          <a:xfrm>
            <a:off x="685800" y="1037489"/>
            <a:ext cx="7772400" cy="5165363"/>
          </a:xfrm>
        </p:spPr>
        <p:txBody>
          <a:bodyPr/>
          <a:lstStyle/>
          <a:p>
            <a:pPr>
              <a:spcBef>
                <a:spcPts val="900"/>
              </a:spcBef>
              <a:spcAft>
                <a:spcPts val="900"/>
              </a:spcAft>
              <a:buFont typeface="Arial" charset="0"/>
              <a:buChar char="•"/>
            </a:pPr>
            <a:r>
              <a:rPr lang="en-US" sz="2200" dirty="0"/>
              <a:t>A 70-year-old woman </a:t>
            </a:r>
            <a:r>
              <a:rPr lang="en-US" sz="2200" dirty="0" smtClean="0"/>
              <a:t>with HER2-positive </a:t>
            </a:r>
            <a:r>
              <a:rPr lang="en-US" sz="2200" dirty="0"/>
              <a:t>breast cancer</a:t>
            </a:r>
          </a:p>
          <a:p>
            <a:pPr>
              <a:spcBef>
                <a:spcPts val="900"/>
              </a:spcBef>
              <a:spcAft>
                <a:spcPts val="900"/>
              </a:spcAft>
              <a:buFont typeface="Arial" charset="0"/>
              <a:buChar char="•"/>
            </a:pPr>
            <a:r>
              <a:rPr lang="en-US" sz="2200" dirty="0"/>
              <a:t>She participated </a:t>
            </a:r>
            <a:r>
              <a:rPr lang="en-US" sz="2200" dirty="0" smtClean="0"/>
              <a:t>in </a:t>
            </a:r>
            <a:r>
              <a:rPr lang="en-US" sz="2200" dirty="0"/>
              <a:t>2 randomized Phase III </a:t>
            </a:r>
            <a:r>
              <a:rPr lang="en-US" sz="2200" dirty="0" smtClean="0"/>
              <a:t>trials </a:t>
            </a:r>
            <a:r>
              <a:rPr lang="en-US" sz="2200" dirty="0"/>
              <a:t>but </a:t>
            </a:r>
            <a:r>
              <a:rPr lang="en-US" sz="2200" dirty="0" smtClean="0"/>
              <a:t>did </a:t>
            </a:r>
            <a:r>
              <a:rPr lang="en-US" sz="2200" dirty="0"/>
              <a:t>not </a:t>
            </a:r>
            <a:r>
              <a:rPr lang="en-US" sz="2200" dirty="0" smtClean="0"/>
              <a:t>receive the </a:t>
            </a:r>
            <a:r>
              <a:rPr lang="en-US" sz="2200" dirty="0"/>
              <a:t>HER2-targeted agent on either</a:t>
            </a:r>
          </a:p>
          <a:p>
            <a:pPr marL="800100" lvl="1" indent="-342900">
              <a:spcBef>
                <a:spcPts val="900"/>
              </a:spcBef>
              <a:spcAft>
                <a:spcPts val="900"/>
              </a:spcAft>
              <a:buFont typeface="Wingdings" charset="2"/>
              <a:buChar char="v"/>
            </a:pPr>
            <a:r>
              <a:rPr lang="en-US" sz="2200" b="1" u="sng" dirty="0">
                <a:solidFill>
                  <a:srgbClr val="FFFF00"/>
                </a:solidFill>
              </a:rPr>
              <a:t>The Phase III SWOG-N9831 adjuvant trial</a:t>
            </a:r>
            <a:r>
              <a:rPr lang="en-US" sz="2200" b="1" dirty="0">
                <a:solidFill>
                  <a:srgbClr val="FFFF00"/>
                </a:solidFill>
              </a:rPr>
              <a:t> </a:t>
            </a:r>
            <a:r>
              <a:rPr lang="en-US" sz="2200" dirty="0">
                <a:solidFill>
                  <a:srgbClr val="FFFF00"/>
                </a:solidFill>
              </a:rPr>
              <a:t>of </a:t>
            </a:r>
            <a:r>
              <a:rPr lang="en-US" sz="2200" dirty="0" smtClean="0">
                <a:solidFill>
                  <a:srgbClr val="FFFF00"/>
                </a:solidFill>
              </a:rPr>
              <a:t/>
            </a:r>
            <a:br>
              <a:rPr lang="en-US" sz="2200" dirty="0" smtClean="0">
                <a:solidFill>
                  <a:srgbClr val="FFFF00"/>
                </a:solidFill>
              </a:rPr>
            </a:br>
            <a:r>
              <a:rPr lang="en-US" sz="2200" dirty="0" smtClean="0">
                <a:solidFill>
                  <a:srgbClr val="FFFF00"/>
                </a:solidFill>
              </a:rPr>
              <a:t>AC </a:t>
            </a:r>
            <a:r>
              <a:rPr lang="en-US" sz="2200" dirty="0">
                <a:solidFill>
                  <a:srgbClr val="FFFF00"/>
                </a:solidFill>
                <a:sym typeface="Wingdings"/>
              </a:rPr>
              <a:t> weekly paclitaxel +/- </a:t>
            </a:r>
            <a:r>
              <a:rPr lang="en-US" sz="2200" dirty="0" err="1">
                <a:solidFill>
                  <a:srgbClr val="FFFF00"/>
                </a:solidFill>
                <a:sym typeface="Wingdings"/>
              </a:rPr>
              <a:t>trastuzumab</a:t>
            </a:r>
            <a:r>
              <a:rPr lang="en-US" sz="2200" dirty="0">
                <a:solidFill>
                  <a:srgbClr val="FFFF00"/>
                </a:solidFill>
                <a:sym typeface="Wingdings"/>
              </a:rPr>
              <a:t> for patients with HER2-positive, N+ or high-risk N- breast cancer</a:t>
            </a:r>
          </a:p>
          <a:p>
            <a:pPr marL="800100" lvl="1" indent="-342900">
              <a:spcBef>
                <a:spcPts val="900"/>
              </a:spcBef>
              <a:spcAft>
                <a:spcPts val="900"/>
              </a:spcAft>
              <a:buFont typeface="Wingdings" charset="2"/>
              <a:buChar char="v"/>
            </a:pPr>
            <a:r>
              <a:rPr lang="en-US" sz="2200" b="1" u="sng" dirty="0">
                <a:solidFill>
                  <a:srgbClr val="FFFF00"/>
                </a:solidFill>
              </a:rPr>
              <a:t>The Phase III TEACH adjuvant trial</a:t>
            </a:r>
            <a:r>
              <a:rPr lang="en-US" sz="2200" dirty="0">
                <a:solidFill>
                  <a:srgbClr val="FFFF00"/>
                </a:solidFill>
              </a:rPr>
              <a:t> of </a:t>
            </a:r>
            <a:r>
              <a:rPr lang="en-US" sz="2200" dirty="0" err="1">
                <a:solidFill>
                  <a:srgbClr val="FFFF00"/>
                </a:solidFill>
              </a:rPr>
              <a:t>lapatinib</a:t>
            </a:r>
            <a:r>
              <a:rPr lang="en-US" sz="2200" dirty="0">
                <a:solidFill>
                  <a:srgbClr val="FFFF00"/>
                </a:solidFill>
              </a:rPr>
              <a:t> versus placebo for patients with HER2-positive Stage I-IIIC invasive breast cancer</a:t>
            </a:r>
          </a:p>
          <a:p>
            <a:pPr>
              <a:spcBef>
                <a:spcPts val="900"/>
              </a:spcBef>
              <a:spcAft>
                <a:spcPts val="900"/>
              </a:spcAft>
              <a:buFont typeface="Arial" charset="0"/>
              <a:buChar char="•"/>
            </a:pPr>
            <a:r>
              <a:rPr lang="en-US" sz="2200" dirty="0"/>
              <a:t>Eventually, she developed metastatic disease</a:t>
            </a:r>
          </a:p>
          <a:p>
            <a:pPr>
              <a:spcBef>
                <a:spcPts val="900"/>
              </a:spcBef>
              <a:spcAft>
                <a:spcPts val="900"/>
              </a:spcAft>
              <a:buFont typeface="Arial" charset="0"/>
              <a:buChar char="•"/>
            </a:pPr>
            <a:r>
              <a:rPr lang="en-US" sz="2200" dirty="0"/>
              <a:t>She received T-DM1, with ongoing complete clinical response for 5+ </a:t>
            </a:r>
            <a:r>
              <a:rPr lang="en-US" sz="2200" dirty="0" smtClean="0"/>
              <a:t>years</a:t>
            </a:r>
            <a:endParaRPr lang="en-US" sz="2200" dirty="0"/>
          </a:p>
        </p:txBody>
      </p:sp>
    </p:spTree>
    <p:extLst>
      <p:ext uri="{BB962C8B-B14F-4D97-AF65-F5344CB8AC3E}">
        <p14:creationId xmlns:p14="http://schemas.microsoft.com/office/powerpoint/2010/main" val="41907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BBE0E3"/>
                </a:solidFill>
              </a:rPr>
              <a:t>Case Discussion</a:t>
            </a:r>
            <a:endParaRPr lang="en-US" dirty="0"/>
          </a:p>
        </p:txBody>
      </p:sp>
      <p:sp>
        <p:nvSpPr>
          <p:cNvPr id="3" name="Content Placeholder 2"/>
          <p:cNvSpPr>
            <a:spLocks noGrp="1"/>
          </p:cNvSpPr>
          <p:nvPr>
            <p:ph idx="1"/>
          </p:nvPr>
        </p:nvSpPr>
        <p:spPr>
          <a:xfrm>
            <a:off x="685800" y="1535240"/>
            <a:ext cx="7872046" cy="5165363"/>
          </a:xfrm>
        </p:spPr>
        <p:txBody>
          <a:bodyPr/>
          <a:lstStyle/>
          <a:p>
            <a:pPr>
              <a:spcBef>
                <a:spcPts val="1200"/>
              </a:spcBef>
              <a:spcAft>
                <a:spcPts val="1200"/>
              </a:spcAft>
              <a:buFont typeface="Arial" charset="0"/>
              <a:buChar char="•"/>
            </a:pPr>
            <a:r>
              <a:rPr lang="en-US" dirty="0"/>
              <a:t>A 35-year-old woman with Stage II breast cancer</a:t>
            </a:r>
          </a:p>
          <a:p>
            <a:pPr>
              <a:spcBef>
                <a:spcPts val="1200"/>
              </a:spcBef>
              <a:spcAft>
                <a:spcPts val="1200"/>
              </a:spcAft>
              <a:buFont typeface="Arial" charset="0"/>
              <a:buChar char="•"/>
            </a:pPr>
            <a:r>
              <a:rPr lang="en-US" dirty="0"/>
              <a:t>Biopsy revealed ER-/PR-negative, HER2-positive disease</a:t>
            </a:r>
          </a:p>
          <a:p>
            <a:pPr>
              <a:spcBef>
                <a:spcPts val="1200"/>
              </a:spcBef>
              <a:spcAft>
                <a:spcPts val="1200"/>
              </a:spcAft>
              <a:buFont typeface="Arial" charset="0"/>
              <a:buChar char="•"/>
            </a:pPr>
            <a:r>
              <a:rPr lang="en-US" dirty="0"/>
              <a:t>She </a:t>
            </a:r>
            <a:r>
              <a:rPr lang="en-US" dirty="0" smtClean="0"/>
              <a:t>received </a:t>
            </a:r>
            <a:r>
              <a:rPr lang="en-US" dirty="0"/>
              <a:t>adjuvant </a:t>
            </a:r>
            <a:r>
              <a:rPr lang="en-US" dirty="0" smtClean="0"/>
              <a:t>AC </a:t>
            </a:r>
            <a:r>
              <a:rPr lang="en-US" dirty="0" smtClean="0">
                <a:sym typeface="Wingdings"/>
              </a:rPr>
              <a:t> </a:t>
            </a:r>
            <a:r>
              <a:rPr lang="en-US" dirty="0" smtClean="0"/>
              <a:t>TH</a:t>
            </a:r>
            <a:endParaRPr lang="en-US" dirty="0"/>
          </a:p>
          <a:p>
            <a:pPr>
              <a:spcBef>
                <a:spcPts val="1200"/>
              </a:spcBef>
              <a:spcAft>
                <a:spcPts val="1200"/>
              </a:spcAft>
              <a:buFont typeface="Arial" charset="0"/>
              <a:buChar char="•"/>
            </a:pPr>
            <a:r>
              <a:rPr lang="en-US" dirty="0"/>
              <a:t>After 2 years, she developed ER-/</a:t>
            </a:r>
            <a:r>
              <a:rPr lang="en-US" dirty="0" smtClean="0"/>
              <a:t>PR-negative, HER2-positive </a:t>
            </a:r>
            <a:r>
              <a:rPr lang="en-US" dirty="0"/>
              <a:t>isolated breast recurrence </a:t>
            </a:r>
            <a:r>
              <a:rPr lang="en-US" dirty="0">
                <a:sym typeface="Wingdings"/>
              </a:rPr>
              <a:t> surgery</a:t>
            </a:r>
            <a:endParaRPr lang="en-US" dirty="0"/>
          </a:p>
          <a:p>
            <a:pPr>
              <a:spcBef>
                <a:spcPts val="1200"/>
              </a:spcBef>
              <a:spcAft>
                <a:spcPts val="1200"/>
              </a:spcAft>
            </a:pPr>
            <a:r>
              <a:rPr lang="en-US" b="1" dirty="0">
                <a:solidFill>
                  <a:srgbClr val="FFFF00"/>
                </a:solidFill>
              </a:rPr>
              <a:t>Would you recommend chemotherapy in combination with </a:t>
            </a:r>
            <a:r>
              <a:rPr lang="en-US" b="1" dirty="0" err="1">
                <a:solidFill>
                  <a:srgbClr val="FFFF00"/>
                </a:solidFill>
              </a:rPr>
              <a:t>trastuzumab</a:t>
            </a:r>
            <a:r>
              <a:rPr lang="en-US" b="1" dirty="0">
                <a:solidFill>
                  <a:srgbClr val="FFFF00"/>
                </a:solidFill>
              </a:rPr>
              <a:t> and </a:t>
            </a:r>
            <a:r>
              <a:rPr lang="en-US" b="1" dirty="0" err="1">
                <a:solidFill>
                  <a:srgbClr val="FFFF00"/>
                </a:solidFill>
              </a:rPr>
              <a:t>pertuzumab</a:t>
            </a:r>
            <a:r>
              <a:rPr lang="en-US" b="1" dirty="0">
                <a:solidFill>
                  <a:srgbClr val="FFFF00"/>
                </a:solidFill>
              </a:rPr>
              <a:t>? </a:t>
            </a:r>
          </a:p>
        </p:txBody>
      </p:sp>
      <p:sp>
        <p:nvSpPr>
          <p:cNvPr id="7" name="TextBox 6"/>
          <p:cNvSpPr txBox="1"/>
          <p:nvPr/>
        </p:nvSpPr>
        <p:spPr>
          <a:xfrm>
            <a:off x="609600" y="4855059"/>
            <a:ext cx="8122919" cy="1033271"/>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1551538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Choice of Chemotherapy for Anthracycline- </a:t>
            </a:r>
            <a:br>
              <a:rPr lang="en-US" dirty="0" smtClean="0"/>
            </a:br>
            <a:r>
              <a:rPr lang="en-US" dirty="0" smtClean="0"/>
              <a:t>or Taxane-Ineligible Candidate</a:t>
            </a:r>
            <a:endParaRPr lang="en-US" dirty="0"/>
          </a:p>
        </p:txBody>
      </p:sp>
      <p:sp>
        <p:nvSpPr>
          <p:cNvPr id="2" name="Content Placeholder 1"/>
          <p:cNvSpPr>
            <a:spLocks noGrp="1"/>
          </p:cNvSpPr>
          <p:nvPr>
            <p:ph idx="1"/>
          </p:nvPr>
        </p:nvSpPr>
        <p:spPr/>
        <p:txBody>
          <a:bodyPr/>
          <a:lstStyle/>
          <a:p>
            <a:pPr marL="0" indent="0">
              <a:spcBef>
                <a:spcPts val="600"/>
              </a:spcBef>
              <a:spcAft>
                <a:spcPts val="600"/>
              </a:spcAft>
              <a:buNone/>
            </a:pPr>
            <a:r>
              <a:rPr lang="en-US" dirty="0"/>
              <a:t>“</a:t>
            </a:r>
            <a:r>
              <a:rPr lang="en-US" i="1" dirty="0"/>
              <a:t>There is no standard of choice if you’re not using anthracyclines and </a:t>
            </a:r>
            <a:r>
              <a:rPr lang="en-US" i="1" dirty="0" err="1"/>
              <a:t>taxanes</a:t>
            </a:r>
            <a:r>
              <a:rPr lang="en-US" i="1" dirty="0"/>
              <a:t>. There’s no guideline. There are no good data. But if you look at all the early work that was done on </a:t>
            </a:r>
            <a:r>
              <a:rPr lang="en-US" i="1" dirty="0" err="1"/>
              <a:t>trastuzumab</a:t>
            </a:r>
            <a:r>
              <a:rPr lang="en-US" i="1" dirty="0"/>
              <a:t>, both neoadjuvant studies and in metastatic disease, whatever chemotherapy was used — there were a lot of Phase II studies, nonrandomized. And they all produced high response rates. And there was almost a message that whatever chemotherapy you’re going to use with </a:t>
            </a:r>
            <a:r>
              <a:rPr lang="en-US" i="1" dirty="0" err="1"/>
              <a:t>trastuzumab</a:t>
            </a:r>
            <a:r>
              <a:rPr lang="en-US" i="1" dirty="0"/>
              <a:t> is going to have a positive synergistic effect.</a:t>
            </a:r>
            <a:r>
              <a:rPr lang="en-US" dirty="0"/>
              <a:t>”</a:t>
            </a:r>
            <a:r>
              <a:rPr lang="en-US" b="1" dirty="0"/>
              <a:t>	</a:t>
            </a:r>
          </a:p>
          <a:p>
            <a:pPr marL="0" indent="0">
              <a:spcBef>
                <a:spcPts val="600"/>
              </a:spcBef>
              <a:spcAft>
                <a:spcPts val="600"/>
              </a:spcAft>
              <a:buNone/>
            </a:pPr>
            <a:r>
              <a:rPr lang="en-US" b="1" dirty="0"/>
              <a:t>	</a:t>
            </a:r>
            <a:r>
              <a:rPr lang="en-US" b="1" dirty="0">
                <a:solidFill>
                  <a:srgbClr val="FFFF00"/>
                </a:solidFill>
              </a:rPr>
              <a:t>                    										  	      Ian </a:t>
            </a:r>
            <a:r>
              <a:rPr lang="en-US" b="1" dirty="0" smtClean="0">
                <a:solidFill>
                  <a:srgbClr val="FFFF00"/>
                </a:solidFill>
              </a:rPr>
              <a:t>E </a:t>
            </a:r>
            <a:r>
              <a:rPr lang="en-US" b="1" dirty="0">
                <a:solidFill>
                  <a:srgbClr val="FFFF00"/>
                </a:solidFill>
              </a:rPr>
              <a:t>Smith, </a:t>
            </a:r>
            <a:r>
              <a:rPr lang="en-US" b="1" dirty="0" smtClean="0">
                <a:solidFill>
                  <a:srgbClr val="FFFF00"/>
                </a:solidFill>
              </a:rPr>
              <a:t>MD</a:t>
            </a:r>
            <a:endParaRPr lang="en-US" dirty="0">
              <a:solidFill>
                <a:srgbClr val="FFFF00"/>
              </a:solidFill>
            </a:endParaRPr>
          </a:p>
        </p:txBody>
      </p:sp>
    </p:spTree>
    <p:extLst>
      <p:ext uri="{BB962C8B-B14F-4D97-AF65-F5344CB8AC3E}">
        <p14:creationId xmlns:p14="http://schemas.microsoft.com/office/powerpoint/2010/main" val="651027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Discussion</a:t>
            </a:r>
            <a:endParaRPr lang="en-US" dirty="0"/>
          </a:p>
        </p:txBody>
      </p:sp>
      <p:sp>
        <p:nvSpPr>
          <p:cNvPr id="5" name="Content Placeholder 4"/>
          <p:cNvSpPr>
            <a:spLocks noGrp="1"/>
          </p:cNvSpPr>
          <p:nvPr>
            <p:ph idx="1"/>
          </p:nvPr>
        </p:nvSpPr>
        <p:spPr/>
        <p:txBody>
          <a:bodyPr/>
          <a:lstStyle/>
          <a:p>
            <a:pPr>
              <a:spcBef>
                <a:spcPts val="600"/>
              </a:spcBef>
              <a:spcAft>
                <a:spcPts val="600"/>
              </a:spcAft>
              <a:buFont typeface="Arial" charset="0"/>
              <a:buChar char="•"/>
            </a:pPr>
            <a:r>
              <a:rPr lang="en-US" dirty="0"/>
              <a:t>A 55-year-old woman was diagnosed with breast cancer and metastases to the liver and bone 4 years ago</a:t>
            </a:r>
          </a:p>
          <a:p>
            <a:pPr>
              <a:spcBef>
                <a:spcPts val="600"/>
              </a:spcBef>
              <a:spcAft>
                <a:spcPts val="600"/>
              </a:spcAft>
              <a:buFont typeface="Arial" charset="0"/>
              <a:buChar char="•"/>
            </a:pPr>
            <a:r>
              <a:rPr lang="en-US" dirty="0"/>
              <a:t>Patient initially received chemotherapy/</a:t>
            </a:r>
            <a:r>
              <a:rPr lang="en-US" dirty="0" err="1"/>
              <a:t>trastuzumab</a:t>
            </a:r>
            <a:r>
              <a:rPr lang="en-US" dirty="0"/>
              <a:t> in combination with </a:t>
            </a:r>
            <a:r>
              <a:rPr lang="en-US" dirty="0" err="1"/>
              <a:t>pertuzumab</a:t>
            </a:r>
            <a:r>
              <a:rPr lang="en-US" dirty="0"/>
              <a:t> </a:t>
            </a:r>
            <a:r>
              <a:rPr lang="en-US" dirty="0">
                <a:sym typeface="Wingdings"/>
              </a:rPr>
              <a:t></a:t>
            </a:r>
            <a:r>
              <a:rPr lang="en-US" dirty="0" smtClean="0"/>
              <a:t> </a:t>
            </a:r>
            <a:r>
              <a:rPr lang="en-US" dirty="0" err="1"/>
              <a:t>trastuzumab</a:t>
            </a:r>
            <a:r>
              <a:rPr lang="en-US" dirty="0"/>
              <a:t>/</a:t>
            </a:r>
            <a:r>
              <a:rPr lang="en-US" dirty="0" err="1"/>
              <a:t>pertuzumab</a:t>
            </a:r>
            <a:r>
              <a:rPr lang="en-US" dirty="0"/>
              <a:t> maintenance</a:t>
            </a:r>
          </a:p>
          <a:p>
            <a:pPr>
              <a:spcBef>
                <a:spcPts val="600"/>
              </a:spcBef>
              <a:spcAft>
                <a:spcPts val="600"/>
              </a:spcAft>
              <a:buFont typeface="Arial" charset="0"/>
              <a:buChar char="•"/>
            </a:pPr>
            <a:r>
              <a:rPr lang="en-US" dirty="0"/>
              <a:t>Patient is still on </a:t>
            </a:r>
            <a:r>
              <a:rPr lang="en-US" dirty="0" err="1"/>
              <a:t>trastuzumab</a:t>
            </a:r>
            <a:r>
              <a:rPr lang="en-US" dirty="0"/>
              <a:t>/</a:t>
            </a:r>
            <a:r>
              <a:rPr lang="en-US" dirty="0" err="1"/>
              <a:t>pertuzumab</a:t>
            </a:r>
            <a:r>
              <a:rPr lang="en-US" dirty="0"/>
              <a:t> maintenance (+ 4 years</a:t>
            </a:r>
            <a:r>
              <a:rPr lang="en-US" dirty="0" smtClean="0"/>
              <a:t>)</a:t>
            </a:r>
          </a:p>
          <a:p>
            <a:pPr>
              <a:spcBef>
                <a:spcPts val="600"/>
              </a:spcBef>
              <a:spcAft>
                <a:spcPts val="600"/>
              </a:spcAft>
              <a:buFont typeface="Arial" charset="0"/>
              <a:buChar char="•"/>
            </a:pPr>
            <a:r>
              <a:rPr lang="en-US" b="1" dirty="0">
                <a:solidFill>
                  <a:srgbClr val="FFFF00"/>
                </a:solidFill>
              </a:rPr>
              <a:t>For how long should </a:t>
            </a:r>
            <a:r>
              <a:rPr lang="en-US" b="1" dirty="0" err="1">
                <a:solidFill>
                  <a:srgbClr val="FFFF00"/>
                </a:solidFill>
              </a:rPr>
              <a:t>trastuzumab</a:t>
            </a:r>
            <a:r>
              <a:rPr lang="en-US" b="1" dirty="0">
                <a:solidFill>
                  <a:srgbClr val="FFFF00"/>
                </a:solidFill>
              </a:rPr>
              <a:t>/</a:t>
            </a:r>
            <a:r>
              <a:rPr lang="en-US" b="1" dirty="0" err="1">
                <a:solidFill>
                  <a:srgbClr val="FFFF00"/>
                </a:solidFill>
              </a:rPr>
              <a:t>pertuzumab</a:t>
            </a:r>
            <a:r>
              <a:rPr lang="en-US" b="1" dirty="0">
                <a:solidFill>
                  <a:srgbClr val="FFFF00"/>
                </a:solidFill>
              </a:rPr>
              <a:t> maintenance be used? </a:t>
            </a:r>
          </a:p>
        </p:txBody>
      </p:sp>
      <p:sp>
        <p:nvSpPr>
          <p:cNvPr id="7" name="TextBox 6"/>
          <p:cNvSpPr txBox="1"/>
          <p:nvPr/>
        </p:nvSpPr>
        <p:spPr>
          <a:xfrm>
            <a:off x="609600" y="4885039"/>
            <a:ext cx="8122919" cy="905256"/>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1415797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BBE0E3"/>
                </a:solidFill>
              </a:rPr>
              <a:t>Case Discussion</a:t>
            </a:r>
            <a:endParaRPr lang="en-US" dirty="0"/>
          </a:p>
        </p:txBody>
      </p:sp>
      <p:sp>
        <p:nvSpPr>
          <p:cNvPr id="3" name="Content Placeholder 2"/>
          <p:cNvSpPr>
            <a:spLocks noGrp="1"/>
          </p:cNvSpPr>
          <p:nvPr>
            <p:ph idx="1"/>
          </p:nvPr>
        </p:nvSpPr>
        <p:spPr>
          <a:xfrm>
            <a:off x="685799" y="1136407"/>
            <a:ext cx="7923179" cy="5165363"/>
          </a:xfrm>
        </p:spPr>
        <p:txBody>
          <a:bodyPr/>
          <a:lstStyle/>
          <a:p>
            <a:pPr>
              <a:spcBef>
                <a:spcPts val="600"/>
              </a:spcBef>
              <a:spcAft>
                <a:spcPts val="600"/>
              </a:spcAft>
              <a:buFont typeface="Arial" charset="0"/>
              <a:buChar char="•"/>
            </a:pPr>
            <a:r>
              <a:rPr lang="en-US" sz="2200" dirty="0"/>
              <a:t>A 64-year-old somewhat frail woman was diagnosed with ER-positive, HER2-negative breast cancer </a:t>
            </a:r>
          </a:p>
          <a:p>
            <a:pPr>
              <a:spcBef>
                <a:spcPts val="600"/>
              </a:spcBef>
              <a:spcAft>
                <a:spcPts val="600"/>
              </a:spcAft>
              <a:buFont typeface="Arial" charset="0"/>
              <a:buChar char="•"/>
            </a:pPr>
            <a:r>
              <a:rPr lang="en-US" sz="2200" dirty="0"/>
              <a:t>Patient had multiple positive nodes</a:t>
            </a:r>
          </a:p>
          <a:p>
            <a:pPr>
              <a:spcBef>
                <a:spcPts val="600"/>
              </a:spcBef>
              <a:spcAft>
                <a:spcPts val="600"/>
              </a:spcAft>
              <a:buFont typeface="Arial" charset="0"/>
              <a:buChar char="•"/>
            </a:pPr>
            <a:r>
              <a:rPr lang="en-US" sz="2200" dirty="0"/>
              <a:t>The </a:t>
            </a:r>
            <a:r>
              <a:rPr lang="en-US" sz="2200" dirty="0" err="1"/>
              <a:t>Onco</a:t>
            </a:r>
            <a:r>
              <a:rPr lang="en-US" sz="2200" i="1" dirty="0" err="1"/>
              <a:t>type</a:t>
            </a:r>
            <a:r>
              <a:rPr lang="en-US" sz="2200" dirty="0"/>
              <a:t> </a:t>
            </a:r>
            <a:r>
              <a:rPr lang="en-US" sz="2200" dirty="0" smtClean="0"/>
              <a:t>DX</a:t>
            </a:r>
            <a:r>
              <a:rPr lang="en-US" sz="2200" baseline="30000" dirty="0" smtClean="0"/>
              <a:t>®</a:t>
            </a:r>
            <a:r>
              <a:rPr lang="en-US" sz="2200" dirty="0" smtClean="0"/>
              <a:t> Recurrence Score</a:t>
            </a:r>
            <a:r>
              <a:rPr lang="en-US" sz="2200" baseline="30000" dirty="0" smtClean="0"/>
              <a:t>®</a:t>
            </a:r>
            <a:r>
              <a:rPr lang="en-US" sz="2200" dirty="0" smtClean="0"/>
              <a:t> </a:t>
            </a:r>
            <a:r>
              <a:rPr lang="en-US" sz="2200" dirty="0"/>
              <a:t>was </a:t>
            </a:r>
            <a:r>
              <a:rPr lang="en-US" sz="2200" dirty="0" smtClean="0"/>
              <a:t/>
            </a:r>
            <a:br>
              <a:rPr lang="en-US" sz="2200" dirty="0" smtClean="0"/>
            </a:br>
            <a:r>
              <a:rPr lang="en-US" sz="2200" dirty="0" smtClean="0"/>
              <a:t>39 </a:t>
            </a:r>
            <a:r>
              <a:rPr lang="en-US" sz="2200" dirty="0">
                <a:sym typeface="Wingdings"/>
              </a:rPr>
              <a:t> </a:t>
            </a:r>
            <a:r>
              <a:rPr lang="en-US" sz="2200" dirty="0"/>
              <a:t>docetaxel/cyclophosphamide</a:t>
            </a:r>
          </a:p>
          <a:p>
            <a:pPr>
              <a:spcBef>
                <a:spcPts val="600"/>
              </a:spcBef>
              <a:spcAft>
                <a:spcPts val="600"/>
              </a:spcAft>
              <a:buFont typeface="Arial" charset="0"/>
              <a:buChar char="•"/>
            </a:pPr>
            <a:r>
              <a:rPr lang="en-US" sz="2200" dirty="0"/>
              <a:t>One year later, she developed hepatic lesions, biopsy proven as </a:t>
            </a:r>
            <a:r>
              <a:rPr lang="en-US" sz="2200" dirty="0" smtClean="0"/>
              <a:t>ER-positive/HER2-negative</a:t>
            </a:r>
          </a:p>
          <a:p>
            <a:pPr>
              <a:spcBef>
                <a:spcPts val="600"/>
              </a:spcBef>
              <a:spcAft>
                <a:spcPts val="600"/>
              </a:spcAft>
              <a:buFont typeface="Arial" charset="0"/>
              <a:buChar char="•"/>
            </a:pPr>
            <a:r>
              <a:rPr lang="en-US" sz="2200" dirty="0"/>
              <a:t>She received multiple </a:t>
            </a:r>
            <a:r>
              <a:rPr lang="en-US" sz="2200" dirty="0" smtClean="0"/>
              <a:t>regimens</a:t>
            </a:r>
            <a:r>
              <a:rPr lang="en-US" sz="2200" dirty="0"/>
              <a:t> </a:t>
            </a:r>
            <a:r>
              <a:rPr lang="en-US" sz="2200" dirty="0">
                <a:sym typeface="Wingdings"/>
              </a:rPr>
              <a:t></a:t>
            </a:r>
            <a:r>
              <a:rPr lang="en-US" sz="2200" dirty="0"/>
              <a:t> </a:t>
            </a:r>
            <a:r>
              <a:rPr lang="en-US" sz="2200" dirty="0" smtClean="0"/>
              <a:t>complete remission</a:t>
            </a:r>
            <a:endParaRPr lang="en-US" sz="2200" dirty="0"/>
          </a:p>
          <a:p>
            <a:pPr>
              <a:spcBef>
                <a:spcPts val="600"/>
              </a:spcBef>
              <a:spcAft>
                <a:spcPts val="600"/>
              </a:spcAft>
              <a:buFont typeface="Arial" charset="0"/>
              <a:buChar char="•"/>
            </a:pPr>
            <a:r>
              <a:rPr lang="en-US" sz="2200" dirty="0" smtClean="0"/>
              <a:t>One year later, she </a:t>
            </a:r>
            <a:r>
              <a:rPr lang="en-US" sz="2200" dirty="0"/>
              <a:t>developed new hepatic lesions, biopsy proven with NGS as </a:t>
            </a:r>
            <a:r>
              <a:rPr lang="en-US" sz="2200" dirty="0" smtClean="0"/>
              <a:t>HER2-positive </a:t>
            </a:r>
            <a:r>
              <a:rPr lang="en-US" sz="2200" dirty="0">
                <a:sym typeface="Wingdings"/>
              </a:rPr>
              <a:t> </a:t>
            </a:r>
            <a:r>
              <a:rPr lang="en-US" sz="2200" dirty="0" err="1"/>
              <a:t>capecitabine</a:t>
            </a:r>
            <a:r>
              <a:rPr lang="en-US" sz="2200" dirty="0"/>
              <a:t> and </a:t>
            </a:r>
            <a:r>
              <a:rPr lang="en-US" sz="2200" dirty="0" err="1"/>
              <a:t>trastuzumab</a:t>
            </a:r>
            <a:r>
              <a:rPr lang="en-US" sz="2200" dirty="0"/>
              <a:t> </a:t>
            </a:r>
            <a:r>
              <a:rPr lang="en-US" sz="2200" dirty="0">
                <a:sym typeface="Wingdings"/>
              </a:rPr>
              <a:t> </a:t>
            </a:r>
            <a:r>
              <a:rPr lang="en-US" sz="2200" dirty="0" smtClean="0">
                <a:sym typeface="Wingdings"/>
              </a:rPr>
              <a:t>c</a:t>
            </a:r>
            <a:r>
              <a:rPr lang="en-US" sz="2200" dirty="0" smtClean="0"/>
              <a:t>omplete response</a:t>
            </a:r>
          </a:p>
          <a:p>
            <a:pPr>
              <a:spcBef>
                <a:spcPts val="600"/>
              </a:spcBef>
              <a:spcAft>
                <a:spcPts val="600"/>
              </a:spcAft>
              <a:buFont typeface="Arial" charset="0"/>
              <a:buChar char="•"/>
            </a:pPr>
            <a:r>
              <a:rPr lang="en-US" sz="2200" b="1" dirty="0">
                <a:solidFill>
                  <a:srgbClr val="FFFF00"/>
                </a:solidFill>
              </a:rPr>
              <a:t>How often should a patient undergo a biopsy during the course of the disease? </a:t>
            </a:r>
            <a:endParaRPr lang="en-US" sz="2200" dirty="0"/>
          </a:p>
        </p:txBody>
      </p:sp>
      <p:sp>
        <p:nvSpPr>
          <p:cNvPr id="7" name="TextBox 6"/>
          <p:cNvSpPr txBox="1"/>
          <p:nvPr/>
        </p:nvSpPr>
        <p:spPr>
          <a:xfrm>
            <a:off x="609600" y="5715237"/>
            <a:ext cx="8122919" cy="85039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1579568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1168" y="6408941"/>
            <a:ext cx="8942832" cy="338554"/>
          </a:xfrm>
          <a:prstGeom prst="rect">
            <a:avLst/>
          </a:prstGeom>
          <a:noFill/>
        </p:spPr>
        <p:txBody>
          <a:bodyPr wrap="square" rtlCol="0">
            <a:spAutoFit/>
          </a:bodyPr>
          <a:lstStyle/>
          <a:p>
            <a:r>
              <a:rPr lang="en-US" sz="1600" dirty="0" smtClean="0">
                <a:solidFill>
                  <a:schemeClr val="bg1"/>
                </a:solidFill>
                <a:latin typeface="Arial"/>
                <a:cs typeface="Arial"/>
              </a:rPr>
              <a:t>Andre F et al. </a:t>
            </a:r>
            <a:r>
              <a:rPr lang="en-US" sz="1600" i="1" dirty="0" smtClean="0">
                <a:solidFill>
                  <a:schemeClr val="bg1"/>
                </a:solidFill>
                <a:latin typeface="Arial"/>
                <a:cs typeface="Arial"/>
              </a:rPr>
              <a:t>Lancet </a:t>
            </a:r>
            <a:r>
              <a:rPr lang="en-US" sz="1600" i="1" dirty="0">
                <a:solidFill>
                  <a:schemeClr val="bg1"/>
                </a:solidFill>
                <a:latin typeface="Arial"/>
                <a:cs typeface="Arial"/>
              </a:rPr>
              <a:t>O</a:t>
            </a:r>
            <a:r>
              <a:rPr lang="en-US" sz="1600" i="1" dirty="0" smtClean="0">
                <a:solidFill>
                  <a:schemeClr val="bg1"/>
                </a:solidFill>
                <a:latin typeface="Arial"/>
                <a:cs typeface="Arial"/>
              </a:rPr>
              <a:t>ncol </a:t>
            </a:r>
            <a:r>
              <a:rPr lang="en-US" sz="1600" dirty="0" smtClean="0">
                <a:solidFill>
                  <a:schemeClr val="bg1"/>
                </a:solidFill>
                <a:latin typeface="Arial"/>
                <a:cs typeface="Arial"/>
              </a:rPr>
              <a:t>2014;15(3):267-74.</a:t>
            </a:r>
            <a:endParaRPr lang="en-US" sz="1600" dirty="0">
              <a:solidFill>
                <a:schemeClr val="bg1"/>
              </a:solidFill>
              <a:latin typeface="Arial"/>
              <a:cs typeface="Arial"/>
            </a:endParaRPr>
          </a:p>
        </p:txBody>
      </p:sp>
      <p:sp>
        <p:nvSpPr>
          <p:cNvPr id="5" name="Title 4"/>
          <p:cNvSpPr>
            <a:spLocks noGrp="1"/>
          </p:cNvSpPr>
          <p:nvPr>
            <p:ph type="title"/>
          </p:nvPr>
        </p:nvSpPr>
        <p:spPr/>
        <p:txBody>
          <a:bodyPr/>
          <a:lstStyle/>
          <a:p>
            <a:r>
              <a:rPr lang="en-US" dirty="0" smtClean="0"/>
              <a:t>SAFIR01/UNICANCER: Comparative Genomic Analysis in Metastatic Breast Cancer (mBC)</a:t>
            </a:r>
            <a:endParaRPr lang="en-US" dirty="0"/>
          </a:p>
        </p:txBody>
      </p:sp>
      <p:sp>
        <p:nvSpPr>
          <p:cNvPr id="4" name="Content Placeholder 3"/>
          <p:cNvSpPr>
            <a:spLocks noGrp="1"/>
          </p:cNvSpPr>
          <p:nvPr>
            <p:ph idx="1"/>
          </p:nvPr>
        </p:nvSpPr>
        <p:spPr/>
        <p:txBody>
          <a:bodyPr/>
          <a:lstStyle/>
          <a:p>
            <a:pPr>
              <a:spcBef>
                <a:spcPts val="600"/>
              </a:spcBef>
              <a:spcAft>
                <a:spcPts val="600"/>
              </a:spcAft>
              <a:buFont typeface="Arial" charset="0"/>
              <a:buChar char="•"/>
            </a:pPr>
            <a:r>
              <a:rPr lang="en-US" dirty="0"/>
              <a:t>N = 423 patients</a:t>
            </a:r>
          </a:p>
          <a:p>
            <a:pPr>
              <a:spcBef>
                <a:spcPts val="600"/>
              </a:spcBef>
              <a:spcAft>
                <a:spcPts val="600"/>
              </a:spcAft>
              <a:buFont typeface="Arial" charset="0"/>
              <a:buChar char="•"/>
            </a:pPr>
            <a:r>
              <a:rPr lang="en-US" b="1" dirty="0">
                <a:solidFill>
                  <a:srgbClr val="FFFF00"/>
                </a:solidFill>
              </a:rPr>
              <a:t>A targetable genomic alteration was identified in</a:t>
            </a:r>
            <a:r>
              <a:rPr lang="en-US" b="1" dirty="0" smtClean="0">
                <a:solidFill>
                  <a:srgbClr val="FFFF00"/>
                </a:solidFill>
              </a:rPr>
              <a:t>: 195 </a:t>
            </a:r>
            <a:r>
              <a:rPr lang="en-US" b="1" dirty="0">
                <a:solidFill>
                  <a:srgbClr val="FFFF00"/>
                </a:solidFill>
              </a:rPr>
              <a:t>(46%)</a:t>
            </a:r>
          </a:p>
          <a:p>
            <a:pPr>
              <a:spcBef>
                <a:spcPts val="600"/>
              </a:spcBef>
              <a:spcAft>
                <a:spcPts val="600"/>
              </a:spcAft>
              <a:buFont typeface="Arial" charset="0"/>
              <a:buChar char="•"/>
            </a:pPr>
            <a:r>
              <a:rPr lang="en-US" dirty="0"/>
              <a:t>Therapy could be personalized in: 55 (13%)</a:t>
            </a:r>
          </a:p>
          <a:p>
            <a:pPr marL="800100" lvl="1" indent="-342900">
              <a:spcBef>
                <a:spcPts val="600"/>
              </a:spcBef>
              <a:spcAft>
                <a:spcPts val="600"/>
              </a:spcAft>
              <a:buFont typeface="Arial" charset="0"/>
              <a:buChar char="•"/>
            </a:pPr>
            <a:r>
              <a:rPr lang="en-US" dirty="0"/>
              <a:t>Of the 43 patients who were assessable and received targeted therapy:</a:t>
            </a:r>
          </a:p>
          <a:p>
            <a:pPr marL="1257300" lvl="2" indent="-342900">
              <a:spcBef>
                <a:spcPts val="600"/>
              </a:spcBef>
              <a:spcAft>
                <a:spcPts val="600"/>
              </a:spcAft>
              <a:buFont typeface="Arial" charset="0"/>
              <a:buChar char="•"/>
            </a:pPr>
            <a:r>
              <a:rPr lang="en-US" b="1" dirty="0">
                <a:solidFill>
                  <a:srgbClr val="FFFF00"/>
                </a:solidFill>
              </a:rPr>
              <a:t>Objective response: 4 (9%) </a:t>
            </a:r>
          </a:p>
          <a:p>
            <a:pPr marL="1257300" lvl="2" indent="-342900">
              <a:spcBef>
                <a:spcPts val="600"/>
              </a:spcBef>
              <a:spcAft>
                <a:spcPts val="600"/>
              </a:spcAft>
              <a:buFont typeface="Arial" charset="0"/>
              <a:buChar char="•"/>
            </a:pPr>
            <a:r>
              <a:rPr lang="en-US" dirty="0"/>
              <a:t>Stable disease &gt;16 weeks: 9 (21</a:t>
            </a:r>
            <a:r>
              <a:rPr lang="en-US" dirty="0" smtClean="0"/>
              <a:t>%)</a:t>
            </a:r>
            <a:endParaRPr lang="en-US" b="1" dirty="0"/>
          </a:p>
        </p:txBody>
      </p:sp>
    </p:spTree>
    <p:extLst>
      <p:ext uri="{BB962C8B-B14F-4D97-AF65-F5344CB8AC3E}">
        <p14:creationId xmlns:p14="http://schemas.microsoft.com/office/powerpoint/2010/main" val="20175018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Approach to Repeat Biopsies</a:t>
            </a:r>
            <a:endParaRPr lang="en-US" dirty="0"/>
          </a:p>
        </p:txBody>
      </p:sp>
      <p:sp>
        <p:nvSpPr>
          <p:cNvPr id="2" name="Content Placeholder 1"/>
          <p:cNvSpPr>
            <a:spLocks noGrp="1"/>
          </p:cNvSpPr>
          <p:nvPr>
            <p:ph idx="1"/>
          </p:nvPr>
        </p:nvSpPr>
        <p:spPr/>
        <p:txBody>
          <a:bodyPr/>
          <a:lstStyle/>
          <a:p>
            <a:pPr marL="0" indent="0">
              <a:buNone/>
            </a:pPr>
            <a:r>
              <a:rPr lang="en-US" dirty="0"/>
              <a:t>“</a:t>
            </a:r>
            <a:r>
              <a:rPr lang="en-US" i="1" dirty="0"/>
              <a:t>It’s not so easy to keep doing tumor biopsies. But, of course, it’s very easy indeed to keep doing blood sampling</a:t>
            </a:r>
            <a:r>
              <a:rPr lang="is-IS" i="1" dirty="0"/>
              <a:t>… T</a:t>
            </a:r>
            <a:r>
              <a:rPr lang="en-US" i="1" dirty="0"/>
              <a:t>he other question, which is looking very exciting, is that we can pick up recurrence a considerable length of time before you can with routine standard measurements, because the tumor DNA appears in the blood or arises in the blood several months before there’s any other evidence of relapse</a:t>
            </a:r>
            <a:r>
              <a:rPr lang="en-US" i="1" dirty="0" smtClean="0"/>
              <a:t>.</a:t>
            </a:r>
            <a:r>
              <a:rPr lang="en-US" dirty="0" smtClean="0"/>
              <a:t>”</a:t>
            </a:r>
            <a:endParaRPr lang="en-US" b="1" dirty="0" smtClean="0"/>
          </a:p>
          <a:p>
            <a:pPr marL="0" indent="0">
              <a:buNone/>
            </a:pPr>
            <a:endParaRPr lang="en-US" b="1" dirty="0">
              <a:solidFill>
                <a:srgbClr val="FFFF00"/>
              </a:solidFill>
            </a:endParaRPr>
          </a:p>
          <a:p>
            <a:pPr marL="0" indent="0" algn="r">
              <a:buNone/>
            </a:pPr>
            <a:r>
              <a:rPr lang="en-US" b="1" dirty="0" smtClean="0">
                <a:solidFill>
                  <a:srgbClr val="FFFF00"/>
                </a:solidFill>
              </a:rPr>
              <a:t>Ian E </a:t>
            </a:r>
            <a:r>
              <a:rPr lang="en-US" b="1" dirty="0">
                <a:solidFill>
                  <a:srgbClr val="FFFF00"/>
                </a:solidFill>
              </a:rPr>
              <a:t>Smith, </a:t>
            </a:r>
            <a:r>
              <a:rPr lang="en-US" b="1" dirty="0" smtClean="0">
                <a:solidFill>
                  <a:srgbClr val="FFFF00"/>
                </a:solidFill>
              </a:rPr>
              <a:t>MD</a:t>
            </a:r>
            <a:endParaRPr lang="en-US" dirty="0">
              <a:solidFill>
                <a:srgbClr val="FFFF00"/>
              </a:solidFill>
            </a:endParaRPr>
          </a:p>
        </p:txBody>
      </p:sp>
    </p:spTree>
    <p:extLst>
      <p:ext uri="{BB962C8B-B14F-4D97-AF65-F5344CB8AC3E}">
        <p14:creationId xmlns:p14="http://schemas.microsoft.com/office/powerpoint/2010/main" val="20588631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60-year-old woman with a history of triple-negative breast cancer and sternal metastasis</a:t>
            </a:r>
          </a:p>
          <a:p>
            <a:pPr>
              <a:spcBef>
                <a:spcPts val="1200"/>
              </a:spcBef>
              <a:spcAft>
                <a:spcPts val="1200"/>
              </a:spcAft>
              <a:buFont typeface="Arial" charset="0"/>
              <a:buChar char="•"/>
            </a:pPr>
            <a:r>
              <a:rPr lang="en-US" dirty="0"/>
              <a:t>She received radiation therapy and multiple chemotherapy regimens </a:t>
            </a:r>
            <a:r>
              <a:rPr lang="en-US" dirty="0">
                <a:sym typeface="Wingdings"/>
              </a:rPr>
              <a:t> surgical </a:t>
            </a:r>
            <a:r>
              <a:rPr lang="en-US" dirty="0" smtClean="0">
                <a:sym typeface="Wingdings"/>
              </a:rPr>
              <a:t>resection  </a:t>
            </a:r>
            <a:br>
              <a:rPr lang="en-US" dirty="0" smtClean="0">
                <a:sym typeface="Wingdings"/>
              </a:rPr>
            </a:br>
            <a:r>
              <a:rPr lang="en-US" dirty="0" smtClean="0">
                <a:sym typeface="Wingdings"/>
              </a:rPr>
              <a:t>R0 margin</a:t>
            </a:r>
          </a:p>
          <a:p>
            <a:pPr>
              <a:spcBef>
                <a:spcPts val="1200"/>
              </a:spcBef>
              <a:spcAft>
                <a:spcPts val="1200"/>
              </a:spcAft>
              <a:buFont typeface="Arial" charset="0"/>
              <a:buChar char="•"/>
            </a:pPr>
            <a:r>
              <a:rPr lang="en-US" b="1" dirty="0">
                <a:solidFill>
                  <a:srgbClr val="FFFF00"/>
                </a:solidFill>
              </a:rPr>
              <a:t>Is this treatment strategy justified?</a:t>
            </a:r>
          </a:p>
          <a:p>
            <a:pPr>
              <a:spcBef>
                <a:spcPts val="1200"/>
              </a:spcBef>
              <a:spcAft>
                <a:spcPts val="1200"/>
              </a:spcAft>
              <a:buFont typeface="Arial" charset="0"/>
              <a:buChar char="•"/>
            </a:pPr>
            <a:r>
              <a:rPr lang="en-US" b="1" dirty="0">
                <a:solidFill>
                  <a:srgbClr val="FFFF00"/>
                </a:solidFill>
              </a:rPr>
              <a:t>How would you have approached the treatment of this patient? </a:t>
            </a:r>
          </a:p>
        </p:txBody>
      </p:sp>
      <p:sp>
        <p:nvSpPr>
          <p:cNvPr id="7" name="TextBox 6"/>
          <p:cNvSpPr txBox="1"/>
          <p:nvPr/>
        </p:nvSpPr>
        <p:spPr>
          <a:xfrm>
            <a:off x="609600" y="3880696"/>
            <a:ext cx="8122919" cy="1755648"/>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454187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60-year-old woman with a history of triple-negative breast cancer and sternal metastasis</a:t>
            </a:r>
          </a:p>
          <a:p>
            <a:pPr>
              <a:spcBef>
                <a:spcPts val="1200"/>
              </a:spcBef>
              <a:spcAft>
                <a:spcPts val="1200"/>
              </a:spcAft>
              <a:buFont typeface="Arial" charset="0"/>
              <a:buChar char="•"/>
            </a:pPr>
            <a:r>
              <a:rPr lang="en-US" dirty="0"/>
              <a:t>She received radiation therapy and multiple chemotherapy regimens </a:t>
            </a:r>
            <a:r>
              <a:rPr lang="en-US" dirty="0">
                <a:sym typeface="Wingdings"/>
              </a:rPr>
              <a:t> surgical </a:t>
            </a:r>
            <a:r>
              <a:rPr lang="en-US" dirty="0" smtClean="0">
                <a:sym typeface="Wingdings"/>
              </a:rPr>
              <a:t>resection  </a:t>
            </a:r>
            <a:br>
              <a:rPr lang="en-US" dirty="0" smtClean="0">
                <a:sym typeface="Wingdings"/>
              </a:rPr>
            </a:br>
            <a:r>
              <a:rPr lang="en-US" dirty="0" smtClean="0">
                <a:sym typeface="Wingdings"/>
              </a:rPr>
              <a:t>R0 margin</a:t>
            </a:r>
          </a:p>
          <a:p>
            <a:pPr>
              <a:spcBef>
                <a:spcPts val="1200"/>
              </a:spcBef>
              <a:spcAft>
                <a:spcPts val="1200"/>
              </a:spcAft>
              <a:buFont typeface="Arial" charset="0"/>
              <a:buChar char="•"/>
            </a:pPr>
            <a:r>
              <a:rPr lang="en-US" b="1" dirty="0">
                <a:solidFill>
                  <a:srgbClr val="FFFF00"/>
                </a:solidFill>
              </a:rPr>
              <a:t>If she experiences disease progression in the future, what treatment approach would you recommend? </a:t>
            </a:r>
          </a:p>
          <a:p>
            <a:pPr>
              <a:spcBef>
                <a:spcPts val="1200"/>
              </a:spcBef>
              <a:spcAft>
                <a:spcPts val="1200"/>
              </a:spcAft>
              <a:buFont typeface="Arial" charset="0"/>
              <a:buChar char="•"/>
            </a:pPr>
            <a:endParaRPr lang="en-US" dirty="0"/>
          </a:p>
        </p:txBody>
      </p:sp>
      <p:sp>
        <p:nvSpPr>
          <p:cNvPr id="7" name="TextBox 6"/>
          <p:cNvSpPr txBox="1"/>
          <p:nvPr/>
        </p:nvSpPr>
        <p:spPr>
          <a:xfrm>
            <a:off x="609600" y="3835726"/>
            <a:ext cx="8122919" cy="144475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18254529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468921"/>
            <a:ext cx="7769225" cy="1143000"/>
          </a:xfrm>
        </p:spPr>
        <p:txBody>
          <a:bodyPr/>
          <a:lstStyle/>
          <a:p>
            <a:r>
              <a:rPr lang="en-US" dirty="0" smtClean="0"/>
              <a:t>Approach to Sentinel Node Resection in a Patient with Pathologic Response to Neoadjuvant Therapy</a:t>
            </a:r>
            <a:endParaRPr lang="en-US" dirty="0"/>
          </a:p>
        </p:txBody>
      </p:sp>
      <p:sp>
        <p:nvSpPr>
          <p:cNvPr id="2" name="Content Placeholder 1"/>
          <p:cNvSpPr>
            <a:spLocks noGrp="1"/>
          </p:cNvSpPr>
          <p:nvPr>
            <p:ph idx="1"/>
          </p:nvPr>
        </p:nvSpPr>
        <p:spPr>
          <a:xfrm>
            <a:off x="685800" y="1832095"/>
            <a:ext cx="7772400" cy="4533536"/>
          </a:xfrm>
        </p:spPr>
        <p:txBody>
          <a:bodyPr/>
          <a:lstStyle/>
          <a:p>
            <a:pPr marL="0" indent="0">
              <a:spcBef>
                <a:spcPts val="600"/>
              </a:spcBef>
              <a:spcAft>
                <a:spcPts val="600"/>
              </a:spcAft>
              <a:buNone/>
            </a:pPr>
            <a:r>
              <a:rPr lang="en-US" dirty="0"/>
              <a:t>“</a:t>
            </a:r>
            <a:r>
              <a:rPr lang="en-US" i="1" dirty="0"/>
              <a:t>Even if the nodes are clearly involved, even if they’re biopsy proven before we start treatment, we do our best to clip the node from which the biopsy came to make sure we can actually remove that specific node during the sentinel node procedure. And providing there is pathological remission there, even if there’s a lot of scarring, even if you know the node was involved initially, we would not do axillary node resection. But I’ve got to say it’s a controversial area.</a:t>
            </a:r>
            <a:r>
              <a:rPr lang="en-US" dirty="0"/>
              <a:t>”</a:t>
            </a:r>
            <a:r>
              <a:rPr lang="en-US" b="1" dirty="0"/>
              <a:t>	</a:t>
            </a:r>
          </a:p>
          <a:p>
            <a:pPr marL="0" indent="0">
              <a:spcBef>
                <a:spcPts val="600"/>
              </a:spcBef>
              <a:spcAft>
                <a:spcPts val="600"/>
              </a:spcAft>
              <a:buNone/>
            </a:pPr>
            <a:r>
              <a:rPr lang="en-US" b="1" dirty="0"/>
              <a:t>			</a:t>
            </a:r>
            <a:r>
              <a:rPr lang="en-US" b="1" dirty="0">
                <a:solidFill>
                  <a:srgbClr val="FFFF00"/>
                </a:solidFill>
              </a:rPr>
              <a:t>                    									       Ian </a:t>
            </a:r>
            <a:r>
              <a:rPr lang="en-US" b="1" dirty="0" smtClean="0">
                <a:solidFill>
                  <a:srgbClr val="FFFF00"/>
                </a:solidFill>
              </a:rPr>
              <a:t>E </a:t>
            </a:r>
            <a:r>
              <a:rPr lang="en-US" b="1" dirty="0">
                <a:solidFill>
                  <a:srgbClr val="FFFF00"/>
                </a:solidFill>
              </a:rPr>
              <a:t>Smith, </a:t>
            </a:r>
            <a:r>
              <a:rPr lang="en-US" b="1" dirty="0" smtClean="0">
                <a:solidFill>
                  <a:srgbClr val="FFFF00"/>
                </a:solidFill>
              </a:rPr>
              <a:t>MD</a:t>
            </a:r>
            <a:endParaRPr lang="en-US" dirty="0"/>
          </a:p>
        </p:txBody>
      </p:sp>
    </p:spTree>
    <p:extLst>
      <p:ext uri="{BB962C8B-B14F-4D97-AF65-F5344CB8AC3E}">
        <p14:creationId xmlns:p14="http://schemas.microsoft.com/office/powerpoint/2010/main" val="1015363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Line 6"/>
          <p:cNvSpPr>
            <a:spLocks noChangeShapeType="1"/>
          </p:cNvSpPr>
          <p:nvPr/>
        </p:nvSpPr>
        <p:spPr bwMode="auto">
          <a:xfrm flipV="1">
            <a:off x="3230002" y="2672153"/>
            <a:ext cx="1604759" cy="10496"/>
          </a:xfrm>
          <a:prstGeom prst="line">
            <a:avLst/>
          </a:prstGeom>
          <a:noFill/>
          <a:ln w="28575">
            <a:solidFill>
              <a:srgbClr val="FFFFFF"/>
            </a:solidFill>
            <a:round/>
            <a:headEnd/>
            <a:tailEnd type="triangle"/>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8" name="Text Box 11"/>
          <p:cNvSpPr txBox="1">
            <a:spLocks noChangeArrowheads="1"/>
          </p:cNvSpPr>
          <p:nvPr/>
        </p:nvSpPr>
        <p:spPr bwMode="auto">
          <a:xfrm>
            <a:off x="4879731" y="2307877"/>
            <a:ext cx="2946100" cy="698571"/>
          </a:xfrm>
          <a:prstGeom prst="rect">
            <a:avLst/>
          </a:prstGeom>
          <a:solidFill>
            <a:srgbClr val="F8951E"/>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lnSpc>
                <a:spcPct val="110000"/>
              </a:lnSpc>
              <a:defRPr/>
            </a:pPr>
            <a:r>
              <a:rPr lang="en-US" altLang="en-US" sz="1600" b="1" dirty="0" err="1">
                <a:solidFill>
                  <a:srgbClr val="010F97"/>
                </a:solidFill>
                <a:latin typeface="Arial"/>
                <a:ea typeface="Arial" pitchFamily="-104" charset="0"/>
                <a:cs typeface="Arial" panose="020B0604020202020204" pitchFamily="34" charset="0"/>
              </a:rPr>
              <a:t>Avelumab</a:t>
            </a:r>
            <a:endParaRPr lang="en-US" altLang="en-US" sz="1600" b="1" dirty="0">
              <a:solidFill>
                <a:srgbClr val="010F97"/>
              </a:solidFill>
              <a:latin typeface="Arial"/>
              <a:ea typeface="Arial" pitchFamily="-104" charset="0"/>
              <a:cs typeface="Arial" panose="020B0604020202020204" pitchFamily="34" charset="0"/>
            </a:endParaRPr>
          </a:p>
          <a:p>
            <a:pPr algn="ctr">
              <a:lnSpc>
                <a:spcPct val="110000"/>
              </a:lnSpc>
              <a:defRPr/>
            </a:pPr>
            <a:r>
              <a:rPr lang="en-US" altLang="en-US" sz="1600" b="1" dirty="0">
                <a:solidFill>
                  <a:srgbClr val="010F97"/>
                </a:solidFill>
                <a:latin typeface="Arial"/>
                <a:ea typeface="Arial" pitchFamily="-104" charset="0"/>
                <a:cs typeface="Arial" panose="020B0604020202020204" pitchFamily="34" charset="0"/>
              </a:rPr>
              <a:t>10 mg/kg, q2wk</a:t>
            </a:r>
          </a:p>
        </p:txBody>
      </p:sp>
      <p:sp>
        <p:nvSpPr>
          <p:cNvPr id="2" name="TextBox 1"/>
          <p:cNvSpPr txBox="1"/>
          <p:nvPr/>
        </p:nvSpPr>
        <p:spPr>
          <a:xfrm>
            <a:off x="0" y="6519446"/>
            <a:ext cx="8942832" cy="338554"/>
          </a:xfrm>
          <a:prstGeom prst="rect">
            <a:avLst/>
          </a:prstGeom>
          <a:noFill/>
        </p:spPr>
        <p:txBody>
          <a:bodyPr wrap="square" rtlCol="0">
            <a:spAutoFit/>
          </a:bodyPr>
          <a:lstStyle/>
          <a:p>
            <a:r>
              <a:rPr lang="en-US" sz="1600" dirty="0" err="1">
                <a:solidFill>
                  <a:srgbClr val="FFFFFF"/>
                </a:solidFill>
              </a:rPr>
              <a:t>Dirix</a:t>
            </a:r>
            <a:r>
              <a:rPr lang="en-US" sz="1600" dirty="0">
                <a:solidFill>
                  <a:srgbClr val="FFFFFF"/>
                </a:solidFill>
              </a:rPr>
              <a:t> LY et al. </a:t>
            </a:r>
            <a:r>
              <a:rPr lang="en-US" sz="1600" i="1" dirty="0">
                <a:solidFill>
                  <a:srgbClr val="FFFFFF"/>
                </a:solidFill>
              </a:rPr>
              <a:t>Proc SABCS </a:t>
            </a:r>
            <a:r>
              <a:rPr lang="en-US" sz="1600" dirty="0">
                <a:solidFill>
                  <a:srgbClr val="FFFFFF"/>
                </a:solidFill>
              </a:rPr>
              <a:t>2015;Abstract S1-04.</a:t>
            </a:r>
            <a:endParaRPr lang="en-US" sz="1600" dirty="0">
              <a:solidFill>
                <a:srgbClr val="000000"/>
              </a:solidFill>
            </a:endParaRPr>
          </a:p>
        </p:txBody>
      </p:sp>
      <p:sp>
        <p:nvSpPr>
          <p:cNvPr id="19" name="Title 1"/>
          <p:cNvSpPr>
            <a:spLocks noGrp="1"/>
          </p:cNvSpPr>
          <p:nvPr>
            <p:ph type="title"/>
          </p:nvPr>
        </p:nvSpPr>
        <p:spPr>
          <a:xfrm>
            <a:off x="685800" y="0"/>
            <a:ext cx="8387862" cy="1143000"/>
          </a:xfrm>
        </p:spPr>
        <p:txBody>
          <a:bodyPr/>
          <a:lstStyle/>
          <a:p>
            <a:r>
              <a:rPr lang="en-US" dirty="0"/>
              <a:t>JAVELIN: </a:t>
            </a:r>
            <a:r>
              <a:rPr lang="en-US" dirty="0" smtClean="0"/>
              <a:t>A Phase </a:t>
            </a:r>
            <a:r>
              <a:rPr lang="en-US" dirty="0" err="1"/>
              <a:t>Ib</a:t>
            </a:r>
            <a:r>
              <a:rPr lang="en-US" dirty="0"/>
              <a:t> Trial of </a:t>
            </a:r>
            <a:r>
              <a:rPr lang="en-US" dirty="0" err="1"/>
              <a:t>Avelumab</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17" name="Group 104"/>
          <p:cNvGraphicFramePr>
            <a:graphicFrameLocks noGrp="1"/>
          </p:cNvGraphicFramePr>
          <p:nvPr>
            <p:extLst>
              <p:ext uri="{D42A27DB-BD31-4B8C-83A1-F6EECF244321}">
                <p14:modId xmlns:p14="http://schemas.microsoft.com/office/powerpoint/2010/main" val="237678337"/>
              </p:ext>
            </p:extLst>
          </p:nvPr>
        </p:nvGraphicFramePr>
        <p:xfrm>
          <a:off x="832556" y="1990106"/>
          <a:ext cx="3210576" cy="1394071"/>
        </p:xfrm>
        <a:graphic>
          <a:graphicData uri="http://schemas.openxmlformats.org/drawingml/2006/table">
            <a:tbl>
              <a:tblPr/>
              <a:tblGrid>
                <a:gridCol w="3210576"/>
              </a:tblGrid>
              <a:tr h="4077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a:ea typeface="ＭＳ Ｐゴシック" charset="0"/>
                          <a:cs typeface="Arial"/>
                        </a:rPr>
                        <a:t>Eligibility (N = 1,706)</a:t>
                      </a:r>
                      <a:endParaRPr kumimoji="0" lang="en-US" sz="16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986283">
                <a:tc>
                  <a:txBody>
                    <a:bodyPr/>
                    <a:lstStyle/>
                    <a:p>
                      <a:pPr marL="0" indent="0" eaLnBrk="0" fontAlgn="base" hangingPunct="0">
                        <a:spcBef>
                          <a:spcPts val="600"/>
                        </a:spcBef>
                        <a:buFont typeface="Arial"/>
                        <a:buNone/>
                      </a:pPr>
                      <a:r>
                        <a:rPr lang="en-US" sz="1600" dirty="0" smtClean="0">
                          <a:solidFill>
                            <a:prstClr val="white"/>
                          </a:solidFill>
                          <a:latin typeface="+mn-lt"/>
                          <a:ea typeface="Arial" pitchFamily="-104" charset="0"/>
                          <a:cs typeface="Arial" pitchFamily="-104" charset="0"/>
                        </a:rPr>
                        <a:t>Patients with locally advanced </a:t>
                      </a:r>
                      <a:r>
                        <a:rPr lang="en-US" sz="1600" smtClean="0">
                          <a:solidFill>
                            <a:prstClr val="white"/>
                          </a:solidFill>
                          <a:latin typeface="+mn-lt"/>
                          <a:ea typeface="Arial" pitchFamily="-104" charset="0"/>
                          <a:cs typeface="Arial" pitchFamily="-104" charset="0"/>
                        </a:rPr>
                        <a:t>or </a:t>
                      </a:r>
                      <a:r>
                        <a:rPr lang="en-US" sz="1600" smtClean="0">
                          <a:solidFill>
                            <a:prstClr val="white"/>
                          </a:solidFill>
                          <a:latin typeface="+mn-lt"/>
                          <a:ea typeface="Arial" pitchFamily="-104" charset="0"/>
                          <a:cs typeface="Arial" pitchFamily="-104" charset="0"/>
                        </a:rPr>
                        <a:t>metastatic </a:t>
                      </a:r>
                      <a:r>
                        <a:rPr lang="en-US" sz="1600" dirty="0" smtClean="0">
                          <a:solidFill>
                            <a:prstClr val="white"/>
                          </a:solidFill>
                          <a:latin typeface="+mn-lt"/>
                          <a:ea typeface="Arial" pitchFamily="-104" charset="0"/>
                          <a:cs typeface="Arial" pitchFamily="-104" charset="0"/>
                        </a:rPr>
                        <a:t>solid tumors</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
        <p:nvSpPr>
          <p:cNvPr id="35" name="Rectangle 33"/>
          <p:cNvSpPr>
            <a:spLocks noChangeArrowheads="1"/>
          </p:cNvSpPr>
          <p:nvPr/>
        </p:nvSpPr>
        <p:spPr bwMode="auto">
          <a:xfrm>
            <a:off x="431222" y="4031186"/>
            <a:ext cx="7963270" cy="1764287"/>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graphicFrame>
        <p:nvGraphicFramePr>
          <p:cNvPr id="36" name="Content Placeholder 4"/>
          <p:cNvGraphicFramePr>
            <a:graphicFrameLocks/>
          </p:cNvGraphicFramePr>
          <p:nvPr>
            <p:extLst>
              <p:ext uri="{D42A27DB-BD31-4B8C-83A1-F6EECF244321}">
                <p14:modId xmlns:p14="http://schemas.microsoft.com/office/powerpoint/2010/main" val="1037199310"/>
              </p:ext>
            </p:extLst>
          </p:nvPr>
        </p:nvGraphicFramePr>
        <p:xfrm>
          <a:off x="568274" y="4198475"/>
          <a:ext cx="7689166" cy="1429709"/>
        </p:xfrm>
        <a:graphic>
          <a:graphicData uri="http://schemas.openxmlformats.org/drawingml/2006/table">
            <a:tbl>
              <a:tblPr firstRow="1" bandRow="1">
                <a:tableStyleId>{21E4AEA4-8DFA-4A89-87EB-49C32662AFE0}</a:tableStyleId>
              </a:tblPr>
              <a:tblGrid>
                <a:gridCol w="5366513"/>
                <a:gridCol w="2322653"/>
              </a:tblGrid>
              <a:tr h="376931">
                <a:tc>
                  <a:txBody>
                    <a:bodyPr/>
                    <a:lstStyle/>
                    <a:p>
                      <a:r>
                        <a:rPr lang="en-US" sz="1600" dirty="0" smtClean="0">
                          <a:solidFill>
                            <a:schemeClr val="bg1"/>
                          </a:solidFill>
                        </a:rPr>
                        <a:t>ORR</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1600" dirty="0" smtClean="0">
                          <a:solidFill>
                            <a:schemeClr val="bg1"/>
                          </a:solidFill>
                        </a:rPr>
                        <a:t>N = 168</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r>
              <a:tr h="35092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All patients (n = 168)</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5.4%</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350926">
                <a:tc>
                  <a:txBody>
                    <a:bodyPr/>
                    <a:lstStyle/>
                    <a:p>
                      <a:r>
                        <a:rPr lang="en-US" sz="1600" dirty="0" smtClean="0">
                          <a:solidFill>
                            <a:schemeClr val="bg1"/>
                          </a:solidFill>
                        </a:rPr>
                        <a:t>       PD-L1+</a:t>
                      </a:r>
                      <a:r>
                        <a:rPr lang="en-US" sz="1600" baseline="0" dirty="0" smtClean="0">
                          <a:solidFill>
                            <a:schemeClr val="bg1"/>
                          </a:solidFill>
                        </a:rPr>
                        <a:t> mBC</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33.3%</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350926">
                <a:tc>
                  <a:txBody>
                    <a:bodyPr/>
                    <a:lstStyle/>
                    <a:p>
                      <a:r>
                        <a:rPr lang="en-US" sz="1600" dirty="0" smtClean="0">
                          <a:solidFill>
                            <a:schemeClr val="bg1"/>
                          </a:solidFill>
                        </a:rPr>
                        <a:t>       PD-L1+ triple-negative breast cancer</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44.4%</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bl>
          </a:graphicData>
        </a:graphic>
      </p:graphicFrame>
      <p:sp>
        <p:nvSpPr>
          <p:cNvPr id="15" name="TextBox 14"/>
          <p:cNvSpPr txBox="1"/>
          <p:nvPr/>
        </p:nvSpPr>
        <p:spPr>
          <a:xfrm>
            <a:off x="568275" y="5280414"/>
            <a:ext cx="7689166" cy="347472"/>
          </a:xfrm>
          <a:prstGeom prst="rect">
            <a:avLst/>
          </a:prstGeom>
          <a:noFill/>
          <a:ln w="38100">
            <a:solidFill>
              <a:srgbClr val="FF0000"/>
            </a:solidFill>
          </a:ln>
        </p:spPr>
        <p:txBody>
          <a:bodyPr wrap="square" rtlCol="0">
            <a:spAutoFit/>
          </a:bodyPr>
          <a:lstStyle/>
          <a:p>
            <a:endParaRPr lang="en-US" sz="2800" dirty="0"/>
          </a:p>
        </p:txBody>
      </p:sp>
    </p:spTree>
    <p:extLst>
      <p:ext uri="{BB962C8B-B14F-4D97-AF65-F5344CB8AC3E}">
        <p14:creationId xmlns:p14="http://schemas.microsoft.com/office/powerpoint/2010/main" val="2004119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09600" y="3865706"/>
            <a:ext cx="8122919" cy="144475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
        <p:nvSpPr>
          <p:cNvPr id="3" name="Title 2"/>
          <p:cNvSpPr>
            <a:spLocks noGrp="1"/>
          </p:cNvSpPr>
          <p:nvPr>
            <p:ph type="title"/>
          </p:nvPr>
        </p:nvSpPr>
        <p:spPr/>
        <p:txBody>
          <a:bodyPr/>
          <a:lstStyle/>
          <a:p>
            <a:r>
              <a:rPr lang="en-US" dirty="0">
                <a:solidFill>
                  <a:srgbClr val="BBE0E3"/>
                </a:solidFill>
              </a:rPr>
              <a:t>Case 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60-year-old woman with a history of triple-negative breast cancer and sternal metastasis</a:t>
            </a:r>
          </a:p>
          <a:p>
            <a:pPr>
              <a:spcBef>
                <a:spcPts val="1200"/>
              </a:spcBef>
              <a:spcAft>
                <a:spcPts val="1200"/>
              </a:spcAft>
              <a:buFont typeface="Arial" charset="0"/>
              <a:buChar char="•"/>
            </a:pPr>
            <a:r>
              <a:rPr lang="en-US" dirty="0"/>
              <a:t>She received radiation therapy and multiple chemotherapy regimens </a:t>
            </a:r>
            <a:r>
              <a:rPr lang="en-US" dirty="0">
                <a:sym typeface="Wingdings"/>
              </a:rPr>
              <a:t> surgical </a:t>
            </a:r>
            <a:r>
              <a:rPr lang="en-US" dirty="0" smtClean="0">
                <a:sym typeface="Wingdings"/>
              </a:rPr>
              <a:t>resection  </a:t>
            </a:r>
            <a:br>
              <a:rPr lang="en-US" dirty="0" smtClean="0">
                <a:sym typeface="Wingdings"/>
              </a:rPr>
            </a:br>
            <a:r>
              <a:rPr lang="en-US" dirty="0" smtClean="0">
                <a:sym typeface="Wingdings"/>
              </a:rPr>
              <a:t>R0 margin</a:t>
            </a:r>
          </a:p>
          <a:p>
            <a:pPr>
              <a:spcBef>
                <a:spcPts val="1200"/>
              </a:spcBef>
              <a:spcAft>
                <a:spcPts val="1200"/>
              </a:spcAft>
              <a:buFont typeface="Arial" charset="0"/>
              <a:buChar char="•"/>
            </a:pPr>
            <a:r>
              <a:rPr lang="en-US" b="1" dirty="0">
                <a:solidFill>
                  <a:srgbClr val="FFFF00"/>
                </a:solidFill>
              </a:rPr>
              <a:t>If she experiences disease progression in the future, would you consider </a:t>
            </a:r>
            <a:r>
              <a:rPr lang="en-US" b="1" dirty="0" smtClean="0">
                <a:solidFill>
                  <a:srgbClr val="FFFF00"/>
                </a:solidFill>
              </a:rPr>
              <a:t>antiandrogen </a:t>
            </a:r>
            <a:r>
              <a:rPr lang="en-US" b="1" dirty="0">
                <a:solidFill>
                  <a:srgbClr val="FFFF00"/>
                </a:solidFill>
              </a:rPr>
              <a:t>therapy? </a:t>
            </a:r>
          </a:p>
        </p:txBody>
      </p:sp>
    </p:spTree>
    <p:extLst>
      <p:ext uri="{BB962C8B-B14F-4D97-AF65-F5344CB8AC3E}">
        <p14:creationId xmlns:p14="http://schemas.microsoft.com/office/powerpoint/2010/main" val="183681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60-year-old woman with a history of triple-negative breast cancer and sternal metastasis</a:t>
            </a:r>
          </a:p>
          <a:p>
            <a:pPr>
              <a:spcBef>
                <a:spcPts val="1200"/>
              </a:spcBef>
              <a:spcAft>
                <a:spcPts val="1200"/>
              </a:spcAft>
              <a:buFont typeface="Arial" charset="0"/>
              <a:buChar char="•"/>
            </a:pPr>
            <a:r>
              <a:rPr lang="en-US" dirty="0"/>
              <a:t>She received radiation therapy and multiple chemotherapy regimens </a:t>
            </a:r>
            <a:r>
              <a:rPr lang="en-US" dirty="0">
                <a:sym typeface="Wingdings"/>
              </a:rPr>
              <a:t> surgical </a:t>
            </a:r>
            <a:r>
              <a:rPr lang="en-US" dirty="0" smtClean="0">
                <a:sym typeface="Wingdings"/>
              </a:rPr>
              <a:t>resection  </a:t>
            </a:r>
            <a:br>
              <a:rPr lang="en-US" dirty="0" smtClean="0">
                <a:sym typeface="Wingdings"/>
              </a:rPr>
            </a:br>
            <a:r>
              <a:rPr lang="en-US" dirty="0" smtClean="0">
                <a:sym typeface="Wingdings"/>
              </a:rPr>
              <a:t>R0 margin</a:t>
            </a:r>
          </a:p>
          <a:p>
            <a:pPr>
              <a:spcBef>
                <a:spcPts val="1200"/>
              </a:spcBef>
              <a:spcAft>
                <a:spcPts val="1200"/>
              </a:spcAft>
              <a:buFont typeface="Arial" charset="0"/>
              <a:buChar char="•"/>
            </a:pPr>
            <a:r>
              <a:rPr lang="en-US" b="1" dirty="0">
                <a:solidFill>
                  <a:srgbClr val="FFFF00"/>
                </a:solidFill>
              </a:rPr>
              <a:t>If she experiences disease progression in the future, what treatment approach would you recommend? </a:t>
            </a:r>
          </a:p>
        </p:txBody>
      </p:sp>
      <p:sp>
        <p:nvSpPr>
          <p:cNvPr id="7" name="TextBox 6"/>
          <p:cNvSpPr txBox="1"/>
          <p:nvPr/>
        </p:nvSpPr>
        <p:spPr>
          <a:xfrm>
            <a:off x="609600" y="3865706"/>
            <a:ext cx="8122919" cy="144475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955951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7" name="Content Placeholder 6"/>
          <p:cNvSpPr>
            <a:spLocks noGrp="1"/>
          </p:cNvSpPr>
          <p:nvPr>
            <p:ph idx="1"/>
          </p:nvPr>
        </p:nvSpPr>
        <p:spPr/>
        <p:txBody>
          <a:bodyPr/>
          <a:lstStyle/>
          <a:p>
            <a:pPr>
              <a:spcBef>
                <a:spcPts val="1200"/>
              </a:spcBef>
              <a:spcAft>
                <a:spcPts val="1200"/>
              </a:spcAft>
              <a:buFont typeface="Arial" charset="0"/>
              <a:buChar char="•"/>
            </a:pPr>
            <a:r>
              <a:rPr lang="en-US" dirty="0"/>
              <a:t>A 41-year-old woman with a </a:t>
            </a:r>
            <a:r>
              <a:rPr lang="en-US" dirty="0" smtClean="0"/>
              <a:t>1.6-cm </a:t>
            </a:r>
            <a:r>
              <a:rPr lang="en-US" dirty="0"/>
              <a:t>ER-positive, HER2-negative breast tumor</a:t>
            </a:r>
          </a:p>
          <a:p>
            <a:pPr>
              <a:spcBef>
                <a:spcPts val="1200"/>
              </a:spcBef>
              <a:spcAft>
                <a:spcPts val="1200"/>
              </a:spcAft>
              <a:buFont typeface="Arial" charset="0"/>
              <a:buChar char="•"/>
            </a:pPr>
            <a:r>
              <a:rPr lang="en-US" dirty="0"/>
              <a:t>Biopsy revealed 1 positive axillary node</a:t>
            </a:r>
          </a:p>
          <a:p>
            <a:pPr>
              <a:spcBef>
                <a:spcPts val="1200"/>
              </a:spcBef>
              <a:spcAft>
                <a:spcPts val="1200"/>
              </a:spcAft>
              <a:buFont typeface="Arial" charset="0"/>
              <a:buChar char="•"/>
            </a:pPr>
            <a:r>
              <a:rPr lang="en-US" dirty="0"/>
              <a:t>Ki-67 of 50%</a:t>
            </a:r>
          </a:p>
          <a:p>
            <a:pPr>
              <a:spcBef>
                <a:spcPts val="1200"/>
              </a:spcBef>
              <a:spcAft>
                <a:spcPts val="1200"/>
              </a:spcAft>
            </a:pPr>
            <a:r>
              <a:rPr lang="en-US" b="1" dirty="0">
                <a:solidFill>
                  <a:srgbClr val="FFFF00"/>
                </a:solidFill>
              </a:rPr>
              <a:t>How do you approach neoadjuvant therapy for ER-positive, HER2-negative breast cancer? </a:t>
            </a:r>
          </a:p>
        </p:txBody>
      </p:sp>
      <p:sp>
        <p:nvSpPr>
          <p:cNvPr id="8" name="TextBox 7"/>
          <p:cNvSpPr txBox="1"/>
          <p:nvPr/>
        </p:nvSpPr>
        <p:spPr>
          <a:xfrm>
            <a:off x="609600" y="3850716"/>
            <a:ext cx="8122919" cy="960120"/>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2965189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latin typeface="Arial" charset="0"/>
                <a:ea typeface="ＭＳ Ｐゴシック" charset="0"/>
                <a:cs typeface="ＭＳ Ｐゴシック" charset="0"/>
              </a:rPr>
              <a:t>Toi M et al. </a:t>
            </a:r>
            <a:r>
              <a:rPr lang="en-US" sz="1600" i="1" dirty="0" smtClean="0">
                <a:solidFill>
                  <a:srgbClr val="FFFFFF"/>
                </a:solidFill>
              </a:rPr>
              <a:t>Proc SABCS</a:t>
            </a:r>
            <a:r>
              <a:rPr lang="en-US" sz="1600" i="1" dirty="0" smtClean="0">
                <a:solidFill>
                  <a:srgbClr val="FFFFFF"/>
                </a:solidFill>
                <a:latin typeface="Arial" charset="0"/>
                <a:ea typeface="ＭＳ Ｐゴシック" charset="0"/>
                <a:cs typeface="ＭＳ Ｐゴシック" charset="0"/>
              </a:rPr>
              <a:t> </a:t>
            </a:r>
            <a:r>
              <a:rPr lang="en-US" sz="1600" dirty="0" smtClean="0">
                <a:solidFill>
                  <a:srgbClr val="FFFFFF"/>
                </a:solidFill>
                <a:latin typeface="Arial" charset="0"/>
                <a:ea typeface="ＭＳ Ｐゴシック" charset="0"/>
                <a:cs typeface="ＭＳ Ｐゴシック" charset="0"/>
              </a:rPr>
              <a:t>2015;Abstract S1-07.</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a:xfrm>
            <a:off x="685800" y="271196"/>
            <a:ext cx="7769225" cy="1143000"/>
          </a:xfrm>
        </p:spPr>
        <p:txBody>
          <a:bodyPr/>
          <a:lstStyle/>
          <a:p>
            <a:r>
              <a:rPr lang="en-US" dirty="0" smtClean="0"/>
              <a:t>CREATE-X: A Phase III </a:t>
            </a:r>
            <a:r>
              <a:rPr lang="en-US" dirty="0"/>
              <a:t>Trial of </a:t>
            </a:r>
            <a:r>
              <a:rPr lang="en-US" dirty="0" smtClean="0"/>
              <a:t>Adjuvant </a:t>
            </a:r>
            <a:r>
              <a:rPr lang="en-US" dirty="0" err="1" smtClean="0"/>
              <a:t>Capecitabine</a:t>
            </a:r>
            <a:r>
              <a:rPr lang="en-US" dirty="0"/>
              <a:t> for HER2-Negative Breast Cancer with Residual Invasive </a:t>
            </a:r>
            <a:r>
              <a:rPr lang="en-US" dirty="0" smtClean="0"/>
              <a:t>Disease</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3" name="TextBox 2"/>
          <p:cNvSpPr txBox="1"/>
          <p:nvPr/>
        </p:nvSpPr>
        <p:spPr>
          <a:xfrm>
            <a:off x="469226" y="5661540"/>
            <a:ext cx="2024913" cy="369332"/>
          </a:xfrm>
          <a:prstGeom prst="rect">
            <a:avLst/>
          </a:prstGeom>
          <a:noFill/>
        </p:spPr>
        <p:txBody>
          <a:bodyPr wrap="none" rtlCol="0">
            <a:spAutoFit/>
          </a:bodyPr>
          <a:lstStyle/>
          <a:p>
            <a:r>
              <a:rPr lang="en-US" sz="1800" dirty="0" smtClean="0">
                <a:solidFill>
                  <a:schemeClr val="bg1"/>
                </a:solidFill>
              </a:rPr>
              <a:t>NR = not reported</a:t>
            </a:r>
            <a:endParaRPr lang="en-US" sz="1800" dirty="0">
              <a:solidFill>
                <a:schemeClr val="bg1"/>
              </a:solidFill>
            </a:endParaRPr>
          </a:p>
        </p:txBody>
      </p:sp>
      <p:sp>
        <p:nvSpPr>
          <p:cNvPr id="9" name="Rectangle 33"/>
          <p:cNvSpPr>
            <a:spLocks noChangeArrowheads="1"/>
          </p:cNvSpPr>
          <p:nvPr/>
        </p:nvSpPr>
        <p:spPr bwMode="auto">
          <a:xfrm>
            <a:off x="322737" y="1658483"/>
            <a:ext cx="8511610" cy="3883815"/>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graphicFrame>
        <p:nvGraphicFramePr>
          <p:cNvPr id="11" name="Content Placeholder 4"/>
          <p:cNvGraphicFramePr>
            <a:graphicFrameLocks/>
          </p:cNvGraphicFramePr>
          <p:nvPr>
            <p:extLst>
              <p:ext uri="{D42A27DB-BD31-4B8C-83A1-F6EECF244321}">
                <p14:modId xmlns:p14="http://schemas.microsoft.com/office/powerpoint/2010/main" val="2014237873"/>
              </p:ext>
            </p:extLst>
          </p:nvPr>
        </p:nvGraphicFramePr>
        <p:xfrm>
          <a:off x="469226" y="1817310"/>
          <a:ext cx="8218632" cy="3575088"/>
        </p:xfrm>
        <a:graphic>
          <a:graphicData uri="http://schemas.openxmlformats.org/drawingml/2006/table">
            <a:tbl>
              <a:tblPr firstRow="1" bandRow="1">
                <a:tableStyleId>{21E4AEA4-8DFA-4A89-87EB-49C32662AFE0}</a:tableStyleId>
              </a:tblPr>
              <a:tblGrid>
                <a:gridCol w="2543797"/>
                <a:gridCol w="1767719"/>
                <a:gridCol w="1302372"/>
                <a:gridCol w="1302372"/>
                <a:gridCol w="1302372"/>
              </a:tblGrid>
              <a:tr h="695156">
                <a:tc>
                  <a:txBody>
                    <a:bodyPr/>
                    <a:lstStyle/>
                    <a:p>
                      <a:r>
                        <a:rPr lang="en-US" dirty="0" smtClean="0">
                          <a:solidFill>
                            <a:schemeClr val="bg1"/>
                          </a:solidFill>
                        </a:rPr>
                        <a:t>Survival</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c>
                  <a:txBody>
                    <a:bodyPr/>
                    <a:lstStyle/>
                    <a:p>
                      <a:pPr algn="ctr"/>
                      <a:r>
                        <a:rPr lang="en-US" dirty="0" smtClean="0">
                          <a:solidFill>
                            <a:schemeClr val="bg1"/>
                          </a:solidFill>
                        </a:rPr>
                        <a:t>Capecitabine</a:t>
                      </a:r>
                    </a:p>
                    <a:p>
                      <a:pPr algn="ctr"/>
                      <a:r>
                        <a:rPr lang="en-US" dirty="0" smtClean="0">
                          <a:solidFill>
                            <a:schemeClr val="bg1"/>
                          </a:solidFill>
                        </a:rPr>
                        <a:t>(n = 440)</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c>
                  <a:txBody>
                    <a:bodyPr/>
                    <a:lstStyle/>
                    <a:p>
                      <a:pPr algn="ctr"/>
                      <a:r>
                        <a:rPr lang="en-US" dirty="0" smtClean="0">
                          <a:solidFill>
                            <a:schemeClr val="bg1"/>
                          </a:solidFill>
                        </a:rPr>
                        <a:t>Control</a:t>
                      </a:r>
                    </a:p>
                    <a:p>
                      <a:pPr algn="ctr"/>
                      <a:r>
                        <a:rPr lang="en-US" dirty="0" smtClean="0">
                          <a:solidFill>
                            <a:schemeClr val="bg1"/>
                          </a:solidFill>
                        </a:rPr>
                        <a:t>(n = 445)</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c>
                  <a:txBody>
                    <a:bodyPr/>
                    <a:lstStyle/>
                    <a:p>
                      <a:pPr algn="ctr"/>
                      <a:r>
                        <a:rPr lang="en-US" dirty="0" smtClean="0">
                          <a:solidFill>
                            <a:schemeClr val="bg1"/>
                          </a:solidFill>
                        </a:rPr>
                        <a:t>HR</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c>
                  <a:txBody>
                    <a:bodyPr/>
                    <a:lstStyle/>
                    <a:p>
                      <a:pPr algn="ctr"/>
                      <a:r>
                        <a:rPr lang="en-US" i="1" dirty="0" smtClean="0">
                          <a:solidFill>
                            <a:schemeClr val="bg1"/>
                          </a:solidFill>
                        </a:rPr>
                        <a:t>p</a:t>
                      </a:r>
                      <a:r>
                        <a:rPr lang="en-US" dirty="0" smtClean="0">
                          <a:solidFill>
                            <a:schemeClr val="bg1"/>
                          </a:solidFill>
                        </a:rPr>
                        <a:t>-value</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r>
              <a:tr h="397232">
                <a:tc>
                  <a:txBody>
                    <a:bodyPr/>
                    <a:lstStyle/>
                    <a:p>
                      <a:r>
                        <a:rPr lang="en-US" dirty="0" smtClean="0">
                          <a:solidFill>
                            <a:schemeClr val="bg1"/>
                          </a:solidFill>
                        </a:rPr>
                        <a:t>5-year</a:t>
                      </a:r>
                      <a:r>
                        <a:rPr lang="en-US" baseline="0" dirty="0" smtClean="0">
                          <a:solidFill>
                            <a:schemeClr val="bg1"/>
                          </a:solidFill>
                        </a:rPr>
                        <a:t> D</a:t>
                      </a:r>
                      <a:r>
                        <a:rPr lang="en-US" dirty="0" smtClean="0">
                          <a:solidFill>
                            <a:schemeClr val="bg1"/>
                          </a:solidFill>
                        </a:rPr>
                        <a:t>FS</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74.1%</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67.7%</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0.70</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0.00524</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397232">
                <a:tc>
                  <a:txBody>
                    <a:bodyPr/>
                    <a:lstStyle/>
                    <a:p>
                      <a:r>
                        <a:rPr lang="en-US" dirty="0" smtClean="0">
                          <a:solidFill>
                            <a:schemeClr val="bg1"/>
                          </a:solidFill>
                        </a:rPr>
                        <a:t>5-year OS</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89.2%</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83.9%</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0.60</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0.01</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695156">
                <a:tc>
                  <a:txBody>
                    <a:bodyPr/>
                    <a:lstStyle/>
                    <a:p>
                      <a:r>
                        <a:rPr lang="en-US" b="1" dirty="0" smtClean="0">
                          <a:solidFill>
                            <a:schemeClr val="bg1"/>
                          </a:solidFill>
                        </a:rPr>
                        <a:t>DFS by hormone receptor (HR) status</a:t>
                      </a:r>
                      <a:endParaRPr lang="en-US"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c>
                  <a:txBody>
                    <a:bodyPr/>
                    <a:lstStyle/>
                    <a:p>
                      <a:pPr algn="ctr"/>
                      <a:r>
                        <a:rPr lang="en-US" b="1" dirty="0" smtClean="0">
                          <a:solidFill>
                            <a:schemeClr val="bg1"/>
                          </a:solidFill>
                        </a:rPr>
                        <a:t>Capecitabine</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c>
                  <a:txBody>
                    <a:bodyPr/>
                    <a:lstStyle/>
                    <a:p>
                      <a:pPr algn="ctr"/>
                      <a:r>
                        <a:rPr lang="en-US" b="1" dirty="0" smtClean="0">
                          <a:solidFill>
                            <a:schemeClr val="bg1"/>
                          </a:solidFill>
                        </a:rPr>
                        <a:t>Control</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c>
                  <a:txBody>
                    <a:bodyPr/>
                    <a:lstStyle/>
                    <a:p>
                      <a:pPr algn="ctr"/>
                      <a:r>
                        <a:rPr lang="en-US" b="1" dirty="0" smtClean="0">
                          <a:solidFill>
                            <a:schemeClr val="bg1"/>
                          </a:solidFill>
                        </a:rPr>
                        <a:t>HR</a:t>
                      </a:r>
                      <a:endParaRPr lang="en-US"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c>
                  <a:txBody>
                    <a:bodyPr/>
                    <a:lstStyle/>
                    <a:p>
                      <a:pPr algn="ctr"/>
                      <a:r>
                        <a:rPr lang="en-US" b="1" i="1" dirty="0" smtClean="0">
                          <a:solidFill>
                            <a:schemeClr val="bg1"/>
                          </a:solidFill>
                        </a:rPr>
                        <a:t>p</a:t>
                      </a:r>
                      <a:r>
                        <a:rPr lang="en-US" b="1" dirty="0" smtClean="0">
                          <a:solidFill>
                            <a:schemeClr val="bg1"/>
                          </a:solidFill>
                        </a:rPr>
                        <a:t>-value</a:t>
                      </a:r>
                      <a:endParaRPr lang="en-US"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r>
              <a:tr h="695156">
                <a:tc>
                  <a:txBody>
                    <a:bodyPr/>
                    <a:lstStyle/>
                    <a:p>
                      <a:r>
                        <a:rPr lang="en-US" dirty="0" smtClean="0">
                          <a:solidFill>
                            <a:schemeClr val="bg1"/>
                          </a:solidFill>
                        </a:rPr>
                        <a:t>HR-positive</a:t>
                      </a:r>
                      <a:r>
                        <a:rPr lang="en-US" baseline="0" dirty="0" smtClean="0">
                          <a:solidFill>
                            <a:schemeClr val="bg1"/>
                          </a:solidFill>
                        </a:rPr>
                        <a:t> </a:t>
                      </a:r>
                    </a:p>
                    <a:p>
                      <a:r>
                        <a:rPr lang="en-US" baseline="0" dirty="0" smtClean="0">
                          <a:solidFill>
                            <a:schemeClr val="bg1"/>
                          </a:solidFill>
                        </a:rPr>
                        <a:t>(n = 281, 280)</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NR</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NR</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0.84</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NR</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695156">
                <a:tc>
                  <a:txBody>
                    <a:bodyPr/>
                    <a:lstStyle/>
                    <a:p>
                      <a:r>
                        <a:rPr lang="en-US" dirty="0" smtClean="0">
                          <a:solidFill>
                            <a:schemeClr val="bg1"/>
                          </a:solidFill>
                        </a:rPr>
                        <a:t>HR-negative </a:t>
                      </a:r>
                    </a:p>
                    <a:p>
                      <a:r>
                        <a:rPr lang="en-US" dirty="0" smtClean="0">
                          <a:solidFill>
                            <a:schemeClr val="bg1"/>
                          </a:solidFill>
                        </a:rPr>
                        <a:t>(n = 147, 149)</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NR</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NR</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0.58</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NR</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bl>
          </a:graphicData>
        </a:graphic>
      </p:graphicFrame>
    </p:spTree>
    <p:extLst>
      <p:ext uri="{BB962C8B-B14F-4D97-AF65-F5344CB8AC3E}">
        <p14:creationId xmlns:p14="http://schemas.microsoft.com/office/powerpoint/2010/main" val="13433442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Line 6"/>
          <p:cNvSpPr>
            <a:spLocks noChangeShapeType="1"/>
          </p:cNvSpPr>
          <p:nvPr/>
        </p:nvSpPr>
        <p:spPr bwMode="auto">
          <a:xfrm flipV="1">
            <a:off x="5767754" y="1882314"/>
            <a:ext cx="0" cy="1805027"/>
          </a:xfrm>
          <a:prstGeom prst="line">
            <a:avLst/>
          </a:prstGeom>
          <a:noFill/>
          <a:ln w="28575">
            <a:solidFill>
              <a:srgbClr val="FFFFFF"/>
            </a:solidFill>
            <a:round/>
            <a:headEnd/>
            <a:tailEnd type="none"/>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16" name="Text Box 20"/>
          <p:cNvSpPr txBox="1">
            <a:spLocks noChangeArrowheads="1"/>
          </p:cNvSpPr>
          <p:nvPr/>
        </p:nvSpPr>
        <p:spPr bwMode="auto">
          <a:xfrm>
            <a:off x="6565162" y="1489629"/>
            <a:ext cx="2316710" cy="1309139"/>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Capecitabine</a:t>
            </a:r>
          </a:p>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2,500 mg/m</a:t>
            </a:r>
            <a:r>
              <a:rPr lang="en-US" altLang="en-US" sz="1800" b="1" baseline="30000" dirty="0" smtClean="0">
                <a:solidFill>
                  <a:srgbClr val="010F97"/>
                </a:solidFill>
                <a:latin typeface="Arial"/>
                <a:ea typeface="Arial" pitchFamily="-104" charset="0"/>
                <a:cs typeface="Arial" panose="020B0604020202020204" pitchFamily="34" charset="0"/>
              </a:rPr>
              <a:t>2</a:t>
            </a:r>
            <a:r>
              <a:rPr lang="en-US" altLang="en-US" sz="1800" b="1" dirty="0" smtClean="0">
                <a:solidFill>
                  <a:srgbClr val="010F97"/>
                </a:solidFill>
                <a:latin typeface="Arial"/>
                <a:ea typeface="Arial" pitchFamily="-104" charset="0"/>
                <a:cs typeface="Arial" panose="020B0604020202020204" pitchFamily="34" charset="0"/>
              </a:rPr>
              <a:t>/day, d1-14 </a:t>
            </a:r>
          </a:p>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(n = 440)</a:t>
            </a:r>
          </a:p>
        </p:txBody>
      </p:sp>
      <p:sp>
        <p:nvSpPr>
          <p:cNvPr id="20" name="Text Box 20"/>
          <p:cNvSpPr txBox="1">
            <a:spLocks noChangeArrowheads="1"/>
          </p:cNvSpPr>
          <p:nvPr/>
        </p:nvSpPr>
        <p:spPr bwMode="auto">
          <a:xfrm>
            <a:off x="6568440" y="3231781"/>
            <a:ext cx="2313170" cy="740421"/>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Control</a:t>
            </a:r>
          </a:p>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(n = 445)</a:t>
            </a:r>
          </a:p>
        </p:txBody>
      </p:sp>
      <p:sp>
        <p:nvSpPr>
          <p:cNvPr id="22" name="Text Box 19"/>
          <p:cNvSpPr txBox="1">
            <a:spLocks noChangeArrowheads="1"/>
          </p:cNvSpPr>
          <p:nvPr/>
        </p:nvSpPr>
        <p:spPr bwMode="auto">
          <a:xfrm>
            <a:off x="166460" y="2234840"/>
            <a:ext cx="1647495" cy="944776"/>
          </a:xfrm>
          <a:prstGeom prst="rect">
            <a:avLst/>
          </a:prstGeom>
          <a:solidFill>
            <a:srgbClr val="005796"/>
          </a:solidFill>
          <a:ln w="12700">
            <a:solidFill>
              <a:schemeClr val="bg1"/>
            </a:solidFill>
            <a:miter lim="800000"/>
            <a:headEnd/>
            <a:tailEnd/>
          </a:ln>
          <a:extLst/>
        </p:spPr>
        <p:txBody>
          <a:bodyPr wrap="square" lIns="182880" tIns="182880" bIns="182880" anchor="ctr" anchorCtr="0">
            <a:prstTxWarp prst="textNoShape">
              <a:avLst/>
            </a:prstTxWarp>
            <a:noAutofit/>
          </a:bodyPr>
          <a:lstStyle/>
          <a:p>
            <a:pPr eaLnBrk="0" fontAlgn="base" hangingPunct="0">
              <a:spcBef>
                <a:spcPts val="600"/>
              </a:spcBef>
              <a:buFont typeface="Arial" pitchFamily="-104" charset="0"/>
              <a:buNone/>
            </a:pPr>
            <a:r>
              <a:rPr lang="en-US" sz="1800" b="1" dirty="0" smtClean="0">
                <a:solidFill>
                  <a:prstClr val="white"/>
                </a:solidFill>
                <a:latin typeface="Arial"/>
                <a:ea typeface="Arial" pitchFamily="-104" charset="0"/>
                <a:cs typeface="Arial" pitchFamily="-104" charset="0"/>
              </a:rPr>
              <a:t>Neoadjuvant chemo</a:t>
            </a:r>
          </a:p>
        </p:txBody>
      </p:sp>
      <p:sp>
        <p:nvSpPr>
          <p:cNvPr id="23" name="Text Box 19"/>
          <p:cNvSpPr txBox="1">
            <a:spLocks noChangeArrowheads="1"/>
          </p:cNvSpPr>
          <p:nvPr/>
        </p:nvSpPr>
        <p:spPr bwMode="auto">
          <a:xfrm>
            <a:off x="2103947" y="2234840"/>
            <a:ext cx="1255156" cy="944776"/>
          </a:xfrm>
          <a:prstGeom prst="rect">
            <a:avLst/>
          </a:prstGeom>
          <a:solidFill>
            <a:srgbClr val="005796"/>
          </a:solidFill>
          <a:ln w="12700">
            <a:solidFill>
              <a:schemeClr val="bg1"/>
            </a:solidFill>
            <a:miter lim="800000"/>
            <a:headEnd/>
            <a:tailEnd/>
          </a:ln>
          <a:extLst/>
        </p:spPr>
        <p:txBody>
          <a:bodyPr wrap="square" lIns="182880" tIns="182880" bIns="182880" anchor="ctr" anchorCtr="0">
            <a:prstTxWarp prst="textNoShape">
              <a:avLst/>
            </a:prstTxWarp>
            <a:noAutofit/>
          </a:bodyPr>
          <a:lstStyle/>
          <a:p>
            <a:pPr eaLnBrk="0" fontAlgn="base" hangingPunct="0">
              <a:spcBef>
                <a:spcPts val="600"/>
              </a:spcBef>
              <a:buFont typeface="Arial" pitchFamily="-104" charset="0"/>
              <a:buNone/>
            </a:pPr>
            <a:r>
              <a:rPr lang="en-US" sz="1800" b="1" dirty="0" smtClean="0">
                <a:solidFill>
                  <a:prstClr val="white"/>
                </a:solidFill>
                <a:latin typeface="Arial"/>
                <a:ea typeface="Arial" pitchFamily="-104" charset="0"/>
                <a:cs typeface="Arial" pitchFamily="-104" charset="0"/>
              </a:rPr>
              <a:t>Surgery</a:t>
            </a:r>
          </a:p>
        </p:txBody>
      </p:sp>
      <p:sp>
        <p:nvSpPr>
          <p:cNvPr id="25" name="Line 2"/>
          <p:cNvSpPr>
            <a:spLocks noChangeShapeType="1"/>
          </p:cNvSpPr>
          <p:nvPr/>
        </p:nvSpPr>
        <p:spPr bwMode="auto">
          <a:xfrm>
            <a:off x="1813955" y="2707228"/>
            <a:ext cx="280462" cy="0"/>
          </a:xfrm>
          <a:prstGeom prst="line">
            <a:avLst/>
          </a:prstGeom>
          <a:noFill/>
          <a:ln w="28575">
            <a:solidFill>
              <a:srgbClr val="FFFFFF"/>
            </a:solidFill>
            <a:round/>
            <a:headEnd/>
            <a:tailEnd type="triangle"/>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12" name="Rectangle 33"/>
          <p:cNvSpPr>
            <a:spLocks noChangeArrowheads="1"/>
          </p:cNvSpPr>
          <p:nvPr/>
        </p:nvSpPr>
        <p:spPr bwMode="auto">
          <a:xfrm>
            <a:off x="367514" y="4179927"/>
            <a:ext cx="8403125" cy="1709280"/>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graphicFrame>
        <p:nvGraphicFramePr>
          <p:cNvPr id="13" name="Content Placeholder 4"/>
          <p:cNvGraphicFramePr>
            <a:graphicFrameLocks/>
          </p:cNvGraphicFramePr>
          <p:nvPr>
            <p:extLst>
              <p:ext uri="{D42A27DB-BD31-4B8C-83A1-F6EECF244321}">
                <p14:modId xmlns:p14="http://schemas.microsoft.com/office/powerpoint/2010/main" val="299014059"/>
              </p:ext>
            </p:extLst>
          </p:nvPr>
        </p:nvGraphicFramePr>
        <p:xfrm>
          <a:off x="459760" y="4289757"/>
          <a:ext cx="8218632" cy="1489620"/>
        </p:xfrm>
        <a:graphic>
          <a:graphicData uri="http://schemas.openxmlformats.org/drawingml/2006/table">
            <a:tbl>
              <a:tblPr firstRow="1" bandRow="1">
                <a:tableStyleId>{21E4AEA4-8DFA-4A89-87EB-49C32662AFE0}</a:tableStyleId>
              </a:tblPr>
              <a:tblGrid>
                <a:gridCol w="2543797"/>
                <a:gridCol w="1767719"/>
                <a:gridCol w="1302372"/>
                <a:gridCol w="1302372"/>
                <a:gridCol w="1302372"/>
              </a:tblGrid>
              <a:tr h="695156">
                <a:tc>
                  <a:txBody>
                    <a:bodyPr/>
                    <a:lstStyle/>
                    <a:p>
                      <a:r>
                        <a:rPr lang="en-US" dirty="0" smtClean="0">
                          <a:solidFill>
                            <a:schemeClr val="bg1"/>
                          </a:solidFill>
                        </a:rPr>
                        <a:t>Outcome</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c>
                  <a:txBody>
                    <a:bodyPr/>
                    <a:lstStyle/>
                    <a:p>
                      <a:pPr algn="ctr"/>
                      <a:r>
                        <a:rPr lang="en-US" dirty="0" smtClean="0">
                          <a:solidFill>
                            <a:schemeClr val="bg1"/>
                          </a:solidFill>
                        </a:rPr>
                        <a:t>Capecitabine</a:t>
                      </a:r>
                    </a:p>
                    <a:p>
                      <a:pPr algn="ctr"/>
                      <a:r>
                        <a:rPr lang="en-US" dirty="0" smtClean="0">
                          <a:solidFill>
                            <a:schemeClr val="bg1"/>
                          </a:solidFill>
                        </a:rPr>
                        <a:t>(n = 440)</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c>
                  <a:txBody>
                    <a:bodyPr/>
                    <a:lstStyle/>
                    <a:p>
                      <a:pPr algn="ctr"/>
                      <a:r>
                        <a:rPr lang="en-US" dirty="0" smtClean="0">
                          <a:solidFill>
                            <a:schemeClr val="bg1"/>
                          </a:solidFill>
                        </a:rPr>
                        <a:t>Control</a:t>
                      </a:r>
                    </a:p>
                    <a:p>
                      <a:pPr algn="ctr"/>
                      <a:r>
                        <a:rPr lang="en-US" dirty="0" smtClean="0">
                          <a:solidFill>
                            <a:schemeClr val="bg1"/>
                          </a:solidFill>
                        </a:rPr>
                        <a:t>(n = 445)</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c>
                  <a:txBody>
                    <a:bodyPr/>
                    <a:lstStyle/>
                    <a:p>
                      <a:pPr algn="ctr"/>
                      <a:r>
                        <a:rPr lang="en-US" dirty="0" smtClean="0">
                          <a:solidFill>
                            <a:schemeClr val="bg1"/>
                          </a:solidFill>
                        </a:rPr>
                        <a:t>HR</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c>
                  <a:txBody>
                    <a:bodyPr/>
                    <a:lstStyle/>
                    <a:p>
                      <a:pPr algn="ctr"/>
                      <a:r>
                        <a:rPr lang="en-US" i="1" dirty="0" smtClean="0">
                          <a:solidFill>
                            <a:schemeClr val="bg1"/>
                          </a:solidFill>
                        </a:rPr>
                        <a:t>p</a:t>
                      </a:r>
                      <a:r>
                        <a:rPr lang="en-US" dirty="0" smtClean="0">
                          <a:solidFill>
                            <a:schemeClr val="bg1"/>
                          </a:solidFill>
                        </a:rPr>
                        <a:t>-value</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r>
              <a:tr h="397232">
                <a:tc>
                  <a:txBody>
                    <a:bodyPr/>
                    <a:lstStyle/>
                    <a:p>
                      <a:r>
                        <a:rPr lang="en-US" dirty="0" smtClean="0">
                          <a:solidFill>
                            <a:schemeClr val="bg1"/>
                          </a:solidFill>
                        </a:rPr>
                        <a:t>5-year</a:t>
                      </a:r>
                      <a:r>
                        <a:rPr lang="en-US" baseline="0" dirty="0" smtClean="0">
                          <a:solidFill>
                            <a:schemeClr val="bg1"/>
                          </a:solidFill>
                        </a:rPr>
                        <a:t> D</a:t>
                      </a:r>
                      <a:r>
                        <a:rPr lang="en-US" dirty="0" smtClean="0">
                          <a:solidFill>
                            <a:schemeClr val="bg1"/>
                          </a:solidFill>
                        </a:rPr>
                        <a:t>FS</a:t>
                      </a:r>
                      <a:endParaRPr lang="en-US"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74.1%</a:t>
                      </a:r>
                      <a:endParaRPr lang="en-US"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67.7%</a:t>
                      </a:r>
                      <a:endParaRPr lang="en-US"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0.70</a:t>
                      </a:r>
                      <a:endParaRPr lang="en-US"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0.00524</a:t>
                      </a:r>
                      <a:endParaRPr lang="en-US"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397232">
                <a:tc>
                  <a:txBody>
                    <a:bodyPr/>
                    <a:lstStyle/>
                    <a:p>
                      <a:r>
                        <a:rPr lang="en-US" dirty="0" smtClean="0">
                          <a:solidFill>
                            <a:schemeClr val="bg1"/>
                          </a:solidFill>
                        </a:rPr>
                        <a:t>5-year OS</a:t>
                      </a:r>
                      <a:endParaRPr lang="en-US"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89.2%</a:t>
                      </a:r>
                      <a:endParaRPr lang="en-US"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83.9%</a:t>
                      </a:r>
                      <a:endParaRPr lang="en-US"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0.60</a:t>
                      </a:r>
                      <a:endParaRPr lang="en-US"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0.01</a:t>
                      </a:r>
                      <a:endParaRPr lang="en-US"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bl>
          </a:graphicData>
        </a:graphic>
      </p:graphicFrame>
      <p:sp>
        <p:nvSpPr>
          <p:cNvPr id="2" name="TextBox 1"/>
          <p:cNvSpPr txBox="1"/>
          <p:nvPr/>
        </p:nvSpPr>
        <p:spPr>
          <a:xfrm>
            <a:off x="0" y="6519446"/>
            <a:ext cx="8942832" cy="338554"/>
          </a:xfrm>
          <a:prstGeom prst="rect">
            <a:avLst/>
          </a:prstGeom>
          <a:noFill/>
        </p:spPr>
        <p:txBody>
          <a:bodyPr wrap="square" rtlCol="0">
            <a:spAutoFit/>
          </a:bodyPr>
          <a:lstStyle/>
          <a:p>
            <a:r>
              <a:rPr lang="en-US" sz="1600" dirty="0">
                <a:solidFill>
                  <a:srgbClr val="FFFFFF"/>
                </a:solidFill>
              </a:rPr>
              <a:t>Toi M et al. </a:t>
            </a:r>
            <a:r>
              <a:rPr lang="en-US" sz="1600" i="1" dirty="0">
                <a:solidFill>
                  <a:srgbClr val="FFFFFF"/>
                </a:solidFill>
              </a:rPr>
              <a:t>Proc SABCS </a:t>
            </a:r>
            <a:r>
              <a:rPr lang="en-US" sz="1600" dirty="0">
                <a:solidFill>
                  <a:srgbClr val="FFFFFF"/>
                </a:solidFill>
              </a:rPr>
              <a:t>2015;Abstract S1-07.</a:t>
            </a:r>
            <a:endParaRPr lang="en-US" sz="1600" dirty="0">
              <a:solidFill>
                <a:srgbClr val="000000"/>
              </a:solidFill>
            </a:endParaRPr>
          </a:p>
        </p:txBody>
      </p:sp>
      <p:sp>
        <p:nvSpPr>
          <p:cNvPr id="19" name="Title 1"/>
          <p:cNvSpPr>
            <a:spLocks noGrp="1"/>
          </p:cNvSpPr>
          <p:nvPr>
            <p:ph type="title"/>
          </p:nvPr>
        </p:nvSpPr>
        <p:spPr>
          <a:xfrm>
            <a:off x="685800" y="236799"/>
            <a:ext cx="7693702" cy="1143000"/>
          </a:xfrm>
        </p:spPr>
        <p:txBody>
          <a:bodyPr/>
          <a:lstStyle/>
          <a:p>
            <a:r>
              <a:rPr lang="en-US" dirty="0"/>
              <a:t>CREATE-X: </a:t>
            </a:r>
            <a:r>
              <a:rPr lang="en-US" dirty="0" smtClean="0"/>
              <a:t>A Phase </a:t>
            </a:r>
            <a:r>
              <a:rPr lang="en-US" dirty="0"/>
              <a:t>III Trial of Adjuvant </a:t>
            </a:r>
            <a:r>
              <a:rPr lang="en-US" dirty="0" err="1"/>
              <a:t>Capecitabine</a:t>
            </a:r>
            <a:r>
              <a:rPr lang="en-US" dirty="0"/>
              <a:t> for HER2-Negative Stage I-IIIB Breast Cancer</a:t>
            </a:r>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18" name="Line 6"/>
          <p:cNvSpPr>
            <a:spLocks noChangeShapeType="1"/>
          </p:cNvSpPr>
          <p:nvPr/>
        </p:nvSpPr>
        <p:spPr bwMode="auto">
          <a:xfrm flipV="1">
            <a:off x="4415786" y="2701980"/>
            <a:ext cx="1604759" cy="10496"/>
          </a:xfrm>
          <a:prstGeom prst="line">
            <a:avLst/>
          </a:prstGeom>
          <a:noFill/>
          <a:ln w="28575">
            <a:solidFill>
              <a:srgbClr val="FFFFFF"/>
            </a:solidFill>
            <a:round/>
            <a:headEnd/>
            <a:tailEnd type="triangle"/>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4" name="Oval 4"/>
          <p:cNvSpPr>
            <a:spLocks noChangeArrowheads="1"/>
          </p:cNvSpPr>
          <p:nvPr/>
        </p:nvSpPr>
        <p:spPr bwMode="auto">
          <a:xfrm>
            <a:off x="5281431" y="2250028"/>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sp>
        <p:nvSpPr>
          <p:cNvPr id="14" name="TextBox 13"/>
          <p:cNvSpPr txBox="1"/>
          <p:nvPr/>
        </p:nvSpPr>
        <p:spPr>
          <a:xfrm>
            <a:off x="250165" y="6036719"/>
            <a:ext cx="8805347" cy="369332"/>
          </a:xfrm>
          <a:prstGeom prst="rect">
            <a:avLst/>
          </a:prstGeom>
          <a:noFill/>
          <a:ln w="38100">
            <a:solidFill>
              <a:srgbClr val="FF0000"/>
            </a:solidFill>
          </a:ln>
        </p:spPr>
        <p:txBody>
          <a:bodyPr wrap="square" rtlCol="0">
            <a:spAutoFit/>
          </a:bodyPr>
          <a:lstStyle/>
          <a:p>
            <a:r>
              <a:rPr lang="en-US" sz="1800" b="1" dirty="0" smtClean="0">
                <a:solidFill>
                  <a:srgbClr val="FFFF00"/>
                </a:solidFill>
              </a:rPr>
              <a:t>Subgroup analysis of DFS for pts with HR-negative disease (n = 296): HR = 0.58</a:t>
            </a:r>
            <a:endParaRPr lang="en-US" sz="1800" b="1" dirty="0">
              <a:solidFill>
                <a:srgbClr val="FFFF00"/>
              </a:solidFill>
            </a:endParaRPr>
          </a:p>
        </p:txBody>
      </p:sp>
      <p:sp>
        <p:nvSpPr>
          <p:cNvPr id="27" name="Line 2"/>
          <p:cNvSpPr>
            <a:spLocks noChangeShapeType="1"/>
          </p:cNvSpPr>
          <p:nvPr/>
        </p:nvSpPr>
        <p:spPr bwMode="auto">
          <a:xfrm>
            <a:off x="3359103" y="2707228"/>
            <a:ext cx="280462" cy="0"/>
          </a:xfrm>
          <a:prstGeom prst="line">
            <a:avLst/>
          </a:prstGeom>
          <a:noFill/>
          <a:ln w="28575">
            <a:solidFill>
              <a:srgbClr val="FFFFFF"/>
            </a:solidFill>
            <a:round/>
            <a:headEnd/>
            <a:tailEnd type="triangle"/>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24" name="Text Box 19"/>
          <p:cNvSpPr txBox="1">
            <a:spLocks noChangeArrowheads="1"/>
          </p:cNvSpPr>
          <p:nvPr/>
        </p:nvSpPr>
        <p:spPr bwMode="auto">
          <a:xfrm>
            <a:off x="3649096" y="2234840"/>
            <a:ext cx="1505804" cy="944776"/>
          </a:xfrm>
          <a:prstGeom prst="rect">
            <a:avLst/>
          </a:prstGeom>
          <a:solidFill>
            <a:srgbClr val="005796"/>
          </a:solidFill>
          <a:ln w="12700">
            <a:solidFill>
              <a:schemeClr val="bg1"/>
            </a:solidFill>
            <a:miter lim="800000"/>
            <a:headEnd/>
            <a:tailEnd/>
          </a:ln>
          <a:extLst/>
        </p:spPr>
        <p:txBody>
          <a:bodyPr wrap="square" lIns="182880" tIns="182880" bIns="182880" anchor="ctr" anchorCtr="0">
            <a:prstTxWarp prst="textNoShape">
              <a:avLst/>
            </a:prstTxWarp>
            <a:noAutofit/>
          </a:bodyPr>
          <a:lstStyle/>
          <a:p>
            <a:pPr eaLnBrk="0" fontAlgn="base" hangingPunct="0">
              <a:spcBef>
                <a:spcPts val="600"/>
              </a:spcBef>
              <a:buFont typeface="Arial" pitchFamily="-104" charset="0"/>
              <a:buNone/>
            </a:pPr>
            <a:r>
              <a:rPr lang="en-US" sz="1800" b="1" dirty="0" smtClean="0">
                <a:solidFill>
                  <a:prstClr val="white"/>
                </a:solidFill>
                <a:latin typeface="Arial"/>
                <a:ea typeface="Arial" pitchFamily="-104" charset="0"/>
                <a:cs typeface="Arial" pitchFamily="-104" charset="0"/>
              </a:rPr>
              <a:t>Pathology</a:t>
            </a:r>
          </a:p>
          <a:p>
            <a:pPr eaLnBrk="0" fontAlgn="base" hangingPunct="0">
              <a:spcBef>
                <a:spcPts val="600"/>
              </a:spcBef>
              <a:buFont typeface="Arial" pitchFamily="-104" charset="0"/>
              <a:buNone/>
            </a:pPr>
            <a:r>
              <a:rPr lang="en-US" sz="1800" b="1" dirty="0" smtClean="0">
                <a:solidFill>
                  <a:prstClr val="white"/>
                </a:solidFill>
                <a:latin typeface="Arial"/>
                <a:ea typeface="Arial" pitchFamily="-104" charset="0"/>
                <a:cs typeface="Arial" pitchFamily="-104" charset="0"/>
              </a:rPr>
              <a:t>Non-pCR or node+</a:t>
            </a:r>
          </a:p>
        </p:txBody>
      </p:sp>
      <p:sp>
        <p:nvSpPr>
          <p:cNvPr id="29" name="Line 6"/>
          <p:cNvSpPr>
            <a:spLocks noChangeShapeType="1"/>
          </p:cNvSpPr>
          <p:nvPr/>
        </p:nvSpPr>
        <p:spPr bwMode="auto">
          <a:xfrm flipV="1">
            <a:off x="5768429" y="1882315"/>
            <a:ext cx="772581" cy="5053"/>
          </a:xfrm>
          <a:prstGeom prst="line">
            <a:avLst/>
          </a:prstGeom>
          <a:noFill/>
          <a:ln w="28575">
            <a:solidFill>
              <a:srgbClr val="FFFFFF"/>
            </a:solidFill>
            <a:round/>
            <a:headEnd/>
            <a:tailEnd type="triangle"/>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0" name="Line 6"/>
          <p:cNvSpPr>
            <a:spLocks noChangeShapeType="1"/>
          </p:cNvSpPr>
          <p:nvPr/>
        </p:nvSpPr>
        <p:spPr bwMode="auto">
          <a:xfrm flipV="1">
            <a:off x="5767754" y="3672352"/>
            <a:ext cx="773256" cy="5058"/>
          </a:xfrm>
          <a:prstGeom prst="line">
            <a:avLst/>
          </a:prstGeom>
          <a:noFill/>
          <a:ln w="28575">
            <a:solidFill>
              <a:srgbClr val="FFFFFF"/>
            </a:solidFill>
            <a:round/>
            <a:headEnd/>
            <a:tailEnd type="triangle"/>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2" name="TextBox 31"/>
          <p:cNvSpPr txBox="1"/>
          <p:nvPr/>
        </p:nvSpPr>
        <p:spPr>
          <a:xfrm>
            <a:off x="360905" y="3704339"/>
            <a:ext cx="2962671" cy="400110"/>
          </a:xfrm>
          <a:prstGeom prst="rect">
            <a:avLst/>
          </a:prstGeom>
          <a:noFill/>
        </p:spPr>
        <p:txBody>
          <a:bodyPr wrap="none" rtlCol="0">
            <a:spAutoFit/>
          </a:bodyPr>
          <a:lstStyle/>
          <a:p>
            <a:r>
              <a:rPr lang="en-US" sz="2000" b="1" dirty="0" smtClean="0">
                <a:solidFill>
                  <a:schemeClr val="bg1"/>
                </a:solidFill>
              </a:rPr>
              <a:t>Primary endpoint: DFS</a:t>
            </a:r>
            <a:endParaRPr lang="en-US" sz="2000" b="1" dirty="0">
              <a:solidFill>
                <a:schemeClr val="bg1"/>
              </a:solidFill>
            </a:endParaRPr>
          </a:p>
        </p:txBody>
      </p:sp>
    </p:spTree>
    <p:extLst>
      <p:ext uri="{BB962C8B-B14F-4D97-AF65-F5344CB8AC3E}">
        <p14:creationId xmlns:p14="http://schemas.microsoft.com/office/powerpoint/2010/main" val="120332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71-year-old woman with ER-positive, HER2-negative breast cancer</a:t>
            </a:r>
          </a:p>
          <a:p>
            <a:pPr>
              <a:spcBef>
                <a:spcPts val="1200"/>
              </a:spcBef>
              <a:spcAft>
                <a:spcPts val="1200"/>
              </a:spcAft>
              <a:buFont typeface="Arial" charset="0"/>
              <a:buChar char="•"/>
            </a:pPr>
            <a:r>
              <a:rPr lang="en-US" dirty="0"/>
              <a:t>Biopsy revealed 3 positive sentinel </a:t>
            </a:r>
            <a:r>
              <a:rPr lang="en-US" dirty="0" smtClean="0"/>
              <a:t>nodes</a:t>
            </a:r>
            <a:endParaRPr lang="en-US" dirty="0"/>
          </a:p>
          <a:p>
            <a:pPr>
              <a:spcBef>
                <a:spcPts val="1200"/>
              </a:spcBef>
              <a:spcAft>
                <a:spcPts val="1200"/>
              </a:spcAft>
              <a:buFont typeface="Arial" charset="0"/>
              <a:buChar char="•"/>
            </a:pPr>
            <a:r>
              <a:rPr lang="en-US" dirty="0"/>
              <a:t>High 70-gene signature Recurrence </a:t>
            </a:r>
            <a:r>
              <a:rPr lang="en-US" dirty="0" smtClean="0"/>
              <a:t>Score  </a:t>
            </a:r>
            <a:endParaRPr lang="en-US" dirty="0"/>
          </a:p>
          <a:p>
            <a:pPr>
              <a:spcBef>
                <a:spcPts val="1200"/>
              </a:spcBef>
              <a:spcAft>
                <a:spcPts val="1200"/>
              </a:spcAft>
            </a:pPr>
            <a:r>
              <a:rPr lang="en-US" b="1" dirty="0">
                <a:solidFill>
                  <a:srgbClr val="FFFF00"/>
                </a:solidFill>
              </a:rPr>
              <a:t>How do you interpret the 70-gene signature Recurrence Score in the absence of Adjuvant! Online</a:t>
            </a:r>
            <a:r>
              <a:rPr lang="en-US" b="1" dirty="0" smtClean="0">
                <a:solidFill>
                  <a:srgbClr val="FFFF00"/>
                </a:solidFill>
              </a:rPr>
              <a:t>?</a:t>
            </a:r>
            <a:endParaRPr lang="en-US" b="1" dirty="0">
              <a:solidFill>
                <a:srgbClr val="FFFF00"/>
              </a:solidFill>
            </a:endParaRPr>
          </a:p>
        </p:txBody>
      </p:sp>
      <p:sp>
        <p:nvSpPr>
          <p:cNvPr id="7" name="TextBox 6"/>
          <p:cNvSpPr txBox="1"/>
          <p:nvPr/>
        </p:nvSpPr>
        <p:spPr>
          <a:xfrm>
            <a:off x="609600" y="3805747"/>
            <a:ext cx="8122919" cy="1362456"/>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9509476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1168" y="6408941"/>
            <a:ext cx="8942832" cy="323165"/>
          </a:xfrm>
          <a:prstGeom prst="rect">
            <a:avLst/>
          </a:prstGeom>
          <a:noFill/>
        </p:spPr>
        <p:txBody>
          <a:bodyPr wrap="square" rtlCol="0">
            <a:spAutoFit/>
          </a:bodyPr>
          <a:lstStyle/>
          <a:p>
            <a:r>
              <a:rPr lang="en-US" sz="1500" dirty="0" smtClean="0">
                <a:solidFill>
                  <a:srgbClr val="FFFFFF"/>
                </a:solidFill>
                <a:latin typeface="Arial"/>
                <a:cs typeface="Arial"/>
              </a:rPr>
              <a:t>Cardoso F et al. </a:t>
            </a:r>
            <a:r>
              <a:rPr lang="en-US" sz="1500" i="1" dirty="0" smtClean="0">
                <a:solidFill>
                  <a:srgbClr val="FFFFFF"/>
                </a:solidFill>
                <a:latin typeface="Arial"/>
                <a:cs typeface="Arial"/>
              </a:rPr>
              <a:t>N Engl J Med </a:t>
            </a:r>
            <a:r>
              <a:rPr lang="en-US" sz="1500" dirty="0" smtClean="0">
                <a:solidFill>
                  <a:srgbClr val="FFFFFF"/>
                </a:solidFill>
                <a:latin typeface="Arial"/>
                <a:cs typeface="Arial"/>
              </a:rPr>
              <a:t>2016;375(8):717-29.</a:t>
            </a:r>
            <a:endParaRPr lang="en-US" sz="1500" dirty="0">
              <a:solidFill>
                <a:srgbClr val="FFFFFF"/>
              </a:solidFill>
              <a:latin typeface="Arial"/>
              <a:cs typeface="Arial"/>
            </a:endParaRPr>
          </a:p>
        </p:txBody>
      </p:sp>
      <p:sp>
        <p:nvSpPr>
          <p:cNvPr id="5" name="Title 4"/>
          <p:cNvSpPr>
            <a:spLocks noGrp="1"/>
          </p:cNvSpPr>
          <p:nvPr>
            <p:ph type="title"/>
          </p:nvPr>
        </p:nvSpPr>
        <p:spPr>
          <a:xfrm>
            <a:off x="685800" y="269822"/>
            <a:ext cx="7769225" cy="1143000"/>
          </a:xfrm>
        </p:spPr>
        <p:txBody>
          <a:bodyPr/>
          <a:lstStyle/>
          <a:p>
            <a:r>
              <a:rPr lang="en-US" dirty="0" smtClean="0"/>
              <a:t>MINDACT: 70-Gene Signature Test (</a:t>
            </a:r>
            <a:r>
              <a:rPr lang="en-US" dirty="0" err="1" smtClean="0"/>
              <a:t>MammaPrint</a:t>
            </a:r>
            <a:r>
              <a:rPr lang="en-US" baseline="30000" dirty="0" smtClean="0"/>
              <a:t>®</a:t>
            </a:r>
            <a:r>
              <a:rPr lang="en-US" dirty="0" smtClean="0"/>
              <a:t>) as an Aid to Treatment Decisions in Early-Stage BC</a:t>
            </a:r>
            <a:endParaRPr lang="en-US" dirty="0"/>
          </a:p>
        </p:txBody>
      </p:sp>
      <p:sp>
        <p:nvSpPr>
          <p:cNvPr id="7" name="Rectangle 33"/>
          <p:cNvSpPr>
            <a:spLocks noChangeArrowheads="1"/>
          </p:cNvSpPr>
          <p:nvPr/>
        </p:nvSpPr>
        <p:spPr bwMode="auto">
          <a:xfrm>
            <a:off x="431222" y="1851304"/>
            <a:ext cx="7963270" cy="3695057"/>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graphicFrame>
        <p:nvGraphicFramePr>
          <p:cNvPr id="8" name="Content Placeholder 4"/>
          <p:cNvGraphicFramePr>
            <a:graphicFrameLocks/>
          </p:cNvGraphicFramePr>
          <p:nvPr>
            <p:extLst>
              <p:ext uri="{D42A27DB-BD31-4B8C-83A1-F6EECF244321}">
                <p14:modId xmlns:p14="http://schemas.microsoft.com/office/powerpoint/2010/main" val="1916580255"/>
              </p:ext>
            </p:extLst>
          </p:nvPr>
        </p:nvGraphicFramePr>
        <p:xfrm>
          <a:off x="568274" y="2018593"/>
          <a:ext cx="7689166" cy="3377868"/>
        </p:xfrm>
        <a:graphic>
          <a:graphicData uri="http://schemas.openxmlformats.org/drawingml/2006/table">
            <a:tbl>
              <a:tblPr firstRow="1" bandRow="1">
                <a:tableStyleId>{21E4AEA4-8DFA-4A89-87EB-49C32662AFE0}</a:tableStyleId>
              </a:tblPr>
              <a:tblGrid>
                <a:gridCol w="5366513"/>
                <a:gridCol w="2322653"/>
              </a:tblGrid>
              <a:tr h="691980">
                <a:tc>
                  <a:txBody>
                    <a:bodyPr/>
                    <a:lstStyle/>
                    <a:p>
                      <a:r>
                        <a:rPr lang="en-US" dirty="0" smtClean="0">
                          <a:solidFill>
                            <a:schemeClr val="bg1"/>
                          </a:solidFill>
                        </a:rPr>
                        <a:t>Survival without distant metastasis</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At 5 years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r>
              <a:tr h="671472">
                <a:tc>
                  <a:txBody>
                    <a:bodyPr/>
                    <a:lstStyle/>
                    <a:p>
                      <a:r>
                        <a:rPr lang="en-US" dirty="0" smtClean="0">
                          <a:solidFill>
                            <a:schemeClr val="bg1"/>
                          </a:solidFill>
                        </a:rPr>
                        <a:t>Low clinical/genomic risk (n = 2,745)</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97.6%</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671472">
                <a:tc>
                  <a:txBody>
                    <a:bodyPr/>
                    <a:lstStyle/>
                    <a:p>
                      <a:r>
                        <a:rPr lang="en-US" dirty="0" smtClean="0">
                          <a:solidFill>
                            <a:schemeClr val="bg1"/>
                          </a:solidFill>
                        </a:rPr>
                        <a:t>High clinical/low genomic</a:t>
                      </a:r>
                      <a:r>
                        <a:rPr lang="en-US" baseline="0" dirty="0" smtClean="0">
                          <a:solidFill>
                            <a:schemeClr val="bg1"/>
                          </a:solidFill>
                        </a:rPr>
                        <a:t> risk (n = 1,550)</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95.1%</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671472">
                <a:tc>
                  <a:txBody>
                    <a:bodyPr/>
                    <a:lstStyle/>
                    <a:p>
                      <a:r>
                        <a:rPr lang="en-US" dirty="0" smtClean="0">
                          <a:solidFill>
                            <a:schemeClr val="bg1"/>
                          </a:solidFill>
                        </a:rPr>
                        <a:t>Low clinical/high</a:t>
                      </a:r>
                      <a:r>
                        <a:rPr lang="en-US" baseline="0" dirty="0" smtClean="0">
                          <a:solidFill>
                            <a:schemeClr val="bg1"/>
                          </a:solidFill>
                        </a:rPr>
                        <a:t> genomic risk (n = 592)</a:t>
                      </a:r>
                      <a:endParaRPr lang="en-US" dirty="0" smtClean="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94.8%</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671472">
                <a:tc>
                  <a:txBody>
                    <a:bodyPr/>
                    <a:lstStyle/>
                    <a:p>
                      <a:r>
                        <a:rPr lang="en-US" dirty="0" smtClean="0">
                          <a:solidFill>
                            <a:schemeClr val="bg1"/>
                          </a:solidFill>
                        </a:rPr>
                        <a:t>High</a:t>
                      </a:r>
                      <a:r>
                        <a:rPr lang="en-US" baseline="0" dirty="0" smtClean="0">
                          <a:solidFill>
                            <a:schemeClr val="bg1"/>
                          </a:solidFill>
                        </a:rPr>
                        <a:t> clinical/high genomic risk (n = 1,806)</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dirty="0" smtClean="0">
                          <a:solidFill>
                            <a:schemeClr val="bg1"/>
                          </a:solidFill>
                        </a:rPr>
                        <a:t>90.6%</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bl>
          </a:graphicData>
        </a:graphic>
      </p:graphicFrame>
    </p:spTree>
    <p:extLst>
      <p:ext uri="{BB962C8B-B14F-4D97-AF65-F5344CB8AC3E}">
        <p14:creationId xmlns:p14="http://schemas.microsoft.com/office/powerpoint/2010/main" val="14495740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latin typeface="Arial" charset="0"/>
                <a:ea typeface="ＭＳ Ｐゴシック" charset="0"/>
                <a:cs typeface="ＭＳ Ｐゴシック" charset="0"/>
              </a:rPr>
              <a:t>Gluz O et al. </a:t>
            </a:r>
            <a:r>
              <a:rPr lang="en-US" sz="1600" i="1" dirty="0" smtClean="0">
                <a:solidFill>
                  <a:srgbClr val="FFFFFF"/>
                </a:solidFill>
              </a:rPr>
              <a:t>J Clin Oncol</a:t>
            </a:r>
            <a:r>
              <a:rPr lang="en-US" sz="1600" i="1" dirty="0" smtClean="0">
                <a:solidFill>
                  <a:srgbClr val="FFFFFF"/>
                </a:solidFill>
                <a:latin typeface="Arial" charset="0"/>
                <a:ea typeface="ＭＳ Ｐゴシック" charset="0"/>
                <a:cs typeface="ＭＳ Ｐゴシック" charset="0"/>
              </a:rPr>
              <a:t> </a:t>
            </a:r>
            <a:r>
              <a:rPr lang="en-US" sz="1600" dirty="0" smtClean="0">
                <a:solidFill>
                  <a:srgbClr val="FFFFFF"/>
                </a:solidFill>
                <a:latin typeface="Arial" charset="0"/>
                <a:ea typeface="ＭＳ Ｐゴシック" charset="0"/>
                <a:cs typeface="ＭＳ Ｐゴシック" charset="0"/>
              </a:rPr>
              <a:t>2016;34(20):2341-9.</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a:xfrm>
            <a:off x="685800" y="157198"/>
            <a:ext cx="7769225" cy="1143000"/>
          </a:xfrm>
        </p:spPr>
        <p:txBody>
          <a:bodyPr/>
          <a:lstStyle/>
          <a:p>
            <a:r>
              <a:rPr lang="en-US" dirty="0" smtClean="0"/>
              <a:t>PlanB </a:t>
            </a:r>
            <a:r>
              <a:rPr lang="en-US" dirty="0"/>
              <a:t>Phase </a:t>
            </a:r>
            <a:r>
              <a:rPr lang="en-US" dirty="0" smtClean="0"/>
              <a:t>III Trial: Prospective Outcome Data for the 21-Gene Recurrence Score (RS) Assay</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3" name="TextBox 2"/>
          <p:cNvSpPr txBox="1"/>
          <p:nvPr/>
        </p:nvSpPr>
        <p:spPr>
          <a:xfrm>
            <a:off x="355707" y="5058953"/>
            <a:ext cx="8231418" cy="1107996"/>
          </a:xfrm>
          <a:prstGeom prst="rect">
            <a:avLst/>
          </a:prstGeom>
          <a:noFill/>
        </p:spPr>
        <p:txBody>
          <a:bodyPr wrap="square" rtlCol="0">
            <a:spAutoFit/>
          </a:bodyPr>
          <a:lstStyle/>
          <a:p>
            <a:pPr marL="285750" indent="-285750">
              <a:spcBef>
                <a:spcPts val="0"/>
              </a:spcBef>
              <a:spcAft>
                <a:spcPts val="0"/>
              </a:spcAft>
              <a:buFont typeface="Arial" charset="0"/>
              <a:buChar char="•"/>
            </a:pPr>
            <a:r>
              <a:rPr lang="en-US" sz="2200" dirty="0" smtClean="0">
                <a:solidFill>
                  <a:srgbClr val="FFFF00"/>
                </a:solidFill>
              </a:rPr>
              <a:t>Univariate </a:t>
            </a:r>
            <a:r>
              <a:rPr lang="en-US" sz="2200" dirty="0">
                <a:solidFill>
                  <a:srgbClr val="FFFF00"/>
                </a:solidFill>
              </a:rPr>
              <a:t>prognostic factors for </a:t>
            </a:r>
            <a:r>
              <a:rPr lang="en-US" sz="2200" dirty="0" smtClean="0">
                <a:solidFill>
                  <a:srgbClr val="FFFF00"/>
                </a:solidFill>
              </a:rPr>
              <a:t>DFS:</a:t>
            </a:r>
            <a:endParaRPr lang="en-US" sz="2200" dirty="0">
              <a:solidFill>
                <a:srgbClr val="FFFF00"/>
              </a:solidFill>
            </a:endParaRPr>
          </a:p>
          <a:p>
            <a:pPr marL="742950" lvl="1" indent="-285750">
              <a:spcBef>
                <a:spcPts val="0"/>
              </a:spcBef>
              <a:spcAft>
                <a:spcPts val="0"/>
              </a:spcAft>
              <a:buFont typeface="Arial" charset="0"/>
              <a:buChar char="•"/>
            </a:pPr>
            <a:r>
              <a:rPr lang="en-US" sz="2200" dirty="0" smtClean="0">
                <a:solidFill>
                  <a:srgbClr val="FFFF00"/>
                </a:solidFill>
              </a:rPr>
              <a:t>Nodal </a:t>
            </a:r>
            <a:r>
              <a:rPr lang="en-US" sz="2200" dirty="0">
                <a:solidFill>
                  <a:srgbClr val="FFFF00"/>
                </a:solidFill>
              </a:rPr>
              <a:t>status, central and local grade, the Ki-67 </a:t>
            </a:r>
            <a:r>
              <a:rPr lang="en-US" sz="2200" dirty="0" smtClean="0">
                <a:solidFill>
                  <a:srgbClr val="FFFF00"/>
                </a:solidFill>
              </a:rPr>
              <a:t>protein encoded </a:t>
            </a:r>
            <a:r>
              <a:rPr lang="en-US" sz="2200" dirty="0">
                <a:solidFill>
                  <a:srgbClr val="FFFF00"/>
                </a:solidFill>
              </a:rPr>
              <a:t>by the MKI67 gene, </a:t>
            </a:r>
            <a:r>
              <a:rPr lang="en-US" sz="2200" dirty="0" smtClean="0">
                <a:solidFill>
                  <a:srgbClr val="FFFF00"/>
                </a:solidFill>
              </a:rPr>
              <a:t>ER, PR, </a:t>
            </a:r>
            <a:r>
              <a:rPr lang="en-US" sz="2200" dirty="0">
                <a:solidFill>
                  <a:srgbClr val="FFFF00"/>
                </a:solidFill>
              </a:rPr>
              <a:t>tumor </a:t>
            </a:r>
            <a:r>
              <a:rPr lang="en-US" sz="2200" dirty="0" smtClean="0">
                <a:solidFill>
                  <a:srgbClr val="FFFF00"/>
                </a:solidFill>
              </a:rPr>
              <a:t>size</a:t>
            </a:r>
            <a:r>
              <a:rPr lang="en-US" sz="2200" dirty="0">
                <a:solidFill>
                  <a:srgbClr val="FFFF00"/>
                </a:solidFill>
              </a:rPr>
              <a:t> </a:t>
            </a:r>
            <a:r>
              <a:rPr lang="en-US" sz="2200" dirty="0" smtClean="0">
                <a:solidFill>
                  <a:srgbClr val="FFFF00"/>
                </a:solidFill>
              </a:rPr>
              <a:t>and RS</a:t>
            </a:r>
          </a:p>
        </p:txBody>
      </p:sp>
      <p:sp>
        <p:nvSpPr>
          <p:cNvPr id="7" name="Rectangle 33"/>
          <p:cNvSpPr>
            <a:spLocks noChangeArrowheads="1"/>
          </p:cNvSpPr>
          <p:nvPr/>
        </p:nvSpPr>
        <p:spPr bwMode="auto">
          <a:xfrm>
            <a:off x="431222" y="1652695"/>
            <a:ext cx="7963270" cy="3320303"/>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graphicFrame>
        <p:nvGraphicFramePr>
          <p:cNvPr id="8" name="Content Placeholder 4"/>
          <p:cNvGraphicFramePr>
            <a:graphicFrameLocks/>
          </p:cNvGraphicFramePr>
          <p:nvPr>
            <p:extLst>
              <p:ext uri="{D42A27DB-BD31-4B8C-83A1-F6EECF244321}">
                <p14:modId xmlns:p14="http://schemas.microsoft.com/office/powerpoint/2010/main" val="271341127"/>
              </p:ext>
            </p:extLst>
          </p:nvPr>
        </p:nvGraphicFramePr>
        <p:xfrm>
          <a:off x="568274" y="1819984"/>
          <a:ext cx="7689166" cy="2977980"/>
        </p:xfrm>
        <a:graphic>
          <a:graphicData uri="http://schemas.openxmlformats.org/drawingml/2006/table">
            <a:tbl>
              <a:tblPr firstRow="1" bandRow="1">
                <a:tableStyleId>{21E4AEA4-8DFA-4A89-87EB-49C32662AFE0}</a:tableStyleId>
              </a:tblPr>
              <a:tblGrid>
                <a:gridCol w="5366513"/>
                <a:gridCol w="2322653"/>
              </a:tblGrid>
              <a:tr h="691980">
                <a:tc>
                  <a:txBody>
                    <a:bodyPr/>
                    <a:lstStyle/>
                    <a:p>
                      <a:r>
                        <a:rPr lang="en-US" sz="2200" dirty="0" smtClean="0">
                          <a:solidFill>
                            <a:schemeClr val="bg1"/>
                          </a:solidFill>
                        </a:rPr>
                        <a:t>3-year DFS</a:t>
                      </a:r>
                      <a:endParaRPr lang="en-US" sz="22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2200" dirty="0" smtClean="0">
                          <a:solidFill>
                            <a:schemeClr val="bg1"/>
                          </a:solidFill>
                        </a:rPr>
                        <a:t>N = 3,198</a:t>
                      </a:r>
                      <a:endParaRPr lang="en-US" sz="22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r>
              <a:tr h="671472">
                <a:tc>
                  <a:txBody>
                    <a:bodyPr/>
                    <a:lstStyle/>
                    <a:p>
                      <a:r>
                        <a:rPr lang="en-US" sz="2200" dirty="0" smtClean="0">
                          <a:solidFill>
                            <a:schemeClr val="bg1"/>
                          </a:solidFill>
                        </a:rPr>
                        <a:t>Patients with RS ≤11 who received endocrine therapy alone</a:t>
                      </a:r>
                      <a:endParaRPr lang="en-US" sz="22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2200" dirty="0" smtClean="0">
                          <a:solidFill>
                            <a:schemeClr val="bg1"/>
                          </a:solidFill>
                        </a:rPr>
                        <a:t>98%</a:t>
                      </a:r>
                      <a:endParaRPr lang="en-US" sz="22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671472">
                <a:tc>
                  <a:txBody>
                    <a:bodyPr/>
                    <a:lstStyle/>
                    <a:p>
                      <a:r>
                        <a:rPr lang="en-US" sz="2200" dirty="0" smtClean="0">
                          <a:solidFill>
                            <a:schemeClr val="bg1"/>
                          </a:solidFill>
                        </a:rPr>
                        <a:t>Patients with RS 12-25 who received chemotherapy</a:t>
                      </a:r>
                      <a:endParaRPr lang="en-US" sz="22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2200" dirty="0" smtClean="0">
                          <a:solidFill>
                            <a:schemeClr val="bg1"/>
                          </a:solidFill>
                        </a:rPr>
                        <a:t>98%</a:t>
                      </a:r>
                      <a:endParaRPr lang="en-US" sz="22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67147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200" dirty="0" smtClean="0">
                          <a:solidFill>
                            <a:schemeClr val="bg1"/>
                          </a:solidFill>
                        </a:rPr>
                        <a:t>Patients with RS &gt;25 who received chemotherapy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2200" dirty="0" smtClean="0">
                          <a:solidFill>
                            <a:schemeClr val="bg1"/>
                          </a:solidFill>
                        </a:rPr>
                        <a:t>92%</a:t>
                      </a:r>
                      <a:endParaRPr lang="en-US" sz="22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bl>
          </a:graphicData>
        </a:graphic>
      </p:graphicFrame>
    </p:spTree>
    <p:extLst>
      <p:ext uri="{BB962C8B-B14F-4D97-AF65-F5344CB8AC3E}">
        <p14:creationId xmlns:p14="http://schemas.microsoft.com/office/powerpoint/2010/main" val="19937037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63-year-old woman presents with a </a:t>
            </a:r>
            <a:r>
              <a:rPr lang="en-US" dirty="0" smtClean="0"/>
              <a:t>1.5-cm </a:t>
            </a:r>
            <a:r>
              <a:rPr lang="en-US" dirty="0"/>
              <a:t>node-negative, ER-positive, HER2-negative breast cancer</a:t>
            </a:r>
          </a:p>
          <a:p>
            <a:pPr>
              <a:spcBef>
                <a:spcPts val="1200"/>
              </a:spcBef>
              <a:spcAft>
                <a:spcPts val="1200"/>
              </a:spcAft>
              <a:buFont typeface="Arial" charset="0"/>
              <a:buChar char="•"/>
            </a:pPr>
            <a:r>
              <a:rPr lang="en-US" dirty="0"/>
              <a:t>She received TC x 4 cycles </a:t>
            </a:r>
            <a:r>
              <a:rPr lang="en-US" dirty="0">
                <a:sym typeface="Wingdings"/>
              </a:rPr>
              <a:t> </a:t>
            </a:r>
            <a:r>
              <a:rPr lang="en-US" dirty="0" err="1">
                <a:sym typeface="Wingdings"/>
              </a:rPr>
              <a:t>anastrozole</a:t>
            </a:r>
            <a:r>
              <a:rPr lang="en-US" dirty="0">
                <a:sym typeface="Wingdings"/>
              </a:rPr>
              <a:t> for </a:t>
            </a:r>
            <a:r>
              <a:rPr lang="en-US" dirty="0" smtClean="0">
                <a:sym typeface="Wingdings"/>
              </a:rPr>
              <a:t/>
            </a:r>
            <a:br>
              <a:rPr lang="en-US" dirty="0" smtClean="0">
                <a:sym typeface="Wingdings"/>
              </a:rPr>
            </a:br>
            <a:r>
              <a:rPr lang="en-US" dirty="0" smtClean="0">
                <a:sym typeface="Wingdings"/>
              </a:rPr>
              <a:t>5 years</a:t>
            </a:r>
            <a:endParaRPr lang="en-US" dirty="0"/>
          </a:p>
          <a:p>
            <a:pPr>
              <a:spcBef>
                <a:spcPts val="1200"/>
              </a:spcBef>
              <a:spcAft>
                <a:spcPts val="1200"/>
              </a:spcAft>
            </a:pPr>
            <a:r>
              <a:rPr lang="en-US" b="1" dirty="0">
                <a:solidFill>
                  <a:srgbClr val="FFFF00"/>
                </a:solidFill>
              </a:rPr>
              <a:t>Would you continue endocrine therapy after 5 years</a:t>
            </a:r>
            <a:r>
              <a:rPr lang="en-US" b="1" dirty="0" smtClean="0">
                <a:solidFill>
                  <a:srgbClr val="FFFF00"/>
                </a:solidFill>
              </a:rPr>
              <a:t>?</a:t>
            </a:r>
            <a:endParaRPr lang="en-US" b="1" dirty="0">
              <a:solidFill>
                <a:srgbClr val="FFFF00"/>
              </a:solidFill>
            </a:endParaRPr>
          </a:p>
        </p:txBody>
      </p:sp>
      <p:sp>
        <p:nvSpPr>
          <p:cNvPr id="7" name="TextBox 6"/>
          <p:cNvSpPr txBox="1"/>
          <p:nvPr/>
        </p:nvSpPr>
        <p:spPr>
          <a:xfrm>
            <a:off x="609600" y="3513168"/>
            <a:ext cx="8122919" cy="98755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930452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582877" cy="1143000"/>
          </a:xfrm>
        </p:spPr>
        <p:txBody>
          <a:bodyPr/>
          <a:lstStyle/>
          <a:p>
            <a:r>
              <a:rPr lang="en-US" dirty="0" smtClean="0"/>
              <a:t>Case Discussion</a:t>
            </a:r>
            <a:endParaRPr lang="en-US" dirty="0"/>
          </a:p>
        </p:txBody>
      </p:sp>
      <p:sp>
        <p:nvSpPr>
          <p:cNvPr id="3" name="Content Placeholder 2"/>
          <p:cNvSpPr>
            <a:spLocks noGrp="1"/>
          </p:cNvSpPr>
          <p:nvPr>
            <p:ph idx="1"/>
          </p:nvPr>
        </p:nvSpPr>
        <p:spPr/>
        <p:txBody>
          <a:bodyPr/>
          <a:lstStyle/>
          <a:p>
            <a:pPr>
              <a:spcBef>
                <a:spcPts val="600"/>
              </a:spcBef>
              <a:spcAft>
                <a:spcPts val="600"/>
              </a:spcAft>
              <a:buFont typeface="Arial" charset="0"/>
              <a:buChar char="•"/>
            </a:pPr>
            <a:r>
              <a:rPr lang="en-US" dirty="0"/>
              <a:t>A 35-year-old woman presented with a </a:t>
            </a:r>
            <a:r>
              <a:rPr lang="en-US" dirty="0" smtClean="0"/>
              <a:t>1.1-cm </a:t>
            </a:r>
            <a:r>
              <a:rPr lang="en-US" dirty="0"/>
              <a:t>palpable lesion in the </a:t>
            </a:r>
            <a:r>
              <a:rPr lang="en-US" dirty="0" smtClean="0"/>
              <a:t>breast</a:t>
            </a:r>
            <a:endParaRPr lang="en-US" dirty="0"/>
          </a:p>
          <a:p>
            <a:pPr>
              <a:spcBef>
                <a:spcPts val="600"/>
              </a:spcBef>
              <a:spcAft>
                <a:spcPts val="600"/>
              </a:spcAft>
              <a:buFont typeface="Arial" charset="0"/>
              <a:buChar char="•"/>
            </a:pPr>
            <a:r>
              <a:rPr lang="en-US" b="1" dirty="0">
                <a:solidFill>
                  <a:srgbClr val="FFFF00"/>
                </a:solidFill>
              </a:rPr>
              <a:t>Biopsy revealed ER-/PR-positive, </a:t>
            </a:r>
            <a:r>
              <a:rPr lang="en-US" b="1" dirty="0" smtClean="0">
                <a:solidFill>
                  <a:srgbClr val="FFFF00"/>
                </a:solidFill>
              </a:rPr>
              <a:t>HER2-positive</a:t>
            </a:r>
            <a:endParaRPr lang="en-US" b="1" dirty="0">
              <a:solidFill>
                <a:srgbClr val="FFFF00"/>
              </a:solidFill>
            </a:endParaRPr>
          </a:p>
        </p:txBody>
      </p:sp>
      <p:sp>
        <p:nvSpPr>
          <p:cNvPr id="7" name="TextBox 6"/>
          <p:cNvSpPr txBox="1"/>
          <p:nvPr/>
        </p:nvSpPr>
        <p:spPr>
          <a:xfrm>
            <a:off x="609600" y="2389760"/>
            <a:ext cx="8122919" cy="539496"/>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2238460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519446"/>
            <a:ext cx="8942832" cy="338554"/>
          </a:xfrm>
          <a:prstGeom prst="rect">
            <a:avLst/>
          </a:prstGeom>
          <a:noFill/>
        </p:spPr>
        <p:txBody>
          <a:bodyPr wrap="square" rtlCol="0">
            <a:spAutoFit/>
          </a:bodyPr>
          <a:lstStyle/>
          <a:p>
            <a:r>
              <a:rPr lang="en-US" sz="1600" dirty="0">
                <a:solidFill>
                  <a:schemeClr val="bg1"/>
                </a:solidFill>
              </a:rPr>
              <a:t>Sparano JA et al. </a:t>
            </a:r>
            <a:r>
              <a:rPr lang="en-US" sz="1600" i="1" dirty="0">
                <a:solidFill>
                  <a:schemeClr val="bg1"/>
                </a:solidFill>
                <a:ea typeface="Arial Hebrew Scholar" charset="-79"/>
                <a:cs typeface="Arial Hebrew Scholar" charset="-79"/>
              </a:rPr>
              <a:t>N </a:t>
            </a:r>
            <a:r>
              <a:rPr lang="en-US" sz="1600" i="1" dirty="0" err="1">
                <a:solidFill>
                  <a:schemeClr val="bg1"/>
                </a:solidFill>
                <a:ea typeface="Arial Hebrew Scholar" charset="-79"/>
                <a:cs typeface="Arial Hebrew Scholar" charset="-79"/>
              </a:rPr>
              <a:t>Engl</a:t>
            </a:r>
            <a:r>
              <a:rPr lang="en-US" sz="1600" i="1" dirty="0">
                <a:solidFill>
                  <a:schemeClr val="bg1"/>
                </a:solidFill>
                <a:ea typeface="Arial Hebrew Scholar" charset="-79"/>
                <a:cs typeface="Arial Hebrew Scholar" charset="-79"/>
              </a:rPr>
              <a:t> J Med </a:t>
            </a:r>
            <a:r>
              <a:rPr lang="en-US" sz="1600" dirty="0">
                <a:solidFill>
                  <a:schemeClr val="bg1"/>
                </a:solidFill>
                <a:ea typeface="Arial Hebrew Scholar" charset="-79"/>
                <a:cs typeface="Arial Hebrew Scholar" charset="-79"/>
              </a:rPr>
              <a:t>2015;373(21):2005-14.</a:t>
            </a:r>
          </a:p>
        </p:txBody>
      </p:sp>
      <p:sp>
        <p:nvSpPr>
          <p:cNvPr id="19" name="Title 1"/>
          <p:cNvSpPr>
            <a:spLocks noGrp="1"/>
          </p:cNvSpPr>
          <p:nvPr>
            <p:ph type="title"/>
          </p:nvPr>
        </p:nvSpPr>
        <p:spPr>
          <a:xfrm>
            <a:off x="685800" y="205087"/>
            <a:ext cx="7769225" cy="1143000"/>
          </a:xfrm>
        </p:spPr>
        <p:txBody>
          <a:bodyPr/>
          <a:lstStyle/>
          <a:p>
            <a:r>
              <a:rPr lang="en-US" dirty="0" err="1"/>
              <a:t>TAILORx</a:t>
            </a:r>
            <a:r>
              <a:rPr lang="en-US" dirty="0"/>
              <a:t>: </a:t>
            </a:r>
            <a:r>
              <a:rPr lang="en-US" dirty="0">
                <a:ea typeface="ヒラギノ角ゴ Pro W3" charset="0"/>
                <a:cs typeface="ヒラギノ角ゴ Pro W3" charset="0"/>
              </a:rPr>
              <a:t>Outcomes in Patients with Hormone Receptor-Positive, HER2-Negative Breast Cancer Treated with Endocrine Therapy Alone</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7" name="Rectangle 33"/>
          <p:cNvSpPr>
            <a:spLocks noChangeArrowheads="1"/>
          </p:cNvSpPr>
          <p:nvPr/>
        </p:nvSpPr>
        <p:spPr bwMode="auto">
          <a:xfrm>
            <a:off x="431222" y="1652695"/>
            <a:ext cx="7963270" cy="3578872"/>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graphicFrame>
        <p:nvGraphicFramePr>
          <p:cNvPr id="8" name="Content Placeholder 4"/>
          <p:cNvGraphicFramePr>
            <a:graphicFrameLocks/>
          </p:cNvGraphicFramePr>
          <p:nvPr>
            <p:extLst>
              <p:ext uri="{D42A27DB-BD31-4B8C-83A1-F6EECF244321}">
                <p14:modId xmlns:p14="http://schemas.microsoft.com/office/powerpoint/2010/main" val="699422161"/>
              </p:ext>
            </p:extLst>
          </p:nvPr>
        </p:nvGraphicFramePr>
        <p:xfrm>
          <a:off x="568274" y="1819984"/>
          <a:ext cx="7689166" cy="3254120"/>
        </p:xfrm>
        <a:graphic>
          <a:graphicData uri="http://schemas.openxmlformats.org/drawingml/2006/table">
            <a:tbl>
              <a:tblPr firstRow="1" bandRow="1">
                <a:tableStyleId>{21E4AEA4-8DFA-4A89-87EB-49C32662AFE0}</a:tableStyleId>
              </a:tblPr>
              <a:tblGrid>
                <a:gridCol w="5366513"/>
                <a:gridCol w="2322653"/>
              </a:tblGrid>
              <a:tr h="691980">
                <a:tc>
                  <a:txBody>
                    <a:bodyPr/>
                    <a:lstStyle/>
                    <a:p>
                      <a:pPr marL="0" marR="0" lvl="0" indent="0" algn="l" defTabSz="914400" rtl="0" eaLnBrk="0" fontAlgn="base" latinLnBrk="0" hangingPunct="0">
                        <a:lnSpc>
                          <a:spcPct val="90000"/>
                        </a:lnSpc>
                        <a:spcBef>
                          <a:spcPts val="600"/>
                        </a:spcBef>
                        <a:spcAft>
                          <a:spcPts val="600"/>
                        </a:spcAft>
                        <a:buClrTx/>
                        <a:buSzTx/>
                        <a:buFontTx/>
                        <a:buNone/>
                        <a:tabLst/>
                      </a:pPr>
                      <a:r>
                        <a:rPr kumimoji="0" lang="en-US" sz="2000" b="1" i="0" u="none" strike="noStrike" cap="none" normalizeH="0" baseline="0" dirty="0" smtClean="0">
                          <a:ln>
                            <a:noFill/>
                          </a:ln>
                          <a:solidFill>
                            <a:schemeClr val="bg1"/>
                          </a:solidFill>
                          <a:effectLst/>
                          <a:latin typeface="Arial" charset="0"/>
                          <a:ea typeface="ヒラギノ角ゴ Pro W3" charset="-128"/>
                        </a:rPr>
                        <a:t>Outcomes in patients with RS&lt;11</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2000" dirty="0" smtClean="0">
                          <a:solidFill>
                            <a:schemeClr val="bg1"/>
                          </a:solidFill>
                        </a:rPr>
                        <a:t>N = 1,626</a:t>
                      </a:r>
                      <a:endParaRPr lang="en-US"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r>
              <a:tr h="671472">
                <a:tc>
                  <a:txBody>
                    <a:bodyPr/>
                    <a:lstStyle/>
                    <a:p>
                      <a:pPr marL="0" marR="0" lvl="0" indent="0" algn="l" defTabSz="914400" rtl="0" eaLnBrk="0" fontAlgn="base" latinLnBrk="0" hangingPunct="0">
                        <a:lnSpc>
                          <a:spcPct val="90000"/>
                        </a:lnSpc>
                        <a:spcBef>
                          <a:spcPts val="600"/>
                        </a:spcBef>
                        <a:spcAft>
                          <a:spcPts val="60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5-year invasive DFS</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ts val="600"/>
                        </a:spcBef>
                        <a:spcAft>
                          <a:spcPts val="60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93.8%</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r>
              <a:tr h="671472">
                <a:tc>
                  <a:txBody>
                    <a:bodyPr/>
                    <a:lstStyle/>
                    <a:p>
                      <a:pPr marL="0" marR="0" lvl="0" indent="0" algn="l" defTabSz="914400" rtl="0" eaLnBrk="0" fontAlgn="base" latinLnBrk="0" hangingPunct="0">
                        <a:lnSpc>
                          <a:spcPct val="90000"/>
                        </a:lnSpc>
                        <a:spcBef>
                          <a:spcPts val="600"/>
                        </a:spcBef>
                        <a:spcAft>
                          <a:spcPts val="60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Freedom from BC recurrence at 5 years</a:t>
                      </a:r>
                    </a:p>
                    <a:p>
                      <a:pPr marL="0" marR="0" lvl="0" indent="0" algn="l" defTabSz="914400" rtl="0" eaLnBrk="0" fontAlgn="base" latinLnBrk="0" hangingPunct="0">
                        <a:lnSpc>
                          <a:spcPct val="90000"/>
                        </a:lnSpc>
                        <a:spcBef>
                          <a:spcPts val="600"/>
                        </a:spcBef>
                        <a:spcAft>
                          <a:spcPts val="60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       Distant site</a:t>
                      </a:r>
                    </a:p>
                    <a:p>
                      <a:pPr marL="0" marR="0" lvl="0" indent="0" algn="l" defTabSz="914400" rtl="0" eaLnBrk="0" fontAlgn="base" latinLnBrk="0" hangingPunct="0">
                        <a:lnSpc>
                          <a:spcPct val="90000"/>
                        </a:lnSpc>
                        <a:spcBef>
                          <a:spcPts val="600"/>
                        </a:spcBef>
                        <a:spcAft>
                          <a:spcPts val="60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       Distant or local-regional site</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marL="0" marR="0" lvl="0" indent="0" algn="ctr" defTabSz="914400" rtl="0" eaLnBrk="0" fontAlgn="base" latinLnBrk="0" hangingPunct="0">
                        <a:lnSpc>
                          <a:spcPct val="90000"/>
                        </a:lnSpc>
                        <a:spcBef>
                          <a:spcPts val="600"/>
                        </a:spcBef>
                        <a:spcAft>
                          <a:spcPts val="600"/>
                        </a:spcAft>
                        <a:buClrTx/>
                        <a:buSzTx/>
                        <a:buFontTx/>
                        <a:buNone/>
                        <a:tabLst/>
                      </a:pPr>
                      <a:endParaRPr kumimoji="0" lang="en-US" sz="2000" b="0" i="0" u="none" strike="noStrike" cap="none" normalizeH="0" baseline="0" dirty="0" smtClean="0">
                        <a:ln>
                          <a:noFill/>
                        </a:ln>
                        <a:solidFill>
                          <a:schemeClr val="bg1"/>
                        </a:solidFill>
                        <a:effectLst/>
                        <a:latin typeface="Arial" charset="0"/>
                        <a:ea typeface="ＭＳ 明朝" charset="-128"/>
                      </a:endParaRPr>
                    </a:p>
                    <a:p>
                      <a:pPr marL="0" marR="0" lvl="0" indent="0" algn="ctr" defTabSz="914400" rtl="0" eaLnBrk="0" fontAlgn="base" latinLnBrk="0" hangingPunct="0">
                        <a:lnSpc>
                          <a:spcPct val="90000"/>
                        </a:lnSpc>
                        <a:spcBef>
                          <a:spcPts val="600"/>
                        </a:spcBef>
                        <a:spcAft>
                          <a:spcPts val="60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99.3%</a:t>
                      </a:r>
                    </a:p>
                    <a:p>
                      <a:pPr marL="0" marR="0" lvl="0" indent="0" algn="ctr" defTabSz="914400" rtl="0" eaLnBrk="0" fontAlgn="base" latinLnBrk="0" hangingPunct="0">
                        <a:lnSpc>
                          <a:spcPct val="90000"/>
                        </a:lnSpc>
                        <a:spcBef>
                          <a:spcPts val="600"/>
                        </a:spcBef>
                        <a:spcAft>
                          <a:spcPts val="60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98.7%</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671472">
                <a:tc>
                  <a:txBody>
                    <a:bodyPr/>
                    <a:lstStyle/>
                    <a:p>
                      <a:pPr marL="0" marR="0" lvl="0" indent="0" algn="l" defTabSz="914400" rtl="0" eaLnBrk="0" fontAlgn="base" latinLnBrk="0" hangingPunct="0">
                        <a:lnSpc>
                          <a:spcPct val="90000"/>
                        </a:lnSpc>
                        <a:spcBef>
                          <a:spcPts val="600"/>
                        </a:spcBef>
                        <a:spcAft>
                          <a:spcPts val="60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5-year OS</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marL="0" marR="0" lvl="0" indent="0" algn="ctr" defTabSz="914400" rtl="0" eaLnBrk="0" fontAlgn="base" latinLnBrk="0" hangingPunct="0">
                        <a:lnSpc>
                          <a:spcPct val="90000"/>
                        </a:lnSpc>
                        <a:spcBef>
                          <a:spcPts val="600"/>
                        </a:spcBef>
                        <a:spcAft>
                          <a:spcPts val="60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98.0%</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bl>
          </a:graphicData>
        </a:graphic>
      </p:graphicFrame>
    </p:spTree>
    <p:extLst>
      <p:ext uri="{BB962C8B-B14F-4D97-AF65-F5344CB8AC3E}">
        <p14:creationId xmlns:p14="http://schemas.microsoft.com/office/powerpoint/2010/main" val="5602243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3"/>
          <p:cNvSpPr>
            <a:spLocks noChangeArrowheads="1"/>
          </p:cNvSpPr>
          <p:nvPr/>
        </p:nvSpPr>
        <p:spPr bwMode="auto">
          <a:xfrm>
            <a:off x="479685" y="1538111"/>
            <a:ext cx="8184630" cy="4623074"/>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19" name="Title 1"/>
          <p:cNvSpPr>
            <a:spLocks noGrp="1"/>
          </p:cNvSpPr>
          <p:nvPr>
            <p:ph type="title"/>
          </p:nvPr>
        </p:nvSpPr>
        <p:spPr>
          <a:xfrm>
            <a:off x="685800" y="239064"/>
            <a:ext cx="7769225" cy="1143000"/>
          </a:xfrm>
        </p:spPr>
        <p:txBody>
          <a:bodyPr/>
          <a:lstStyle/>
          <a:p>
            <a:r>
              <a:rPr lang="en-US" dirty="0">
                <a:ea typeface="ヒラギノ角ゴ Pro W3" charset="0"/>
                <a:cs typeface="ヒラギノ角ゴ Pro W3" charset="0"/>
              </a:rPr>
              <a:t>EBCTCG Analysis: Risk of Distant Recurrence by Tumor and Nodal Status</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865171395"/>
              </p:ext>
            </p:extLst>
          </p:nvPr>
        </p:nvGraphicFramePr>
        <p:xfrm>
          <a:off x="621806" y="1665096"/>
          <a:ext cx="7900389" cy="4346881"/>
        </p:xfrm>
        <a:graphic>
          <a:graphicData uri="http://schemas.openxmlformats.org/drawingml/2006/table">
            <a:tbl>
              <a:tblPr firstRow="1" bandRow="1">
                <a:tableStyleId>{5C22544A-7EE6-4342-B048-85BDC9FD1C3A}</a:tableStyleId>
              </a:tblPr>
              <a:tblGrid>
                <a:gridCol w="3495828"/>
                <a:gridCol w="1468187"/>
                <a:gridCol w="1468187"/>
                <a:gridCol w="1468187"/>
              </a:tblGrid>
              <a:tr h="672716">
                <a:tc>
                  <a:txBody>
                    <a:bodyPr/>
                    <a:lstStyle/>
                    <a:p>
                      <a:pPr marL="0" marR="0" lvl="0" indent="0" algn="l" defTabSz="914400" rtl="0" eaLnBrk="0" fontAlgn="base" latinLnBrk="0" hangingPunct="0">
                        <a:lnSpc>
                          <a:spcPct val="9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ヒラギノ角ゴ Pro W3" charset="-128"/>
                        </a:rPr>
                        <a:t>Subgroup</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ヒラギノ角ゴ Pro W3" charset="-128"/>
                        </a:rPr>
                        <a:t>10 years</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ヒラギノ角ゴ Pro W3" charset="-128"/>
                        </a:rPr>
                        <a:t>15 years</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ヒラギノ角ゴ Pro W3" charset="-128"/>
                        </a:rPr>
                        <a:t>20 years</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r>
              <a:tr h="625025">
                <a:tc>
                  <a:txBody>
                    <a:bodyPr/>
                    <a:lstStyle/>
                    <a:p>
                      <a:pPr marL="0" marR="0" lvl="0" indent="0" algn="l"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T1N0</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4%</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9%</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14%</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r>
              <a:tr h="609828">
                <a:tc>
                  <a:txBody>
                    <a:bodyPr/>
                    <a:lstStyle/>
                    <a:p>
                      <a:pPr marL="0" marR="0" lvl="0" indent="0" algn="l"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T1N1 (1-3 nodes)</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8%</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15%</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23%</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r>
              <a:tr h="609828">
                <a:tc>
                  <a:txBody>
                    <a:bodyPr/>
                    <a:lstStyle/>
                    <a:p>
                      <a:pPr marL="0" marR="0" lvl="0" indent="0" algn="l"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T1N2 (4-9 nodes)  </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16%</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30%</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41%</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r>
              <a:tr h="609828">
                <a:tc>
                  <a:txBody>
                    <a:bodyPr/>
                    <a:lstStyle/>
                    <a:p>
                      <a:pPr marL="0" marR="0" lvl="0" indent="0" algn="l"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T2N0</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8%</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14%</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21%</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r>
              <a:tr h="609828">
                <a:tc>
                  <a:txBody>
                    <a:bodyPr/>
                    <a:lstStyle/>
                    <a:p>
                      <a:pPr marL="0" marR="0" lvl="0" indent="0" algn="l"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T2N1 (1-3 nodes) </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12%</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20%</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29%</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r>
              <a:tr h="609828">
                <a:tc>
                  <a:txBody>
                    <a:bodyPr/>
                    <a:lstStyle/>
                    <a:p>
                      <a:pPr marL="0" marR="0" lvl="0" indent="0" algn="l"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T2N2 (4-9 nodes) </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20%</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35%</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明朝" charset="-128"/>
                        </a:rPr>
                        <a:t>47%</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D5C96"/>
                    </a:solidFill>
                  </a:tcPr>
                </a:tc>
              </a:tr>
            </a:tbl>
          </a:graphicData>
        </a:graphic>
      </p:graphicFrame>
      <p:sp>
        <p:nvSpPr>
          <p:cNvPr id="7" name="TextBox 15"/>
          <p:cNvSpPr txBox="1">
            <a:spLocks noChangeArrowheads="1"/>
          </p:cNvSpPr>
          <p:nvPr/>
        </p:nvSpPr>
        <p:spPr bwMode="auto">
          <a:xfrm>
            <a:off x="0" y="6473279"/>
            <a:ext cx="9144000"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82880" bIns="91440" anchor="b">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dirty="0">
                <a:solidFill>
                  <a:srgbClr val="FFFFFF"/>
                </a:solidFill>
              </a:rPr>
              <a:t>Pan H et al. </a:t>
            </a:r>
            <a:r>
              <a:rPr lang="en-US" sz="1600" i="1" dirty="0">
                <a:solidFill>
                  <a:srgbClr val="FFFFFF"/>
                </a:solidFill>
              </a:rPr>
              <a:t>Proc ASCO </a:t>
            </a:r>
            <a:r>
              <a:rPr lang="en-US" sz="1600" dirty="0" smtClean="0">
                <a:solidFill>
                  <a:srgbClr val="FFFFFF"/>
                </a:solidFill>
              </a:rPr>
              <a:t>2016;Abstract </a:t>
            </a:r>
            <a:r>
              <a:rPr lang="en-US" sz="1600" dirty="0">
                <a:solidFill>
                  <a:srgbClr val="FFFFFF"/>
                </a:solidFill>
              </a:rPr>
              <a:t>505.</a:t>
            </a:r>
          </a:p>
        </p:txBody>
      </p:sp>
    </p:spTree>
    <p:extLst>
      <p:ext uri="{BB962C8B-B14F-4D97-AF65-F5344CB8AC3E}">
        <p14:creationId xmlns:p14="http://schemas.microsoft.com/office/powerpoint/2010/main" val="11260626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3"/>
          <p:cNvSpPr>
            <a:spLocks noChangeArrowheads="1"/>
          </p:cNvSpPr>
          <p:nvPr/>
        </p:nvSpPr>
        <p:spPr bwMode="auto">
          <a:xfrm>
            <a:off x="479685" y="2493382"/>
            <a:ext cx="8164250" cy="3407356"/>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641437889"/>
              </p:ext>
            </p:extLst>
          </p:nvPr>
        </p:nvGraphicFramePr>
        <p:xfrm>
          <a:off x="645201" y="2633448"/>
          <a:ext cx="7833219" cy="3127225"/>
        </p:xfrm>
        <a:graphic>
          <a:graphicData uri="http://schemas.openxmlformats.org/drawingml/2006/table">
            <a:tbl>
              <a:tblPr firstRow="1" bandRow="1">
                <a:tableStyleId>{5C22544A-7EE6-4342-B048-85BDC9FD1C3A}</a:tableStyleId>
              </a:tblPr>
              <a:tblGrid>
                <a:gridCol w="5516419"/>
                <a:gridCol w="2316800"/>
              </a:tblGrid>
              <a:tr h="672716">
                <a:tc>
                  <a:txBody>
                    <a:bodyPr/>
                    <a:lstStyle/>
                    <a:p>
                      <a:pPr marL="0" marR="0" lvl="0" indent="0" algn="l" defTabSz="914400" rtl="0" eaLnBrk="0" fontAlgn="base" latinLnBrk="0" hangingPunct="0">
                        <a:lnSpc>
                          <a:spcPct val="9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mn-lt"/>
                          <a:ea typeface="ヒラギノ角ゴ Pro W3" charset="-128"/>
                        </a:rPr>
                        <a:t>Prognostic factor</a:t>
                      </a:r>
                    </a:p>
                  </a:txBody>
                  <a:tcPr marL="91454" marR="91454" marT="45718" marB="45718"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mn-lt"/>
                          <a:ea typeface="ヒラギノ角ゴ Pro W3" charset="-128"/>
                        </a:rPr>
                        <a:t>Relative risk</a:t>
                      </a:r>
                    </a:p>
                  </a:txBody>
                  <a:tcPr marL="91454" marR="91454" marT="45718" marB="45718"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C3C"/>
                    </a:solidFill>
                  </a:tcPr>
                </a:tc>
              </a:tr>
              <a:tr h="625025">
                <a:tc>
                  <a:txBody>
                    <a:bodyPr/>
                    <a:lstStyle/>
                    <a:p>
                      <a:pPr marL="0" marR="0" lvl="0" indent="0" algn="l" defTabSz="914400" rtl="0" eaLnBrk="0" fontAlgn="base" latinLnBrk="0" hangingPunct="0">
                        <a:lnSpc>
                          <a:spcPct val="90000"/>
                        </a:lnSpc>
                        <a:spcBef>
                          <a:spcPct val="0"/>
                        </a:spcBef>
                        <a:spcAft>
                          <a:spcPct val="0"/>
                        </a:spcAft>
                        <a:buClrTx/>
                        <a:buSzTx/>
                        <a:buFontTx/>
                        <a:buNone/>
                        <a:tabLst/>
                      </a:pPr>
                      <a:r>
                        <a:rPr lang="en-US" sz="2000" dirty="0" smtClean="0">
                          <a:solidFill>
                            <a:schemeClr val="bg1"/>
                          </a:solidFill>
                          <a:latin typeface="+mn-lt"/>
                        </a:rPr>
                        <a:t>Nodal status (N1-3 vs N0) </a:t>
                      </a:r>
                      <a:endParaRPr kumimoji="0" lang="en-US" sz="2000" b="0" i="0" u="none" strike="noStrike" cap="none" normalizeH="0" baseline="0" dirty="0" smtClean="0">
                        <a:ln>
                          <a:noFill/>
                        </a:ln>
                        <a:solidFill>
                          <a:schemeClr val="bg1"/>
                        </a:solidFill>
                        <a:effectLst/>
                        <a:latin typeface="+mn-lt"/>
                        <a:ea typeface="ＭＳ 明朝" charset="-128"/>
                      </a:endParaRP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mn-lt"/>
                          <a:ea typeface="ＭＳ 明朝" charset="-128"/>
                        </a:rPr>
                        <a:t>2.08</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r>
              <a:tr h="609828">
                <a:tc>
                  <a:txBody>
                    <a:bodyPr/>
                    <a:lstStyle/>
                    <a:p>
                      <a:pPr marL="0" marR="0" lvl="0" indent="0" algn="l" defTabSz="914400" rtl="0" eaLnBrk="0" fontAlgn="base" latinLnBrk="0" hangingPunct="0">
                        <a:lnSpc>
                          <a:spcPct val="90000"/>
                        </a:lnSpc>
                        <a:spcBef>
                          <a:spcPct val="0"/>
                        </a:spcBef>
                        <a:spcAft>
                          <a:spcPct val="0"/>
                        </a:spcAft>
                        <a:buClrTx/>
                        <a:buSzTx/>
                        <a:buFontTx/>
                        <a:buNone/>
                        <a:tabLst/>
                      </a:pPr>
                      <a:r>
                        <a:rPr lang="en-US" sz="2000" dirty="0" smtClean="0">
                          <a:solidFill>
                            <a:schemeClr val="bg1"/>
                          </a:solidFill>
                          <a:latin typeface="+mn-lt"/>
                        </a:rPr>
                        <a:t>Tumor stage (T2N0 vs T1N0) </a:t>
                      </a:r>
                      <a:endParaRPr kumimoji="0" lang="en-US" sz="2000" b="0" i="0" u="none" strike="noStrike" cap="none" normalizeH="0" baseline="0" dirty="0" smtClean="0">
                        <a:ln>
                          <a:noFill/>
                        </a:ln>
                        <a:solidFill>
                          <a:schemeClr val="bg1"/>
                        </a:solidFill>
                        <a:effectLst/>
                        <a:latin typeface="+mn-lt"/>
                        <a:ea typeface="ＭＳ 明朝" charset="-128"/>
                      </a:endParaRP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mn-lt"/>
                          <a:ea typeface="ＭＳ 明朝" charset="-128"/>
                        </a:rPr>
                        <a:t>1.73</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r>
              <a:tr h="609828">
                <a:tc>
                  <a:txBody>
                    <a:bodyPr/>
                    <a:lstStyle/>
                    <a:p>
                      <a:pPr marL="0" marR="0" lvl="0" indent="0" algn="l" defTabSz="914400" rtl="0" eaLnBrk="0" fontAlgn="base" latinLnBrk="0" hangingPunct="0">
                        <a:lnSpc>
                          <a:spcPct val="90000"/>
                        </a:lnSpc>
                        <a:spcBef>
                          <a:spcPct val="0"/>
                        </a:spcBef>
                        <a:spcAft>
                          <a:spcPct val="0"/>
                        </a:spcAft>
                        <a:buClrTx/>
                        <a:buSzTx/>
                        <a:buFontTx/>
                        <a:buNone/>
                        <a:tabLst/>
                      </a:pPr>
                      <a:r>
                        <a:rPr lang="en-US" sz="2000" dirty="0" smtClean="0">
                          <a:solidFill>
                            <a:schemeClr val="bg1"/>
                          </a:solidFill>
                          <a:latin typeface="+mn-lt"/>
                        </a:rPr>
                        <a:t>Grade (high vs low) </a:t>
                      </a:r>
                      <a:endParaRPr kumimoji="0" lang="en-US" sz="2000" b="0" i="0" u="none" strike="noStrike" cap="none" normalizeH="0" baseline="0" dirty="0" smtClean="0">
                        <a:ln>
                          <a:noFill/>
                        </a:ln>
                        <a:solidFill>
                          <a:schemeClr val="bg1"/>
                        </a:solidFill>
                        <a:effectLst/>
                        <a:latin typeface="+mn-lt"/>
                        <a:ea typeface="ＭＳ 明朝" charset="-128"/>
                      </a:endParaRP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mn-lt"/>
                          <a:ea typeface="ＭＳ 明朝" charset="-128"/>
                        </a:rPr>
                        <a:t>2.02</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r>
              <a:tr h="609828">
                <a:tc>
                  <a:txBody>
                    <a:bodyPr/>
                    <a:lstStyle/>
                    <a:p>
                      <a:pPr marL="0" marR="0" lvl="0" indent="0" algn="l" defTabSz="914400" rtl="0" eaLnBrk="0" fontAlgn="base" latinLnBrk="0" hangingPunct="0">
                        <a:lnSpc>
                          <a:spcPct val="90000"/>
                        </a:lnSpc>
                        <a:spcBef>
                          <a:spcPct val="0"/>
                        </a:spcBef>
                        <a:spcAft>
                          <a:spcPct val="0"/>
                        </a:spcAft>
                        <a:buClrTx/>
                        <a:buSzTx/>
                        <a:buFontTx/>
                        <a:buNone/>
                        <a:tabLst/>
                      </a:pPr>
                      <a:r>
                        <a:rPr lang="en-US" sz="2000" dirty="0" smtClean="0">
                          <a:solidFill>
                            <a:schemeClr val="bg1"/>
                          </a:solidFill>
                          <a:latin typeface="+mn-lt"/>
                        </a:rPr>
                        <a:t>Ki-67 (</a:t>
                      </a:r>
                      <a:r>
                        <a:rPr lang="en-US" sz="2000" u="none" dirty="0" smtClean="0">
                          <a:solidFill>
                            <a:schemeClr val="bg1"/>
                          </a:solidFill>
                          <a:latin typeface="+mn-lt"/>
                        </a:rPr>
                        <a:t>≥</a:t>
                      </a:r>
                      <a:r>
                        <a:rPr lang="en-US" sz="2000" dirty="0" smtClean="0">
                          <a:solidFill>
                            <a:schemeClr val="bg1"/>
                          </a:solidFill>
                          <a:latin typeface="+mn-lt"/>
                        </a:rPr>
                        <a:t>20% vs 0-13%) </a:t>
                      </a:r>
                      <a:endParaRPr kumimoji="0" lang="en-US" sz="2000" b="0" i="0" u="none" strike="noStrike" cap="none" normalizeH="0" baseline="0" dirty="0" smtClean="0">
                        <a:ln>
                          <a:noFill/>
                        </a:ln>
                        <a:solidFill>
                          <a:schemeClr val="bg1"/>
                        </a:solidFill>
                        <a:effectLst/>
                        <a:latin typeface="+mn-lt"/>
                        <a:ea typeface="ＭＳ 明朝" charset="-128"/>
                      </a:endParaRP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mn-lt"/>
                          <a:ea typeface="ＭＳ 明朝" charset="-128"/>
                        </a:rPr>
                        <a:t>1.63</a:t>
                      </a:r>
                    </a:p>
                  </a:txBody>
                  <a:tcPr marL="91454" marR="91454" marT="45718" marB="4571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r>
            </a:tbl>
          </a:graphicData>
        </a:graphic>
      </p:graphicFrame>
      <p:sp>
        <p:nvSpPr>
          <p:cNvPr id="19" name="Title 1"/>
          <p:cNvSpPr>
            <a:spLocks noGrp="1"/>
          </p:cNvSpPr>
          <p:nvPr>
            <p:ph type="title"/>
          </p:nvPr>
        </p:nvSpPr>
        <p:spPr/>
        <p:txBody>
          <a:bodyPr/>
          <a:lstStyle/>
          <a:p>
            <a:r>
              <a:rPr lang="en-US" dirty="0">
                <a:ea typeface="ヒラギノ角ゴ Pro W3" charset="0"/>
                <a:cs typeface="ヒラギノ角ゴ Pro W3" charset="0"/>
              </a:rPr>
              <a:t>EBCTCG Analysis: Relative Risk of Distant Recurrence</a:t>
            </a:r>
            <a:endParaRPr lang="en-US" dirty="0"/>
          </a:p>
        </p:txBody>
      </p:sp>
      <p:sp>
        <p:nvSpPr>
          <p:cNvPr id="10" name="TextBox 9"/>
          <p:cNvSpPr txBox="1"/>
          <p:nvPr/>
        </p:nvSpPr>
        <p:spPr>
          <a:xfrm>
            <a:off x="441769" y="1490448"/>
            <a:ext cx="8202166" cy="830997"/>
          </a:xfrm>
          <a:prstGeom prst="rect">
            <a:avLst/>
          </a:prstGeom>
          <a:noFill/>
        </p:spPr>
        <p:txBody>
          <a:bodyPr wrap="square" rtlCol="0">
            <a:spAutoFit/>
          </a:bodyPr>
          <a:lstStyle/>
          <a:p>
            <a:pPr>
              <a:spcAft>
                <a:spcPts val="600"/>
              </a:spcAft>
            </a:pPr>
            <a:r>
              <a:rPr lang="en-US" dirty="0" smtClean="0">
                <a:solidFill>
                  <a:srgbClr val="FFFF00"/>
                </a:solidFill>
                <a:cs typeface="Arial" charset="0"/>
              </a:rPr>
              <a:t>Data from 91 </a:t>
            </a:r>
            <a:r>
              <a:rPr lang="en-US" dirty="0">
                <a:solidFill>
                  <a:srgbClr val="FFFF00"/>
                </a:solidFill>
                <a:cs typeface="Arial" charset="0"/>
              </a:rPr>
              <a:t>trials with 46,138 women with ER-positive BC, alive and </a:t>
            </a:r>
            <a:r>
              <a:rPr lang="en-US" dirty="0" smtClean="0">
                <a:solidFill>
                  <a:srgbClr val="FFFF00"/>
                </a:solidFill>
                <a:cs typeface="Arial" charset="0"/>
              </a:rPr>
              <a:t>disease free </a:t>
            </a:r>
            <a:r>
              <a:rPr lang="en-US" dirty="0">
                <a:solidFill>
                  <a:srgbClr val="FFFF00"/>
                </a:solidFill>
                <a:cs typeface="Arial" charset="0"/>
              </a:rPr>
              <a:t>after 5 </a:t>
            </a:r>
            <a:r>
              <a:rPr lang="en-US" dirty="0" smtClean="0">
                <a:solidFill>
                  <a:srgbClr val="FFFF00"/>
                </a:solidFill>
                <a:cs typeface="Arial" charset="0"/>
              </a:rPr>
              <a:t>y </a:t>
            </a:r>
            <a:r>
              <a:rPr lang="en-US" dirty="0">
                <a:solidFill>
                  <a:srgbClr val="FFFF00"/>
                </a:solidFill>
                <a:cs typeface="Arial" charset="0"/>
              </a:rPr>
              <a:t>of endocrine therapy </a:t>
            </a:r>
            <a:endParaRPr lang="en-US" dirty="0">
              <a:solidFill>
                <a:srgbClr val="FFFF00"/>
              </a:solidFill>
            </a:endParaRPr>
          </a:p>
        </p:txBody>
      </p:sp>
      <p:sp>
        <p:nvSpPr>
          <p:cNvPr id="7" name="TextBox 15"/>
          <p:cNvSpPr txBox="1">
            <a:spLocks noChangeArrowheads="1"/>
          </p:cNvSpPr>
          <p:nvPr/>
        </p:nvSpPr>
        <p:spPr bwMode="auto">
          <a:xfrm>
            <a:off x="0" y="6473279"/>
            <a:ext cx="9144000"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82880" bIns="91440" anchor="b">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dirty="0">
                <a:solidFill>
                  <a:srgbClr val="FFFFFF"/>
                </a:solidFill>
              </a:rPr>
              <a:t>Pan H et al. </a:t>
            </a:r>
            <a:r>
              <a:rPr lang="en-US" sz="1600" i="1" dirty="0">
                <a:solidFill>
                  <a:srgbClr val="FFFFFF"/>
                </a:solidFill>
              </a:rPr>
              <a:t>Proc ASCO </a:t>
            </a:r>
            <a:r>
              <a:rPr lang="en-US" sz="1600" dirty="0" smtClean="0">
                <a:solidFill>
                  <a:srgbClr val="FFFFFF"/>
                </a:solidFill>
              </a:rPr>
              <a:t>2016;Abstract </a:t>
            </a:r>
            <a:r>
              <a:rPr lang="en-US" sz="1600" dirty="0">
                <a:solidFill>
                  <a:srgbClr val="FFFFFF"/>
                </a:solidFill>
              </a:rPr>
              <a:t>505.</a:t>
            </a:r>
          </a:p>
        </p:txBody>
      </p:sp>
    </p:spTree>
    <p:extLst>
      <p:ext uri="{BB962C8B-B14F-4D97-AF65-F5344CB8AC3E}">
        <p14:creationId xmlns:p14="http://schemas.microsoft.com/office/powerpoint/2010/main" val="3319663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63-year-old woman presents with a </a:t>
            </a:r>
            <a:r>
              <a:rPr lang="en-US" dirty="0" smtClean="0"/>
              <a:t>1.5-cm </a:t>
            </a:r>
            <a:r>
              <a:rPr lang="en-US" dirty="0"/>
              <a:t>node-negative, ER-positive, HER2-positive breast cancer</a:t>
            </a:r>
          </a:p>
          <a:p>
            <a:pPr>
              <a:spcBef>
                <a:spcPts val="1200"/>
              </a:spcBef>
              <a:spcAft>
                <a:spcPts val="1200"/>
              </a:spcAft>
              <a:buFont typeface="Arial" charset="0"/>
              <a:buChar char="•"/>
            </a:pPr>
            <a:r>
              <a:rPr lang="en-US" dirty="0"/>
              <a:t>She received adjuvant </a:t>
            </a:r>
            <a:r>
              <a:rPr lang="en-US" dirty="0" err="1"/>
              <a:t>trastuzumab</a:t>
            </a:r>
            <a:r>
              <a:rPr lang="en-US" dirty="0"/>
              <a:t> in combination with chemotherapy </a:t>
            </a:r>
            <a:r>
              <a:rPr lang="en-US" dirty="0">
                <a:sym typeface="Wingdings"/>
              </a:rPr>
              <a:t> </a:t>
            </a:r>
            <a:r>
              <a:rPr lang="en-US" dirty="0" err="1">
                <a:sym typeface="Wingdings"/>
              </a:rPr>
              <a:t>anastrozole</a:t>
            </a:r>
            <a:endParaRPr lang="en-US" dirty="0"/>
          </a:p>
          <a:p>
            <a:pPr>
              <a:spcBef>
                <a:spcPts val="1200"/>
              </a:spcBef>
              <a:spcAft>
                <a:spcPts val="1200"/>
              </a:spcAft>
            </a:pPr>
            <a:r>
              <a:rPr lang="en-US" b="1" dirty="0">
                <a:solidFill>
                  <a:srgbClr val="FFFF00"/>
                </a:solidFill>
              </a:rPr>
              <a:t>Would you consider continuing endocrine therapy after 5 years</a:t>
            </a:r>
            <a:r>
              <a:rPr lang="en-US" b="1" dirty="0" smtClean="0">
                <a:solidFill>
                  <a:srgbClr val="FFFF00"/>
                </a:solidFill>
              </a:rPr>
              <a:t>?</a:t>
            </a:r>
            <a:endParaRPr lang="en-US" b="1" dirty="0">
              <a:solidFill>
                <a:srgbClr val="FFFF00"/>
              </a:solidFill>
            </a:endParaRPr>
          </a:p>
        </p:txBody>
      </p:sp>
      <p:sp>
        <p:nvSpPr>
          <p:cNvPr id="7" name="TextBox 6"/>
          <p:cNvSpPr txBox="1"/>
          <p:nvPr/>
        </p:nvSpPr>
        <p:spPr>
          <a:xfrm>
            <a:off x="609600" y="3513168"/>
            <a:ext cx="8122919" cy="98755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1805613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60-year-old woman presents with a neglected locally advanced ulcerating PR-positive, HER2-negative tumor</a:t>
            </a:r>
          </a:p>
          <a:p>
            <a:pPr>
              <a:spcBef>
                <a:spcPts val="1200"/>
              </a:spcBef>
              <a:spcAft>
                <a:spcPts val="1200"/>
              </a:spcAft>
              <a:buFont typeface="Arial" charset="0"/>
              <a:buChar char="•"/>
            </a:pPr>
            <a:r>
              <a:rPr lang="en-US" dirty="0"/>
              <a:t>CT scans reveals multiple lesions difficult to access for biopsy</a:t>
            </a:r>
          </a:p>
          <a:p>
            <a:pPr>
              <a:spcBef>
                <a:spcPts val="1200"/>
              </a:spcBef>
              <a:spcAft>
                <a:spcPts val="1200"/>
              </a:spcAft>
              <a:buFont typeface="Arial" charset="0"/>
              <a:buChar char="•"/>
            </a:pPr>
            <a:r>
              <a:rPr lang="en-US" dirty="0"/>
              <a:t>The disease looks suspicious for metastases in soft tissue and </a:t>
            </a:r>
            <a:r>
              <a:rPr lang="en-US" dirty="0" smtClean="0"/>
              <a:t>bone</a:t>
            </a:r>
          </a:p>
          <a:p>
            <a:pPr>
              <a:spcBef>
                <a:spcPts val="1200"/>
              </a:spcBef>
              <a:spcAft>
                <a:spcPts val="1200"/>
              </a:spcAft>
              <a:buFont typeface="Arial" charset="0"/>
              <a:buChar char="•"/>
            </a:pPr>
            <a:r>
              <a:rPr lang="en-US" b="1" dirty="0">
                <a:solidFill>
                  <a:srgbClr val="FFFF00"/>
                </a:solidFill>
              </a:rPr>
              <a:t>Which systemic therapy would you recommend for this patient</a:t>
            </a:r>
            <a:r>
              <a:rPr lang="en-US" b="1" dirty="0" smtClean="0">
                <a:solidFill>
                  <a:srgbClr val="FFFF00"/>
                </a:solidFill>
              </a:rPr>
              <a:t>?</a:t>
            </a:r>
            <a:endParaRPr lang="en-US" dirty="0"/>
          </a:p>
        </p:txBody>
      </p:sp>
      <p:sp>
        <p:nvSpPr>
          <p:cNvPr id="7" name="TextBox 6"/>
          <p:cNvSpPr txBox="1"/>
          <p:nvPr/>
        </p:nvSpPr>
        <p:spPr>
          <a:xfrm>
            <a:off x="609600" y="4952224"/>
            <a:ext cx="8122919" cy="98755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68683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3"/>
          <p:cNvSpPr>
            <a:spLocks noChangeArrowheads="1"/>
          </p:cNvSpPr>
          <p:nvPr/>
        </p:nvSpPr>
        <p:spPr bwMode="auto">
          <a:xfrm>
            <a:off x="192778" y="1562108"/>
            <a:ext cx="8797890" cy="4215489"/>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Hortobagyi GN </a:t>
            </a:r>
            <a:r>
              <a:rPr lang="en-US" sz="1600" dirty="0" smtClean="0">
                <a:solidFill>
                  <a:srgbClr val="FFFFFF"/>
                </a:solidFill>
                <a:latin typeface="Arial" charset="0"/>
                <a:ea typeface="ＭＳ Ｐゴシック" charset="0"/>
                <a:cs typeface="ＭＳ Ｐゴシック" charset="0"/>
              </a:rPr>
              <a:t>et al. </a:t>
            </a:r>
            <a:r>
              <a:rPr lang="en-US" sz="1600" i="1" dirty="0" smtClean="0">
                <a:solidFill>
                  <a:srgbClr val="FFFFFF"/>
                </a:solidFill>
              </a:rPr>
              <a:t>N Engl J Med</a:t>
            </a:r>
            <a:r>
              <a:rPr lang="en-US" sz="1600" i="1" dirty="0" smtClean="0">
                <a:solidFill>
                  <a:srgbClr val="FFFFFF"/>
                </a:solidFill>
                <a:latin typeface="Arial" charset="0"/>
                <a:ea typeface="ＭＳ Ｐゴシック" charset="0"/>
                <a:cs typeface="ＭＳ Ｐゴシック" charset="0"/>
              </a:rPr>
              <a:t> </a:t>
            </a:r>
            <a:r>
              <a:rPr lang="en-US" sz="1600" dirty="0" smtClean="0">
                <a:solidFill>
                  <a:srgbClr val="FFFFFF"/>
                </a:solidFill>
                <a:latin typeface="Arial" charset="0"/>
                <a:ea typeface="ＭＳ Ｐゴシック" charset="0"/>
                <a:cs typeface="ＭＳ Ｐゴシック" charset="0"/>
              </a:rPr>
              <a:t>2016;375(18):1738-48.</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p:txBody>
          <a:bodyPr/>
          <a:lstStyle/>
          <a:p>
            <a:r>
              <a:rPr lang="en-US" dirty="0" smtClean="0"/>
              <a:t>Phase III MONALEESA-2 Trial of First-Line Ribociclib: Select Adverse Events</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751914036"/>
              </p:ext>
            </p:extLst>
          </p:nvPr>
        </p:nvGraphicFramePr>
        <p:xfrm>
          <a:off x="279045" y="1644084"/>
          <a:ext cx="8625356" cy="4051537"/>
        </p:xfrm>
        <a:graphic>
          <a:graphicData uri="http://schemas.openxmlformats.org/drawingml/2006/table">
            <a:tbl>
              <a:tblPr firstRow="1" bandRow="1">
                <a:tableStyleId>{5C22544A-7EE6-4342-B048-85BDC9FD1C3A}</a:tableStyleId>
              </a:tblPr>
              <a:tblGrid>
                <a:gridCol w="1669676"/>
                <a:gridCol w="1159280"/>
                <a:gridCol w="1159280"/>
                <a:gridCol w="1159280"/>
                <a:gridCol w="1159280"/>
                <a:gridCol w="1159280"/>
                <a:gridCol w="1159280"/>
              </a:tblGrid>
              <a:tr h="815112">
                <a:tc rowSpan="2">
                  <a:txBody>
                    <a:bodyPr/>
                    <a:lstStyle/>
                    <a:p>
                      <a:r>
                        <a:rPr lang="en-US" sz="2000" b="1" dirty="0" smtClean="0">
                          <a:solidFill>
                            <a:schemeClr val="bg1"/>
                          </a:solidFill>
                        </a:rPr>
                        <a:t>Event</a:t>
                      </a:r>
                      <a:endParaRPr lang="en-US" sz="20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gridSpan="3">
                  <a:txBody>
                    <a:bodyPr/>
                    <a:lstStyle/>
                    <a:p>
                      <a:pPr algn="ctr"/>
                      <a:r>
                        <a:rPr lang="en-US" sz="2000" b="1" dirty="0" err="1" smtClean="0">
                          <a:solidFill>
                            <a:schemeClr val="bg1"/>
                          </a:solidFill>
                        </a:rPr>
                        <a:t>Ribociclib</a:t>
                      </a:r>
                      <a:r>
                        <a:rPr lang="en-US" sz="2000" b="1" dirty="0" smtClean="0">
                          <a:solidFill>
                            <a:schemeClr val="bg1"/>
                          </a:solidFill>
                        </a:rPr>
                        <a:t>/</a:t>
                      </a:r>
                      <a:r>
                        <a:rPr lang="en-US" sz="2000" b="1" dirty="0" err="1" smtClean="0">
                          <a:solidFill>
                            <a:schemeClr val="bg1"/>
                          </a:solidFill>
                        </a:rPr>
                        <a:t>letrozole</a:t>
                      </a:r>
                      <a:r>
                        <a:rPr lang="en-US" sz="2000" b="1" dirty="0" smtClean="0">
                          <a:solidFill>
                            <a:schemeClr val="bg1"/>
                          </a:solidFill>
                        </a:rPr>
                        <a:t> </a:t>
                      </a:r>
                    </a:p>
                    <a:p>
                      <a:pPr algn="ctr"/>
                      <a:r>
                        <a:rPr lang="en-US" sz="2000" b="1" dirty="0" smtClean="0">
                          <a:solidFill>
                            <a:schemeClr val="bg1"/>
                          </a:solidFill>
                        </a:rPr>
                        <a:t>(n = 334)</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hMerge="1">
                  <a:txBody>
                    <a:bodyPr/>
                    <a:lstStyle/>
                    <a:p>
                      <a:pPr algn="ctr"/>
                      <a:endParaRPr lang="en-US" dirty="0" smtClean="0">
                        <a:solidFill>
                          <a:schemeClr val="tx2"/>
                        </a:solidFill>
                      </a:endParaRPr>
                    </a:p>
                  </a:txBody>
                  <a:tcPr anchor="ctr"/>
                </a:tc>
                <a:tc hMerge="1">
                  <a:txBody>
                    <a:bodyPr/>
                    <a:lstStyle/>
                    <a:p>
                      <a:pPr algn="ctr"/>
                      <a:endParaRPr lang="en-US" dirty="0" smtClean="0">
                        <a:solidFill>
                          <a:schemeClr val="tx2"/>
                        </a:solidFill>
                      </a:endParaRPr>
                    </a:p>
                  </a:txBody>
                  <a:tcPr anchor="ctr"/>
                </a:tc>
                <a:tc gridSpan="3">
                  <a:txBody>
                    <a:bodyPr/>
                    <a:lstStyle/>
                    <a:p>
                      <a:pPr algn="ctr"/>
                      <a:r>
                        <a:rPr lang="en-US" sz="2000" b="1" dirty="0" smtClean="0">
                          <a:solidFill>
                            <a:schemeClr val="bg1"/>
                          </a:solidFill>
                        </a:rPr>
                        <a:t>Placebo/</a:t>
                      </a:r>
                      <a:r>
                        <a:rPr lang="en-US" sz="2000" b="1" dirty="0" err="1" smtClean="0">
                          <a:solidFill>
                            <a:schemeClr val="bg1"/>
                          </a:solidFill>
                        </a:rPr>
                        <a:t>letrozole</a:t>
                      </a:r>
                      <a:r>
                        <a:rPr lang="en-US" sz="2000" b="1" dirty="0" smtClean="0">
                          <a:solidFill>
                            <a:schemeClr val="bg1"/>
                          </a:solidFill>
                        </a:rPr>
                        <a:t> </a:t>
                      </a:r>
                    </a:p>
                    <a:p>
                      <a:pPr algn="ctr"/>
                      <a:r>
                        <a:rPr lang="en-US" sz="2000" b="1" dirty="0" smtClean="0">
                          <a:solidFill>
                            <a:schemeClr val="bg1"/>
                          </a:solidFill>
                        </a:rPr>
                        <a:t>(n = 330)</a:t>
                      </a:r>
                      <a:endParaRPr lang="en-US" sz="20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hMerge="1">
                  <a:txBody>
                    <a:bodyPr/>
                    <a:lstStyle/>
                    <a:p>
                      <a:pPr algn="ctr"/>
                      <a:endParaRPr lang="en-US" dirty="0">
                        <a:solidFill>
                          <a:schemeClr val="tx2"/>
                        </a:solidFill>
                      </a:endParaRPr>
                    </a:p>
                  </a:txBody>
                  <a:tcPr anchor="ctr"/>
                </a:tc>
                <a:tc hMerge="1">
                  <a:txBody>
                    <a:bodyPr/>
                    <a:lstStyle/>
                    <a:p>
                      <a:pPr algn="ctr"/>
                      <a:endParaRPr lang="en-US" dirty="0">
                        <a:solidFill>
                          <a:schemeClr val="tx2"/>
                        </a:solidFill>
                      </a:endParaRPr>
                    </a:p>
                  </a:txBody>
                  <a:tcPr anchor="ctr"/>
                </a:tc>
              </a:tr>
              <a:tr h="604531">
                <a:tc vMerge="1">
                  <a:txBody>
                    <a:bodyPr/>
                    <a:lstStyle/>
                    <a:p>
                      <a:endParaRPr lang="en-US" dirty="0">
                        <a:solidFill>
                          <a:schemeClr val="tx2"/>
                        </a:solidFill>
                      </a:endParaRPr>
                    </a:p>
                  </a:txBody>
                  <a:tcPr anchor="ctr">
                    <a:solidFill>
                      <a:schemeClr val="accent1"/>
                    </a:solidFill>
                  </a:tcPr>
                </a:tc>
                <a:tc>
                  <a:txBody>
                    <a:bodyPr/>
                    <a:lstStyle/>
                    <a:p>
                      <a:pPr algn="ctr"/>
                      <a:r>
                        <a:rPr lang="en-US" sz="2000" b="1" dirty="0" smtClean="0">
                          <a:solidFill>
                            <a:schemeClr val="bg1"/>
                          </a:solidFill>
                        </a:rPr>
                        <a:t>Any</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algn="ctr"/>
                      <a:r>
                        <a:rPr lang="en-US" sz="2000" b="1" dirty="0" smtClean="0">
                          <a:solidFill>
                            <a:schemeClr val="bg1"/>
                          </a:solidFill>
                        </a:rPr>
                        <a:t>Grade 3</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algn="ctr"/>
                      <a:r>
                        <a:rPr lang="en-US" sz="2000" b="1" dirty="0" smtClean="0">
                          <a:solidFill>
                            <a:schemeClr val="bg1"/>
                          </a:solidFill>
                        </a:rPr>
                        <a:t>Grade 4</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algn="ctr"/>
                      <a:r>
                        <a:rPr lang="en-US" sz="2000" b="1" dirty="0" smtClean="0">
                          <a:solidFill>
                            <a:schemeClr val="bg1"/>
                          </a:solidFill>
                        </a:rPr>
                        <a:t>Any</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algn="ctr"/>
                      <a:r>
                        <a:rPr lang="en-US" sz="2000" b="1" dirty="0" smtClean="0">
                          <a:solidFill>
                            <a:schemeClr val="bg1"/>
                          </a:solidFill>
                        </a:rPr>
                        <a:t>Grade 3</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algn="ctr"/>
                      <a:r>
                        <a:rPr lang="en-US" sz="2000" b="1" dirty="0" smtClean="0">
                          <a:solidFill>
                            <a:schemeClr val="bg1"/>
                          </a:solidFill>
                        </a:rPr>
                        <a:t>Grade 4</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r>
              <a:tr h="877298">
                <a:tc>
                  <a:txBody>
                    <a:bodyPr/>
                    <a:lstStyle/>
                    <a:p>
                      <a:r>
                        <a:rPr lang="en-US" sz="2000" b="0" dirty="0" smtClean="0">
                          <a:solidFill>
                            <a:schemeClr val="bg1"/>
                          </a:solidFill>
                        </a:rPr>
                        <a:t>Neutropenia</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74.3%</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49.7%</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9.6%</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5.2%</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0.9%</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0%</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r>
              <a:tr h="877298">
                <a:tc>
                  <a:txBody>
                    <a:bodyPr/>
                    <a:lstStyle/>
                    <a:p>
                      <a:r>
                        <a:rPr lang="en-US" sz="2000" b="0" dirty="0" smtClean="0">
                          <a:solidFill>
                            <a:schemeClr val="bg1"/>
                          </a:solidFill>
                        </a:rPr>
                        <a:t>Febrile neutropenia</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1.5%</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NR</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NR</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0</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0</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0</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r>
              <a:tr h="877298">
                <a:tc>
                  <a:txBody>
                    <a:bodyPr/>
                    <a:lstStyle/>
                    <a:p>
                      <a:r>
                        <a:rPr lang="en-US" sz="2000" b="0" dirty="0" smtClean="0">
                          <a:solidFill>
                            <a:schemeClr val="bg1"/>
                          </a:solidFill>
                        </a:rPr>
                        <a:t>Infections</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50.3%</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3.6%</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0.6%</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42.4%</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2.1%</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2000" b="0" dirty="0" smtClean="0">
                          <a:solidFill>
                            <a:schemeClr val="bg1"/>
                          </a:solidFill>
                        </a:rPr>
                        <a:t>0.3%</a:t>
                      </a:r>
                      <a:endParaRPr lang="en-US" sz="20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r>
            </a:tbl>
          </a:graphicData>
        </a:graphic>
      </p:graphicFrame>
      <p:sp>
        <p:nvSpPr>
          <p:cNvPr id="6" name="TextBox 5"/>
          <p:cNvSpPr txBox="1"/>
          <p:nvPr/>
        </p:nvSpPr>
        <p:spPr>
          <a:xfrm>
            <a:off x="416243" y="5944558"/>
            <a:ext cx="2024913" cy="369332"/>
          </a:xfrm>
          <a:prstGeom prst="rect">
            <a:avLst/>
          </a:prstGeom>
          <a:noFill/>
        </p:spPr>
        <p:txBody>
          <a:bodyPr wrap="none" rtlCol="0">
            <a:spAutoFit/>
          </a:bodyPr>
          <a:lstStyle/>
          <a:p>
            <a:r>
              <a:rPr lang="en-US" sz="1800" dirty="0" smtClean="0">
                <a:solidFill>
                  <a:schemeClr val="bg1"/>
                </a:solidFill>
              </a:rPr>
              <a:t>NR = not reported</a:t>
            </a:r>
            <a:endParaRPr lang="en-US" sz="1800" dirty="0">
              <a:solidFill>
                <a:schemeClr val="bg1"/>
              </a:solidFill>
            </a:endParaRPr>
          </a:p>
        </p:txBody>
      </p:sp>
      <p:sp>
        <p:nvSpPr>
          <p:cNvPr id="3" name="TextBox 2"/>
          <p:cNvSpPr txBox="1"/>
          <p:nvPr/>
        </p:nvSpPr>
        <p:spPr>
          <a:xfrm>
            <a:off x="3094892" y="4826940"/>
            <a:ext cx="2341266" cy="868680"/>
          </a:xfrm>
          <a:prstGeom prst="rect">
            <a:avLst/>
          </a:prstGeom>
          <a:noFill/>
          <a:ln w="38100">
            <a:solidFill>
              <a:srgbClr val="FF0000"/>
            </a:solidFill>
          </a:ln>
        </p:spPr>
        <p:txBody>
          <a:bodyPr wrap="square" rtlCol="0">
            <a:spAutoFit/>
          </a:bodyPr>
          <a:lstStyle/>
          <a:p>
            <a:endParaRPr lang="en-US" dirty="0" smtClean="0"/>
          </a:p>
          <a:p>
            <a:endParaRPr lang="en-US" dirty="0"/>
          </a:p>
        </p:txBody>
      </p:sp>
      <p:sp>
        <p:nvSpPr>
          <p:cNvPr id="8" name="TextBox 7"/>
          <p:cNvSpPr txBox="1"/>
          <p:nvPr/>
        </p:nvSpPr>
        <p:spPr>
          <a:xfrm>
            <a:off x="1953421" y="3945811"/>
            <a:ext cx="1141471" cy="868680"/>
          </a:xfrm>
          <a:prstGeom prst="rect">
            <a:avLst/>
          </a:prstGeom>
          <a:noFill/>
          <a:ln w="38100">
            <a:solidFill>
              <a:srgbClr val="FF0000"/>
            </a:solidFill>
          </a:ln>
        </p:spPr>
        <p:txBody>
          <a:bodyPr wrap="square" rtlCol="0">
            <a:spAutoFit/>
          </a:bodyPr>
          <a:lstStyle/>
          <a:p>
            <a:endParaRPr lang="en-US" dirty="0" smtClean="0"/>
          </a:p>
          <a:p>
            <a:endParaRPr lang="en-US" dirty="0"/>
          </a:p>
        </p:txBody>
      </p:sp>
    </p:spTree>
    <p:extLst>
      <p:ext uri="{BB962C8B-B14F-4D97-AF65-F5344CB8AC3E}">
        <p14:creationId xmlns:p14="http://schemas.microsoft.com/office/powerpoint/2010/main" val="1333533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519446"/>
            <a:ext cx="8942832" cy="338554"/>
          </a:xfrm>
          <a:prstGeom prst="rect">
            <a:avLst/>
          </a:prstGeom>
          <a:noFill/>
        </p:spPr>
        <p:txBody>
          <a:bodyPr wrap="square" rtlCol="0">
            <a:spAutoFit/>
          </a:bodyPr>
          <a:lstStyle/>
          <a:p>
            <a:r>
              <a:rPr lang="en-US" sz="1600" dirty="0">
                <a:solidFill>
                  <a:srgbClr val="FFFFFF"/>
                </a:solidFill>
              </a:rPr>
              <a:t>Robertson JF et al. </a:t>
            </a:r>
            <a:r>
              <a:rPr lang="en-US" sz="1600" i="1" dirty="0">
                <a:solidFill>
                  <a:srgbClr val="FFFFFF"/>
                </a:solidFill>
              </a:rPr>
              <a:t>Lancet </a:t>
            </a:r>
            <a:r>
              <a:rPr lang="en-US" sz="1600" dirty="0">
                <a:solidFill>
                  <a:srgbClr val="FFFFFF"/>
                </a:solidFill>
              </a:rPr>
              <a:t>2016;388(10063):2997-3005.</a:t>
            </a:r>
            <a:endParaRPr lang="en-US" sz="1600" dirty="0">
              <a:solidFill>
                <a:srgbClr val="000000"/>
              </a:solidFill>
            </a:endParaRPr>
          </a:p>
        </p:txBody>
      </p:sp>
      <p:sp>
        <p:nvSpPr>
          <p:cNvPr id="19" name="Title 1"/>
          <p:cNvSpPr>
            <a:spLocks noGrp="1"/>
          </p:cNvSpPr>
          <p:nvPr>
            <p:ph type="title"/>
          </p:nvPr>
        </p:nvSpPr>
        <p:spPr>
          <a:xfrm>
            <a:off x="685800" y="231130"/>
            <a:ext cx="8387862" cy="1143000"/>
          </a:xfrm>
        </p:spPr>
        <p:txBody>
          <a:bodyPr/>
          <a:lstStyle/>
          <a:p>
            <a:r>
              <a:rPr lang="en-US"/>
              <a:t>FALCON: Phase III Trial Results</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17" name="Group 104"/>
          <p:cNvGraphicFramePr>
            <a:graphicFrameLocks noGrp="1"/>
          </p:cNvGraphicFramePr>
          <p:nvPr>
            <p:extLst>
              <p:ext uri="{D42A27DB-BD31-4B8C-83A1-F6EECF244321}">
                <p14:modId xmlns:p14="http://schemas.microsoft.com/office/powerpoint/2010/main" val="2004230931"/>
              </p:ext>
            </p:extLst>
          </p:nvPr>
        </p:nvGraphicFramePr>
        <p:xfrm>
          <a:off x="431222" y="1878493"/>
          <a:ext cx="3210576" cy="1608152"/>
        </p:xfrm>
        <a:graphic>
          <a:graphicData uri="http://schemas.openxmlformats.org/drawingml/2006/table">
            <a:tbl>
              <a:tblPr/>
              <a:tblGrid>
                <a:gridCol w="3210576"/>
              </a:tblGrid>
              <a:tr h="4077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a:ea typeface="ＭＳ Ｐゴシック" charset="0"/>
                          <a:cs typeface="Arial"/>
                        </a:rPr>
                        <a:t>Eligibility (N = 462)</a:t>
                      </a:r>
                      <a:endParaRPr kumimoji="0" lang="en-US" sz="16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1200364">
                <a:tc>
                  <a:txBody>
                    <a:bodyPr/>
                    <a:lstStyle/>
                    <a:p>
                      <a:pPr marL="285750" indent="-285750" eaLnBrk="0" fontAlgn="base" hangingPunct="0">
                        <a:spcBef>
                          <a:spcPts val="600"/>
                        </a:spcBef>
                        <a:spcAft>
                          <a:spcPts val="600"/>
                        </a:spcAft>
                        <a:buFont typeface="Arial"/>
                        <a:buChar char="•"/>
                      </a:pPr>
                      <a:r>
                        <a:rPr lang="en-US" sz="1600" dirty="0" smtClean="0">
                          <a:solidFill>
                            <a:prstClr val="white"/>
                          </a:solidFill>
                          <a:latin typeface="+mn-lt"/>
                          <a:ea typeface="Arial" pitchFamily="-104" charset="0"/>
                          <a:cs typeface="Arial" pitchFamily="-104" charset="0"/>
                        </a:rPr>
                        <a:t>Locally advanced or metastatic breast cancer</a:t>
                      </a:r>
                    </a:p>
                    <a:p>
                      <a:pPr marL="285750" indent="-285750" eaLnBrk="0" fontAlgn="base" hangingPunct="0">
                        <a:spcBef>
                          <a:spcPts val="600"/>
                        </a:spcBef>
                        <a:spcAft>
                          <a:spcPts val="600"/>
                        </a:spcAft>
                        <a:buFont typeface="Arial"/>
                        <a:buChar char="•"/>
                      </a:pPr>
                      <a:r>
                        <a:rPr lang="en-US" sz="1600" dirty="0" smtClean="0">
                          <a:solidFill>
                            <a:prstClr val="white"/>
                          </a:solidFill>
                          <a:latin typeface="+mn-lt"/>
                          <a:ea typeface="Arial" pitchFamily="-104" charset="0"/>
                          <a:cs typeface="Arial" pitchFamily="-104" charset="0"/>
                        </a:rPr>
                        <a:t>ER-/PR-positive disease</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
        <p:nvSpPr>
          <p:cNvPr id="18" name="Line 6"/>
          <p:cNvSpPr>
            <a:spLocks noChangeShapeType="1"/>
          </p:cNvSpPr>
          <p:nvPr/>
        </p:nvSpPr>
        <p:spPr bwMode="auto">
          <a:xfrm flipV="1">
            <a:off x="3641798" y="2672994"/>
            <a:ext cx="1463954" cy="957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4" name="Line 7"/>
          <p:cNvSpPr>
            <a:spLocks noChangeShapeType="1"/>
          </p:cNvSpPr>
          <p:nvPr/>
        </p:nvSpPr>
        <p:spPr bwMode="auto">
          <a:xfrm flipH="1">
            <a:off x="5105751" y="1937501"/>
            <a:ext cx="0" cy="1502960"/>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5" name="Line 8"/>
          <p:cNvSpPr>
            <a:spLocks noChangeShapeType="1"/>
          </p:cNvSpPr>
          <p:nvPr/>
        </p:nvSpPr>
        <p:spPr bwMode="auto">
          <a:xfrm flipV="1">
            <a:off x="5105751" y="1929163"/>
            <a:ext cx="385863" cy="8336"/>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6" name="Line 9"/>
          <p:cNvSpPr>
            <a:spLocks noChangeShapeType="1"/>
          </p:cNvSpPr>
          <p:nvPr/>
        </p:nvSpPr>
        <p:spPr bwMode="auto">
          <a:xfrm>
            <a:off x="5105751" y="3440459"/>
            <a:ext cx="385863"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8" name="Text Box 11"/>
          <p:cNvSpPr txBox="1">
            <a:spLocks noChangeArrowheads="1"/>
          </p:cNvSpPr>
          <p:nvPr/>
        </p:nvSpPr>
        <p:spPr bwMode="auto">
          <a:xfrm>
            <a:off x="5541634" y="1588213"/>
            <a:ext cx="2651022" cy="698571"/>
          </a:xfrm>
          <a:prstGeom prst="rect">
            <a:avLst/>
          </a:prstGeom>
          <a:solidFill>
            <a:srgbClr val="F8951E"/>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lnSpc>
                <a:spcPct val="110000"/>
              </a:lnSpc>
              <a:defRPr/>
            </a:pPr>
            <a:r>
              <a:rPr lang="en-US" altLang="en-US" sz="1600" b="1" dirty="0" err="1">
                <a:solidFill>
                  <a:srgbClr val="010F97"/>
                </a:solidFill>
                <a:latin typeface="Arial"/>
                <a:ea typeface="Arial" pitchFamily="-104" charset="0"/>
                <a:cs typeface="Arial" panose="020B0604020202020204" pitchFamily="34" charset="0"/>
              </a:rPr>
              <a:t>Fulvestrant</a:t>
            </a:r>
            <a:endParaRPr lang="en-US" altLang="en-US" sz="1600" b="1" dirty="0">
              <a:solidFill>
                <a:srgbClr val="010F97"/>
              </a:solidFill>
              <a:latin typeface="Arial"/>
              <a:ea typeface="Arial" pitchFamily="-104" charset="0"/>
              <a:cs typeface="Arial" panose="020B0604020202020204" pitchFamily="34" charset="0"/>
            </a:endParaRPr>
          </a:p>
          <a:p>
            <a:pPr algn="ctr">
              <a:lnSpc>
                <a:spcPct val="110000"/>
              </a:lnSpc>
              <a:defRPr/>
            </a:pPr>
            <a:r>
              <a:rPr lang="en-US" altLang="en-US" sz="1600" b="1" dirty="0">
                <a:solidFill>
                  <a:srgbClr val="010F97"/>
                </a:solidFill>
                <a:latin typeface="Arial"/>
                <a:ea typeface="Arial" pitchFamily="-104" charset="0"/>
                <a:cs typeface="Arial" panose="020B0604020202020204" pitchFamily="34" charset="0"/>
              </a:rPr>
              <a:t>(n = 230)</a:t>
            </a:r>
          </a:p>
        </p:txBody>
      </p:sp>
      <p:sp>
        <p:nvSpPr>
          <p:cNvPr id="31" name="Text Box 13"/>
          <p:cNvSpPr txBox="1">
            <a:spLocks noChangeArrowheads="1"/>
          </p:cNvSpPr>
          <p:nvPr/>
        </p:nvSpPr>
        <p:spPr bwMode="auto">
          <a:xfrm>
            <a:off x="5541634" y="3088631"/>
            <a:ext cx="2651022" cy="720516"/>
          </a:xfrm>
          <a:prstGeom prst="rect">
            <a:avLst/>
          </a:prstGeom>
          <a:solidFill>
            <a:srgbClr val="BAD529"/>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lnSpc>
                <a:spcPct val="110000"/>
              </a:lnSpc>
              <a:defRPr/>
            </a:pPr>
            <a:r>
              <a:rPr lang="en-US" altLang="en-US" sz="1600" b="1" dirty="0" err="1">
                <a:solidFill>
                  <a:srgbClr val="010F97"/>
                </a:solidFill>
                <a:latin typeface="Arial"/>
                <a:ea typeface="Arial" pitchFamily="-104" charset="0"/>
                <a:cs typeface="Arial" panose="020B0604020202020204" pitchFamily="34" charset="0"/>
              </a:rPr>
              <a:t>Anastrozole</a:t>
            </a:r>
            <a:endParaRPr lang="en-US" altLang="en-US" sz="1600" b="1" dirty="0">
              <a:solidFill>
                <a:srgbClr val="010F97"/>
              </a:solidFill>
              <a:latin typeface="Arial"/>
              <a:ea typeface="Arial" pitchFamily="-104" charset="0"/>
              <a:cs typeface="Arial" panose="020B0604020202020204" pitchFamily="34" charset="0"/>
            </a:endParaRPr>
          </a:p>
          <a:p>
            <a:pPr algn="ctr">
              <a:lnSpc>
                <a:spcPct val="110000"/>
              </a:lnSpc>
              <a:defRPr/>
            </a:pPr>
            <a:r>
              <a:rPr lang="en-US" altLang="en-US" sz="1600" b="1" dirty="0">
                <a:solidFill>
                  <a:srgbClr val="010F97"/>
                </a:solidFill>
                <a:latin typeface="Arial"/>
                <a:ea typeface="Arial" pitchFamily="-104" charset="0"/>
                <a:cs typeface="Arial" panose="020B0604020202020204" pitchFamily="34" charset="0"/>
              </a:rPr>
              <a:t>(n = 232)</a:t>
            </a:r>
          </a:p>
        </p:txBody>
      </p:sp>
      <p:sp>
        <p:nvSpPr>
          <p:cNvPr id="34" name="Oval 4"/>
          <p:cNvSpPr>
            <a:spLocks noChangeArrowheads="1"/>
          </p:cNvSpPr>
          <p:nvPr/>
        </p:nvSpPr>
        <p:spPr bwMode="auto">
          <a:xfrm>
            <a:off x="3904494" y="2178206"/>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sp>
        <p:nvSpPr>
          <p:cNvPr id="35" name="Rectangle 33"/>
          <p:cNvSpPr>
            <a:spLocks noChangeArrowheads="1"/>
          </p:cNvSpPr>
          <p:nvPr/>
        </p:nvSpPr>
        <p:spPr bwMode="auto">
          <a:xfrm>
            <a:off x="431222" y="4408283"/>
            <a:ext cx="8116380" cy="1801597"/>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graphicFrame>
        <p:nvGraphicFramePr>
          <p:cNvPr id="36" name="Content Placeholder 4"/>
          <p:cNvGraphicFramePr>
            <a:graphicFrameLocks/>
          </p:cNvGraphicFramePr>
          <p:nvPr>
            <p:extLst>
              <p:ext uri="{D42A27DB-BD31-4B8C-83A1-F6EECF244321}">
                <p14:modId xmlns:p14="http://schemas.microsoft.com/office/powerpoint/2010/main" val="1858327101"/>
              </p:ext>
            </p:extLst>
          </p:nvPr>
        </p:nvGraphicFramePr>
        <p:xfrm>
          <a:off x="548460" y="4550696"/>
          <a:ext cx="7881904" cy="1535171"/>
        </p:xfrm>
        <a:graphic>
          <a:graphicData uri="http://schemas.openxmlformats.org/drawingml/2006/table">
            <a:tbl>
              <a:tblPr firstRow="1" bandRow="1">
                <a:tableStyleId>{21E4AEA4-8DFA-4A89-87EB-49C32662AFE0}</a:tableStyleId>
              </a:tblPr>
              <a:tblGrid>
                <a:gridCol w="2834820"/>
                <a:gridCol w="1452880"/>
                <a:gridCol w="2367280"/>
                <a:gridCol w="1226924"/>
              </a:tblGrid>
              <a:tr h="376931">
                <a:tc>
                  <a:txBody>
                    <a:bodyPr/>
                    <a:lstStyle/>
                    <a:p>
                      <a:r>
                        <a:rPr lang="en-US" sz="1600" dirty="0" smtClean="0">
                          <a:solidFill>
                            <a:schemeClr val="bg1"/>
                          </a:solidFill>
                        </a:rPr>
                        <a:t>Median PFS</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1600" dirty="0" smtClean="0">
                          <a:solidFill>
                            <a:schemeClr val="bg1"/>
                          </a:solidFill>
                        </a:rPr>
                        <a:t>Fulvestrant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1600" dirty="0" smtClean="0">
                          <a:solidFill>
                            <a:schemeClr val="bg1"/>
                          </a:solidFill>
                        </a:rPr>
                        <a:t>Anastrozole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1600" dirty="0" smtClean="0">
                          <a:solidFill>
                            <a:schemeClr val="bg1"/>
                          </a:solidFill>
                        </a:rPr>
                        <a:t>HR</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r>
              <a:tr h="350926">
                <a:tc>
                  <a:txBody>
                    <a:bodyPr/>
                    <a:lstStyle/>
                    <a:p>
                      <a:r>
                        <a:rPr lang="en-US" sz="1600" dirty="0" smtClean="0">
                          <a:solidFill>
                            <a:schemeClr val="bg1"/>
                          </a:solidFill>
                        </a:rPr>
                        <a:t>Pts with visceral disease </a:t>
                      </a:r>
                    </a:p>
                    <a:p>
                      <a:r>
                        <a:rPr lang="en-US" sz="1600" dirty="0" smtClean="0">
                          <a:solidFill>
                            <a:schemeClr val="bg1"/>
                          </a:solidFill>
                        </a:rPr>
                        <a:t>(n = 135, 119)</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13.8 mo</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15.9 mo</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0.99</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350926">
                <a:tc>
                  <a:txBody>
                    <a:bodyPr/>
                    <a:lstStyle/>
                    <a:p>
                      <a:r>
                        <a:rPr lang="en-US" sz="1600" dirty="0" smtClean="0">
                          <a:solidFill>
                            <a:schemeClr val="bg1"/>
                          </a:solidFill>
                        </a:rPr>
                        <a:t>Pts</a:t>
                      </a:r>
                      <a:r>
                        <a:rPr lang="en-US" sz="1600" baseline="0" dirty="0" smtClean="0">
                          <a:solidFill>
                            <a:schemeClr val="bg1"/>
                          </a:solidFill>
                        </a:rPr>
                        <a:t> without visceral disease</a:t>
                      </a:r>
                    </a:p>
                    <a:p>
                      <a:r>
                        <a:rPr lang="en-US" sz="1600" baseline="0" dirty="0" smtClean="0">
                          <a:solidFill>
                            <a:schemeClr val="bg1"/>
                          </a:solidFill>
                        </a:rPr>
                        <a:t>(n = 95, 113)</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22.3 mo</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13.8 mo</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0.59</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bl>
          </a:graphicData>
        </a:graphic>
      </p:graphicFrame>
    </p:spTree>
    <p:extLst>
      <p:ext uri="{BB962C8B-B14F-4D97-AF65-F5344CB8AC3E}">
        <p14:creationId xmlns:p14="http://schemas.microsoft.com/office/powerpoint/2010/main" val="5013835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3"/>
          <p:cNvSpPr>
            <a:spLocks noChangeArrowheads="1"/>
          </p:cNvSpPr>
          <p:nvPr/>
        </p:nvSpPr>
        <p:spPr bwMode="auto">
          <a:xfrm>
            <a:off x="433938" y="1603274"/>
            <a:ext cx="8267935" cy="3521386"/>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19" name="Title 1"/>
          <p:cNvSpPr>
            <a:spLocks noGrp="1"/>
          </p:cNvSpPr>
          <p:nvPr>
            <p:ph type="title"/>
          </p:nvPr>
        </p:nvSpPr>
        <p:spPr/>
        <p:txBody>
          <a:bodyPr/>
          <a:lstStyle/>
          <a:p>
            <a:r>
              <a:rPr lang="en-US" dirty="0" smtClean="0"/>
              <a:t>MONALEESA-2: Efficacy Results</a:t>
            </a:r>
            <a:endParaRPr lang="en-US" dirty="0"/>
          </a:p>
        </p:txBody>
      </p:sp>
      <p:graphicFrame>
        <p:nvGraphicFramePr>
          <p:cNvPr id="23" name="Table 22"/>
          <p:cNvGraphicFramePr>
            <a:graphicFrameLocks noGrp="1"/>
          </p:cNvGraphicFramePr>
          <p:nvPr>
            <p:extLst>
              <p:ext uri="{D42A27DB-BD31-4B8C-83A1-F6EECF244321}">
                <p14:modId xmlns:p14="http://schemas.microsoft.com/office/powerpoint/2010/main" val="997273003"/>
              </p:ext>
            </p:extLst>
          </p:nvPr>
        </p:nvGraphicFramePr>
        <p:xfrm>
          <a:off x="531665" y="1698682"/>
          <a:ext cx="8072480" cy="3330570"/>
        </p:xfrm>
        <a:graphic>
          <a:graphicData uri="http://schemas.openxmlformats.org/drawingml/2006/table">
            <a:tbl>
              <a:tblPr firstRow="1" bandRow="1">
                <a:tableStyleId>{5C22544A-7EE6-4342-B048-85BDC9FD1C3A}</a:tableStyleId>
              </a:tblPr>
              <a:tblGrid>
                <a:gridCol w="2289415"/>
                <a:gridCol w="1557494"/>
                <a:gridCol w="1498681"/>
                <a:gridCol w="1363445"/>
                <a:gridCol w="1363445"/>
              </a:tblGrid>
              <a:tr h="981576">
                <a:tc>
                  <a:txBody>
                    <a:bodyPr/>
                    <a:lstStyle/>
                    <a:p>
                      <a:r>
                        <a:rPr lang="en-US" sz="1800" dirty="0" smtClean="0">
                          <a:solidFill>
                            <a:schemeClr val="bg1"/>
                          </a:solidFill>
                        </a:rPr>
                        <a:t>All patients</a:t>
                      </a:r>
                      <a:r>
                        <a:rPr lang="en-US" sz="1800" baseline="30000" dirty="0" smtClean="0">
                          <a:solidFill>
                            <a:schemeClr val="bg1"/>
                          </a:solidFill>
                        </a:rPr>
                        <a:t>1</a:t>
                      </a:r>
                      <a:endParaRPr lang="en-US" sz="1800" baseline="300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algn="ctr"/>
                      <a:r>
                        <a:rPr lang="en-US" sz="1800" dirty="0" smtClean="0">
                          <a:solidFill>
                            <a:schemeClr val="bg1"/>
                          </a:solidFill>
                        </a:rPr>
                        <a:t>Ribociclib</a:t>
                      </a:r>
                      <a:r>
                        <a:rPr lang="en-US" sz="1800" baseline="0" dirty="0" smtClean="0">
                          <a:solidFill>
                            <a:schemeClr val="bg1"/>
                          </a:solidFill>
                        </a:rPr>
                        <a:t> + </a:t>
                      </a:r>
                      <a:r>
                        <a:rPr lang="en-US" sz="1800" baseline="0" dirty="0" err="1" smtClean="0">
                          <a:solidFill>
                            <a:schemeClr val="bg1"/>
                          </a:solidFill>
                        </a:rPr>
                        <a:t>letrozole</a:t>
                      </a:r>
                      <a:endParaRPr lang="en-US" sz="1800" baseline="0" dirty="0" smtClean="0">
                        <a:solidFill>
                          <a:schemeClr val="bg1"/>
                        </a:solidFill>
                      </a:endParaRPr>
                    </a:p>
                    <a:p>
                      <a:pPr algn="ctr"/>
                      <a:r>
                        <a:rPr lang="en-US" sz="1800" baseline="0" dirty="0" smtClean="0">
                          <a:solidFill>
                            <a:schemeClr val="bg1"/>
                          </a:solidFill>
                        </a:rPr>
                        <a:t>(n = 334)</a:t>
                      </a:r>
                      <a:endParaRPr lang="en-US" sz="1800" dirty="0" smtClean="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algn="ctr"/>
                      <a:r>
                        <a:rPr lang="en-US" sz="1800" dirty="0" smtClean="0">
                          <a:solidFill>
                            <a:schemeClr val="bg1"/>
                          </a:solidFill>
                        </a:rPr>
                        <a:t>Placebo + </a:t>
                      </a:r>
                      <a:r>
                        <a:rPr lang="en-US" sz="1800" dirty="0" err="1" smtClean="0">
                          <a:solidFill>
                            <a:schemeClr val="bg1"/>
                          </a:solidFill>
                        </a:rPr>
                        <a:t>letrozole</a:t>
                      </a:r>
                      <a:endParaRPr lang="en-US" sz="1800" dirty="0" smtClean="0">
                        <a:solidFill>
                          <a:schemeClr val="bg1"/>
                        </a:solidFill>
                      </a:endParaRPr>
                    </a:p>
                    <a:p>
                      <a:pPr algn="ctr"/>
                      <a:r>
                        <a:rPr lang="en-US" sz="1800" dirty="0" smtClean="0">
                          <a:solidFill>
                            <a:schemeClr val="bg1"/>
                          </a:solidFill>
                        </a:rPr>
                        <a:t>(n = 334)</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algn="ctr"/>
                      <a:r>
                        <a:rPr lang="en-US" sz="1800" dirty="0" smtClean="0">
                          <a:solidFill>
                            <a:schemeClr val="bg1"/>
                          </a:solidFill>
                        </a:rPr>
                        <a:t>HR</a:t>
                      </a: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algn="ctr"/>
                      <a:r>
                        <a:rPr lang="en-US" sz="1800" i="1" dirty="0" smtClean="0">
                          <a:solidFill>
                            <a:schemeClr val="bg1"/>
                          </a:solidFill>
                        </a:rPr>
                        <a:t>p</a:t>
                      </a:r>
                      <a:r>
                        <a:rPr lang="en-US" sz="1800" dirty="0" smtClean="0">
                          <a:solidFill>
                            <a:schemeClr val="bg1"/>
                          </a:solidFill>
                        </a:rPr>
                        <a:t>-value</a:t>
                      </a: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r>
              <a:tr h="782998">
                <a:tc>
                  <a:txBody>
                    <a:bodyPr/>
                    <a:lstStyle/>
                    <a:p>
                      <a:r>
                        <a:rPr lang="en-US" sz="1800" dirty="0" smtClean="0">
                          <a:solidFill>
                            <a:schemeClr val="bg1"/>
                          </a:solidFill>
                        </a:rPr>
                        <a:t>Median PFS </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1800" dirty="0" smtClean="0">
                          <a:solidFill>
                            <a:schemeClr val="bg1"/>
                          </a:solidFill>
                        </a:rPr>
                        <a:t>Not reached</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1800" dirty="0" smtClean="0">
                          <a:solidFill>
                            <a:schemeClr val="bg1"/>
                          </a:solidFill>
                        </a:rPr>
                        <a:t>14.7 mo</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1800" dirty="0" smtClean="0">
                          <a:solidFill>
                            <a:schemeClr val="bg1"/>
                          </a:solidFill>
                        </a:rPr>
                        <a:t>0.56</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1800" dirty="0" smtClean="0">
                          <a:solidFill>
                            <a:schemeClr val="bg1"/>
                          </a:solidFill>
                        </a:rPr>
                        <a:t>3.29 x 10</a:t>
                      </a:r>
                      <a:r>
                        <a:rPr lang="en-US" sz="1800" baseline="30000" dirty="0" smtClean="0">
                          <a:solidFill>
                            <a:schemeClr val="bg1"/>
                          </a:solidFill>
                        </a:rPr>
                        <a:t>-6</a:t>
                      </a:r>
                      <a:endParaRPr lang="en-US" sz="1800" baseline="30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r>
              <a:tr h="782998">
                <a:tc>
                  <a:txBody>
                    <a:bodyPr/>
                    <a:lstStyle/>
                    <a:p>
                      <a:r>
                        <a:rPr lang="en-US" sz="1800" b="1" dirty="0" smtClean="0">
                          <a:solidFill>
                            <a:schemeClr val="bg1"/>
                          </a:solidFill>
                        </a:rPr>
                        <a:t>Patients with de novo</a:t>
                      </a:r>
                      <a:r>
                        <a:rPr lang="en-US" sz="1800" b="1" baseline="0" dirty="0" smtClean="0">
                          <a:solidFill>
                            <a:schemeClr val="bg1"/>
                          </a:solidFill>
                        </a:rPr>
                        <a:t> disease</a:t>
                      </a:r>
                      <a:r>
                        <a:rPr lang="en-US" sz="1800" b="1" baseline="30000" dirty="0" smtClean="0">
                          <a:solidFill>
                            <a:schemeClr val="bg1"/>
                          </a:solidFill>
                        </a:rPr>
                        <a:t>2</a:t>
                      </a:r>
                      <a:endParaRPr lang="en-US" sz="1800" b="1" baseline="300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algn="ctr"/>
                      <a:r>
                        <a:rPr lang="en-US" sz="1800" b="1" dirty="0" smtClean="0">
                          <a:solidFill>
                            <a:schemeClr val="bg1"/>
                          </a:solidFill>
                        </a:rPr>
                        <a:t>n = 114</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algn="ctr"/>
                      <a:r>
                        <a:rPr lang="en-US" sz="1800" b="1" dirty="0" smtClean="0">
                          <a:solidFill>
                            <a:schemeClr val="bg1"/>
                          </a:solidFill>
                        </a:rPr>
                        <a:t>n = 113</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algn="ctr"/>
                      <a:r>
                        <a:rPr lang="en-US" sz="1800" b="1" dirty="0" smtClean="0">
                          <a:solidFill>
                            <a:schemeClr val="bg1"/>
                          </a:solidFill>
                        </a:rPr>
                        <a:t>HR</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algn="ctr"/>
                      <a:r>
                        <a:rPr lang="en-US" sz="1800" b="1" i="1" dirty="0" smtClean="0">
                          <a:solidFill>
                            <a:schemeClr val="bg1"/>
                          </a:solidFill>
                        </a:rPr>
                        <a:t>p</a:t>
                      </a:r>
                      <a:r>
                        <a:rPr lang="en-US" sz="1800" b="1" dirty="0" smtClean="0">
                          <a:solidFill>
                            <a:schemeClr val="bg1"/>
                          </a:solidFill>
                        </a:rPr>
                        <a:t>-value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r>
              <a:tr h="782998">
                <a:tc>
                  <a:txBody>
                    <a:bodyPr/>
                    <a:lstStyle/>
                    <a:p>
                      <a:r>
                        <a:rPr lang="en-US" sz="1800" dirty="0" smtClean="0">
                          <a:solidFill>
                            <a:schemeClr val="bg1"/>
                          </a:solidFill>
                        </a:rPr>
                        <a:t>12-mo PFS</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1800" dirty="0" smtClean="0">
                          <a:solidFill>
                            <a:schemeClr val="bg1"/>
                          </a:solidFill>
                        </a:rPr>
                        <a:t>82%</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1800" dirty="0" smtClean="0">
                          <a:solidFill>
                            <a:schemeClr val="bg1"/>
                          </a:solidFill>
                        </a:rPr>
                        <a:t>66%</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1800" dirty="0" smtClean="0">
                          <a:solidFill>
                            <a:schemeClr val="bg1"/>
                          </a:solidFill>
                        </a:rPr>
                        <a:t>0.44</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r>
                        <a:rPr lang="en-US" sz="1800" dirty="0" smtClean="0">
                          <a:solidFill>
                            <a:schemeClr val="bg1"/>
                          </a:solidFill>
                        </a:rPr>
                        <a:t>NR</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r>
            </a:tbl>
          </a:graphicData>
        </a:graphic>
      </p:graphicFrame>
      <p:sp>
        <p:nvSpPr>
          <p:cNvPr id="17" name="TextBox 16"/>
          <p:cNvSpPr txBox="1"/>
          <p:nvPr/>
        </p:nvSpPr>
        <p:spPr>
          <a:xfrm>
            <a:off x="0" y="6273225"/>
            <a:ext cx="8942832" cy="584775"/>
          </a:xfrm>
          <a:prstGeom prst="rect">
            <a:avLst/>
          </a:prstGeom>
          <a:noFill/>
        </p:spPr>
        <p:txBody>
          <a:bodyPr wrap="square" rtlCol="0">
            <a:spAutoFit/>
          </a:bodyPr>
          <a:lstStyle/>
          <a:p>
            <a:r>
              <a:rPr lang="en-US" sz="1600" baseline="30000" dirty="0" smtClean="0">
                <a:solidFill>
                  <a:schemeClr val="bg1"/>
                </a:solidFill>
              </a:rPr>
              <a:t>1 </a:t>
            </a:r>
            <a:r>
              <a:rPr lang="en-US" sz="1600" dirty="0" err="1" smtClean="0">
                <a:solidFill>
                  <a:schemeClr val="bg1"/>
                </a:solidFill>
              </a:rPr>
              <a:t>Hortobagyi</a:t>
            </a:r>
            <a:r>
              <a:rPr lang="en-US" sz="1600" dirty="0" smtClean="0">
                <a:solidFill>
                  <a:schemeClr val="bg1"/>
                </a:solidFill>
              </a:rPr>
              <a:t> GN </a:t>
            </a:r>
            <a:r>
              <a:rPr lang="en-US" sz="1600" dirty="0" smtClean="0">
                <a:solidFill>
                  <a:schemeClr val="bg1"/>
                </a:solidFill>
                <a:latin typeface="Arial" charset="0"/>
                <a:ea typeface="ＭＳ Ｐゴシック" charset="0"/>
                <a:cs typeface="ＭＳ Ｐゴシック" charset="0"/>
              </a:rPr>
              <a:t>et al. </a:t>
            </a:r>
            <a:r>
              <a:rPr lang="en-US" sz="1600" i="1" dirty="0" smtClean="0">
                <a:solidFill>
                  <a:schemeClr val="bg1"/>
                </a:solidFill>
              </a:rPr>
              <a:t>N Engl J Med</a:t>
            </a:r>
            <a:r>
              <a:rPr lang="en-US" sz="1600" i="1" dirty="0" smtClean="0">
                <a:solidFill>
                  <a:schemeClr val="bg1"/>
                </a:solidFill>
                <a:latin typeface="Arial" charset="0"/>
                <a:ea typeface="ＭＳ Ｐゴシック" charset="0"/>
                <a:cs typeface="ＭＳ Ｐゴシック" charset="0"/>
              </a:rPr>
              <a:t> </a:t>
            </a:r>
            <a:r>
              <a:rPr lang="en-US" sz="1600" dirty="0" smtClean="0">
                <a:solidFill>
                  <a:schemeClr val="bg1"/>
                </a:solidFill>
                <a:latin typeface="Arial" charset="0"/>
                <a:ea typeface="ＭＳ Ｐゴシック" charset="0"/>
                <a:cs typeface="ＭＳ Ｐゴシック" charset="0"/>
              </a:rPr>
              <a:t>2016;375(18):1738-48;</a:t>
            </a:r>
          </a:p>
          <a:p>
            <a:r>
              <a:rPr lang="en-US" sz="1600" baseline="30000" dirty="0" smtClean="0">
                <a:solidFill>
                  <a:schemeClr val="bg1"/>
                </a:solidFill>
                <a:ea typeface="ＭＳ 明朝" charset="-128"/>
              </a:rPr>
              <a:t>2 </a:t>
            </a:r>
            <a:r>
              <a:rPr lang="en-US" sz="1600" dirty="0" smtClean="0">
                <a:solidFill>
                  <a:schemeClr val="bg1"/>
                </a:solidFill>
              </a:rPr>
              <a:t>O’Shaughnessy </a:t>
            </a:r>
            <a:r>
              <a:rPr lang="en-US" sz="1600" dirty="0">
                <a:solidFill>
                  <a:schemeClr val="bg1"/>
                </a:solidFill>
              </a:rPr>
              <a:t>J et al. </a:t>
            </a:r>
            <a:r>
              <a:rPr lang="en-US" sz="1600" i="1" dirty="0">
                <a:solidFill>
                  <a:schemeClr val="bg1"/>
                </a:solidFill>
              </a:rPr>
              <a:t>Proc SABCS </a:t>
            </a:r>
            <a:r>
              <a:rPr lang="en-US" sz="1600" dirty="0" smtClean="0">
                <a:solidFill>
                  <a:schemeClr val="bg1"/>
                </a:solidFill>
              </a:rPr>
              <a:t>2016;Abstract P4-22-05.</a:t>
            </a:r>
            <a:endParaRPr lang="en-US" sz="1600" dirty="0">
              <a:solidFill>
                <a:schemeClr val="bg1"/>
              </a:solidFill>
            </a:endParaRPr>
          </a:p>
        </p:txBody>
      </p:sp>
      <p:sp>
        <p:nvSpPr>
          <p:cNvPr id="3" name="TextBox 2"/>
          <p:cNvSpPr txBox="1"/>
          <p:nvPr/>
        </p:nvSpPr>
        <p:spPr>
          <a:xfrm>
            <a:off x="531665" y="5220068"/>
            <a:ext cx="2024913" cy="369332"/>
          </a:xfrm>
          <a:prstGeom prst="rect">
            <a:avLst/>
          </a:prstGeom>
          <a:noFill/>
        </p:spPr>
        <p:txBody>
          <a:bodyPr wrap="none" rtlCol="0">
            <a:spAutoFit/>
          </a:bodyPr>
          <a:lstStyle/>
          <a:p>
            <a:r>
              <a:rPr lang="en-US" sz="1800" dirty="0" smtClean="0">
                <a:solidFill>
                  <a:schemeClr val="bg1"/>
                </a:solidFill>
              </a:rPr>
              <a:t>NR = </a:t>
            </a:r>
            <a:r>
              <a:rPr lang="en-US" sz="1800" dirty="0">
                <a:solidFill>
                  <a:schemeClr val="bg1"/>
                </a:solidFill>
              </a:rPr>
              <a:t>n</a:t>
            </a:r>
            <a:r>
              <a:rPr lang="en-US" sz="1800" dirty="0" smtClean="0">
                <a:solidFill>
                  <a:schemeClr val="bg1"/>
                </a:solidFill>
              </a:rPr>
              <a:t>ot reported</a:t>
            </a:r>
            <a:endParaRPr lang="en-US" sz="1800" dirty="0">
              <a:solidFill>
                <a:schemeClr val="bg1"/>
              </a:solidFill>
            </a:endParaRPr>
          </a:p>
        </p:txBody>
      </p:sp>
    </p:spTree>
    <p:extLst>
      <p:ext uri="{BB962C8B-B14F-4D97-AF65-F5344CB8AC3E}">
        <p14:creationId xmlns:p14="http://schemas.microsoft.com/office/powerpoint/2010/main" val="8657970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60-year-old woman presents with a neglected locally advanced ulcerating PR-positive, HER2-negative tumor</a:t>
            </a:r>
          </a:p>
          <a:p>
            <a:pPr>
              <a:spcBef>
                <a:spcPts val="1200"/>
              </a:spcBef>
              <a:spcAft>
                <a:spcPts val="1200"/>
              </a:spcAft>
              <a:buFont typeface="Arial" charset="0"/>
              <a:buChar char="•"/>
            </a:pPr>
            <a:r>
              <a:rPr lang="en-US" dirty="0"/>
              <a:t>CT scans reveals multiple lesions difficult to access for biopsy</a:t>
            </a:r>
          </a:p>
          <a:p>
            <a:pPr>
              <a:spcBef>
                <a:spcPts val="1200"/>
              </a:spcBef>
              <a:spcAft>
                <a:spcPts val="1200"/>
              </a:spcAft>
              <a:buFont typeface="Arial" charset="0"/>
              <a:buChar char="•"/>
            </a:pPr>
            <a:r>
              <a:rPr lang="en-US" dirty="0"/>
              <a:t>The disease looks suspicious for metastases in soft tissue and bone</a:t>
            </a:r>
          </a:p>
          <a:p>
            <a:pPr>
              <a:spcBef>
                <a:spcPts val="1200"/>
              </a:spcBef>
              <a:spcAft>
                <a:spcPts val="1200"/>
              </a:spcAft>
            </a:pPr>
            <a:r>
              <a:rPr lang="en-US" b="1" dirty="0">
                <a:solidFill>
                  <a:srgbClr val="FFFF00"/>
                </a:solidFill>
              </a:rPr>
              <a:t>Which systemic therapy would you recommend for this patient</a:t>
            </a:r>
            <a:r>
              <a:rPr lang="en-US" b="1" dirty="0" smtClean="0">
                <a:solidFill>
                  <a:srgbClr val="FFFF00"/>
                </a:solidFill>
              </a:rPr>
              <a:t>?</a:t>
            </a:r>
            <a:endParaRPr lang="en-US" b="1" dirty="0">
              <a:solidFill>
                <a:srgbClr val="FFFF00"/>
              </a:solidFill>
            </a:endParaRPr>
          </a:p>
        </p:txBody>
      </p:sp>
      <p:sp>
        <p:nvSpPr>
          <p:cNvPr id="7" name="TextBox 6"/>
          <p:cNvSpPr txBox="1"/>
          <p:nvPr/>
        </p:nvSpPr>
        <p:spPr>
          <a:xfrm>
            <a:off x="609600" y="4952224"/>
            <a:ext cx="8122919" cy="98755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2118228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30-year-old woman with ER-positive, HER2-negative, </a:t>
            </a:r>
            <a:r>
              <a:rPr lang="en-US" dirty="0" smtClean="0"/>
              <a:t>node-positive </a:t>
            </a:r>
            <a:r>
              <a:rPr lang="en-US" dirty="0"/>
              <a:t>breast cancer</a:t>
            </a:r>
          </a:p>
          <a:p>
            <a:pPr>
              <a:spcBef>
                <a:spcPts val="1200"/>
              </a:spcBef>
              <a:spcAft>
                <a:spcPts val="1200"/>
              </a:spcAft>
              <a:buFont typeface="Arial" charset="0"/>
              <a:buChar char="•"/>
            </a:pPr>
            <a:r>
              <a:rPr lang="en-US" dirty="0"/>
              <a:t>She is reluctant to receive adjuvant chemotherapy</a:t>
            </a:r>
          </a:p>
          <a:p>
            <a:pPr>
              <a:spcBef>
                <a:spcPts val="1200"/>
              </a:spcBef>
              <a:spcAft>
                <a:spcPts val="1200"/>
              </a:spcAft>
              <a:buFont typeface="Arial" charset="0"/>
              <a:buChar char="•"/>
            </a:pPr>
            <a:r>
              <a:rPr lang="en-US" dirty="0"/>
              <a:t>The </a:t>
            </a:r>
            <a:r>
              <a:rPr lang="en-US" dirty="0" err="1"/>
              <a:t>Onco</a:t>
            </a:r>
            <a:r>
              <a:rPr lang="en-US" i="1" dirty="0" err="1"/>
              <a:t>type</a:t>
            </a:r>
            <a:r>
              <a:rPr lang="en-US" dirty="0"/>
              <a:t> DX Recurrence Score is 52</a:t>
            </a:r>
          </a:p>
          <a:p>
            <a:pPr>
              <a:spcBef>
                <a:spcPts val="1200"/>
              </a:spcBef>
              <a:spcAft>
                <a:spcPts val="1200"/>
              </a:spcAft>
              <a:buFont typeface="Arial" charset="0"/>
              <a:buChar char="•"/>
            </a:pPr>
            <a:r>
              <a:rPr lang="en-US" dirty="0"/>
              <a:t>An emergency room visit resulted in a </a:t>
            </a:r>
            <a:r>
              <a:rPr lang="en-US" dirty="0" smtClean="0"/>
              <a:t>biopsy, </a:t>
            </a:r>
            <a:r>
              <a:rPr lang="en-US" dirty="0"/>
              <a:t>which revealed liver metastases</a:t>
            </a:r>
          </a:p>
          <a:p>
            <a:pPr>
              <a:spcBef>
                <a:spcPts val="1200"/>
              </a:spcBef>
              <a:spcAft>
                <a:spcPts val="1200"/>
              </a:spcAft>
            </a:pPr>
            <a:r>
              <a:rPr lang="en-US" b="1" dirty="0">
                <a:solidFill>
                  <a:srgbClr val="FFFF00"/>
                </a:solidFill>
              </a:rPr>
              <a:t>Which systemic therapy would you recommend for this patient</a:t>
            </a:r>
            <a:r>
              <a:rPr lang="en-US" b="1" dirty="0" smtClean="0">
                <a:solidFill>
                  <a:srgbClr val="FFFF00"/>
                </a:solidFill>
              </a:rPr>
              <a:t>?</a:t>
            </a:r>
            <a:endParaRPr lang="en-US" b="1" dirty="0">
              <a:solidFill>
                <a:srgbClr val="FFFF00"/>
              </a:solidFill>
            </a:endParaRPr>
          </a:p>
        </p:txBody>
      </p:sp>
      <p:sp>
        <p:nvSpPr>
          <p:cNvPr id="7" name="TextBox 6"/>
          <p:cNvSpPr txBox="1"/>
          <p:nvPr/>
        </p:nvSpPr>
        <p:spPr>
          <a:xfrm>
            <a:off x="609600" y="4891936"/>
            <a:ext cx="8122919" cy="98755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12173877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Rimawi</a:t>
            </a:r>
            <a:r>
              <a:rPr lang="en-US" sz="1600" dirty="0" smtClean="0">
                <a:solidFill>
                  <a:srgbClr val="FFFFFF"/>
                </a:solidFill>
                <a:latin typeface="Arial" charset="0"/>
                <a:ea typeface="ＭＳ Ｐゴシック" charset="0"/>
                <a:cs typeface="ＭＳ Ｐゴシック" charset="0"/>
              </a:rPr>
              <a:t> MF et al. </a:t>
            </a:r>
            <a:r>
              <a:rPr lang="en-US" sz="1600" i="1" dirty="0" smtClean="0">
                <a:solidFill>
                  <a:srgbClr val="FFFFFF"/>
                </a:solidFill>
              </a:rPr>
              <a:t>Proc SABCS</a:t>
            </a:r>
            <a:r>
              <a:rPr lang="en-US" sz="1600" i="1" dirty="0" smtClean="0">
                <a:solidFill>
                  <a:srgbClr val="FFFFFF"/>
                </a:solidFill>
                <a:latin typeface="Arial" charset="0"/>
                <a:ea typeface="ＭＳ Ｐゴシック" charset="0"/>
                <a:cs typeface="ＭＳ Ｐゴシック" charset="0"/>
              </a:rPr>
              <a:t> </a:t>
            </a:r>
            <a:r>
              <a:rPr lang="en-US" sz="1600" dirty="0" smtClean="0">
                <a:solidFill>
                  <a:srgbClr val="FFFFFF"/>
                </a:solidFill>
                <a:latin typeface="Arial" charset="0"/>
                <a:ea typeface="ＭＳ Ｐゴシック" charset="0"/>
                <a:cs typeface="ＭＳ Ｐゴシック" charset="0"/>
              </a:rPr>
              <a:t>2016;Abstract S3-06.</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a:xfrm>
            <a:off x="685800" y="130609"/>
            <a:ext cx="8458200" cy="1143000"/>
          </a:xfrm>
        </p:spPr>
        <p:txBody>
          <a:bodyPr/>
          <a:lstStyle/>
          <a:p>
            <a:r>
              <a:rPr lang="en-US" dirty="0" smtClean="0"/>
              <a:t>NSABP-B-52: A Phase III </a:t>
            </a:r>
            <a:r>
              <a:rPr lang="en-US" dirty="0"/>
              <a:t>Trial of </a:t>
            </a:r>
            <a:r>
              <a:rPr lang="en-US" dirty="0" smtClean="0"/>
              <a:t>Neoadjuvant Therapy for HR-Positive/HER2-Positive Breast Cancer</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17" name="Group 104"/>
          <p:cNvGraphicFramePr>
            <a:graphicFrameLocks noGrp="1"/>
          </p:cNvGraphicFramePr>
          <p:nvPr>
            <p:extLst>
              <p:ext uri="{D42A27DB-BD31-4B8C-83A1-F6EECF244321}">
                <p14:modId xmlns:p14="http://schemas.microsoft.com/office/powerpoint/2010/main" val="1877177861"/>
              </p:ext>
            </p:extLst>
          </p:nvPr>
        </p:nvGraphicFramePr>
        <p:xfrm>
          <a:off x="431222" y="1878493"/>
          <a:ext cx="3210576" cy="1608152"/>
        </p:xfrm>
        <a:graphic>
          <a:graphicData uri="http://schemas.openxmlformats.org/drawingml/2006/table">
            <a:tbl>
              <a:tblPr/>
              <a:tblGrid>
                <a:gridCol w="3210576"/>
              </a:tblGrid>
              <a:tr h="4077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a:ea typeface="ＭＳ Ｐゴシック" charset="0"/>
                          <a:cs typeface="Arial"/>
                        </a:rPr>
                        <a:t>Eligibility (N = 315)</a:t>
                      </a:r>
                      <a:endParaRPr kumimoji="0" lang="en-US" sz="16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1200364">
                <a:tc>
                  <a:txBody>
                    <a:bodyPr/>
                    <a:lstStyle/>
                    <a:p>
                      <a:pPr marL="285750" indent="-285750" eaLnBrk="0" fontAlgn="base" hangingPunct="0">
                        <a:spcBef>
                          <a:spcPts val="600"/>
                        </a:spcBef>
                        <a:buFont typeface="Arial"/>
                        <a:buChar char="•"/>
                      </a:pPr>
                      <a:r>
                        <a:rPr lang="en-US" sz="1600" dirty="0" smtClean="0">
                          <a:solidFill>
                            <a:prstClr val="white"/>
                          </a:solidFill>
                          <a:latin typeface="+mn-lt"/>
                          <a:ea typeface="Arial" pitchFamily="-104" charset="0"/>
                          <a:cs typeface="Arial" pitchFamily="-104" charset="0"/>
                        </a:rPr>
                        <a:t>Locally advanced invasive BC</a:t>
                      </a:r>
                    </a:p>
                    <a:p>
                      <a:pPr marL="285750" indent="-285750" eaLnBrk="0" fontAlgn="base" hangingPunct="0">
                        <a:spcBef>
                          <a:spcPts val="600"/>
                        </a:spcBef>
                        <a:buFont typeface="Arial"/>
                        <a:buChar char="•"/>
                      </a:pPr>
                      <a:r>
                        <a:rPr lang="en-US" sz="1600" dirty="0" smtClean="0">
                          <a:solidFill>
                            <a:prstClr val="white"/>
                          </a:solidFill>
                          <a:latin typeface="+mn-lt"/>
                          <a:ea typeface="Arial" pitchFamily="-104" charset="0"/>
                          <a:cs typeface="Arial" pitchFamily="-104" charset="0"/>
                        </a:rPr>
                        <a:t>HR-positive/HER2-positive</a:t>
                      </a:r>
                    </a:p>
                    <a:p>
                      <a:pPr marL="285750" indent="-285750" eaLnBrk="0" fontAlgn="base" hangingPunct="0">
                        <a:spcBef>
                          <a:spcPts val="600"/>
                        </a:spcBef>
                        <a:buFont typeface="Arial"/>
                        <a:buChar char="•"/>
                      </a:pPr>
                      <a:r>
                        <a:rPr lang="en-US" sz="1600" dirty="0" smtClean="0">
                          <a:solidFill>
                            <a:prstClr val="white"/>
                          </a:solidFill>
                          <a:latin typeface="+mn-lt"/>
                          <a:ea typeface="Arial" pitchFamily="-104" charset="0"/>
                          <a:cs typeface="Arial" pitchFamily="-104" charset="0"/>
                        </a:rPr>
                        <a:t>No evidence of metastatic disease</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
        <p:nvSpPr>
          <p:cNvPr id="18" name="Line 6"/>
          <p:cNvSpPr>
            <a:spLocks noChangeShapeType="1"/>
          </p:cNvSpPr>
          <p:nvPr/>
        </p:nvSpPr>
        <p:spPr bwMode="auto">
          <a:xfrm flipV="1">
            <a:off x="3641798" y="2672994"/>
            <a:ext cx="1463954" cy="957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4" name="Line 7"/>
          <p:cNvSpPr>
            <a:spLocks noChangeShapeType="1"/>
          </p:cNvSpPr>
          <p:nvPr/>
        </p:nvSpPr>
        <p:spPr bwMode="auto">
          <a:xfrm flipH="1">
            <a:off x="5105751" y="1937501"/>
            <a:ext cx="0" cy="1502960"/>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5" name="Line 8"/>
          <p:cNvSpPr>
            <a:spLocks noChangeShapeType="1"/>
          </p:cNvSpPr>
          <p:nvPr/>
        </p:nvSpPr>
        <p:spPr bwMode="auto">
          <a:xfrm flipV="1">
            <a:off x="5105751" y="1929163"/>
            <a:ext cx="385863" cy="8336"/>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6" name="Line 9"/>
          <p:cNvSpPr>
            <a:spLocks noChangeShapeType="1"/>
          </p:cNvSpPr>
          <p:nvPr/>
        </p:nvSpPr>
        <p:spPr bwMode="auto">
          <a:xfrm>
            <a:off x="5105751" y="3440459"/>
            <a:ext cx="385863"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8" name="Text Box 11"/>
          <p:cNvSpPr txBox="1">
            <a:spLocks noChangeArrowheads="1"/>
          </p:cNvSpPr>
          <p:nvPr/>
        </p:nvSpPr>
        <p:spPr bwMode="auto">
          <a:xfrm>
            <a:off x="5541634" y="1588213"/>
            <a:ext cx="2651022" cy="698571"/>
          </a:xfrm>
          <a:prstGeom prst="rect">
            <a:avLst/>
          </a:prstGeom>
          <a:solidFill>
            <a:srgbClr val="F8951E"/>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lnSpc>
                <a:spcPct val="110000"/>
              </a:lnSpc>
              <a:defRPr/>
            </a:pPr>
            <a:r>
              <a:rPr lang="en-US" altLang="en-US" sz="1600" b="1" dirty="0">
                <a:solidFill>
                  <a:srgbClr val="010F97"/>
                </a:solidFill>
                <a:latin typeface="Arial"/>
                <a:ea typeface="Arial" pitchFamily="-104" charset="0"/>
                <a:cs typeface="Arial" panose="020B0604020202020204" pitchFamily="34" charset="0"/>
              </a:rPr>
              <a:t>TCHP</a:t>
            </a:r>
          </a:p>
        </p:txBody>
      </p:sp>
      <p:sp>
        <p:nvSpPr>
          <p:cNvPr id="31" name="Text Box 13"/>
          <p:cNvSpPr txBox="1">
            <a:spLocks noChangeArrowheads="1"/>
          </p:cNvSpPr>
          <p:nvPr/>
        </p:nvSpPr>
        <p:spPr bwMode="auto">
          <a:xfrm>
            <a:off x="5541634" y="3088631"/>
            <a:ext cx="2651022" cy="720516"/>
          </a:xfrm>
          <a:prstGeom prst="rect">
            <a:avLst/>
          </a:prstGeom>
          <a:solidFill>
            <a:srgbClr val="BAD529"/>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lnSpc>
                <a:spcPct val="110000"/>
              </a:lnSpc>
              <a:defRPr/>
            </a:pPr>
            <a:r>
              <a:rPr lang="en-US" altLang="en-US" sz="1600" b="1" dirty="0">
                <a:solidFill>
                  <a:srgbClr val="010F97"/>
                </a:solidFill>
                <a:latin typeface="Arial"/>
                <a:ea typeface="Arial" pitchFamily="-104" charset="0"/>
                <a:cs typeface="Arial" panose="020B0604020202020204" pitchFamily="34" charset="0"/>
              </a:rPr>
              <a:t>TCHP + endocrine therapy</a:t>
            </a:r>
          </a:p>
        </p:txBody>
      </p:sp>
      <p:sp>
        <p:nvSpPr>
          <p:cNvPr id="34" name="Oval 4"/>
          <p:cNvSpPr>
            <a:spLocks noChangeArrowheads="1"/>
          </p:cNvSpPr>
          <p:nvPr/>
        </p:nvSpPr>
        <p:spPr bwMode="auto">
          <a:xfrm>
            <a:off x="3904494" y="2178206"/>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sp>
        <p:nvSpPr>
          <p:cNvPr id="35" name="Rectangle 33"/>
          <p:cNvSpPr>
            <a:spLocks noChangeArrowheads="1"/>
          </p:cNvSpPr>
          <p:nvPr/>
        </p:nvSpPr>
        <p:spPr bwMode="auto">
          <a:xfrm>
            <a:off x="431222" y="4408284"/>
            <a:ext cx="8116380" cy="1565796"/>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graphicFrame>
        <p:nvGraphicFramePr>
          <p:cNvPr id="36" name="Content Placeholder 4"/>
          <p:cNvGraphicFramePr>
            <a:graphicFrameLocks/>
          </p:cNvGraphicFramePr>
          <p:nvPr>
            <p:extLst>
              <p:ext uri="{D42A27DB-BD31-4B8C-83A1-F6EECF244321}">
                <p14:modId xmlns:p14="http://schemas.microsoft.com/office/powerpoint/2010/main" val="1958023809"/>
              </p:ext>
            </p:extLst>
          </p:nvPr>
        </p:nvGraphicFramePr>
        <p:xfrm>
          <a:off x="548460" y="4550696"/>
          <a:ext cx="7881904" cy="1280972"/>
        </p:xfrm>
        <a:graphic>
          <a:graphicData uri="http://schemas.openxmlformats.org/drawingml/2006/table">
            <a:tbl>
              <a:tblPr firstRow="1" bandRow="1">
                <a:tableStyleId>{21E4AEA4-8DFA-4A89-87EB-49C32662AFE0}</a:tableStyleId>
              </a:tblPr>
              <a:tblGrid>
                <a:gridCol w="2834820"/>
                <a:gridCol w="1452880"/>
                <a:gridCol w="2367280"/>
                <a:gridCol w="1226924"/>
              </a:tblGrid>
              <a:tr h="376931">
                <a:tc>
                  <a:txBody>
                    <a:bodyPr/>
                    <a:lstStyle/>
                    <a:p>
                      <a:r>
                        <a:rPr lang="en-US" sz="1600" dirty="0" smtClean="0">
                          <a:solidFill>
                            <a:schemeClr val="bg1"/>
                          </a:solidFill>
                        </a:rPr>
                        <a:t>Outcome</a:t>
                      </a:r>
                      <a:r>
                        <a:rPr lang="en-US" sz="1600" baseline="0" dirty="0" smtClean="0">
                          <a:solidFill>
                            <a:schemeClr val="bg1"/>
                          </a:solidFill>
                        </a:rPr>
                        <a:t> in evaluable pts (n = 308)</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1600" dirty="0" smtClean="0">
                          <a:solidFill>
                            <a:schemeClr val="bg1"/>
                          </a:solidFill>
                        </a:rPr>
                        <a:t>TCHP</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1600" dirty="0" smtClean="0">
                          <a:solidFill>
                            <a:schemeClr val="bg1"/>
                          </a:solidFill>
                        </a:rPr>
                        <a:t>TCHP + endocrine therapy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1600" i="1" dirty="0" smtClean="0">
                          <a:solidFill>
                            <a:schemeClr val="bg1"/>
                          </a:solidFill>
                        </a:rPr>
                        <a:t>p</a:t>
                      </a:r>
                      <a:r>
                        <a:rPr lang="en-US" sz="1600" dirty="0" smtClean="0">
                          <a:solidFill>
                            <a:schemeClr val="bg1"/>
                          </a:solidFill>
                        </a:rPr>
                        <a:t>-value</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r>
              <a:tr h="350926">
                <a:tc>
                  <a:txBody>
                    <a:bodyPr/>
                    <a:lstStyle/>
                    <a:p>
                      <a:r>
                        <a:rPr lang="en-US" sz="1600" dirty="0" smtClean="0">
                          <a:solidFill>
                            <a:schemeClr val="bg1"/>
                          </a:solidFill>
                        </a:rPr>
                        <a:t>pCR (breast &amp; nodes)</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40.9%</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46.1%</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0.36</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350926">
                <a:tc>
                  <a:txBody>
                    <a:bodyPr/>
                    <a:lstStyle/>
                    <a:p>
                      <a:r>
                        <a:rPr lang="en-US" sz="1600" dirty="0" smtClean="0">
                          <a:solidFill>
                            <a:schemeClr val="bg1"/>
                          </a:solidFill>
                        </a:rPr>
                        <a:t>pCR (breast)</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44.2%</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47.4%</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0.57</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bl>
          </a:graphicData>
        </a:graphic>
      </p:graphicFrame>
    </p:spTree>
    <p:extLst>
      <p:ext uri="{BB962C8B-B14F-4D97-AF65-F5344CB8AC3E}">
        <p14:creationId xmlns:p14="http://schemas.microsoft.com/office/powerpoint/2010/main" val="121720108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rgbClr val="BBE0E3"/>
                </a:solidFill>
              </a:rPr>
              <a:t>Case Discussion</a:t>
            </a:r>
            <a:endParaRPr lang="en-US" dirty="0"/>
          </a:p>
        </p:txBody>
      </p:sp>
      <p:sp>
        <p:nvSpPr>
          <p:cNvPr id="7" name="Content Placeholder 6"/>
          <p:cNvSpPr>
            <a:spLocks noGrp="1"/>
          </p:cNvSpPr>
          <p:nvPr>
            <p:ph idx="1"/>
          </p:nvPr>
        </p:nvSpPr>
        <p:spPr/>
        <p:txBody>
          <a:bodyPr/>
          <a:lstStyle/>
          <a:p>
            <a:pPr>
              <a:spcBef>
                <a:spcPts val="1200"/>
              </a:spcBef>
              <a:spcAft>
                <a:spcPts val="1200"/>
              </a:spcAft>
              <a:buFont typeface="Arial" charset="0"/>
              <a:buChar char="•"/>
            </a:pPr>
            <a:r>
              <a:rPr lang="en-US" dirty="0"/>
              <a:t>A 30-year-old woman with ER-positive, HER2-negative, </a:t>
            </a:r>
            <a:r>
              <a:rPr lang="en-US" dirty="0" smtClean="0"/>
              <a:t>node-positive </a:t>
            </a:r>
            <a:r>
              <a:rPr lang="en-US" dirty="0"/>
              <a:t>breast cancer</a:t>
            </a:r>
          </a:p>
          <a:p>
            <a:pPr>
              <a:spcBef>
                <a:spcPts val="1200"/>
              </a:spcBef>
              <a:spcAft>
                <a:spcPts val="1200"/>
              </a:spcAft>
              <a:buFont typeface="Arial" charset="0"/>
              <a:buChar char="•"/>
            </a:pPr>
            <a:r>
              <a:rPr lang="en-US" b="1" dirty="0">
                <a:solidFill>
                  <a:srgbClr val="FFFF00"/>
                </a:solidFill>
              </a:rPr>
              <a:t>She is reluctant to receive </a:t>
            </a:r>
            <a:r>
              <a:rPr lang="en-US" b="1" dirty="0" smtClean="0">
                <a:solidFill>
                  <a:srgbClr val="FFFF00"/>
                </a:solidFill>
              </a:rPr>
              <a:t>adjuvant chemotherapy</a:t>
            </a:r>
            <a:endParaRPr lang="en-US" b="1" dirty="0">
              <a:solidFill>
                <a:srgbClr val="FFFF00"/>
              </a:solidFill>
            </a:endParaRPr>
          </a:p>
          <a:p>
            <a:pPr>
              <a:spcBef>
                <a:spcPts val="1200"/>
              </a:spcBef>
              <a:spcAft>
                <a:spcPts val="1200"/>
              </a:spcAft>
              <a:buFont typeface="Arial" charset="0"/>
              <a:buChar char="•"/>
            </a:pPr>
            <a:r>
              <a:rPr lang="en-US" dirty="0"/>
              <a:t>The </a:t>
            </a:r>
            <a:r>
              <a:rPr lang="en-US" dirty="0" err="1"/>
              <a:t>Onco</a:t>
            </a:r>
            <a:r>
              <a:rPr lang="en-US" i="1" dirty="0" err="1"/>
              <a:t>type</a:t>
            </a:r>
            <a:r>
              <a:rPr lang="en-US" dirty="0"/>
              <a:t> DX Recurrence Score is 52</a:t>
            </a:r>
          </a:p>
          <a:p>
            <a:pPr>
              <a:spcBef>
                <a:spcPts val="1200"/>
              </a:spcBef>
              <a:spcAft>
                <a:spcPts val="1200"/>
              </a:spcAft>
              <a:buFont typeface="Arial" charset="0"/>
              <a:buChar char="•"/>
            </a:pPr>
            <a:r>
              <a:rPr lang="en-US" dirty="0"/>
              <a:t>An emergency room visit resulted in a </a:t>
            </a:r>
            <a:r>
              <a:rPr lang="en-US" dirty="0" smtClean="0"/>
              <a:t>biopsy, </a:t>
            </a:r>
            <a:r>
              <a:rPr lang="en-US" dirty="0"/>
              <a:t>which revealed liver metastases</a:t>
            </a:r>
          </a:p>
          <a:p>
            <a:pPr>
              <a:spcBef>
                <a:spcPts val="1200"/>
              </a:spcBef>
              <a:spcAft>
                <a:spcPts val="1200"/>
              </a:spcAft>
            </a:pPr>
            <a:r>
              <a:rPr lang="en-US" b="1" dirty="0">
                <a:solidFill>
                  <a:srgbClr val="FFFF00"/>
                </a:solidFill>
              </a:rPr>
              <a:t>Which systemic therapy would you recommend for this patient</a:t>
            </a:r>
            <a:r>
              <a:rPr lang="en-US" b="1" dirty="0" smtClean="0">
                <a:solidFill>
                  <a:srgbClr val="FFFF00"/>
                </a:solidFill>
              </a:rPr>
              <a:t>?</a:t>
            </a:r>
            <a:endParaRPr lang="en-US" b="1" dirty="0">
              <a:solidFill>
                <a:srgbClr val="FFFF00"/>
              </a:solidFill>
            </a:endParaRPr>
          </a:p>
        </p:txBody>
      </p:sp>
      <p:sp>
        <p:nvSpPr>
          <p:cNvPr id="8" name="TextBox 7"/>
          <p:cNvSpPr txBox="1"/>
          <p:nvPr/>
        </p:nvSpPr>
        <p:spPr>
          <a:xfrm>
            <a:off x="609600" y="5263725"/>
            <a:ext cx="8122919" cy="98755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
        <p:nvSpPr>
          <p:cNvPr id="9" name="TextBox 8"/>
          <p:cNvSpPr txBox="1"/>
          <p:nvPr/>
        </p:nvSpPr>
        <p:spPr>
          <a:xfrm>
            <a:off x="609600" y="2530574"/>
            <a:ext cx="8122919" cy="98755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162159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72-year-old woman is diagnosed with diffuse metastatic breast cancer</a:t>
            </a:r>
          </a:p>
          <a:p>
            <a:pPr>
              <a:spcBef>
                <a:spcPts val="1200"/>
              </a:spcBef>
              <a:spcAft>
                <a:spcPts val="1200"/>
              </a:spcAft>
              <a:buFont typeface="Arial" charset="0"/>
              <a:buChar char="•"/>
            </a:pPr>
            <a:r>
              <a:rPr lang="en-US" dirty="0"/>
              <a:t>Biopsy revealed ER-positive, HER2-negative disease with a BRCA2 germline mutation</a:t>
            </a:r>
          </a:p>
          <a:p>
            <a:pPr>
              <a:spcBef>
                <a:spcPts val="1200"/>
              </a:spcBef>
              <a:spcAft>
                <a:spcPts val="1200"/>
              </a:spcAft>
              <a:buFont typeface="Arial" charset="0"/>
              <a:buChar char="•"/>
            </a:pPr>
            <a:r>
              <a:rPr lang="en-US" dirty="0"/>
              <a:t>She has received multiple treatment regimens for ER-positive/HER2-negative disease </a:t>
            </a:r>
          </a:p>
          <a:p>
            <a:pPr>
              <a:spcBef>
                <a:spcPts val="1200"/>
              </a:spcBef>
              <a:spcAft>
                <a:spcPts val="1200"/>
              </a:spcAft>
            </a:pPr>
            <a:r>
              <a:rPr lang="en-US" b="1" dirty="0">
                <a:solidFill>
                  <a:srgbClr val="FFFF00"/>
                </a:solidFill>
              </a:rPr>
              <a:t>Would you consider treatment with a PARP inhibitor</a:t>
            </a:r>
            <a:r>
              <a:rPr lang="en-US" b="1" dirty="0" smtClean="0">
                <a:solidFill>
                  <a:srgbClr val="FFFF00"/>
                </a:solidFill>
              </a:rPr>
              <a:t>?</a:t>
            </a:r>
            <a:endParaRPr lang="en-US" b="1" dirty="0">
              <a:solidFill>
                <a:srgbClr val="FFFF00"/>
              </a:solidFill>
            </a:endParaRPr>
          </a:p>
        </p:txBody>
      </p:sp>
      <p:sp>
        <p:nvSpPr>
          <p:cNvPr id="7" name="TextBox 6"/>
          <p:cNvSpPr txBox="1"/>
          <p:nvPr/>
        </p:nvSpPr>
        <p:spPr>
          <a:xfrm>
            <a:off x="609600" y="4570389"/>
            <a:ext cx="8122919" cy="98755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20159853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Personal Approach to PARP Inhibitor Therapy for BRCA Mutation–Positive Breast Cancer</a:t>
            </a:r>
            <a:endParaRPr lang="en-US" dirty="0"/>
          </a:p>
        </p:txBody>
      </p:sp>
      <p:sp>
        <p:nvSpPr>
          <p:cNvPr id="2" name="Content Placeholder 1"/>
          <p:cNvSpPr>
            <a:spLocks noGrp="1"/>
          </p:cNvSpPr>
          <p:nvPr>
            <p:ph idx="1"/>
          </p:nvPr>
        </p:nvSpPr>
        <p:spPr/>
        <p:txBody>
          <a:bodyPr/>
          <a:lstStyle/>
          <a:p>
            <a:pPr marL="0" indent="0">
              <a:spcBef>
                <a:spcPts val="600"/>
              </a:spcBef>
              <a:spcAft>
                <a:spcPts val="600"/>
              </a:spcAft>
              <a:buNone/>
            </a:pPr>
            <a:r>
              <a:rPr lang="en-US" sz="2200" dirty="0"/>
              <a:t>“</a:t>
            </a:r>
            <a:r>
              <a:rPr lang="en-US" sz="2200" i="1" dirty="0"/>
              <a:t>I do think it’s quite reasonable based on the data. All of the single-agent PARP inhibitor trials in BRCA germline — 1 or 2 germline mutations all show a robust level of response that really support it going forward into the Phase III trials that have either finished accrual or very close to finishing accrual. All of the PARP inhibitors are into randomized trials of PARP inhibitor versus chemotherapy of physician’s choice. So all of the level of activity was good enough to support those Phase III. So yes, I think for these patients, it’s a very reasonable option. It’s going to be great, of course, once we have 1 or 2 of them approved for breast cancer</a:t>
            </a:r>
            <a:r>
              <a:rPr lang="en-US" sz="2200" i="1" dirty="0" smtClean="0"/>
              <a:t>.</a:t>
            </a:r>
            <a:r>
              <a:rPr lang="en-US" sz="2200" dirty="0" smtClean="0"/>
              <a:t>”</a:t>
            </a:r>
          </a:p>
          <a:p>
            <a:pPr marL="0" indent="0">
              <a:spcBef>
                <a:spcPts val="600"/>
              </a:spcBef>
              <a:spcAft>
                <a:spcPts val="600"/>
              </a:spcAft>
              <a:buNone/>
            </a:pPr>
            <a:endParaRPr lang="en-US" sz="2200" b="1" dirty="0"/>
          </a:p>
          <a:p>
            <a:pPr marL="0" indent="0" algn="r">
              <a:spcBef>
                <a:spcPts val="600"/>
              </a:spcBef>
              <a:spcAft>
                <a:spcPts val="600"/>
              </a:spcAft>
              <a:buNone/>
            </a:pPr>
            <a:r>
              <a:rPr lang="en-US" sz="2200" b="1" dirty="0" smtClean="0">
                <a:solidFill>
                  <a:srgbClr val="FFFF00"/>
                </a:solidFill>
              </a:rPr>
              <a:t>Joyce </a:t>
            </a:r>
            <a:r>
              <a:rPr lang="en-US" sz="2200" b="1" dirty="0">
                <a:solidFill>
                  <a:srgbClr val="FFFF00"/>
                </a:solidFill>
              </a:rPr>
              <a:t>O’Shaughnessy, </a:t>
            </a:r>
            <a:r>
              <a:rPr lang="en-US" sz="2200" b="1" dirty="0" smtClean="0">
                <a:solidFill>
                  <a:srgbClr val="FFFF00"/>
                </a:solidFill>
              </a:rPr>
              <a:t>MD</a:t>
            </a:r>
            <a:endParaRPr lang="en-US" sz="2200" dirty="0">
              <a:solidFill>
                <a:srgbClr val="FFFF00"/>
              </a:solidFill>
            </a:endParaRPr>
          </a:p>
        </p:txBody>
      </p:sp>
    </p:spTree>
    <p:extLst>
      <p:ext uri="{BB962C8B-B14F-4D97-AF65-F5344CB8AC3E}">
        <p14:creationId xmlns:p14="http://schemas.microsoft.com/office/powerpoint/2010/main" val="1986282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Line 6"/>
          <p:cNvSpPr>
            <a:spLocks noChangeShapeType="1"/>
          </p:cNvSpPr>
          <p:nvPr/>
        </p:nvSpPr>
        <p:spPr bwMode="auto">
          <a:xfrm flipV="1">
            <a:off x="2717307" y="3318457"/>
            <a:ext cx="769001" cy="5030"/>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68619" name="TextBox 20"/>
          <p:cNvSpPr txBox="1">
            <a:spLocks noChangeArrowheads="1"/>
          </p:cNvSpPr>
          <p:nvPr/>
        </p:nvSpPr>
        <p:spPr bwMode="auto">
          <a:xfrm>
            <a:off x="260951" y="4392582"/>
            <a:ext cx="3354121"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2000" b="1" dirty="0" smtClean="0">
                <a:solidFill>
                  <a:srgbClr val="FFFFFF"/>
                </a:solidFill>
              </a:rPr>
              <a:t>Primary Endpoint:</a:t>
            </a:r>
            <a:r>
              <a:rPr lang="en-US" sz="2000" dirty="0" smtClean="0">
                <a:solidFill>
                  <a:srgbClr val="FFFFFF"/>
                </a:solidFill>
              </a:rPr>
              <a:t> </a:t>
            </a:r>
            <a:r>
              <a:rPr lang="en-US" sz="2000" b="1" dirty="0" smtClean="0">
                <a:solidFill>
                  <a:srgbClr val="FFFFFF"/>
                </a:solidFill>
              </a:rPr>
              <a:t>PFS</a:t>
            </a:r>
          </a:p>
        </p:txBody>
      </p:sp>
      <p:grpSp>
        <p:nvGrpSpPr>
          <p:cNvPr id="4" name="Group 5"/>
          <p:cNvGrpSpPr/>
          <p:nvPr/>
        </p:nvGrpSpPr>
        <p:grpSpPr>
          <a:xfrm>
            <a:off x="3486309" y="2395583"/>
            <a:ext cx="270972" cy="1850779"/>
            <a:chOff x="4648200" y="2768722"/>
            <a:chExt cx="303213" cy="1850779"/>
          </a:xfrm>
        </p:grpSpPr>
        <p:sp>
          <p:nvSpPr>
            <p:cNvPr id="68610" name="Line 7"/>
            <p:cNvSpPr>
              <a:spLocks noChangeShapeType="1"/>
            </p:cNvSpPr>
            <p:nvPr/>
          </p:nvSpPr>
          <p:spPr bwMode="auto">
            <a:xfrm flipH="1">
              <a:off x="4648200" y="2775273"/>
              <a:ext cx="0" cy="1844228"/>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68611" name="Line 8"/>
            <p:cNvSpPr>
              <a:spLocks noChangeShapeType="1"/>
            </p:cNvSpPr>
            <p:nvPr/>
          </p:nvSpPr>
          <p:spPr bwMode="auto">
            <a:xfrm flipV="1">
              <a:off x="4648200" y="2768722"/>
              <a:ext cx="303213" cy="6551"/>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21" name="Line 8"/>
            <p:cNvSpPr>
              <a:spLocks noChangeShapeType="1"/>
            </p:cNvSpPr>
            <p:nvPr/>
          </p:nvSpPr>
          <p:spPr bwMode="auto">
            <a:xfrm flipV="1">
              <a:off x="4648200" y="4618055"/>
              <a:ext cx="303213" cy="0"/>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grpSp>
      <p:sp>
        <p:nvSpPr>
          <p:cNvPr id="26" name="Title 2"/>
          <p:cNvSpPr>
            <a:spLocks noGrp="1"/>
          </p:cNvSpPr>
          <p:nvPr>
            <p:ph type="title"/>
          </p:nvPr>
        </p:nvSpPr>
        <p:spPr/>
        <p:txBody>
          <a:bodyPr>
            <a:noAutofit/>
          </a:bodyPr>
          <a:lstStyle/>
          <a:p>
            <a:r>
              <a:rPr lang="en-US" altLang="en-US" sz="2800" dirty="0" smtClean="0"/>
              <a:t>ENGOT-OV16/NOVA: A Phase III Trial of Niraparib Maintenance in Ovarian Cancer</a:t>
            </a:r>
          </a:p>
        </p:txBody>
      </p:sp>
      <p:sp>
        <p:nvSpPr>
          <p:cNvPr id="24" name="Line 6"/>
          <p:cNvSpPr>
            <a:spLocks noChangeShapeType="1"/>
          </p:cNvSpPr>
          <p:nvPr/>
        </p:nvSpPr>
        <p:spPr bwMode="auto">
          <a:xfrm flipV="1">
            <a:off x="5595824" y="2395583"/>
            <a:ext cx="974595" cy="3304"/>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32" name="Line 7"/>
          <p:cNvSpPr>
            <a:spLocks noChangeShapeType="1"/>
          </p:cNvSpPr>
          <p:nvPr/>
        </p:nvSpPr>
        <p:spPr bwMode="auto">
          <a:xfrm flipH="1">
            <a:off x="6586162" y="1896591"/>
            <a:ext cx="0" cy="997984"/>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33" name="Line 8"/>
          <p:cNvSpPr>
            <a:spLocks noChangeShapeType="1"/>
          </p:cNvSpPr>
          <p:nvPr/>
        </p:nvSpPr>
        <p:spPr bwMode="auto">
          <a:xfrm flipV="1">
            <a:off x="6570420" y="1900378"/>
            <a:ext cx="303213" cy="6551"/>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34" name="Line 8"/>
          <p:cNvSpPr>
            <a:spLocks noChangeShapeType="1"/>
          </p:cNvSpPr>
          <p:nvPr/>
        </p:nvSpPr>
        <p:spPr bwMode="auto">
          <a:xfrm flipV="1">
            <a:off x="6586162" y="2892585"/>
            <a:ext cx="303213" cy="0"/>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6" name="TextBox 5"/>
          <p:cNvSpPr txBox="1"/>
          <p:nvPr/>
        </p:nvSpPr>
        <p:spPr>
          <a:xfrm>
            <a:off x="5895228" y="2738697"/>
            <a:ext cx="433132" cy="307777"/>
          </a:xfrm>
          <a:prstGeom prst="rect">
            <a:avLst/>
          </a:prstGeom>
          <a:noFill/>
        </p:spPr>
        <p:txBody>
          <a:bodyPr wrap="none" rtlCol="0">
            <a:spAutoFit/>
          </a:bodyPr>
          <a:lstStyle/>
          <a:p>
            <a:r>
              <a:rPr lang="en-US" sz="1400" dirty="0" smtClean="0">
                <a:solidFill>
                  <a:schemeClr val="bg1"/>
                </a:solidFill>
              </a:rPr>
              <a:t>2:1</a:t>
            </a:r>
            <a:endParaRPr lang="en-US" sz="1400" dirty="0">
              <a:solidFill>
                <a:schemeClr val="bg1"/>
              </a:solidFill>
            </a:endParaRPr>
          </a:p>
        </p:txBody>
      </p:sp>
      <p:sp>
        <p:nvSpPr>
          <p:cNvPr id="37" name="TextBox 36"/>
          <p:cNvSpPr txBox="1"/>
          <p:nvPr/>
        </p:nvSpPr>
        <p:spPr>
          <a:xfrm>
            <a:off x="5895228" y="4582690"/>
            <a:ext cx="433132" cy="307777"/>
          </a:xfrm>
          <a:prstGeom prst="rect">
            <a:avLst/>
          </a:prstGeom>
          <a:noFill/>
        </p:spPr>
        <p:txBody>
          <a:bodyPr wrap="none" rtlCol="0">
            <a:spAutoFit/>
          </a:bodyPr>
          <a:lstStyle/>
          <a:p>
            <a:r>
              <a:rPr lang="en-US" sz="1400" dirty="0" smtClean="0">
                <a:solidFill>
                  <a:schemeClr val="bg1"/>
                </a:solidFill>
              </a:rPr>
              <a:t>2:1</a:t>
            </a:r>
            <a:endParaRPr lang="en-US" sz="1400" dirty="0">
              <a:solidFill>
                <a:schemeClr val="bg1"/>
              </a:solidFill>
            </a:endParaRPr>
          </a:p>
        </p:txBody>
      </p:sp>
      <p:sp>
        <p:nvSpPr>
          <p:cNvPr id="39" name="Line 6"/>
          <p:cNvSpPr>
            <a:spLocks noChangeShapeType="1"/>
          </p:cNvSpPr>
          <p:nvPr/>
        </p:nvSpPr>
        <p:spPr bwMode="auto">
          <a:xfrm flipV="1">
            <a:off x="5566753" y="4224196"/>
            <a:ext cx="1035152" cy="0"/>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36" name="Oval 25"/>
          <p:cNvSpPr>
            <a:spLocks noChangeArrowheads="1"/>
          </p:cNvSpPr>
          <p:nvPr/>
        </p:nvSpPr>
        <p:spPr bwMode="auto">
          <a:xfrm>
            <a:off x="5754905" y="3871402"/>
            <a:ext cx="713779" cy="711288"/>
          </a:xfrm>
          <a:prstGeom prst="ellipse">
            <a:avLst/>
          </a:prstGeom>
          <a:solidFill>
            <a:srgbClr val="FF6600"/>
          </a:solidFill>
          <a:ln>
            <a:noFill/>
          </a:ln>
          <a:extLst>
            <a:ext uri="{91240B29-F687-4f45-9708-019B960494DF}">
              <a14:hiddenLine xmlns:a14="http://schemas.microsoft.com/office/drawing/2010/main" xmlns="" w="38100">
                <a:solidFill>
                  <a:srgbClr val="000000"/>
                </a:solidFill>
                <a:round/>
                <a:headEnd/>
                <a:tailEnd/>
              </a14:hiddenLine>
            </a:ext>
          </a:extLst>
        </p:spPr>
        <p:txBody>
          <a:bodyPr wrap="none" anchor="ctr"/>
          <a:lstStyle/>
          <a:p>
            <a:pPr algn="ctr"/>
            <a:r>
              <a:rPr lang="en-US" sz="3000" b="1" dirty="0" smtClean="0">
                <a:solidFill>
                  <a:schemeClr val="bg1"/>
                </a:solidFill>
              </a:rPr>
              <a:t>R</a:t>
            </a:r>
          </a:p>
        </p:txBody>
      </p:sp>
      <p:sp>
        <p:nvSpPr>
          <p:cNvPr id="68615" name="Oval 25"/>
          <p:cNvSpPr>
            <a:spLocks noChangeArrowheads="1"/>
          </p:cNvSpPr>
          <p:nvPr/>
        </p:nvSpPr>
        <p:spPr bwMode="auto">
          <a:xfrm>
            <a:off x="5754905" y="2012259"/>
            <a:ext cx="713779" cy="711288"/>
          </a:xfrm>
          <a:prstGeom prst="ellipse">
            <a:avLst/>
          </a:prstGeom>
          <a:solidFill>
            <a:srgbClr val="FF6600"/>
          </a:solidFill>
          <a:ln>
            <a:noFill/>
          </a:ln>
          <a:extLst>
            <a:ext uri="{91240B29-F687-4f45-9708-019B960494DF}">
              <a14:hiddenLine xmlns:a14="http://schemas.microsoft.com/office/drawing/2010/main" xmlns="" w="38100">
                <a:solidFill>
                  <a:srgbClr val="000000"/>
                </a:solidFill>
                <a:round/>
                <a:headEnd/>
                <a:tailEnd/>
              </a14:hiddenLine>
            </a:ext>
          </a:extLst>
        </p:spPr>
        <p:txBody>
          <a:bodyPr wrap="none" anchor="ctr"/>
          <a:lstStyle/>
          <a:p>
            <a:pPr algn="ctr"/>
            <a:r>
              <a:rPr lang="en-US" sz="3000" b="1" dirty="0" smtClean="0">
                <a:solidFill>
                  <a:schemeClr val="bg1"/>
                </a:solidFill>
              </a:rPr>
              <a:t>R</a:t>
            </a:r>
          </a:p>
        </p:txBody>
      </p:sp>
      <p:sp>
        <p:nvSpPr>
          <p:cNvPr id="3" name="TextBox 2"/>
          <p:cNvSpPr txBox="1"/>
          <p:nvPr/>
        </p:nvSpPr>
        <p:spPr>
          <a:xfrm>
            <a:off x="76613" y="6025457"/>
            <a:ext cx="8399079" cy="369332"/>
          </a:xfrm>
          <a:prstGeom prst="rect">
            <a:avLst/>
          </a:prstGeom>
          <a:noFill/>
        </p:spPr>
        <p:txBody>
          <a:bodyPr wrap="square" rtlCol="0">
            <a:spAutoFit/>
          </a:bodyPr>
          <a:lstStyle/>
          <a:p>
            <a:r>
              <a:rPr lang="en-US" sz="1800" smtClean="0">
                <a:solidFill>
                  <a:srgbClr val="FFFF00"/>
                </a:solidFill>
              </a:rPr>
              <a:t>* Patient </a:t>
            </a:r>
            <a:r>
              <a:rPr lang="en-US" sz="1800" dirty="0" smtClean="0">
                <a:solidFill>
                  <a:srgbClr val="FFFF00"/>
                </a:solidFill>
              </a:rPr>
              <a:t>tumors were tested for homologous recombination deficiency (HRD)</a:t>
            </a:r>
            <a:endParaRPr lang="en-US" sz="1800" dirty="0">
              <a:solidFill>
                <a:srgbClr val="FFFF00"/>
              </a:solidFill>
            </a:endParaRPr>
          </a:p>
        </p:txBody>
      </p:sp>
      <p:sp>
        <p:nvSpPr>
          <p:cNvPr id="45" name="TextBox 44"/>
          <p:cNvSpPr txBox="1"/>
          <p:nvPr/>
        </p:nvSpPr>
        <p:spPr>
          <a:xfrm>
            <a:off x="17916" y="6463240"/>
            <a:ext cx="8752652" cy="338554"/>
          </a:xfrm>
          <a:prstGeom prst="rect">
            <a:avLst/>
          </a:prstGeom>
          <a:noFill/>
        </p:spPr>
        <p:txBody>
          <a:bodyPr wrap="none" rtlCol="0">
            <a:spAutoFit/>
          </a:bodyPr>
          <a:lstStyle/>
          <a:p>
            <a:r>
              <a:rPr lang="en-US" sz="1600" dirty="0">
                <a:solidFill>
                  <a:schemeClr val="bg1"/>
                </a:solidFill>
              </a:rPr>
              <a:t>Mirza MR et al. </a:t>
            </a:r>
            <a:r>
              <a:rPr lang="en-US" sz="1600" i="1" dirty="0">
                <a:solidFill>
                  <a:schemeClr val="bg1"/>
                </a:solidFill>
              </a:rPr>
              <a:t>N Engl J Med </a:t>
            </a:r>
            <a:r>
              <a:rPr lang="en-US" sz="1600" dirty="0" smtClean="0">
                <a:solidFill>
                  <a:schemeClr val="bg1"/>
                </a:solidFill>
              </a:rPr>
              <a:t>2016;375(22):2154-64; </a:t>
            </a:r>
            <a:r>
              <a:rPr lang="en-US" sz="1600" i="1" dirty="0" smtClean="0">
                <a:solidFill>
                  <a:schemeClr val="bg1"/>
                </a:solidFill>
              </a:rPr>
              <a:t>Proc ESMO </a:t>
            </a:r>
            <a:r>
              <a:rPr lang="en-US" sz="1600" dirty="0" smtClean="0">
                <a:solidFill>
                  <a:schemeClr val="bg1"/>
                </a:solidFill>
              </a:rPr>
              <a:t>2016;Abstract LBA3_PR.</a:t>
            </a:r>
            <a:endParaRPr lang="en-US" sz="1600" dirty="0">
              <a:solidFill>
                <a:schemeClr val="bg1"/>
              </a:solidFill>
            </a:endParaRPr>
          </a:p>
        </p:txBody>
      </p:sp>
      <p:graphicFrame>
        <p:nvGraphicFramePr>
          <p:cNvPr id="47" name="Group 104"/>
          <p:cNvGraphicFramePr>
            <a:graphicFrameLocks noGrp="1"/>
          </p:cNvGraphicFramePr>
          <p:nvPr>
            <p:extLst>
              <p:ext uri="{D42A27DB-BD31-4B8C-83A1-F6EECF244321}">
                <p14:modId xmlns:p14="http://schemas.microsoft.com/office/powerpoint/2010/main" val="1742893403"/>
              </p:ext>
            </p:extLst>
          </p:nvPr>
        </p:nvGraphicFramePr>
        <p:xfrm>
          <a:off x="246561" y="2516896"/>
          <a:ext cx="3078092" cy="1608152"/>
        </p:xfrm>
        <a:graphic>
          <a:graphicData uri="http://schemas.openxmlformats.org/drawingml/2006/table">
            <a:tbl>
              <a:tblPr/>
              <a:tblGrid>
                <a:gridCol w="3078092"/>
              </a:tblGrid>
              <a:tr h="4077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a:ea typeface="ＭＳ Ｐゴシック" charset="0"/>
                          <a:cs typeface="Arial"/>
                        </a:rPr>
                        <a:t>Eligibility (N = 553)</a:t>
                      </a:r>
                      <a:endParaRPr kumimoji="0" lang="en-US" sz="16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1200364">
                <a:tc>
                  <a:txBody>
                    <a:bodyPr/>
                    <a:lstStyle/>
                    <a:p>
                      <a:pPr marL="285750" lvl="0" indent="-285750" eaLnBrk="1" hangingPunct="1">
                        <a:lnSpc>
                          <a:spcPct val="100000"/>
                        </a:lnSpc>
                        <a:spcBef>
                          <a:spcPts val="600"/>
                        </a:spcBef>
                        <a:spcAft>
                          <a:spcPts val="600"/>
                        </a:spcAft>
                        <a:buFont typeface="Arial"/>
                        <a:buChar char="•"/>
                        <a:defRPr/>
                      </a:pPr>
                      <a:r>
                        <a:rPr lang="en-US" sz="1600" dirty="0" smtClean="0">
                          <a:solidFill>
                            <a:schemeClr val="bg1"/>
                          </a:solidFill>
                          <a:cs typeface="Arial"/>
                        </a:rPr>
                        <a:t>Platinum-sensitive, recurrent ovarian cancer</a:t>
                      </a:r>
                    </a:p>
                    <a:p>
                      <a:pPr marL="285750" lvl="0" indent="-285750" eaLnBrk="1" hangingPunct="1">
                        <a:lnSpc>
                          <a:spcPct val="100000"/>
                        </a:lnSpc>
                        <a:spcBef>
                          <a:spcPts val="600"/>
                        </a:spcBef>
                        <a:spcAft>
                          <a:spcPts val="600"/>
                        </a:spcAft>
                        <a:buFont typeface="Arial"/>
                        <a:buChar char="•"/>
                        <a:defRPr/>
                      </a:pPr>
                      <a:r>
                        <a:rPr lang="en-US" sz="1600" dirty="0" smtClean="0">
                          <a:solidFill>
                            <a:schemeClr val="bg1"/>
                          </a:solidFill>
                          <a:cs typeface="Arial"/>
                        </a:rPr>
                        <a:t>≥2 platinum-based regimens</a:t>
                      </a:r>
                      <a:endParaRPr lang="en-US" sz="1600" dirty="0">
                        <a:solidFill>
                          <a:schemeClr val="bg1"/>
                        </a:solidFill>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
        <p:nvSpPr>
          <p:cNvPr id="18" name="Text Box 11"/>
          <p:cNvSpPr txBox="1">
            <a:spLocks noChangeArrowheads="1"/>
          </p:cNvSpPr>
          <p:nvPr/>
        </p:nvSpPr>
        <p:spPr bwMode="auto">
          <a:xfrm>
            <a:off x="3789521" y="1936422"/>
            <a:ext cx="1806304" cy="928570"/>
          </a:xfrm>
          <a:prstGeom prst="rect">
            <a:avLst/>
          </a:prstGeom>
          <a:solidFill>
            <a:srgbClr val="B9D629"/>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buFont typeface="Arial" charset="0"/>
              <a:buNone/>
              <a:defRPr/>
            </a:pPr>
            <a:r>
              <a:rPr lang="en-US" sz="1600" b="1" dirty="0" smtClean="0">
                <a:solidFill>
                  <a:srgbClr val="010F97"/>
                </a:solidFill>
                <a:cs typeface="Arial" charset="0"/>
              </a:rPr>
              <a:t>Germline BRCA mutation</a:t>
            </a:r>
            <a:br>
              <a:rPr lang="en-US" sz="1600" b="1" dirty="0" smtClean="0">
                <a:solidFill>
                  <a:srgbClr val="010F97"/>
                </a:solidFill>
                <a:cs typeface="Arial" charset="0"/>
              </a:rPr>
            </a:br>
            <a:r>
              <a:rPr lang="en-US" sz="1600" b="1" dirty="0" smtClean="0">
                <a:solidFill>
                  <a:srgbClr val="010F97"/>
                </a:solidFill>
                <a:cs typeface="Arial" charset="0"/>
              </a:rPr>
              <a:t>(n = 203)</a:t>
            </a:r>
            <a:endParaRPr lang="en-US" sz="1600" b="1" dirty="0">
              <a:solidFill>
                <a:srgbClr val="010F97"/>
              </a:solidFill>
              <a:cs typeface="Arial" charset="0"/>
            </a:endParaRPr>
          </a:p>
        </p:txBody>
      </p:sp>
      <p:sp>
        <p:nvSpPr>
          <p:cNvPr id="17" name="Text Box 11"/>
          <p:cNvSpPr txBox="1">
            <a:spLocks noChangeArrowheads="1"/>
          </p:cNvSpPr>
          <p:nvPr/>
        </p:nvSpPr>
        <p:spPr bwMode="auto">
          <a:xfrm>
            <a:off x="6894833" y="1595475"/>
            <a:ext cx="2084505" cy="654160"/>
          </a:xfrm>
          <a:prstGeom prst="rect">
            <a:avLst/>
          </a:prstGeom>
          <a:solidFill>
            <a:srgbClr val="F8951E"/>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buFont typeface="Arial" charset="0"/>
              <a:buNone/>
              <a:defRPr/>
            </a:pPr>
            <a:r>
              <a:rPr lang="en-US" sz="1600" b="1" dirty="0" smtClean="0">
                <a:solidFill>
                  <a:srgbClr val="010F97"/>
                </a:solidFill>
                <a:cs typeface="Arial" charset="0"/>
              </a:rPr>
              <a:t>Niraparib 300 mg QD until PD</a:t>
            </a:r>
            <a:endParaRPr lang="en-US" sz="1600" b="1" dirty="0">
              <a:solidFill>
                <a:srgbClr val="010F97"/>
              </a:solidFill>
              <a:cs typeface="Arial" charset="0"/>
            </a:endParaRPr>
          </a:p>
        </p:txBody>
      </p:sp>
      <p:sp>
        <p:nvSpPr>
          <p:cNvPr id="30" name="Text Box 11"/>
          <p:cNvSpPr txBox="1">
            <a:spLocks noChangeArrowheads="1"/>
          </p:cNvSpPr>
          <p:nvPr/>
        </p:nvSpPr>
        <p:spPr bwMode="auto">
          <a:xfrm>
            <a:off x="3773023" y="3769701"/>
            <a:ext cx="1806304" cy="942142"/>
          </a:xfrm>
          <a:prstGeom prst="rect">
            <a:avLst/>
          </a:prstGeom>
          <a:solidFill>
            <a:srgbClr val="B9D629"/>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buFont typeface="Arial" charset="0"/>
              <a:buNone/>
              <a:defRPr/>
            </a:pPr>
            <a:r>
              <a:rPr lang="en-US" sz="1600" b="1" dirty="0" smtClean="0">
                <a:solidFill>
                  <a:srgbClr val="010F97"/>
                </a:solidFill>
                <a:cs typeface="Arial" charset="0"/>
              </a:rPr>
              <a:t>No germline </a:t>
            </a:r>
            <a:r>
              <a:rPr lang="en-US" sz="1600" b="1" dirty="0">
                <a:solidFill>
                  <a:srgbClr val="010F97"/>
                </a:solidFill>
                <a:cs typeface="Arial" charset="0"/>
              </a:rPr>
              <a:t>BRCA </a:t>
            </a:r>
            <a:r>
              <a:rPr lang="en-US" sz="1600" b="1" dirty="0" smtClean="0">
                <a:solidFill>
                  <a:srgbClr val="010F97"/>
                </a:solidFill>
                <a:cs typeface="Arial" charset="0"/>
              </a:rPr>
              <a:t>mutation*</a:t>
            </a:r>
            <a:br>
              <a:rPr lang="en-US" sz="1600" b="1" dirty="0" smtClean="0">
                <a:solidFill>
                  <a:srgbClr val="010F97"/>
                </a:solidFill>
                <a:cs typeface="Arial" charset="0"/>
              </a:rPr>
            </a:br>
            <a:r>
              <a:rPr lang="en-US" sz="1600" b="1" dirty="0" smtClean="0">
                <a:solidFill>
                  <a:srgbClr val="010F97"/>
                </a:solidFill>
                <a:cs typeface="Arial" charset="0"/>
              </a:rPr>
              <a:t>(</a:t>
            </a:r>
            <a:r>
              <a:rPr lang="en-US" sz="1600" b="1" dirty="0">
                <a:solidFill>
                  <a:srgbClr val="010F97"/>
                </a:solidFill>
                <a:cs typeface="Arial" charset="0"/>
              </a:rPr>
              <a:t>n = </a:t>
            </a:r>
            <a:r>
              <a:rPr lang="en-US" sz="1600" b="1" dirty="0" smtClean="0">
                <a:solidFill>
                  <a:srgbClr val="010F97"/>
                </a:solidFill>
                <a:cs typeface="Arial" charset="0"/>
              </a:rPr>
              <a:t>350)</a:t>
            </a:r>
            <a:endParaRPr lang="en-US" sz="1600" b="1" dirty="0">
              <a:solidFill>
                <a:srgbClr val="010F97"/>
              </a:solidFill>
              <a:cs typeface="Arial" charset="0"/>
            </a:endParaRPr>
          </a:p>
        </p:txBody>
      </p:sp>
      <p:sp>
        <p:nvSpPr>
          <p:cNvPr id="35" name="Text Box 11"/>
          <p:cNvSpPr txBox="1">
            <a:spLocks noChangeArrowheads="1"/>
          </p:cNvSpPr>
          <p:nvPr/>
        </p:nvSpPr>
        <p:spPr bwMode="auto">
          <a:xfrm>
            <a:off x="6894833" y="2560313"/>
            <a:ext cx="2084505" cy="658368"/>
          </a:xfrm>
          <a:prstGeom prst="rect">
            <a:avLst/>
          </a:prstGeom>
          <a:solidFill>
            <a:srgbClr val="F8951E"/>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buFont typeface="Arial" charset="0"/>
              <a:buNone/>
              <a:defRPr/>
            </a:pPr>
            <a:r>
              <a:rPr lang="en-US" sz="1600" b="1" dirty="0" smtClean="0">
                <a:solidFill>
                  <a:srgbClr val="010F97"/>
                </a:solidFill>
                <a:cs typeface="Arial" charset="0"/>
              </a:rPr>
              <a:t>Placebo </a:t>
            </a:r>
            <a:endParaRPr lang="en-US" sz="1600" b="1" dirty="0">
              <a:solidFill>
                <a:srgbClr val="010F97"/>
              </a:solidFill>
              <a:cs typeface="Arial" charset="0"/>
            </a:endParaRPr>
          </a:p>
        </p:txBody>
      </p:sp>
      <p:sp>
        <p:nvSpPr>
          <p:cNvPr id="43" name="Text Box 11"/>
          <p:cNvSpPr txBox="1">
            <a:spLocks noChangeArrowheads="1"/>
          </p:cNvSpPr>
          <p:nvPr/>
        </p:nvSpPr>
        <p:spPr bwMode="auto">
          <a:xfrm>
            <a:off x="6894833" y="3423664"/>
            <a:ext cx="2084505" cy="658368"/>
          </a:xfrm>
          <a:prstGeom prst="rect">
            <a:avLst/>
          </a:prstGeom>
          <a:solidFill>
            <a:srgbClr val="F8951E"/>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buFont typeface="Arial" charset="0"/>
              <a:buNone/>
              <a:defRPr/>
            </a:pPr>
            <a:r>
              <a:rPr lang="en-US" sz="1600" b="1" dirty="0" smtClean="0">
                <a:solidFill>
                  <a:srgbClr val="010F97"/>
                </a:solidFill>
                <a:cs typeface="Arial" charset="0"/>
              </a:rPr>
              <a:t>Niraparib 300 mg QD until PD</a:t>
            </a:r>
            <a:endParaRPr lang="en-US" sz="1600" b="1" dirty="0">
              <a:solidFill>
                <a:srgbClr val="010F97"/>
              </a:solidFill>
              <a:cs typeface="Arial" charset="0"/>
            </a:endParaRPr>
          </a:p>
        </p:txBody>
      </p:sp>
      <p:sp>
        <p:nvSpPr>
          <p:cNvPr id="44" name="Text Box 11"/>
          <p:cNvSpPr txBox="1">
            <a:spLocks noChangeArrowheads="1"/>
          </p:cNvSpPr>
          <p:nvPr/>
        </p:nvSpPr>
        <p:spPr bwMode="auto">
          <a:xfrm>
            <a:off x="6894833" y="4417320"/>
            <a:ext cx="2084505" cy="658368"/>
          </a:xfrm>
          <a:prstGeom prst="rect">
            <a:avLst/>
          </a:prstGeom>
          <a:solidFill>
            <a:srgbClr val="F8951E"/>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buFont typeface="Arial" charset="0"/>
              <a:buNone/>
              <a:defRPr/>
            </a:pPr>
            <a:r>
              <a:rPr lang="en-US" sz="1600" b="1" dirty="0" smtClean="0">
                <a:solidFill>
                  <a:srgbClr val="010F97"/>
                </a:solidFill>
                <a:cs typeface="Arial" charset="0"/>
              </a:rPr>
              <a:t>Placebo </a:t>
            </a:r>
            <a:endParaRPr lang="en-US" sz="1600" b="1" dirty="0">
              <a:solidFill>
                <a:srgbClr val="010F97"/>
              </a:solidFill>
              <a:cs typeface="Arial" charset="0"/>
            </a:endParaRPr>
          </a:p>
        </p:txBody>
      </p:sp>
      <p:sp>
        <p:nvSpPr>
          <p:cNvPr id="56" name="Line 7"/>
          <p:cNvSpPr>
            <a:spLocks noChangeShapeType="1"/>
          </p:cNvSpPr>
          <p:nvPr/>
        </p:nvSpPr>
        <p:spPr bwMode="auto">
          <a:xfrm flipH="1">
            <a:off x="6586162" y="3749737"/>
            <a:ext cx="0" cy="997984"/>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57" name="Line 8"/>
          <p:cNvSpPr>
            <a:spLocks noChangeShapeType="1"/>
          </p:cNvSpPr>
          <p:nvPr/>
        </p:nvSpPr>
        <p:spPr bwMode="auto">
          <a:xfrm flipV="1">
            <a:off x="6570420" y="3753524"/>
            <a:ext cx="303213" cy="6551"/>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58" name="Line 8"/>
          <p:cNvSpPr>
            <a:spLocks noChangeShapeType="1"/>
          </p:cNvSpPr>
          <p:nvPr/>
        </p:nvSpPr>
        <p:spPr bwMode="auto">
          <a:xfrm flipV="1">
            <a:off x="6586162" y="4745731"/>
            <a:ext cx="303213" cy="0"/>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spTree>
    <p:extLst>
      <p:ext uri="{BB962C8B-B14F-4D97-AF65-F5344CB8AC3E}">
        <p14:creationId xmlns:p14="http://schemas.microsoft.com/office/powerpoint/2010/main" val="1549044077"/>
      </p:ext>
    </p:extLst>
  </p:cSld>
  <p:clrMapOvr>
    <a:masterClrMapping/>
  </p:clrMapOvr>
  <p:transition spd="slow" advClick="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sz="2400" dirty="0"/>
              <a:t>ENGOT-OV16/NOVA: </a:t>
            </a:r>
            <a:r>
              <a:rPr lang="en-US" altLang="en-US" sz="2400" dirty="0" smtClean="0"/>
              <a:t>Efficacy Results</a:t>
            </a:r>
            <a:endParaRPr lang="en-US" dirty="0"/>
          </a:p>
        </p:txBody>
      </p:sp>
      <p:sp>
        <p:nvSpPr>
          <p:cNvPr id="7" name="TextBox 6"/>
          <p:cNvSpPr txBox="1"/>
          <p:nvPr/>
        </p:nvSpPr>
        <p:spPr>
          <a:xfrm>
            <a:off x="156554" y="6443246"/>
            <a:ext cx="8752652" cy="338554"/>
          </a:xfrm>
          <a:prstGeom prst="rect">
            <a:avLst/>
          </a:prstGeom>
          <a:noFill/>
        </p:spPr>
        <p:txBody>
          <a:bodyPr wrap="none" rtlCol="0">
            <a:spAutoFit/>
          </a:bodyPr>
          <a:lstStyle/>
          <a:p>
            <a:r>
              <a:rPr lang="en-US" sz="1600" dirty="0">
                <a:solidFill>
                  <a:schemeClr val="bg1"/>
                </a:solidFill>
              </a:rPr>
              <a:t>Mirza MR et al. </a:t>
            </a:r>
            <a:r>
              <a:rPr lang="en-US" sz="1600" i="1" dirty="0">
                <a:solidFill>
                  <a:schemeClr val="bg1"/>
                </a:solidFill>
              </a:rPr>
              <a:t>N Engl J Med </a:t>
            </a:r>
            <a:r>
              <a:rPr lang="en-US" sz="1600" dirty="0" smtClean="0">
                <a:solidFill>
                  <a:schemeClr val="bg1"/>
                </a:solidFill>
              </a:rPr>
              <a:t>2016;375(22):2154-64; </a:t>
            </a:r>
            <a:r>
              <a:rPr lang="en-US" sz="1600" i="1" dirty="0" smtClean="0">
                <a:solidFill>
                  <a:schemeClr val="bg1"/>
                </a:solidFill>
              </a:rPr>
              <a:t>Proc ESMO </a:t>
            </a:r>
            <a:r>
              <a:rPr lang="en-US" sz="1600" dirty="0" smtClean="0">
                <a:solidFill>
                  <a:schemeClr val="bg1"/>
                </a:solidFill>
              </a:rPr>
              <a:t>2016;Abstract LBA3_PR.</a:t>
            </a:r>
            <a:endParaRPr lang="en-US" sz="1600" dirty="0">
              <a:solidFill>
                <a:schemeClr val="bg1"/>
              </a:solidFill>
            </a:endParaRPr>
          </a:p>
        </p:txBody>
      </p:sp>
      <p:sp>
        <p:nvSpPr>
          <p:cNvPr id="8" name="Rectangle 33"/>
          <p:cNvSpPr>
            <a:spLocks noChangeArrowheads="1"/>
          </p:cNvSpPr>
          <p:nvPr/>
        </p:nvSpPr>
        <p:spPr bwMode="auto">
          <a:xfrm>
            <a:off x="378061" y="1923019"/>
            <a:ext cx="8116380" cy="3176519"/>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graphicFrame>
        <p:nvGraphicFramePr>
          <p:cNvPr id="9" name="Content Placeholder 4"/>
          <p:cNvGraphicFramePr>
            <a:graphicFrameLocks/>
          </p:cNvGraphicFramePr>
          <p:nvPr>
            <p:extLst>
              <p:ext uri="{D42A27DB-BD31-4B8C-83A1-F6EECF244321}">
                <p14:modId xmlns:p14="http://schemas.microsoft.com/office/powerpoint/2010/main" val="1359588586"/>
              </p:ext>
            </p:extLst>
          </p:nvPr>
        </p:nvGraphicFramePr>
        <p:xfrm>
          <a:off x="495299" y="2065432"/>
          <a:ext cx="7881900" cy="2934889"/>
        </p:xfrm>
        <a:graphic>
          <a:graphicData uri="http://schemas.openxmlformats.org/drawingml/2006/table">
            <a:tbl>
              <a:tblPr firstRow="1" bandRow="1">
                <a:tableStyleId>{21E4AEA4-8DFA-4A89-87EB-49C32662AFE0}</a:tableStyleId>
              </a:tblPr>
              <a:tblGrid>
                <a:gridCol w="2909848"/>
                <a:gridCol w="1243013"/>
                <a:gridCol w="1243013"/>
                <a:gridCol w="1243013"/>
                <a:gridCol w="1243013"/>
              </a:tblGrid>
              <a:tr h="466380">
                <a:tc>
                  <a:txBody>
                    <a:bodyPr/>
                    <a:lstStyle/>
                    <a:p>
                      <a:r>
                        <a:rPr lang="en-US" sz="1600" dirty="0" smtClean="0">
                          <a:solidFill>
                            <a:schemeClr val="bg1"/>
                          </a:solidFill>
                        </a:rPr>
                        <a:t>Median PFS</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Niraparib</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Placebo</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1600" dirty="0" smtClean="0">
                          <a:solidFill>
                            <a:schemeClr val="bg1"/>
                          </a:solidFill>
                        </a:rPr>
                        <a:t>HR</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1600" i="1" dirty="0" smtClean="0">
                          <a:solidFill>
                            <a:schemeClr val="bg1"/>
                          </a:solidFill>
                        </a:rPr>
                        <a:t>p</a:t>
                      </a:r>
                      <a:r>
                        <a:rPr lang="en-US" sz="1600" dirty="0" smtClean="0">
                          <a:solidFill>
                            <a:schemeClr val="bg1"/>
                          </a:solidFill>
                        </a:rPr>
                        <a:t>-value</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r>
              <a:tr h="71655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Germline BRCA mutation </a:t>
                      </a:r>
                      <a:br>
                        <a:rPr lang="en-US" sz="1600" dirty="0" smtClean="0">
                          <a:solidFill>
                            <a:schemeClr val="bg1"/>
                          </a:solidFill>
                        </a:rPr>
                      </a:br>
                      <a:r>
                        <a:rPr lang="en-US" sz="1600" dirty="0" smtClean="0">
                          <a:solidFill>
                            <a:schemeClr val="bg1"/>
                          </a:solidFill>
                        </a:rPr>
                        <a:t>(n = 138, 65)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21.0 mo</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5.5 mo</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0.27</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&lt;0.001</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73370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No germline BRCA mutation (n = 234, 116)</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9.3 mo</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3.9 mo</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0.45</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&lt;0.001</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10182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No germline</a:t>
                      </a:r>
                      <a:r>
                        <a:rPr lang="en-US" sz="1600" baseline="0" dirty="0" smtClean="0">
                          <a:solidFill>
                            <a:schemeClr val="bg1"/>
                          </a:solidFill>
                        </a:rPr>
                        <a:t> BRCA mutation with HRD positivity</a:t>
                      </a:r>
                      <a:br>
                        <a:rPr lang="en-US" sz="1600" baseline="0" dirty="0" smtClean="0">
                          <a:solidFill>
                            <a:schemeClr val="bg1"/>
                          </a:solidFill>
                        </a:rPr>
                      </a:br>
                      <a:r>
                        <a:rPr lang="en-US" sz="1600" baseline="0" dirty="0" smtClean="0">
                          <a:solidFill>
                            <a:schemeClr val="bg1"/>
                          </a:solidFill>
                        </a:rPr>
                        <a:t>(n = 106, 56)</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12.9 mo</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3.8 mo</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0.38</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&lt;0.001</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bl>
          </a:graphicData>
        </a:graphic>
      </p:graphicFrame>
      <p:sp>
        <p:nvSpPr>
          <p:cNvPr id="3" name="TextBox 2"/>
          <p:cNvSpPr txBox="1"/>
          <p:nvPr/>
        </p:nvSpPr>
        <p:spPr>
          <a:xfrm>
            <a:off x="495299" y="3255818"/>
            <a:ext cx="7881900" cy="713232"/>
          </a:xfrm>
          <a:prstGeom prst="rect">
            <a:avLst/>
          </a:prstGeom>
          <a:noFill/>
          <a:ln w="38100">
            <a:solidFill>
              <a:srgbClr val="FF0000"/>
            </a:solidFill>
          </a:ln>
        </p:spPr>
        <p:txBody>
          <a:bodyPr wrap="square" rtlCol="0">
            <a:spAutoFit/>
          </a:bodyPr>
          <a:lstStyle/>
          <a:p>
            <a:endParaRPr lang="en-US" dirty="0" smtClean="0"/>
          </a:p>
          <a:p>
            <a:endParaRPr lang="en-US" dirty="0"/>
          </a:p>
        </p:txBody>
      </p:sp>
    </p:spTree>
    <p:extLst>
      <p:ext uri="{BB962C8B-B14F-4D97-AF65-F5344CB8AC3E}">
        <p14:creationId xmlns:p14="http://schemas.microsoft.com/office/powerpoint/2010/main" val="6835952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sz="2400" dirty="0"/>
              <a:t>ENGOT-OV16/NOVA: </a:t>
            </a:r>
            <a:r>
              <a:rPr lang="en-US" altLang="en-US" sz="2400" dirty="0" smtClean="0"/>
              <a:t>Efficacy Results</a:t>
            </a:r>
            <a:endParaRPr lang="en-US" dirty="0"/>
          </a:p>
        </p:txBody>
      </p:sp>
      <p:sp>
        <p:nvSpPr>
          <p:cNvPr id="7" name="TextBox 6"/>
          <p:cNvSpPr txBox="1"/>
          <p:nvPr/>
        </p:nvSpPr>
        <p:spPr>
          <a:xfrm>
            <a:off x="156554" y="6443246"/>
            <a:ext cx="8752652" cy="338554"/>
          </a:xfrm>
          <a:prstGeom prst="rect">
            <a:avLst/>
          </a:prstGeom>
          <a:noFill/>
        </p:spPr>
        <p:txBody>
          <a:bodyPr wrap="none" rtlCol="0">
            <a:spAutoFit/>
          </a:bodyPr>
          <a:lstStyle/>
          <a:p>
            <a:r>
              <a:rPr lang="en-US" sz="1600" dirty="0">
                <a:solidFill>
                  <a:schemeClr val="bg1"/>
                </a:solidFill>
              </a:rPr>
              <a:t>Mirza MR et al. </a:t>
            </a:r>
            <a:r>
              <a:rPr lang="en-US" sz="1600" i="1" dirty="0">
                <a:solidFill>
                  <a:schemeClr val="bg1"/>
                </a:solidFill>
              </a:rPr>
              <a:t>N Engl J Med </a:t>
            </a:r>
            <a:r>
              <a:rPr lang="en-US" sz="1600" dirty="0" smtClean="0">
                <a:solidFill>
                  <a:schemeClr val="bg1"/>
                </a:solidFill>
              </a:rPr>
              <a:t>2016;375(22):2154-64; </a:t>
            </a:r>
            <a:r>
              <a:rPr lang="en-US" sz="1600" i="1" dirty="0" smtClean="0">
                <a:solidFill>
                  <a:schemeClr val="bg1"/>
                </a:solidFill>
              </a:rPr>
              <a:t>Proc ESMO </a:t>
            </a:r>
            <a:r>
              <a:rPr lang="en-US" sz="1600" dirty="0" smtClean="0">
                <a:solidFill>
                  <a:schemeClr val="bg1"/>
                </a:solidFill>
              </a:rPr>
              <a:t>2016;Abstract LBA3_PR.</a:t>
            </a:r>
            <a:endParaRPr lang="en-US" sz="1600" dirty="0">
              <a:solidFill>
                <a:schemeClr val="bg1"/>
              </a:solidFill>
            </a:endParaRPr>
          </a:p>
        </p:txBody>
      </p:sp>
      <p:sp>
        <p:nvSpPr>
          <p:cNvPr id="8" name="Rectangle 33"/>
          <p:cNvSpPr>
            <a:spLocks noChangeArrowheads="1"/>
          </p:cNvSpPr>
          <p:nvPr/>
        </p:nvSpPr>
        <p:spPr bwMode="auto">
          <a:xfrm>
            <a:off x="378061" y="1923019"/>
            <a:ext cx="8116380" cy="3176519"/>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graphicFrame>
        <p:nvGraphicFramePr>
          <p:cNvPr id="9" name="Content Placeholder 4"/>
          <p:cNvGraphicFramePr>
            <a:graphicFrameLocks/>
          </p:cNvGraphicFramePr>
          <p:nvPr>
            <p:extLst>
              <p:ext uri="{D42A27DB-BD31-4B8C-83A1-F6EECF244321}">
                <p14:modId xmlns:p14="http://schemas.microsoft.com/office/powerpoint/2010/main" val="831365989"/>
              </p:ext>
            </p:extLst>
          </p:nvPr>
        </p:nvGraphicFramePr>
        <p:xfrm>
          <a:off x="495299" y="2065432"/>
          <a:ext cx="7881900" cy="2905392"/>
        </p:xfrm>
        <a:graphic>
          <a:graphicData uri="http://schemas.openxmlformats.org/drawingml/2006/table">
            <a:tbl>
              <a:tblPr firstRow="1" bandRow="1">
                <a:tableStyleId>{21E4AEA4-8DFA-4A89-87EB-49C32662AFE0}</a:tableStyleId>
              </a:tblPr>
              <a:tblGrid>
                <a:gridCol w="2909848"/>
                <a:gridCol w="1243013"/>
                <a:gridCol w="1243013"/>
                <a:gridCol w="1243013"/>
                <a:gridCol w="1243013"/>
              </a:tblGrid>
              <a:tr h="466380">
                <a:tc>
                  <a:txBody>
                    <a:bodyPr/>
                    <a:lstStyle/>
                    <a:p>
                      <a:r>
                        <a:rPr lang="en-US" sz="1600" dirty="0" smtClean="0">
                          <a:solidFill>
                            <a:schemeClr val="bg1"/>
                          </a:solidFill>
                        </a:rPr>
                        <a:t>Median PFS</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Niraparib</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Placebo</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1600" dirty="0" smtClean="0">
                          <a:solidFill>
                            <a:schemeClr val="bg1"/>
                          </a:solidFill>
                        </a:rPr>
                        <a:t>HR</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1600" i="1" dirty="0" smtClean="0">
                          <a:solidFill>
                            <a:schemeClr val="bg1"/>
                          </a:solidFill>
                        </a:rPr>
                        <a:t>p</a:t>
                      </a:r>
                      <a:r>
                        <a:rPr lang="en-US" sz="1600" dirty="0" smtClean="0">
                          <a:solidFill>
                            <a:schemeClr val="bg1"/>
                          </a:solidFill>
                        </a:rPr>
                        <a:t>-value</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r>
              <a:tr h="71655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Germline BRCA mutation </a:t>
                      </a:r>
                      <a:br>
                        <a:rPr lang="en-US" sz="1600" dirty="0" smtClean="0">
                          <a:solidFill>
                            <a:schemeClr val="bg1"/>
                          </a:solidFill>
                        </a:rPr>
                      </a:br>
                      <a:r>
                        <a:rPr lang="en-US" sz="1600" dirty="0" smtClean="0">
                          <a:solidFill>
                            <a:schemeClr val="bg1"/>
                          </a:solidFill>
                        </a:rPr>
                        <a:t>(n = 138, 65)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21.0 mo</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5.5 mo</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0.27</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&lt;0.001</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70420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No germline BRCA mutation (n = 234, 116)</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9.3 mo</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3.9 mo</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0.45</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&lt;0.001</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10182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No germline</a:t>
                      </a:r>
                      <a:r>
                        <a:rPr lang="en-US" sz="1600" baseline="0" dirty="0" smtClean="0">
                          <a:solidFill>
                            <a:schemeClr val="bg1"/>
                          </a:solidFill>
                        </a:rPr>
                        <a:t> BRCA mutation with HRD negative disease</a:t>
                      </a:r>
                      <a:br>
                        <a:rPr lang="en-US" sz="1600" baseline="0" dirty="0" smtClean="0">
                          <a:solidFill>
                            <a:schemeClr val="bg1"/>
                          </a:solidFill>
                        </a:rPr>
                      </a:br>
                      <a:r>
                        <a:rPr lang="en-US" sz="1600" baseline="0" dirty="0" smtClean="0">
                          <a:solidFill>
                            <a:schemeClr val="bg1"/>
                          </a:solidFill>
                        </a:rPr>
                        <a:t>(n = 92, 42)</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6.9 mo</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3.8 mo</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0.58</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0.02</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bl>
          </a:graphicData>
        </a:graphic>
      </p:graphicFrame>
      <p:sp>
        <p:nvSpPr>
          <p:cNvPr id="10" name="TextBox 9"/>
          <p:cNvSpPr txBox="1"/>
          <p:nvPr/>
        </p:nvSpPr>
        <p:spPr>
          <a:xfrm>
            <a:off x="495299" y="3241420"/>
            <a:ext cx="7881900" cy="713232"/>
          </a:xfrm>
          <a:prstGeom prst="rect">
            <a:avLst/>
          </a:prstGeom>
          <a:noFill/>
          <a:ln w="38100">
            <a:solidFill>
              <a:srgbClr val="FF0000"/>
            </a:solidFill>
          </a:ln>
        </p:spPr>
        <p:txBody>
          <a:bodyPr wrap="square" rtlCol="0">
            <a:spAutoFit/>
          </a:bodyPr>
          <a:lstStyle/>
          <a:p>
            <a:endParaRPr lang="en-US" dirty="0" smtClean="0"/>
          </a:p>
          <a:p>
            <a:endParaRPr lang="en-US" dirty="0"/>
          </a:p>
        </p:txBody>
      </p:sp>
      <p:sp>
        <p:nvSpPr>
          <p:cNvPr id="11" name="TextBox 10"/>
          <p:cNvSpPr txBox="1"/>
          <p:nvPr/>
        </p:nvSpPr>
        <p:spPr>
          <a:xfrm>
            <a:off x="495299" y="3961585"/>
            <a:ext cx="7881900" cy="1014984"/>
          </a:xfrm>
          <a:prstGeom prst="rect">
            <a:avLst/>
          </a:prstGeom>
          <a:noFill/>
          <a:ln w="38100">
            <a:solidFill>
              <a:srgbClr val="FF0000"/>
            </a:solidFill>
          </a:ln>
        </p:spPr>
        <p:txBody>
          <a:bodyPr wrap="square" rtlCol="0">
            <a:spAutoFit/>
          </a:bodyPr>
          <a:lstStyle/>
          <a:p>
            <a:endParaRPr lang="en-US" dirty="0" smtClean="0"/>
          </a:p>
          <a:p>
            <a:endParaRPr lang="en-US" dirty="0"/>
          </a:p>
        </p:txBody>
      </p:sp>
    </p:spTree>
    <p:extLst>
      <p:ext uri="{BB962C8B-B14F-4D97-AF65-F5344CB8AC3E}">
        <p14:creationId xmlns:p14="http://schemas.microsoft.com/office/powerpoint/2010/main" val="1484113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View on the Effectiveness of Sequencing PARP Inhibitor Therapy After a Platinum-Based Regimen</a:t>
            </a:r>
            <a:endParaRPr lang="en-US" dirty="0"/>
          </a:p>
        </p:txBody>
      </p:sp>
      <p:sp>
        <p:nvSpPr>
          <p:cNvPr id="2" name="Content Placeholder 1"/>
          <p:cNvSpPr>
            <a:spLocks noGrp="1"/>
          </p:cNvSpPr>
          <p:nvPr>
            <p:ph idx="1"/>
          </p:nvPr>
        </p:nvSpPr>
        <p:spPr/>
        <p:txBody>
          <a:bodyPr/>
          <a:lstStyle/>
          <a:p>
            <a:pPr marL="0" indent="0">
              <a:buNone/>
            </a:pPr>
            <a:r>
              <a:rPr lang="en-US" sz="2200" dirty="0"/>
              <a:t>“</a:t>
            </a:r>
            <a:r>
              <a:rPr lang="en-US" sz="2200" i="1" dirty="0"/>
              <a:t>PARP inhibitors basically stop that DNA repair, single-strand break repair</a:t>
            </a:r>
            <a:r>
              <a:rPr lang="is-IS" sz="2200" i="1" dirty="0"/>
              <a:t>… T</a:t>
            </a:r>
            <a:r>
              <a:rPr lang="en-US" sz="2200" i="1" dirty="0"/>
              <a:t>he PARP inhibitors as well can interfere with homologous recombination itself. But they basically inhibit a leg of the DNA repair mechanisms. And these cancers, they can’t be cancers unless they have DNA repair deficiency. So they already have a problem. And when you come in with platinum, you are putting a lot of stress on the base excision repair pathway, and you overwhelm it. You overwhelm it with platinum. And with the PARP inhibitors, you inhibit base excision repair and homologous recombination, to some extent, and other pathways as well</a:t>
            </a:r>
            <a:r>
              <a:rPr lang="en-US" sz="2200" i="1" dirty="0" smtClean="0"/>
              <a:t>.</a:t>
            </a:r>
            <a:r>
              <a:rPr lang="en-US" sz="2200" dirty="0" smtClean="0"/>
              <a:t>”</a:t>
            </a:r>
          </a:p>
          <a:p>
            <a:pPr marL="0" indent="0">
              <a:buNone/>
            </a:pPr>
            <a:endParaRPr lang="en-US" sz="2200" b="1" dirty="0">
              <a:solidFill>
                <a:srgbClr val="FFFF00"/>
              </a:solidFill>
            </a:endParaRPr>
          </a:p>
          <a:p>
            <a:pPr marL="0" indent="0" algn="r">
              <a:buNone/>
            </a:pPr>
            <a:r>
              <a:rPr lang="en-US" sz="2200" b="1" dirty="0" smtClean="0">
                <a:solidFill>
                  <a:srgbClr val="FFFF00"/>
                </a:solidFill>
              </a:rPr>
              <a:t>Joyce </a:t>
            </a:r>
            <a:r>
              <a:rPr lang="en-US" sz="2200" b="1" dirty="0">
                <a:solidFill>
                  <a:srgbClr val="FFFF00"/>
                </a:solidFill>
              </a:rPr>
              <a:t>O’Shaughnessy, </a:t>
            </a:r>
            <a:r>
              <a:rPr lang="en-US" sz="2200" b="1" dirty="0" smtClean="0">
                <a:solidFill>
                  <a:srgbClr val="FFFF00"/>
                </a:solidFill>
              </a:rPr>
              <a:t>MD</a:t>
            </a:r>
            <a:endParaRPr lang="en-US" sz="2200" dirty="0">
              <a:solidFill>
                <a:srgbClr val="FFFF00"/>
              </a:solidFill>
            </a:endParaRPr>
          </a:p>
        </p:txBody>
      </p:sp>
    </p:spTree>
    <p:extLst>
      <p:ext uri="{BB962C8B-B14F-4D97-AF65-F5344CB8AC3E}">
        <p14:creationId xmlns:p14="http://schemas.microsoft.com/office/powerpoint/2010/main" val="1221756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7" name="Content Placeholder 6"/>
          <p:cNvSpPr>
            <a:spLocks noGrp="1"/>
          </p:cNvSpPr>
          <p:nvPr>
            <p:ph idx="1"/>
          </p:nvPr>
        </p:nvSpPr>
        <p:spPr/>
        <p:txBody>
          <a:bodyPr/>
          <a:lstStyle/>
          <a:p>
            <a:pPr>
              <a:spcBef>
                <a:spcPts val="1200"/>
              </a:spcBef>
              <a:spcAft>
                <a:spcPts val="1200"/>
              </a:spcAft>
              <a:buFont typeface="Arial" charset="0"/>
              <a:buChar char="•"/>
            </a:pPr>
            <a:r>
              <a:rPr lang="en-US" dirty="0"/>
              <a:t>A 65-year-old woman is diagnosed with a </a:t>
            </a:r>
            <a:r>
              <a:rPr lang="en-US" dirty="0" smtClean="0"/>
              <a:t>3.5-cm </a:t>
            </a:r>
            <a:r>
              <a:rPr lang="en-US" dirty="0"/>
              <a:t>breast tumor</a:t>
            </a:r>
          </a:p>
          <a:p>
            <a:pPr>
              <a:spcBef>
                <a:spcPts val="1200"/>
              </a:spcBef>
              <a:spcAft>
                <a:spcPts val="1200"/>
              </a:spcAft>
              <a:buFont typeface="Arial" charset="0"/>
              <a:buChar char="•"/>
            </a:pPr>
            <a:r>
              <a:rPr lang="en-US" dirty="0"/>
              <a:t>Biopsy reveals ER-positive, HER2-negative, node-positive breast cancer</a:t>
            </a:r>
          </a:p>
          <a:p>
            <a:pPr>
              <a:spcBef>
                <a:spcPts val="1200"/>
              </a:spcBef>
              <a:spcAft>
                <a:spcPts val="1200"/>
              </a:spcAft>
              <a:buFont typeface="Arial" charset="0"/>
              <a:buChar char="•"/>
            </a:pPr>
            <a:r>
              <a:rPr lang="en-US" dirty="0"/>
              <a:t>She is currently receiving neoadjuvant </a:t>
            </a:r>
            <a:r>
              <a:rPr lang="en-US" dirty="0" err="1"/>
              <a:t>letrozole</a:t>
            </a:r>
            <a:r>
              <a:rPr lang="en-US" dirty="0"/>
              <a:t> in combination with </a:t>
            </a:r>
            <a:r>
              <a:rPr lang="en-US" dirty="0" err="1"/>
              <a:t>palbociclib</a:t>
            </a:r>
            <a:r>
              <a:rPr lang="en-US" dirty="0"/>
              <a:t> on the </a:t>
            </a:r>
            <a:r>
              <a:rPr lang="en-US" dirty="0" smtClean="0"/>
              <a:t>NSABP-FB-11 </a:t>
            </a:r>
            <a:r>
              <a:rPr lang="en-US" dirty="0"/>
              <a:t>trial (PALLET)</a:t>
            </a:r>
          </a:p>
          <a:p>
            <a:pPr>
              <a:spcBef>
                <a:spcPts val="1200"/>
              </a:spcBef>
              <a:spcAft>
                <a:spcPts val="1200"/>
              </a:spcAft>
            </a:pPr>
            <a:r>
              <a:rPr lang="en-US" b="1" dirty="0">
                <a:solidFill>
                  <a:srgbClr val="FFFF00"/>
                </a:solidFill>
              </a:rPr>
              <a:t>If the patient achieves </a:t>
            </a:r>
            <a:r>
              <a:rPr lang="en-US" b="1" dirty="0" err="1">
                <a:solidFill>
                  <a:srgbClr val="FFFF00"/>
                </a:solidFill>
              </a:rPr>
              <a:t>pCR</a:t>
            </a:r>
            <a:r>
              <a:rPr lang="en-US" b="1" dirty="0">
                <a:solidFill>
                  <a:srgbClr val="FFFF00"/>
                </a:solidFill>
              </a:rPr>
              <a:t> in sentinel lymph nodes, how do you approach the axilla</a:t>
            </a:r>
            <a:r>
              <a:rPr lang="en-US" b="1" dirty="0" smtClean="0">
                <a:solidFill>
                  <a:srgbClr val="FFFF00"/>
                </a:solidFill>
              </a:rPr>
              <a:t>?</a:t>
            </a:r>
            <a:endParaRPr lang="en-US" b="1" dirty="0">
              <a:solidFill>
                <a:srgbClr val="FFFF00"/>
              </a:solidFill>
            </a:endParaRPr>
          </a:p>
        </p:txBody>
      </p:sp>
      <p:sp>
        <p:nvSpPr>
          <p:cNvPr id="9" name="TextBox 8"/>
          <p:cNvSpPr txBox="1"/>
          <p:nvPr/>
        </p:nvSpPr>
        <p:spPr>
          <a:xfrm>
            <a:off x="609600" y="4935479"/>
            <a:ext cx="8122919" cy="98755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382600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519446"/>
            <a:ext cx="8942832" cy="338554"/>
          </a:xfrm>
          <a:prstGeom prst="rect">
            <a:avLst/>
          </a:prstGeom>
          <a:noFill/>
        </p:spPr>
        <p:txBody>
          <a:bodyPr wrap="square" rtlCol="0">
            <a:spAutoFit/>
          </a:bodyPr>
          <a:lstStyle/>
          <a:p>
            <a:r>
              <a:rPr lang="en-US" sz="1600" dirty="0">
                <a:solidFill>
                  <a:srgbClr val="FFFFFF"/>
                </a:solidFill>
              </a:rPr>
              <a:t>Suman VJ et al. </a:t>
            </a:r>
            <a:r>
              <a:rPr lang="en-US" sz="1600" i="1" dirty="0">
                <a:solidFill>
                  <a:srgbClr val="FFFFFF"/>
                </a:solidFill>
              </a:rPr>
              <a:t>Chin </a:t>
            </a:r>
            <a:r>
              <a:rPr lang="en-US" sz="1600" i="1" dirty="0" err="1">
                <a:solidFill>
                  <a:srgbClr val="FFFFFF"/>
                </a:solidFill>
              </a:rPr>
              <a:t>Clin</a:t>
            </a:r>
            <a:r>
              <a:rPr lang="en-US" sz="1600" i="1" dirty="0">
                <a:solidFill>
                  <a:srgbClr val="FFFFFF"/>
                </a:solidFill>
              </a:rPr>
              <a:t> </a:t>
            </a:r>
            <a:r>
              <a:rPr lang="en-US" sz="1600" i="1" dirty="0" err="1">
                <a:solidFill>
                  <a:srgbClr val="FFFFFF"/>
                </a:solidFill>
              </a:rPr>
              <a:t>Oncol</a:t>
            </a:r>
            <a:r>
              <a:rPr lang="en-US" sz="1600" i="1" dirty="0">
                <a:solidFill>
                  <a:srgbClr val="FFFFFF"/>
                </a:solidFill>
              </a:rPr>
              <a:t> </a:t>
            </a:r>
            <a:r>
              <a:rPr lang="en-US" sz="1600" dirty="0">
                <a:solidFill>
                  <a:srgbClr val="FFFFFF"/>
                </a:solidFill>
              </a:rPr>
              <a:t>2015;4(3):34; </a:t>
            </a:r>
            <a:r>
              <a:rPr lang="en-US" sz="1600" dirty="0" err="1">
                <a:solidFill>
                  <a:srgbClr val="FFFFFF"/>
                </a:solidFill>
              </a:rPr>
              <a:t>Clinicaltrials.gov</a:t>
            </a:r>
            <a:r>
              <a:rPr lang="en-US" sz="1600" dirty="0">
                <a:solidFill>
                  <a:srgbClr val="FFFFFF"/>
                </a:solidFill>
              </a:rPr>
              <a:t>; NCT01953588.</a:t>
            </a:r>
            <a:endParaRPr lang="en-US" sz="1600" dirty="0">
              <a:solidFill>
                <a:srgbClr val="000000"/>
              </a:solidFill>
            </a:endParaRPr>
          </a:p>
        </p:txBody>
      </p:sp>
      <p:sp>
        <p:nvSpPr>
          <p:cNvPr id="19" name="Title 1"/>
          <p:cNvSpPr>
            <a:spLocks noGrp="1"/>
          </p:cNvSpPr>
          <p:nvPr>
            <p:ph type="title"/>
          </p:nvPr>
        </p:nvSpPr>
        <p:spPr>
          <a:xfrm>
            <a:off x="685800" y="328371"/>
            <a:ext cx="7769225" cy="1143000"/>
          </a:xfrm>
        </p:spPr>
        <p:txBody>
          <a:bodyPr/>
          <a:lstStyle/>
          <a:p>
            <a:r>
              <a:rPr lang="en-US" dirty="0"/>
              <a:t>Ongoing ALTERNATE Phase III Neoadjuvant Trial</a:t>
            </a:r>
          </a:p>
        </p:txBody>
      </p:sp>
      <p:sp>
        <p:nvSpPr>
          <p:cNvPr id="10" name="TextBox 9"/>
          <p:cNvSpPr txBox="1"/>
          <p:nvPr/>
        </p:nvSpPr>
        <p:spPr>
          <a:xfrm>
            <a:off x="643847" y="2092747"/>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18" name="Line 6"/>
          <p:cNvSpPr>
            <a:spLocks noChangeShapeType="1"/>
          </p:cNvSpPr>
          <p:nvPr/>
        </p:nvSpPr>
        <p:spPr bwMode="auto">
          <a:xfrm flipV="1">
            <a:off x="3453089" y="3531073"/>
            <a:ext cx="1463954" cy="957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4" name="Line 7"/>
          <p:cNvSpPr>
            <a:spLocks noChangeShapeType="1"/>
          </p:cNvSpPr>
          <p:nvPr/>
        </p:nvSpPr>
        <p:spPr bwMode="auto">
          <a:xfrm flipH="1">
            <a:off x="4917042" y="2651096"/>
            <a:ext cx="0" cy="1750731"/>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5" name="Line 8"/>
          <p:cNvSpPr>
            <a:spLocks noChangeShapeType="1"/>
          </p:cNvSpPr>
          <p:nvPr/>
        </p:nvSpPr>
        <p:spPr bwMode="auto">
          <a:xfrm flipV="1">
            <a:off x="4917042" y="2642760"/>
            <a:ext cx="385863" cy="8336"/>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6" name="Line 9"/>
          <p:cNvSpPr>
            <a:spLocks noChangeShapeType="1"/>
          </p:cNvSpPr>
          <p:nvPr/>
        </p:nvSpPr>
        <p:spPr bwMode="auto">
          <a:xfrm>
            <a:off x="4917042" y="3526461"/>
            <a:ext cx="385863"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8" name="Text Box 11"/>
          <p:cNvSpPr txBox="1">
            <a:spLocks noChangeArrowheads="1"/>
          </p:cNvSpPr>
          <p:nvPr/>
        </p:nvSpPr>
        <p:spPr bwMode="auto">
          <a:xfrm>
            <a:off x="5352924" y="2287739"/>
            <a:ext cx="3365789" cy="705008"/>
          </a:xfrm>
          <a:prstGeom prst="rect">
            <a:avLst/>
          </a:prstGeom>
          <a:solidFill>
            <a:srgbClr val="F8951E"/>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lnSpc>
                <a:spcPct val="110000"/>
              </a:lnSpc>
              <a:defRPr/>
            </a:pPr>
            <a:r>
              <a:rPr lang="en-US" altLang="en-US" sz="1800" b="1" dirty="0" err="1">
                <a:solidFill>
                  <a:srgbClr val="010F97"/>
                </a:solidFill>
                <a:latin typeface="Arial"/>
                <a:ea typeface="Arial" pitchFamily="-104" charset="0"/>
                <a:cs typeface="Arial" panose="020B0604020202020204" pitchFamily="34" charset="0"/>
              </a:rPr>
              <a:t>Anastrozole</a:t>
            </a:r>
            <a:r>
              <a:rPr lang="en-US" altLang="en-US" sz="1800" b="1" dirty="0">
                <a:solidFill>
                  <a:srgbClr val="010F97"/>
                </a:solidFill>
                <a:latin typeface="Arial"/>
                <a:ea typeface="Arial" pitchFamily="-104" charset="0"/>
                <a:cs typeface="Arial" panose="020B0604020202020204" pitchFamily="34" charset="0"/>
              </a:rPr>
              <a:t> </a:t>
            </a:r>
          </a:p>
        </p:txBody>
      </p:sp>
      <p:sp>
        <p:nvSpPr>
          <p:cNvPr id="31" name="Text Box 13"/>
          <p:cNvSpPr txBox="1">
            <a:spLocks noChangeArrowheads="1"/>
          </p:cNvSpPr>
          <p:nvPr/>
        </p:nvSpPr>
        <p:spPr bwMode="auto">
          <a:xfrm>
            <a:off x="5352924" y="3167447"/>
            <a:ext cx="3365789" cy="727155"/>
          </a:xfrm>
          <a:prstGeom prst="rect">
            <a:avLst/>
          </a:prstGeom>
          <a:solidFill>
            <a:srgbClr val="BAD529"/>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lnSpc>
                <a:spcPct val="110000"/>
              </a:lnSpc>
              <a:defRPr/>
            </a:pPr>
            <a:r>
              <a:rPr lang="en-US" altLang="en-US" sz="1800" b="1" dirty="0" err="1">
                <a:solidFill>
                  <a:srgbClr val="010F97"/>
                </a:solidFill>
                <a:latin typeface="Arial"/>
                <a:ea typeface="Arial" pitchFamily="-104" charset="0"/>
                <a:cs typeface="Arial" panose="020B0604020202020204" pitchFamily="34" charset="0"/>
              </a:rPr>
              <a:t>Fulvestrant</a:t>
            </a:r>
            <a:endParaRPr lang="en-US" altLang="en-US" sz="1800" b="1" dirty="0">
              <a:solidFill>
                <a:srgbClr val="010F97"/>
              </a:solidFill>
              <a:latin typeface="Arial"/>
              <a:ea typeface="Arial" pitchFamily="-104" charset="0"/>
              <a:cs typeface="Arial" panose="020B0604020202020204" pitchFamily="34" charset="0"/>
            </a:endParaRPr>
          </a:p>
        </p:txBody>
      </p:sp>
      <p:sp>
        <p:nvSpPr>
          <p:cNvPr id="34" name="Oval 4"/>
          <p:cNvSpPr>
            <a:spLocks noChangeArrowheads="1"/>
          </p:cNvSpPr>
          <p:nvPr/>
        </p:nvSpPr>
        <p:spPr bwMode="auto">
          <a:xfrm>
            <a:off x="3790735" y="3078660"/>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sp>
        <p:nvSpPr>
          <p:cNvPr id="15" name="Text Box 11"/>
          <p:cNvSpPr txBox="1">
            <a:spLocks noChangeArrowheads="1"/>
          </p:cNvSpPr>
          <p:nvPr/>
        </p:nvSpPr>
        <p:spPr bwMode="auto">
          <a:xfrm>
            <a:off x="5352924" y="4030445"/>
            <a:ext cx="3365789" cy="705008"/>
          </a:xfrm>
          <a:prstGeom prst="rect">
            <a:avLst/>
          </a:prstGeom>
          <a:solidFill>
            <a:srgbClr val="00B1F1"/>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lnSpc>
                <a:spcPct val="110000"/>
              </a:lnSpc>
              <a:defRPr/>
            </a:pPr>
            <a:r>
              <a:rPr lang="en-US" altLang="en-US" sz="1800" b="1" dirty="0" err="1">
                <a:solidFill>
                  <a:srgbClr val="010F97"/>
                </a:solidFill>
                <a:latin typeface="Arial"/>
                <a:ea typeface="Arial" pitchFamily="-104" charset="0"/>
                <a:cs typeface="Arial" panose="020B0604020202020204" pitchFamily="34" charset="0"/>
              </a:rPr>
              <a:t>Anastrozole</a:t>
            </a:r>
            <a:r>
              <a:rPr lang="en-US" altLang="en-US" sz="1800" b="1" dirty="0">
                <a:solidFill>
                  <a:srgbClr val="010F97"/>
                </a:solidFill>
                <a:latin typeface="Arial"/>
                <a:ea typeface="Arial" pitchFamily="-104" charset="0"/>
                <a:cs typeface="Arial" panose="020B0604020202020204" pitchFamily="34" charset="0"/>
              </a:rPr>
              <a:t> + </a:t>
            </a:r>
            <a:r>
              <a:rPr lang="en-US" altLang="en-US" sz="1800" b="1" dirty="0" err="1" smtClean="0">
                <a:solidFill>
                  <a:srgbClr val="010F97"/>
                </a:solidFill>
                <a:latin typeface="Arial"/>
                <a:ea typeface="Arial" pitchFamily="-104" charset="0"/>
                <a:cs typeface="Arial" panose="020B0604020202020204" pitchFamily="34" charset="0"/>
              </a:rPr>
              <a:t>fulvestrant</a:t>
            </a:r>
            <a:endParaRPr lang="en-US" altLang="en-US" sz="1800" b="1" dirty="0">
              <a:solidFill>
                <a:srgbClr val="010F97"/>
              </a:solidFill>
              <a:latin typeface="Arial"/>
              <a:ea typeface="Arial" pitchFamily="-104" charset="0"/>
              <a:cs typeface="Arial" panose="020B0604020202020204" pitchFamily="34" charset="0"/>
            </a:endParaRPr>
          </a:p>
        </p:txBody>
      </p:sp>
      <p:sp>
        <p:nvSpPr>
          <p:cNvPr id="20" name="Line 9"/>
          <p:cNvSpPr>
            <a:spLocks noChangeShapeType="1"/>
          </p:cNvSpPr>
          <p:nvPr/>
        </p:nvSpPr>
        <p:spPr bwMode="auto">
          <a:xfrm>
            <a:off x="4917042" y="4401827"/>
            <a:ext cx="385863"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2" name="TextBox 21"/>
          <p:cNvSpPr txBox="1"/>
          <p:nvPr/>
        </p:nvSpPr>
        <p:spPr>
          <a:xfrm>
            <a:off x="242513" y="5585727"/>
            <a:ext cx="8457805" cy="707886"/>
          </a:xfrm>
          <a:prstGeom prst="rect">
            <a:avLst/>
          </a:prstGeom>
          <a:noFill/>
        </p:spPr>
        <p:txBody>
          <a:bodyPr wrap="square" rtlCol="0">
            <a:spAutoFit/>
          </a:bodyPr>
          <a:lstStyle/>
          <a:p>
            <a:r>
              <a:rPr lang="en-US" sz="2000" b="1" dirty="0" smtClean="0">
                <a:solidFill>
                  <a:srgbClr val="FFFF00"/>
                </a:solidFill>
              </a:rPr>
              <a:t>Primary outcome measures: </a:t>
            </a:r>
            <a:r>
              <a:rPr lang="en-US" sz="2000" dirty="0" smtClean="0">
                <a:solidFill>
                  <a:srgbClr val="FFFF00"/>
                </a:solidFill>
              </a:rPr>
              <a:t>Rate of endocrine-resistant disease, pCR</a:t>
            </a:r>
            <a:r>
              <a:rPr lang="en-US" sz="2000" dirty="0">
                <a:solidFill>
                  <a:srgbClr val="FFFF00"/>
                </a:solidFill>
              </a:rPr>
              <a:t> </a:t>
            </a:r>
            <a:r>
              <a:rPr lang="en-US" sz="2000" dirty="0" smtClean="0">
                <a:solidFill>
                  <a:srgbClr val="FFFF00"/>
                </a:solidFill>
              </a:rPr>
              <a:t>and recurrence-free survival</a:t>
            </a:r>
            <a:endParaRPr lang="en-US" sz="2000" dirty="0">
              <a:solidFill>
                <a:srgbClr val="FFFF00"/>
              </a:solidFill>
            </a:endParaRPr>
          </a:p>
        </p:txBody>
      </p:sp>
      <p:graphicFrame>
        <p:nvGraphicFramePr>
          <p:cNvPr id="17" name="Group 104"/>
          <p:cNvGraphicFramePr>
            <a:graphicFrameLocks noGrp="1"/>
          </p:cNvGraphicFramePr>
          <p:nvPr>
            <p:extLst>
              <p:ext uri="{D42A27DB-BD31-4B8C-83A1-F6EECF244321}">
                <p14:modId xmlns:p14="http://schemas.microsoft.com/office/powerpoint/2010/main" val="1424196855"/>
              </p:ext>
            </p:extLst>
          </p:nvPr>
        </p:nvGraphicFramePr>
        <p:xfrm>
          <a:off x="317463" y="2429789"/>
          <a:ext cx="3210576" cy="2255703"/>
        </p:xfrm>
        <a:graphic>
          <a:graphicData uri="http://schemas.openxmlformats.org/drawingml/2006/table">
            <a:tbl>
              <a:tblPr/>
              <a:tblGrid>
                <a:gridCol w="3210576"/>
              </a:tblGrid>
              <a:tr h="49329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Arial"/>
                          <a:ea typeface="ＭＳ Ｐゴシック" charset="0"/>
                          <a:cs typeface="Arial"/>
                        </a:rPr>
                        <a:t>Target (N = 2,820)</a:t>
                      </a:r>
                      <a:endParaRPr kumimoji="0" lang="en-US" sz="18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1762409">
                <a:tc>
                  <a:txBody>
                    <a:bodyPr/>
                    <a:lstStyle/>
                    <a:p>
                      <a:pPr marL="285750" indent="-285750" eaLnBrk="0" fontAlgn="base" hangingPunct="0">
                        <a:spcBef>
                          <a:spcPts val="600"/>
                        </a:spcBef>
                        <a:spcAft>
                          <a:spcPts val="600"/>
                        </a:spcAft>
                        <a:buFont typeface="Arial"/>
                        <a:buChar char="•"/>
                      </a:pPr>
                      <a:r>
                        <a:rPr lang="en-US" sz="1800" dirty="0" smtClean="0">
                          <a:solidFill>
                            <a:prstClr val="white"/>
                          </a:solidFill>
                          <a:latin typeface="+mn-lt"/>
                          <a:ea typeface="Arial" pitchFamily="-104" charset="0"/>
                          <a:cs typeface="Arial" pitchFamily="-104" charset="0"/>
                        </a:rPr>
                        <a:t>Postmenopausal women  with ER-positive/HER2-negative IDC</a:t>
                      </a:r>
                    </a:p>
                    <a:p>
                      <a:pPr marL="285750" indent="-285750" eaLnBrk="0" fontAlgn="base" hangingPunct="0">
                        <a:spcBef>
                          <a:spcPts val="600"/>
                        </a:spcBef>
                        <a:spcAft>
                          <a:spcPts val="600"/>
                        </a:spcAft>
                        <a:buFont typeface="Arial"/>
                        <a:buChar char="•"/>
                      </a:pPr>
                      <a:r>
                        <a:rPr lang="en-US" sz="1800" dirty="0" smtClean="0">
                          <a:solidFill>
                            <a:prstClr val="white"/>
                          </a:solidFill>
                          <a:latin typeface="+mn-lt"/>
                          <a:ea typeface="Arial" pitchFamily="-104" charset="0"/>
                          <a:cs typeface="Arial" pitchFamily="-104" charset="0"/>
                        </a:rPr>
                        <a:t>cT2-4 N0-3 M0 breast cancer</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Tree>
    <p:extLst>
      <p:ext uri="{BB962C8B-B14F-4D97-AF65-F5344CB8AC3E}">
        <p14:creationId xmlns:p14="http://schemas.microsoft.com/office/powerpoint/2010/main" val="322827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5" name="Content Placeholder 4"/>
          <p:cNvSpPr>
            <a:spLocks noGrp="1"/>
          </p:cNvSpPr>
          <p:nvPr>
            <p:ph idx="1"/>
          </p:nvPr>
        </p:nvSpPr>
        <p:spPr/>
        <p:txBody>
          <a:bodyPr/>
          <a:lstStyle/>
          <a:p>
            <a:pPr>
              <a:spcBef>
                <a:spcPts val="600"/>
              </a:spcBef>
              <a:spcAft>
                <a:spcPts val="600"/>
              </a:spcAft>
              <a:buFont typeface="Arial" charset="0"/>
              <a:buChar char="•"/>
            </a:pPr>
            <a:r>
              <a:rPr lang="en-US" dirty="0"/>
              <a:t>A 51-year-old woman with a </a:t>
            </a:r>
            <a:r>
              <a:rPr lang="en-US" dirty="0" smtClean="0"/>
              <a:t>3-cm </a:t>
            </a:r>
            <a:r>
              <a:rPr lang="en-US" dirty="0"/>
              <a:t>breast tumor</a:t>
            </a:r>
          </a:p>
          <a:p>
            <a:pPr>
              <a:spcBef>
                <a:spcPts val="600"/>
              </a:spcBef>
              <a:spcAft>
                <a:spcPts val="600"/>
              </a:spcAft>
              <a:buFont typeface="Arial" charset="0"/>
              <a:buChar char="•"/>
            </a:pPr>
            <a:r>
              <a:rPr lang="en-US" dirty="0"/>
              <a:t>Biopsy reveals strongly ER-/PR-positive, HER2-negative breast cancer</a:t>
            </a:r>
          </a:p>
          <a:p>
            <a:pPr>
              <a:spcBef>
                <a:spcPts val="600"/>
              </a:spcBef>
              <a:spcAft>
                <a:spcPts val="600"/>
              </a:spcAft>
              <a:buFont typeface="Arial" charset="0"/>
              <a:buChar char="•"/>
            </a:pPr>
            <a:r>
              <a:rPr lang="en-US" dirty="0"/>
              <a:t>The axilla is clinically negative, but PET/MRI scans show increased uptake in the spine and marrow changes without FDG activity</a:t>
            </a:r>
          </a:p>
          <a:p>
            <a:pPr>
              <a:spcBef>
                <a:spcPts val="600"/>
              </a:spcBef>
              <a:spcAft>
                <a:spcPts val="600"/>
              </a:spcAft>
              <a:buFont typeface="Arial" charset="0"/>
              <a:buChar char="•"/>
            </a:pPr>
            <a:r>
              <a:rPr lang="en-US" dirty="0"/>
              <a:t>Patient underwent a </a:t>
            </a:r>
            <a:r>
              <a:rPr lang="en-US" dirty="0" smtClean="0"/>
              <a:t>mastectomy, </a:t>
            </a:r>
            <a:r>
              <a:rPr lang="en-US" dirty="0"/>
              <a:t>and core biopsy of the iliac crest revealed metastatic disease with 12/12 positive nodes</a:t>
            </a:r>
          </a:p>
          <a:p>
            <a:pPr>
              <a:spcBef>
                <a:spcPts val="600"/>
              </a:spcBef>
              <a:spcAft>
                <a:spcPts val="600"/>
              </a:spcAft>
            </a:pPr>
            <a:r>
              <a:rPr lang="en-US" b="1" dirty="0">
                <a:solidFill>
                  <a:srgbClr val="FFFF00"/>
                </a:solidFill>
              </a:rPr>
              <a:t>What therapeutic approach would you take</a:t>
            </a:r>
            <a:r>
              <a:rPr lang="en-US" b="1" dirty="0" smtClean="0">
                <a:solidFill>
                  <a:srgbClr val="FFFF00"/>
                </a:solidFill>
              </a:rPr>
              <a:t>?</a:t>
            </a:r>
            <a:endParaRPr lang="en-US" b="1" dirty="0">
              <a:solidFill>
                <a:srgbClr val="FFFF00"/>
              </a:solidFill>
            </a:endParaRPr>
          </a:p>
        </p:txBody>
      </p:sp>
      <p:sp>
        <p:nvSpPr>
          <p:cNvPr id="8" name="TextBox 7"/>
          <p:cNvSpPr txBox="1"/>
          <p:nvPr/>
        </p:nvSpPr>
        <p:spPr>
          <a:xfrm>
            <a:off x="609600" y="5385184"/>
            <a:ext cx="8122919" cy="585216"/>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51809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1" y="0"/>
            <a:ext cx="7553960" cy="1143000"/>
          </a:xfrm>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2" name="TextBox 1"/>
          <p:cNvSpPr txBox="1"/>
          <p:nvPr/>
        </p:nvSpPr>
        <p:spPr>
          <a:xfrm>
            <a:off x="609600" y="4660770"/>
            <a:ext cx="8122919" cy="181051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
        <p:nvSpPr>
          <p:cNvPr id="5" name="Content Placeholder 4"/>
          <p:cNvSpPr>
            <a:spLocks noGrp="1"/>
          </p:cNvSpPr>
          <p:nvPr>
            <p:ph idx="1"/>
          </p:nvPr>
        </p:nvSpPr>
        <p:spPr/>
        <p:txBody>
          <a:bodyPr/>
          <a:lstStyle/>
          <a:p>
            <a:pPr>
              <a:spcBef>
                <a:spcPts val="600"/>
              </a:spcBef>
              <a:spcAft>
                <a:spcPts val="600"/>
              </a:spcAft>
              <a:buFont typeface="Arial" charset="0"/>
              <a:buChar char="•"/>
            </a:pPr>
            <a:r>
              <a:rPr lang="en-US" dirty="0"/>
              <a:t>A 76-year-old frail-looking woman presented with a </a:t>
            </a:r>
            <a:r>
              <a:rPr lang="en-US" dirty="0" smtClean="0"/>
              <a:t/>
            </a:r>
            <a:br>
              <a:rPr lang="en-US" dirty="0" smtClean="0"/>
            </a:br>
            <a:r>
              <a:rPr lang="en-US" dirty="0" smtClean="0"/>
              <a:t>6-cm </a:t>
            </a:r>
            <a:r>
              <a:rPr lang="en-US" dirty="0"/>
              <a:t>breast tumor</a:t>
            </a:r>
          </a:p>
          <a:p>
            <a:pPr>
              <a:spcBef>
                <a:spcPts val="600"/>
              </a:spcBef>
              <a:spcAft>
                <a:spcPts val="600"/>
              </a:spcAft>
              <a:buFont typeface="Arial" charset="0"/>
              <a:buChar char="•"/>
            </a:pPr>
            <a:r>
              <a:rPr lang="en-US" dirty="0"/>
              <a:t>Patient weighs 99 </a:t>
            </a:r>
            <a:r>
              <a:rPr lang="en-US" dirty="0" err="1"/>
              <a:t>lbs</a:t>
            </a:r>
            <a:endParaRPr lang="en-US" dirty="0"/>
          </a:p>
          <a:p>
            <a:pPr>
              <a:spcBef>
                <a:spcPts val="600"/>
              </a:spcBef>
              <a:spcAft>
                <a:spcPts val="600"/>
              </a:spcAft>
              <a:buFont typeface="Arial" charset="0"/>
              <a:buChar char="•"/>
            </a:pPr>
            <a:r>
              <a:rPr lang="en-US" dirty="0"/>
              <a:t>Biopsy revealed ER-/PR-negative, HER2-positive disease</a:t>
            </a:r>
          </a:p>
          <a:p>
            <a:pPr>
              <a:spcBef>
                <a:spcPts val="600"/>
              </a:spcBef>
              <a:spcAft>
                <a:spcPts val="600"/>
              </a:spcAft>
              <a:buFont typeface="Arial" charset="0"/>
              <a:buChar char="•"/>
            </a:pPr>
            <a:r>
              <a:rPr lang="en-US" dirty="0"/>
              <a:t>Nipple retraction with palpable axillary node, but the biopsy was </a:t>
            </a:r>
            <a:r>
              <a:rPr lang="en-US" dirty="0" smtClean="0"/>
              <a:t>negative</a:t>
            </a:r>
          </a:p>
          <a:p>
            <a:pPr>
              <a:spcBef>
                <a:spcPts val="600"/>
              </a:spcBef>
              <a:spcAft>
                <a:spcPts val="600"/>
              </a:spcAft>
              <a:buFont typeface="Arial" charset="0"/>
              <a:buChar char="•"/>
            </a:pPr>
            <a:r>
              <a:rPr lang="en-US" b="1" dirty="0">
                <a:solidFill>
                  <a:srgbClr val="FFFF00"/>
                </a:solidFill>
              </a:rPr>
              <a:t>Would you recommend an anthracycline-containing neoadjuvant therapy?</a:t>
            </a:r>
          </a:p>
          <a:p>
            <a:pPr>
              <a:spcBef>
                <a:spcPts val="600"/>
              </a:spcBef>
              <a:spcAft>
                <a:spcPts val="600"/>
              </a:spcAft>
              <a:buFont typeface="Arial" charset="0"/>
              <a:buChar char="•"/>
            </a:pPr>
            <a:r>
              <a:rPr lang="en-US" b="1" dirty="0" smtClean="0">
                <a:solidFill>
                  <a:srgbClr val="FFFF00"/>
                </a:solidFill>
              </a:rPr>
              <a:t>Would </a:t>
            </a:r>
            <a:r>
              <a:rPr lang="en-US" b="1" dirty="0">
                <a:solidFill>
                  <a:srgbClr val="FFFF00"/>
                </a:solidFill>
              </a:rPr>
              <a:t>you include </a:t>
            </a:r>
            <a:r>
              <a:rPr lang="en-US" b="1" dirty="0" err="1">
                <a:solidFill>
                  <a:srgbClr val="FFFF00"/>
                </a:solidFill>
              </a:rPr>
              <a:t>pertuzumab</a:t>
            </a:r>
            <a:r>
              <a:rPr lang="en-US" b="1" dirty="0">
                <a:solidFill>
                  <a:srgbClr val="FFFF00"/>
                </a:solidFill>
              </a:rPr>
              <a:t>? If so, at what dose</a:t>
            </a:r>
            <a:r>
              <a:rPr lang="en-US" b="1" dirty="0" smtClean="0">
                <a:solidFill>
                  <a:srgbClr val="FFFF00"/>
                </a:solidFill>
              </a:rPr>
              <a:t>?</a:t>
            </a:r>
            <a:endParaRPr lang="en-US" b="1" dirty="0">
              <a:solidFill>
                <a:srgbClr val="FFFF00"/>
              </a:solidFill>
            </a:endParaRPr>
          </a:p>
        </p:txBody>
      </p:sp>
    </p:spTree>
    <p:extLst>
      <p:ext uri="{BB962C8B-B14F-4D97-AF65-F5344CB8AC3E}">
        <p14:creationId xmlns:p14="http://schemas.microsoft.com/office/powerpoint/2010/main" val="10023846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58-year-old postmenopausal woman with a </a:t>
            </a:r>
            <a:r>
              <a:rPr lang="en-US" dirty="0" smtClean="0"/>
              <a:t>5-cm </a:t>
            </a:r>
            <a:r>
              <a:rPr lang="en-US" dirty="0"/>
              <a:t>invasive lobular breast cancer</a:t>
            </a:r>
          </a:p>
          <a:p>
            <a:pPr>
              <a:spcBef>
                <a:spcPts val="1200"/>
              </a:spcBef>
              <a:spcAft>
                <a:spcPts val="1200"/>
              </a:spcAft>
              <a:buFont typeface="Arial" charset="0"/>
              <a:buChar char="•"/>
            </a:pPr>
            <a:r>
              <a:rPr lang="en-US" dirty="0"/>
              <a:t>Biopsy revealed ER-/PR-positive, HER2-negative disease</a:t>
            </a:r>
          </a:p>
          <a:p>
            <a:pPr>
              <a:spcBef>
                <a:spcPts val="1200"/>
              </a:spcBef>
              <a:spcAft>
                <a:spcPts val="1200"/>
              </a:spcAft>
              <a:buFont typeface="Arial" charset="0"/>
              <a:buChar char="•"/>
            </a:pPr>
            <a:r>
              <a:rPr lang="en-US" u="sng" dirty="0"/>
              <a:t>The surgeon would like to know if breast conservation surgery is an option for the patient</a:t>
            </a:r>
            <a:r>
              <a:rPr lang="en-US" u="sng" dirty="0" smtClean="0"/>
              <a:t>.</a:t>
            </a:r>
          </a:p>
          <a:p>
            <a:pPr>
              <a:spcBef>
                <a:spcPts val="1200"/>
              </a:spcBef>
              <a:spcAft>
                <a:spcPts val="1200"/>
              </a:spcAft>
              <a:buFont typeface="Arial" charset="0"/>
              <a:buChar char="•"/>
            </a:pPr>
            <a:r>
              <a:rPr lang="en-US" b="1" dirty="0">
                <a:solidFill>
                  <a:srgbClr val="FFFF00"/>
                </a:solidFill>
              </a:rPr>
              <a:t>Which would you recommend: hormonal therapy or chemotherapy or treatment decision post genomic assay results</a:t>
            </a:r>
            <a:r>
              <a:rPr lang="en-US" b="1" dirty="0" smtClean="0">
                <a:solidFill>
                  <a:srgbClr val="FFFF00"/>
                </a:solidFill>
              </a:rPr>
              <a:t>?</a:t>
            </a:r>
            <a:endParaRPr lang="en-US" u="sng" dirty="0"/>
          </a:p>
          <a:p>
            <a:endParaRPr lang="en-US" dirty="0"/>
          </a:p>
        </p:txBody>
      </p:sp>
      <p:sp>
        <p:nvSpPr>
          <p:cNvPr id="7" name="TextBox 6"/>
          <p:cNvSpPr txBox="1"/>
          <p:nvPr/>
        </p:nvSpPr>
        <p:spPr>
          <a:xfrm>
            <a:off x="609600" y="4560725"/>
            <a:ext cx="8122919" cy="1408176"/>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938332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09600" y="4560725"/>
            <a:ext cx="8122919" cy="1408176"/>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
        <p:nvSpPr>
          <p:cNvPr id="3" name="Title 2"/>
          <p:cNvSpPr>
            <a:spLocks noGrp="1"/>
          </p:cNvSpPr>
          <p:nvPr>
            <p:ph type="title"/>
          </p:nvPr>
        </p:nvSpPr>
        <p:spPr/>
        <p:txBody>
          <a:bodyPr/>
          <a:lstStyle/>
          <a:p>
            <a:r>
              <a:rPr lang="en-US" dirty="0">
                <a:solidFill>
                  <a:srgbClr val="BBE0E3"/>
                </a:solidFill>
              </a:rPr>
              <a:t>Case 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58-year-old postmenopausal woman with a </a:t>
            </a:r>
            <a:r>
              <a:rPr lang="en-US" dirty="0" smtClean="0"/>
              <a:t>5-cm </a:t>
            </a:r>
            <a:r>
              <a:rPr lang="en-US" dirty="0"/>
              <a:t>invasive lobular breast cancer</a:t>
            </a:r>
          </a:p>
          <a:p>
            <a:pPr>
              <a:spcBef>
                <a:spcPts val="1200"/>
              </a:spcBef>
              <a:spcAft>
                <a:spcPts val="1200"/>
              </a:spcAft>
              <a:buFont typeface="Arial" charset="0"/>
              <a:buChar char="•"/>
            </a:pPr>
            <a:r>
              <a:rPr lang="en-US" dirty="0"/>
              <a:t>Biopsy revealed ER-/PR-positive, HER2-negative disease</a:t>
            </a:r>
          </a:p>
          <a:p>
            <a:pPr>
              <a:spcBef>
                <a:spcPts val="1200"/>
              </a:spcBef>
              <a:spcAft>
                <a:spcPts val="1200"/>
              </a:spcAft>
              <a:buFont typeface="Arial" charset="0"/>
              <a:buChar char="•"/>
            </a:pPr>
            <a:r>
              <a:rPr lang="en-US" dirty="0"/>
              <a:t>The surgeon would like to know if breast conservation surgery is an option for the patient</a:t>
            </a:r>
            <a:r>
              <a:rPr lang="en-US" dirty="0" smtClean="0"/>
              <a:t>.</a:t>
            </a:r>
          </a:p>
          <a:p>
            <a:pPr>
              <a:spcBef>
                <a:spcPts val="1200"/>
              </a:spcBef>
              <a:spcAft>
                <a:spcPts val="1200"/>
              </a:spcAft>
              <a:buFont typeface="Arial" charset="0"/>
              <a:buChar char="•"/>
            </a:pPr>
            <a:r>
              <a:rPr lang="en-US" b="1" dirty="0">
                <a:solidFill>
                  <a:srgbClr val="FFFF00"/>
                </a:solidFill>
              </a:rPr>
              <a:t>Are there clinical situations in which you would consider other options </a:t>
            </a:r>
            <a:r>
              <a:rPr lang="en-US" b="1" u="sng" dirty="0">
                <a:solidFill>
                  <a:srgbClr val="FFFF00"/>
                </a:solidFill>
              </a:rPr>
              <a:t>besides chemotherapy</a:t>
            </a:r>
            <a:r>
              <a:rPr lang="en-US" b="1" dirty="0">
                <a:solidFill>
                  <a:srgbClr val="FFFF00"/>
                </a:solidFill>
              </a:rPr>
              <a:t> for this patient</a:t>
            </a:r>
            <a:r>
              <a:rPr lang="en-US" b="1" dirty="0" smtClean="0">
                <a:solidFill>
                  <a:srgbClr val="FFFF00"/>
                </a:solidFill>
              </a:rPr>
              <a:t>?</a:t>
            </a:r>
            <a:endParaRPr lang="en-US" dirty="0"/>
          </a:p>
        </p:txBody>
      </p:sp>
    </p:spTree>
    <p:extLst>
      <p:ext uri="{BB962C8B-B14F-4D97-AF65-F5344CB8AC3E}">
        <p14:creationId xmlns:p14="http://schemas.microsoft.com/office/powerpoint/2010/main" val="2087175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45-year-old woman with ER-positive, HER2-negative ductal carcinoma</a:t>
            </a:r>
          </a:p>
          <a:p>
            <a:pPr>
              <a:spcBef>
                <a:spcPts val="1200"/>
              </a:spcBef>
              <a:spcAft>
                <a:spcPts val="1200"/>
              </a:spcAft>
              <a:buFont typeface="Arial" charset="0"/>
              <a:buChar char="•"/>
            </a:pPr>
            <a:r>
              <a:rPr lang="en-US" u="sng" dirty="0"/>
              <a:t>The surgeon would like to know if breast conservation surgery is an option for the patient.</a:t>
            </a:r>
          </a:p>
          <a:p>
            <a:pPr>
              <a:spcBef>
                <a:spcPts val="1200"/>
              </a:spcBef>
              <a:spcAft>
                <a:spcPts val="1200"/>
              </a:spcAft>
            </a:pPr>
            <a:r>
              <a:rPr lang="en-US" b="1" dirty="0">
                <a:solidFill>
                  <a:srgbClr val="FFFF00"/>
                </a:solidFill>
              </a:rPr>
              <a:t>Would you consider endocrine therapy or make a treatment decision after genomic assay results</a:t>
            </a:r>
            <a:r>
              <a:rPr lang="en-US" b="1" dirty="0" smtClean="0">
                <a:solidFill>
                  <a:srgbClr val="FFFF00"/>
                </a:solidFill>
              </a:rPr>
              <a:t>?</a:t>
            </a:r>
            <a:endParaRPr lang="en-US" b="1" dirty="0">
              <a:solidFill>
                <a:srgbClr val="FFFF00"/>
              </a:solidFill>
            </a:endParaRPr>
          </a:p>
        </p:txBody>
      </p:sp>
      <p:sp>
        <p:nvSpPr>
          <p:cNvPr id="7" name="TextBox 6"/>
          <p:cNvSpPr txBox="1"/>
          <p:nvPr/>
        </p:nvSpPr>
        <p:spPr>
          <a:xfrm>
            <a:off x="609600" y="3541394"/>
            <a:ext cx="8122919" cy="98755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5980860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3"/>
          <p:cNvSpPr>
            <a:spLocks noChangeArrowheads="1"/>
          </p:cNvSpPr>
          <p:nvPr/>
        </p:nvSpPr>
        <p:spPr bwMode="auto">
          <a:xfrm>
            <a:off x="156554" y="1563415"/>
            <a:ext cx="8747604" cy="3653162"/>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5" name="Title 4"/>
          <p:cNvSpPr>
            <a:spLocks noGrp="1"/>
          </p:cNvSpPr>
          <p:nvPr>
            <p:ph type="title"/>
          </p:nvPr>
        </p:nvSpPr>
        <p:spPr/>
        <p:txBody>
          <a:bodyPr/>
          <a:lstStyle/>
          <a:p>
            <a:r>
              <a:rPr lang="en-US" altLang="en-US" sz="2400" dirty="0" smtClean="0"/>
              <a:t>Using the 21-Gene Assay from Core Needle Biopsies to Select Neoadjuvant Therapy for Breast Cancer</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454197347"/>
              </p:ext>
            </p:extLst>
          </p:nvPr>
        </p:nvGraphicFramePr>
        <p:xfrm>
          <a:off x="252538" y="1653826"/>
          <a:ext cx="8555637" cy="3472340"/>
        </p:xfrm>
        <a:graphic>
          <a:graphicData uri="http://schemas.openxmlformats.org/drawingml/2006/table">
            <a:tbl>
              <a:tblPr firstRow="1" bandRow="1">
                <a:tableStyleId>{5C22544A-7EE6-4342-B048-85BDC9FD1C3A}</a:tableStyleId>
              </a:tblPr>
              <a:tblGrid>
                <a:gridCol w="1872649"/>
                <a:gridCol w="1670747"/>
                <a:gridCol w="1670747"/>
                <a:gridCol w="1670747"/>
                <a:gridCol w="1670747"/>
              </a:tblGrid>
              <a:tr h="694468">
                <a:tc>
                  <a:txBody>
                    <a:bodyPr/>
                    <a:lstStyle/>
                    <a:p>
                      <a:pPr>
                        <a:spcBef>
                          <a:spcPts val="600"/>
                        </a:spcBef>
                        <a:spcAft>
                          <a:spcPts val="600"/>
                        </a:spcAft>
                      </a:pPr>
                      <a:r>
                        <a:rPr lang="en-US" sz="1800" dirty="0" smtClean="0">
                          <a:solidFill>
                            <a:schemeClr val="bg1"/>
                          </a:solidFill>
                        </a:rPr>
                        <a:t>Treatment group</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marL="0" marR="0" indent="0" algn="ctr" defTabSz="457200" rtl="0" eaLnBrk="1" fontAlgn="auto" latinLnBrk="0" hangingPunct="1">
                        <a:lnSpc>
                          <a:spcPct val="100000"/>
                        </a:lnSpc>
                        <a:spcBef>
                          <a:spcPts val="600"/>
                        </a:spcBef>
                        <a:spcAft>
                          <a:spcPts val="600"/>
                        </a:spcAft>
                        <a:buClrTx/>
                        <a:buSzTx/>
                        <a:buFontTx/>
                        <a:buNone/>
                        <a:tabLst/>
                        <a:defRPr/>
                      </a:pPr>
                      <a:r>
                        <a:rPr lang="en-US" sz="1800" dirty="0" smtClean="0">
                          <a:solidFill>
                            <a:schemeClr val="bg1"/>
                          </a:solidFill>
                        </a:rPr>
                        <a:t>RS&lt;11 NHT</a:t>
                      </a:r>
                      <a:r>
                        <a:rPr lang="en-US" sz="1800" baseline="0" dirty="0" smtClean="0">
                          <a:solidFill>
                            <a:schemeClr val="bg1"/>
                          </a:solidFill>
                        </a:rPr>
                        <a:t> </a:t>
                      </a:r>
                      <a:br>
                        <a:rPr lang="en-US" sz="1800" baseline="0" dirty="0" smtClean="0">
                          <a:solidFill>
                            <a:schemeClr val="bg1"/>
                          </a:solidFill>
                        </a:rPr>
                      </a:br>
                      <a:r>
                        <a:rPr lang="en-US" sz="1800" dirty="0" smtClean="0">
                          <a:solidFill>
                            <a:schemeClr val="bg1"/>
                          </a:solidFill>
                        </a:rPr>
                        <a:t>(n =</a:t>
                      </a:r>
                      <a:r>
                        <a:rPr lang="en-US" sz="1800" baseline="0" dirty="0" smtClean="0">
                          <a:solidFill>
                            <a:schemeClr val="bg1"/>
                          </a:solidFill>
                        </a:rPr>
                        <a:t> 12</a:t>
                      </a:r>
                      <a:r>
                        <a:rPr lang="en-US" sz="1800" dirty="0" smtClean="0">
                          <a:solidFill>
                            <a:schemeClr val="bg1"/>
                          </a:solidFill>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marL="0" marR="0" indent="0" algn="ctr" defTabSz="457200" rtl="0" eaLnBrk="1" fontAlgn="auto" latinLnBrk="0" hangingPunct="1">
                        <a:lnSpc>
                          <a:spcPct val="100000"/>
                        </a:lnSpc>
                        <a:spcBef>
                          <a:spcPts val="600"/>
                        </a:spcBef>
                        <a:spcAft>
                          <a:spcPts val="600"/>
                        </a:spcAft>
                        <a:buClrTx/>
                        <a:buSzTx/>
                        <a:buFontTx/>
                        <a:buNone/>
                        <a:tabLst/>
                        <a:defRPr/>
                      </a:pPr>
                      <a:r>
                        <a:rPr lang="en-US" sz="1800" dirty="0" smtClean="0">
                          <a:solidFill>
                            <a:schemeClr val="bg1"/>
                          </a:solidFill>
                        </a:rPr>
                        <a:t>RS 11-25 NHT</a:t>
                      </a:r>
                      <a:r>
                        <a:rPr lang="en-US" sz="1800" baseline="0" dirty="0" smtClean="0">
                          <a:solidFill>
                            <a:schemeClr val="bg1"/>
                          </a:solidFill>
                        </a:rPr>
                        <a:t> </a:t>
                      </a:r>
                      <a:r>
                        <a:rPr lang="en-US" sz="1800" dirty="0" smtClean="0">
                          <a:solidFill>
                            <a:schemeClr val="bg1"/>
                          </a:solidFill>
                        </a:rPr>
                        <a:t>(n = 18)</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algn="ctr">
                        <a:spcBef>
                          <a:spcPts val="600"/>
                        </a:spcBef>
                        <a:spcAft>
                          <a:spcPts val="600"/>
                        </a:spcAft>
                      </a:pPr>
                      <a:r>
                        <a:rPr lang="en-US" sz="1800" dirty="0" smtClean="0">
                          <a:solidFill>
                            <a:schemeClr val="bg1"/>
                          </a:solidFill>
                        </a:rPr>
                        <a:t>RS 11-25 NCT</a:t>
                      </a:r>
                      <a:r>
                        <a:rPr lang="en-US" sz="1800" baseline="0" dirty="0" smtClean="0">
                          <a:solidFill>
                            <a:schemeClr val="bg1"/>
                          </a:solidFill>
                        </a:rPr>
                        <a:t> </a:t>
                      </a:r>
                      <a:r>
                        <a:rPr lang="en-US" sz="1800" dirty="0" smtClean="0">
                          <a:solidFill>
                            <a:schemeClr val="bg1"/>
                          </a:solidFill>
                        </a:rPr>
                        <a:t>(n = 11)</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c>
                  <a:txBody>
                    <a:bodyPr/>
                    <a:lstStyle/>
                    <a:p>
                      <a:pPr algn="ctr">
                        <a:spcBef>
                          <a:spcPts val="600"/>
                        </a:spcBef>
                        <a:spcAft>
                          <a:spcPts val="600"/>
                        </a:spcAft>
                      </a:pPr>
                      <a:r>
                        <a:rPr lang="en-US" sz="1800" dirty="0" smtClean="0">
                          <a:solidFill>
                            <a:schemeClr val="bg1"/>
                          </a:solidFill>
                        </a:rPr>
                        <a:t>RS&gt;25 NCT</a:t>
                      </a:r>
                      <a:r>
                        <a:rPr lang="en-US" sz="1800" baseline="0" dirty="0" smtClean="0">
                          <a:solidFill>
                            <a:schemeClr val="bg1"/>
                          </a:solidFill>
                        </a:rPr>
                        <a:t> </a:t>
                      </a:r>
                      <a:r>
                        <a:rPr lang="en-US" sz="1800" dirty="0" smtClean="0">
                          <a:solidFill>
                            <a:schemeClr val="bg1"/>
                          </a:solidFill>
                        </a:rPr>
                        <a:t>(n = 14)</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71B3C"/>
                    </a:solidFill>
                  </a:tcPr>
                </a:tc>
              </a:tr>
              <a:tr h="694468">
                <a:tc>
                  <a:txBody>
                    <a:bodyPr/>
                    <a:lstStyle/>
                    <a:p>
                      <a:pPr marL="0" marR="0" indent="0" algn="l" defTabSz="457200" rtl="0" eaLnBrk="1" fontAlgn="auto" latinLnBrk="0" hangingPunct="1">
                        <a:lnSpc>
                          <a:spcPct val="100000"/>
                        </a:lnSpc>
                        <a:spcBef>
                          <a:spcPts val="600"/>
                        </a:spcBef>
                        <a:spcAft>
                          <a:spcPts val="600"/>
                        </a:spcAft>
                        <a:buClrTx/>
                        <a:buSzTx/>
                        <a:buFontTx/>
                        <a:buNone/>
                        <a:tabLst/>
                        <a:defRPr/>
                      </a:pPr>
                      <a:r>
                        <a:rPr lang="en-US" sz="1800" dirty="0" smtClean="0">
                          <a:solidFill>
                            <a:schemeClr val="bg1"/>
                          </a:solidFill>
                        </a:rPr>
                        <a:t>CR</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spcBef>
                          <a:spcPts val="600"/>
                        </a:spcBef>
                        <a:spcAft>
                          <a:spcPts val="600"/>
                        </a:spcAft>
                      </a:pPr>
                      <a:r>
                        <a:rPr lang="en-US" sz="1800" dirty="0" smtClean="0">
                          <a:solidFill>
                            <a:schemeClr val="bg1"/>
                          </a:solidFill>
                        </a:rPr>
                        <a:t>83.3%</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spcBef>
                          <a:spcPts val="600"/>
                        </a:spcBef>
                        <a:spcAft>
                          <a:spcPts val="600"/>
                        </a:spcAft>
                      </a:pPr>
                      <a:r>
                        <a:rPr lang="en-US" sz="1800" dirty="0" smtClean="0">
                          <a:solidFill>
                            <a:schemeClr val="bg1"/>
                          </a:solidFill>
                        </a:rPr>
                        <a:t>50%</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spcBef>
                          <a:spcPts val="600"/>
                        </a:spcBef>
                        <a:spcAft>
                          <a:spcPts val="600"/>
                        </a:spcAft>
                      </a:pPr>
                      <a:r>
                        <a:rPr lang="en-US" sz="1800" dirty="0" smtClean="0">
                          <a:solidFill>
                            <a:schemeClr val="bg1"/>
                          </a:solidFill>
                        </a:rPr>
                        <a:t>72.7%</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spcBef>
                          <a:spcPts val="600"/>
                        </a:spcBef>
                        <a:spcAft>
                          <a:spcPts val="600"/>
                        </a:spcAft>
                      </a:pPr>
                      <a:r>
                        <a:rPr lang="en-US" sz="1800" dirty="0" smtClean="0">
                          <a:solidFill>
                            <a:schemeClr val="bg1"/>
                          </a:solidFill>
                        </a:rPr>
                        <a:t>92.9%</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r>
              <a:tr h="694468">
                <a:tc>
                  <a:txBody>
                    <a:bodyPr/>
                    <a:lstStyle/>
                    <a:p>
                      <a:pPr marL="0" marR="0" indent="0" algn="l" defTabSz="457200" rtl="0" eaLnBrk="1" fontAlgn="auto" latinLnBrk="0" hangingPunct="1">
                        <a:lnSpc>
                          <a:spcPct val="100000"/>
                        </a:lnSpc>
                        <a:spcBef>
                          <a:spcPts val="600"/>
                        </a:spcBef>
                        <a:spcAft>
                          <a:spcPts val="600"/>
                        </a:spcAft>
                        <a:buClrTx/>
                        <a:buSzTx/>
                        <a:buFontTx/>
                        <a:buNone/>
                        <a:tabLst/>
                        <a:defRPr/>
                      </a:pPr>
                      <a:r>
                        <a:rPr lang="en-US" sz="1800" baseline="0" dirty="0" smtClean="0">
                          <a:solidFill>
                            <a:schemeClr val="bg1"/>
                          </a:solidFill>
                        </a:rPr>
                        <a:t>pCR (breast)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spcBef>
                          <a:spcPts val="600"/>
                        </a:spcBef>
                        <a:spcAft>
                          <a:spcPts val="600"/>
                        </a:spcAft>
                      </a:pPr>
                      <a:r>
                        <a:rPr lang="en-US" sz="1800" dirty="0" smtClean="0">
                          <a:solidFill>
                            <a:schemeClr val="bg1"/>
                          </a:solidFill>
                        </a:rPr>
                        <a:t>8.3%</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spcBef>
                          <a:spcPts val="600"/>
                        </a:spcBef>
                        <a:spcAft>
                          <a:spcPts val="600"/>
                        </a:spcAft>
                      </a:pPr>
                      <a:r>
                        <a:rPr lang="en-US" sz="1800" dirty="0" smtClean="0">
                          <a:solidFill>
                            <a:schemeClr val="bg1"/>
                          </a:solidFill>
                        </a:rPr>
                        <a:t>6%</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spcBef>
                          <a:spcPts val="600"/>
                        </a:spcBef>
                        <a:spcAft>
                          <a:spcPts val="600"/>
                        </a:spcAft>
                      </a:pPr>
                      <a:r>
                        <a:rPr lang="en-US" sz="1800" dirty="0" smtClean="0">
                          <a:solidFill>
                            <a:schemeClr val="bg1"/>
                          </a:solidFill>
                        </a:rPr>
                        <a:t>0</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spcBef>
                          <a:spcPts val="600"/>
                        </a:spcBef>
                        <a:spcAft>
                          <a:spcPts val="600"/>
                        </a:spcAft>
                      </a:pPr>
                      <a:r>
                        <a:rPr lang="en-US" sz="1800" dirty="0" smtClean="0">
                          <a:solidFill>
                            <a:schemeClr val="bg1"/>
                          </a:solidFill>
                        </a:rPr>
                        <a:t>21.4%</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r>
              <a:tr h="694468">
                <a:tc>
                  <a:txBody>
                    <a:bodyPr/>
                    <a:lstStyle/>
                    <a:p>
                      <a:pPr marL="0" marR="0" indent="0" algn="l" defTabSz="457200" rtl="0" eaLnBrk="1" fontAlgn="auto" latinLnBrk="0" hangingPunct="1">
                        <a:lnSpc>
                          <a:spcPct val="100000"/>
                        </a:lnSpc>
                        <a:spcBef>
                          <a:spcPts val="600"/>
                        </a:spcBef>
                        <a:spcAft>
                          <a:spcPts val="600"/>
                        </a:spcAft>
                        <a:buClrTx/>
                        <a:buSzTx/>
                        <a:buFontTx/>
                        <a:buNone/>
                        <a:tabLst/>
                        <a:defRPr/>
                      </a:pPr>
                      <a:r>
                        <a:rPr lang="en-US" sz="1800" dirty="0" smtClean="0">
                          <a:solidFill>
                            <a:schemeClr val="bg1"/>
                          </a:solidFill>
                        </a:rPr>
                        <a:t>pCR (breast and nodes)</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spcBef>
                          <a:spcPts val="600"/>
                        </a:spcBef>
                        <a:spcAft>
                          <a:spcPts val="600"/>
                        </a:spcAft>
                      </a:pPr>
                      <a:r>
                        <a:rPr lang="en-US" sz="1800" dirty="0" smtClean="0">
                          <a:solidFill>
                            <a:schemeClr val="bg1"/>
                          </a:solidFill>
                        </a:rPr>
                        <a:t>0</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spcBef>
                          <a:spcPts val="600"/>
                        </a:spcBef>
                        <a:spcAft>
                          <a:spcPts val="600"/>
                        </a:spcAft>
                      </a:pPr>
                      <a:r>
                        <a:rPr lang="en-US" sz="1800" dirty="0" smtClean="0">
                          <a:solidFill>
                            <a:schemeClr val="bg1"/>
                          </a:solidFill>
                        </a:rPr>
                        <a:t>0</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spcBef>
                          <a:spcPts val="600"/>
                        </a:spcBef>
                        <a:spcAft>
                          <a:spcPts val="600"/>
                        </a:spcAft>
                      </a:pPr>
                      <a:r>
                        <a:rPr lang="en-US" sz="1800" dirty="0" smtClean="0">
                          <a:solidFill>
                            <a:schemeClr val="bg1"/>
                          </a:solidFill>
                        </a:rPr>
                        <a:t>0</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spcBef>
                          <a:spcPts val="600"/>
                        </a:spcBef>
                        <a:spcAft>
                          <a:spcPts val="600"/>
                        </a:spcAft>
                      </a:pPr>
                      <a:r>
                        <a:rPr lang="en-US" sz="1800" dirty="0" smtClean="0">
                          <a:solidFill>
                            <a:schemeClr val="bg1"/>
                          </a:solidFill>
                        </a:rPr>
                        <a:t>14.3%</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r>
              <a:tr h="694468">
                <a:tc>
                  <a:txBody>
                    <a:bodyPr/>
                    <a:lstStyle/>
                    <a:p>
                      <a:pPr marL="0" marR="0" indent="0" algn="l" defTabSz="457200" rtl="0" eaLnBrk="1" fontAlgn="auto" latinLnBrk="0" hangingPunct="1">
                        <a:lnSpc>
                          <a:spcPct val="100000"/>
                        </a:lnSpc>
                        <a:spcBef>
                          <a:spcPts val="600"/>
                        </a:spcBef>
                        <a:spcAft>
                          <a:spcPts val="600"/>
                        </a:spcAft>
                        <a:buClrTx/>
                        <a:buSzTx/>
                        <a:buFontTx/>
                        <a:buNone/>
                        <a:tabLst/>
                        <a:defRPr/>
                      </a:pPr>
                      <a:r>
                        <a:rPr lang="en-US" sz="1800" dirty="0" smtClean="0">
                          <a:solidFill>
                            <a:schemeClr val="bg1"/>
                          </a:solidFill>
                        </a:rPr>
                        <a:t>Successful</a:t>
                      </a:r>
                      <a:r>
                        <a:rPr lang="en-US" sz="1800" baseline="0" dirty="0" smtClean="0">
                          <a:solidFill>
                            <a:schemeClr val="bg1"/>
                          </a:solidFill>
                        </a:rPr>
                        <a:t> BCS</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spcBef>
                          <a:spcPts val="600"/>
                        </a:spcBef>
                        <a:spcAft>
                          <a:spcPts val="600"/>
                        </a:spcAft>
                      </a:pPr>
                      <a:r>
                        <a:rPr lang="en-US" sz="1800" dirty="0" smtClean="0">
                          <a:solidFill>
                            <a:schemeClr val="bg1"/>
                          </a:solidFill>
                        </a:rPr>
                        <a:t>75%</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spcBef>
                          <a:spcPts val="600"/>
                        </a:spcBef>
                        <a:spcAft>
                          <a:spcPts val="600"/>
                        </a:spcAft>
                      </a:pPr>
                      <a:r>
                        <a:rPr lang="en-US" sz="1800" dirty="0" smtClean="0">
                          <a:solidFill>
                            <a:schemeClr val="bg1"/>
                          </a:solidFill>
                        </a:rPr>
                        <a:t>72.2%</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spcBef>
                          <a:spcPts val="600"/>
                        </a:spcBef>
                        <a:spcAft>
                          <a:spcPts val="600"/>
                        </a:spcAft>
                      </a:pPr>
                      <a:r>
                        <a:rPr lang="en-US" sz="1800" dirty="0" smtClean="0">
                          <a:solidFill>
                            <a:schemeClr val="bg1"/>
                          </a:solidFill>
                        </a:rPr>
                        <a:t>63.6%</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c>
                  <a:txBody>
                    <a:bodyPr/>
                    <a:lstStyle/>
                    <a:p>
                      <a:pPr algn="ctr">
                        <a:spcBef>
                          <a:spcPts val="600"/>
                        </a:spcBef>
                        <a:spcAft>
                          <a:spcPts val="600"/>
                        </a:spcAft>
                      </a:pPr>
                      <a:r>
                        <a:rPr lang="en-US" sz="1800" dirty="0" smtClean="0">
                          <a:solidFill>
                            <a:schemeClr val="bg1"/>
                          </a:solidFill>
                        </a:rPr>
                        <a:t>57.1%</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B5F97"/>
                    </a:solidFill>
                  </a:tcPr>
                </a:tc>
              </a:tr>
            </a:tbl>
          </a:graphicData>
        </a:graphic>
      </p:graphicFrame>
      <p:sp>
        <p:nvSpPr>
          <p:cNvPr id="7" name="TextBox 6"/>
          <p:cNvSpPr txBox="1"/>
          <p:nvPr/>
        </p:nvSpPr>
        <p:spPr>
          <a:xfrm>
            <a:off x="156554" y="6443246"/>
            <a:ext cx="5032083" cy="338554"/>
          </a:xfrm>
          <a:prstGeom prst="rect">
            <a:avLst/>
          </a:prstGeom>
          <a:noFill/>
        </p:spPr>
        <p:txBody>
          <a:bodyPr wrap="none" rtlCol="0">
            <a:spAutoFit/>
          </a:bodyPr>
          <a:lstStyle/>
          <a:p>
            <a:r>
              <a:rPr lang="en-US" sz="1600" dirty="0" smtClean="0">
                <a:solidFill>
                  <a:schemeClr val="bg1"/>
                </a:solidFill>
              </a:rPr>
              <a:t>Bear HD et al. </a:t>
            </a:r>
            <a:r>
              <a:rPr lang="en-US" sz="1600" i="1" dirty="0" smtClean="0">
                <a:solidFill>
                  <a:schemeClr val="bg1"/>
                </a:solidFill>
              </a:rPr>
              <a:t>Proc SABCS </a:t>
            </a:r>
            <a:r>
              <a:rPr lang="en-US" sz="1600" dirty="0" smtClean="0">
                <a:solidFill>
                  <a:schemeClr val="bg1"/>
                </a:solidFill>
              </a:rPr>
              <a:t>2016;Abstract P2-10-04.</a:t>
            </a:r>
            <a:endParaRPr lang="en-US" sz="1600" dirty="0">
              <a:solidFill>
                <a:schemeClr val="bg1"/>
              </a:solidFill>
            </a:endParaRPr>
          </a:p>
        </p:txBody>
      </p:sp>
      <p:sp>
        <p:nvSpPr>
          <p:cNvPr id="2" name="TextBox 1"/>
          <p:cNvSpPr txBox="1"/>
          <p:nvPr/>
        </p:nvSpPr>
        <p:spPr>
          <a:xfrm>
            <a:off x="438147" y="5238164"/>
            <a:ext cx="4034118" cy="1200329"/>
          </a:xfrm>
          <a:prstGeom prst="rect">
            <a:avLst/>
          </a:prstGeom>
          <a:noFill/>
        </p:spPr>
        <p:txBody>
          <a:bodyPr wrap="none" rtlCol="0">
            <a:spAutoFit/>
          </a:bodyPr>
          <a:lstStyle/>
          <a:p>
            <a:r>
              <a:rPr lang="en-US" sz="1800" dirty="0">
                <a:solidFill>
                  <a:schemeClr val="bg1"/>
                </a:solidFill>
              </a:rPr>
              <a:t>NHT = neoadjuvant hormonal therapy</a:t>
            </a:r>
          </a:p>
          <a:p>
            <a:r>
              <a:rPr lang="en-US" sz="1800" dirty="0">
                <a:solidFill>
                  <a:schemeClr val="bg1"/>
                </a:solidFill>
              </a:rPr>
              <a:t>NCT = neoadjuvant chemotherapy</a:t>
            </a:r>
          </a:p>
          <a:p>
            <a:r>
              <a:rPr lang="en-US" sz="1800" dirty="0">
                <a:solidFill>
                  <a:schemeClr val="bg1"/>
                </a:solidFill>
              </a:rPr>
              <a:t>CR = clinical CR + clinical PR</a:t>
            </a:r>
          </a:p>
          <a:p>
            <a:r>
              <a:rPr lang="en-US" sz="1800" dirty="0">
                <a:solidFill>
                  <a:schemeClr val="bg1"/>
                </a:solidFill>
              </a:rPr>
              <a:t>BCS = breast-conserving surgery</a:t>
            </a:r>
          </a:p>
        </p:txBody>
      </p:sp>
    </p:spTree>
    <p:extLst>
      <p:ext uri="{BB962C8B-B14F-4D97-AF65-F5344CB8AC3E}">
        <p14:creationId xmlns:p14="http://schemas.microsoft.com/office/powerpoint/2010/main" val="13545263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Approach to Chemotherapy for Premenopausal Patients with ER-positive, HER2-Negative Breast Cancer</a:t>
            </a:r>
            <a:endParaRPr lang="en-US" dirty="0"/>
          </a:p>
        </p:txBody>
      </p:sp>
      <p:sp>
        <p:nvSpPr>
          <p:cNvPr id="2" name="Content Placeholder 1"/>
          <p:cNvSpPr>
            <a:spLocks noGrp="1"/>
          </p:cNvSpPr>
          <p:nvPr>
            <p:ph idx="1"/>
          </p:nvPr>
        </p:nvSpPr>
        <p:spPr/>
        <p:txBody>
          <a:bodyPr/>
          <a:lstStyle/>
          <a:p>
            <a:pPr marL="0" indent="0">
              <a:buNone/>
            </a:pPr>
            <a:r>
              <a:rPr lang="en-US" sz="2200" dirty="0" smtClean="0"/>
              <a:t>“</a:t>
            </a:r>
            <a:r>
              <a:rPr lang="en-US" sz="2200" i="1" dirty="0" smtClean="0"/>
              <a:t>I don’t think we have enough data yet in most premenopausal, ER-positive, either larger cancers or node-positive cancers to leave chemotherapy off most of those patients, because really, if you’re in the adjuvant setting when you have all the data in front of you, you know exactly how large it is. You know the nodal status. You know on your Ki-67 whether there’s heterogeneity, because when they read the Ki-67s, they’ll say, ‘Oh, 10% to 15%, but there’s focal areas up to 25%, 30%.’ Those are your lethal </a:t>
            </a:r>
            <a:r>
              <a:rPr lang="en-US" sz="2200" i="1" dirty="0" err="1" smtClean="0"/>
              <a:t>subclones</a:t>
            </a:r>
            <a:r>
              <a:rPr lang="en-US" sz="2200" i="1" dirty="0" smtClean="0"/>
              <a:t>. And when you’re just doing a little needle biopsy up front, you don’t have all the answers there, basically.</a:t>
            </a:r>
            <a:r>
              <a:rPr lang="en-US" sz="2200" dirty="0" smtClean="0"/>
              <a:t>”</a:t>
            </a:r>
          </a:p>
          <a:p>
            <a:pPr marL="0" indent="0">
              <a:buNone/>
            </a:pPr>
            <a:endParaRPr lang="en-US" sz="2200" b="1" dirty="0">
              <a:solidFill>
                <a:srgbClr val="FFFF00"/>
              </a:solidFill>
            </a:endParaRPr>
          </a:p>
          <a:p>
            <a:pPr marL="0" indent="0" algn="r">
              <a:buNone/>
            </a:pPr>
            <a:r>
              <a:rPr lang="en-US" sz="2200" b="1" dirty="0" smtClean="0">
                <a:solidFill>
                  <a:srgbClr val="FFFF00"/>
                </a:solidFill>
              </a:rPr>
              <a:t>Joyce </a:t>
            </a:r>
            <a:r>
              <a:rPr lang="en-US" sz="2200" b="1" dirty="0">
                <a:solidFill>
                  <a:srgbClr val="FFFF00"/>
                </a:solidFill>
              </a:rPr>
              <a:t>O’Shaughnessy, </a:t>
            </a:r>
            <a:r>
              <a:rPr lang="en-US" sz="2200" b="1" dirty="0" smtClean="0">
                <a:solidFill>
                  <a:srgbClr val="FFFF00"/>
                </a:solidFill>
              </a:rPr>
              <a:t>MD</a:t>
            </a:r>
            <a:endParaRPr lang="en-US" sz="2200" dirty="0">
              <a:solidFill>
                <a:srgbClr val="FFFF00"/>
              </a:solidFill>
            </a:endParaRPr>
          </a:p>
        </p:txBody>
      </p:sp>
    </p:spTree>
    <p:extLst>
      <p:ext uri="{BB962C8B-B14F-4D97-AF65-F5344CB8AC3E}">
        <p14:creationId xmlns:p14="http://schemas.microsoft.com/office/powerpoint/2010/main" val="2125921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patient in her 50s presents with ER-positive breast cancer with bone and nodal metastases</a:t>
            </a:r>
          </a:p>
          <a:p>
            <a:pPr>
              <a:spcBef>
                <a:spcPts val="1200"/>
              </a:spcBef>
              <a:spcAft>
                <a:spcPts val="1200"/>
              </a:spcAft>
              <a:buFont typeface="Arial" charset="0"/>
              <a:buChar char="•"/>
            </a:pPr>
            <a:r>
              <a:rPr lang="en-US" dirty="0"/>
              <a:t>After 8 months of receiving </a:t>
            </a:r>
            <a:r>
              <a:rPr lang="en-US" dirty="0" err="1"/>
              <a:t>letrozole</a:t>
            </a:r>
            <a:r>
              <a:rPr lang="en-US" dirty="0"/>
              <a:t> and </a:t>
            </a:r>
            <a:r>
              <a:rPr lang="en-US" dirty="0" err="1"/>
              <a:t>palbociclib</a:t>
            </a:r>
            <a:r>
              <a:rPr lang="en-US" dirty="0"/>
              <a:t>, she experiences disease progression </a:t>
            </a:r>
          </a:p>
          <a:p>
            <a:pPr>
              <a:spcBef>
                <a:spcPts val="1200"/>
              </a:spcBef>
              <a:spcAft>
                <a:spcPts val="1200"/>
              </a:spcAft>
              <a:buFont typeface="Arial" charset="0"/>
              <a:buChar char="•"/>
            </a:pPr>
            <a:r>
              <a:rPr lang="en-US" dirty="0"/>
              <a:t>At the patient’s insistence, </a:t>
            </a:r>
            <a:r>
              <a:rPr lang="en-US" dirty="0" err="1"/>
              <a:t>palbociclib</a:t>
            </a:r>
            <a:r>
              <a:rPr lang="en-US" dirty="0"/>
              <a:t> is continued but in combination with </a:t>
            </a:r>
            <a:r>
              <a:rPr lang="en-US" dirty="0" err="1"/>
              <a:t>fulvestrant</a:t>
            </a:r>
            <a:r>
              <a:rPr lang="en-US" dirty="0"/>
              <a:t> </a:t>
            </a:r>
            <a:r>
              <a:rPr lang="en-US" dirty="0">
                <a:sym typeface="Wingdings"/>
              </a:rPr>
              <a:t> disease progression after a couple of months</a:t>
            </a:r>
            <a:endParaRPr lang="en-US" dirty="0"/>
          </a:p>
          <a:p>
            <a:pPr>
              <a:spcBef>
                <a:spcPts val="1200"/>
              </a:spcBef>
              <a:spcAft>
                <a:spcPts val="1200"/>
              </a:spcAft>
            </a:pPr>
            <a:r>
              <a:rPr lang="en-US" b="1" dirty="0">
                <a:solidFill>
                  <a:srgbClr val="FFFF00"/>
                </a:solidFill>
              </a:rPr>
              <a:t>Should this patient receive chemotherapy or </a:t>
            </a:r>
            <a:r>
              <a:rPr lang="en-US" b="1" dirty="0" err="1">
                <a:solidFill>
                  <a:srgbClr val="FFFF00"/>
                </a:solidFill>
              </a:rPr>
              <a:t>exemestane</a:t>
            </a:r>
            <a:r>
              <a:rPr lang="en-US" b="1" dirty="0">
                <a:solidFill>
                  <a:srgbClr val="FFFF00"/>
                </a:solidFill>
              </a:rPr>
              <a:t>/</a:t>
            </a:r>
            <a:r>
              <a:rPr lang="en-US" b="1" dirty="0" err="1">
                <a:solidFill>
                  <a:srgbClr val="FFFF00"/>
                </a:solidFill>
              </a:rPr>
              <a:t>everolimus</a:t>
            </a:r>
            <a:r>
              <a:rPr lang="en-US" b="1" dirty="0" smtClean="0">
                <a:solidFill>
                  <a:srgbClr val="FFFF00"/>
                </a:solidFill>
              </a:rPr>
              <a:t>?</a:t>
            </a:r>
            <a:endParaRPr lang="en-US" b="1" dirty="0">
              <a:solidFill>
                <a:srgbClr val="FFFF00"/>
              </a:solidFill>
            </a:endParaRPr>
          </a:p>
        </p:txBody>
      </p:sp>
      <p:sp>
        <p:nvSpPr>
          <p:cNvPr id="7" name="TextBox 6"/>
          <p:cNvSpPr txBox="1"/>
          <p:nvPr/>
        </p:nvSpPr>
        <p:spPr>
          <a:xfrm>
            <a:off x="609600" y="4935479"/>
            <a:ext cx="8122919" cy="98755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14041837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BBE0E3"/>
                </a:solidFill>
              </a:rPr>
              <a:t>Case 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patient in her 50s presents with ER-positive breast cancer with bone and nodal metastases</a:t>
            </a:r>
          </a:p>
          <a:p>
            <a:pPr>
              <a:spcBef>
                <a:spcPts val="1200"/>
              </a:spcBef>
              <a:spcAft>
                <a:spcPts val="1200"/>
              </a:spcAft>
              <a:buFont typeface="Arial" charset="0"/>
              <a:buChar char="•"/>
            </a:pPr>
            <a:r>
              <a:rPr lang="en-US" dirty="0"/>
              <a:t>After 8 months of receiving </a:t>
            </a:r>
            <a:r>
              <a:rPr lang="en-US" dirty="0" err="1"/>
              <a:t>letrozole</a:t>
            </a:r>
            <a:r>
              <a:rPr lang="en-US" dirty="0"/>
              <a:t> and </a:t>
            </a:r>
            <a:r>
              <a:rPr lang="en-US" dirty="0" err="1"/>
              <a:t>palbociclib</a:t>
            </a:r>
            <a:r>
              <a:rPr lang="en-US" dirty="0"/>
              <a:t>, she experiences disease progression </a:t>
            </a:r>
          </a:p>
          <a:p>
            <a:pPr>
              <a:spcBef>
                <a:spcPts val="1200"/>
              </a:spcBef>
              <a:spcAft>
                <a:spcPts val="1200"/>
              </a:spcAft>
              <a:buFont typeface="Arial" charset="0"/>
              <a:buChar char="•"/>
            </a:pPr>
            <a:r>
              <a:rPr lang="en-US" b="1" u="sng" dirty="0">
                <a:solidFill>
                  <a:srgbClr val="FFFF00"/>
                </a:solidFill>
              </a:rPr>
              <a:t>At the patient’s insistence,</a:t>
            </a:r>
            <a:r>
              <a:rPr lang="en-US" b="1" dirty="0">
                <a:solidFill>
                  <a:srgbClr val="FFFF00"/>
                </a:solidFill>
              </a:rPr>
              <a:t> </a:t>
            </a:r>
            <a:r>
              <a:rPr lang="en-US" b="1" dirty="0" err="1">
                <a:solidFill>
                  <a:srgbClr val="FFFF00"/>
                </a:solidFill>
              </a:rPr>
              <a:t>palbociclib</a:t>
            </a:r>
            <a:r>
              <a:rPr lang="en-US" b="1" dirty="0">
                <a:solidFill>
                  <a:srgbClr val="FFFF00"/>
                </a:solidFill>
              </a:rPr>
              <a:t> is continued but in combination with </a:t>
            </a:r>
            <a:r>
              <a:rPr lang="en-US" b="1" dirty="0" err="1">
                <a:solidFill>
                  <a:srgbClr val="FFFF00"/>
                </a:solidFill>
              </a:rPr>
              <a:t>fulvestrant</a:t>
            </a:r>
            <a:r>
              <a:rPr lang="en-US" b="1" dirty="0">
                <a:solidFill>
                  <a:srgbClr val="FFFF00"/>
                </a:solidFill>
              </a:rPr>
              <a:t> </a:t>
            </a:r>
            <a:r>
              <a:rPr lang="en-US" b="1" dirty="0">
                <a:solidFill>
                  <a:srgbClr val="FFFF00"/>
                </a:solidFill>
                <a:sym typeface="Wingdings"/>
              </a:rPr>
              <a:t> disease progression after a couple of </a:t>
            </a:r>
            <a:r>
              <a:rPr lang="en-US" b="1" dirty="0" smtClean="0">
                <a:solidFill>
                  <a:srgbClr val="FFFF00"/>
                </a:solidFill>
                <a:sym typeface="Wingdings"/>
              </a:rPr>
              <a:t>months</a:t>
            </a:r>
            <a:endParaRPr lang="en-US" b="1" dirty="0">
              <a:solidFill>
                <a:srgbClr val="FFFF00"/>
              </a:solidFill>
            </a:endParaRPr>
          </a:p>
        </p:txBody>
      </p:sp>
      <p:sp>
        <p:nvSpPr>
          <p:cNvPr id="7" name="TextBox 6"/>
          <p:cNvSpPr txBox="1"/>
          <p:nvPr/>
        </p:nvSpPr>
        <p:spPr>
          <a:xfrm>
            <a:off x="609600" y="3496423"/>
            <a:ext cx="8122919" cy="1453896"/>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17977563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BBE0E3"/>
                </a:solidFill>
              </a:rPr>
              <a:t>Case Discussion</a:t>
            </a:r>
            <a:endParaRPr lang="en-US" dirty="0"/>
          </a:p>
        </p:txBody>
      </p:sp>
      <p:sp>
        <p:nvSpPr>
          <p:cNvPr id="3" name="Content Placeholder 2"/>
          <p:cNvSpPr>
            <a:spLocks noGrp="1"/>
          </p:cNvSpPr>
          <p:nvPr>
            <p:ph idx="1"/>
          </p:nvPr>
        </p:nvSpPr>
        <p:spPr/>
        <p:txBody>
          <a:bodyPr/>
          <a:lstStyle/>
          <a:p>
            <a:pPr>
              <a:spcBef>
                <a:spcPts val="1200"/>
              </a:spcBef>
              <a:spcAft>
                <a:spcPts val="1200"/>
              </a:spcAft>
              <a:buFont typeface="Arial" charset="0"/>
              <a:buChar char="•"/>
            </a:pPr>
            <a:r>
              <a:rPr lang="en-US" dirty="0"/>
              <a:t>A 59-year-old postmenopausal woman presents with a </a:t>
            </a:r>
            <a:r>
              <a:rPr lang="en-US" dirty="0" smtClean="0"/>
              <a:t>6-cm </a:t>
            </a:r>
            <a:r>
              <a:rPr lang="en-US" dirty="0"/>
              <a:t>inflammatory breast cancer in 2014</a:t>
            </a:r>
          </a:p>
          <a:p>
            <a:pPr>
              <a:spcBef>
                <a:spcPts val="1200"/>
              </a:spcBef>
              <a:spcAft>
                <a:spcPts val="1200"/>
              </a:spcAft>
              <a:buFont typeface="Arial" charset="0"/>
              <a:buChar char="•"/>
            </a:pPr>
            <a:r>
              <a:rPr lang="en-US" dirty="0"/>
              <a:t>Biopsy revealed ER-positive, HER2-negative, clinically node-negative disease</a:t>
            </a:r>
          </a:p>
          <a:p>
            <a:pPr>
              <a:spcBef>
                <a:spcPts val="1200"/>
              </a:spcBef>
              <a:spcAft>
                <a:spcPts val="1200"/>
              </a:spcAft>
              <a:buFont typeface="Arial" charset="0"/>
              <a:buChar char="•"/>
            </a:pPr>
            <a:r>
              <a:rPr lang="en-US" dirty="0"/>
              <a:t>Patient received neoadjuvant dose-dense AC/paclitaxel </a:t>
            </a:r>
            <a:r>
              <a:rPr lang="en-US" dirty="0">
                <a:sym typeface="Wingdings"/>
              </a:rPr>
              <a:t> surgery, but with residual disease</a:t>
            </a:r>
            <a:endParaRPr lang="en-US" dirty="0"/>
          </a:p>
          <a:p>
            <a:pPr>
              <a:spcBef>
                <a:spcPts val="1200"/>
              </a:spcBef>
              <a:spcAft>
                <a:spcPts val="1200"/>
              </a:spcAft>
              <a:buFont typeface="Arial" charset="0"/>
              <a:buChar char="•"/>
            </a:pPr>
            <a:r>
              <a:rPr lang="en-US" dirty="0" smtClean="0"/>
              <a:t>She </a:t>
            </a:r>
            <a:r>
              <a:rPr lang="en-US" dirty="0"/>
              <a:t>receives adjuvant </a:t>
            </a:r>
            <a:r>
              <a:rPr lang="en-US" dirty="0" err="1"/>
              <a:t>anastrozole</a:t>
            </a:r>
            <a:r>
              <a:rPr lang="en-US" dirty="0"/>
              <a:t> x 1 year </a:t>
            </a:r>
            <a:r>
              <a:rPr lang="en-US" dirty="0">
                <a:sym typeface="Wingdings"/>
              </a:rPr>
              <a:t> bone metastases  multiple therapies including </a:t>
            </a:r>
            <a:r>
              <a:rPr lang="en-US" dirty="0" err="1">
                <a:sym typeface="Wingdings"/>
              </a:rPr>
              <a:t>palbociclib</a:t>
            </a:r>
            <a:endParaRPr lang="en-US" dirty="0"/>
          </a:p>
          <a:p>
            <a:pPr>
              <a:spcBef>
                <a:spcPts val="1200"/>
              </a:spcBef>
              <a:spcAft>
                <a:spcPts val="1200"/>
              </a:spcAft>
            </a:pPr>
            <a:r>
              <a:rPr lang="en-US" b="1" dirty="0">
                <a:solidFill>
                  <a:srgbClr val="FFFF00"/>
                </a:solidFill>
              </a:rPr>
              <a:t>What would be your next treatment approach</a:t>
            </a:r>
            <a:r>
              <a:rPr lang="en-US" b="1" dirty="0" smtClean="0">
                <a:solidFill>
                  <a:srgbClr val="FFFF00"/>
                </a:solidFill>
              </a:rPr>
              <a:t>?</a:t>
            </a:r>
            <a:endParaRPr lang="en-US" b="1" dirty="0">
              <a:solidFill>
                <a:srgbClr val="FFFF00"/>
              </a:solidFill>
            </a:endParaRPr>
          </a:p>
        </p:txBody>
      </p:sp>
      <p:sp>
        <p:nvSpPr>
          <p:cNvPr id="7" name="TextBox 6"/>
          <p:cNvSpPr txBox="1"/>
          <p:nvPr/>
        </p:nvSpPr>
        <p:spPr>
          <a:xfrm>
            <a:off x="609600" y="5595046"/>
            <a:ext cx="8122919" cy="667512"/>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1241324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09600" y="5400174"/>
            <a:ext cx="8122919" cy="548640"/>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
        <p:nvSpPr>
          <p:cNvPr id="2" name="Title 1"/>
          <p:cNvSpPr>
            <a:spLocks noGrp="1"/>
          </p:cNvSpPr>
          <p:nvPr>
            <p:ph type="title"/>
          </p:nvPr>
        </p:nvSpPr>
        <p:spPr/>
        <p:txBody>
          <a:bodyPr/>
          <a:lstStyle/>
          <a:p>
            <a:r>
              <a:rPr lang="en-US" dirty="0">
                <a:solidFill>
                  <a:srgbClr val="BBE0E3"/>
                </a:solidFill>
              </a:rPr>
              <a:t>Case Discussion</a:t>
            </a:r>
            <a:endParaRPr lang="en-US" dirty="0"/>
          </a:p>
        </p:txBody>
      </p:sp>
      <p:sp>
        <p:nvSpPr>
          <p:cNvPr id="3" name="Content Placeholder 2"/>
          <p:cNvSpPr>
            <a:spLocks noGrp="1"/>
          </p:cNvSpPr>
          <p:nvPr>
            <p:ph idx="1"/>
          </p:nvPr>
        </p:nvSpPr>
        <p:spPr/>
        <p:txBody>
          <a:bodyPr/>
          <a:lstStyle/>
          <a:p>
            <a:pPr>
              <a:spcBef>
                <a:spcPts val="600"/>
              </a:spcBef>
              <a:spcAft>
                <a:spcPts val="600"/>
              </a:spcAft>
              <a:buFont typeface="Arial" charset="0"/>
              <a:buChar char="•"/>
            </a:pPr>
            <a:r>
              <a:rPr lang="en-US" dirty="0"/>
              <a:t>A 59-year-old postmenopausal woman presents with a </a:t>
            </a:r>
            <a:r>
              <a:rPr lang="en-US" dirty="0" smtClean="0"/>
              <a:t>6-cm </a:t>
            </a:r>
            <a:r>
              <a:rPr lang="en-US" dirty="0"/>
              <a:t>inflammatory breast cancer in 2014</a:t>
            </a:r>
          </a:p>
          <a:p>
            <a:pPr>
              <a:spcBef>
                <a:spcPts val="600"/>
              </a:spcBef>
              <a:spcAft>
                <a:spcPts val="600"/>
              </a:spcAft>
              <a:buFont typeface="Arial" charset="0"/>
              <a:buChar char="•"/>
            </a:pPr>
            <a:r>
              <a:rPr lang="en-US" dirty="0"/>
              <a:t>Biopsy revealed ER-positive, HER2-negative, clinically node-negative disease</a:t>
            </a:r>
          </a:p>
          <a:p>
            <a:pPr>
              <a:spcBef>
                <a:spcPts val="600"/>
              </a:spcBef>
              <a:spcAft>
                <a:spcPts val="600"/>
              </a:spcAft>
              <a:buFont typeface="Arial" charset="0"/>
              <a:buChar char="•"/>
            </a:pPr>
            <a:r>
              <a:rPr lang="en-US" dirty="0"/>
              <a:t>Patient received neoadjuvant dose-dense AC/paclitaxel </a:t>
            </a:r>
            <a:r>
              <a:rPr lang="en-US" dirty="0">
                <a:sym typeface="Wingdings"/>
              </a:rPr>
              <a:t> surgery, but with residual disease</a:t>
            </a:r>
            <a:endParaRPr lang="en-US" dirty="0"/>
          </a:p>
          <a:p>
            <a:pPr>
              <a:spcBef>
                <a:spcPts val="600"/>
              </a:spcBef>
              <a:spcAft>
                <a:spcPts val="600"/>
              </a:spcAft>
              <a:buFont typeface="Arial" charset="0"/>
              <a:buChar char="•"/>
            </a:pPr>
            <a:r>
              <a:rPr lang="en-US" dirty="0" smtClean="0"/>
              <a:t>She </a:t>
            </a:r>
            <a:r>
              <a:rPr lang="en-US" dirty="0"/>
              <a:t>receives adjuvant </a:t>
            </a:r>
            <a:r>
              <a:rPr lang="en-US" dirty="0" err="1"/>
              <a:t>anastrozole</a:t>
            </a:r>
            <a:r>
              <a:rPr lang="en-US" dirty="0"/>
              <a:t> x 1 year </a:t>
            </a:r>
            <a:r>
              <a:rPr lang="en-US" dirty="0">
                <a:sym typeface="Wingdings"/>
              </a:rPr>
              <a:t> bone metastases  multiple therapies including </a:t>
            </a:r>
            <a:r>
              <a:rPr lang="en-US" dirty="0" err="1" smtClean="0">
                <a:sym typeface="Wingdings"/>
              </a:rPr>
              <a:t>palbociclib</a:t>
            </a:r>
            <a:r>
              <a:rPr lang="en-US" dirty="0" smtClean="0">
                <a:sym typeface="Wingdings"/>
              </a:rPr>
              <a:t>, </a:t>
            </a:r>
            <a:r>
              <a:rPr lang="en-US" dirty="0">
                <a:sym typeface="Wingdings"/>
              </a:rPr>
              <a:t>which was not well </a:t>
            </a:r>
            <a:r>
              <a:rPr lang="en-US" dirty="0" smtClean="0">
                <a:sym typeface="Wingdings"/>
              </a:rPr>
              <a:t>tolerated</a:t>
            </a:r>
          </a:p>
          <a:p>
            <a:pPr>
              <a:spcBef>
                <a:spcPts val="600"/>
              </a:spcBef>
              <a:spcAft>
                <a:spcPts val="600"/>
              </a:spcAft>
              <a:buFont typeface="Arial" charset="0"/>
              <a:buChar char="•"/>
            </a:pPr>
            <a:r>
              <a:rPr lang="en-US" b="1" dirty="0" smtClean="0">
                <a:solidFill>
                  <a:srgbClr val="FFFF00"/>
                </a:solidFill>
              </a:rPr>
              <a:t>Dose reduce </a:t>
            </a:r>
            <a:r>
              <a:rPr lang="en-US" b="1" dirty="0" err="1">
                <a:solidFill>
                  <a:srgbClr val="FFFF00"/>
                </a:solidFill>
              </a:rPr>
              <a:t>palbociclib</a:t>
            </a:r>
            <a:r>
              <a:rPr lang="en-US" b="1" dirty="0">
                <a:solidFill>
                  <a:srgbClr val="FFFF00"/>
                </a:solidFill>
              </a:rPr>
              <a:t> to manage neutropenia </a:t>
            </a:r>
            <a:endParaRPr lang="en-US" dirty="0"/>
          </a:p>
        </p:txBody>
      </p:sp>
    </p:spTree>
    <p:extLst>
      <p:ext uri="{BB962C8B-B14F-4D97-AF65-F5344CB8AC3E}">
        <p14:creationId xmlns:p14="http://schemas.microsoft.com/office/powerpoint/2010/main" val="1289922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BBE0E3"/>
                </a:solidFill>
              </a:rPr>
              <a:t>Case Discussion</a:t>
            </a:r>
            <a:endParaRPr lang="en-US" dirty="0"/>
          </a:p>
        </p:txBody>
      </p:sp>
      <p:sp>
        <p:nvSpPr>
          <p:cNvPr id="3" name="Content Placeholder 2"/>
          <p:cNvSpPr>
            <a:spLocks noGrp="1"/>
          </p:cNvSpPr>
          <p:nvPr>
            <p:ph idx="1"/>
          </p:nvPr>
        </p:nvSpPr>
        <p:spPr/>
        <p:txBody>
          <a:bodyPr/>
          <a:lstStyle/>
          <a:p>
            <a:pPr>
              <a:spcBef>
                <a:spcPts val="600"/>
              </a:spcBef>
              <a:spcAft>
                <a:spcPts val="600"/>
              </a:spcAft>
              <a:buFont typeface="Arial" charset="0"/>
              <a:buChar char="•"/>
            </a:pPr>
            <a:r>
              <a:rPr lang="en-US" dirty="0"/>
              <a:t>A 59-year-old postmenopausal woman presents with a </a:t>
            </a:r>
            <a:r>
              <a:rPr lang="en-US" dirty="0" smtClean="0"/>
              <a:t>6-cm </a:t>
            </a:r>
            <a:r>
              <a:rPr lang="en-US" dirty="0"/>
              <a:t>inflammatory breast cancer in 2014</a:t>
            </a:r>
          </a:p>
          <a:p>
            <a:pPr>
              <a:spcBef>
                <a:spcPts val="600"/>
              </a:spcBef>
              <a:spcAft>
                <a:spcPts val="600"/>
              </a:spcAft>
              <a:buFont typeface="Arial" charset="0"/>
              <a:buChar char="•"/>
            </a:pPr>
            <a:r>
              <a:rPr lang="en-US" dirty="0"/>
              <a:t>Biopsy revealed ER-positive, HER2-negative, clinically node-negative disease</a:t>
            </a:r>
          </a:p>
          <a:p>
            <a:pPr>
              <a:spcBef>
                <a:spcPts val="600"/>
              </a:spcBef>
              <a:spcAft>
                <a:spcPts val="600"/>
              </a:spcAft>
              <a:buFont typeface="Arial" charset="0"/>
              <a:buChar char="•"/>
            </a:pPr>
            <a:r>
              <a:rPr lang="en-US" dirty="0"/>
              <a:t>Patient received neoadjuvant dose-dense AC/paclitaxel </a:t>
            </a:r>
            <a:r>
              <a:rPr lang="en-US" dirty="0">
                <a:sym typeface="Wingdings"/>
              </a:rPr>
              <a:t> surgery, but with residual disease</a:t>
            </a:r>
            <a:endParaRPr lang="en-US" dirty="0"/>
          </a:p>
          <a:p>
            <a:pPr>
              <a:spcBef>
                <a:spcPts val="600"/>
              </a:spcBef>
              <a:spcAft>
                <a:spcPts val="600"/>
              </a:spcAft>
              <a:buFont typeface="Arial" charset="0"/>
              <a:buChar char="•"/>
            </a:pPr>
            <a:r>
              <a:rPr lang="en-US" dirty="0" smtClean="0"/>
              <a:t>She </a:t>
            </a:r>
            <a:r>
              <a:rPr lang="en-US" dirty="0"/>
              <a:t>receives adjuvant </a:t>
            </a:r>
            <a:r>
              <a:rPr lang="en-US" dirty="0" err="1"/>
              <a:t>anastrozole</a:t>
            </a:r>
            <a:r>
              <a:rPr lang="en-US" dirty="0"/>
              <a:t> x 1 year </a:t>
            </a:r>
            <a:r>
              <a:rPr lang="en-US" dirty="0">
                <a:sym typeface="Wingdings"/>
              </a:rPr>
              <a:t> bone metastases  multiple therapies including </a:t>
            </a:r>
            <a:r>
              <a:rPr lang="en-US" dirty="0" err="1">
                <a:sym typeface="Wingdings"/>
              </a:rPr>
              <a:t>palbociclib</a:t>
            </a:r>
            <a:endParaRPr lang="en-US" dirty="0">
              <a:sym typeface="Wingdings"/>
            </a:endParaRPr>
          </a:p>
          <a:p>
            <a:pPr>
              <a:spcBef>
                <a:spcPts val="600"/>
              </a:spcBef>
              <a:spcAft>
                <a:spcPts val="600"/>
              </a:spcAft>
              <a:buFont typeface="Arial" charset="0"/>
              <a:buChar char="•"/>
            </a:pPr>
            <a:r>
              <a:rPr lang="en-US" dirty="0"/>
              <a:t>She develops tolerability issues to treatment </a:t>
            </a:r>
            <a:r>
              <a:rPr lang="en-US" dirty="0">
                <a:sym typeface="Wingdings"/>
              </a:rPr>
              <a:t> more disease progression</a:t>
            </a:r>
            <a:endParaRPr lang="en-US" dirty="0"/>
          </a:p>
          <a:p>
            <a:pPr>
              <a:spcBef>
                <a:spcPts val="600"/>
              </a:spcBef>
              <a:spcAft>
                <a:spcPts val="600"/>
              </a:spcAft>
            </a:pPr>
            <a:r>
              <a:rPr lang="en-US" b="1" dirty="0">
                <a:solidFill>
                  <a:srgbClr val="FFFF00"/>
                </a:solidFill>
              </a:rPr>
              <a:t>What would be your next treatment approach</a:t>
            </a:r>
            <a:r>
              <a:rPr lang="en-US" b="1" dirty="0" smtClean="0">
                <a:solidFill>
                  <a:srgbClr val="FFFF00"/>
                </a:solidFill>
              </a:rPr>
              <a:t>?</a:t>
            </a:r>
            <a:endParaRPr lang="en-US" b="1" dirty="0">
              <a:solidFill>
                <a:srgbClr val="FFFF00"/>
              </a:solidFill>
            </a:endParaRPr>
          </a:p>
        </p:txBody>
      </p:sp>
      <p:sp>
        <p:nvSpPr>
          <p:cNvPr id="7" name="TextBox 6"/>
          <p:cNvSpPr txBox="1"/>
          <p:nvPr/>
        </p:nvSpPr>
        <p:spPr>
          <a:xfrm>
            <a:off x="609600" y="5924828"/>
            <a:ext cx="8122919" cy="548640"/>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246921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Tolerability of Pertuzumab in Elderly, </a:t>
            </a:r>
            <a:br>
              <a:rPr lang="en-US" dirty="0" smtClean="0"/>
            </a:br>
            <a:r>
              <a:rPr lang="en-US" dirty="0" smtClean="0"/>
              <a:t>Frail Patients</a:t>
            </a:r>
            <a:endParaRPr lang="en-US" dirty="0"/>
          </a:p>
        </p:txBody>
      </p:sp>
      <p:sp>
        <p:nvSpPr>
          <p:cNvPr id="2" name="Content Placeholder 1"/>
          <p:cNvSpPr>
            <a:spLocks noGrp="1"/>
          </p:cNvSpPr>
          <p:nvPr>
            <p:ph idx="1"/>
          </p:nvPr>
        </p:nvSpPr>
        <p:spPr/>
        <p:txBody>
          <a:bodyPr/>
          <a:lstStyle/>
          <a:p>
            <a:pPr marL="0" indent="0">
              <a:buNone/>
            </a:pPr>
            <a:r>
              <a:rPr lang="en-US" dirty="0"/>
              <a:t>“</a:t>
            </a:r>
            <a:r>
              <a:rPr lang="en-US" i="1" dirty="0"/>
              <a:t>Diarrhea is the main problem. Usually it’s just for a few days and it’s tolerable or you can cope with it with </a:t>
            </a:r>
            <a:r>
              <a:rPr lang="en-US" i="1" dirty="0" err="1"/>
              <a:t>antidiarrheals</a:t>
            </a:r>
            <a:r>
              <a:rPr lang="is-IS" i="1" dirty="0"/>
              <a:t>… </a:t>
            </a:r>
            <a:r>
              <a:rPr lang="en-US" i="1" dirty="0"/>
              <a:t>if I were going to treat this elderly patient, this very small patient, with a standard dose, I would be very cautious and supervise her very carefully and keep in close touch with her about the possibility of diarrhea, because that would not be much fun in a fairly poor 76-year-old.</a:t>
            </a:r>
            <a:r>
              <a:rPr lang="en-US" dirty="0"/>
              <a:t>”</a:t>
            </a:r>
            <a:r>
              <a:rPr lang="en-US" b="1" dirty="0"/>
              <a:t>	</a:t>
            </a:r>
            <a:endParaRPr lang="en-US" b="1" dirty="0" smtClean="0"/>
          </a:p>
          <a:p>
            <a:pPr marL="0" indent="0">
              <a:buNone/>
            </a:pPr>
            <a:endParaRPr lang="en-US" b="1" dirty="0" smtClean="0">
              <a:solidFill>
                <a:srgbClr val="FFFF00"/>
              </a:solidFill>
            </a:endParaRPr>
          </a:p>
          <a:p>
            <a:pPr marL="0" indent="0" algn="r">
              <a:buNone/>
            </a:pPr>
            <a:r>
              <a:rPr lang="en-US" b="1" dirty="0" smtClean="0">
                <a:solidFill>
                  <a:srgbClr val="FFFF00"/>
                </a:solidFill>
              </a:rPr>
              <a:t>Ian E </a:t>
            </a:r>
            <a:r>
              <a:rPr lang="en-US" b="1" dirty="0">
                <a:solidFill>
                  <a:srgbClr val="FFFF00"/>
                </a:solidFill>
              </a:rPr>
              <a:t>Smith, </a:t>
            </a:r>
            <a:r>
              <a:rPr lang="en-US" b="1" dirty="0" smtClean="0">
                <a:solidFill>
                  <a:srgbClr val="FFFF00"/>
                </a:solidFill>
              </a:rPr>
              <a:t>MD</a:t>
            </a:r>
            <a:endParaRPr lang="en-US" dirty="0">
              <a:solidFill>
                <a:srgbClr val="FFFF00"/>
              </a:solidFill>
            </a:endParaRPr>
          </a:p>
        </p:txBody>
      </p:sp>
    </p:spTree>
    <p:extLst>
      <p:ext uri="{BB962C8B-B14F-4D97-AF65-F5344CB8AC3E}">
        <p14:creationId xmlns:p14="http://schemas.microsoft.com/office/powerpoint/2010/main" val="13032425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BBE0E3"/>
                </a:solidFill>
              </a:rPr>
              <a:t>Case Discussion</a:t>
            </a:r>
            <a:endParaRPr lang="en-US" dirty="0"/>
          </a:p>
        </p:txBody>
      </p:sp>
      <p:sp>
        <p:nvSpPr>
          <p:cNvPr id="7" name="TextBox 6"/>
          <p:cNvSpPr txBox="1"/>
          <p:nvPr/>
        </p:nvSpPr>
        <p:spPr>
          <a:xfrm>
            <a:off x="609600" y="5220290"/>
            <a:ext cx="8122919" cy="1344168"/>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
        <p:nvSpPr>
          <p:cNvPr id="3" name="Content Placeholder 2"/>
          <p:cNvSpPr>
            <a:spLocks noGrp="1"/>
          </p:cNvSpPr>
          <p:nvPr>
            <p:ph idx="1"/>
          </p:nvPr>
        </p:nvSpPr>
        <p:spPr/>
        <p:txBody>
          <a:bodyPr/>
          <a:lstStyle/>
          <a:p>
            <a:pPr>
              <a:spcBef>
                <a:spcPts val="1200"/>
              </a:spcBef>
              <a:spcAft>
                <a:spcPts val="1200"/>
              </a:spcAft>
              <a:buFont typeface="Arial" charset="0"/>
              <a:buChar char="•"/>
            </a:pPr>
            <a:r>
              <a:rPr lang="en-US" dirty="0"/>
              <a:t>A 68-year-old woman presents with 3 primary breast tumors; 2 on one side and 1 on the other</a:t>
            </a:r>
          </a:p>
          <a:p>
            <a:pPr>
              <a:spcBef>
                <a:spcPts val="1200"/>
              </a:spcBef>
              <a:spcAft>
                <a:spcPts val="1200"/>
              </a:spcAft>
              <a:buFont typeface="Arial" charset="0"/>
              <a:buChar char="•"/>
            </a:pPr>
            <a:r>
              <a:rPr lang="en-US" dirty="0"/>
              <a:t>Biopsy revealed ER-positive, HER2-negative and BRCA2 germline mutation-positive disease</a:t>
            </a:r>
          </a:p>
          <a:p>
            <a:pPr>
              <a:spcBef>
                <a:spcPts val="1200"/>
              </a:spcBef>
              <a:spcAft>
                <a:spcPts val="1200"/>
              </a:spcAft>
              <a:buFont typeface="Arial" charset="0"/>
              <a:buChar char="•"/>
            </a:pPr>
            <a:r>
              <a:rPr lang="en-US" dirty="0"/>
              <a:t>Patient underwent bilateral mastectomies</a:t>
            </a:r>
          </a:p>
          <a:p>
            <a:pPr marL="800100" lvl="1" indent="-342900">
              <a:spcBef>
                <a:spcPts val="0"/>
              </a:spcBef>
              <a:spcAft>
                <a:spcPts val="0"/>
              </a:spcAft>
              <a:buFont typeface="Arial" charset="0"/>
              <a:buChar char="•"/>
            </a:pPr>
            <a:r>
              <a:rPr lang="en-US" dirty="0"/>
              <a:t>On one side: sentinel node was negative </a:t>
            </a:r>
          </a:p>
          <a:p>
            <a:pPr marL="800100" lvl="1" indent="-342900">
              <a:spcBef>
                <a:spcPts val="1200"/>
              </a:spcBef>
              <a:spcAft>
                <a:spcPts val="1200"/>
              </a:spcAft>
              <a:buFont typeface="Arial" charset="0"/>
              <a:buChar char="•"/>
            </a:pPr>
            <a:r>
              <a:rPr lang="en-US" dirty="0"/>
              <a:t>On other side: 18/19 positive nodes</a:t>
            </a:r>
          </a:p>
          <a:p>
            <a:pPr>
              <a:spcBef>
                <a:spcPts val="1200"/>
              </a:spcBef>
              <a:spcAft>
                <a:spcPts val="1200"/>
              </a:spcAft>
            </a:pPr>
            <a:r>
              <a:rPr lang="en-US" b="1" dirty="0">
                <a:solidFill>
                  <a:srgbClr val="FFFF00"/>
                </a:solidFill>
              </a:rPr>
              <a:t>What therapy would you recommend for this patient with </a:t>
            </a:r>
            <a:r>
              <a:rPr lang="en-US" b="1" dirty="0" smtClean="0">
                <a:solidFill>
                  <a:srgbClr val="FFFF00"/>
                </a:solidFill>
              </a:rPr>
              <a:t>high-risk </a:t>
            </a:r>
            <a:r>
              <a:rPr lang="en-US" b="1" dirty="0">
                <a:solidFill>
                  <a:srgbClr val="FFFF00"/>
                </a:solidFill>
              </a:rPr>
              <a:t>disease and a BRCA2 germline mutation</a:t>
            </a:r>
            <a:r>
              <a:rPr lang="en-US" b="1" dirty="0" smtClean="0">
                <a:solidFill>
                  <a:srgbClr val="FFFF00"/>
                </a:solidFill>
              </a:rPr>
              <a:t>?</a:t>
            </a:r>
            <a:endParaRPr lang="en-US" b="1" dirty="0">
              <a:solidFill>
                <a:srgbClr val="FFFF00"/>
              </a:solidFill>
            </a:endParaRPr>
          </a:p>
        </p:txBody>
      </p:sp>
    </p:spTree>
    <p:extLst>
      <p:ext uri="{BB962C8B-B14F-4D97-AF65-F5344CB8AC3E}">
        <p14:creationId xmlns:p14="http://schemas.microsoft.com/office/powerpoint/2010/main" val="10743369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Importance of Genetic </a:t>
            </a:r>
            <a:r>
              <a:rPr lang="en-US" dirty="0" smtClean="0">
                <a:solidFill>
                  <a:srgbClr val="BBE0E3"/>
                </a:solidFill>
              </a:rPr>
              <a:t>Testing</a:t>
            </a:r>
            <a:endParaRPr lang="en-US" dirty="0"/>
          </a:p>
        </p:txBody>
      </p:sp>
      <p:sp>
        <p:nvSpPr>
          <p:cNvPr id="5" name="Content Placeholder 4"/>
          <p:cNvSpPr>
            <a:spLocks noGrp="1"/>
          </p:cNvSpPr>
          <p:nvPr>
            <p:ph idx="1"/>
          </p:nvPr>
        </p:nvSpPr>
        <p:spPr/>
        <p:txBody>
          <a:bodyPr/>
          <a:lstStyle/>
          <a:p>
            <a:pPr marL="0" indent="0">
              <a:spcBef>
                <a:spcPts val="600"/>
              </a:spcBef>
              <a:spcAft>
                <a:spcPts val="600"/>
              </a:spcAft>
              <a:buNone/>
            </a:pPr>
            <a:r>
              <a:rPr lang="en-US" dirty="0"/>
              <a:t>For all patients with a family history of BRCA mutations, I </a:t>
            </a:r>
            <a:r>
              <a:rPr lang="en-US" dirty="0" smtClean="0"/>
              <a:t>rescreen </a:t>
            </a:r>
            <a:r>
              <a:rPr lang="en-US" dirty="0"/>
              <a:t>them for these mutations, even though they tested negative in the past.</a:t>
            </a:r>
          </a:p>
          <a:p>
            <a:pPr marL="0" indent="0">
              <a:spcBef>
                <a:spcPts val="600"/>
              </a:spcBef>
              <a:spcAft>
                <a:spcPts val="600"/>
              </a:spcAft>
              <a:buNone/>
            </a:pPr>
            <a:endParaRPr lang="en-US" b="1" dirty="0" smtClean="0">
              <a:solidFill>
                <a:srgbClr val="FFFF00"/>
              </a:solidFill>
            </a:endParaRPr>
          </a:p>
          <a:p>
            <a:pPr marL="0" indent="0" algn="r">
              <a:spcBef>
                <a:spcPts val="600"/>
              </a:spcBef>
              <a:spcAft>
                <a:spcPts val="600"/>
              </a:spcAft>
              <a:buNone/>
            </a:pPr>
            <a:r>
              <a:rPr lang="en-US" b="1" dirty="0" smtClean="0">
                <a:solidFill>
                  <a:srgbClr val="FFFF00"/>
                </a:solidFill>
              </a:rPr>
              <a:t>Joyce </a:t>
            </a:r>
            <a:r>
              <a:rPr lang="en-US" b="1" dirty="0">
                <a:solidFill>
                  <a:srgbClr val="FFFF00"/>
                </a:solidFill>
              </a:rPr>
              <a:t>O’Shaughnessy, </a:t>
            </a:r>
            <a:r>
              <a:rPr lang="en-US" b="1" dirty="0" smtClean="0">
                <a:solidFill>
                  <a:srgbClr val="FFFF00"/>
                </a:solidFill>
              </a:rPr>
              <a:t>MD</a:t>
            </a:r>
            <a:endParaRPr lang="en-US" dirty="0"/>
          </a:p>
        </p:txBody>
      </p:sp>
    </p:spTree>
    <p:extLst>
      <p:ext uri="{BB962C8B-B14F-4D97-AF65-F5344CB8AC3E}">
        <p14:creationId xmlns:p14="http://schemas.microsoft.com/office/powerpoint/2010/main" val="5988015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82402" y="6169968"/>
            <a:ext cx="4094069" cy="461665"/>
          </a:xfrm>
          <a:prstGeom prst="rect">
            <a:avLst/>
          </a:prstGeom>
        </p:spPr>
        <p:txBody>
          <a:bodyPr wrap="none">
            <a:spAutoFit/>
          </a:bodyPr>
          <a:lstStyle/>
          <a:p>
            <a:r>
              <a:rPr lang="en-US" b="1" dirty="0">
                <a:solidFill>
                  <a:srgbClr val="FFFF00"/>
                </a:solidFill>
              </a:rPr>
              <a:t>Joyce O’Shaughnessy, MD</a:t>
            </a:r>
            <a:endParaRPr lang="en-US" dirty="0"/>
          </a:p>
        </p:txBody>
      </p:sp>
      <p:sp>
        <p:nvSpPr>
          <p:cNvPr id="5" name="Title 4"/>
          <p:cNvSpPr>
            <a:spLocks noGrp="1"/>
          </p:cNvSpPr>
          <p:nvPr>
            <p:ph type="title"/>
          </p:nvPr>
        </p:nvSpPr>
        <p:spPr/>
        <p:txBody>
          <a:bodyPr/>
          <a:lstStyle/>
          <a:p>
            <a:r>
              <a:rPr lang="en-US" dirty="0">
                <a:solidFill>
                  <a:srgbClr val="BBE0E3"/>
                </a:solidFill>
              </a:rPr>
              <a:t>Importance of Genetic Testing</a:t>
            </a:r>
            <a:endParaRPr lang="en-US" dirty="0"/>
          </a:p>
        </p:txBody>
      </p:sp>
      <p:sp>
        <p:nvSpPr>
          <p:cNvPr id="7" name="Content Placeholder 6"/>
          <p:cNvSpPr>
            <a:spLocks noGrp="1"/>
          </p:cNvSpPr>
          <p:nvPr>
            <p:ph idx="1"/>
          </p:nvPr>
        </p:nvSpPr>
        <p:spPr/>
        <p:txBody>
          <a:bodyPr/>
          <a:lstStyle/>
          <a:p>
            <a:pPr>
              <a:spcBef>
                <a:spcPts val="1200"/>
              </a:spcBef>
              <a:spcAft>
                <a:spcPts val="1200"/>
              </a:spcAft>
              <a:buFont typeface="Arial" charset="0"/>
              <a:buChar char="•"/>
            </a:pPr>
            <a:r>
              <a:rPr lang="en-US" dirty="0"/>
              <a:t>For all patients with a family history of BRCA mutations, I </a:t>
            </a:r>
            <a:r>
              <a:rPr lang="en-US" dirty="0" smtClean="0"/>
              <a:t>rescreen </a:t>
            </a:r>
            <a:r>
              <a:rPr lang="en-US" dirty="0"/>
              <a:t>them for these mutations, even though they tested negative in the past.</a:t>
            </a:r>
          </a:p>
          <a:p>
            <a:pPr>
              <a:spcBef>
                <a:spcPts val="1200"/>
              </a:spcBef>
              <a:spcAft>
                <a:spcPts val="1200"/>
              </a:spcAft>
              <a:buFont typeface="Arial" charset="0"/>
              <a:buChar char="•"/>
            </a:pPr>
            <a:r>
              <a:rPr lang="en-US" dirty="0">
                <a:solidFill>
                  <a:srgbClr val="FFFF00"/>
                </a:solidFill>
              </a:rPr>
              <a:t>The NCCN has come out with some helpful early guidance on what do you do if it’s a PALB2 or an ATM mutation. </a:t>
            </a:r>
          </a:p>
          <a:p>
            <a:pPr marL="800100" lvl="1" indent="-342900">
              <a:spcBef>
                <a:spcPts val="1200"/>
              </a:spcBef>
              <a:spcAft>
                <a:spcPts val="1200"/>
              </a:spcAft>
              <a:buFont typeface="Arial" charset="0"/>
              <a:buChar char="•"/>
            </a:pPr>
            <a:r>
              <a:rPr lang="en-US" dirty="0">
                <a:solidFill>
                  <a:srgbClr val="FFFF00"/>
                </a:solidFill>
              </a:rPr>
              <a:t>The bottom line is: if you have more than a 20% lifetime risk of breast cancer with one of these other germline mutations, MRIs are being </a:t>
            </a:r>
            <a:r>
              <a:rPr lang="en-US" dirty="0" smtClean="0">
                <a:solidFill>
                  <a:srgbClr val="FFFF00"/>
                </a:solidFill>
              </a:rPr>
              <a:t>recommended</a:t>
            </a:r>
            <a:endParaRPr lang="en-US" dirty="0">
              <a:solidFill>
                <a:srgbClr val="FFFF00"/>
              </a:solidFill>
            </a:endParaRPr>
          </a:p>
        </p:txBody>
      </p:sp>
      <p:sp>
        <p:nvSpPr>
          <p:cNvPr id="8" name="TextBox 7"/>
          <p:cNvSpPr txBox="1"/>
          <p:nvPr/>
        </p:nvSpPr>
        <p:spPr>
          <a:xfrm>
            <a:off x="609600" y="2866835"/>
            <a:ext cx="8122919" cy="3154680"/>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3183149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82402" y="6169968"/>
            <a:ext cx="4094069" cy="461665"/>
          </a:xfrm>
          <a:prstGeom prst="rect">
            <a:avLst/>
          </a:prstGeom>
        </p:spPr>
        <p:txBody>
          <a:bodyPr wrap="none">
            <a:spAutoFit/>
          </a:bodyPr>
          <a:lstStyle/>
          <a:p>
            <a:r>
              <a:rPr lang="en-US" b="1" dirty="0">
                <a:solidFill>
                  <a:srgbClr val="FFFF00"/>
                </a:solidFill>
              </a:rPr>
              <a:t>Joyce O’Shaughnessy, MD</a:t>
            </a:r>
            <a:endParaRPr lang="en-US" dirty="0"/>
          </a:p>
        </p:txBody>
      </p:sp>
      <p:sp>
        <p:nvSpPr>
          <p:cNvPr id="5" name="Title 4"/>
          <p:cNvSpPr>
            <a:spLocks noGrp="1"/>
          </p:cNvSpPr>
          <p:nvPr>
            <p:ph type="title"/>
          </p:nvPr>
        </p:nvSpPr>
        <p:spPr/>
        <p:txBody>
          <a:bodyPr/>
          <a:lstStyle/>
          <a:p>
            <a:r>
              <a:rPr lang="en-US" dirty="0">
                <a:solidFill>
                  <a:srgbClr val="BBE0E3"/>
                </a:solidFill>
              </a:rPr>
              <a:t>Importance of Genetic Testing</a:t>
            </a:r>
            <a:endParaRPr lang="en-US" dirty="0"/>
          </a:p>
        </p:txBody>
      </p:sp>
      <p:sp>
        <p:nvSpPr>
          <p:cNvPr id="7" name="Content Placeholder 6"/>
          <p:cNvSpPr>
            <a:spLocks noGrp="1"/>
          </p:cNvSpPr>
          <p:nvPr>
            <p:ph idx="1"/>
          </p:nvPr>
        </p:nvSpPr>
        <p:spPr/>
        <p:txBody>
          <a:bodyPr/>
          <a:lstStyle/>
          <a:p>
            <a:pPr>
              <a:spcBef>
                <a:spcPts val="600"/>
              </a:spcBef>
              <a:spcAft>
                <a:spcPts val="600"/>
              </a:spcAft>
              <a:buFont typeface="Arial" charset="0"/>
              <a:buChar char="•"/>
            </a:pPr>
            <a:r>
              <a:rPr lang="en-US" sz="2200" dirty="0"/>
              <a:t>For all patients with a family history of BRCA mutations, I </a:t>
            </a:r>
            <a:r>
              <a:rPr lang="en-US" sz="2200" dirty="0" smtClean="0"/>
              <a:t>rescreen </a:t>
            </a:r>
            <a:r>
              <a:rPr lang="en-US" sz="2200" dirty="0"/>
              <a:t>them for these mutations, even though they tested negative in the past.</a:t>
            </a:r>
          </a:p>
          <a:p>
            <a:pPr>
              <a:spcBef>
                <a:spcPts val="600"/>
              </a:spcBef>
              <a:spcAft>
                <a:spcPts val="600"/>
              </a:spcAft>
              <a:buFont typeface="Arial" charset="0"/>
              <a:buChar char="•"/>
            </a:pPr>
            <a:r>
              <a:rPr lang="en-US" sz="2200" dirty="0"/>
              <a:t>The NCCN has come out with some helpful early guidance on what do you do if it’s a PALB2 or an ATM mutation. </a:t>
            </a:r>
          </a:p>
          <a:p>
            <a:pPr marL="800100" lvl="1" indent="-342900">
              <a:spcBef>
                <a:spcPts val="600"/>
              </a:spcBef>
              <a:spcAft>
                <a:spcPts val="600"/>
              </a:spcAft>
              <a:buFont typeface="Arial" charset="0"/>
              <a:buChar char="•"/>
            </a:pPr>
            <a:r>
              <a:rPr lang="en-US" sz="2200" dirty="0"/>
              <a:t>The bottom line is: if you have more than a 20% lifetime risk of breast cancer with one of these other germline mutations, MRIs are being recommended</a:t>
            </a:r>
          </a:p>
          <a:p>
            <a:pPr>
              <a:spcBef>
                <a:spcPts val="600"/>
              </a:spcBef>
              <a:spcAft>
                <a:spcPts val="600"/>
              </a:spcAft>
              <a:buFont typeface="Arial" charset="0"/>
              <a:buChar char="•"/>
            </a:pPr>
            <a:r>
              <a:rPr lang="en-US" sz="2200" dirty="0">
                <a:solidFill>
                  <a:srgbClr val="FFFF00"/>
                </a:solidFill>
              </a:rPr>
              <a:t>Luckily, all patients are able to afford to pay for these tests out of pocket, even if costs are uncovered through insurance</a:t>
            </a:r>
            <a:r>
              <a:rPr lang="en-US" sz="2200" dirty="0" smtClean="0">
                <a:solidFill>
                  <a:srgbClr val="FFFF00"/>
                </a:solidFill>
              </a:rPr>
              <a:t>.</a:t>
            </a:r>
            <a:endParaRPr lang="en-US" sz="2200" dirty="0">
              <a:solidFill>
                <a:srgbClr val="FFFF00"/>
              </a:solidFill>
            </a:endParaRPr>
          </a:p>
        </p:txBody>
      </p:sp>
      <p:sp>
        <p:nvSpPr>
          <p:cNvPr id="8" name="TextBox 7"/>
          <p:cNvSpPr txBox="1"/>
          <p:nvPr/>
        </p:nvSpPr>
        <p:spPr>
          <a:xfrm>
            <a:off x="609600" y="4965458"/>
            <a:ext cx="8122919" cy="1207008"/>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5376503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5" name="Content Placeholder 4"/>
          <p:cNvSpPr>
            <a:spLocks noGrp="1"/>
          </p:cNvSpPr>
          <p:nvPr>
            <p:ph idx="1"/>
          </p:nvPr>
        </p:nvSpPr>
        <p:spPr/>
        <p:txBody>
          <a:bodyPr/>
          <a:lstStyle/>
          <a:p>
            <a:pPr>
              <a:spcBef>
                <a:spcPts val="1200"/>
              </a:spcBef>
              <a:spcAft>
                <a:spcPts val="1200"/>
              </a:spcAft>
              <a:buFont typeface="Arial" charset="0"/>
              <a:buChar char="•"/>
            </a:pPr>
            <a:r>
              <a:rPr lang="en-US" dirty="0"/>
              <a:t>A 53-year-old woman </a:t>
            </a:r>
            <a:r>
              <a:rPr lang="en-US" dirty="0" smtClean="0"/>
              <a:t>with an ER-</a:t>
            </a:r>
            <a:r>
              <a:rPr lang="en-US" dirty="0"/>
              <a:t>/PR-negative, HER2-positive tumor</a:t>
            </a:r>
          </a:p>
          <a:p>
            <a:pPr>
              <a:spcBef>
                <a:spcPts val="1200"/>
              </a:spcBef>
              <a:spcAft>
                <a:spcPts val="1200"/>
              </a:spcAft>
              <a:buFont typeface="Arial" charset="0"/>
              <a:buChar char="•"/>
            </a:pPr>
            <a:r>
              <a:rPr lang="en-US" dirty="0"/>
              <a:t>Patient opted for immediate surgery and refused neoadjuvant therapy</a:t>
            </a:r>
          </a:p>
          <a:p>
            <a:pPr>
              <a:spcBef>
                <a:spcPts val="1200"/>
              </a:spcBef>
              <a:spcAft>
                <a:spcPts val="1200"/>
              </a:spcAft>
              <a:buFont typeface="Arial" charset="0"/>
              <a:buChar char="•"/>
            </a:pPr>
            <a:r>
              <a:rPr lang="en-US" dirty="0"/>
              <a:t>Biopsy revealed a </a:t>
            </a:r>
            <a:r>
              <a:rPr lang="en-US" dirty="0" smtClean="0"/>
              <a:t>2.5-cm </a:t>
            </a:r>
            <a:r>
              <a:rPr lang="en-US" dirty="0"/>
              <a:t>node-negative tumor</a:t>
            </a:r>
          </a:p>
          <a:p>
            <a:pPr>
              <a:spcBef>
                <a:spcPts val="1200"/>
              </a:spcBef>
              <a:spcAft>
                <a:spcPts val="1200"/>
              </a:spcAft>
              <a:buFont typeface="Arial" charset="0"/>
              <a:buChar char="•"/>
            </a:pPr>
            <a:r>
              <a:rPr lang="en-US" dirty="0"/>
              <a:t>Patient now has recurrent disease postop</a:t>
            </a:r>
          </a:p>
          <a:p>
            <a:pPr>
              <a:spcBef>
                <a:spcPts val="1200"/>
              </a:spcBef>
              <a:spcAft>
                <a:spcPts val="1200"/>
              </a:spcAft>
              <a:buFont typeface="Arial" charset="0"/>
              <a:buChar char="•"/>
            </a:pPr>
            <a:r>
              <a:rPr lang="en-US" b="1" dirty="0">
                <a:solidFill>
                  <a:srgbClr val="FFFF00"/>
                </a:solidFill>
              </a:rPr>
              <a:t>Would you recommend adjuvant </a:t>
            </a:r>
            <a:r>
              <a:rPr lang="en-US" b="1" dirty="0" err="1">
                <a:solidFill>
                  <a:srgbClr val="FFFF00"/>
                </a:solidFill>
              </a:rPr>
              <a:t>pertuzumab</a:t>
            </a:r>
            <a:r>
              <a:rPr lang="en-US" b="1" dirty="0">
                <a:solidFill>
                  <a:srgbClr val="FFFF00"/>
                </a:solidFill>
              </a:rPr>
              <a:t> therapy? If so, which regimen? </a:t>
            </a:r>
          </a:p>
        </p:txBody>
      </p:sp>
      <p:sp>
        <p:nvSpPr>
          <p:cNvPr id="7" name="TextBox 6"/>
          <p:cNvSpPr txBox="1"/>
          <p:nvPr/>
        </p:nvSpPr>
        <p:spPr>
          <a:xfrm>
            <a:off x="609600" y="4863970"/>
            <a:ext cx="8122919" cy="1024128"/>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13332286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519446"/>
            <a:ext cx="8942832" cy="338554"/>
          </a:xfrm>
          <a:prstGeom prst="rect">
            <a:avLst/>
          </a:prstGeom>
          <a:noFill/>
        </p:spPr>
        <p:txBody>
          <a:bodyPr wrap="square" rtlCol="0">
            <a:spAutoFit/>
          </a:bodyPr>
          <a:lstStyle/>
          <a:p>
            <a:r>
              <a:rPr lang="en-US" sz="1600" dirty="0">
                <a:solidFill>
                  <a:srgbClr val="FFFFFF"/>
                </a:solidFill>
              </a:rPr>
              <a:t>Gianni L et al. </a:t>
            </a:r>
            <a:r>
              <a:rPr lang="en-US" sz="1600" i="1" dirty="0">
                <a:solidFill>
                  <a:srgbClr val="FFFFFF"/>
                </a:solidFill>
              </a:rPr>
              <a:t>Lancet </a:t>
            </a:r>
            <a:r>
              <a:rPr lang="en-US" sz="1600" i="1" dirty="0" err="1">
                <a:solidFill>
                  <a:srgbClr val="FFFFFF"/>
                </a:solidFill>
              </a:rPr>
              <a:t>Oncol</a:t>
            </a:r>
            <a:r>
              <a:rPr lang="en-US" sz="1600" i="1" dirty="0">
                <a:solidFill>
                  <a:srgbClr val="FFFFFF"/>
                </a:solidFill>
              </a:rPr>
              <a:t> </a:t>
            </a:r>
            <a:r>
              <a:rPr lang="en-US" sz="1600" dirty="0" smtClean="0">
                <a:solidFill>
                  <a:srgbClr val="FFFFFF"/>
                </a:solidFill>
              </a:rPr>
              <a:t>2016;17(6</a:t>
            </a:r>
            <a:r>
              <a:rPr lang="en-US" sz="1600" dirty="0">
                <a:solidFill>
                  <a:srgbClr val="FFFFFF"/>
                </a:solidFill>
              </a:rPr>
              <a:t>):791-800; </a:t>
            </a:r>
            <a:r>
              <a:rPr lang="en-US" sz="1600" i="1" dirty="0">
                <a:solidFill>
                  <a:srgbClr val="FFFFFF"/>
                </a:solidFill>
              </a:rPr>
              <a:t>Lancet </a:t>
            </a:r>
            <a:r>
              <a:rPr lang="en-US" sz="1600" i="1" dirty="0" err="1">
                <a:solidFill>
                  <a:srgbClr val="FFFFFF"/>
                </a:solidFill>
              </a:rPr>
              <a:t>Oncol</a:t>
            </a:r>
            <a:r>
              <a:rPr lang="en-US" sz="1600" i="1" dirty="0">
                <a:solidFill>
                  <a:srgbClr val="FFFFFF"/>
                </a:solidFill>
              </a:rPr>
              <a:t> </a:t>
            </a:r>
            <a:r>
              <a:rPr lang="en-US" sz="1600" dirty="0">
                <a:solidFill>
                  <a:srgbClr val="FFFFFF"/>
                </a:solidFill>
              </a:rPr>
              <a:t>2012;13(1):25-32.</a:t>
            </a:r>
            <a:endParaRPr lang="en-US" sz="1600" dirty="0">
              <a:solidFill>
                <a:srgbClr val="000000"/>
              </a:solidFill>
            </a:endParaRPr>
          </a:p>
        </p:txBody>
      </p:sp>
      <p:sp>
        <p:nvSpPr>
          <p:cNvPr id="19" name="Title 1"/>
          <p:cNvSpPr>
            <a:spLocks noGrp="1"/>
          </p:cNvSpPr>
          <p:nvPr>
            <p:ph type="title"/>
          </p:nvPr>
        </p:nvSpPr>
        <p:spPr>
          <a:xfrm>
            <a:off x="685800" y="328371"/>
            <a:ext cx="7769225" cy="1143000"/>
          </a:xfrm>
        </p:spPr>
        <p:txBody>
          <a:bodyPr/>
          <a:lstStyle/>
          <a:p>
            <a:r>
              <a:rPr lang="en-US" dirty="0" err="1"/>
              <a:t>NeoSphere</a:t>
            </a:r>
            <a:r>
              <a:rPr lang="en-US" dirty="0"/>
              <a:t>: Analysis of Neoadjuvant </a:t>
            </a:r>
            <a:r>
              <a:rPr lang="en-US" dirty="0" err="1"/>
              <a:t>Pertuzumab</a:t>
            </a:r>
            <a:r>
              <a:rPr lang="en-US" dirty="0"/>
              <a:t> and </a:t>
            </a:r>
            <a:r>
              <a:rPr lang="en-US" dirty="0" err="1"/>
              <a:t>Trastuzumab</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17" name="Group 104"/>
          <p:cNvGraphicFramePr>
            <a:graphicFrameLocks noGrp="1"/>
          </p:cNvGraphicFramePr>
          <p:nvPr>
            <p:extLst>
              <p:ext uri="{D42A27DB-BD31-4B8C-83A1-F6EECF244321}">
                <p14:modId xmlns:p14="http://schemas.microsoft.com/office/powerpoint/2010/main" val="1797742174"/>
              </p:ext>
            </p:extLst>
          </p:nvPr>
        </p:nvGraphicFramePr>
        <p:xfrm>
          <a:off x="431222" y="2177148"/>
          <a:ext cx="3210576" cy="1608152"/>
        </p:xfrm>
        <a:graphic>
          <a:graphicData uri="http://schemas.openxmlformats.org/drawingml/2006/table">
            <a:tbl>
              <a:tblPr/>
              <a:tblGrid>
                <a:gridCol w="3210576"/>
              </a:tblGrid>
              <a:tr h="4077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a:ea typeface="ＭＳ Ｐゴシック" charset="0"/>
                          <a:cs typeface="Arial"/>
                        </a:rPr>
                        <a:t>Eligibility (N = 417)</a:t>
                      </a:r>
                      <a:endParaRPr kumimoji="0" lang="en-US" sz="16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1200364">
                <a:tc>
                  <a:txBody>
                    <a:bodyPr/>
                    <a:lstStyle/>
                    <a:p>
                      <a:pPr marL="285750" marR="0" indent="-285750" algn="l" defTabSz="457200" rtl="0" eaLnBrk="0" fontAlgn="base" latinLnBrk="0" hangingPunct="0">
                        <a:lnSpc>
                          <a:spcPct val="100000"/>
                        </a:lnSpc>
                        <a:spcBef>
                          <a:spcPts val="600"/>
                        </a:spcBef>
                        <a:spcAft>
                          <a:spcPts val="0"/>
                        </a:spcAft>
                        <a:buClrTx/>
                        <a:buSzTx/>
                        <a:buFont typeface="Arial"/>
                        <a:buChar char="•"/>
                        <a:tabLst/>
                        <a:defRPr/>
                      </a:pPr>
                      <a:r>
                        <a:rPr lang="en-US" sz="1600" dirty="0" smtClean="0">
                          <a:solidFill>
                            <a:prstClr val="white"/>
                          </a:solidFill>
                          <a:latin typeface="+mn-lt"/>
                          <a:ea typeface="Arial" pitchFamily="-104" charset="0"/>
                          <a:cs typeface="Arial" pitchFamily="-104" charset="0"/>
                        </a:rPr>
                        <a:t>Patients with locally advanced, inflammatory or early-stage breast cancer</a:t>
                      </a:r>
                    </a:p>
                    <a:p>
                      <a:pPr marL="285750" indent="-285750" eaLnBrk="0" fontAlgn="base" hangingPunct="0">
                        <a:spcBef>
                          <a:spcPts val="600"/>
                        </a:spcBef>
                        <a:spcAft>
                          <a:spcPts val="1200"/>
                        </a:spcAft>
                        <a:buFont typeface="Arial"/>
                        <a:buChar char="•"/>
                      </a:pPr>
                      <a:r>
                        <a:rPr lang="en-US" sz="1600" dirty="0" smtClean="0">
                          <a:solidFill>
                            <a:prstClr val="white"/>
                          </a:solidFill>
                          <a:latin typeface="+mn-lt"/>
                          <a:ea typeface="Arial" pitchFamily="-104" charset="0"/>
                          <a:cs typeface="Arial" pitchFamily="-104" charset="0"/>
                        </a:rPr>
                        <a:t>HER2-positive disease</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
        <p:nvSpPr>
          <p:cNvPr id="18" name="Line 6"/>
          <p:cNvSpPr>
            <a:spLocks noChangeShapeType="1"/>
          </p:cNvSpPr>
          <p:nvPr/>
        </p:nvSpPr>
        <p:spPr bwMode="auto">
          <a:xfrm flipV="1">
            <a:off x="3641798" y="2976437"/>
            <a:ext cx="1463954" cy="957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4" name="Line 7"/>
          <p:cNvSpPr>
            <a:spLocks noChangeShapeType="1"/>
          </p:cNvSpPr>
          <p:nvPr/>
        </p:nvSpPr>
        <p:spPr bwMode="auto">
          <a:xfrm flipH="1">
            <a:off x="5105751" y="2096460"/>
            <a:ext cx="0" cy="1750731"/>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5" name="Line 8"/>
          <p:cNvSpPr>
            <a:spLocks noChangeShapeType="1"/>
          </p:cNvSpPr>
          <p:nvPr/>
        </p:nvSpPr>
        <p:spPr bwMode="auto">
          <a:xfrm flipV="1">
            <a:off x="5105751" y="2088124"/>
            <a:ext cx="385863" cy="8336"/>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6" name="Line 9"/>
          <p:cNvSpPr>
            <a:spLocks noChangeShapeType="1"/>
          </p:cNvSpPr>
          <p:nvPr/>
        </p:nvSpPr>
        <p:spPr bwMode="auto">
          <a:xfrm>
            <a:off x="5105751" y="3270599"/>
            <a:ext cx="385863"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8" name="Text Box 11"/>
          <p:cNvSpPr txBox="1">
            <a:spLocks noChangeArrowheads="1"/>
          </p:cNvSpPr>
          <p:nvPr/>
        </p:nvSpPr>
        <p:spPr bwMode="auto">
          <a:xfrm>
            <a:off x="5541633" y="1852825"/>
            <a:ext cx="3365789" cy="450305"/>
          </a:xfrm>
          <a:prstGeom prst="rect">
            <a:avLst/>
          </a:prstGeom>
          <a:solidFill>
            <a:srgbClr val="F8951E"/>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lnSpc>
                <a:spcPct val="110000"/>
              </a:lnSpc>
              <a:defRPr/>
            </a:pPr>
            <a:r>
              <a:rPr lang="en-US" altLang="en-US" sz="1600" b="1" dirty="0" err="1">
                <a:solidFill>
                  <a:srgbClr val="010F97"/>
                </a:solidFill>
                <a:latin typeface="Arial"/>
                <a:ea typeface="Arial" pitchFamily="-104" charset="0"/>
                <a:cs typeface="Arial" panose="020B0604020202020204" pitchFamily="34" charset="0"/>
              </a:rPr>
              <a:t>Trastuzumab</a:t>
            </a:r>
            <a:r>
              <a:rPr lang="en-US" altLang="en-US" sz="1600" b="1" dirty="0">
                <a:solidFill>
                  <a:srgbClr val="010F97"/>
                </a:solidFill>
                <a:latin typeface="Arial"/>
                <a:ea typeface="Arial" pitchFamily="-104" charset="0"/>
                <a:cs typeface="Arial" panose="020B0604020202020204" pitchFamily="34" charset="0"/>
              </a:rPr>
              <a:t> (H) + </a:t>
            </a:r>
            <a:r>
              <a:rPr lang="en-US" altLang="en-US" sz="1600" b="1" dirty="0" smtClean="0">
                <a:solidFill>
                  <a:srgbClr val="010F97"/>
                </a:solidFill>
                <a:latin typeface="Arial"/>
                <a:ea typeface="Arial" pitchFamily="-104" charset="0"/>
                <a:cs typeface="Arial" panose="020B0604020202020204" pitchFamily="34" charset="0"/>
              </a:rPr>
              <a:t>docetaxel </a:t>
            </a:r>
            <a:r>
              <a:rPr lang="en-US" altLang="en-US" sz="1600" b="1" dirty="0">
                <a:solidFill>
                  <a:srgbClr val="010F97"/>
                </a:solidFill>
                <a:latin typeface="Arial"/>
                <a:ea typeface="Arial" pitchFamily="-104" charset="0"/>
                <a:cs typeface="Arial" panose="020B0604020202020204" pitchFamily="34" charset="0"/>
              </a:rPr>
              <a:t>(T)</a:t>
            </a:r>
          </a:p>
        </p:txBody>
      </p:sp>
      <p:sp>
        <p:nvSpPr>
          <p:cNvPr id="31" name="Text Box 13"/>
          <p:cNvSpPr txBox="1">
            <a:spLocks noChangeArrowheads="1"/>
          </p:cNvSpPr>
          <p:nvPr/>
        </p:nvSpPr>
        <p:spPr bwMode="auto">
          <a:xfrm>
            <a:off x="5541633" y="2432491"/>
            <a:ext cx="3365789" cy="464451"/>
          </a:xfrm>
          <a:prstGeom prst="rect">
            <a:avLst/>
          </a:prstGeom>
          <a:solidFill>
            <a:srgbClr val="BAD529"/>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lnSpc>
                <a:spcPct val="110000"/>
              </a:lnSpc>
              <a:defRPr/>
            </a:pPr>
            <a:r>
              <a:rPr lang="en-US" altLang="en-US" sz="1600" b="1" dirty="0" err="1">
                <a:solidFill>
                  <a:srgbClr val="010F97"/>
                </a:solidFill>
                <a:latin typeface="Arial"/>
                <a:ea typeface="Arial" pitchFamily="-104" charset="0"/>
                <a:cs typeface="Arial" panose="020B0604020202020204" pitchFamily="34" charset="0"/>
              </a:rPr>
              <a:t>Pertuzumab</a:t>
            </a:r>
            <a:r>
              <a:rPr lang="en-US" altLang="en-US" sz="1600" b="1" dirty="0">
                <a:solidFill>
                  <a:srgbClr val="010F97"/>
                </a:solidFill>
                <a:latin typeface="Arial"/>
                <a:ea typeface="Arial" pitchFamily="-104" charset="0"/>
                <a:cs typeface="Arial" panose="020B0604020202020204" pitchFamily="34" charset="0"/>
              </a:rPr>
              <a:t> (P) + H + T</a:t>
            </a:r>
          </a:p>
        </p:txBody>
      </p:sp>
      <p:sp>
        <p:nvSpPr>
          <p:cNvPr id="34" name="Oval 4"/>
          <p:cNvSpPr>
            <a:spLocks noChangeArrowheads="1"/>
          </p:cNvSpPr>
          <p:nvPr/>
        </p:nvSpPr>
        <p:spPr bwMode="auto">
          <a:xfrm>
            <a:off x="3904494" y="2524024"/>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sp>
        <p:nvSpPr>
          <p:cNvPr id="35" name="Rectangle 33"/>
          <p:cNvSpPr>
            <a:spLocks noChangeArrowheads="1"/>
          </p:cNvSpPr>
          <p:nvPr/>
        </p:nvSpPr>
        <p:spPr bwMode="auto">
          <a:xfrm>
            <a:off x="431222" y="4356400"/>
            <a:ext cx="8116380" cy="1930820"/>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graphicFrame>
        <p:nvGraphicFramePr>
          <p:cNvPr id="36" name="Content Placeholder 4"/>
          <p:cNvGraphicFramePr>
            <a:graphicFrameLocks/>
          </p:cNvGraphicFramePr>
          <p:nvPr>
            <p:extLst>
              <p:ext uri="{D42A27DB-BD31-4B8C-83A1-F6EECF244321}">
                <p14:modId xmlns:p14="http://schemas.microsoft.com/office/powerpoint/2010/main" val="659502256"/>
              </p:ext>
            </p:extLst>
          </p:nvPr>
        </p:nvGraphicFramePr>
        <p:xfrm>
          <a:off x="548460" y="4498812"/>
          <a:ext cx="7881905" cy="1631898"/>
        </p:xfrm>
        <a:graphic>
          <a:graphicData uri="http://schemas.openxmlformats.org/drawingml/2006/table">
            <a:tbl>
              <a:tblPr firstRow="1" bandRow="1">
                <a:tableStyleId>{21E4AEA4-8DFA-4A89-87EB-49C32662AFE0}</a:tableStyleId>
              </a:tblPr>
              <a:tblGrid>
                <a:gridCol w="1576381"/>
                <a:gridCol w="1576381"/>
                <a:gridCol w="1576381"/>
                <a:gridCol w="1576381"/>
                <a:gridCol w="1576381"/>
              </a:tblGrid>
              <a:tr h="376931">
                <a:tc>
                  <a:txBody>
                    <a:bodyPr/>
                    <a:lstStyle/>
                    <a:p>
                      <a:r>
                        <a:rPr lang="en-US" sz="1600" dirty="0" smtClean="0">
                          <a:solidFill>
                            <a:schemeClr val="bg1"/>
                          </a:solidFill>
                        </a:rPr>
                        <a:t>Outcome</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1600" dirty="0" smtClean="0">
                          <a:solidFill>
                            <a:schemeClr val="bg1"/>
                          </a:solidFill>
                        </a:rPr>
                        <a:t>H +</a:t>
                      </a:r>
                      <a:r>
                        <a:rPr lang="en-US" sz="1600" baseline="0" dirty="0" smtClean="0">
                          <a:solidFill>
                            <a:schemeClr val="bg1"/>
                          </a:solidFill>
                        </a:rPr>
                        <a:t> T</a:t>
                      </a:r>
                    </a:p>
                    <a:p>
                      <a:pPr algn="ctr"/>
                      <a:r>
                        <a:rPr lang="en-US" sz="1600" baseline="0" dirty="0" smtClean="0">
                          <a:solidFill>
                            <a:schemeClr val="bg1"/>
                          </a:solidFill>
                        </a:rPr>
                        <a:t>(n = 107)</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1600" dirty="0" smtClean="0">
                          <a:solidFill>
                            <a:schemeClr val="bg1"/>
                          </a:solidFill>
                        </a:rPr>
                        <a:t>P + H + T</a:t>
                      </a:r>
                    </a:p>
                    <a:p>
                      <a:pPr algn="ctr"/>
                      <a:r>
                        <a:rPr lang="en-US" sz="1600" dirty="0" smtClean="0">
                          <a:solidFill>
                            <a:schemeClr val="bg1"/>
                          </a:solidFill>
                        </a:rPr>
                        <a:t>(n = 107)</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1600" dirty="0" smtClean="0">
                          <a:solidFill>
                            <a:schemeClr val="bg1"/>
                          </a:solidFill>
                        </a:rPr>
                        <a:t>P + H</a:t>
                      </a:r>
                    </a:p>
                    <a:p>
                      <a:pPr algn="ctr"/>
                      <a:r>
                        <a:rPr lang="en-US" sz="1600" dirty="0" smtClean="0">
                          <a:solidFill>
                            <a:schemeClr val="bg1"/>
                          </a:solidFill>
                        </a:rPr>
                        <a:t>(n = 107)</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c>
                  <a:txBody>
                    <a:bodyPr/>
                    <a:lstStyle/>
                    <a:p>
                      <a:pPr algn="ctr"/>
                      <a:r>
                        <a:rPr lang="en-US" sz="1600" dirty="0" smtClean="0">
                          <a:solidFill>
                            <a:schemeClr val="bg1"/>
                          </a:solidFill>
                        </a:rPr>
                        <a:t>P + T</a:t>
                      </a:r>
                    </a:p>
                    <a:p>
                      <a:pPr algn="ctr"/>
                      <a:r>
                        <a:rPr lang="en-US" sz="1600" dirty="0" smtClean="0">
                          <a:solidFill>
                            <a:schemeClr val="bg1"/>
                          </a:solidFill>
                        </a:rPr>
                        <a:t>(n = 96)</a:t>
                      </a:r>
                      <a:endParaRPr lang="en-US" sz="16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92E5F"/>
                    </a:solidFill>
                  </a:tcPr>
                </a:tc>
              </a:tr>
              <a:tr h="350926">
                <a:tc>
                  <a:txBody>
                    <a:bodyPr/>
                    <a:lstStyle/>
                    <a:p>
                      <a:r>
                        <a:rPr lang="en-US" sz="1600" dirty="0" smtClean="0">
                          <a:solidFill>
                            <a:schemeClr val="bg1"/>
                          </a:solidFill>
                        </a:rPr>
                        <a:t>pCR</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29.0%</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45.8%</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16.8%</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24.0%</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350926">
                <a:tc>
                  <a:txBody>
                    <a:bodyPr/>
                    <a:lstStyle/>
                    <a:p>
                      <a:r>
                        <a:rPr lang="en-US" sz="1600" dirty="0" smtClean="0">
                          <a:solidFill>
                            <a:schemeClr val="bg1"/>
                          </a:solidFill>
                        </a:rPr>
                        <a:t>5-year</a:t>
                      </a:r>
                      <a:r>
                        <a:rPr lang="en-US" sz="1600" baseline="0" dirty="0" smtClean="0">
                          <a:solidFill>
                            <a:schemeClr val="bg1"/>
                          </a:solidFill>
                        </a:rPr>
                        <a:t> P</a:t>
                      </a:r>
                      <a:r>
                        <a:rPr lang="en-US" sz="1600" dirty="0" smtClean="0">
                          <a:solidFill>
                            <a:schemeClr val="bg1"/>
                          </a:solidFill>
                        </a:rPr>
                        <a:t>FS</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81%</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86%</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73%</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73%</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r h="350926">
                <a:tc>
                  <a:txBody>
                    <a:bodyPr/>
                    <a:lstStyle/>
                    <a:p>
                      <a:r>
                        <a:rPr lang="en-US" sz="1600" dirty="0" smtClean="0">
                          <a:solidFill>
                            <a:schemeClr val="bg1"/>
                          </a:solidFill>
                        </a:rPr>
                        <a:t>5-year DFS</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81%</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84%</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80%</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c>
                  <a:txBody>
                    <a:bodyPr/>
                    <a:lstStyle/>
                    <a:p>
                      <a:pPr algn="ctr"/>
                      <a:r>
                        <a:rPr lang="en-US" sz="1600" dirty="0" smtClean="0">
                          <a:solidFill>
                            <a:schemeClr val="bg1"/>
                          </a:solidFill>
                        </a:rPr>
                        <a:t>75%</a:t>
                      </a:r>
                      <a:endParaRPr lang="en-US" sz="16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5"/>
                    </a:solidFill>
                  </a:tcPr>
                </a:tc>
              </a:tr>
            </a:tbl>
          </a:graphicData>
        </a:graphic>
      </p:graphicFrame>
      <p:sp>
        <p:nvSpPr>
          <p:cNvPr id="15" name="Text Box 11"/>
          <p:cNvSpPr txBox="1">
            <a:spLocks noChangeArrowheads="1"/>
          </p:cNvSpPr>
          <p:nvPr/>
        </p:nvSpPr>
        <p:spPr bwMode="auto">
          <a:xfrm>
            <a:off x="5541633" y="3026303"/>
            <a:ext cx="3365789" cy="450305"/>
          </a:xfrm>
          <a:prstGeom prst="rect">
            <a:avLst/>
          </a:prstGeom>
          <a:solidFill>
            <a:srgbClr val="7030A0"/>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lnSpc>
                <a:spcPct val="110000"/>
              </a:lnSpc>
              <a:defRPr/>
            </a:pPr>
            <a:r>
              <a:rPr lang="en-US" altLang="en-US" sz="1600" b="1" dirty="0" smtClean="0">
                <a:solidFill>
                  <a:schemeClr val="bg1"/>
                </a:solidFill>
                <a:latin typeface="Arial"/>
                <a:ea typeface="Arial" pitchFamily="-104" charset="0"/>
                <a:cs typeface="Arial" panose="020B0604020202020204" pitchFamily="34" charset="0"/>
              </a:rPr>
              <a:t>P + H</a:t>
            </a:r>
            <a:endParaRPr lang="en-US" altLang="en-US" sz="1600" b="1" dirty="0">
              <a:solidFill>
                <a:schemeClr val="bg1"/>
              </a:solidFill>
              <a:latin typeface="Arial"/>
              <a:ea typeface="Arial" pitchFamily="-104" charset="0"/>
              <a:cs typeface="Arial" panose="020B0604020202020204" pitchFamily="34" charset="0"/>
            </a:endParaRPr>
          </a:p>
        </p:txBody>
      </p:sp>
      <p:sp>
        <p:nvSpPr>
          <p:cNvPr id="16" name="Text Box 13"/>
          <p:cNvSpPr txBox="1">
            <a:spLocks noChangeArrowheads="1"/>
          </p:cNvSpPr>
          <p:nvPr/>
        </p:nvSpPr>
        <p:spPr bwMode="auto">
          <a:xfrm>
            <a:off x="5541633" y="3614966"/>
            <a:ext cx="3365789" cy="464451"/>
          </a:xfrm>
          <a:prstGeom prst="rect">
            <a:avLst/>
          </a:prstGeom>
          <a:solidFill>
            <a:srgbClr val="00B1F1"/>
          </a:solidFill>
          <a:ln w="9525">
            <a:solidFill>
              <a:srgbClr val="FFFFFF"/>
            </a:solidFill>
            <a:miter lim="800000"/>
            <a:headEnd/>
            <a:tailEnd/>
          </a:ln>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lnSpc>
                <a:spcPct val="110000"/>
              </a:lnSpc>
              <a:defRPr/>
            </a:pPr>
            <a:r>
              <a:rPr lang="en-US" altLang="en-US" sz="1600" b="1" dirty="0" smtClean="0">
                <a:solidFill>
                  <a:srgbClr val="010F97"/>
                </a:solidFill>
                <a:latin typeface="Arial"/>
                <a:ea typeface="Arial" pitchFamily="-104" charset="0"/>
                <a:cs typeface="Arial" panose="020B0604020202020204" pitchFamily="34" charset="0"/>
              </a:rPr>
              <a:t>P + T</a:t>
            </a:r>
            <a:endParaRPr lang="en-US" altLang="en-US" sz="1600" b="1" dirty="0">
              <a:solidFill>
                <a:srgbClr val="010F97"/>
              </a:solidFill>
              <a:latin typeface="Arial"/>
              <a:ea typeface="Arial" pitchFamily="-104" charset="0"/>
              <a:cs typeface="Arial" panose="020B0604020202020204" pitchFamily="34" charset="0"/>
            </a:endParaRPr>
          </a:p>
        </p:txBody>
      </p:sp>
      <p:sp>
        <p:nvSpPr>
          <p:cNvPr id="20" name="Line 9"/>
          <p:cNvSpPr>
            <a:spLocks noChangeShapeType="1"/>
          </p:cNvSpPr>
          <p:nvPr/>
        </p:nvSpPr>
        <p:spPr bwMode="auto">
          <a:xfrm>
            <a:off x="5105751" y="3847191"/>
            <a:ext cx="385863"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1" name="Line 9"/>
          <p:cNvSpPr>
            <a:spLocks noChangeShapeType="1"/>
          </p:cNvSpPr>
          <p:nvPr/>
        </p:nvSpPr>
        <p:spPr bwMode="auto">
          <a:xfrm>
            <a:off x="5105751" y="2664716"/>
            <a:ext cx="385863"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7" name="TextBox 26"/>
          <p:cNvSpPr txBox="1"/>
          <p:nvPr/>
        </p:nvSpPr>
        <p:spPr>
          <a:xfrm>
            <a:off x="2131857" y="5077187"/>
            <a:ext cx="3153576" cy="1051560"/>
          </a:xfrm>
          <a:prstGeom prst="rect">
            <a:avLst/>
          </a:prstGeom>
          <a:noFill/>
          <a:ln w="38100">
            <a:solidFill>
              <a:srgbClr val="FF0000"/>
            </a:solidFill>
          </a:ln>
        </p:spPr>
        <p:txBody>
          <a:bodyPr wrap="square" rtlCol="0">
            <a:spAutoFit/>
          </a:bodyPr>
          <a:lstStyle/>
          <a:p>
            <a:endParaRPr lang="en-US" sz="8200" dirty="0"/>
          </a:p>
        </p:txBody>
      </p:sp>
    </p:spTree>
    <p:extLst>
      <p:ext uri="{BB962C8B-B14F-4D97-AF65-F5344CB8AC3E}">
        <p14:creationId xmlns:p14="http://schemas.microsoft.com/office/powerpoint/2010/main" val="6481095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7" name="Content Placeholder 6"/>
          <p:cNvSpPr>
            <a:spLocks noGrp="1"/>
          </p:cNvSpPr>
          <p:nvPr>
            <p:ph idx="1"/>
          </p:nvPr>
        </p:nvSpPr>
        <p:spPr/>
        <p:txBody>
          <a:bodyPr/>
          <a:lstStyle/>
          <a:p>
            <a:pPr>
              <a:spcBef>
                <a:spcPts val="600"/>
              </a:spcBef>
              <a:spcAft>
                <a:spcPts val="600"/>
              </a:spcAft>
              <a:buFont typeface="Arial" charset="0"/>
              <a:buChar char="•"/>
            </a:pPr>
            <a:r>
              <a:rPr lang="en-US" dirty="0"/>
              <a:t>A 67-year-old man with invasive ductal carcinoma</a:t>
            </a:r>
          </a:p>
          <a:p>
            <a:pPr>
              <a:spcBef>
                <a:spcPts val="600"/>
              </a:spcBef>
              <a:spcAft>
                <a:spcPts val="600"/>
              </a:spcAft>
              <a:buFont typeface="Arial" charset="0"/>
              <a:buChar char="•"/>
            </a:pPr>
            <a:r>
              <a:rPr lang="en-US" dirty="0"/>
              <a:t>Biopsy revealed ER-positive, HER2-positive disease</a:t>
            </a:r>
          </a:p>
          <a:p>
            <a:pPr>
              <a:spcBef>
                <a:spcPts val="600"/>
              </a:spcBef>
              <a:spcAft>
                <a:spcPts val="600"/>
              </a:spcAft>
              <a:buFont typeface="Arial" charset="0"/>
              <a:buChar char="•"/>
            </a:pPr>
            <a:r>
              <a:rPr lang="en-US" dirty="0"/>
              <a:t>He underwent mastectomy and sentinel node resection </a:t>
            </a:r>
            <a:r>
              <a:rPr lang="en-US" dirty="0">
                <a:sym typeface="Wingdings"/>
              </a:rPr>
              <a:t> TCH  </a:t>
            </a:r>
            <a:r>
              <a:rPr lang="en-US" dirty="0" err="1">
                <a:sym typeface="Wingdings"/>
              </a:rPr>
              <a:t>t</a:t>
            </a:r>
            <a:r>
              <a:rPr lang="en-US" dirty="0" err="1" smtClean="0">
                <a:sym typeface="Wingdings"/>
              </a:rPr>
              <a:t>rastuzumab</a:t>
            </a:r>
            <a:r>
              <a:rPr lang="en-US" dirty="0" smtClean="0">
                <a:sym typeface="Wingdings"/>
              </a:rPr>
              <a:t> </a:t>
            </a:r>
            <a:r>
              <a:rPr lang="en-US" dirty="0">
                <a:sym typeface="Wingdings"/>
              </a:rPr>
              <a:t>x 1 y   </a:t>
            </a:r>
            <a:r>
              <a:rPr lang="en-US" dirty="0" smtClean="0">
                <a:sym typeface="Wingdings"/>
              </a:rPr>
              <a:t>tamoxifen</a:t>
            </a:r>
            <a:endParaRPr lang="en-US" dirty="0"/>
          </a:p>
          <a:p>
            <a:pPr>
              <a:spcBef>
                <a:spcPts val="600"/>
              </a:spcBef>
              <a:spcAft>
                <a:spcPts val="600"/>
              </a:spcAft>
              <a:buFont typeface="Arial" charset="0"/>
              <a:buChar char="•"/>
            </a:pPr>
            <a:r>
              <a:rPr lang="en-US" dirty="0"/>
              <a:t>He developed respiratory problems on tamoxifen and discontinued therapy</a:t>
            </a:r>
          </a:p>
          <a:p>
            <a:pPr>
              <a:spcBef>
                <a:spcPts val="600"/>
              </a:spcBef>
              <a:spcAft>
                <a:spcPts val="600"/>
              </a:spcAft>
              <a:buFont typeface="Arial" charset="0"/>
              <a:buChar char="•"/>
            </a:pPr>
            <a:r>
              <a:rPr lang="en-US" dirty="0"/>
              <a:t>Patient’s disease has been </a:t>
            </a:r>
            <a:r>
              <a:rPr lang="en-US" dirty="0" err="1" smtClean="0"/>
              <a:t>rechallenged</a:t>
            </a:r>
            <a:r>
              <a:rPr lang="en-US" dirty="0" smtClean="0"/>
              <a:t> </a:t>
            </a:r>
            <a:r>
              <a:rPr lang="en-US" dirty="0"/>
              <a:t>with tamoxifen 3 times, but each time, respiratory issues </a:t>
            </a:r>
            <a:r>
              <a:rPr lang="en-US" dirty="0" smtClean="0"/>
              <a:t>recur</a:t>
            </a:r>
          </a:p>
          <a:p>
            <a:pPr>
              <a:spcBef>
                <a:spcPts val="600"/>
              </a:spcBef>
              <a:spcAft>
                <a:spcPts val="600"/>
              </a:spcAft>
              <a:buFont typeface="Arial" charset="0"/>
              <a:buChar char="•"/>
            </a:pPr>
            <a:r>
              <a:rPr lang="en-US" b="1" dirty="0">
                <a:solidFill>
                  <a:srgbClr val="FFFF00"/>
                </a:solidFill>
              </a:rPr>
              <a:t>Would you recommend adjuvant AI therapy? </a:t>
            </a:r>
          </a:p>
        </p:txBody>
      </p:sp>
      <p:sp>
        <p:nvSpPr>
          <p:cNvPr id="8" name="TextBox 7"/>
          <p:cNvSpPr txBox="1"/>
          <p:nvPr/>
        </p:nvSpPr>
        <p:spPr>
          <a:xfrm>
            <a:off x="609600" y="5552677"/>
            <a:ext cx="8122919" cy="566928"/>
          </a:xfrm>
          <a:prstGeom prst="rect">
            <a:avLst/>
          </a:prstGeom>
          <a:noFill/>
          <a:ln w="38100">
            <a:solidFill>
              <a:srgbClr val="FF0000"/>
            </a:solidFill>
          </a:ln>
        </p:spPr>
        <p:txBody>
          <a:bodyPr wrap="square" rtlCol="0">
            <a:spAutoFit/>
          </a:bodyPr>
          <a:lstStyle/>
          <a:p>
            <a:pPr marL="342900" indent="-342900">
              <a:spcBef>
                <a:spcPts val="1200"/>
              </a:spcBef>
              <a:spcAft>
                <a:spcPts val="1200"/>
              </a:spcAft>
              <a:buFont typeface="Arial" charset="0"/>
              <a:buChar char="•"/>
            </a:pPr>
            <a:endParaRPr lang="en-US" b="1" dirty="0">
              <a:solidFill>
                <a:srgbClr val="FFFF00"/>
              </a:solidFill>
            </a:endParaRPr>
          </a:p>
        </p:txBody>
      </p:sp>
    </p:spTree>
    <p:extLst>
      <p:ext uri="{BB962C8B-B14F-4D97-AF65-F5344CB8AC3E}">
        <p14:creationId xmlns:p14="http://schemas.microsoft.com/office/powerpoint/2010/main" val="50370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8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29920</TotalTime>
  <Words>4159</Words>
  <Application>Microsoft Macintosh PowerPoint</Application>
  <PresentationFormat>On-screen Show (4:3)</PresentationFormat>
  <Paragraphs>661</Paragraphs>
  <Slides>63</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63</vt:i4>
      </vt:variant>
    </vt:vector>
  </HeadingPairs>
  <TitlesOfParts>
    <vt:vector size="71" baseType="lpstr">
      <vt:lpstr>Arial</vt:lpstr>
      <vt:lpstr>Arial Bold</vt:lpstr>
      <vt:lpstr>Arial Hebrew Scholar</vt:lpstr>
      <vt:lpstr>ＭＳ Ｐゴシック</vt:lpstr>
      <vt:lpstr>ＭＳ 明朝</vt:lpstr>
      <vt:lpstr>Wingdings</vt:lpstr>
      <vt:lpstr>ヒラギノ角ゴ Pro W3</vt:lpstr>
      <vt:lpstr>8_Blank Presentation</vt:lpstr>
      <vt:lpstr>Case Discussion</vt:lpstr>
      <vt:lpstr>Approach to Sentinel Node Resection in a Patient with Pathologic Response to Neoadjuvant Therapy</vt:lpstr>
      <vt:lpstr>Case Discussion</vt:lpstr>
      <vt:lpstr>NSABP-B-52: A Phase III Trial of Neoadjuvant Therapy for HR-Positive/HER2-Positive Breast Cancer</vt:lpstr>
      <vt:lpstr>Case Discussion</vt:lpstr>
      <vt:lpstr>Tolerability of Pertuzumab in Elderly,  Frail Patients</vt:lpstr>
      <vt:lpstr>Case Discussion</vt:lpstr>
      <vt:lpstr>NeoSphere: Analysis of Neoadjuvant Pertuzumab and Trastuzumab</vt:lpstr>
      <vt:lpstr>Case Discussion</vt:lpstr>
      <vt:lpstr>Case Discussion</vt:lpstr>
      <vt:lpstr>Case Discussion</vt:lpstr>
      <vt:lpstr>Case Discussion</vt:lpstr>
      <vt:lpstr>Choice of Chemotherapy for Anthracycline-  or Taxane-Ineligible Candidate</vt:lpstr>
      <vt:lpstr>Case Discussion</vt:lpstr>
      <vt:lpstr>Case Discussion</vt:lpstr>
      <vt:lpstr>SAFIR01/UNICANCER: Comparative Genomic Analysis in Metastatic Breast Cancer (mBC)</vt:lpstr>
      <vt:lpstr>Approach to Repeat Biopsies</vt:lpstr>
      <vt:lpstr>Case Discussion</vt:lpstr>
      <vt:lpstr>Case Discussion</vt:lpstr>
      <vt:lpstr>JAVELIN: A Phase Ib Trial of Avelumab</vt:lpstr>
      <vt:lpstr>Case Discussion</vt:lpstr>
      <vt:lpstr>Case Discussion</vt:lpstr>
      <vt:lpstr>Case Discussion</vt:lpstr>
      <vt:lpstr>CREATE-X: A Phase III Trial of Adjuvant Capecitabine for HER2-Negative Breast Cancer with Residual Invasive Disease</vt:lpstr>
      <vt:lpstr>CREATE-X: A Phase III Trial of Adjuvant Capecitabine for HER2-Negative Stage I-IIIB Breast Cancer</vt:lpstr>
      <vt:lpstr>Case Discussion</vt:lpstr>
      <vt:lpstr>MINDACT: 70-Gene Signature Test (MammaPrint®) as an Aid to Treatment Decisions in Early-Stage BC</vt:lpstr>
      <vt:lpstr>PlanB Phase III Trial: Prospective Outcome Data for the 21-Gene Recurrence Score (RS) Assay</vt:lpstr>
      <vt:lpstr>Case Discussion</vt:lpstr>
      <vt:lpstr>TAILORx: Outcomes in Patients with Hormone Receptor-Positive, HER2-Negative Breast Cancer Treated with Endocrine Therapy Alone</vt:lpstr>
      <vt:lpstr>EBCTCG Analysis: Risk of Distant Recurrence by Tumor and Nodal Status</vt:lpstr>
      <vt:lpstr>EBCTCG Analysis: Relative Risk of Distant Recurrence</vt:lpstr>
      <vt:lpstr>Case Discussion</vt:lpstr>
      <vt:lpstr>Case Discussion</vt:lpstr>
      <vt:lpstr>Phase III MONALEESA-2 Trial of First-Line Ribociclib: Select Adverse Events</vt:lpstr>
      <vt:lpstr>FALCON: Phase III Trial Results</vt:lpstr>
      <vt:lpstr>MONALEESA-2: Efficacy Results</vt:lpstr>
      <vt:lpstr>Case Discussion</vt:lpstr>
      <vt:lpstr>Case Discussion</vt:lpstr>
      <vt:lpstr>Case Discussion</vt:lpstr>
      <vt:lpstr>Case Discussion</vt:lpstr>
      <vt:lpstr>Personal Approach to PARP Inhibitor Therapy for BRCA Mutation–Positive Breast Cancer</vt:lpstr>
      <vt:lpstr>ENGOT-OV16/NOVA: A Phase III Trial of Niraparib Maintenance in Ovarian Cancer</vt:lpstr>
      <vt:lpstr>ENGOT-OV16/NOVA: Efficacy Results</vt:lpstr>
      <vt:lpstr>ENGOT-OV16/NOVA: Efficacy Results</vt:lpstr>
      <vt:lpstr>View on the Effectiveness of Sequencing PARP Inhibitor Therapy After a Platinum-Based Regimen</vt:lpstr>
      <vt:lpstr>Case Discussion</vt:lpstr>
      <vt:lpstr>Ongoing ALTERNATE Phase III Neoadjuvant Trial</vt:lpstr>
      <vt:lpstr>Case Discussion</vt:lpstr>
      <vt:lpstr>Case Discussion</vt:lpstr>
      <vt:lpstr>Case Discussion</vt:lpstr>
      <vt:lpstr>Case Discussion</vt:lpstr>
      <vt:lpstr>Using the 21-Gene Assay from Core Needle Biopsies to Select Neoadjuvant Therapy for Breast Cancer</vt:lpstr>
      <vt:lpstr>Approach to Chemotherapy for Premenopausal Patients with ER-positive, HER2-Negative Breast Cancer</vt:lpstr>
      <vt:lpstr>Case Discussion</vt:lpstr>
      <vt:lpstr>Case Discussion</vt:lpstr>
      <vt:lpstr>Case Discussion</vt:lpstr>
      <vt:lpstr>Case Discussion</vt:lpstr>
      <vt:lpstr>Case Discussion</vt:lpstr>
      <vt:lpstr>Case Discussion</vt:lpstr>
      <vt:lpstr>Importance of Genetic Testing</vt:lpstr>
      <vt:lpstr>Importance of Genetic Testing</vt:lpstr>
      <vt:lpstr>Importance of Genetic Testing</vt:lpstr>
    </vt:vector>
  </TitlesOfParts>
  <Company>Research To Practice</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To Practice</dc:title>
  <dc:creator>Fernando G Rendina</dc:creator>
  <cp:lastModifiedBy>Benitez, Maxwell R - 0424423</cp:lastModifiedBy>
  <cp:revision>1690</cp:revision>
  <cp:lastPrinted>2017-04-18T15:36:33Z</cp:lastPrinted>
  <dcterms:created xsi:type="dcterms:W3CDTF">2012-08-13T12:55:31Z</dcterms:created>
  <dcterms:modified xsi:type="dcterms:W3CDTF">2017-04-26T16:49:28Z</dcterms:modified>
</cp:coreProperties>
</file>