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92064" r:id="rId1"/>
  </p:sldMasterIdLst>
  <p:notesMasterIdLst>
    <p:notesMasterId r:id="rId45"/>
  </p:notesMasterIdLst>
  <p:handoutMasterIdLst>
    <p:handoutMasterId r:id="rId46"/>
  </p:handoutMasterIdLst>
  <p:sldIdLst>
    <p:sldId id="938" r:id="rId2"/>
    <p:sldId id="881" r:id="rId3"/>
    <p:sldId id="953" r:id="rId4"/>
    <p:sldId id="954" r:id="rId5"/>
    <p:sldId id="889" r:id="rId6"/>
    <p:sldId id="955" r:id="rId7"/>
    <p:sldId id="956" r:id="rId8"/>
    <p:sldId id="958" r:id="rId9"/>
    <p:sldId id="957" r:id="rId10"/>
    <p:sldId id="959" r:id="rId11"/>
    <p:sldId id="960" r:id="rId12"/>
    <p:sldId id="961" r:id="rId13"/>
    <p:sldId id="962" r:id="rId14"/>
    <p:sldId id="963" r:id="rId15"/>
    <p:sldId id="964" r:id="rId16"/>
    <p:sldId id="965" r:id="rId17"/>
    <p:sldId id="967" r:id="rId18"/>
    <p:sldId id="968" r:id="rId19"/>
    <p:sldId id="969" r:id="rId20"/>
    <p:sldId id="971" r:id="rId21"/>
    <p:sldId id="952" r:id="rId22"/>
    <p:sldId id="887" r:id="rId23"/>
    <p:sldId id="974" r:id="rId24"/>
    <p:sldId id="976" r:id="rId25"/>
    <p:sldId id="977" r:id="rId26"/>
    <p:sldId id="978" r:id="rId27"/>
    <p:sldId id="891" r:id="rId28"/>
    <p:sldId id="996" r:id="rId29"/>
    <p:sldId id="979" r:id="rId30"/>
    <p:sldId id="980" r:id="rId31"/>
    <p:sldId id="981" r:id="rId32"/>
    <p:sldId id="982" r:id="rId33"/>
    <p:sldId id="983" r:id="rId34"/>
    <p:sldId id="984" r:id="rId35"/>
    <p:sldId id="985" r:id="rId36"/>
    <p:sldId id="990" r:id="rId37"/>
    <p:sldId id="989" r:id="rId38"/>
    <p:sldId id="987" r:id="rId39"/>
    <p:sldId id="991" r:id="rId40"/>
    <p:sldId id="992" r:id="rId41"/>
    <p:sldId id="993" r:id="rId42"/>
    <p:sldId id="994" r:id="rId43"/>
    <p:sldId id="995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ac WQ02392KD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61E"/>
    <a:srgbClr val="84B411"/>
    <a:srgbClr val="CFED28"/>
    <a:srgbClr val="011997"/>
    <a:srgbClr val="005796"/>
    <a:srgbClr val="012A50"/>
    <a:srgbClr val="CCFFFF"/>
    <a:srgbClr val="E6F2F4"/>
    <a:srgbClr val="F9C15C"/>
    <a:srgbClr val="99C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48"/>
    <p:restoredTop sz="95872"/>
  </p:normalViewPr>
  <p:slideViewPr>
    <p:cSldViewPr snapToGrid="0">
      <p:cViewPr>
        <p:scale>
          <a:sx n="100" d="100"/>
          <a:sy n="100" d="100"/>
        </p:scale>
        <p:origin x="146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6" y="68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02" d="100"/>
          <a:sy n="102" d="100"/>
        </p:scale>
        <p:origin x="-49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commentAuthors" Target="commentAuthors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881CB3-A4B3-774C-8834-9AA7B33D60A8}" type="datetimeFigureOut">
              <a:rPr lang="en-US"/>
              <a:pPr>
                <a:defRPr/>
              </a:pPr>
              <a:t>3/2/17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80E6B0-18AE-5B44-A1EA-AC7BB0376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8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3AA6AD-4C6C-F54A-83AF-EE84ACA82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87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7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2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225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7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16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71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1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15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AA6AD-4C6C-F54A-83AF-EE84ACA8222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8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2362200"/>
            <a:ext cx="7086600" cy="1143000"/>
          </a:xfrm>
        </p:spPr>
        <p:txBody>
          <a:bodyPr anchor="t"/>
          <a:lstStyle>
            <a:lvl1pPr>
              <a:defRPr sz="3600" b="1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657600"/>
            <a:ext cx="5791200" cy="2362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435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67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5113" y="6629983"/>
            <a:ext cx="1391407" cy="156966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054164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6700" y="6569020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754189" y="5989233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075873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9822" y="6090444"/>
            <a:ext cx="4112177" cy="541338"/>
          </a:xfrm>
        </p:spPr>
        <p:txBody>
          <a:bodyPr tIns="0" rIns="0" bIns="0"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0" y="6090444"/>
            <a:ext cx="4112433" cy="541338"/>
          </a:xfrm>
        </p:spPr>
        <p:txBody>
          <a:bodyPr tIns="0" rIns="0" bIns="0" anchor="b"/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63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920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4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0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754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4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0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48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69225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065" r:id="rId1"/>
    <p:sldLayoutId id="2147492066" r:id="rId2"/>
    <p:sldLayoutId id="2147492067" r:id="rId3"/>
    <p:sldLayoutId id="2147492068" r:id="rId4"/>
    <p:sldLayoutId id="2147492069" r:id="rId5"/>
    <p:sldLayoutId id="2147492070" r:id="rId6"/>
    <p:sldLayoutId id="2147492071" r:id="rId7"/>
    <p:sldLayoutId id="2147492072" r:id="rId8"/>
    <p:sldLayoutId id="2147492073" r:id="rId9"/>
    <p:sldLayoutId id="2147492074" r:id="rId10"/>
    <p:sldLayoutId id="2147492075" r:id="rId11"/>
    <p:sldLayoutId id="2147492076" r:id="rId12"/>
    <p:sldLayoutId id="2147492077" r:id="rId13"/>
    <p:sldLayoutId id="2147492078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37-year-old woman presented with a clinical T2 breast lesion </a:t>
            </a:r>
            <a:r>
              <a:rPr lang="en-US" dirty="0" smtClean="0"/>
              <a:t>(~3.5 </a:t>
            </a:r>
            <a:r>
              <a:rPr lang="en-US" dirty="0"/>
              <a:t>cm by imaging</a:t>
            </a:r>
            <a:r>
              <a:rPr lang="en-US" dirty="0" smtClean="0"/>
              <a:t>).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Biopsy revealed HER2-positive, </a:t>
            </a:r>
            <a:r>
              <a:rPr lang="en-US" dirty="0" smtClean="0"/>
              <a:t>ER/PR-poor </a:t>
            </a:r>
            <a:r>
              <a:rPr lang="en-US" dirty="0"/>
              <a:t>breast cancer (BC</a:t>
            </a:r>
            <a:r>
              <a:rPr lang="en-US" dirty="0" smtClean="0"/>
              <a:t>).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received TCHP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9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Ongoing Trials for AR-Positive Triple-Negative BC (TNBC)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1168" y="6408941"/>
            <a:ext cx="89428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solidFill>
                  <a:srgbClr val="FFFFFF"/>
                </a:solidFill>
                <a:latin typeface="Arial"/>
                <a:cs typeface="Arial"/>
              </a:rPr>
              <a:t>www.clinicaltrials.gov</a:t>
            </a:r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. Accessed February 2017.</a:t>
            </a:r>
            <a:endParaRPr lang="en-US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87024"/>
              </p:ext>
            </p:extLst>
          </p:nvPr>
        </p:nvGraphicFramePr>
        <p:xfrm>
          <a:off x="612209" y="1651062"/>
          <a:ext cx="7916406" cy="3829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489"/>
                <a:gridCol w="897348"/>
                <a:gridCol w="748748"/>
                <a:gridCol w="1830042"/>
                <a:gridCol w="2446779"/>
              </a:tblGrid>
              <a:tr h="53810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Trial name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Phase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Setting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Study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arms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7794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Arbre (NCT02353988)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Metastatic, ≥1 prior regimens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Bicalutamide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Physician’s choice of therapy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8045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ARB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(NCT02676986)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Preoperative, primary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Cohort I: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Exemestane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+/-Enzalutamide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Cohort </a:t>
                      </a:r>
                      <a:r>
                        <a:rPr lang="en-US" smtClean="0">
                          <a:solidFill>
                            <a:schemeClr val="bg1"/>
                          </a:solidFill>
                        </a:rPr>
                        <a:t>II:</a:t>
                      </a:r>
                      <a:r>
                        <a:rPr lang="en-US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chemeClr val="bg1"/>
                          </a:solidFill>
                        </a:rPr>
                        <a:t>Enzalutamide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81515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SYSUCC-007 (NCT03055312)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262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First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line, metastatic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Bicalutamide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Physician’s choice of chemotherapy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882003" cy="1143000"/>
          </a:xfrm>
        </p:spPr>
        <p:txBody>
          <a:bodyPr/>
          <a:lstStyle/>
          <a:p>
            <a:r>
              <a:rPr lang="en-US">
                <a:solidFill>
                  <a:srgbClr val="BBE0E3"/>
                </a:solidFill>
              </a:rPr>
              <a:t>Utility of Adjuvant Bisphosphonates for Early </a:t>
            </a:r>
            <a:r>
              <a:rPr lang="en-US" smtClean="0">
                <a:solidFill>
                  <a:srgbClr val="BBE0E3"/>
                </a:solidFill>
              </a:rPr>
              <a:t>BC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“</a:t>
            </a:r>
            <a:r>
              <a:rPr lang="en-US" sz="2200" i="1" dirty="0"/>
              <a:t>A </a:t>
            </a:r>
            <a:r>
              <a:rPr lang="en-US" sz="2200" i="1" dirty="0" smtClean="0"/>
              <a:t>meta-analysis </a:t>
            </a:r>
            <a:r>
              <a:rPr lang="en-US" sz="2200" i="1" dirty="0"/>
              <a:t>has suggested that, if there is a benefit, say, from bisphosphonates, the argument is most compelling in patients who have an estrogen-poor environment, such as postmenopausal </a:t>
            </a:r>
            <a:r>
              <a:rPr lang="en-US" sz="2200" i="1" dirty="0" smtClean="0"/>
              <a:t>women </a:t>
            </a:r>
            <a:r>
              <a:rPr lang="en-US" sz="2200" i="1" dirty="0"/>
              <a:t>rather than premenopausal women. </a:t>
            </a:r>
            <a:r>
              <a:rPr lang="en-US" sz="2200" i="1" dirty="0" smtClean="0"/>
              <a:t>The </a:t>
            </a:r>
            <a:r>
              <a:rPr lang="en-US" sz="2200" i="1" dirty="0"/>
              <a:t>guidelines haven’t really spoken out on this definitively… </a:t>
            </a:r>
          </a:p>
          <a:p>
            <a:pPr marL="0" indent="0">
              <a:buNone/>
            </a:pPr>
            <a:r>
              <a:rPr lang="en-US" sz="2200" i="1" dirty="0"/>
              <a:t>But there is some clear anticancer effect of these agents that can be demonstrated </a:t>
            </a:r>
            <a:r>
              <a:rPr lang="en-US" sz="2200" i="1" dirty="0" err="1"/>
              <a:t>preclinically</a:t>
            </a:r>
            <a:r>
              <a:rPr lang="en-US" sz="2200" i="1" dirty="0"/>
              <a:t>. And there’s also data that we’ll see with </a:t>
            </a:r>
            <a:r>
              <a:rPr lang="en-US" sz="2200" i="1" dirty="0" err="1"/>
              <a:t>denosumab</a:t>
            </a:r>
            <a:r>
              <a:rPr lang="en-US" sz="2200" i="1" dirty="0"/>
              <a:t>, the </a:t>
            </a:r>
            <a:r>
              <a:rPr lang="en-US" sz="2200" i="1" dirty="0" smtClean="0"/>
              <a:t>RANK </a:t>
            </a:r>
            <a:r>
              <a:rPr lang="en-US" sz="2200" i="1" dirty="0"/>
              <a:t>ligand inhibitor, in this same setting. But right now, the most data we have is from a </a:t>
            </a:r>
            <a:r>
              <a:rPr lang="en-US" sz="2200" i="1" dirty="0" smtClean="0"/>
              <a:t>meta-analysis </a:t>
            </a:r>
            <a:r>
              <a:rPr lang="en-US" sz="2200" i="1" dirty="0"/>
              <a:t>with the bisphosphonates suggesting that there might be a reduction in the odds of recurrence in postmenopausal women in an estrogen-deprived environment.</a:t>
            </a:r>
            <a:r>
              <a:rPr lang="en-US" sz="2200" dirty="0"/>
              <a:t>”</a:t>
            </a:r>
            <a:r>
              <a:rPr lang="en-US" sz="2200" b="1" dirty="0"/>
              <a:t>	</a:t>
            </a:r>
            <a:endParaRPr lang="en-US" sz="2200" b="1" dirty="0" smtClean="0"/>
          </a:p>
          <a:p>
            <a:pPr marL="0" indent="0" algn="r">
              <a:buNone/>
            </a:pPr>
            <a:r>
              <a:rPr lang="en-US" sz="2200" b="1" dirty="0" smtClean="0"/>
              <a:t>William </a:t>
            </a:r>
            <a:r>
              <a:rPr lang="en-US" sz="2200" b="1" dirty="0"/>
              <a:t>J </a:t>
            </a:r>
            <a:r>
              <a:rPr lang="en-US" sz="2200" b="1" dirty="0" err="1"/>
              <a:t>Gradishar</a:t>
            </a:r>
            <a:r>
              <a:rPr lang="en-US" sz="2200" b="1" dirty="0"/>
              <a:t>, </a:t>
            </a:r>
            <a:r>
              <a:rPr lang="en-US" sz="2200" b="1" dirty="0" smtClean="0"/>
              <a:t>MD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9494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42-year-old woman diagnosed with a right side IDC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Preoperatively, she had </a:t>
            </a:r>
            <a:r>
              <a:rPr lang="en-US" dirty="0" smtClean="0"/>
              <a:t>1 focus </a:t>
            </a:r>
            <a:r>
              <a:rPr lang="en-US" dirty="0"/>
              <a:t>of disease in the breast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elected to undergo mastectomy and sentinel lymph node biopsy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Pathology showed multifocal, moderately </a:t>
            </a:r>
            <a:r>
              <a:rPr lang="en-US" dirty="0" smtClean="0"/>
              <a:t>differentiated, </a:t>
            </a:r>
            <a:r>
              <a:rPr lang="en-US" dirty="0"/>
              <a:t>strongly </a:t>
            </a:r>
            <a:r>
              <a:rPr lang="en-US" dirty="0" smtClean="0"/>
              <a:t>ER/PR-positive</a:t>
            </a:r>
            <a:r>
              <a:rPr lang="en-US" dirty="0"/>
              <a:t>, HER2-negative </a:t>
            </a:r>
            <a:r>
              <a:rPr lang="en-US" dirty="0" smtClean="0"/>
              <a:t>T1b disease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dirty="0" smtClean="0"/>
              <a:t>3 </a:t>
            </a:r>
            <a:r>
              <a:rPr lang="en-US" dirty="0"/>
              <a:t>sentinel lymph nodes were negative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21-gene Recurrence </a:t>
            </a:r>
            <a:r>
              <a:rPr lang="en-US" dirty="0"/>
              <a:t>Score is 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5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4174" y="5972504"/>
            <a:ext cx="6932475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sym typeface="Wingdings"/>
              </a:rPr>
              <a:t>Will she benefit from adjuvant chemotherapy?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42-year-old woman diagnosed with a right side IDC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Preoperatively, she had 1 focus of disease in the breast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elected to undergo mastectomy and sentinel lymph node biopsy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Pathology showed multifocal, moderately differentiated, strongly ER/PR-positive, HER2-negative T1b disease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dirty="0"/>
              <a:t>3 sentinel lymph nodes were negative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The 21-gene Recurrence Score is 19</a:t>
            </a:r>
          </a:p>
        </p:txBody>
      </p:sp>
    </p:spTree>
    <p:extLst>
      <p:ext uri="{BB962C8B-B14F-4D97-AF65-F5344CB8AC3E}">
        <p14:creationId xmlns:p14="http://schemas.microsoft.com/office/powerpoint/2010/main" val="191742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36-year-old woman newly diagnosed with a clinical T2N0 triple-negative IDC </a:t>
            </a:r>
            <a:r>
              <a:rPr lang="en-US" dirty="0" smtClean="0"/>
              <a:t>in </a:t>
            </a:r>
            <a:r>
              <a:rPr lang="en-US" dirty="0"/>
              <a:t>the left </a:t>
            </a:r>
            <a:r>
              <a:rPr lang="en-US" dirty="0" smtClean="0"/>
              <a:t>breast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did not carry an inherited predisposition to TNBC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received neoadjuvant cisplatin on a clinical trial investigating whether </a:t>
            </a:r>
            <a:r>
              <a:rPr lang="en-US" dirty="0" err="1"/>
              <a:t>pCR</a:t>
            </a:r>
            <a:r>
              <a:rPr lang="en-US" dirty="0"/>
              <a:t> rates </a:t>
            </a:r>
            <a:r>
              <a:rPr lang="en-US" dirty="0" smtClean="0"/>
              <a:t>after </a:t>
            </a:r>
            <a:r>
              <a:rPr lang="en-US" dirty="0"/>
              <a:t>treatment </a:t>
            </a:r>
            <a:r>
              <a:rPr lang="en-US" dirty="0" smtClean="0"/>
              <a:t>correlate </a:t>
            </a:r>
            <a:r>
              <a:rPr lang="en-US" dirty="0"/>
              <a:t>with the homologous recombination deficiency (HRD) assay </a:t>
            </a:r>
            <a:r>
              <a:rPr lang="en-US" dirty="0" smtClean="0"/>
              <a:t>for </a:t>
            </a:r>
            <a:r>
              <a:rPr lang="en-US" dirty="0"/>
              <a:t>women with </a:t>
            </a:r>
            <a:r>
              <a:rPr lang="en-US" dirty="0" smtClean="0"/>
              <a:t>TNBC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2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Utility of the HRD Assay in the Management of </a:t>
            </a:r>
            <a:r>
              <a:rPr lang="en-US" dirty="0" smtClean="0">
                <a:solidFill>
                  <a:srgbClr val="BBE0E3"/>
                </a:solidFill>
              </a:rPr>
              <a:t>TNBC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i="1" dirty="0"/>
              <a:t>The known hereditary BRCA mutation tumors do tend to have deficiency of DNA repair </a:t>
            </a:r>
            <a:r>
              <a:rPr lang="en-US" i="1" dirty="0" smtClean="0"/>
              <a:t>mechanisms, and </a:t>
            </a:r>
            <a:r>
              <a:rPr lang="en-US" i="1" dirty="0"/>
              <a:t>HRD is one of those repair mechanisms. </a:t>
            </a:r>
            <a:r>
              <a:rPr lang="en-US" i="1" dirty="0" smtClean="0"/>
              <a:t>So </a:t>
            </a:r>
            <a:r>
              <a:rPr lang="en-US" i="1" dirty="0"/>
              <a:t>if somebody has a germline BRCA1 mutation, then their tumor will be </a:t>
            </a:r>
            <a:r>
              <a:rPr lang="en-US" i="1" dirty="0" smtClean="0"/>
              <a:t>HRD deficient </a:t>
            </a:r>
            <a:r>
              <a:rPr lang="en-US" i="1" dirty="0"/>
              <a:t>and potentially more susceptible to agents that cause DNA damage</a:t>
            </a:r>
            <a:r>
              <a:rPr lang="en-US" i="1" dirty="0" smtClean="0"/>
              <a:t>.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But we also know that there are some sporadic triple-negative breast cancers that also have HRD deficiency. And so the idea </a:t>
            </a:r>
            <a:r>
              <a:rPr lang="en-US" i="1" dirty="0" smtClean="0"/>
              <a:t>is, can </a:t>
            </a:r>
            <a:r>
              <a:rPr lang="en-US" i="1" dirty="0"/>
              <a:t>we use an assay to identify those women, because they may also be good candidates for these agents</a:t>
            </a:r>
            <a:r>
              <a:rPr lang="en-US" i="1" dirty="0" smtClean="0"/>
              <a:t>.</a:t>
            </a:r>
            <a:r>
              <a:rPr lang="en-US" dirty="0" smtClean="0"/>
              <a:t>”</a:t>
            </a:r>
          </a:p>
          <a:p>
            <a:pPr marL="0" indent="0" algn="r">
              <a:buNone/>
            </a:pPr>
            <a:r>
              <a:rPr lang="en-US" b="1" dirty="0"/>
              <a:t>Tari King, MD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7263" y="4965785"/>
            <a:ext cx="7665720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sym typeface="Wingdings"/>
              </a:rPr>
              <a:t>Patient was motivated to try </a:t>
            </a:r>
            <a:br>
              <a:rPr lang="en-US" b="1" dirty="0" smtClean="0">
                <a:solidFill>
                  <a:srgbClr val="FFFF00"/>
                </a:solidFill>
                <a:sym typeface="Wingdings"/>
              </a:rPr>
            </a:br>
            <a:r>
              <a:rPr lang="en-US" b="1" dirty="0" smtClean="0">
                <a:solidFill>
                  <a:srgbClr val="FFFF00"/>
                </a:solidFill>
                <a:sym typeface="Wingdings"/>
              </a:rPr>
              <a:t>breast-conservation therapy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799" y="1295400"/>
            <a:ext cx="7882003" cy="53482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36-year-old woman newly diagnosed with a clinical T2N0 triple-negative IDC </a:t>
            </a:r>
            <a:r>
              <a:rPr lang="en-US" dirty="0" smtClean="0"/>
              <a:t>in </a:t>
            </a:r>
            <a:r>
              <a:rPr lang="en-US" dirty="0"/>
              <a:t>the left </a:t>
            </a:r>
            <a:r>
              <a:rPr lang="en-US" dirty="0" smtClean="0"/>
              <a:t>breast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did not carry an inherited predisposition to </a:t>
            </a:r>
            <a:r>
              <a:rPr lang="en-US" dirty="0" smtClean="0"/>
              <a:t>TNBC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received neoadjuvant cisplatin on a clinical trial investigating whether </a:t>
            </a:r>
            <a:r>
              <a:rPr lang="en-US" dirty="0" err="1"/>
              <a:t>pCR</a:t>
            </a:r>
            <a:r>
              <a:rPr lang="en-US" dirty="0"/>
              <a:t> rates </a:t>
            </a:r>
            <a:r>
              <a:rPr lang="en-US" dirty="0" smtClean="0"/>
              <a:t>after </a:t>
            </a:r>
            <a:r>
              <a:rPr lang="en-US" dirty="0"/>
              <a:t>treatment </a:t>
            </a:r>
            <a:r>
              <a:rPr lang="en-US" dirty="0" smtClean="0"/>
              <a:t>correlate </a:t>
            </a:r>
            <a:r>
              <a:rPr lang="en-US" dirty="0"/>
              <a:t>with the homologous recombination deficiency (HRD) assay </a:t>
            </a:r>
            <a:r>
              <a:rPr lang="en-US" dirty="0" smtClean="0"/>
              <a:t>for </a:t>
            </a:r>
            <a:r>
              <a:rPr lang="en-US" dirty="0"/>
              <a:t>women with </a:t>
            </a:r>
            <a:r>
              <a:rPr lang="en-US" dirty="0" smtClean="0"/>
              <a:t>TNBC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Suman VJ et al. </a:t>
            </a:r>
            <a:r>
              <a:rPr lang="en-US" sz="1600" i="1" dirty="0" smtClean="0">
                <a:solidFill>
                  <a:srgbClr val="FFFFFF"/>
                </a:solidFill>
              </a:rPr>
              <a:t>Chin Clin Oncol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2015;4(3):34; </a:t>
            </a:r>
            <a:r>
              <a:rPr lang="en-US" sz="1600" dirty="0" err="1" smtClean="0">
                <a:solidFill>
                  <a:srgbClr val="FFFFFF"/>
                </a:solidFill>
              </a:rPr>
              <a:t>www.c</a:t>
            </a:r>
            <a:r>
              <a:rPr lang="en-US" sz="1600" dirty="0" err="1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linicaltrials.gov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 NCT01953588.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4291305" y="1917185"/>
            <a:ext cx="5410" cy="139714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 rot="10800000" flipH="1">
            <a:off x="4297448" y="3568563"/>
            <a:ext cx="727876" cy="1200043"/>
            <a:chOff x="3540" y="1542"/>
            <a:chExt cx="911" cy="1248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3540" y="1542"/>
              <a:ext cx="11" cy="124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025324" y="1540337"/>
            <a:ext cx="3429701" cy="815718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20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Anastrozole</a:t>
            </a:r>
            <a:r>
              <a:rPr lang="en-US" altLang="en-US" sz="20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031046" y="2953170"/>
            <a:ext cx="3423979" cy="841963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20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Fulvestrant</a:t>
            </a:r>
            <a:endParaRPr lang="en-US" altLang="en-US" sz="20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50340" y="2104706"/>
            <a:ext cx="2737279" cy="2419243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2,820)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Postmenopausal women  with ER-positive, HER2-negative invasive BC</a:t>
            </a:r>
          </a:p>
          <a:p>
            <a:pPr marL="285750" indent="-285750" eaLnBrk="0" fontAlgn="base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cT2-4 N0-3 M0 BC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Phase III Neoadjuvant Trial</a:t>
            </a:r>
            <a:endParaRPr lang="en-US" dirty="0"/>
          </a:p>
        </p:txBody>
      </p: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3287619" y="3417609"/>
            <a:ext cx="50716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025324" y="4317689"/>
            <a:ext cx="3429701" cy="788924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20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Anastrozole + </a:t>
            </a:r>
            <a:r>
              <a:rPr lang="en-US" altLang="en-US" sz="20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fulvestrant</a:t>
            </a:r>
            <a:endParaRPr lang="en-US" altLang="en-US" sz="20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4487443" y="3395550"/>
            <a:ext cx="537881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3794781" y="2880733"/>
            <a:ext cx="914400" cy="914400"/>
            <a:chOff x="1872" y="1584"/>
            <a:chExt cx="576" cy="57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  <p:sp>
        <p:nvSpPr>
          <p:cNvPr id="20" name="Line 2"/>
          <p:cNvSpPr>
            <a:spLocks noChangeShapeType="1"/>
          </p:cNvSpPr>
          <p:nvPr/>
        </p:nvSpPr>
        <p:spPr bwMode="auto">
          <a:xfrm>
            <a:off x="4306237" y="1937523"/>
            <a:ext cx="719088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198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Benefits and Limitations of the DCIS </a:t>
            </a:r>
            <a:r>
              <a:rPr lang="en-US" dirty="0" smtClean="0">
                <a:solidFill>
                  <a:srgbClr val="BBE0E3"/>
                </a:solidFill>
              </a:rPr>
              <a:t>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The DCIS </a:t>
            </a:r>
            <a:r>
              <a:rPr lang="en-US" sz="2200" dirty="0" smtClean="0"/>
              <a:t>Score </a:t>
            </a:r>
            <a:r>
              <a:rPr lang="en-US" sz="2200" dirty="0"/>
              <a:t>is very similar to the 21-gene Recurrence </a:t>
            </a:r>
            <a:r>
              <a:rPr lang="en-US" sz="2200" dirty="0" smtClean="0"/>
              <a:t>Score: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/>
              <a:t>The genes aren’t exactly the same, but certainly the concept is the </a:t>
            </a:r>
            <a:r>
              <a:rPr lang="en-US" sz="2200" dirty="0" smtClean="0"/>
              <a:t>same. </a:t>
            </a: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The DCIS </a:t>
            </a:r>
            <a:r>
              <a:rPr lang="en-US" sz="2200" dirty="0" smtClean="0"/>
              <a:t>Score </a:t>
            </a:r>
            <a:r>
              <a:rPr lang="en-US" sz="2200" dirty="0"/>
              <a:t>separates women into low, intermediate or high risk for in-breast </a:t>
            </a:r>
            <a:r>
              <a:rPr lang="en-US" sz="2200" dirty="0" smtClean="0"/>
              <a:t>recurrence, </a:t>
            </a:r>
            <a:r>
              <a:rPr lang="en-US" sz="2200" dirty="0"/>
              <a:t>not for distant recurrence.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The DCIS </a:t>
            </a:r>
            <a:r>
              <a:rPr lang="en-US" sz="2200" dirty="0" smtClean="0"/>
              <a:t>Score </a:t>
            </a:r>
            <a:r>
              <a:rPr lang="en-US" sz="2200" dirty="0"/>
              <a:t>provides us with prognostic information. It may be a useful tool for counseling women as to </a:t>
            </a:r>
            <a:r>
              <a:rPr lang="en-US" sz="2200" dirty="0" smtClean="0"/>
              <a:t>their </a:t>
            </a:r>
            <a:r>
              <a:rPr lang="en-US" sz="2200" dirty="0"/>
              <a:t>risk of </a:t>
            </a:r>
            <a:r>
              <a:rPr lang="en-US" sz="2200" dirty="0" smtClean="0"/>
              <a:t>recurrence. </a:t>
            </a: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The limitation is that the DCIS </a:t>
            </a:r>
            <a:r>
              <a:rPr lang="en-US" sz="2200" dirty="0" smtClean="0"/>
              <a:t>Score </a:t>
            </a:r>
            <a:r>
              <a:rPr lang="en-US" sz="2200" dirty="0"/>
              <a:t>does not tell us anything predictive about response to </a:t>
            </a:r>
            <a:r>
              <a:rPr lang="en-US" sz="2200" dirty="0" smtClean="0"/>
              <a:t>therapy.</a:t>
            </a:r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/>
              <a:t>Tari King, </a:t>
            </a:r>
            <a:r>
              <a:rPr lang="en-US" sz="2000" b="1" dirty="0" smtClean="0"/>
              <a:t>MD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40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168" y="6408941"/>
            <a:ext cx="89428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Morrow M et al. </a:t>
            </a:r>
            <a:r>
              <a:rPr lang="en-US" sz="1500" i="1" dirty="0" smtClean="0">
                <a:solidFill>
                  <a:srgbClr val="FFFFFF"/>
                </a:solidFill>
                <a:latin typeface="Arial"/>
                <a:cs typeface="Arial"/>
              </a:rPr>
              <a:t>Pract Radiat Oncol </a:t>
            </a:r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2016;6(5):287-95.</a:t>
            </a:r>
            <a:endParaRPr lang="en-US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BE0E3"/>
                </a:solidFill>
              </a:rPr>
              <a:t>Meta-analysis </a:t>
            </a:r>
            <a:r>
              <a:rPr lang="en-US" dirty="0">
                <a:solidFill>
                  <a:srgbClr val="BBE0E3"/>
                </a:solidFill>
              </a:rPr>
              <a:t>of Margin Width and Ipsilateral Breast Tumor Recurrence (IBTR</a:t>
            </a:r>
            <a:r>
              <a:rPr lang="en-US" dirty="0" smtClean="0">
                <a:solidFill>
                  <a:srgbClr val="BBE0E3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A multidisciplinary consensus panel’s systematic review of 20 </a:t>
            </a:r>
            <a:r>
              <a:rPr lang="en-US" sz="2200" dirty="0" smtClean="0"/>
              <a:t>studies, </a:t>
            </a:r>
            <a:r>
              <a:rPr lang="en-US" sz="2200" dirty="0"/>
              <a:t>including 7,883 </a:t>
            </a:r>
            <a:r>
              <a:rPr lang="en-US" sz="2200" dirty="0" smtClean="0"/>
              <a:t>patients, </a:t>
            </a:r>
            <a:r>
              <a:rPr lang="en-US" sz="2200" dirty="0"/>
              <a:t>and other published literature </a:t>
            </a:r>
            <a:r>
              <a:rPr lang="en-US" sz="2200" dirty="0" smtClean="0"/>
              <a:t>provide </a:t>
            </a:r>
            <a:r>
              <a:rPr lang="en-US" sz="2200" dirty="0"/>
              <a:t>the evidence base for consensus.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FFFF00"/>
                </a:solidFill>
              </a:rPr>
              <a:t>Conclusions: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Use of a 2-mm margin as the standard for an adequate margin in DCIS treated with whole-breast irradiation is associated with lower rates of IBTR and has the potential to decrease re-excision rates, improve cosmetic </a:t>
            </a:r>
            <a:r>
              <a:rPr lang="en-US" sz="2200" dirty="0" smtClean="0"/>
              <a:t>outcomes </a:t>
            </a:r>
            <a:r>
              <a:rPr lang="en-US" sz="2200" dirty="0"/>
              <a:t>and decrease </a:t>
            </a:r>
            <a:r>
              <a:rPr lang="en-US" sz="2200" dirty="0" smtClean="0"/>
              <a:t>healthcare </a:t>
            </a:r>
            <a:r>
              <a:rPr lang="en-US" sz="2200" dirty="0"/>
              <a:t>costs.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Clinical judgment should be used in determining the need for further surgery in patients with negative margins narrower than 2 mm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043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Toi M et al. </a:t>
            </a:r>
            <a:r>
              <a:rPr lang="en-US" sz="1600" dirty="0">
                <a:solidFill>
                  <a:srgbClr val="FFFFFF"/>
                </a:solidFill>
              </a:rPr>
              <a:t>San Antonio Breast Cancer </a:t>
            </a:r>
            <a:r>
              <a:rPr lang="en-US" sz="1600" dirty="0" smtClean="0">
                <a:solidFill>
                  <a:srgbClr val="FFFFFF"/>
                </a:solidFill>
              </a:rPr>
              <a:t>Symposium 2015;Abstract S1-07.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4252558" y="1783202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V="1">
            <a:off x="4252558" y="1783202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 rot="10800000" flipH="1">
            <a:off x="4252558" y="3055885"/>
            <a:ext cx="719087" cy="510750"/>
            <a:chOff x="3551" y="1542"/>
            <a:chExt cx="900" cy="1241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050376" y="1383681"/>
            <a:ext cx="3317010" cy="804948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Capecitabine 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440)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056098" y="3142172"/>
            <a:ext cx="3311288" cy="788903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Control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445)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06935" y="1340532"/>
            <a:ext cx="3130508" cy="2671726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HER2-negative, Stage I-IIIB BC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Residual invasive BC after neoadjuvant chemotherapy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No prior treatment with oral 5-FU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30900" y="0"/>
            <a:ext cx="8759768" cy="1284297"/>
          </a:xfrm>
        </p:spPr>
        <p:txBody>
          <a:bodyPr/>
          <a:lstStyle/>
          <a:p>
            <a:r>
              <a:rPr lang="en-US" dirty="0" smtClean="0"/>
              <a:t>CREATE-X: </a:t>
            </a:r>
            <a:r>
              <a:rPr lang="en-US" dirty="0"/>
              <a:t>Phase </a:t>
            </a:r>
            <a:r>
              <a:rPr lang="en-US" dirty="0" smtClean="0"/>
              <a:t>III </a:t>
            </a:r>
            <a:r>
              <a:rPr lang="en-US" dirty="0"/>
              <a:t>Trial of </a:t>
            </a:r>
            <a:r>
              <a:rPr lang="en-US" dirty="0" smtClean="0"/>
              <a:t>Adjuvant Capecitabine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7608" y="166337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3637443" y="2682239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64632"/>
              </p:ext>
            </p:extLst>
          </p:nvPr>
        </p:nvGraphicFramePr>
        <p:xfrm>
          <a:off x="506935" y="4475987"/>
          <a:ext cx="8123498" cy="1601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539"/>
                <a:gridCol w="1633002"/>
                <a:gridCol w="1614363"/>
                <a:gridCol w="920184"/>
                <a:gridCol w="1423410"/>
              </a:tblGrid>
              <a:tr h="70978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Capecitabine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440)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Control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445)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458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Five-year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74.1%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67.7%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0.00524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458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Five-year 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89.2%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83.9%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0.60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&lt;0.01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24"/>
          <p:cNvGrpSpPr>
            <a:grpSpLocks/>
          </p:cNvGrpSpPr>
          <p:nvPr/>
        </p:nvGrpSpPr>
        <p:grpSpPr bwMode="auto">
          <a:xfrm>
            <a:off x="3864814" y="2219195"/>
            <a:ext cx="914400" cy="914400"/>
            <a:chOff x="1872" y="1584"/>
            <a:chExt cx="576" cy="57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720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1168" y="6408941"/>
            <a:ext cx="89428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Solin LJ et al. </a:t>
            </a:r>
            <a:r>
              <a:rPr lang="en-US" sz="1500" i="1" dirty="0" smtClean="0">
                <a:solidFill>
                  <a:srgbClr val="FFFFFF"/>
                </a:solidFill>
                <a:latin typeface="Arial"/>
                <a:cs typeface="Arial"/>
              </a:rPr>
              <a:t>J Clin Oncol </a:t>
            </a:r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2015;33(33):3938-44.</a:t>
            </a:r>
            <a:endParaRPr lang="en-US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60691"/>
              </p:ext>
            </p:extLst>
          </p:nvPr>
        </p:nvGraphicFramePr>
        <p:xfrm>
          <a:off x="577779" y="1720713"/>
          <a:ext cx="8063301" cy="2939978"/>
        </p:xfrm>
        <a:graphic>
          <a:graphicData uri="http://schemas.openxmlformats.org/drawingml/2006/table">
            <a:tbl>
              <a:tblPr firstRow="1" bandRow="1"/>
              <a:tblGrid>
                <a:gridCol w="4692721"/>
                <a:gridCol w="1701800"/>
                <a:gridCol w="1668780"/>
              </a:tblGrid>
              <a:tr h="7258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Cohort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561)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Cohort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104)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5209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Five-year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rate of developing an IBE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6.0%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15.0%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6524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Five-year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rate of developing an invasive IBE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2.7%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5.3%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5209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Ten-year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rate of developing an IBE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12.5%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24.6%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51990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Ten-year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rate of developing an invasive IBE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6.4%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13.4%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7779" y="4810160"/>
            <a:ext cx="841248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900" dirty="0">
                <a:solidFill>
                  <a:schemeClr val="bg1"/>
                </a:solidFill>
              </a:rPr>
              <a:t>IBE = ipsilateral breast </a:t>
            </a:r>
            <a:r>
              <a:rPr lang="en-US" sz="1900" dirty="0" smtClean="0">
                <a:solidFill>
                  <a:schemeClr val="bg1"/>
                </a:solidFill>
              </a:rPr>
              <a:t>event</a:t>
            </a:r>
          </a:p>
          <a:p>
            <a:pPr>
              <a:spcBef>
                <a:spcPts val="1200"/>
              </a:spcBef>
            </a:pPr>
            <a:r>
              <a:rPr lang="en-US" sz="1900" dirty="0" smtClean="0">
                <a:solidFill>
                  <a:schemeClr val="bg1"/>
                </a:solidFill>
              </a:rPr>
              <a:t>Cohort 1: Low or intermediate grade DCIS, tumor size ≤2.5 cm</a:t>
            </a:r>
            <a:br>
              <a:rPr lang="en-US" sz="1900" dirty="0" smtClean="0">
                <a:solidFill>
                  <a:schemeClr val="bg1"/>
                </a:solidFill>
              </a:rPr>
            </a:br>
            <a:r>
              <a:rPr lang="en-US" sz="1900" dirty="0" smtClean="0">
                <a:solidFill>
                  <a:schemeClr val="bg1"/>
                </a:solidFill>
              </a:rPr>
              <a:t>Cohort 2: High grade DCIS, tumor size ≤1 cm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19468"/>
            <a:ext cx="7769225" cy="1143000"/>
          </a:xfrm>
        </p:spPr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ECOG-ACRIN E5194 Trial for Women with DCIS of the Breast Treated with Lumpectomy without Radiation </a:t>
            </a:r>
            <a:r>
              <a:rPr lang="en-US" dirty="0" smtClean="0">
                <a:solidFill>
                  <a:srgbClr val="BBE0E3"/>
                </a:solidFill>
              </a:rPr>
              <a:t>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5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483671"/>
            <a:ext cx="7452360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Patient wishes to avoid </a:t>
            </a:r>
            <a:r>
              <a:rPr lang="en-US" b="1" dirty="0" smtClean="0">
                <a:solidFill>
                  <a:srgbClr val="FFFF00"/>
                </a:solidFill>
              </a:rPr>
              <a:t>chemotherapy and </a:t>
            </a:r>
            <a:r>
              <a:rPr lang="en-US" b="1" dirty="0">
                <a:solidFill>
                  <a:srgbClr val="FFFF00"/>
                </a:solidFill>
              </a:rPr>
              <a:t>received endocrine therapy alone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193800"/>
            <a:ext cx="7772400" cy="53482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A 47-year-old premenopausal woman with </a:t>
            </a:r>
            <a:r>
              <a:rPr lang="en-US" dirty="0" smtClean="0"/>
              <a:t>Stage </a:t>
            </a:r>
            <a:r>
              <a:rPr lang="en-US" dirty="0"/>
              <a:t>IIB (pT2N1M0) ductal carcinoma of the left breast, s/p wide excision </a:t>
            </a:r>
          </a:p>
          <a:p>
            <a:pPr>
              <a:buFont typeface="Arial" charset="0"/>
              <a:buChar char="•"/>
            </a:pPr>
            <a:r>
              <a:rPr lang="en-US" dirty="0"/>
              <a:t>1 of 3 positive sentinel nodes with a 5-mm </a:t>
            </a:r>
            <a:r>
              <a:rPr lang="en-US" dirty="0" err="1"/>
              <a:t>macrometastasis</a:t>
            </a:r>
            <a:r>
              <a:rPr lang="en-US" dirty="0"/>
              <a:t> </a:t>
            </a:r>
          </a:p>
          <a:p>
            <a:pPr>
              <a:buFont typeface="Arial" charset="0"/>
              <a:buChar char="•"/>
            </a:pPr>
            <a:r>
              <a:rPr lang="en-US" dirty="0"/>
              <a:t>The primary tumor was 2.1 cm in size (intermediate grade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Biopsy revealed strongly </a:t>
            </a:r>
            <a:r>
              <a:rPr lang="en-US" dirty="0" smtClean="0"/>
              <a:t>ER/PR-positive</a:t>
            </a:r>
            <a:r>
              <a:rPr lang="en-US" dirty="0"/>
              <a:t>, </a:t>
            </a:r>
            <a:r>
              <a:rPr lang="en-US" dirty="0" smtClean="0"/>
              <a:t>HER2-negative disease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21-gene Recurrence </a:t>
            </a:r>
            <a:r>
              <a:rPr lang="en-US" dirty="0"/>
              <a:t>Score is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 bwMode="auto">
          <a:xfrm flipH="1">
            <a:off x="4547079" y="1000963"/>
            <a:ext cx="23333" cy="43962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Sparano JA, Paik S. </a:t>
            </a:r>
            <a:r>
              <a:rPr lang="en-US" sz="1600" i="1" dirty="0" smtClean="0">
                <a:solidFill>
                  <a:srgbClr val="FFFFFF"/>
                </a:solidFill>
              </a:rPr>
              <a:t>J Clin Oncol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2008;26(5):721-8; </a:t>
            </a:r>
            <a:r>
              <a:rPr lang="en-US" sz="1600" dirty="0" err="1" smtClean="0">
                <a:solidFill>
                  <a:srgbClr val="FFFFFF"/>
                </a:solidFill>
              </a:rPr>
              <a:t>www.c</a:t>
            </a:r>
            <a:r>
              <a:rPr lang="en-US" sz="1600" dirty="0" err="1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linicaltrials.gov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 NCT00310180.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556" y="1426601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814" y="967990"/>
            <a:ext cx="2740438" cy="1708160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1800" b="1" u="sng" dirty="0" smtClean="0">
                <a:solidFill>
                  <a:srgbClr val="011997"/>
                </a:solidFill>
              </a:rPr>
              <a:t>Key eligibility criteria</a:t>
            </a:r>
          </a:p>
          <a:p>
            <a:pPr marL="285750" indent="-285750" eaLnBrk="1" hangingPunct="1">
              <a:spcBef>
                <a:spcPts val="600"/>
              </a:spcBef>
              <a:buFont typeface="Arial"/>
              <a:buChar char="•"/>
              <a:defRPr/>
            </a:pPr>
            <a:r>
              <a:rPr lang="en-US" sz="1800" dirty="0" smtClean="0">
                <a:solidFill>
                  <a:srgbClr val="011997"/>
                </a:solidFill>
              </a:rPr>
              <a:t>Node-negative BC</a:t>
            </a:r>
            <a:endParaRPr lang="en-US" sz="1800" dirty="0">
              <a:solidFill>
                <a:srgbClr val="011997"/>
              </a:solidFill>
            </a:endParaRPr>
          </a:p>
          <a:p>
            <a:pPr marL="285750" indent="-285750" eaLnBrk="1" hangingPunct="1">
              <a:spcBef>
                <a:spcPts val="600"/>
              </a:spcBef>
              <a:buFont typeface="Arial"/>
              <a:buChar char="•"/>
              <a:defRPr/>
            </a:pPr>
            <a:r>
              <a:rPr lang="en-US" sz="1800" dirty="0">
                <a:solidFill>
                  <a:srgbClr val="011997"/>
                </a:solidFill>
              </a:rPr>
              <a:t>ER-pos, HER2-neg</a:t>
            </a:r>
          </a:p>
          <a:p>
            <a:pPr marL="285750" indent="-285750" eaLnBrk="1" hangingPunct="1">
              <a:spcBef>
                <a:spcPts val="600"/>
              </a:spcBef>
              <a:buFont typeface="Arial"/>
              <a:buChar char="•"/>
              <a:defRPr/>
            </a:pPr>
            <a:r>
              <a:rPr lang="en-US" sz="1800" dirty="0">
                <a:solidFill>
                  <a:srgbClr val="011997"/>
                </a:solidFill>
              </a:rPr>
              <a:t>T1c-T2, </a:t>
            </a:r>
            <a:r>
              <a:rPr lang="en-US" sz="1800" u="sng" dirty="0">
                <a:solidFill>
                  <a:srgbClr val="011997"/>
                </a:solidFill>
              </a:rPr>
              <a:t>all </a:t>
            </a:r>
            <a:r>
              <a:rPr lang="en-US" sz="1800" u="sng" dirty="0" smtClean="0">
                <a:solidFill>
                  <a:srgbClr val="011997"/>
                </a:solidFill>
              </a:rPr>
              <a:t>grade</a:t>
            </a:r>
            <a:r>
              <a:rPr lang="en-US" sz="1800" dirty="0" smtClean="0">
                <a:solidFill>
                  <a:srgbClr val="011997"/>
                </a:solidFill>
              </a:rPr>
              <a:t> </a:t>
            </a:r>
            <a:br>
              <a:rPr lang="en-US" sz="1800" dirty="0" smtClean="0">
                <a:solidFill>
                  <a:srgbClr val="011997"/>
                </a:solidFill>
              </a:rPr>
            </a:br>
            <a:r>
              <a:rPr lang="en-US" sz="1800" dirty="0" smtClean="0">
                <a:solidFill>
                  <a:srgbClr val="011997"/>
                </a:solidFill>
              </a:rPr>
              <a:t>(high-risk </a:t>
            </a:r>
            <a:r>
              <a:rPr lang="en-US" sz="1800" dirty="0">
                <a:solidFill>
                  <a:srgbClr val="011997"/>
                </a:solidFill>
              </a:rPr>
              <a:t>T1b</a:t>
            </a:r>
            <a:r>
              <a:rPr lang="en-US" sz="1800" dirty="0" smtClean="0">
                <a:solidFill>
                  <a:srgbClr val="011997"/>
                </a:solidFill>
              </a:rPr>
              <a:t>)</a:t>
            </a:r>
            <a:endParaRPr lang="en-US" sz="1800" dirty="0">
              <a:solidFill>
                <a:srgbClr val="01199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BAE1E3"/>
                </a:solidFill>
              </a:rPr>
              <a:t>Ongoing TAILORx Phase III Trial </a:t>
            </a:r>
            <a:r>
              <a:rPr lang="en-US" dirty="0">
                <a:solidFill>
                  <a:srgbClr val="BAE1E3"/>
                </a:solidFill>
              </a:rPr>
              <a:t>Design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1571" y="1584062"/>
            <a:ext cx="2709227" cy="646331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en-US" sz="1800" b="1" dirty="0" smtClean="0">
                <a:solidFill>
                  <a:srgbClr val="011997"/>
                </a:solidFill>
              </a:rPr>
              <a:t>Estimated </a:t>
            </a:r>
            <a:r>
              <a:rPr lang="en-US" sz="1800" b="1" smtClean="0">
                <a:solidFill>
                  <a:srgbClr val="011997"/>
                </a:solidFill>
              </a:rPr>
              <a:t>accrual </a:t>
            </a:r>
            <a:br>
              <a:rPr lang="en-US" sz="1800" b="1" smtClean="0">
                <a:solidFill>
                  <a:srgbClr val="011997"/>
                </a:solidFill>
              </a:rPr>
            </a:br>
            <a:r>
              <a:rPr lang="en-US" sz="1800" b="1" smtClean="0">
                <a:solidFill>
                  <a:srgbClr val="011997"/>
                </a:solidFill>
              </a:rPr>
              <a:t>(</a:t>
            </a:r>
            <a:r>
              <a:rPr lang="en-US" sz="1800" b="1" dirty="0" smtClean="0">
                <a:solidFill>
                  <a:srgbClr val="011997"/>
                </a:solidFill>
              </a:rPr>
              <a:t>n = 11,248)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150118" y="978661"/>
            <a:ext cx="2840587" cy="497541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Preregister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50118" y="1550161"/>
            <a:ext cx="2840587" cy="497541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ea typeface="Arial" charset="0"/>
                <a:cs typeface="Arial" charset="0"/>
              </a:rPr>
              <a:t>21-gene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assay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50118" y="2121661"/>
            <a:ext cx="2840587" cy="693439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Register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Specimen banking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41299" y="3845494"/>
            <a:ext cx="2840587" cy="1405490"/>
          </a:xfrm>
          <a:prstGeom prst="rect">
            <a:avLst/>
          </a:prstGeom>
          <a:solidFill>
            <a:srgbClr val="F9C15C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ARM A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Hormonal therapy alone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150118" y="3845494"/>
            <a:ext cx="2840587" cy="1405490"/>
          </a:xfrm>
          <a:prstGeom prst="rect">
            <a:avLst/>
          </a:prstGeom>
          <a:solidFill>
            <a:srgbClr val="F9961E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rgbClr val="011997"/>
                </a:solidFill>
              </a:rPr>
              <a:t>Randomization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Stratification factors:</a:t>
            </a:r>
            <a:b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Tumor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 size, menopausal status, planned chemo, planned radiation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083300" y="3845494"/>
            <a:ext cx="2840587" cy="1405490"/>
          </a:xfrm>
          <a:prstGeom prst="rect">
            <a:avLst/>
          </a:prstGeom>
          <a:solidFill>
            <a:srgbClr val="99CE1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ARM D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Chemotherapy + hormonal therapy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676400" y="2911090"/>
            <a:ext cx="5930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16" idx="0"/>
          </p:cNvCxnSpPr>
          <p:nvPr/>
        </p:nvCxnSpPr>
        <p:spPr bwMode="auto">
          <a:xfrm flipH="1">
            <a:off x="1661593" y="2911090"/>
            <a:ext cx="14807" cy="9344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7607300" y="2911090"/>
            <a:ext cx="3717" cy="9344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241300" y="3082072"/>
            <a:ext cx="2840587" cy="633124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Secondary study group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RS &lt; 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34561" y="3082072"/>
            <a:ext cx="2840587" cy="633124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Primary study group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RS 11-25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83300" y="3082072"/>
            <a:ext cx="3085582" cy="633124"/>
          </a:xfrm>
          <a:prstGeom prst="rect">
            <a:avLst/>
          </a:prstGeom>
          <a:solidFill>
            <a:srgbClr val="11589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Secondary study group 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/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ea typeface="Arial" charset="0"/>
                <a:cs typeface="Arial" charset="0"/>
              </a:rPr>
              <a:t>RS &gt; 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Arial" charset="0"/>
              <a:cs typeface="Arial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3081886" y="5408962"/>
            <a:ext cx="30014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3080861" y="5408962"/>
            <a:ext cx="1025" cy="6204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082275" y="5408962"/>
            <a:ext cx="1025" cy="6204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2026687" y="5576690"/>
            <a:ext cx="2246862" cy="816198"/>
          </a:xfrm>
          <a:prstGeom prst="rect">
            <a:avLst/>
          </a:prstGeom>
          <a:solidFill>
            <a:srgbClr val="F9C15C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ARM B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Hormonal therapy alone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72599" y="5576690"/>
            <a:ext cx="2246862" cy="816198"/>
          </a:xfrm>
          <a:prstGeom prst="rect">
            <a:avLst/>
          </a:prstGeom>
          <a:solidFill>
            <a:srgbClr val="99CE1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ARM C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Chemotherapy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rgbClr val="011997"/>
                </a:solidFill>
                <a:effectLst/>
                <a:ea typeface="Arial" charset="0"/>
                <a:cs typeface="Arial" charset="0"/>
              </a:rPr>
              <a:t> + hormonal therapy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011997"/>
              </a:solidFill>
              <a:effectLst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0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4551938" y="2827424"/>
            <a:ext cx="5499" cy="645501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V="1">
            <a:off x="4552027" y="2831821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 rot="10800000" flipH="1">
            <a:off x="4551939" y="3993596"/>
            <a:ext cx="719886" cy="543264"/>
            <a:chOff x="3550" y="1542"/>
            <a:chExt cx="901" cy="1320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3550" y="1542"/>
              <a:ext cx="1" cy="132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334605" y="2276295"/>
            <a:ext cx="3365641" cy="1089055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Endocrine 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therapy only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340327" y="3923275"/>
            <a:ext cx="3359919" cy="983225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Chemotherapy + 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endocrine therapy</a:t>
            </a:r>
            <a:endParaRPr lang="en-US" altLang="en-US" sz="1800" b="1" dirty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03811" y="2088327"/>
            <a:ext cx="3259640" cy="2970651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Font typeface="Arial" pitchFamily="-104" charset="0"/>
              <a:buNone/>
            </a:pPr>
            <a:r>
              <a:rPr lang="en-US" sz="20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HR-positive, HER2-negative invasive BC</a:t>
            </a:r>
            <a:endParaRPr lang="en-US" sz="2000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marL="285750" indent="-285750" eaLnBrk="0" fontAlgn="base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1-3 positive nodes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21-gene Recurrence Score ≤25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Ongoing RxPONDER Phase III Trial Design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3863452" y="3623581"/>
            <a:ext cx="381746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FFFFFF"/>
                </a:solidFill>
              </a:rPr>
              <a:t>www.c</a:t>
            </a:r>
            <a:r>
              <a:rPr lang="en-US" sz="1600" dirty="0" err="1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linicaltrials.gov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 NCT01272037.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047" y="1202981"/>
            <a:ext cx="37337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Estimated accrual: 10,000</a:t>
            </a:r>
            <a:endParaRPr lang="en-US" sz="2200" b="1" dirty="0">
              <a:solidFill>
                <a:schemeClr val="bg1"/>
              </a:solidFill>
            </a:endParaRPr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4131833" y="3186145"/>
            <a:ext cx="914400" cy="914400"/>
            <a:chOff x="1872" y="1584"/>
            <a:chExt cx="576" cy="57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3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74442" y="1300406"/>
            <a:ext cx="2309997" cy="3326278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pitchFamily="-104" charset="0"/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ea typeface="Arial" pitchFamily="-104" charset="0"/>
                <a:cs typeface="Arial" pitchFamily="-104" charset="0"/>
              </a:rPr>
              <a:t>Eligibility </a:t>
            </a:r>
          </a:p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pitchFamily="-104" charset="0"/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ea typeface="Arial" pitchFamily="-104" charset="0"/>
                <a:cs typeface="Arial" pitchFamily="-104" charset="0"/>
              </a:rPr>
              <a:t>(n = 3,198)</a:t>
            </a:r>
          </a:p>
          <a:p>
            <a:pPr marL="173038" indent="-161925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HER2-neg primary </a:t>
            </a:r>
            <a:r>
              <a:rPr lang="en-US" altLang="en-US" sz="1800" dirty="0">
                <a:solidFill>
                  <a:schemeClr val="bg1"/>
                </a:solidFill>
                <a:cs typeface="Arial" panose="020B0604020202020204" pitchFamily="34" charset="0"/>
              </a:rPr>
              <a:t>BC after adequate surgical </a:t>
            </a: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treatment</a:t>
            </a:r>
          </a:p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Age ≤75 </a:t>
            </a:r>
            <a:r>
              <a:rPr lang="en-US" altLang="en-US" sz="1800" dirty="0">
                <a:solidFill>
                  <a:schemeClr val="bg1"/>
                </a:solidFill>
                <a:cs typeface="Arial" panose="020B0604020202020204" pitchFamily="34" charset="0"/>
              </a:rPr>
              <a:t>years </a:t>
            </a:r>
            <a:endParaRPr lang="en-US" altLang="en-US" sz="18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M0</a:t>
            </a:r>
          </a:p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pN</a:t>
            </a:r>
            <a:r>
              <a:rPr lang="en-US" altLang="en-US" sz="1800" dirty="0">
                <a:solidFill>
                  <a:schemeClr val="bg1"/>
                </a:solidFill>
                <a:cs typeface="Arial" panose="020B0604020202020204" pitchFamily="34" charset="0"/>
              </a:rPr>
              <a:t>+ </a:t>
            </a:r>
            <a:endParaRPr lang="en-US" altLang="en-US" sz="18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73038" indent="-161925" eaLnBrk="0" fontAlgn="base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pN0 </a:t>
            </a:r>
            <a:r>
              <a:rPr lang="en-US" altLang="en-US" sz="1800" dirty="0">
                <a:solidFill>
                  <a:schemeClr val="bg1"/>
                </a:solidFill>
                <a:cs typeface="Arial" panose="020B0604020202020204" pitchFamily="34" charset="0"/>
              </a:rPr>
              <a:t>high risk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PlanB Phase III Trial Design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Gluz O et al. </a:t>
            </a:r>
            <a:r>
              <a:rPr lang="en-US" sz="1600" i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J Clin Oncol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2016;34(20):2341-9. 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651500" y="1490028"/>
            <a:ext cx="360363" cy="2947035"/>
          </a:xfrm>
          <a:prstGeom prst="rect">
            <a:avLst/>
          </a:prstGeom>
          <a:solidFill>
            <a:srgbClr val="99CC00"/>
          </a:solidFill>
          <a:ln w="25400">
            <a:solidFill>
              <a:schemeClr val="tx1">
                <a:alpha val="78038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b="0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  <a:t>RANDOMI</a:t>
            </a:r>
            <a:br>
              <a:rPr lang="en-US" altLang="en-US" sz="1400" b="0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</a:br>
            <a:r>
              <a:rPr lang="en-US" altLang="en-US" sz="1400" b="0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  <a:t>ZAT</a:t>
            </a:r>
            <a:br>
              <a:rPr lang="en-US" altLang="en-US" sz="1400" b="0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</a:br>
            <a:r>
              <a:rPr lang="en-US" altLang="en-US" sz="1400" b="0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  <a:t>ION</a:t>
            </a:r>
            <a:endParaRPr lang="en-US" altLang="en-US" sz="1400" b="0" dirty="0">
              <a:solidFill>
                <a:srgbClr val="00206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671628" y="1620203"/>
            <a:ext cx="2210244" cy="40011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Doc</a:t>
            </a:r>
            <a:r>
              <a:rPr lang="en-US" altLang="en-US" sz="2000" dirty="0">
                <a:solidFill>
                  <a:srgbClr val="FFFF00"/>
                </a:solidFill>
                <a:ea typeface="ヒラギノ角ゴ Pro W3"/>
                <a:cs typeface="ヒラギノ角ゴ Pro W3"/>
              </a:rPr>
              <a:t>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+ C</a:t>
            </a:r>
            <a:r>
              <a:rPr lang="en-US" altLang="en-US" sz="2000" dirty="0">
                <a:solidFill>
                  <a:srgbClr val="FFFF00"/>
                </a:solidFill>
                <a:ea typeface="ヒラギノ角ゴ Pro W3"/>
                <a:cs typeface="ヒラギノ角ゴ Pro W3"/>
              </a:rPr>
              <a:t>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x 6</a:t>
            </a:r>
            <a:endParaRPr lang="en-US" altLang="en-US" sz="2000" dirty="0">
              <a:solidFill>
                <a:srgbClr val="FFFF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659563" y="2929890"/>
            <a:ext cx="2305050" cy="707886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E</a:t>
            </a:r>
            <a:r>
              <a:rPr lang="en-US" altLang="en-US" sz="2000" dirty="0">
                <a:solidFill>
                  <a:srgbClr val="FFFF00"/>
                </a:solidFill>
                <a:ea typeface="ヒラギノ角ゴ Pro W3"/>
                <a:cs typeface="ヒラギノ角ゴ Pro W3"/>
              </a:rPr>
              <a:t>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+ C</a:t>
            </a:r>
            <a:r>
              <a:rPr lang="en-US" altLang="en-US" sz="2000" dirty="0">
                <a:solidFill>
                  <a:srgbClr val="FFFF00"/>
                </a:solidFill>
                <a:ea typeface="ヒラギノ角ゴ Pro W3"/>
                <a:cs typeface="ヒラギノ角ゴ Pro W3"/>
              </a:rPr>
              <a:t>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x 4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  <a:sym typeface="Wingdings" panose="05000000000000000000" pitchFamily="2" charset="2"/>
              </a:rPr>
              <a:t>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  <a:sym typeface="Wingdings" panose="05000000000000000000" pitchFamily="2" charset="2"/>
              </a:rPr>
              <a:t>Doc x 4</a:t>
            </a:r>
            <a:endParaRPr lang="en-US" altLang="en-US" sz="2000" u="sng" dirty="0">
              <a:solidFill>
                <a:srgbClr val="FFFF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636963" y="2250758"/>
            <a:ext cx="381000" cy="3684825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>
                <a:alpha val="78038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b="0" dirty="0">
                <a:solidFill>
                  <a:srgbClr val="002060"/>
                </a:solidFill>
                <a:ea typeface="ヒラギノ角ゴ Pro W3"/>
                <a:cs typeface="ヒラギノ角ゴ Pro W3"/>
              </a:rPr>
              <a:t>RE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b="0" dirty="0">
                <a:solidFill>
                  <a:srgbClr val="002060"/>
                </a:solidFill>
                <a:ea typeface="ヒラギノ角ゴ Pro W3"/>
                <a:cs typeface="ヒラギノ角ゴ Pro W3"/>
              </a:rPr>
              <a:t>CURRENCE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dirty="0">
              <a:solidFill>
                <a:srgbClr val="002060"/>
              </a:solidFill>
              <a:ea typeface="ヒラギノ角ゴ Pro W3"/>
              <a:cs typeface="ヒラギノ角ゴ Pro W3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b="0" dirty="0">
                <a:solidFill>
                  <a:srgbClr val="002060"/>
                </a:solidFill>
                <a:ea typeface="ヒラギノ角ゴ Pro W3"/>
                <a:cs typeface="ヒラギノ角ゴ Pro W3"/>
              </a:rPr>
              <a:t>SCORE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6659563" y="4437063"/>
            <a:ext cx="2305050" cy="707886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  <a:ea typeface="ヒラギノ角ゴ Pro W3"/>
                <a:cs typeface="ヒラギノ角ゴ Pro W3"/>
              </a:rPr>
              <a:t>Endocrine </a:t>
            </a:r>
            <a:r>
              <a:rPr lang="en-US" altLang="en-US" sz="2000" dirty="0" smtClean="0">
                <a:solidFill>
                  <a:srgbClr val="FFFF00"/>
                </a:solidFill>
                <a:ea typeface="ヒラギノ角ゴ Pro W3"/>
                <a:cs typeface="ヒラギノ角ゴ Pro W3"/>
              </a:rPr>
              <a:t>therapy</a:t>
            </a:r>
            <a:endParaRPr lang="en-US" altLang="en-US" sz="2000" dirty="0">
              <a:solidFill>
                <a:srgbClr val="FFFF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067175" y="4365625"/>
            <a:ext cx="1368425" cy="109260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0-3 </a:t>
            </a: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LN and </a:t>
            </a:r>
          </a:p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RS ≤11</a:t>
            </a:r>
            <a:endParaRPr lang="en-US" altLang="en-US" sz="2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4068763" y="2565400"/>
            <a:ext cx="1371600" cy="1477328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0-3 LN and </a:t>
            </a:r>
          </a:p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RS &gt;</a:t>
            </a: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11</a:t>
            </a:r>
          </a:p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 err="1">
                <a:solidFill>
                  <a:schemeClr val="bg1"/>
                </a:solidFill>
                <a:cs typeface="Arial" panose="020B0604020202020204" pitchFamily="34" charset="0"/>
              </a:rPr>
              <a:t>or</a:t>
            </a: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e-DE" alt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≥4 </a:t>
            </a: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LN</a:t>
            </a:r>
            <a:endParaRPr lang="en-US" altLang="en-U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00338" y="3733800"/>
            <a:ext cx="838200" cy="40011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HR+</a:t>
            </a:r>
            <a:endParaRPr lang="en-US" altLang="en-U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2700338" y="1604963"/>
            <a:ext cx="838200" cy="40011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HR-</a:t>
            </a:r>
            <a:endParaRPr lang="en-US" altLang="en-U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37" name="Gerade Verbindung mit Pfeil 43"/>
          <p:cNvCxnSpPr/>
          <p:nvPr/>
        </p:nvCxnSpPr>
        <p:spPr>
          <a:xfrm>
            <a:off x="3636963" y="1804988"/>
            <a:ext cx="1917700" cy="0"/>
          </a:xfrm>
          <a:prstGeom prst="straightConnector1">
            <a:avLst/>
          </a:prstGeom>
          <a:ln w="158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44"/>
          <p:cNvCxnSpPr/>
          <p:nvPr/>
        </p:nvCxnSpPr>
        <p:spPr>
          <a:xfrm>
            <a:off x="5554345" y="4774883"/>
            <a:ext cx="1106488" cy="0"/>
          </a:xfrm>
          <a:prstGeom prst="straightConnector1">
            <a:avLst/>
          </a:prstGeom>
          <a:ln w="158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45"/>
          <p:cNvCxnSpPr/>
          <p:nvPr/>
        </p:nvCxnSpPr>
        <p:spPr>
          <a:xfrm>
            <a:off x="6516688" y="1828800"/>
            <a:ext cx="0" cy="143192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2"/>
          <p:cNvCxnSpPr>
            <a:cxnSpLocks noChangeShapeType="1"/>
          </p:cNvCxnSpPr>
          <p:nvPr/>
        </p:nvCxnSpPr>
        <p:spPr bwMode="auto">
          <a:xfrm flipV="1">
            <a:off x="6516688" y="1844675"/>
            <a:ext cx="131762" cy="9525"/>
          </a:xfrm>
          <a:prstGeom prst="straightConnector1">
            <a:avLst/>
          </a:prstGeom>
          <a:noFill/>
          <a:ln w="1587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Gerade Verbindung mit Pfeil 47"/>
          <p:cNvCxnSpPr/>
          <p:nvPr/>
        </p:nvCxnSpPr>
        <p:spPr>
          <a:xfrm>
            <a:off x="6516688" y="3273425"/>
            <a:ext cx="144462" cy="11113"/>
          </a:xfrm>
          <a:prstGeom prst="straightConnector1">
            <a:avLst/>
          </a:prstGeom>
          <a:ln w="158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8"/>
          <p:cNvCxnSpPr/>
          <p:nvPr/>
        </p:nvCxnSpPr>
        <p:spPr>
          <a:xfrm flipH="1">
            <a:off x="5940425" y="2708275"/>
            <a:ext cx="576263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2627313" y="2133600"/>
            <a:ext cx="2952750" cy="388778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rgbClr val="10253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10253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10253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10253F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en-US" sz="1400" b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4578" y="6149380"/>
            <a:ext cx="88224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</a:rPr>
              <a:t>LN = lymph </a:t>
            </a:r>
            <a:r>
              <a:rPr lang="en-US" sz="1500" dirty="0">
                <a:solidFill>
                  <a:schemeClr val="bg1"/>
                </a:solidFill>
              </a:rPr>
              <a:t>node; RS = Recurrence </a:t>
            </a:r>
            <a:r>
              <a:rPr lang="en-US" sz="1500" dirty="0" smtClean="0">
                <a:solidFill>
                  <a:schemeClr val="bg1"/>
                </a:solidFill>
              </a:rPr>
              <a:t>Score; </a:t>
            </a:r>
            <a:r>
              <a:rPr lang="en-US" sz="1500" dirty="0">
                <a:solidFill>
                  <a:schemeClr val="bg1"/>
                </a:solidFill>
              </a:rPr>
              <a:t>Doc = d</a:t>
            </a:r>
            <a:r>
              <a:rPr lang="en-US" sz="1500" dirty="0" smtClean="0">
                <a:solidFill>
                  <a:schemeClr val="bg1"/>
                </a:solidFill>
              </a:rPr>
              <a:t>ocetaxel; E </a:t>
            </a:r>
            <a:r>
              <a:rPr lang="en-US" sz="1500" dirty="0">
                <a:solidFill>
                  <a:schemeClr val="bg1"/>
                </a:solidFill>
              </a:rPr>
              <a:t>= </a:t>
            </a:r>
            <a:r>
              <a:rPr lang="en-US" sz="1500" dirty="0" err="1" smtClean="0">
                <a:solidFill>
                  <a:schemeClr val="bg1"/>
                </a:solidFill>
              </a:rPr>
              <a:t>epirubicin</a:t>
            </a:r>
            <a:r>
              <a:rPr lang="en-US" sz="1500" dirty="0" smtClean="0">
                <a:solidFill>
                  <a:schemeClr val="bg1"/>
                </a:solidFill>
              </a:rPr>
              <a:t>; C </a:t>
            </a:r>
            <a:r>
              <a:rPr lang="en-US" sz="1500" dirty="0">
                <a:solidFill>
                  <a:schemeClr val="bg1"/>
                </a:solidFill>
              </a:rPr>
              <a:t>= </a:t>
            </a:r>
            <a:r>
              <a:rPr lang="en-US" sz="1500" dirty="0" smtClean="0">
                <a:solidFill>
                  <a:schemeClr val="bg1"/>
                </a:solidFill>
              </a:rPr>
              <a:t>cyclophosphamide</a:t>
            </a:r>
          </a:p>
        </p:txBody>
      </p:sp>
    </p:spTree>
    <p:extLst>
      <p:ext uri="{BB962C8B-B14F-4D97-AF65-F5344CB8AC3E}">
        <p14:creationId xmlns:p14="http://schemas.microsoft.com/office/powerpoint/2010/main" val="4852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06393"/>
              </p:ext>
            </p:extLst>
          </p:nvPr>
        </p:nvGraphicFramePr>
        <p:xfrm>
          <a:off x="685800" y="2248883"/>
          <a:ext cx="7745507" cy="1800682"/>
        </p:xfrm>
        <a:graphic>
          <a:graphicData uri="http://schemas.openxmlformats.org/drawingml/2006/table">
            <a:tbl>
              <a:tblPr firstRow="1" bandRow="1"/>
              <a:tblGrid>
                <a:gridCol w="1976718"/>
                <a:gridCol w="1882589"/>
                <a:gridCol w="1519518"/>
                <a:gridCol w="2366682"/>
              </a:tblGrid>
              <a:tr h="615341">
                <a:tc rowSpan="2"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Endocrine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therapy alone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Chemotherapy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564776"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 ≤11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12-25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 &gt;25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62056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Five-year DFS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94%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94%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84%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Gluz O et al. </a:t>
            </a:r>
            <a:r>
              <a:rPr lang="en-US" sz="1600" i="1" dirty="0">
                <a:solidFill>
                  <a:schemeClr val="bg1"/>
                </a:solidFill>
              </a:rPr>
              <a:t>Proc EBCC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2016;Abstract 8LBA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BBE0E3"/>
                </a:solidFill>
              </a:rPr>
              <a:t>PlanB</a:t>
            </a:r>
            <a:r>
              <a:rPr lang="en-US" dirty="0">
                <a:solidFill>
                  <a:srgbClr val="BBE0E3"/>
                </a:solidFill>
              </a:rPr>
              <a:t> Trial Results: Five-Year Disease-Free Survival (DFS</a:t>
            </a:r>
            <a:r>
              <a:rPr lang="en-US" dirty="0" smtClean="0">
                <a:solidFill>
                  <a:srgbClr val="BBE0E3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0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0184"/>
          <p:cNvSpPr txBox="1">
            <a:spLocks noChangeArrowheads="1"/>
          </p:cNvSpPr>
          <p:nvPr/>
        </p:nvSpPr>
        <p:spPr bwMode="auto">
          <a:xfrm>
            <a:off x="242046" y="4616824"/>
            <a:ext cx="8583297" cy="11887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dirty="0" smtClean="0">
              <a:solidFill>
                <a:srgbClr val="2E3192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2E3192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dirty="0" smtClean="0">
              <a:solidFill>
                <a:srgbClr val="2E3192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2E3192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2E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756" y="5906983"/>
            <a:ext cx="751690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prstClr val="white"/>
                </a:solidFill>
                <a:latin typeface="Arial"/>
              </a:rPr>
              <a:t>46% reduction in </a:t>
            </a:r>
            <a:r>
              <a:rPr lang="en-US" sz="1800" dirty="0" smtClean="0">
                <a:solidFill>
                  <a:prstClr val="white"/>
                </a:solidFill>
              </a:rPr>
              <a:t>chemotherapy</a:t>
            </a:r>
            <a:r>
              <a:rPr lang="en-US" sz="1800" dirty="0" smtClean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dirty="0">
                <a:solidFill>
                  <a:prstClr val="white"/>
                </a:solidFill>
                <a:latin typeface="Arial"/>
              </a:rPr>
              <a:t>use if applied only </a:t>
            </a:r>
            <a:r>
              <a:rPr lang="en-US" sz="1800" dirty="0" smtClean="0">
                <a:solidFill>
                  <a:prstClr val="white"/>
                </a:solidFill>
                <a:latin typeface="Arial"/>
              </a:rPr>
              <a:t>to</a:t>
            </a:r>
            <a:br>
              <a:rPr lang="en-US" sz="1800" dirty="0" smtClean="0">
                <a:solidFill>
                  <a:prstClr val="white"/>
                </a:solidFill>
                <a:latin typeface="Arial"/>
              </a:rPr>
            </a:br>
            <a:r>
              <a:rPr lang="en-US" sz="1800" dirty="0" smtClean="0">
                <a:solidFill>
                  <a:prstClr val="white"/>
                </a:solidFill>
                <a:latin typeface="Arial"/>
              </a:rPr>
              <a:t> the 50</a:t>
            </a:r>
            <a:r>
              <a:rPr lang="en-US" sz="1800" dirty="0">
                <a:solidFill>
                  <a:prstClr val="white"/>
                </a:solidFill>
                <a:latin typeface="Arial"/>
              </a:rPr>
              <a:t>% of </a:t>
            </a:r>
            <a:r>
              <a:rPr lang="en-US" sz="1800" dirty="0">
                <a:solidFill>
                  <a:prstClr val="white"/>
                </a:solidFill>
              </a:rPr>
              <a:t>patients at </a:t>
            </a:r>
            <a:r>
              <a:rPr lang="en-US" sz="1800" dirty="0" smtClean="0">
                <a:solidFill>
                  <a:prstClr val="white"/>
                </a:solidFill>
                <a:latin typeface="Arial"/>
              </a:rPr>
              <a:t>clinical </a:t>
            </a:r>
            <a:r>
              <a:rPr lang="en-US" sz="1800" dirty="0">
                <a:solidFill>
                  <a:prstClr val="white"/>
                </a:solidFill>
                <a:latin typeface="Arial"/>
              </a:rPr>
              <a:t>high </a:t>
            </a:r>
            <a:r>
              <a:rPr lang="en-US" sz="1800" dirty="0" smtClean="0">
                <a:solidFill>
                  <a:prstClr val="white"/>
                </a:solidFill>
                <a:latin typeface="Arial"/>
              </a:rPr>
              <a:t>risk </a:t>
            </a:r>
            <a:endParaRPr lang="en-US" sz="18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Piccart M et al. </a:t>
            </a:r>
            <a:r>
              <a:rPr lang="en-US" sz="1600" i="1" dirty="0">
                <a:solidFill>
                  <a:schemeClr val="bg1"/>
                </a:solidFill>
              </a:rPr>
              <a:t>Proc </a:t>
            </a:r>
            <a:r>
              <a:rPr lang="en-US" sz="1600" i="1" dirty="0" smtClean="0">
                <a:solidFill>
                  <a:schemeClr val="bg1"/>
                </a:solidFill>
              </a:rPr>
              <a:t>AACR</a:t>
            </a:r>
            <a:r>
              <a:rPr lang="en-US" sz="1600" dirty="0" smtClean="0">
                <a:solidFill>
                  <a:schemeClr val="bg1"/>
                </a:solidFill>
              </a:rPr>
              <a:t> 2016;Abstract CT039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AE1E3"/>
                </a:solidFill>
                <a:latin typeface="Arial"/>
              </a:rPr>
              <a:t>MINDACT Trial: Genomic </a:t>
            </a:r>
            <a:r>
              <a:rPr lang="en-US" dirty="0" smtClean="0">
                <a:solidFill>
                  <a:srgbClr val="BAE1E3"/>
                </a:solidFill>
                <a:latin typeface="Arial"/>
              </a:rPr>
              <a:t>Classification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9686" y="823906"/>
            <a:ext cx="7503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The MINDACT population: </a:t>
            </a:r>
            <a:r>
              <a:rPr lang="en-US" sz="2000" dirty="0">
                <a:solidFill>
                  <a:schemeClr val="bg1"/>
                </a:solidFill>
              </a:rPr>
              <a:t>Chemotherapy (CT</a:t>
            </a:r>
            <a:r>
              <a:rPr lang="en-US" sz="2000" dirty="0" smtClean="0">
                <a:solidFill>
                  <a:schemeClr val="bg1"/>
                </a:solidFill>
              </a:rPr>
              <a:t>) assignment according to a “clinical” vs a “genomic” strategy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716742" y="2229107"/>
            <a:ext cx="5930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651359" y="2222424"/>
            <a:ext cx="1" cy="2091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18827" y="2501234"/>
            <a:ext cx="1845967" cy="861774"/>
          </a:xfrm>
          <a:prstGeom prst="rect">
            <a:avLst/>
          </a:prstGeom>
          <a:solidFill>
            <a:srgbClr val="99CE1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600" b="1" dirty="0" smtClean="0">
                <a:solidFill>
                  <a:srgbClr val="011997"/>
                </a:solidFill>
              </a:rPr>
              <a:t>N = 2,745</a:t>
            </a:r>
            <a:br>
              <a:rPr lang="en-US" sz="1600" b="1" dirty="0" smtClean="0">
                <a:solidFill>
                  <a:srgbClr val="011997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Clinical Low/</a:t>
            </a:r>
          </a:p>
          <a:p>
            <a:pPr algn="ctr">
              <a:lnSpc>
                <a:spcPts val="2000"/>
              </a:lnSpc>
            </a:pPr>
            <a:r>
              <a:rPr lang="en-US" sz="2000" b="1" dirty="0" smtClean="0">
                <a:solidFill>
                  <a:srgbClr val="00B0F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genomic Low</a:t>
            </a:r>
            <a:endParaRPr lang="en-US" sz="1600" b="1" dirty="0">
              <a:solidFill>
                <a:srgbClr val="01199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79376" y="2447427"/>
            <a:ext cx="2059343" cy="861774"/>
          </a:xfrm>
          <a:prstGeom prst="rect">
            <a:avLst/>
          </a:prstGeom>
          <a:solidFill>
            <a:srgbClr val="F9961E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600" b="1" dirty="0" smtClean="0">
                <a:solidFill>
                  <a:srgbClr val="011997"/>
                </a:solidFill>
              </a:rPr>
              <a:t>N = 1,806</a:t>
            </a:r>
            <a:br>
              <a:rPr lang="en-US" sz="1600" b="1" dirty="0" smtClean="0">
                <a:solidFill>
                  <a:srgbClr val="011997"/>
                </a:solidFill>
              </a:rPr>
            </a:br>
            <a:r>
              <a:rPr lang="en-US" sz="2000" b="1" dirty="0">
                <a:solidFill>
                  <a:srgbClr val="FFFF00"/>
                </a:solidFill>
                <a:sym typeface="Wingdings"/>
              </a:rPr>
              <a:t> </a:t>
            </a:r>
            <a:r>
              <a:rPr lang="en-US" sz="2000" b="1">
                <a:solidFill>
                  <a:srgbClr val="FFFF00"/>
                </a:solidFill>
                <a:sym typeface="Wingdings"/>
              </a:rPr>
              <a:t> </a:t>
            </a:r>
            <a:r>
              <a:rPr lang="en-US" sz="1600" b="1" smtClean="0">
                <a:solidFill>
                  <a:srgbClr val="011997"/>
                </a:solidFill>
                <a:sym typeface="Wingdings"/>
              </a:rPr>
              <a:t>Clinical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High/</a:t>
            </a:r>
          </a:p>
          <a:p>
            <a:pPr algn="ctr">
              <a:lnSpc>
                <a:spcPts val="2000"/>
              </a:lnSpc>
            </a:pPr>
            <a:r>
              <a:rPr lang="en-US" sz="2000" b="1" dirty="0" smtClean="0">
                <a:solidFill>
                  <a:srgbClr val="00B0F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genomic High</a:t>
            </a:r>
            <a:endParaRPr lang="en-US" sz="1600" b="1" dirty="0">
              <a:solidFill>
                <a:srgbClr val="011997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071553" y="3072347"/>
            <a:ext cx="32220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679630" y="2432253"/>
            <a:ext cx="1845967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Discordant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4602615" y="2752160"/>
            <a:ext cx="1" cy="3304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370592" y="3565768"/>
            <a:ext cx="1845967" cy="861774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N = 1,550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chemeClr val="bg1"/>
                </a:solidFill>
                <a:sym typeface="Wingdings"/>
              </a:rPr>
              <a:t>Clinical High/</a:t>
            </a:r>
          </a:p>
          <a:p>
            <a:pPr algn="ctr">
              <a:lnSpc>
                <a:spcPts val="2000"/>
              </a:lnSpc>
            </a:pPr>
            <a:r>
              <a:rPr lang="en-US" sz="2000" b="1" dirty="0" smtClean="0">
                <a:solidFill>
                  <a:srgbClr val="00B0F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chemeClr val="bg1"/>
                </a:solidFill>
                <a:sym typeface="Wingdings"/>
              </a:rPr>
              <a:t>genomic Low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8570" y="3578863"/>
            <a:ext cx="1845967" cy="861774"/>
          </a:xfrm>
          <a:prstGeom prst="rect">
            <a:avLst/>
          </a:prstGeom>
          <a:solidFill>
            <a:srgbClr val="F9C15C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600" b="1" dirty="0" smtClean="0">
                <a:solidFill>
                  <a:srgbClr val="011997"/>
                </a:solidFill>
              </a:rPr>
              <a:t>N = 592</a:t>
            </a:r>
            <a:br>
              <a:rPr lang="en-US" sz="1600" b="1" dirty="0" smtClean="0">
                <a:solidFill>
                  <a:srgbClr val="011997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Clinical Low/</a:t>
            </a:r>
          </a:p>
          <a:p>
            <a:pPr algn="ctr">
              <a:lnSpc>
                <a:spcPts val="2000"/>
              </a:lnSpc>
            </a:pPr>
            <a:r>
              <a:rPr lang="en-US" sz="2000" b="1" dirty="0" smtClean="0">
                <a:solidFill>
                  <a:srgbClr val="00B0F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11997"/>
                </a:solidFill>
                <a:sym typeface="Wingdings"/>
              </a:rPr>
              <a:t>genomic High</a:t>
            </a:r>
            <a:endParaRPr lang="en-US" sz="1600" b="1" dirty="0">
              <a:solidFill>
                <a:srgbClr val="011997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4648982"/>
            <a:ext cx="319029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FFFF00"/>
                </a:solidFill>
                <a:sym typeface="Wingdings"/>
              </a:rPr>
              <a:t>“Clinical” strategy</a:t>
            </a:r>
          </a:p>
          <a:p>
            <a:r>
              <a:rPr lang="en-US" sz="1600" b="1" dirty="0" smtClean="0">
                <a:solidFill>
                  <a:srgbClr val="FFFF00"/>
                </a:solidFill>
                <a:sym typeface="Wingdings"/>
              </a:rPr>
              <a:t>CT to 1,550 + 1,806 = 3,356 pts</a:t>
            </a:r>
          </a:p>
          <a:p>
            <a:r>
              <a:rPr lang="en-US" sz="1600" b="1" dirty="0">
                <a:solidFill>
                  <a:srgbClr val="FFFF00"/>
                </a:solidFill>
                <a:sym typeface="Wingdings"/>
              </a:rPr>
              <a:t>	</a:t>
            </a:r>
            <a:r>
              <a:rPr lang="en-US" sz="1600" b="1" dirty="0" smtClean="0">
                <a:solidFill>
                  <a:srgbClr val="FFFF00"/>
                </a:solidFill>
                <a:sym typeface="Wingdings"/>
              </a:rPr>
              <a:t>	 = 50%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62015" y="4648982"/>
            <a:ext cx="319029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  <a:sym typeface="Wingdings"/>
              </a:rPr>
              <a:t> </a:t>
            </a:r>
            <a:r>
              <a:rPr lang="en-US" sz="1600" b="1" dirty="0" smtClean="0">
                <a:solidFill>
                  <a:srgbClr val="00B0F0"/>
                </a:solidFill>
                <a:sym typeface="Wingdings"/>
              </a:rPr>
              <a:t>“Genomic” strategy</a:t>
            </a:r>
          </a:p>
          <a:p>
            <a:r>
              <a:rPr lang="en-US" sz="1600" b="1" dirty="0" smtClean="0">
                <a:solidFill>
                  <a:srgbClr val="00B0F0"/>
                </a:solidFill>
                <a:sym typeface="Wingdings"/>
              </a:rPr>
              <a:t>CT to 592 + 1,806 = 2,398 pts</a:t>
            </a:r>
          </a:p>
          <a:p>
            <a:r>
              <a:rPr lang="en-US" sz="1600" b="1" dirty="0">
                <a:solidFill>
                  <a:srgbClr val="00B0F0"/>
                </a:solidFill>
                <a:sym typeface="Wingdings"/>
              </a:rPr>
              <a:t>	</a:t>
            </a:r>
            <a:r>
              <a:rPr lang="en-US" sz="1600" b="1" dirty="0" smtClean="0">
                <a:solidFill>
                  <a:srgbClr val="00B0F0"/>
                </a:solidFill>
                <a:sym typeface="Wingdings"/>
              </a:rPr>
              <a:t>	 = 36%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30179" y="5452283"/>
            <a:ext cx="319029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sym typeface="Wingdings"/>
              </a:rPr>
              <a:t>14% reduction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2747" y="2394063"/>
            <a:ext cx="685800" cy="369332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41%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5615" y="3308352"/>
            <a:ext cx="685800" cy="369332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9%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6215" y="3308352"/>
            <a:ext cx="685800" cy="369332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23%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376" y="2374662"/>
            <a:ext cx="685800" cy="369332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27%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713007" y="2222424"/>
            <a:ext cx="1" cy="2091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594414" y="1988989"/>
            <a:ext cx="0" cy="4425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48570" y="1655633"/>
            <a:ext cx="4645690" cy="369332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Whole population N = 6,693</a:t>
            </a:r>
            <a:endParaRPr lang="en-US" sz="1800" b="1" dirty="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3071553" y="3050470"/>
            <a:ext cx="0" cy="4425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293575" y="3050470"/>
            <a:ext cx="0" cy="4425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2743200" y="5635007"/>
            <a:ext cx="125133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5502343" y="5635007"/>
            <a:ext cx="21452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2743200" y="5452283"/>
            <a:ext cx="0" cy="1939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647642" y="5452283"/>
            <a:ext cx="0" cy="1939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2711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 bwMode="auto">
          <a:xfrm>
            <a:off x="4167793" y="2846115"/>
            <a:ext cx="912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167793" y="3866075"/>
            <a:ext cx="912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4918446" y="2405647"/>
            <a:ext cx="2159842" cy="903401"/>
          </a:xfrm>
          <a:prstGeom prst="ellipse">
            <a:avLst/>
          </a:prstGeom>
          <a:solidFill>
            <a:srgbClr val="00579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210451" y="3433845"/>
            <a:ext cx="2159842" cy="903401"/>
          </a:xfrm>
          <a:prstGeom prst="ellipse">
            <a:avLst/>
          </a:prstGeom>
          <a:solidFill>
            <a:srgbClr val="00579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985681" y="3335636"/>
            <a:ext cx="2159842" cy="1136803"/>
          </a:xfrm>
          <a:prstGeom prst="ellipse">
            <a:avLst/>
          </a:prstGeom>
          <a:solidFill>
            <a:srgbClr val="00579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170111" y="2405647"/>
            <a:ext cx="2159842" cy="903401"/>
          </a:xfrm>
          <a:prstGeom prst="ellipse">
            <a:avLst/>
          </a:prstGeom>
          <a:solidFill>
            <a:srgbClr val="00579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Piccart M et al. </a:t>
            </a:r>
            <a:r>
              <a:rPr lang="en-US" sz="1600" i="1" dirty="0">
                <a:solidFill>
                  <a:schemeClr val="bg1"/>
                </a:solidFill>
              </a:rPr>
              <a:t>Proc </a:t>
            </a:r>
            <a:r>
              <a:rPr lang="en-US" sz="1600" i="1" dirty="0" smtClean="0">
                <a:solidFill>
                  <a:schemeClr val="bg1"/>
                </a:solidFill>
              </a:rPr>
              <a:t>AACR</a:t>
            </a:r>
            <a:r>
              <a:rPr lang="en-US" sz="1600" dirty="0" smtClean="0">
                <a:solidFill>
                  <a:schemeClr val="bg1"/>
                </a:solidFill>
              </a:rPr>
              <a:t> 2016;Abstract CT039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Clinical Outcome of </a:t>
            </a:r>
            <a:r>
              <a:rPr lang="en-US" dirty="0" smtClean="0">
                <a:solidFill>
                  <a:srgbClr val="BBE0E3"/>
                </a:solidFill>
              </a:rPr>
              <a:t>the </a:t>
            </a:r>
            <a:r>
              <a:rPr lang="en-US" dirty="0">
                <a:solidFill>
                  <a:srgbClr val="BBE0E3"/>
                </a:solidFill>
              </a:rPr>
              <a:t>MINDACT Trial at </a:t>
            </a:r>
            <a:r>
              <a:rPr lang="en-US" dirty="0" smtClean="0">
                <a:solidFill>
                  <a:srgbClr val="BBE0E3"/>
                </a:solidFill>
              </a:rPr>
              <a:t/>
            </a:r>
            <a:br>
              <a:rPr lang="en-US" dirty="0" smtClean="0">
                <a:solidFill>
                  <a:srgbClr val="BBE0E3"/>
                </a:solidFill>
              </a:rPr>
            </a:br>
            <a:r>
              <a:rPr lang="en-US" dirty="0" smtClean="0">
                <a:solidFill>
                  <a:srgbClr val="BBE0E3"/>
                </a:solidFill>
              </a:rPr>
              <a:t>5 Years </a:t>
            </a:r>
            <a:r>
              <a:rPr lang="en-US" dirty="0">
                <a:solidFill>
                  <a:srgbClr val="BBE0E3"/>
                </a:solidFill>
              </a:rPr>
              <a:t>of </a:t>
            </a:r>
            <a:r>
              <a:rPr lang="en-US" dirty="0" smtClean="0">
                <a:solidFill>
                  <a:srgbClr val="BBE0E3"/>
                </a:solidFill>
              </a:rPr>
              <a:t>Follow-Up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2675963" y="1165413"/>
            <a:ext cx="3953437" cy="766146"/>
          </a:xfrm>
          <a:prstGeom prst="ellipse">
            <a:avLst/>
          </a:prstGeom>
          <a:solidFill>
            <a:srgbClr val="F9961E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11439" y="1222211"/>
            <a:ext cx="464569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rgbClr val="011997"/>
                </a:solidFill>
              </a:rPr>
              <a:t>Risk group</a:t>
            </a:r>
            <a:br>
              <a:rPr lang="en-US" sz="1700" b="1" dirty="0" smtClean="0">
                <a:solidFill>
                  <a:srgbClr val="011997"/>
                </a:solidFill>
              </a:rPr>
            </a:br>
            <a:r>
              <a:rPr lang="en-US" sz="1700" b="1" dirty="0" smtClean="0">
                <a:solidFill>
                  <a:srgbClr val="011997"/>
                </a:solidFill>
              </a:rPr>
              <a:t>clinical High/genomic Low</a:t>
            </a:r>
            <a:endParaRPr lang="en-US" sz="1700" b="1" dirty="0">
              <a:solidFill>
                <a:srgbClr val="01199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0328" y="1949825"/>
            <a:ext cx="2273872" cy="3539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smtClean="0">
                <a:solidFill>
                  <a:schemeClr val="bg1"/>
                </a:solidFill>
              </a:rPr>
              <a:t>N = 1,550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9605" y="1949825"/>
            <a:ext cx="2273872" cy="3539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Median age = 55 y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70112" y="2539811"/>
            <a:ext cx="2159842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smtClean="0">
                <a:solidFill>
                  <a:schemeClr val="bg1"/>
                </a:solidFill>
              </a:rPr>
              <a:t>T size &gt; 2 cm</a:t>
            </a:r>
            <a:br>
              <a:rPr lang="en-US" sz="1700" b="1" smtClean="0">
                <a:solidFill>
                  <a:schemeClr val="bg1"/>
                </a:solidFill>
              </a:rPr>
            </a:br>
            <a:r>
              <a:rPr lang="en-US" sz="1700" b="1" smtClean="0">
                <a:solidFill>
                  <a:schemeClr val="bg1"/>
                </a:solidFill>
              </a:rPr>
              <a:t>58%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8446" y="2539811"/>
            <a:ext cx="2159842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Node-positive</a:t>
            </a:r>
            <a:br>
              <a:rPr lang="en-US" sz="1700" b="1" dirty="0" smtClean="0">
                <a:solidFill>
                  <a:schemeClr val="bg1"/>
                </a:solidFill>
              </a:rPr>
            </a:br>
            <a:r>
              <a:rPr lang="en-US" sz="1700" b="1" dirty="0" smtClean="0">
                <a:solidFill>
                  <a:schemeClr val="bg1"/>
                </a:solidFill>
              </a:rPr>
              <a:t>48%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56468" y="3558299"/>
            <a:ext cx="2113825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Grade 3</a:t>
            </a:r>
            <a:br>
              <a:rPr lang="en-US" sz="1700" b="1" dirty="0" smtClean="0">
                <a:solidFill>
                  <a:schemeClr val="bg1"/>
                </a:solidFill>
              </a:rPr>
            </a:br>
            <a:r>
              <a:rPr lang="en-US" sz="1700" b="1" dirty="0" smtClean="0">
                <a:solidFill>
                  <a:schemeClr val="bg1"/>
                </a:solidFill>
              </a:rPr>
              <a:t>29%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9468" y="3475258"/>
            <a:ext cx="2079161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Luminal 90%</a:t>
            </a:r>
            <a:br>
              <a:rPr lang="en-US" sz="1700" b="1" dirty="0" smtClean="0">
                <a:solidFill>
                  <a:schemeClr val="bg1"/>
                </a:solidFill>
              </a:rPr>
            </a:br>
            <a:r>
              <a:rPr lang="en-US" sz="1700" b="1" dirty="0" smtClean="0">
                <a:solidFill>
                  <a:schemeClr val="bg1"/>
                </a:solidFill>
              </a:rPr>
              <a:t>HER2-pos 8%</a:t>
            </a:r>
            <a:br>
              <a:rPr lang="en-US" sz="1700" b="1" dirty="0" smtClean="0">
                <a:solidFill>
                  <a:schemeClr val="bg1"/>
                </a:solidFill>
              </a:rPr>
            </a:br>
            <a:r>
              <a:rPr lang="en-US" sz="1700" b="1" dirty="0" smtClean="0">
                <a:solidFill>
                  <a:schemeClr val="bg1"/>
                </a:solidFill>
              </a:rPr>
              <a:t>Triple-</a:t>
            </a:r>
            <a:r>
              <a:rPr lang="en-US" sz="1700" b="1" dirty="0" err="1" smtClean="0">
                <a:solidFill>
                  <a:schemeClr val="bg1"/>
                </a:solidFill>
              </a:rPr>
              <a:t>neg</a:t>
            </a:r>
            <a:r>
              <a:rPr lang="en-US" sz="1700" b="1" dirty="0" smtClean="0">
                <a:solidFill>
                  <a:schemeClr val="bg1"/>
                </a:solidFill>
              </a:rPr>
              <a:t> 1%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5400" y="5066514"/>
            <a:ext cx="2783543" cy="584775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No chemotherapy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compliance = 89%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57917" y="5066514"/>
            <a:ext cx="2783543" cy="584775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Chemotherapy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compliance = 85%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65245" y="5802324"/>
            <a:ext cx="3610334" cy="584775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</a:rPr>
              <a:t>Received </a:t>
            </a:r>
            <a:r>
              <a:rPr lang="en-US" sz="1600" b="1">
                <a:solidFill>
                  <a:schemeClr val="bg1"/>
                </a:solidFill>
              </a:rPr>
              <a:t>endocrine </a:t>
            </a:r>
            <a:r>
              <a:rPr lang="en-US" sz="1600" b="1" smtClean="0">
                <a:solidFill>
                  <a:schemeClr val="bg1"/>
                </a:solidFill>
              </a:rPr>
              <a:t>therapy: </a:t>
            </a:r>
            <a:r>
              <a:rPr lang="en-US" sz="1600" b="1" dirty="0" smtClean="0">
                <a:solidFill>
                  <a:schemeClr val="bg1"/>
                </a:solidFill>
              </a:rPr>
              <a:t>94%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Received </a:t>
            </a:r>
            <a:r>
              <a:rPr lang="en-US" sz="1600" b="1" dirty="0" err="1" smtClean="0">
                <a:solidFill>
                  <a:schemeClr val="bg1"/>
                </a:solidFill>
              </a:rPr>
              <a:t>trastuzumab</a:t>
            </a:r>
            <a:r>
              <a:rPr lang="en-US" sz="1600" b="1" dirty="0" smtClean="0">
                <a:solidFill>
                  <a:schemeClr val="bg1"/>
                </a:solidFill>
              </a:rPr>
              <a:t>: 5%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624200" y="2303768"/>
            <a:ext cx="0" cy="22155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2796988" y="4652711"/>
            <a:ext cx="40780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4177084" y="4195511"/>
            <a:ext cx="914400" cy="914400"/>
            <a:chOff x="1872" y="1584"/>
            <a:chExt cx="576" cy="576"/>
          </a:xfrm>
        </p:grpSpPr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  <p:cxnSp>
        <p:nvCxnSpPr>
          <p:cNvPr id="39" name="Straight Connector 38"/>
          <p:cNvCxnSpPr/>
          <p:nvPr/>
        </p:nvCxnSpPr>
        <p:spPr bwMode="auto">
          <a:xfrm>
            <a:off x="6874995" y="4652711"/>
            <a:ext cx="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2800536" y="4652711"/>
            <a:ext cx="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4003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Piccart M et al. </a:t>
            </a:r>
            <a:r>
              <a:rPr lang="en-US" sz="1600" i="1" dirty="0">
                <a:solidFill>
                  <a:schemeClr val="bg1"/>
                </a:solidFill>
              </a:rPr>
              <a:t>Proc </a:t>
            </a:r>
            <a:r>
              <a:rPr lang="en-US" sz="1600" i="1" dirty="0" smtClean="0">
                <a:solidFill>
                  <a:schemeClr val="bg1"/>
                </a:solidFill>
              </a:rPr>
              <a:t>AACR</a:t>
            </a:r>
            <a:r>
              <a:rPr lang="en-US" sz="1600" dirty="0" smtClean="0">
                <a:solidFill>
                  <a:schemeClr val="bg1"/>
                </a:solidFill>
              </a:rPr>
              <a:t> 2016;Abstract CT039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36678"/>
              </p:ext>
            </p:extLst>
          </p:nvPr>
        </p:nvGraphicFramePr>
        <p:xfrm>
          <a:off x="655524" y="2367580"/>
          <a:ext cx="7977487" cy="1706880"/>
        </p:xfrm>
        <a:graphic>
          <a:graphicData uri="http://schemas.openxmlformats.org/drawingml/2006/table">
            <a:tbl>
              <a:tblPr firstRow="1" bandRow="1"/>
              <a:tblGrid>
                <a:gridCol w="1805288"/>
                <a:gridCol w="2070847"/>
                <a:gridCol w="2084294"/>
                <a:gridCol w="860612"/>
                <a:gridCol w="1156446"/>
              </a:tblGrid>
              <a:tr h="8610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chemotherapy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(n = 636)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Chemotherapy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(n = 592)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69795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Five-year DMFS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94.8%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96.7%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0.65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0.106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8098"/>
            <a:ext cx="8132523" cy="1143000"/>
          </a:xfrm>
        </p:spPr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Clinical </a:t>
            </a:r>
            <a:r>
              <a:rPr lang="en-US">
                <a:solidFill>
                  <a:srgbClr val="BBE0E3"/>
                </a:solidFill>
              </a:rPr>
              <a:t>Outcome in the Clinical High/Genomic Low Discordant Risk Group </a:t>
            </a:r>
            <a:r>
              <a:rPr lang="en-US" smtClean="0">
                <a:solidFill>
                  <a:srgbClr val="BBE0E3"/>
                </a:solidFill>
              </a:rPr>
              <a:t>of  </a:t>
            </a:r>
            <a:r>
              <a:rPr lang="en-US" dirty="0">
                <a:solidFill>
                  <a:srgbClr val="BBE0E3"/>
                </a:solidFill>
              </a:rPr>
              <a:t>the MINDACT </a:t>
            </a:r>
            <a:r>
              <a:rPr lang="en-US" dirty="0" smtClean="0">
                <a:solidFill>
                  <a:srgbClr val="BBE0E3"/>
                </a:solidFill>
              </a:rPr>
              <a:t>Trial: </a:t>
            </a:r>
            <a:r>
              <a:rPr lang="en-US" dirty="0">
                <a:solidFill>
                  <a:srgbClr val="BBE0E3"/>
                </a:solidFill>
              </a:rPr>
              <a:t>Five-Year Distant Metastasis-Free Survival (DMFS</a:t>
            </a:r>
            <a:r>
              <a:rPr lang="en-US" dirty="0" smtClean="0">
                <a:solidFill>
                  <a:srgbClr val="BBE0E3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73360"/>
              </p:ext>
            </p:extLst>
          </p:nvPr>
        </p:nvGraphicFramePr>
        <p:xfrm>
          <a:off x="2091378" y="4663067"/>
          <a:ext cx="5152461" cy="1814445"/>
        </p:xfrm>
        <a:graphic>
          <a:graphicData uri="http://schemas.openxmlformats.org/drawingml/2006/table">
            <a:tbl>
              <a:tblPr firstRow="1" bandRow="1"/>
              <a:tblGrid>
                <a:gridCol w="2698821"/>
                <a:gridCol w="1264920"/>
                <a:gridCol w="1188720"/>
              </a:tblGrid>
              <a:tr h="30787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RS group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Five-year r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isk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39145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High (n = 89)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4.0%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0.004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9145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Intermediate ( n= 362)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2.3%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9145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(n = 479)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0.5%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Stemmer S et al. </a:t>
            </a:r>
            <a:r>
              <a:rPr lang="en-US" sz="1600" i="1" dirty="0" smtClean="0">
                <a:solidFill>
                  <a:schemeClr val="bg1"/>
                </a:solidFill>
              </a:rPr>
              <a:t>Proc ESMO </a:t>
            </a:r>
            <a:r>
              <a:rPr lang="en-US" sz="1600" dirty="0" smtClean="0">
                <a:solidFill>
                  <a:schemeClr val="bg1"/>
                </a:solidFill>
              </a:rPr>
              <a:t>2015;Abstract 1963; SABCS 2015;Abstract P5-08-02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8816" y="4209579"/>
            <a:ext cx="4517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Distant Recurrence by RS Category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52102"/>
              </p:ext>
            </p:extLst>
          </p:nvPr>
        </p:nvGraphicFramePr>
        <p:xfrm>
          <a:off x="2091378" y="2129119"/>
          <a:ext cx="5152461" cy="1958898"/>
        </p:xfrm>
        <a:graphic>
          <a:graphicData uri="http://schemas.openxmlformats.org/drawingml/2006/table">
            <a:tbl>
              <a:tblPr firstRow="1" bandRow="1"/>
              <a:tblGrid>
                <a:gridCol w="3508193"/>
                <a:gridCol w="1644268"/>
              </a:tblGrid>
              <a:tr h="43826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Patients who received chemotherapy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"/>
                          <a:cs typeface=""/>
                        </a:rPr>
                        <a:t>Five-year r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isk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4396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RS &lt;18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3960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RS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18-30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28%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3960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RS ≥31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51808"/>
            <a:ext cx="7769225" cy="1143000"/>
          </a:xfrm>
        </p:spPr>
        <p:txBody>
          <a:bodyPr/>
          <a:lstStyle/>
          <a:p>
            <a:r>
              <a:rPr lang="en-US" dirty="0">
                <a:solidFill>
                  <a:srgbClr val="BAE1E3"/>
                </a:solidFill>
              </a:rPr>
              <a:t>First Outcome Data </a:t>
            </a:r>
            <a:r>
              <a:rPr lang="en-US" dirty="0" smtClean="0">
                <a:solidFill>
                  <a:srgbClr val="BAE1E3"/>
                </a:solidFill>
              </a:rPr>
              <a:t>from </a:t>
            </a:r>
            <a:r>
              <a:rPr lang="en-US" dirty="0">
                <a:solidFill>
                  <a:srgbClr val="BAE1E3"/>
                </a:solidFill>
              </a:rPr>
              <a:t>930 Patients with BC with &gt;5 Years Median </a:t>
            </a:r>
            <a:r>
              <a:rPr lang="en-US" dirty="0" smtClean="0">
                <a:solidFill>
                  <a:srgbClr val="BAE1E3"/>
                </a:solidFill>
              </a:rPr>
              <a:t>Follow-Up for Whom </a:t>
            </a:r>
            <a:r>
              <a:rPr lang="en-US" dirty="0">
                <a:solidFill>
                  <a:srgbClr val="BAE1E3"/>
                </a:solidFill>
              </a:rPr>
              <a:t>Treatment Decisions in Clinical Practice </a:t>
            </a:r>
            <a:r>
              <a:rPr lang="en-US" dirty="0" smtClean="0">
                <a:solidFill>
                  <a:srgbClr val="BAE1E3"/>
                </a:solidFill>
              </a:rPr>
              <a:t>Incorporated </a:t>
            </a:r>
            <a:r>
              <a:rPr lang="en-US" dirty="0">
                <a:solidFill>
                  <a:srgbClr val="BAE1E3"/>
                </a:solidFill>
              </a:rPr>
              <a:t>the </a:t>
            </a:r>
            <a:r>
              <a:rPr lang="en-US" dirty="0" smtClean="0">
                <a:solidFill>
                  <a:srgbClr val="BAE1E3"/>
                </a:solidFill>
              </a:rPr>
              <a:t>21-Gene </a:t>
            </a:r>
            <a:r>
              <a:rPr lang="en-US" dirty="0">
                <a:solidFill>
                  <a:srgbClr val="BAE1E3"/>
                </a:solidFill>
              </a:rPr>
              <a:t>Recurrence Score (RS) </a:t>
            </a:r>
            <a:r>
              <a:rPr lang="en-US" dirty="0" smtClean="0">
                <a:solidFill>
                  <a:srgbClr val="BAE1E3"/>
                </a:solidFill>
              </a:rPr>
              <a:t>Assay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5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872" y="4186199"/>
            <a:ext cx="7879079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Should the patient receive hormone-directed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therapy or chemotherapy?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268787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58-year-old woman with </a:t>
            </a:r>
            <a:r>
              <a:rPr lang="en-US" dirty="0" smtClean="0"/>
              <a:t>T1c </a:t>
            </a:r>
            <a:r>
              <a:rPr lang="en-US" dirty="0"/>
              <a:t>N1 Stage II BC (single node with microscopic involvement) and no </a:t>
            </a:r>
            <a:r>
              <a:rPr lang="en-US" dirty="0" smtClean="0"/>
              <a:t>comorbidities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Biopsy revealed HER2-negative, </a:t>
            </a:r>
            <a:r>
              <a:rPr lang="en-US" dirty="0" smtClean="0"/>
              <a:t>ER/PR-positive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9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Sparano JA et al. </a:t>
            </a:r>
            <a:r>
              <a:rPr lang="en-US" sz="1600" i="1" dirty="0" smtClean="0">
                <a:solidFill>
                  <a:schemeClr val="bg1"/>
                </a:solidFill>
              </a:rPr>
              <a:t>N Engl J Med </a:t>
            </a:r>
            <a:r>
              <a:rPr lang="en-US" sz="1600" dirty="0" smtClean="0">
                <a:solidFill>
                  <a:schemeClr val="bg1"/>
                </a:solidFill>
              </a:rPr>
              <a:t>2015;373(21):2005-14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637040"/>
              </p:ext>
            </p:extLst>
          </p:nvPr>
        </p:nvGraphicFramePr>
        <p:xfrm>
          <a:off x="493445" y="3788323"/>
          <a:ext cx="8207722" cy="2442815"/>
        </p:xfrm>
        <a:graphic>
          <a:graphicData uri="http://schemas.openxmlformats.org/drawingml/2006/table">
            <a:tbl>
              <a:tblPr firstRow="1" bandRow="1"/>
              <a:tblGrid>
                <a:gridCol w="6404896"/>
                <a:gridCol w="1802826"/>
              </a:tblGrid>
              <a:tr h="807193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Patients with RS 0-10 were assigned to receive endocrine therapy only without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chemotherapy</a:t>
                      </a:r>
                      <a:endParaRPr lang="en-US" sz="20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n = 1,626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46729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Five-year rate of invasive disease-free survival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93.8%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6729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Five-year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ate of freedom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from BC recurrence at a distant site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99.3%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6729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Five-year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ate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of overall survival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98.0%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AE1E3"/>
                </a:solidFill>
              </a:rPr>
              <a:t>Validation of the 21-Gene Expression Assay </a:t>
            </a:r>
            <a:r>
              <a:rPr lang="en-US" dirty="0" smtClean="0">
                <a:solidFill>
                  <a:srgbClr val="BAE1E3"/>
                </a:solidFill>
              </a:rPr>
              <a:t/>
            </a:r>
            <a:br>
              <a:rPr lang="en-US" dirty="0" smtClean="0">
                <a:solidFill>
                  <a:srgbClr val="BAE1E3"/>
                </a:solidFill>
              </a:rPr>
            </a:br>
            <a:r>
              <a:rPr lang="en-US" dirty="0" smtClean="0">
                <a:solidFill>
                  <a:srgbClr val="BAE1E3"/>
                </a:solidFill>
              </a:rPr>
              <a:t>in BC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76" y="1023240"/>
            <a:ext cx="7772400" cy="3010878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100" b="1" dirty="0"/>
              <a:t>Eligibility (n = </a:t>
            </a:r>
            <a:r>
              <a:rPr lang="en-US" sz="2100" b="1" dirty="0" smtClean="0"/>
              <a:t>10,253)</a:t>
            </a:r>
            <a:endParaRPr lang="en-US" sz="2100" b="1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100" dirty="0" smtClean="0"/>
              <a:t>HR-positive, HER2-negative, </a:t>
            </a:r>
            <a:r>
              <a:rPr lang="en-US" sz="2100" dirty="0"/>
              <a:t>axillary </a:t>
            </a:r>
            <a:r>
              <a:rPr lang="en-US" sz="2100" dirty="0" smtClean="0"/>
              <a:t>node-negative </a:t>
            </a:r>
            <a:r>
              <a:rPr lang="en-US" sz="2100" dirty="0"/>
              <a:t>BC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100" dirty="0"/>
              <a:t>Tumor size: 1.1 to 5.0 cm or 0.6 to 1.0 cm and intermediate/high tumor grade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100" dirty="0"/>
              <a:t>Eligible for consideration of adjuvant </a:t>
            </a:r>
            <a:r>
              <a:rPr lang="en-US" sz="2100" dirty="0" smtClean="0"/>
              <a:t>chemotherapy </a:t>
            </a:r>
            <a:r>
              <a:rPr lang="en-US" sz="2100" dirty="0"/>
              <a:t>on the basis of </a:t>
            </a:r>
            <a:r>
              <a:rPr lang="en-US" sz="2100" dirty="0" err="1"/>
              <a:t>clinicopathologic</a:t>
            </a:r>
            <a:r>
              <a:rPr lang="en-US" sz="2100" dirty="0"/>
              <a:t> </a:t>
            </a:r>
            <a:r>
              <a:rPr lang="en-US" sz="2100" dirty="0" smtClean="0"/>
              <a:t>features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65032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Genomic Health SEER Database  (N = 38,568)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Shak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 S et al. </a:t>
            </a:r>
            <a:r>
              <a:rPr lang="en-US" sz="1600" dirty="0">
                <a:solidFill>
                  <a:schemeClr val="bg1"/>
                </a:solidFill>
              </a:rPr>
              <a:t>San Antonio Breast Cancer </a:t>
            </a:r>
            <a:r>
              <a:rPr lang="en-US" sz="1600" dirty="0" smtClean="0">
                <a:solidFill>
                  <a:schemeClr val="bg1"/>
                </a:solidFill>
              </a:rPr>
              <a:t>Symposium 2015;Abstract P5-15-01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endParaRPr lang="en-US" sz="16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93617"/>
              </p:ext>
            </p:extLst>
          </p:nvPr>
        </p:nvGraphicFramePr>
        <p:xfrm>
          <a:off x="685800" y="1142734"/>
          <a:ext cx="7769226" cy="1183607"/>
        </p:xfrm>
        <a:graphic>
          <a:graphicData uri="http://schemas.openxmlformats.org/drawingml/2006/table">
            <a:tbl>
              <a:tblPr firstRow="1" bandRow="1"/>
              <a:tblGrid>
                <a:gridCol w="3373132"/>
                <a:gridCol w="1414021"/>
                <a:gridCol w="1586753"/>
                <a:gridCol w="1395320"/>
              </a:tblGrid>
              <a:tr h="464037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 &lt;18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 18-30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RS ≥31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71957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Five-year</a:t>
                      </a:r>
                      <a:r>
                        <a:rPr lang="en-US" sz="2000" b="0" kern="1200" baseline="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 BC-specific mortality (BCSM)</a:t>
                      </a:r>
                      <a:endParaRPr lang="en-US" sz="2000" b="0" kern="1200" dirty="0" smtClean="0">
                        <a:solidFill>
                          <a:schemeClr val="bg1"/>
                        </a:solidFill>
                        <a:latin typeface="Arial"/>
                        <a:ea typeface=""/>
                        <a:cs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0.4%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1.4%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4.4%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47744"/>
              </p:ext>
            </p:extLst>
          </p:nvPr>
        </p:nvGraphicFramePr>
        <p:xfrm>
          <a:off x="443755" y="3675743"/>
          <a:ext cx="8243045" cy="2748988"/>
        </p:xfrm>
        <a:graphic>
          <a:graphicData uri="http://schemas.openxmlformats.org/drawingml/2006/table">
            <a:tbl>
              <a:tblPr firstRow="1" bandRow="1"/>
              <a:tblGrid>
                <a:gridCol w="2393575"/>
                <a:gridCol w="1129553"/>
                <a:gridCol w="1008530"/>
                <a:gridCol w="1143000"/>
                <a:gridCol w="874059"/>
                <a:gridCol w="783304"/>
                <a:gridCol w="911024"/>
              </a:tblGrid>
              <a:tr h="452087">
                <a:tc rowSpan="2"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RS &lt;18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RS 18-30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RS ≥31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52087">
                <a:tc vMerge="1"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BCSM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BCSM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BCSM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40157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All patients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21,023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0.4%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14,494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1.4%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3,051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4.4%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01578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Known chemotherapy use</a:t>
                      </a:r>
                      <a:endParaRPr lang="en-US" sz="1800" b="0" kern="1200" dirty="0" smtClean="0">
                        <a:solidFill>
                          <a:schemeClr val="bg1"/>
                        </a:solidFill>
                        <a:latin typeface="Arial"/>
                        <a:ea typeface=""/>
                        <a:cs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38%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01578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   No/unknown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19,554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0.4%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9,570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1.4%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936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6.0%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401578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rPr>
                        <a:t>   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1,469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0.7%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4,924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1.4%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2,115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3.6%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5280" y="2750032"/>
            <a:ext cx="8351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FFFF"/>
                </a:solidFill>
              </a:rPr>
              <a:t>Five-Year BCSM by Recurrence Score Group and </a:t>
            </a:r>
          </a:p>
          <a:p>
            <a:pPr algn="ctr"/>
            <a:r>
              <a:rPr lang="en-US" b="1" dirty="0" smtClean="0">
                <a:solidFill>
                  <a:srgbClr val="CCFFFF"/>
                </a:solidFill>
              </a:rPr>
              <a:t>Known Chemotherapy Treatment </a:t>
            </a:r>
            <a:endParaRPr lang="en-US" b="1" dirty="0">
              <a:solidFill>
                <a:srgbClr val="CC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93" y="5127327"/>
            <a:ext cx="6734067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21-gene Recurrence Score is 12. Hence, she received endocrine therapy alone.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AE1E3"/>
                </a:solidFill>
              </a:rPr>
              <a:t>Case </a:t>
            </a:r>
            <a:r>
              <a:rPr lang="en-US" dirty="0" smtClean="0">
                <a:solidFill>
                  <a:srgbClr val="BAE1E3"/>
                </a:solidFill>
              </a:rPr>
              <a:t>Discussion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176"/>
              </a:spcBef>
              <a:buFont typeface="Arial" charset="0"/>
              <a:buChar char="•"/>
            </a:pPr>
            <a:r>
              <a:rPr lang="en-US" dirty="0"/>
              <a:t>A 52-year-old premenopausal woman with a history of lobular carcinoma in situ </a:t>
            </a:r>
            <a:r>
              <a:rPr lang="en-US" dirty="0" smtClean="0"/>
              <a:t>(LCIS) </a:t>
            </a:r>
            <a:r>
              <a:rPr lang="en-US" dirty="0"/>
              <a:t>presented with a palpable 3-cm mass in the upper-outer right </a:t>
            </a:r>
            <a:r>
              <a:rPr lang="en-US" dirty="0" smtClean="0"/>
              <a:t>breast</a:t>
            </a:r>
            <a:endParaRPr lang="en-US" dirty="0"/>
          </a:p>
          <a:p>
            <a:pPr>
              <a:spcBef>
                <a:spcPts val="1176"/>
              </a:spcBef>
              <a:buFont typeface="Arial" charset="0"/>
              <a:buChar char="•"/>
            </a:pPr>
            <a:r>
              <a:rPr lang="en-US" dirty="0"/>
              <a:t>No clinical axillary adenopathy at time of </a:t>
            </a:r>
            <a:r>
              <a:rPr lang="en-US" dirty="0" smtClean="0"/>
              <a:t>diagnosis</a:t>
            </a:r>
            <a:endParaRPr lang="en-US" dirty="0"/>
          </a:p>
          <a:p>
            <a:pPr>
              <a:spcBef>
                <a:spcPts val="1176"/>
              </a:spcBef>
              <a:buFont typeface="Arial" charset="0"/>
              <a:buChar char="•"/>
            </a:pPr>
            <a:r>
              <a:rPr lang="en-US" dirty="0"/>
              <a:t>She opted for </a:t>
            </a:r>
            <a:r>
              <a:rPr lang="en-US" dirty="0" smtClean="0"/>
              <a:t>breast-conservation therapy</a:t>
            </a:r>
            <a:endParaRPr lang="en-US" dirty="0"/>
          </a:p>
          <a:p>
            <a:pPr>
              <a:spcBef>
                <a:spcPts val="1176"/>
              </a:spcBef>
              <a:buFont typeface="Arial" charset="0"/>
              <a:buChar char="•"/>
            </a:pPr>
            <a:r>
              <a:rPr lang="en-US" dirty="0"/>
              <a:t>Biopsy revealed </a:t>
            </a:r>
            <a:r>
              <a:rPr lang="en-US" dirty="0" smtClean="0"/>
              <a:t>ER/PR-positive</a:t>
            </a:r>
            <a:r>
              <a:rPr lang="en-US" dirty="0"/>
              <a:t>, HER2-negative,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Ki-67-low </a:t>
            </a:r>
            <a:r>
              <a:rPr lang="en-US" dirty="0"/>
              <a:t>BC; 3 sentinel nodes were free of </a:t>
            </a:r>
            <a:r>
              <a:rPr lang="en-US" dirty="0" smtClean="0"/>
              <a:t>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0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97666" y="6193075"/>
            <a:ext cx="35989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Seema A Khan, MD, MPH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Decision-Making Process for Performing the  21-Gene </a:t>
            </a:r>
            <a:r>
              <a:rPr lang="en-US" dirty="0" smtClean="0">
                <a:solidFill>
                  <a:srgbClr val="BBE0E3"/>
                </a:solidFill>
              </a:rPr>
              <a:t>Assay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 smtClean="0"/>
              <a:t>First </a:t>
            </a:r>
            <a:r>
              <a:rPr lang="en-US" dirty="0"/>
              <a:t>we discuss with the patient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.HelveticaNeueDeskInterface-Regular" charset="-120"/>
              <a:buChar char="–"/>
            </a:pPr>
            <a:r>
              <a:rPr lang="en-US" dirty="0"/>
              <a:t>Particularly for patients with </a:t>
            </a:r>
            <a:r>
              <a:rPr lang="en-US" dirty="0" smtClean="0"/>
              <a:t>1 to 3 </a:t>
            </a:r>
            <a:r>
              <a:rPr lang="en-US" dirty="0"/>
              <a:t>positive </a:t>
            </a:r>
            <a:r>
              <a:rPr lang="en-US" dirty="0" smtClean="0"/>
              <a:t>nodes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 smtClean="0"/>
              <a:t>I </a:t>
            </a:r>
            <a:r>
              <a:rPr lang="en-US" dirty="0"/>
              <a:t>never order the 21-gene </a:t>
            </a:r>
            <a:r>
              <a:rPr lang="en-US" dirty="0" smtClean="0"/>
              <a:t>test </a:t>
            </a:r>
            <a:r>
              <a:rPr lang="en-US" dirty="0"/>
              <a:t>without either a telephone conversation or conference discussion with a medical oncology </a:t>
            </a:r>
            <a:r>
              <a:rPr lang="en-US" dirty="0" smtClean="0"/>
              <a:t>colleague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.HelveticaNeueDeskInterface-Regular" charset="-120"/>
              <a:buChar char="–"/>
            </a:pPr>
            <a:r>
              <a:rPr lang="en-US" dirty="0"/>
              <a:t>This is because it </a:t>
            </a:r>
            <a:r>
              <a:rPr lang="en-US" dirty="0" smtClean="0"/>
              <a:t>would </a:t>
            </a:r>
            <a:r>
              <a:rPr lang="en-US" dirty="0"/>
              <a:t>be a waste to order the test if the information obtained would not be considered valuable by medical </a:t>
            </a:r>
            <a:r>
              <a:rPr lang="en-US" dirty="0" smtClean="0"/>
              <a:t>oncologists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93" y="5127327"/>
            <a:ext cx="6734067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21-gene Recurrence Score is 12. Hence, she received endocrine therapy alone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AE1E3"/>
                </a:solidFill>
              </a:rPr>
              <a:t>Case </a:t>
            </a:r>
            <a:r>
              <a:rPr lang="en-US" dirty="0" smtClean="0">
                <a:solidFill>
                  <a:srgbClr val="BAE1E3"/>
                </a:solidFill>
              </a:rPr>
              <a:t>Discussion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A 52-year-old premenopausal woman with a history of LCIS presented with a palpable 3-cm mass in the upper-outer right </a:t>
            </a:r>
            <a:r>
              <a:rPr lang="en-US" dirty="0" smtClean="0"/>
              <a:t>breast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b="1" u="sng" dirty="0">
                <a:solidFill>
                  <a:srgbClr val="FFFF00"/>
                </a:solidFill>
              </a:rPr>
              <a:t>No clinical axillary adenopathy at time of </a:t>
            </a:r>
            <a:r>
              <a:rPr lang="en-US" b="1" u="sng" dirty="0" smtClean="0">
                <a:solidFill>
                  <a:srgbClr val="FFFF00"/>
                </a:solidFill>
              </a:rPr>
              <a:t>diagnosis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She opted for </a:t>
            </a:r>
            <a:r>
              <a:rPr lang="en-US" dirty="0" smtClean="0"/>
              <a:t>breast-conservation therapy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Biopsy revealed </a:t>
            </a:r>
            <a:r>
              <a:rPr lang="en-US" dirty="0" smtClean="0"/>
              <a:t>ER/PR-positive</a:t>
            </a:r>
            <a:r>
              <a:rPr lang="en-US" dirty="0"/>
              <a:t>, HER2-negative, </a:t>
            </a:r>
            <a:r>
              <a:rPr lang="en-US" dirty="0" smtClean="0"/>
              <a:t>KI67-low </a:t>
            </a:r>
            <a:r>
              <a:rPr lang="en-US" dirty="0"/>
              <a:t>BC; 3 sentinel nodes were free </a:t>
            </a:r>
            <a:r>
              <a:rPr lang="en-US" dirty="0" smtClean="0"/>
              <a:t>of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3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6335" y="4860187"/>
            <a:ext cx="8035925" cy="11887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Boughey JC et al. </a:t>
            </a:r>
            <a:r>
              <a:rPr lang="en-US" sz="1600" i="1" dirty="0" smtClean="0">
                <a:solidFill>
                  <a:srgbClr val="FFFFFF"/>
                </a:solidFill>
              </a:rPr>
              <a:t>JAMA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2013;310(14):1455-61.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116828"/>
            <a:ext cx="7769225" cy="1143000"/>
          </a:xfrm>
        </p:spPr>
        <p:txBody>
          <a:bodyPr/>
          <a:lstStyle/>
          <a:p>
            <a:r>
              <a:rPr lang="en-US" sz="2400" dirty="0" smtClean="0"/>
              <a:t>Phase II ACOSOG-Z1071 Trial of Sentinel Lymph Node (SLN) Surgery and Axillary Lymph Node Dissection (ALND)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b="1" dirty="0">
                <a:solidFill>
                  <a:srgbClr val="FFFF00"/>
                </a:solidFill>
              </a:rPr>
              <a:t>Eligibility (n = 756):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/>
              <a:t>Women with clinical </a:t>
            </a:r>
            <a:r>
              <a:rPr lang="en-US" sz="2200" dirty="0" smtClean="0"/>
              <a:t>Stage </a:t>
            </a:r>
            <a:r>
              <a:rPr lang="en-US" sz="2200" dirty="0"/>
              <a:t>T0-4 N1-2 M0 invasive BC who received neoadjuvant chemotherapy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Of 663 evaluable patients with cN1 </a:t>
            </a:r>
            <a:r>
              <a:rPr lang="en-US" sz="2200" dirty="0" smtClean="0"/>
              <a:t>disease: 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/>
              <a:t>No </a:t>
            </a:r>
            <a:r>
              <a:rPr lang="en-US" sz="2200" dirty="0" smtClean="0"/>
              <a:t>SLN cancer </a:t>
            </a:r>
            <a:r>
              <a:rPr lang="en-US" sz="2200" dirty="0"/>
              <a:t>was </a:t>
            </a:r>
            <a:r>
              <a:rPr lang="en-US" sz="2200" dirty="0" smtClean="0"/>
              <a:t>identified </a:t>
            </a:r>
            <a:r>
              <a:rPr lang="en-US" sz="2200" dirty="0"/>
              <a:t>in 46 patients (7.1</a:t>
            </a:r>
            <a:r>
              <a:rPr lang="en-US" sz="2200" dirty="0" smtClean="0"/>
              <a:t>%)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/>
              <a:t>A </a:t>
            </a:r>
            <a:r>
              <a:rPr lang="en-US" sz="2200" dirty="0" smtClean="0"/>
              <a:t>single SLN was excised in 78 patients (12.0%)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 smtClean="0"/>
              <a:t>For </a:t>
            </a:r>
            <a:r>
              <a:rPr lang="en-US" sz="2200" dirty="0"/>
              <a:t>525 patients with ≥2 SLNs removed, the </a:t>
            </a:r>
            <a:r>
              <a:rPr lang="en-US" sz="2200" dirty="0" smtClean="0"/>
              <a:t>pathologic </a:t>
            </a:r>
            <a:r>
              <a:rPr lang="en-US" sz="2200" dirty="0"/>
              <a:t>complete nodal response rate </a:t>
            </a:r>
            <a:r>
              <a:rPr lang="en-US" sz="2200" dirty="0" smtClean="0"/>
              <a:t>was </a:t>
            </a:r>
            <a:r>
              <a:rPr lang="en-US" sz="2200" dirty="0"/>
              <a:t>41.0%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In 39 patients, cancer was not identified in the </a:t>
            </a:r>
            <a:r>
              <a:rPr lang="en-US" sz="2200" dirty="0" smtClean="0">
                <a:solidFill>
                  <a:srgbClr val="FFFF00"/>
                </a:solidFill>
              </a:rPr>
              <a:t>SLNs </a:t>
            </a:r>
            <a:r>
              <a:rPr lang="en-US" sz="2200" dirty="0">
                <a:solidFill>
                  <a:srgbClr val="FFFF00"/>
                </a:solidFill>
              </a:rPr>
              <a:t>but was found in lymph nodes obtained with ALND, resulting in a </a:t>
            </a:r>
            <a:r>
              <a:rPr lang="en-US" sz="2200" dirty="0" smtClean="0">
                <a:solidFill>
                  <a:srgbClr val="FFFF00"/>
                </a:solidFill>
              </a:rPr>
              <a:t>false-negative </a:t>
            </a:r>
            <a:r>
              <a:rPr lang="en-US" sz="2200" dirty="0">
                <a:solidFill>
                  <a:srgbClr val="FFFF00"/>
                </a:solidFill>
              </a:rPr>
              <a:t>rate of 12.6</a:t>
            </a:r>
            <a:r>
              <a:rPr lang="en-US" sz="2200" dirty="0" smtClean="0">
                <a:solidFill>
                  <a:srgbClr val="FFFF00"/>
                </a:solidFill>
              </a:rPr>
              <a:t>%.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3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3817" y="2309739"/>
            <a:ext cx="2189518" cy="1755648"/>
          </a:xfrm>
          <a:prstGeom prst="rect">
            <a:avLst/>
          </a:prstGeom>
          <a:solidFill>
            <a:srgbClr val="005796"/>
          </a:solidFill>
          <a:ln w="19050"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FFFFFF"/>
                </a:solidFill>
              </a:rPr>
              <a:t>M</a:t>
            </a:r>
            <a:r>
              <a:rPr lang="en-US" sz="1800" b="1" dirty="0" smtClean="0">
                <a:solidFill>
                  <a:srgbClr val="FFFFFF"/>
                </a:solidFill>
              </a:rPr>
              <a:t>BC </a:t>
            </a:r>
            <a:r>
              <a:rPr lang="en-US" sz="1800" b="1" dirty="0">
                <a:solidFill>
                  <a:srgbClr val="FFFFFF"/>
                </a:solidFill>
              </a:rPr>
              <a:t>at first presentation; </a:t>
            </a:r>
            <a:r>
              <a:rPr lang="en-US" sz="1800" b="1" dirty="0" smtClean="0">
                <a:solidFill>
                  <a:srgbClr val="FFFFFF"/>
                </a:solidFill>
              </a:rPr>
              <a:t>planned </a:t>
            </a:r>
            <a:br>
              <a:rPr lang="en-US" sz="1800" b="1" dirty="0" smtClean="0">
                <a:solidFill>
                  <a:srgbClr val="FFFFFF"/>
                </a:solidFill>
              </a:rPr>
            </a:br>
            <a:r>
              <a:rPr lang="en-US" sz="1800" b="1" dirty="0" smtClean="0">
                <a:solidFill>
                  <a:srgbClr val="FFFFFF"/>
                </a:solidFill>
              </a:rPr>
              <a:t>anthracycline</a:t>
            </a:r>
            <a:r>
              <a:rPr lang="en-US" sz="1800" b="1" dirty="0">
                <a:solidFill>
                  <a:srgbClr val="FFFFFF"/>
                </a:solidFill>
              </a:rPr>
              <a:t>-based </a:t>
            </a:r>
            <a:r>
              <a:rPr lang="en-US" sz="1800" b="1" dirty="0" smtClean="0">
                <a:solidFill>
                  <a:srgbClr val="FFFFFF"/>
                </a:solidFill>
              </a:rPr>
              <a:t>treatment </a:t>
            </a:r>
          </a:p>
          <a:p>
            <a:pPr algn="ctr" eaLnBrk="1" hangingPunct="1"/>
            <a:r>
              <a:rPr lang="en-US" sz="1800" b="1" dirty="0" smtClean="0">
                <a:solidFill>
                  <a:srgbClr val="FFFFFF"/>
                </a:solidFill>
              </a:rPr>
              <a:t>(</a:t>
            </a:r>
            <a:r>
              <a:rPr lang="en-US" sz="1800" b="1" dirty="0">
                <a:solidFill>
                  <a:srgbClr val="FFFFFF"/>
                </a:solidFill>
              </a:rPr>
              <a:t>N = 350)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01962" y="2023237"/>
            <a:ext cx="2575206" cy="923330"/>
          </a:xfrm>
          <a:prstGeom prst="rect">
            <a:avLst/>
          </a:prstGeom>
          <a:solidFill>
            <a:srgbClr val="99CD13"/>
          </a:solidFill>
          <a:ln>
            <a:solidFill>
              <a:srgbClr val="FFFFFF"/>
            </a:solidFill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00007C"/>
                </a:solidFill>
              </a:rPr>
              <a:t>Locoregional </a:t>
            </a:r>
            <a:r>
              <a:rPr lang="en-US" sz="1800" b="1" dirty="0" smtClean="0">
                <a:solidFill>
                  <a:srgbClr val="00007C"/>
                </a:solidFill>
              </a:rPr>
              <a:t>treatment</a:t>
            </a:r>
            <a:endParaRPr lang="en-US" sz="1800" b="1" baseline="30000" dirty="0">
              <a:solidFill>
                <a:srgbClr val="00007C"/>
              </a:solidFill>
            </a:endParaRPr>
          </a:p>
          <a:p>
            <a:pPr algn="ctr" eaLnBrk="1" hangingPunct="1"/>
            <a:r>
              <a:rPr lang="en-US" sz="1800" b="1" dirty="0">
                <a:solidFill>
                  <a:srgbClr val="00007C"/>
                </a:solidFill>
              </a:rPr>
              <a:t> </a:t>
            </a:r>
            <a:r>
              <a:rPr lang="en-US" sz="1800" dirty="0">
                <a:solidFill>
                  <a:srgbClr val="00007C"/>
                </a:solidFill>
              </a:rPr>
              <a:t>(n = 173)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32424" y="3457840"/>
            <a:ext cx="2585085" cy="923330"/>
          </a:xfrm>
          <a:prstGeom prst="rect">
            <a:avLst/>
          </a:prstGeom>
          <a:solidFill>
            <a:srgbClr val="58C4F3"/>
          </a:soli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00007C"/>
                </a:solidFill>
              </a:rPr>
              <a:t>No l</a:t>
            </a:r>
            <a:r>
              <a:rPr lang="en-US" sz="1800" b="1" dirty="0" smtClean="0">
                <a:solidFill>
                  <a:srgbClr val="00007C"/>
                </a:solidFill>
              </a:rPr>
              <a:t>ocoregional treatment</a:t>
            </a:r>
            <a:endParaRPr lang="en-US" sz="1800" b="1" baseline="30000" dirty="0">
              <a:solidFill>
                <a:srgbClr val="00007C"/>
              </a:solidFill>
            </a:endParaRPr>
          </a:p>
          <a:p>
            <a:pPr algn="ctr" eaLnBrk="1" hangingPunct="1"/>
            <a:r>
              <a:rPr lang="en-US" sz="1800" b="1" dirty="0">
                <a:solidFill>
                  <a:srgbClr val="00007C"/>
                </a:solidFill>
              </a:rPr>
              <a:t> </a:t>
            </a:r>
            <a:r>
              <a:rPr lang="en-US" sz="1800" dirty="0">
                <a:solidFill>
                  <a:srgbClr val="00007C"/>
                </a:solidFill>
              </a:rPr>
              <a:t>(n = 177)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553335" y="3218331"/>
            <a:ext cx="44894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dirty="0">
              <a:latin typeface="Arial" charset="0"/>
              <a:cs typeface="Arial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474601" y="1203335"/>
            <a:ext cx="49450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i="1" dirty="0">
                <a:solidFill>
                  <a:srgbClr val="FFFFFF"/>
                </a:solidFill>
              </a:rPr>
              <a:t>Stratified by site of metastasis (visceral, bone, both),</a:t>
            </a:r>
          </a:p>
          <a:p>
            <a:pPr algn="ctr" eaLnBrk="1" hangingPunct="1"/>
            <a:r>
              <a:rPr lang="en-US" sz="1600" i="1" dirty="0">
                <a:solidFill>
                  <a:srgbClr val="FFFFFF"/>
                </a:solidFill>
              </a:rPr>
              <a:t>number of metastases </a:t>
            </a:r>
            <a:r>
              <a:rPr lang="en-US" sz="1600" i="1" dirty="0" smtClean="0">
                <a:solidFill>
                  <a:srgbClr val="FFFFFF"/>
                </a:solidFill>
              </a:rPr>
              <a:t>(≤3 </a:t>
            </a:r>
            <a:r>
              <a:rPr lang="en-US" sz="1600" i="1" dirty="0">
                <a:solidFill>
                  <a:srgbClr val="FFFFFF"/>
                </a:solidFill>
              </a:rPr>
              <a:t>or </a:t>
            </a:r>
            <a:r>
              <a:rPr lang="en-US" sz="1600" i="1" dirty="0" smtClean="0">
                <a:solidFill>
                  <a:srgbClr val="FFFFFF"/>
                </a:solidFill>
              </a:rPr>
              <a:t>&gt;3</a:t>
            </a:r>
            <a:r>
              <a:rPr lang="en-US" sz="1600" i="1" dirty="0">
                <a:solidFill>
                  <a:srgbClr val="FFFFFF"/>
                </a:solidFill>
              </a:rPr>
              <a:t>),</a:t>
            </a:r>
          </a:p>
          <a:p>
            <a:pPr algn="ctr" eaLnBrk="1" hangingPunct="1"/>
            <a:r>
              <a:rPr lang="en-US" sz="1600" i="1" dirty="0" smtClean="0">
                <a:solidFill>
                  <a:srgbClr val="FFFFFF"/>
                </a:solidFill>
              </a:rPr>
              <a:t>ER/PR </a:t>
            </a:r>
            <a:r>
              <a:rPr lang="en-US" sz="1600" i="1" dirty="0">
                <a:solidFill>
                  <a:srgbClr val="FFFFFF"/>
                </a:solidFill>
              </a:rPr>
              <a:t>status (positive or negative)</a:t>
            </a:r>
          </a:p>
        </p:txBody>
      </p:sp>
      <p:cxnSp>
        <p:nvCxnSpPr>
          <p:cNvPr id="10" name="Straight Arrow Connector 3"/>
          <p:cNvCxnSpPr>
            <a:cxnSpLocks noChangeShapeType="1"/>
          </p:cNvCxnSpPr>
          <p:nvPr/>
        </p:nvCxnSpPr>
        <p:spPr bwMode="auto">
          <a:xfrm>
            <a:off x="3947926" y="2009554"/>
            <a:ext cx="0" cy="490537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143000"/>
          </a:xfrm>
        </p:spPr>
        <p:txBody>
          <a:bodyPr/>
          <a:lstStyle/>
          <a:p>
            <a:r>
              <a:rPr lang="en-US" sz="2800" dirty="0" smtClean="0"/>
              <a:t>Trial Evaluating Locoregional </a:t>
            </a:r>
            <a:r>
              <a:rPr lang="en-US" sz="2800" dirty="0"/>
              <a:t>Control </a:t>
            </a:r>
            <a:r>
              <a:rPr lang="en-US" sz="2800" dirty="0" smtClean="0"/>
              <a:t>of Metastatic BC (MBC) </a:t>
            </a:r>
            <a:r>
              <a:rPr lang="en-US" sz="2800" dirty="0" smtClean="0">
                <a:solidFill>
                  <a:srgbClr val="FFFF00"/>
                </a:solidFill>
              </a:rPr>
              <a:t>(Tata Memorial Centre, Mumbai, India)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6442502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13716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500" dirty="0">
                <a:solidFill>
                  <a:srgbClr val="FFFFFF"/>
                </a:solidFill>
                <a:latin typeface="Arial" charset="0"/>
                <a:cs typeface="Arial" charset="0"/>
              </a:rPr>
              <a:t>Badwe </a:t>
            </a:r>
            <a:r>
              <a:rPr lang="de-DE" sz="1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 </a:t>
            </a:r>
            <a:r>
              <a:rPr lang="de-DE" sz="1500" dirty="0">
                <a:solidFill>
                  <a:srgbClr val="FFFFFF"/>
                </a:solidFill>
                <a:latin typeface="Arial" charset="0"/>
                <a:cs typeface="Arial" charset="0"/>
              </a:rPr>
              <a:t>et al. </a:t>
            </a:r>
            <a:r>
              <a:rPr lang="de-DE" sz="1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SABCS 2013;Abstract S2-02; </a:t>
            </a:r>
            <a:r>
              <a:rPr lang="de-DE" sz="15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Lancet Oncol </a:t>
            </a:r>
            <a:r>
              <a:rPr lang="de-DE" sz="1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2015;16(13):1380-8.</a:t>
            </a:r>
            <a:endParaRPr lang="de-DE" sz="1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503334"/>
              </p:ext>
            </p:extLst>
          </p:nvPr>
        </p:nvGraphicFramePr>
        <p:xfrm>
          <a:off x="306024" y="4659034"/>
          <a:ext cx="8471144" cy="1407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905"/>
                <a:gridCol w="1882589"/>
                <a:gridCol w="2286000"/>
                <a:gridCol w="1201325"/>
                <a:gridCol w="1484325"/>
              </a:tblGrid>
              <a:tr h="8511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Locoregional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therapy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177)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locoregional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therapy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173)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9311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19.2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20.5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1.04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0.79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5511266" y="2429416"/>
            <a:ext cx="5499" cy="645501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 flipV="1">
            <a:off x="5511355" y="2433813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 rot="10800000" flipH="1">
            <a:off x="5511267" y="3394594"/>
            <a:ext cx="719886" cy="543264"/>
            <a:chOff x="3550" y="1542"/>
            <a:chExt cx="901" cy="1320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550" y="1542"/>
              <a:ext cx="1" cy="132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4822780" y="3185232"/>
            <a:ext cx="381746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5067820" y="2743810"/>
            <a:ext cx="914400" cy="914400"/>
            <a:chOff x="1872" y="1584"/>
            <a:chExt cx="576" cy="576"/>
          </a:xfrm>
        </p:grpSpPr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85771" y="2716979"/>
            <a:ext cx="1882064" cy="923330"/>
          </a:xfrm>
          <a:prstGeom prst="rect">
            <a:avLst/>
          </a:prstGeom>
          <a:solidFill>
            <a:srgbClr val="F9961E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00007C"/>
                </a:solidFill>
              </a:rPr>
              <a:t>Anthracyclines</a:t>
            </a:r>
            <a:r>
              <a:rPr lang="en-US" sz="1800" dirty="0">
                <a:solidFill>
                  <a:srgbClr val="00007C"/>
                </a:solidFill>
              </a:rPr>
              <a:t> </a:t>
            </a:r>
            <a:r>
              <a:rPr lang="en-US" sz="1800" b="1" dirty="0">
                <a:solidFill>
                  <a:srgbClr val="00007C"/>
                </a:solidFill>
              </a:rPr>
              <a:t>± </a:t>
            </a:r>
            <a:r>
              <a:rPr lang="en-US" sz="1800" b="1" dirty="0" smtClean="0">
                <a:solidFill>
                  <a:srgbClr val="00007C"/>
                </a:solidFill>
              </a:rPr>
              <a:t>taxanes</a:t>
            </a:r>
            <a:endParaRPr lang="en-US" sz="1800" b="1" dirty="0">
              <a:solidFill>
                <a:srgbClr val="00007C"/>
              </a:solidFill>
            </a:endParaRPr>
          </a:p>
          <a:p>
            <a:pPr algn="ctr" eaLnBrk="1" hangingPunct="1"/>
            <a:r>
              <a:rPr lang="en-US" sz="1800" dirty="0">
                <a:solidFill>
                  <a:srgbClr val="00007C"/>
                </a:solidFill>
              </a:rPr>
              <a:t>(CR/PR)</a:t>
            </a:r>
          </a:p>
        </p:txBody>
      </p:sp>
    </p:spTree>
    <p:extLst>
      <p:ext uri="{BB962C8B-B14F-4D97-AF65-F5344CB8AC3E}">
        <p14:creationId xmlns:p14="http://schemas.microsoft.com/office/powerpoint/2010/main" val="103843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9230" y="1009846"/>
            <a:ext cx="4693920" cy="646331"/>
          </a:xfrm>
          <a:prstGeom prst="rect">
            <a:avLst/>
          </a:prstGeom>
          <a:solidFill>
            <a:srgbClr val="005796"/>
          </a:solidFill>
          <a:ln w="19050"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 dirty="0" smtClean="0">
                <a:solidFill>
                  <a:srgbClr val="FFFFFF"/>
                </a:solidFill>
              </a:rPr>
              <a:t>Stage IV BC at presentation</a:t>
            </a:r>
          </a:p>
          <a:p>
            <a:pPr algn="ctr" eaLnBrk="1" hangingPunct="1"/>
            <a:r>
              <a:rPr lang="en-US" sz="1800" b="1" dirty="0" smtClean="0">
                <a:solidFill>
                  <a:srgbClr val="FFFFFF"/>
                </a:solidFill>
              </a:rPr>
              <a:t>(</a:t>
            </a:r>
            <a:r>
              <a:rPr lang="en-US" sz="1800" b="1" dirty="0">
                <a:solidFill>
                  <a:srgbClr val="FFFFFF"/>
                </a:solidFill>
              </a:rPr>
              <a:t>N = 350)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8425" y="3180409"/>
            <a:ext cx="3215321" cy="400110"/>
          </a:xfrm>
          <a:prstGeom prst="rect">
            <a:avLst/>
          </a:prstGeom>
          <a:solidFill>
            <a:srgbClr val="99CD13"/>
          </a:solidFill>
          <a:ln>
            <a:solidFill>
              <a:srgbClr val="FFFFFF"/>
            </a:solidFill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007C"/>
                </a:solidFill>
              </a:rPr>
              <a:t>Systemic therapy</a:t>
            </a:r>
            <a:endParaRPr lang="en-US" sz="2000" dirty="0">
              <a:solidFill>
                <a:srgbClr val="00007C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91953" y="3151219"/>
            <a:ext cx="3349625" cy="707886"/>
          </a:xfrm>
          <a:prstGeom prst="rect">
            <a:avLst/>
          </a:prstGeom>
          <a:solidFill>
            <a:srgbClr val="58C4F3"/>
          </a:soli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00007C"/>
                </a:solidFill>
              </a:rPr>
              <a:t>Local therapy </a:t>
            </a:r>
            <a:r>
              <a:rPr lang="en-US" sz="2000" b="1" dirty="0" smtClean="0">
                <a:solidFill>
                  <a:srgbClr val="00007C"/>
                </a:solidFill>
              </a:rPr>
              <a:t>to </a:t>
            </a:r>
            <a:br>
              <a:rPr lang="en-US" sz="2000" b="1" dirty="0" smtClean="0">
                <a:solidFill>
                  <a:srgbClr val="00007C"/>
                </a:solidFill>
              </a:rPr>
            </a:br>
            <a:r>
              <a:rPr lang="en-US" sz="2000" b="1" dirty="0" smtClean="0">
                <a:solidFill>
                  <a:srgbClr val="00007C"/>
                </a:solidFill>
              </a:rPr>
              <a:t>breast </a:t>
            </a:r>
            <a:r>
              <a:rPr lang="en-US" sz="2000" b="1" dirty="0">
                <a:solidFill>
                  <a:srgbClr val="00007C"/>
                </a:solidFill>
              </a:rPr>
              <a:t>+/- </a:t>
            </a:r>
            <a:r>
              <a:rPr lang="en-US" sz="2000" b="1" dirty="0" smtClean="0">
                <a:solidFill>
                  <a:srgbClr val="00007C"/>
                </a:solidFill>
              </a:rPr>
              <a:t>axilla</a:t>
            </a:r>
            <a:endParaRPr lang="en-US" sz="2000" dirty="0">
              <a:solidFill>
                <a:srgbClr val="00007C"/>
              </a:solidFill>
            </a:endParaRPr>
          </a:p>
        </p:txBody>
      </p:sp>
      <p:cxnSp>
        <p:nvCxnSpPr>
          <p:cNvPr id="10" name="Straight Arrow Connector 3"/>
          <p:cNvCxnSpPr>
            <a:cxnSpLocks noChangeShapeType="1"/>
          </p:cNvCxnSpPr>
          <p:nvPr/>
        </p:nvCxnSpPr>
        <p:spPr bwMode="auto">
          <a:xfrm>
            <a:off x="2281805" y="2822799"/>
            <a:ext cx="0" cy="342620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Protocol MF07-01 </a:t>
            </a:r>
            <a:r>
              <a:rPr lang="en-US" sz="2800" dirty="0" smtClean="0">
                <a:solidFill>
                  <a:srgbClr val="FFFF00"/>
                </a:solidFill>
              </a:rPr>
              <a:t>(Turkish Trial)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6442502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13716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Soran A et </a:t>
            </a:r>
            <a:r>
              <a:rPr lang="de-DE" sz="1600" dirty="0">
                <a:solidFill>
                  <a:srgbClr val="FFFFFF"/>
                </a:solidFill>
                <a:latin typeface="Arial" charset="0"/>
                <a:cs typeface="Arial" charset="0"/>
              </a:rPr>
              <a:t>al. </a:t>
            </a:r>
            <a:r>
              <a:rPr lang="de-DE" sz="16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Proc ASCO </a:t>
            </a:r>
            <a:r>
              <a:rPr lang="de-DE" sz="1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2016;Abstract 1005.</a:t>
            </a:r>
            <a:endParaRPr lang="de-DE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281805" y="2822799"/>
            <a:ext cx="45059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3"/>
          <p:cNvCxnSpPr>
            <a:cxnSpLocks noChangeShapeType="1"/>
          </p:cNvCxnSpPr>
          <p:nvPr/>
        </p:nvCxnSpPr>
        <p:spPr bwMode="auto">
          <a:xfrm flipH="1">
            <a:off x="6780310" y="2822799"/>
            <a:ext cx="7461" cy="333309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3"/>
          <p:cNvCxnSpPr>
            <a:cxnSpLocks noChangeShapeType="1"/>
          </p:cNvCxnSpPr>
          <p:nvPr/>
        </p:nvCxnSpPr>
        <p:spPr bwMode="auto">
          <a:xfrm>
            <a:off x="2281805" y="3589282"/>
            <a:ext cx="0" cy="305919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13185" y="3925681"/>
            <a:ext cx="3215321" cy="707886"/>
          </a:xfrm>
          <a:prstGeom prst="rect">
            <a:avLst/>
          </a:prstGeom>
          <a:solidFill>
            <a:srgbClr val="99CD13"/>
          </a:solidFill>
          <a:ln>
            <a:solidFill>
              <a:srgbClr val="FFFFFF"/>
            </a:solidFill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007C"/>
                </a:solidFill>
              </a:rPr>
              <a:t>Local therapy for local progression</a:t>
            </a:r>
            <a:endParaRPr lang="en-US" sz="2000" dirty="0">
              <a:solidFill>
                <a:srgbClr val="00007C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091953" y="4173787"/>
            <a:ext cx="3349625" cy="400110"/>
          </a:xfrm>
          <a:prstGeom prst="rect">
            <a:avLst/>
          </a:prstGeom>
          <a:solidFill>
            <a:srgbClr val="58C4F3"/>
          </a:soli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007C"/>
                </a:solidFill>
              </a:rPr>
              <a:t>Systemic therapy</a:t>
            </a:r>
            <a:endParaRPr lang="en-US" sz="2000" dirty="0">
              <a:solidFill>
                <a:srgbClr val="00007C"/>
              </a:solidFill>
            </a:endParaRPr>
          </a:p>
        </p:txBody>
      </p:sp>
      <p:cxnSp>
        <p:nvCxnSpPr>
          <p:cNvPr id="25" name="Straight Arrow Connector 3"/>
          <p:cNvCxnSpPr>
            <a:cxnSpLocks noChangeShapeType="1"/>
          </p:cNvCxnSpPr>
          <p:nvPr/>
        </p:nvCxnSpPr>
        <p:spPr bwMode="auto">
          <a:xfrm>
            <a:off x="6787771" y="3878842"/>
            <a:ext cx="0" cy="305919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4451872" y="1650946"/>
            <a:ext cx="0" cy="11718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45127"/>
              </p:ext>
            </p:extLst>
          </p:nvPr>
        </p:nvGraphicFramePr>
        <p:xfrm>
          <a:off x="613185" y="4915378"/>
          <a:ext cx="7841840" cy="1407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768"/>
                <a:gridCol w="1896035"/>
                <a:gridCol w="2084294"/>
                <a:gridCol w="1056685"/>
                <a:gridCol w="1374058"/>
              </a:tblGrid>
              <a:tr h="70549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Locoregional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therapy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138)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locoregional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therapy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136)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9311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46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37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0.66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0.005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3988990" y="1727146"/>
            <a:ext cx="914400" cy="914400"/>
            <a:chOff x="1872" y="1584"/>
            <a:chExt cx="576" cy="57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819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6886" y="5087321"/>
            <a:ext cx="6734067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Should she undergo breast surgery?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49-year-old woman </a:t>
            </a:r>
            <a:r>
              <a:rPr lang="en-US" dirty="0" smtClean="0"/>
              <a:t>presented </a:t>
            </a:r>
            <a:r>
              <a:rPr lang="en-US" dirty="0"/>
              <a:t>with </a:t>
            </a:r>
            <a:r>
              <a:rPr lang="en-US" dirty="0" smtClean="0"/>
              <a:t>a right </a:t>
            </a:r>
            <a:r>
              <a:rPr lang="en-US" dirty="0"/>
              <a:t>breast </a:t>
            </a:r>
            <a:r>
              <a:rPr lang="en-US" dirty="0" smtClean="0"/>
              <a:t>mass: </a:t>
            </a:r>
            <a:r>
              <a:rPr lang="en-US" dirty="0"/>
              <a:t>ER/PR-negative, HER2-positive BC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had a solitary liver lesion, biopsy-proven to be metastatic disease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received 6 cycles of paclitaxel in combination with </a:t>
            </a:r>
            <a:r>
              <a:rPr lang="en-US" dirty="0" err="1"/>
              <a:t>trastuzumab</a:t>
            </a:r>
            <a:r>
              <a:rPr lang="en-US" dirty="0"/>
              <a:t>/</a:t>
            </a:r>
            <a:r>
              <a:rPr lang="en-US" dirty="0" err="1"/>
              <a:t>pertuzumab</a:t>
            </a:r>
            <a:r>
              <a:rPr lang="en-US" dirty="0"/>
              <a:t> with a clinical </a:t>
            </a:r>
            <a:r>
              <a:rPr lang="en-US" dirty="0" smtClean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5424" y="4952394"/>
            <a:ext cx="7025529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What type of surgical therapy to the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breast should she undergo?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49-year-old woman </a:t>
            </a:r>
            <a:r>
              <a:rPr lang="en-US" dirty="0" smtClean="0"/>
              <a:t>presented </a:t>
            </a:r>
            <a:r>
              <a:rPr lang="en-US" dirty="0"/>
              <a:t>with </a:t>
            </a:r>
            <a:r>
              <a:rPr lang="en-US" dirty="0" smtClean="0"/>
              <a:t>a right </a:t>
            </a:r>
            <a:r>
              <a:rPr lang="en-US" dirty="0"/>
              <a:t>breast </a:t>
            </a:r>
            <a:r>
              <a:rPr lang="en-US" dirty="0" smtClean="0"/>
              <a:t>mass: </a:t>
            </a:r>
            <a:r>
              <a:rPr lang="en-US" dirty="0"/>
              <a:t>ER/PR-negative, HER2-positive BC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had a solitary liver lesion, biopsy-proven to be metastatic disease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She received 6 cycles of paclitaxel in combination with </a:t>
            </a:r>
            <a:r>
              <a:rPr lang="en-US" dirty="0" err="1"/>
              <a:t>trastuzumab</a:t>
            </a:r>
            <a:r>
              <a:rPr lang="en-US" dirty="0"/>
              <a:t>/</a:t>
            </a:r>
            <a:r>
              <a:rPr lang="en-US" dirty="0" err="1"/>
              <a:t>pertuzumab</a:t>
            </a:r>
            <a:r>
              <a:rPr lang="en-US" dirty="0"/>
              <a:t> with a clinical </a:t>
            </a:r>
            <a:r>
              <a:rPr lang="en-US" dirty="0" smtClean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2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58-year-old woman with </a:t>
            </a:r>
            <a:r>
              <a:rPr lang="en-US" dirty="0" smtClean="0"/>
              <a:t>T1c </a:t>
            </a:r>
            <a:r>
              <a:rPr lang="en-US" dirty="0"/>
              <a:t>N1 Stage II BC (single node with microscopic involvement) and no </a:t>
            </a:r>
            <a:r>
              <a:rPr lang="en-US" dirty="0" smtClean="0"/>
              <a:t>comorbidities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Biopsy revealed HER2-negative, </a:t>
            </a:r>
            <a:r>
              <a:rPr lang="en-US" dirty="0" smtClean="0"/>
              <a:t>ER/PR-positive disease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 smtClean="0"/>
              <a:t>21-gene </a:t>
            </a:r>
            <a:r>
              <a:rPr lang="en-US" dirty="0"/>
              <a:t>assay Recurrence </a:t>
            </a:r>
            <a:r>
              <a:rPr lang="en-US" dirty="0" smtClean="0"/>
              <a:t>Score</a:t>
            </a:r>
            <a:r>
              <a:rPr lang="en-US" baseline="30000" dirty="0" smtClean="0"/>
              <a:t>®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8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3547" y="5106431"/>
            <a:ext cx="6734067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What is the role of sentinel node biopsy in local recurrence?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59-year-old woman </a:t>
            </a:r>
            <a:r>
              <a:rPr lang="en-US" dirty="0" smtClean="0"/>
              <a:t>presented </a:t>
            </a:r>
            <a:r>
              <a:rPr lang="en-US" dirty="0"/>
              <a:t>with a 2-cm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ER-positive</a:t>
            </a:r>
            <a:r>
              <a:rPr lang="en-US" dirty="0"/>
              <a:t>, HER2-negative breast tumor in 2011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Biopsy revealed sentinel node-negative disease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Patient underwent lumpectomy, adjuvant chemotherapy </a:t>
            </a:r>
            <a:r>
              <a:rPr lang="en-US" dirty="0">
                <a:sym typeface="Wingdings"/>
              </a:rPr>
              <a:t> radiation therapy </a:t>
            </a:r>
            <a:r>
              <a:rPr lang="en-US" dirty="0" smtClean="0">
                <a:sym typeface="Wingdings"/>
              </a:rPr>
              <a:t> adjuvant </a:t>
            </a:r>
            <a:r>
              <a:rPr lang="en-US" dirty="0" err="1">
                <a:sym typeface="Wingdings"/>
              </a:rPr>
              <a:t>letrozole</a:t>
            </a:r>
            <a:endParaRPr lang="en-US" dirty="0">
              <a:sym typeface="Wingdings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After 4 years on </a:t>
            </a:r>
            <a:r>
              <a:rPr lang="en-US" dirty="0" err="1">
                <a:sym typeface="Wingdings"/>
              </a:rPr>
              <a:t>letrozole</a:t>
            </a:r>
            <a:r>
              <a:rPr lang="en-US" dirty="0">
                <a:sym typeface="Wingdings"/>
              </a:rPr>
              <a:t>, she experiences local recurrence in the </a:t>
            </a:r>
            <a:r>
              <a:rPr lang="en-US" dirty="0" smtClean="0">
                <a:sym typeface="Wingdings"/>
              </a:rPr>
              <a:t>breast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1726823"/>
            <a:ext cx="78181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>
                <a:solidFill>
                  <a:schemeClr val="bg1"/>
                </a:solidFill>
              </a:rPr>
              <a:t>I </a:t>
            </a:r>
            <a:r>
              <a:rPr lang="en-US" i="1" dirty="0">
                <a:solidFill>
                  <a:schemeClr val="bg1"/>
                </a:solidFill>
              </a:rPr>
              <a:t>think one needs to make the decision </a:t>
            </a:r>
            <a:r>
              <a:rPr lang="en-US" i="1" dirty="0" smtClean="0">
                <a:solidFill>
                  <a:schemeClr val="bg1"/>
                </a:solidFill>
              </a:rPr>
              <a:t>about </a:t>
            </a:r>
            <a:r>
              <a:rPr lang="en-US" i="1" dirty="0">
                <a:solidFill>
                  <a:schemeClr val="bg1"/>
                </a:solidFill>
              </a:rPr>
              <a:t>what you call </a:t>
            </a:r>
            <a:r>
              <a:rPr lang="en-US" i="1" dirty="0" smtClean="0">
                <a:solidFill>
                  <a:schemeClr val="bg1"/>
                </a:solidFill>
              </a:rPr>
              <a:t>“pseudo-adjuvant” therapy </a:t>
            </a:r>
            <a:r>
              <a:rPr lang="en-US" i="1" dirty="0">
                <a:solidFill>
                  <a:schemeClr val="bg1"/>
                </a:solidFill>
              </a:rPr>
              <a:t>based on the characteristics of the tumor and the recurrence. </a:t>
            </a:r>
            <a:r>
              <a:rPr lang="en-US" i="1" dirty="0" smtClean="0">
                <a:solidFill>
                  <a:schemeClr val="bg1"/>
                </a:solidFill>
              </a:rPr>
              <a:t>I’m </a:t>
            </a:r>
            <a:r>
              <a:rPr lang="en-US" i="1" dirty="0">
                <a:solidFill>
                  <a:schemeClr val="bg1"/>
                </a:solidFill>
              </a:rPr>
              <a:t>not sure that nodal information will add a </a:t>
            </a:r>
            <a:r>
              <a:rPr lang="en-US" i="1" dirty="0" smtClean="0">
                <a:solidFill>
                  <a:schemeClr val="bg1"/>
                </a:solidFill>
              </a:rPr>
              <a:t>lot, so </a:t>
            </a:r>
            <a:r>
              <a:rPr lang="en-US" i="1" dirty="0">
                <a:solidFill>
                  <a:schemeClr val="bg1"/>
                </a:solidFill>
              </a:rPr>
              <a:t>I don’t see the value of doing an internal mammary node biopsy, which can be quite morbid, or going to the other </a:t>
            </a:r>
            <a:r>
              <a:rPr lang="en-US" i="1" dirty="0" smtClean="0">
                <a:solidFill>
                  <a:schemeClr val="bg1"/>
                </a:solidFill>
              </a:rPr>
              <a:t>axilla </a:t>
            </a:r>
            <a:r>
              <a:rPr lang="en-US" i="1" dirty="0">
                <a:solidFill>
                  <a:schemeClr val="bg1"/>
                </a:solidFill>
              </a:rPr>
              <a:t>or </a:t>
            </a:r>
            <a:r>
              <a:rPr lang="en-US" i="1" dirty="0" smtClean="0">
                <a:solidFill>
                  <a:schemeClr val="bg1"/>
                </a:solidFill>
              </a:rPr>
              <a:t>to </a:t>
            </a:r>
            <a:r>
              <a:rPr lang="en-US" i="1" dirty="0">
                <a:solidFill>
                  <a:schemeClr val="bg1"/>
                </a:solidFill>
              </a:rPr>
              <a:t>the supraclavicular region, which a second sentinel node might </a:t>
            </a:r>
            <a:r>
              <a:rPr lang="en-US" i="1" dirty="0" smtClean="0">
                <a:solidFill>
                  <a:schemeClr val="bg1"/>
                </a:solidFill>
              </a:rPr>
              <a:t>mean, </a:t>
            </a:r>
            <a:r>
              <a:rPr lang="en-US" i="1" dirty="0">
                <a:solidFill>
                  <a:schemeClr val="bg1"/>
                </a:solidFill>
              </a:rPr>
              <a:t>if I’m not convinced </a:t>
            </a:r>
            <a:r>
              <a:rPr lang="en-US" i="1" dirty="0" smtClean="0">
                <a:solidFill>
                  <a:schemeClr val="bg1"/>
                </a:solidFill>
              </a:rPr>
              <a:t>that </a:t>
            </a:r>
            <a:r>
              <a:rPr lang="en-US" i="1" dirty="0">
                <a:solidFill>
                  <a:schemeClr val="bg1"/>
                </a:solidFill>
              </a:rPr>
              <a:t>in </a:t>
            </a:r>
            <a:r>
              <a:rPr lang="en-US" i="1" dirty="0" smtClean="0">
                <a:solidFill>
                  <a:schemeClr val="bg1"/>
                </a:solidFill>
              </a:rPr>
              <a:t>fact </a:t>
            </a:r>
            <a:r>
              <a:rPr lang="en-US" i="1" dirty="0">
                <a:solidFill>
                  <a:schemeClr val="bg1"/>
                </a:solidFill>
              </a:rPr>
              <a:t>this nodal information really should change our </a:t>
            </a:r>
            <a:r>
              <a:rPr lang="en-US" i="1" dirty="0" smtClean="0">
                <a:solidFill>
                  <a:schemeClr val="bg1"/>
                </a:solidFill>
              </a:rPr>
              <a:t>treatment.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56026" y="5610295"/>
            <a:ext cx="35989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Seema A Khan, MD, MPH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Decision-Making about “</a:t>
            </a:r>
            <a:r>
              <a:rPr lang="en-US" dirty="0" smtClean="0">
                <a:solidFill>
                  <a:srgbClr val="BBE0E3"/>
                </a:solidFill>
              </a:rPr>
              <a:t>Pseudo-adjuvant</a:t>
            </a:r>
            <a:r>
              <a:rPr lang="en-US" dirty="0">
                <a:solidFill>
                  <a:srgbClr val="BBE0E3"/>
                </a:solidFill>
              </a:rPr>
              <a:t>” Therapy for BC </a:t>
            </a:r>
            <a:r>
              <a:rPr lang="en-US" dirty="0" smtClean="0">
                <a:solidFill>
                  <a:srgbClr val="BBE0E3"/>
                </a:solidFill>
              </a:rPr>
              <a:t>Recurrence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3547" y="5482948"/>
            <a:ext cx="6734067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What are the therapeutic options?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A 59-year-old woman </a:t>
            </a:r>
            <a:r>
              <a:rPr lang="en-US" dirty="0" smtClean="0"/>
              <a:t>presented </a:t>
            </a:r>
            <a:r>
              <a:rPr lang="en-US" dirty="0"/>
              <a:t>with a 2-cm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ER-positive</a:t>
            </a:r>
            <a:r>
              <a:rPr lang="en-US" dirty="0"/>
              <a:t>, HER2-negative breast tumor in 2011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Biopsy revealed sentinel node-negative disease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/>
              <a:t>Patient underwent lumpectomy, adjuvant chemotherapy </a:t>
            </a:r>
            <a:r>
              <a:rPr lang="en-US" dirty="0">
                <a:sym typeface="Wingdings"/>
              </a:rPr>
              <a:t> radiation therapy </a:t>
            </a:r>
            <a:r>
              <a:rPr lang="en-US" dirty="0" smtClean="0">
                <a:sym typeface="Wingdings"/>
              </a:rPr>
              <a:t> adjuvant </a:t>
            </a:r>
            <a:r>
              <a:rPr lang="en-US" dirty="0" err="1">
                <a:sym typeface="Wingdings"/>
              </a:rPr>
              <a:t>letrozole</a:t>
            </a:r>
            <a:endParaRPr lang="en-US" dirty="0">
              <a:sym typeface="Wingdings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After 4 years on </a:t>
            </a:r>
            <a:r>
              <a:rPr lang="en-US" dirty="0" err="1">
                <a:sym typeface="Wingdings"/>
              </a:rPr>
              <a:t>letrozole</a:t>
            </a:r>
            <a:r>
              <a:rPr lang="en-US" dirty="0">
                <a:sym typeface="Wingdings"/>
              </a:rPr>
              <a:t>, she experiences local recurrence in the </a:t>
            </a:r>
            <a:r>
              <a:rPr lang="en-US" dirty="0" smtClean="0">
                <a:sym typeface="Wingdings"/>
              </a:rPr>
              <a:t>breast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6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4699896" y="1820289"/>
            <a:ext cx="13527" cy="62454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V="1">
            <a:off x="4708013" y="1824685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 rot="10800000" flipH="1">
            <a:off x="4715176" y="3048767"/>
            <a:ext cx="727876" cy="513631"/>
            <a:chOff x="3540" y="1542"/>
            <a:chExt cx="911" cy="1248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3540" y="1542"/>
              <a:ext cx="11" cy="124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399151" y="1410011"/>
            <a:ext cx="3072495" cy="855492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No chemotherapy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77)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404873" y="3014539"/>
            <a:ext cx="3066773" cy="1094899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Adjuvant chemotherapy 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(≥3 courses)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85)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18080" y="1095350"/>
            <a:ext cx="3482213" cy="3110346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+mj-lt"/>
                <a:ea typeface="Arial" pitchFamily="-104" charset="0"/>
                <a:cs typeface="Arial" pitchFamily="-104" charset="0"/>
              </a:rPr>
              <a:t>Eligibility (n = 162)</a:t>
            </a:r>
          </a:p>
          <a:p>
            <a:pPr marL="342900" lvl="0" indent="-342900"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First ipsilateral local </a:t>
            </a:r>
            <a:r>
              <a:rPr lang="en-US" sz="1800" dirty="0" smtClean="0">
                <a:solidFill>
                  <a:schemeClr val="bg1"/>
                </a:solidFill>
                <a:latin typeface="+mj-lt"/>
              </a:rPr>
              <a:t>and/or regional recurrence after surgery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+mj-lt"/>
                <a:ea typeface="Arial" pitchFamily="-104" charset="0"/>
                <a:cs typeface="Arial" pitchFamily="-104" charset="0"/>
              </a:rPr>
              <a:t>Complete gross excision of recurrence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+mj-lt"/>
                <a:ea typeface="Arial" pitchFamily="-104" charset="0"/>
                <a:cs typeface="Arial" pitchFamily="-104" charset="0"/>
              </a:rPr>
              <a:t>No evidence of supraclavicular lymph nodes or distant metastases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02831" cy="1143000"/>
          </a:xfrm>
        </p:spPr>
        <p:txBody>
          <a:bodyPr/>
          <a:lstStyle/>
          <a:p>
            <a:r>
              <a:rPr lang="en-US" dirty="0" smtClean="0"/>
              <a:t>CALOR: </a:t>
            </a:r>
            <a:r>
              <a:rPr lang="en-US" dirty="0"/>
              <a:t>Phase </a:t>
            </a:r>
            <a:r>
              <a:rPr lang="en-US" dirty="0" smtClean="0"/>
              <a:t>III </a:t>
            </a:r>
            <a:r>
              <a:rPr lang="en-US" dirty="0"/>
              <a:t>Trial of </a:t>
            </a:r>
            <a:r>
              <a:rPr lang="en-US" dirty="0" smtClean="0"/>
              <a:t>Adjuvant Chemotherapy</a:t>
            </a:r>
            <a:endParaRPr lang="en-US" dirty="0"/>
          </a:p>
        </p:txBody>
      </p: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4102355" y="2638516"/>
            <a:ext cx="17785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23615"/>
              </p:ext>
            </p:extLst>
          </p:nvPr>
        </p:nvGraphicFramePr>
        <p:xfrm>
          <a:off x="618080" y="4489830"/>
          <a:ext cx="8170550" cy="1863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208"/>
                <a:gridCol w="1905965"/>
                <a:gridCol w="1742945"/>
                <a:gridCol w="789773"/>
                <a:gridCol w="1184659"/>
              </a:tblGrid>
              <a:tr h="445827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Five-year DFS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Chemotherapy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No chemotherapy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17895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patients (n = 85, 77)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69%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57%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0.59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0.046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178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ER-positive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56,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48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69%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0.94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0.87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17895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ER-negative (n = 29, 29)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67%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0.32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0.007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Aebi S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Oncol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2014;15(2):156-63; SABCS 2012;Abstract S3-2.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7" name="Group 24"/>
          <p:cNvGrpSpPr>
            <a:grpSpLocks/>
          </p:cNvGrpSpPr>
          <p:nvPr/>
        </p:nvGrpSpPr>
        <p:grpSpPr bwMode="auto">
          <a:xfrm>
            <a:off x="4266765" y="2193323"/>
            <a:ext cx="914400" cy="914400"/>
            <a:chOff x="1872" y="1584"/>
            <a:chExt cx="576" cy="57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946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" y="6408941"/>
            <a:ext cx="89428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Cardoso F et al. </a:t>
            </a:r>
            <a:r>
              <a:rPr lang="en-US" sz="1500" i="1" dirty="0" smtClean="0">
                <a:solidFill>
                  <a:srgbClr val="FFFFFF"/>
                </a:solidFill>
                <a:latin typeface="Arial"/>
                <a:cs typeface="Arial"/>
              </a:rPr>
              <a:t>N Engl J Med </a:t>
            </a:r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2016;375(8):717-29.</a:t>
            </a:r>
            <a:endParaRPr lang="en-US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295362" cy="1143000"/>
          </a:xfrm>
        </p:spPr>
        <p:txBody>
          <a:bodyPr/>
          <a:lstStyle/>
          <a:p>
            <a:r>
              <a:rPr lang="en-US" dirty="0" smtClean="0"/>
              <a:t>MINDACT Trial: 70-Gene Signature Test (</a:t>
            </a:r>
            <a:r>
              <a:rPr lang="en-US" dirty="0" err="1" smtClean="0"/>
              <a:t>MammaPrint</a:t>
            </a:r>
            <a:r>
              <a:rPr lang="en-US" baseline="30000" dirty="0" smtClean="0"/>
              <a:t>®</a:t>
            </a:r>
            <a:r>
              <a:rPr lang="en-US" dirty="0" smtClean="0"/>
              <a:t>) as an Aid to Treatment Decisions in Early-Stage BC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60142"/>
              </p:ext>
            </p:extLst>
          </p:nvPr>
        </p:nvGraphicFramePr>
        <p:xfrm>
          <a:off x="685800" y="2001791"/>
          <a:ext cx="7896999" cy="2713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129"/>
                <a:gridCol w="3230870"/>
              </a:tblGrid>
              <a:tr h="57857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Distant metastasis-free survival a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 5 years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183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 clinical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genomic risk (n = 2,745)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97.6%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5183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 clinical,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 genomic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risk (n = 1,550)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95.1%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5183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 clinical, high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genomic risk (n = 592)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94.8%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5183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clinical and genomic risk (n = 1,806)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90.6%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5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094945" cy="1143000"/>
          </a:xfrm>
        </p:spPr>
        <p:txBody>
          <a:bodyPr/>
          <a:lstStyle/>
          <a:p>
            <a:r>
              <a:rPr lang="en-US" dirty="0" smtClean="0"/>
              <a:t>Perspective on the Results of the MINDACT Trial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15494"/>
            <a:ext cx="7772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i="1" dirty="0" smtClean="0">
                <a:solidFill>
                  <a:schemeClr val="bg1"/>
                </a:solidFill>
              </a:rPr>
              <a:t>I </a:t>
            </a:r>
            <a:r>
              <a:rPr lang="en-US" i="1" dirty="0">
                <a:solidFill>
                  <a:schemeClr val="bg1"/>
                </a:solidFill>
              </a:rPr>
              <a:t>think it is Level 1 evidence. This is a big trial. It’s got a lot of patients in it. I think their prognostic information is valid. I think, in order to replicate what was done in this trial, you have to use </a:t>
            </a:r>
            <a:r>
              <a:rPr lang="en-US" i="1" dirty="0" smtClean="0">
                <a:solidFill>
                  <a:schemeClr val="bg1"/>
                </a:solidFill>
              </a:rPr>
              <a:t>Adjuvant! Online… Adjuvant! </a:t>
            </a:r>
            <a:r>
              <a:rPr lang="en-US" i="1" dirty="0">
                <a:solidFill>
                  <a:schemeClr val="bg1"/>
                </a:solidFill>
              </a:rPr>
              <a:t>Online is not available. </a:t>
            </a:r>
            <a:r>
              <a:rPr lang="en-US" i="1" dirty="0" smtClean="0">
                <a:solidFill>
                  <a:schemeClr val="bg1"/>
                </a:solidFill>
              </a:rPr>
              <a:t>So making </a:t>
            </a:r>
            <a:r>
              <a:rPr lang="en-US" i="1" dirty="0">
                <a:solidFill>
                  <a:schemeClr val="bg1"/>
                </a:solidFill>
              </a:rPr>
              <a:t>the case that you can use other things to arrive at the same information, I think maybe that’s </a:t>
            </a:r>
            <a:r>
              <a:rPr lang="en-US" i="1" dirty="0" smtClean="0">
                <a:solidFill>
                  <a:schemeClr val="bg1"/>
                </a:solidFill>
              </a:rPr>
              <a:t>true, </a:t>
            </a:r>
            <a:r>
              <a:rPr lang="en-US" i="1" dirty="0">
                <a:solidFill>
                  <a:schemeClr val="bg1"/>
                </a:solidFill>
              </a:rPr>
              <a:t>maybe it’s </a:t>
            </a:r>
            <a:r>
              <a:rPr lang="en-US" i="1" dirty="0" smtClean="0">
                <a:solidFill>
                  <a:schemeClr val="bg1"/>
                </a:solidFill>
              </a:rPr>
              <a:t>not.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			     William </a:t>
            </a:r>
            <a:r>
              <a:rPr lang="en-US" b="1" dirty="0">
                <a:solidFill>
                  <a:schemeClr val="bg1"/>
                </a:solidFill>
              </a:rPr>
              <a:t>J Gradishar, MD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man in his late </a:t>
            </a:r>
            <a:r>
              <a:rPr lang="en-US" dirty="0" smtClean="0"/>
              <a:t>thirties </a:t>
            </a:r>
            <a:r>
              <a:rPr lang="en-US" dirty="0"/>
              <a:t>was diagnosed with locally advanced strongly HER2-positive, </a:t>
            </a:r>
            <a:r>
              <a:rPr lang="en-US" dirty="0" smtClean="0"/>
              <a:t>ER-positive BC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had palpable nodes and a palpable </a:t>
            </a:r>
            <a:r>
              <a:rPr lang="en-US" dirty="0" smtClean="0"/>
              <a:t>mass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 smtClean="0"/>
              <a:t>Patient </a:t>
            </a:r>
            <a:r>
              <a:rPr lang="en-US" dirty="0"/>
              <a:t>underwent surgery and received </a:t>
            </a:r>
            <a:r>
              <a:rPr lang="en-US" dirty="0" err="1"/>
              <a:t>trastuzumab</a:t>
            </a:r>
            <a:r>
              <a:rPr lang="en-US" dirty="0"/>
              <a:t> for 1 y </a:t>
            </a:r>
            <a:r>
              <a:rPr lang="en-US" dirty="0">
                <a:sym typeface="Wingdings"/>
              </a:rPr>
              <a:t> endocrine </a:t>
            </a:r>
            <a:r>
              <a:rPr lang="en-US" dirty="0" smtClean="0">
                <a:sym typeface="Wingdings"/>
              </a:rPr>
              <a:t>therapy </a:t>
            </a:r>
            <a:r>
              <a:rPr lang="en-US" dirty="0">
                <a:sym typeface="Wingdings"/>
              </a:rPr>
              <a:t>but experienced disease </a:t>
            </a:r>
            <a:r>
              <a:rPr lang="en-US" dirty="0" smtClean="0">
                <a:sym typeface="Wingdings"/>
              </a:rPr>
              <a:t>progression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0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4411" y="5316247"/>
            <a:ext cx="5399940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rgbClr val="FFFF00"/>
                </a:solidFill>
                <a:sym typeface="Wingdings"/>
              </a:rPr>
              <a:t>Patient is currently receiving T-DM1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Second Opinion: 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man in his late </a:t>
            </a:r>
            <a:r>
              <a:rPr lang="en-US" dirty="0" smtClean="0"/>
              <a:t>thirties </a:t>
            </a:r>
            <a:r>
              <a:rPr lang="en-US" dirty="0"/>
              <a:t>was diagnosed with locally advanced strongly HER2-positive, </a:t>
            </a:r>
            <a:r>
              <a:rPr lang="en-US" dirty="0" smtClean="0"/>
              <a:t>ER-positive BC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had palpable nodes and a palpable </a:t>
            </a:r>
            <a:r>
              <a:rPr lang="en-US" dirty="0" smtClean="0"/>
              <a:t>mass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 smtClean="0"/>
              <a:t>Patient </a:t>
            </a:r>
            <a:r>
              <a:rPr lang="en-US" dirty="0"/>
              <a:t>underwent surgery and received </a:t>
            </a:r>
            <a:r>
              <a:rPr lang="en-US" dirty="0" err="1"/>
              <a:t>trastuzumab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1 y </a:t>
            </a:r>
            <a:r>
              <a:rPr lang="en-US" dirty="0">
                <a:sym typeface="Wingdings"/>
              </a:rPr>
              <a:t> endocrine </a:t>
            </a:r>
            <a:r>
              <a:rPr lang="en-US" dirty="0" smtClean="0">
                <a:sym typeface="Wingdings"/>
              </a:rPr>
              <a:t>therapy </a:t>
            </a:r>
            <a:r>
              <a:rPr lang="en-US" dirty="0">
                <a:sym typeface="Wingdings"/>
              </a:rPr>
              <a:t>but experienced disease </a:t>
            </a:r>
            <a:r>
              <a:rPr lang="en-US" dirty="0" smtClean="0">
                <a:sym typeface="Wingdings"/>
              </a:rPr>
              <a:t>progression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Subsequent bone biopsy revealed ER-positive, HER2-poor </a:t>
            </a:r>
            <a:r>
              <a:rPr lang="en-US" dirty="0" smtClean="0"/>
              <a:t>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3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Approach to Fertility in Young Patients with </a:t>
            </a:r>
            <a:r>
              <a:rPr lang="en-US" dirty="0" smtClean="0">
                <a:solidFill>
                  <a:srgbClr val="BBE0E3"/>
                </a:solidFill>
              </a:rPr>
              <a:t>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100" dirty="0"/>
              <a:t>“</a:t>
            </a:r>
            <a:r>
              <a:rPr lang="en-US" sz="2100" i="1" dirty="0"/>
              <a:t>We do know that in those that are going to get chemotherapy, that their fertility can be </a:t>
            </a:r>
            <a:r>
              <a:rPr lang="en-US" sz="2100" i="1" dirty="0" smtClean="0"/>
              <a:t>impacted — some </a:t>
            </a:r>
            <a:r>
              <a:rPr lang="en-US" sz="2100" i="1" dirty="0"/>
              <a:t>evidence that you can use drugs like GnRH agonists that can help maintain ovarian function after the chemotherapy is done, increasing the chances of fertility. </a:t>
            </a:r>
            <a:r>
              <a:rPr lang="en-US" sz="2100" i="1" dirty="0" smtClean="0"/>
              <a:t>Those </a:t>
            </a:r>
            <a:r>
              <a:rPr lang="en-US" sz="2100" i="1" dirty="0"/>
              <a:t>are all things that have to be considered before you start systemic </a:t>
            </a:r>
            <a:r>
              <a:rPr lang="en-US" sz="2100" i="1" dirty="0" smtClean="0"/>
              <a:t>therapy. </a:t>
            </a:r>
          </a:p>
          <a:p>
            <a:pPr marL="0" indent="0">
              <a:buNone/>
            </a:pPr>
            <a:r>
              <a:rPr lang="en-US" sz="2100" i="1" dirty="0" smtClean="0"/>
              <a:t>We </a:t>
            </a:r>
            <a:r>
              <a:rPr lang="en-US" sz="2100" i="1" dirty="0"/>
              <a:t>also know that now that we’re talking about longer durations of therapy with endocrine therapy, that you may close the window on a woman if you </a:t>
            </a:r>
            <a:r>
              <a:rPr lang="en-US" sz="2100" i="1" dirty="0" smtClean="0"/>
              <a:t>say, ‘</a:t>
            </a:r>
            <a:r>
              <a:rPr lang="fr-FR" sz="2100" i="1" dirty="0" smtClean="0"/>
              <a:t>Y</a:t>
            </a:r>
            <a:r>
              <a:rPr lang="en-US" sz="2100" i="1" dirty="0" err="1" smtClean="0"/>
              <a:t>ou</a:t>
            </a:r>
            <a:r>
              <a:rPr lang="en-US" sz="2100" i="1" dirty="0" smtClean="0"/>
              <a:t> </a:t>
            </a:r>
            <a:r>
              <a:rPr lang="en-US" sz="2100" i="1" dirty="0"/>
              <a:t>have to complete all your therapy before you can consider getting </a:t>
            </a:r>
            <a:r>
              <a:rPr lang="en-US" sz="2100" i="1" dirty="0" smtClean="0"/>
              <a:t>pregnant,’ </a:t>
            </a:r>
            <a:r>
              <a:rPr lang="en-US" sz="2100" i="1" dirty="0"/>
              <a:t>particularly if we’re talking about 5</a:t>
            </a:r>
            <a:r>
              <a:rPr lang="en-US" sz="2100" i="1" dirty="0" smtClean="0"/>
              <a:t> </a:t>
            </a:r>
            <a:r>
              <a:rPr lang="en-US" sz="2100" i="1" dirty="0"/>
              <a:t>and 10 years in a 30-year-old woman. </a:t>
            </a:r>
            <a:r>
              <a:rPr lang="en-US" sz="2100" i="1" dirty="0" smtClean="0"/>
              <a:t>So </a:t>
            </a:r>
            <a:r>
              <a:rPr lang="en-US" sz="2100" i="1" dirty="0"/>
              <a:t>as a practice, it’s not uncommon for us to accept that a break is acceptable, if they want to try and get pregnant.</a:t>
            </a:r>
            <a:r>
              <a:rPr lang="en-US" sz="2100" dirty="0"/>
              <a:t>”</a:t>
            </a:r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100" b="1" dirty="0" smtClean="0"/>
              <a:t>William </a:t>
            </a:r>
            <a:r>
              <a:rPr lang="en-US" sz="2100" b="1" dirty="0"/>
              <a:t>J </a:t>
            </a:r>
            <a:r>
              <a:rPr lang="en-US" sz="2100" b="1" dirty="0" err="1"/>
              <a:t>Gradishar</a:t>
            </a:r>
            <a:r>
              <a:rPr lang="en-US" sz="2100" b="1" dirty="0"/>
              <a:t>, </a:t>
            </a:r>
            <a:r>
              <a:rPr lang="en-US" sz="2100" b="1" dirty="0" smtClean="0"/>
              <a:t>MD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8028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23077</TotalTime>
  <Words>3237</Words>
  <Application>Microsoft Macintosh PowerPoint</Application>
  <PresentationFormat>On-screen Show (4:3)</PresentationFormat>
  <Paragraphs>517</Paragraphs>
  <Slides>43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.HelveticaNeueDeskInterface-Regular</vt:lpstr>
      <vt:lpstr>Arial Bold</vt:lpstr>
      <vt:lpstr>MS PGothic</vt:lpstr>
      <vt:lpstr>ＭＳ Ｐゴシック</vt:lpstr>
      <vt:lpstr>Times</vt:lpstr>
      <vt:lpstr>Wingdings</vt:lpstr>
      <vt:lpstr>ヒラギノ角ゴ Pro W3</vt:lpstr>
      <vt:lpstr>Arial</vt:lpstr>
      <vt:lpstr>8_Blank Presentation</vt:lpstr>
      <vt:lpstr>Case Discussion</vt:lpstr>
      <vt:lpstr>CREATE-X: Phase III Trial of Adjuvant Capecitabine</vt:lpstr>
      <vt:lpstr>Case Discussion</vt:lpstr>
      <vt:lpstr>Case Discussion</vt:lpstr>
      <vt:lpstr>MINDACT Trial: 70-Gene Signature Test (MammaPrint®) as an Aid to Treatment Decisions in Early-Stage BC</vt:lpstr>
      <vt:lpstr>Perspective on the Results of the MINDACT Trial</vt:lpstr>
      <vt:lpstr>Second Opinion: Case Discussion</vt:lpstr>
      <vt:lpstr>Second Opinion: Case Discussion</vt:lpstr>
      <vt:lpstr>Approach to Fertility in Young Patients with BC</vt:lpstr>
      <vt:lpstr>Select Ongoing Trials for AR-Positive Triple-Negative BC (TNBC)</vt:lpstr>
      <vt:lpstr>Utility of Adjuvant Bisphosphonates for Early BC</vt:lpstr>
      <vt:lpstr>Case Discussion</vt:lpstr>
      <vt:lpstr>Case Discussion</vt:lpstr>
      <vt:lpstr>Case Discussion</vt:lpstr>
      <vt:lpstr>Utility of the HRD Assay in the Management of TNBC</vt:lpstr>
      <vt:lpstr>Case Discussion</vt:lpstr>
      <vt:lpstr>ALTERNATE Phase III Neoadjuvant Trial</vt:lpstr>
      <vt:lpstr>Benefits and Limitations of the DCIS Score</vt:lpstr>
      <vt:lpstr>Meta-analysis of Margin Width and Ipsilateral Breast Tumor Recurrence (IBTR)</vt:lpstr>
      <vt:lpstr>ECOG-ACRIN E5194 Trial for Women with DCIS of the Breast Treated with Lumpectomy without Radiation Therapy</vt:lpstr>
      <vt:lpstr>Case Discussion</vt:lpstr>
      <vt:lpstr>Ongoing TAILORx Phase III Trial Design </vt:lpstr>
      <vt:lpstr>Ongoing RxPONDER Phase III Trial Design</vt:lpstr>
      <vt:lpstr>PlanB Phase III Trial Design</vt:lpstr>
      <vt:lpstr>PlanB Trial Results: Five-Year Disease-Free Survival (DFS)</vt:lpstr>
      <vt:lpstr>MINDACT Trial: Genomic Classification</vt:lpstr>
      <vt:lpstr>Clinical Outcome of the MINDACT Trial at  5 Years of Follow-Up</vt:lpstr>
      <vt:lpstr>Clinical Outcome in the Clinical High/Genomic Low Discordant Risk Group of  the MINDACT Trial: Five-Year Distant Metastasis-Free Survival (DMFS)</vt:lpstr>
      <vt:lpstr>First Outcome Data from 930 Patients with BC with &gt;5 Years Median Follow-Up for Whom Treatment Decisions in Clinical Practice Incorporated the 21-Gene Recurrence Score (RS) Assay</vt:lpstr>
      <vt:lpstr>Validation of the 21-Gene Expression Assay  in BC</vt:lpstr>
      <vt:lpstr>Genomic Health SEER Database  (N = 38,568)</vt:lpstr>
      <vt:lpstr>Case Discussion</vt:lpstr>
      <vt:lpstr>Decision-Making Process for Performing the  21-Gene Assay </vt:lpstr>
      <vt:lpstr>Case Discussion</vt:lpstr>
      <vt:lpstr>Phase II ACOSOG-Z1071 Trial of Sentinel Lymph Node (SLN) Surgery and Axillary Lymph Node Dissection (ALND)</vt:lpstr>
      <vt:lpstr>Trial Evaluating Locoregional Control of Metastatic BC (MBC) (Tata Memorial Centre, Mumbai, India)</vt:lpstr>
      <vt:lpstr>Protocol MF07-01 (Turkish Trial)</vt:lpstr>
      <vt:lpstr>Second Opinion: Case Discussion</vt:lpstr>
      <vt:lpstr>Second Opinion: Case Discussion</vt:lpstr>
      <vt:lpstr>Second Opinion: Case Discussion</vt:lpstr>
      <vt:lpstr>Decision-Making about “Pseudo-adjuvant” Therapy for BC Recurrence</vt:lpstr>
      <vt:lpstr>Second Opinion: Case Discussion</vt:lpstr>
      <vt:lpstr>CALOR: Phase III Trial of Adjuvant Chemotherapy</vt:lpstr>
    </vt:vector>
  </TitlesOfParts>
  <Company>Research To Practice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 Practice</dc:title>
  <dc:creator>Fernando G Rendina</dc:creator>
  <cp:lastModifiedBy>Silvana Izquierdo</cp:lastModifiedBy>
  <cp:revision>1545</cp:revision>
  <cp:lastPrinted>2017-03-02T13:18:12Z</cp:lastPrinted>
  <dcterms:created xsi:type="dcterms:W3CDTF">2012-08-13T12:55:31Z</dcterms:created>
  <dcterms:modified xsi:type="dcterms:W3CDTF">2017-03-02T14:09:11Z</dcterms:modified>
</cp:coreProperties>
</file>