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92099" r:id="rId1"/>
  </p:sldMasterIdLst>
  <p:notesMasterIdLst>
    <p:notesMasterId r:id="rId28"/>
  </p:notesMasterIdLst>
  <p:handoutMasterIdLst>
    <p:handoutMasterId r:id="rId29"/>
  </p:handoutMasterIdLst>
  <p:sldIdLst>
    <p:sldId id="1084" r:id="rId2"/>
    <p:sldId id="1085" r:id="rId3"/>
    <p:sldId id="1086" r:id="rId4"/>
    <p:sldId id="1065" r:id="rId5"/>
    <p:sldId id="1078" r:id="rId6"/>
    <p:sldId id="1077" r:id="rId7"/>
    <p:sldId id="1066" r:id="rId8"/>
    <p:sldId id="1067" r:id="rId9"/>
    <p:sldId id="982" r:id="rId10"/>
    <p:sldId id="1022" r:id="rId11"/>
    <p:sldId id="1087" r:id="rId12"/>
    <p:sldId id="1088" r:id="rId13"/>
    <p:sldId id="1068" r:id="rId14"/>
    <p:sldId id="1069" r:id="rId15"/>
    <p:sldId id="1091" r:id="rId16"/>
    <p:sldId id="1079" r:id="rId17"/>
    <p:sldId id="1074" r:id="rId18"/>
    <p:sldId id="1089" r:id="rId19"/>
    <p:sldId id="1092" r:id="rId20"/>
    <p:sldId id="1071" r:id="rId21"/>
    <p:sldId id="1075" r:id="rId22"/>
    <p:sldId id="1072" r:id="rId23"/>
    <p:sldId id="1090" r:id="rId24"/>
    <p:sldId id="1081" r:id="rId25"/>
    <p:sldId id="1076" r:id="rId26"/>
    <p:sldId id="1073"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Mac WQ02392KD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A50"/>
    <a:srgbClr val="0432FF"/>
    <a:srgbClr val="165895"/>
    <a:srgbClr val="FE1DFF"/>
    <a:srgbClr val="BBE0E3"/>
    <a:srgbClr val="EABB30"/>
    <a:srgbClr val="FFFFFF"/>
    <a:srgbClr val="0E4571"/>
    <a:srgbClr val="005796"/>
    <a:srgbClr val="C3031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84"/>
    <p:restoredTop sz="96058"/>
  </p:normalViewPr>
  <p:slideViewPr>
    <p:cSldViewPr snapToGrid="0">
      <p:cViewPr varScale="1">
        <p:scale>
          <a:sx n="80" d="100"/>
          <a:sy n="80" d="100"/>
        </p:scale>
        <p:origin x="208" y="888"/>
      </p:cViewPr>
      <p:guideLst>
        <p:guide orient="horz" pos="2160"/>
        <p:guide pos="2880"/>
      </p:guideLst>
    </p:cSldViewPr>
  </p:slideViewPr>
  <p:outlineViewPr>
    <p:cViewPr>
      <p:scale>
        <a:sx n="33" d="100"/>
        <a:sy n="33" d="100"/>
      </p:scale>
      <p:origin x="296" y="68888"/>
    </p:cViewPr>
  </p:outlineViewPr>
  <p:notesTextViewPr>
    <p:cViewPr>
      <p:scale>
        <a:sx n="100" d="100"/>
        <a:sy n="100" d="100"/>
      </p:scale>
      <p:origin x="0" y="0"/>
    </p:cViewPr>
  </p:notesTextViewPr>
  <p:sorterViewPr>
    <p:cViewPr>
      <p:scale>
        <a:sx n="150" d="100"/>
        <a:sy n="150" d="100"/>
      </p:scale>
      <p:origin x="0" y="12448"/>
    </p:cViewPr>
  </p:sorterViewPr>
  <p:notesViewPr>
    <p:cSldViewPr snapToGrid="0">
      <p:cViewPr varScale="1">
        <p:scale>
          <a:sx n="102" d="100"/>
          <a:sy n="102" d="100"/>
        </p:scale>
        <p:origin x="-4936"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5881CB3-A4B3-774C-8834-9AA7B33D60A8}" type="datetimeFigureOut">
              <a:rPr lang="en-US"/>
              <a:pPr>
                <a:defRPr/>
              </a:pPr>
              <a:t>1/12/17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F80E6B0-18AE-5B44-A1EA-AC7BB03761AA}" type="slidenum">
              <a:rPr lang="en-US"/>
              <a:pPr>
                <a:defRPr/>
              </a:pPr>
              <a:t>‹#›</a:t>
            </a:fld>
            <a:endParaRPr lang="en-US" dirty="0"/>
          </a:p>
        </p:txBody>
      </p:sp>
    </p:spTree>
    <p:extLst>
      <p:ext uri="{BB962C8B-B14F-4D97-AF65-F5344CB8AC3E}">
        <p14:creationId xmlns:p14="http://schemas.microsoft.com/office/powerpoint/2010/main" val="4075480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dirty="0"/>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lvl1pPr>
          </a:lstStyle>
          <a:p>
            <a:pPr>
              <a:defRPr/>
            </a:pPr>
            <a:fld id="{293AA6AD-4C6C-F54A-83AF-EE84ACA82226}" type="slidenum">
              <a:rPr lang="en-US"/>
              <a:pPr>
                <a:defRPr/>
              </a:pPr>
              <a:t>‹#›</a:t>
            </a:fld>
            <a:endParaRPr lang="en-US" dirty="0"/>
          </a:p>
        </p:txBody>
      </p:sp>
    </p:spTree>
    <p:extLst>
      <p:ext uri="{BB962C8B-B14F-4D97-AF65-F5344CB8AC3E}">
        <p14:creationId xmlns:p14="http://schemas.microsoft.com/office/powerpoint/2010/main" val="921687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8817462-C0DE-534F-9430-245BC02EEB56}" type="slidenum">
              <a:rPr lang="en-US" smtClean="0"/>
              <a:pPr>
                <a:defRPr/>
              </a:pPr>
              <a:t>5</a:t>
            </a:fld>
            <a:endParaRPr lang="en-US" dirty="0"/>
          </a:p>
        </p:txBody>
      </p:sp>
    </p:spTree>
    <p:extLst>
      <p:ext uri="{BB962C8B-B14F-4D97-AF65-F5344CB8AC3E}">
        <p14:creationId xmlns:p14="http://schemas.microsoft.com/office/powerpoint/2010/main" val="599244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19</a:t>
            </a:fld>
            <a:endParaRPr lang="en-US" dirty="0"/>
          </a:p>
        </p:txBody>
      </p:sp>
    </p:spTree>
    <p:extLst>
      <p:ext uri="{BB962C8B-B14F-4D97-AF65-F5344CB8AC3E}">
        <p14:creationId xmlns:p14="http://schemas.microsoft.com/office/powerpoint/2010/main" val="174368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20</a:t>
            </a:fld>
            <a:endParaRPr lang="en-US" dirty="0"/>
          </a:p>
        </p:txBody>
      </p:sp>
    </p:spTree>
    <p:extLst>
      <p:ext uri="{BB962C8B-B14F-4D97-AF65-F5344CB8AC3E}">
        <p14:creationId xmlns:p14="http://schemas.microsoft.com/office/powerpoint/2010/main" val="1089305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89AEFE4D-FAAB-6E45-B940-D779FF119538}" type="slidenum">
              <a:rPr lang="en-US" altLang="x-none" sz="1200">
                <a:latin typeface="Calibri" charset="0"/>
              </a:rPr>
              <a:pPr eaLnBrk="1" hangingPunct="1"/>
              <a:t>21</a:t>
            </a:fld>
            <a:endParaRPr lang="en-US" altLang="x-none" sz="1200" dirty="0">
              <a:latin typeface="Calibri" charset="0"/>
            </a:endParaRPr>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ko-KR" dirty="0">
              <a:latin typeface="Times" charset="0"/>
              <a:ea typeface="Batang" charset="-127"/>
            </a:endParaRPr>
          </a:p>
        </p:txBody>
      </p:sp>
    </p:spTree>
    <p:extLst>
      <p:ext uri="{BB962C8B-B14F-4D97-AF65-F5344CB8AC3E}">
        <p14:creationId xmlns:p14="http://schemas.microsoft.com/office/powerpoint/2010/main" val="15057121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24</a:t>
            </a:fld>
            <a:endParaRPr lang="en-US" dirty="0"/>
          </a:p>
        </p:txBody>
      </p:sp>
    </p:spTree>
    <p:extLst>
      <p:ext uri="{BB962C8B-B14F-4D97-AF65-F5344CB8AC3E}">
        <p14:creationId xmlns:p14="http://schemas.microsoft.com/office/powerpoint/2010/main" val="1272561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25</a:t>
            </a:fld>
            <a:endParaRPr lang="en-US" dirty="0"/>
          </a:p>
        </p:txBody>
      </p:sp>
    </p:spTree>
    <p:extLst>
      <p:ext uri="{BB962C8B-B14F-4D97-AF65-F5344CB8AC3E}">
        <p14:creationId xmlns:p14="http://schemas.microsoft.com/office/powerpoint/2010/main" val="166570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26</a:t>
            </a:fld>
            <a:endParaRPr lang="en-US" dirty="0"/>
          </a:p>
        </p:txBody>
      </p:sp>
    </p:spTree>
    <p:extLst>
      <p:ext uri="{BB962C8B-B14F-4D97-AF65-F5344CB8AC3E}">
        <p14:creationId xmlns:p14="http://schemas.microsoft.com/office/powerpoint/2010/main" val="1269928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7</a:t>
            </a:fld>
            <a:endParaRPr lang="en-US" dirty="0"/>
          </a:p>
        </p:txBody>
      </p:sp>
    </p:spTree>
    <p:extLst>
      <p:ext uri="{BB962C8B-B14F-4D97-AF65-F5344CB8AC3E}">
        <p14:creationId xmlns:p14="http://schemas.microsoft.com/office/powerpoint/2010/main" val="120865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8817462-C0DE-534F-9430-245BC02EEB56}" type="slidenum">
              <a:rPr lang="en-US" smtClean="0"/>
              <a:pPr>
                <a:defRPr/>
              </a:pPr>
              <a:t>10</a:t>
            </a:fld>
            <a:endParaRPr lang="en-US" dirty="0"/>
          </a:p>
        </p:txBody>
      </p:sp>
    </p:spTree>
    <p:extLst>
      <p:ext uri="{BB962C8B-B14F-4D97-AF65-F5344CB8AC3E}">
        <p14:creationId xmlns:p14="http://schemas.microsoft.com/office/powerpoint/2010/main" val="982313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8817462-C0DE-534F-9430-245BC02EEB56}" type="slidenum">
              <a:rPr lang="en-US" smtClean="0"/>
              <a:pPr>
                <a:defRPr/>
              </a:pPr>
              <a:t>11</a:t>
            </a:fld>
            <a:endParaRPr lang="en-US" dirty="0"/>
          </a:p>
        </p:txBody>
      </p:sp>
    </p:spTree>
    <p:extLst>
      <p:ext uri="{BB962C8B-B14F-4D97-AF65-F5344CB8AC3E}">
        <p14:creationId xmlns:p14="http://schemas.microsoft.com/office/powerpoint/2010/main" val="1993356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13</a:t>
            </a:fld>
            <a:endParaRPr lang="en-US" dirty="0"/>
          </a:p>
        </p:txBody>
      </p:sp>
    </p:spTree>
    <p:extLst>
      <p:ext uri="{BB962C8B-B14F-4D97-AF65-F5344CB8AC3E}">
        <p14:creationId xmlns:p14="http://schemas.microsoft.com/office/powerpoint/2010/main" val="1245562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14</a:t>
            </a:fld>
            <a:endParaRPr lang="en-US" dirty="0"/>
          </a:p>
        </p:txBody>
      </p:sp>
    </p:spTree>
    <p:extLst>
      <p:ext uri="{BB962C8B-B14F-4D97-AF65-F5344CB8AC3E}">
        <p14:creationId xmlns:p14="http://schemas.microsoft.com/office/powerpoint/2010/main" val="16125883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16</a:t>
            </a:fld>
            <a:endParaRPr lang="en-US" dirty="0"/>
          </a:p>
        </p:txBody>
      </p:sp>
    </p:spTree>
    <p:extLst>
      <p:ext uri="{BB962C8B-B14F-4D97-AF65-F5344CB8AC3E}">
        <p14:creationId xmlns:p14="http://schemas.microsoft.com/office/powerpoint/2010/main" val="1381037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17</a:t>
            </a:fld>
            <a:endParaRPr lang="en-US" dirty="0"/>
          </a:p>
        </p:txBody>
      </p:sp>
    </p:spTree>
    <p:extLst>
      <p:ext uri="{BB962C8B-B14F-4D97-AF65-F5344CB8AC3E}">
        <p14:creationId xmlns:p14="http://schemas.microsoft.com/office/powerpoint/2010/main" val="114407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3AA6AD-4C6C-F54A-83AF-EE84ACA82226}" type="slidenum">
              <a:rPr lang="en-US" smtClean="0"/>
              <a:pPr>
                <a:defRPr/>
              </a:pPr>
              <a:t>18</a:t>
            </a:fld>
            <a:endParaRPr lang="en-US" dirty="0"/>
          </a:p>
        </p:txBody>
      </p:sp>
    </p:spTree>
    <p:extLst>
      <p:ext uri="{BB962C8B-B14F-4D97-AF65-F5344CB8AC3E}">
        <p14:creationId xmlns:p14="http://schemas.microsoft.com/office/powerpoint/2010/main" val="39815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0"/>
            <a:ext cx="1943100" cy="6489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676900" cy="6489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62088"/>
            <a:ext cx="381000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62088"/>
            <a:ext cx="3810000" cy="5027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solidFill>
          <a:srgbClr val="011097"/>
        </a:solidFill>
        <a:effectLst/>
      </p:bgPr>
    </p:bg>
    <p:spTree>
      <p:nvGrpSpPr>
        <p:cNvPr id="1" name=""/>
        <p:cNvGrpSpPr/>
        <p:nvPr/>
      </p:nvGrpSpPr>
      <p:grpSpPr>
        <a:xfrm>
          <a:off x="0" y="0"/>
          <a:ext cx="0" cy="0"/>
          <a:chOff x="0" y="0"/>
          <a:chExt cx="0" cy="0"/>
        </a:xfrm>
      </p:grpSpPr>
      <p:pic>
        <p:nvPicPr>
          <p:cNvPr id="3" name="Picture 2" descr="RTP_SlideBackground-YiR_v3fr-bulleted.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1097"/>
        </a:solidFill>
        <a:effectLst/>
      </p:bgPr>
    </p:bg>
    <p:spTree>
      <p:nvGrpSpPr>
        <p:cNvPr id="1" name=""/>
        <p:cNvGrpSpPr/>
        <p:nvPr/>
      </p:nvGrpSpPr>
      <p:grpSpPr>
        <a:xfrm>
          <a:off x="0" y="0"/>
          <a:ext cx="0" cy="0"/>
          <a:chOff x="0" y="0"/>
          <a:chExt cx="0" cy="0"/>
        </a:xfrm>
      </p:grpSpPr>
      <p:pic>
        <p:nvPicPr>
          <p:cNvPr id="6" name="Picture 5" descr="RTP_SlideBackground-YiR_v3fr-bulleted.pn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0"/>
            <a:ext cx="77724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1462088"/>
            <a:ext cx="7772400" cy="5027612"/>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7712761"/>
      </p:ext>
    </p:extLst>
  </p:cSld>
  <p:clrMap bg1="lt1" tx1="dk1" bg2="lt2" tx2="dk2" accent1="accent1" accent2="accent2" accent3="accent3" accent4="accent4" accent5="accent5" accent6="accent6" hlink="hlink" folHlink="folHlink"/>
  <p:sldLayoutIdLst>
    <p:sldLayoutId id="2147492100" r:id="rId1"/>
    <p:sldLayoutId id="2147492101" r:id="rId2"/>
    <p:sldLayoutId id="2147492102" r:id="rId3"/>
    <p:sldLayoutId id="2147492103" r:id="rId4"/>
    <p:sldLayoutId id="2147492104" r:id="rId5"/>
    <p:sldLayoutId id="2147492105" r:id="rId6"/>
    <p:sldLayoutId id="2147492106" r:id="rId7"/>
    <p:sldLayoutId id="2147492107" r:id="rId8"/>
    <p:sldLayoutId id="2147492108" r:id="rId9"/>
    <p:sldLayoutId id="2147492109" r:id="rId10"/>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l" rtl="0" eaLnBrk="0" fontAlgn="base" hangingPunct="0">
        <a:spcBef>
          <a:spcPct val="0"/>
        </a:spcBef>
        <a:spcAft>
          <a:spcPct val="0"/>
        </a:spcAft>
        <a:defRPr sz="2600" b="1">
          <a:solidFill>
            <a:srgbClr val="BBE0E3"/>
          </a:solidFill>
          <a:latin typeface="+mj-lt"/>
          <a:ea typeface="+mj-ea"/>
          <a:cs typeface="+mj-cs"/>
        </a:defRPr>
      </a:lvl1pPr>
      <a:lvl2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2pPr>
      <a:lvl3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3pPr>
      <a:lvl4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4pPr>
      <a:lvl5pPr algn="l" rtl="0" eaLnBrk="0" fontAlgn="base" hangingPunct="0">
        <a:spcBef>
          <a:spcPct val="0"/>
        </a:spcBef>
        <a:spcAft>
          <a:spcPct val="0"/>
        </a:spcAft>
        <a:defRPr sz="2600" b="1">
          <a:solidFill>
            <a:srgbClr val="BBE0E3"/>
          </a:solidFill>
          <a:latin typeface="Arial" charset="0"/>
          <a:ea typeface="ＭＳ Ｐゴシック" charset="0"/>
          <a:cs typeface="ＭＳ Ｐゴシック" charset="0"/>
        </a:defRPr>
      </a:lvl5pPr>
      <a:lvl6pPr marL="457200" algn="l" rtl="0" fontAlgn="base">
        <a:spcBef>
          <a:spcPct val="0"/>
        </a:spcBef>
        <a:spcAft>
          <a:spcPct val="0"/>
        </a:spcAft>
        <a:defRPr sz="2600" b="1">
          <a:solidFill>
            <a:srgbClr val="EFC53D"/>
          </a:solidFill>
          <a:latin typeface="Arial" charset="0"/>
          <a:ea typeface="ＭＳ Ｐゴシック" charset="0"/>
          <a:cs typeface="ＭＳ Ｐゴシック" charset="0"/>
        </a:defRPr>
      </a:lvl6pPr>
      <a:lvl7pPr marL="914400" algn="l" rtl="0" fontAlgn="base">
        <a:spcBef>
          <a:spcPct val="0"/>
        </a:spcBef>
        <a:spcAft>
          <a:spcPct val="0"/>
        </a:spcAft>
        <a:defRPr sz="2600" b="1">
          <a:solidFill>
            <a:srgbClr val="EFC53D"/>
          </a:solidFill>
          <a:latin typeface="Arial" charset="0"/>
          <a:ea typeface="ＭＳ Ｐゴシック" charset="0"/>
          <a:cs typeface="ＭＳ Ｐゴシック" charset="0"/>
        </a:defRPr>
      </a:lvl7pPr>
      <a:lvl8pPr marL="1371600" algn="l" rtl="0" fontAlgn="base">
        <a:spcBef>
          <a:spcPct val="0"/>
        </a:spcBef>
        <a:spcAft>
          <a:spcPct val="0"/>
        </a:spcAft>
        <a:defRPr sz="2600" b="1">
          <a:solidFill>
            <a:srgbClr val="EFC53D"/>
          </a:solidFill>
          <a:latin typeface="Arial" charset="0"/>
          <a:ea typeface="ＭＳ Ｐゴシック" charset="0"/>
          <a:cs typeface="ＭＳ Ｐゴシック" charset="0"/>
        </a:defRPr>
      </a:lvl8pPr>
      <a:lvl9pPr marL="1828800" algn="l" rtl="0" fontAlgn="base">
        <a:spcBef>
          <a:spcPct val="0"/>
        </a:spcBef>
        <a:spcAft>
          <a:spcPct val="0"/>
        </a:spcAft>
        <a:defRPr sz="2600" b="1">
          <a:solidFill>
            <a:srgbClr val="EFC53D"/>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25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500">
          <a:solidFill>
            <a:schemeClr val="bg1"/>
          </a:solidFill>
          <a:latin typeface="+mn-lt"/>
          <a:ea typeface="+mn-ea"/>
        </a:defRPr>
      </a:lvl2pPr>
      <a:lvl3pPr marL="1143000" indent="-228600" algn="l" rtl="0" eaLnBrk="0" fontAlgn="base" hangingPunct="0">
        <a:spcBef>
          <a:spcPct val="20000"/>
        </a:spcBef>
        <a:spcAft>
          <a:spcPct val="0"/>
        </a:spcAft>
        <a:buChar char="•"/>
        <a:defRPr sz="2500">
          <a:solidFill>
            <a:schemeClr val="bg1"/>
          </a:solidFill>
          <a:latin typeface="+mn-lt"/>
          <a:ea typeface="+mn-ea"/>
        </a:defRPr>
      </a:lvl3pPr>
      <a:lvl4pPr marL="1600200" indent="-228600" algn="l" rtl="0" eaLnBrk="0" fontAlgn="base" hangingPunct="0">
        <a:spcBef>
          <a:spcPct val="20000"/>
        </a:spcBef>
        <a:spcAft>
          <a:spcPct val="0"/>
        </a:spcAft>
        <a:buChar char="–"/>
        <a:defRPr sz="2500">
          <a:solidFill>
            <a:schemeClr val="bg1"/>
          </a:solidFill>
          <a:latin typeface="+mn-lt"/>
          <a:ea typeface="+mn-ea"/>
        </a:defRPr>
      </a:lvl4pPr>
      <a:lvl5pPr marL="2057400" indent="-228600" algn="l" rtl="0" eaLnBrk="0" fontAlgn="base" hangingPunct="0">
        <a:spcBef>
          <a:spcPct val="20000"/>
        </a:spcBef>
        <a:spcAft>
          <a:spcPct val="0"/>
        </a:spcAft>
        <a:buChar char="»"/>
        <a:defRPr sz="2500">
          <a:solidFill>
            <a:schemeClr val="bg1"/>
          </a:solidFill>
          <a:latin typeface="+mn-lt"/>
          <a:ea typeface="+mn-ea"/>
        </a:defRPr>
      </a:lvl5pPr>
      <a:lvl6pPr marL="2514600" indent="-228600" algn="l" rtl="0" fontAlgn="base">
        <a:spcBef>
          <a:spcPct val="20000"/>
        </a:spcBef>
        <a:spcAft>
          <a:spcPct val="0"/>
        </a:spcAft>
        <a:buChar char="»"/>
        <a:defRPr sz="2500">
          <a:solidFill>
            <a:schemeClr val="bg1"/>
          </a:solidFill>
          <a:latin typeface="+mn-lt"/>
          <a:ea typeface="+mn-ea"/>
        </a:defRPr>
      </a:lvl6pPr>
      <a:lvl7pPr marL="2971800" indent="-228600" algn="l" rtl="0" fontAlgn="base">
        <a:spcBef>
          <a:spcPct val="20000"/>
        </a:spcBef>
        <a:spcAft>
          <a:spcPct val="0"/>
        </a:spcAft>
        <a:buChar char="»"/>
        <a:defRPr sz="2500">
          <a:solidFill>
            <a:schemeClr val="bg1"/>
          </a:solidFill>
          <a:latin typeface="+mn-lt"/>
          <a:ea typeface="+mn-ea"/>
        </a:defRPr>
      </a:lvl7pPr>
      <a:lvl8pPr marL="3429000" indent="-228600" algn="l" rtl="0" fontAlgn="base">
        <a:spcBef>
          <a:spcPct val="20000"/>
        </a:spcBef>
        <a:spcAft>
          <a:spcPct val="0"/>
        </a:spcAft>
        <a:buChar char="»"/>
        <a:defRPr sz="2500">
          <a:solidFill>
            <a:schemeClr val="bg1"/>
          </a:solidFill>
          <a:latin typeface="+mn-lt"/>
          <a:ea typeface="+mn-ea"/>
        </a:defRPr>
      </a:lvl8pPr>
      <a:lvl9pPr marL="3886200" indent="-228600" algn="l" rtl="0" fontAlgn="base">
        <a:spcBef>
          <a:spcPct val="20000"/>
        </a:spcBef>
        <a:spcAft>
          <a:spcPct val="0"/>
        </a:spcAft>
        <a:buChar char="»"/>
        <a:defRPr sz="2500">
          <a:solidFill>
            <a:schemeClr val="bg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solidFill>
                  <a:schemeClr val="accent1"/>
                </a:solidFill>
              </a:rPr>
              <a:t>Case Discussion: Second </a:t>
            </a:r>
            <a:r>
              <a:rPr lang="en-US" sz="2400" dirty="0" smtClean="0">
                <a:solidFill>
                  <a:schemeClr val="accent1"/>
                </a:solidFill>
              </a:rPr>
              <a:t>Opinion</a:t>
            </a:r>
            <a:endParaRPr lang="en-US" sz="2200" i="1" dirty="0"/>
          </a:p>
        </p:txBody>
      </p:sp>
      <p:sp>
        <p:nvSpPr>
          <p:cNvPr id="5" name="Content Placeholder 4"/>
          <p:cNvSpPr>
            <a:spLocks noGrp="1"/>
          </p:cNvSpPr>
          <p:nvPr>
            <p:ph idx="1"/>
          </p:nvPr>
        </p:nvSpPr>
        <p:spPr>
          <a:xfrm>
            <a:off x="685800" y="1143000"/>
            <a:ext cx="7772400" cy="5027612"/>
          </a:xfrm>
        </p:spPr>
        <p:txBody>
          <a:bodyPr/>
          <a:lstStyle/>
          <a:p>
            <a:r>
              <a:rPr lang="en-US" sz="2400" dirty="0"/>
              <a:t>55 year-old woman with </a:t>
            </a:r>
            <a:r>
              <a:rPr lang="en-US" sz="2400" dirty="0" smtClean="0"/>
              <a:t>recurrent </a:t>
            </a:r>
            <a:r>
              <a:rPr lang="en-US" sz="2400" dirty="0"/>
              <a:t>ovarian cancer</a:t>
            </a:r>
          </a:p>
          <a:p>
            <a:r>
              <a:rPr lang="en-US" sz="2400" dirty="0"/>
              <a:t>Underwent an optimal </a:t>
            </a:r>
            <a:r>
              <a:rPr lang="en-US" sz="2400" dirty="0" err="1"/>
              <a:t>cytoreductive</a:t>
            </a:r>
            <a:r>
              <a:rPr lang="en-US" sz="2400" dirty="0"/>
              <a:t> surgery and placement of an intraperitoneal catheter</a:t>
            </a:r>
          </a:p>
          <a:p>
            <a:r>
              <a:rPr lang="en-US" sz="2400" dirty="0">
                <a:solidFill>
                  <a:schemeClr val="tx1"/>
                </a:solidFill>
              </a:rPr>
              <a:t>Disease progressed through multiple lines of chemotherapy</a:t>
            </a:r>
          </a:p>
          <a:p>
            <a:r>
              <a:rPr lang="en-US" sz="2400" dirty="0" smtClean="0"/>
              <a:t>BRCA1 </a:t>
            </a:r>
            <a:r>
              <a:rPr lang="en-US" sz="2400" dirty="0"/>
              <a:t>mutation </a:t>
            </a:r>
            <a:r>
              <a:rPr lang="en-US" sz="2400" dirty="0" smtClean="0"/>
              <a:t>detected</a:t>
            </a:r>
          </a:p>
          <a:p>
            <a:r>
              <a:rPr lang="en-US" sz="2400" dirty="0"/>
              <a:t>Received single-agent </a:t>
            </a:r>
            <a:r>
              <a:rPr lang="en-US" sz="2400" dirty="0" err="1"/>
              <a:t>olaparib</a:t>
            </a:r>
            <a:r>
              <a:rPr lang="en-US" sz="2400" dirty="0"/>
              <a:t> as primary therapy on a clinical </a:t>
            </a:r>
            <a:r>
              <a:rPr lang="en-US" sz="2400" dirty="0" smtClean="0"/>
              <a:t>trial</a:t>
            </a:r>
            <a:endParaRPr lang="en-US" sz="2400" dirty="0"/>
          </a:p>
        </p:txBody>
      </p:sp>
    </p:spTree>
    <p:extLst>
      <p:ext uri="{BB962C8B-B14F-4D97-AF65-F5344CB8AC3E}">
        <p14:creationId xmlns:p14="http://schemas.microsoft.com/office/powerpoint/2010/main" val="16063226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Line 6"/>
          <p:cNvSpPr>
            <a:spLocks noChangeShapeType="1"/>
          </p:cNvSpPr>
          <p:nvPr/>
        </p:nvSpPr>
        <p:spPr bwMode="auto">
          <a:xfrm flipV="1">
            <a:off x="4203700" y="3334495"/>
            <a:ext cx="1364828" cy="0"/>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8619" name="TextBox 20"/>
          <p:cNvSpPr txBox="1">
            <a:spLocks noChangeArrowheads="1"/>
          </p:cNvSpPr>
          <p:nvPr/>
        </p:nvSpPr>
        <p:spPr bwMode="auto">
          <a:xfrm>
            <a:off x="712522" y="5366395"/>
            <a:ext cx="7167086"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200" b="1" u="sng" dirty="0" smtClean="0">
                <a:solidFill>
                  <a:srgbClr val="FFFFFF"/>
                </a:solidFill>
              </a:rPr>
              <a:t>Primary endpoint</a:t>
            </a:r>
            <a:r>
              <a:rPr lang="en-US" sz="2200" b="1" dirty="0" smtClean="0">
                <a:solidFill>
                  <a:srgbClr val="FFFFFF"/>
                </a:solidFill>
              </a:rPr>
              <a:t>: PFS</a:t>
            </a:r>
          </a:p>
        </p:txBody>
      </p:sp>
      <p:graphicFrame>
        <p:nvGraphicFramePr>
          <p:cNvPr id="29" name="Group 104"/>
          <p:cNvGraphicFramePr>
            <a:graphicFrameLocks noGrp="1"/>
          </p:cNvGraphicFramePr>
          <p:nvPr>
            <p:extLst>
              <p:ext uri="{D42A27DB-BD31-4B8C-83A1-F6EECF244321}">
                <p14:modId xmlns:p14="http://schemas.microsoft.com/office/powerpoint/2010/main" val="1144324337"/>
              </p:ext>
            </p:extLst>
          </p:nvPr>
        </p:nvGraphicFramePr>
        <p:xfrm>
          <a:off x="658885" y="1697813"/>
          <a:ext cx="3729546" cy="3176595"/>
        </p:xfrm>
        <a:graphic>
          <a:graphicData uri="http://schemas.openxmlformats.org/drawingml/2006/table">
            <a:tbl>
              <a:tblPr/>
              <a:tblGrid>
                <a:gridCol w="3729546"/>
              </a:tblGrid>
              <a:tr h="41759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Arial"/>
                          <a:ea typeface="ＭＳ Ｐゴシック" charset="0"/>
                          <a:cs typeface="Arial"/>
                        </a:rPr>
                        <a:t>Accrual (n = 397)</a:t>
                      </a:r>
                      <a:endParaRPr kumimoji="0" lang="en-US" sz="2000" b="1" i="0" u="none" strike="noStrike" cap="none" normalizeH="0" baseline="0" dirty="0">
                        <a:ln>
                          <a:noFill/>
                        </a:ln>
                        <a:solidFill>
                          <a:schemeClr val="bg1"/>
                        </a:solidFill>
                        <a:effectLst/>
                        <a:latin typeface="Arial"/>
                        <a:ea typeface="ＭＳ Ｐゴシック" charset="0"/>
                        <a:cs typeface="Arial"/>
                      </a:endParaRPr>
                    </a:p>
                  </a:txBody>
                  <a:tcPr marL="91490" marR="91490" marT="45745" marB="45745"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758997">
                <a:tc>
                  <a:txBody>
                    <a:bodyPr/>
                    <a:lstStyle/>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2000" b="0" i="0" u="none" strike="noStrike" cap="none" normalizeH="0" baseline="0" dirty="0" smtClean="0">
                          <a:ln>
                            <a:noFill/>
                          </a:ln>
                          <a:solidFill>
                            <a:schemeClr val="bg1"/>
                          </a:solidFill>
                          <a:effectLst/>
                          <a:latin typeface="+mn-lt"/>
                          <a:ea typeface="ＭＳ Ｐゴシック" charset="0"/>
                          <a:cs typeface="Arial"/>
                        </a:rPr>
                        <a:t>Newly diagnosed, high-risk ovarian cancer</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2000" b="0" i="0" u="none" strike="noStrike" cap="none" normalizeH="0" baseline="0" dirty="0" smtClean="0">
                          <a:ln>
                            <a:noFill/>
                          </a:ln>
                          <a:solidFill>
                            <a:schemeClr val="bg1"/>
                          </a:solidFill>
                          <a:effectLst/>
                          <a:latin typeface="+mn-lt"/>
                          <a:ea typeface="ＭＳ Ｐゴシック" charset="0"/>
                          <a:cs typeface="Arial"/>
                        </a:rPr>
                        <a:t>Prior platinum-based chemotherapy</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2000" b="0" i="0" u="none" strike="noStrike" cap="none" normalizeH="0" baseline="0" dirty="0" smtClean="0">
                          <a:ln>
                            <a:noFill/>
                          </a:ln>
                          <a:solidFill>
                            <a:schemeClr val="bg1"/>
                          </a:solidFill>
                          <a:effectLst/>
                          <a:latin typeface="+mn-lt"/>
                          <a:ea typeface="ＭＳ Ｐゴシック" charset="0"/>
                          <a:cs typeface="Arial"/>
                        </a:rPr>
                        <a:t>Presence of deleterious or suspected deleterious BRCA1/2 mutation</a:t>
                      </a:r>
                    </a:p>
                  </a:txBody>
                  <a:tcPr marL="91490" marR="91490" marT="45745" marB="4574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2" name="TextBox 1"/>
          <p:cNvSpPr txBox="1"/>
          <p:nvPr/>
        </p:nvSpPr>
        <p:spPr>
          <a:xfrm>
            <a:off x="4203700" y="5575300"/>
            <a:ext cx="184731" cy="461665"/>
          </a:xfrm>
          <a:prstGeom prst="rect">
            <a:avLst/>
          </a:prstGeom>
          <a:noFill/>
        </p:spPr>
        <p:txBody>
          <a:bodyPr wrap="none" rtlCol="0">
            <a:spAutoFit/>
          </a:bodyPr>
          <a:lstStyle/>
          <a:p>
            <a:endParaRPr lang="en-US" dirty="0"/>
          </a:p>
        </p:txBody>
      </p:sp>
      <p:grpSp>
        <p:nvGrpSpPr>
          <p:cNvPr id="4" name="Group 5"/>
          <p:cNvGrpSpPr/>
          <p:nvPr/>
        </p:nvGrpSpPr>
        <p:grpSpPr>
          <a:xfrm>
            <a:off x="5590536" y="2303107"/>
            <a:ext cx="484587" cy="2119288"/>
            <a:chOff x="4648200" y="2768722"/>
            <a:chExt cx="303213" cy="1850779"/>
          </a:xfrm>
        </p:grpSpPr>
        <p:sp>
          <p:nvSpPr>
            <p:cNvPr id="68610" name="Line 7"/>
            <p:cNvSpPr>
              <a:spLocks noChangeShapeType="1"/>
            </p:cNvSpPr>
            <p:nvPr/>
          </p:nvSpPr>
          <p:spPr bwMode="auto">
            <a:xfrm flipH="1">
              <a:off x="4648200" y="2775273"/>
              <a:ext cx="0" cy="1844228"/>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8611" name="Line 8"/>
            <p:cNvSpPr>
              <a:spLocks noChangeShapeType="1"/>
            </p:cNvSpPr>
            <p:nvPr/>
          </p:nvSpPr>
          <p:spPr bwMode="auto">
            <a:xfrm flipV="1">
              <a:off x="4648200" y="2768722"/>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1" name="Line 8"/>
            <p:cNvSpPr>
              <a:spLocks noChangeShapeType="1"/>
            </p:cNvSpPr>
            <p:nvPr/>
          </p:nvSpPr>
          <p:spPr bwMode="auto">
            <a:xfrm flipV="1">
              <a:off x="4648200" y="4618055"/>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26" name="Title 2"/>
          <p:cNvSpPr>
            <a:spLocks noGrp="1"/>
          </p:cNvSpPr>
          <p:nvPr>
            <p:ph type="title"/>
          </p:nvPr>
        </p:nvSpPr>
        <p:spPr>
          <a:xfrm>
            <a:off x="685799" y="120704"/>
            <a:ext cx="8007263" cy="1143000"/>
          </a:xfrm>
        </p:spPr>
        <p:txBody>
          <a:bodyPr>
            <a:noAutofit/>
          </a:bodyPr>
          <a:lstStyle/>
          <a:p>
            <a:r>
              <a:rPr lang="en-US" altLang="en-US" sz="2800" dirty="0" smtClean="0"/>
              <a:t>SOLO-1: A Phase III Trial of Olaparib Monotherapy for BRCA-Mutated Ovarian Cancer</a:t>
            </a:r>
          </a:p>
        </p:txBody>
      </p:sp>
      <p:sp>
        <p:nvSpPr>
          <p:cNvPr id="28" name="TextBox 27"/>
          <p:cNvSpPr txBox="1">
            <a:spLocks noChangeArrowheads="1"/>
          </p:cNvSpPr>
          <p:nvPr/>
        </p:nvSpPr>
        <p:spPr bwMode="auto">
          <a:xfrm>
            <a:off x="0" y="6473279"/>
            <a:ext cx="9144000" cy="3847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82880" bIns="91440" anchor="b" anchorCtr="0">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600" dirty="0" smtClean="0">
                <a:solidFill>
                  <a:srgbClr val="FFFFFF"/>
                </a:solidFill>
              </a:rPr>
              <a:t>Clinicaltrials.gov; NCT01844986</a:t>
            </a:r>
            <a:endParaRPr lang="en-US" sz="1600" dirty="0">
              <a:solidFill>
                <a:srgbClr val="FFFFFF"/>
              </a:solidFill>
            </a:endParaRPr>
          </a:p>
        </p:txBody>
      </p:sp>
      <p:sp>
        <p:nvSpPr>
          <p:cNvPr id="17" name="Text Box 11"/>
          <p:cNvSpPr txBox="1">
            <a:spLocks noChangeArrowheads="1"/>
          </p:cNvSpPr>
          <p:nvPr/>
        </p:nvSpPr>
        <p:spPr bwMode="auto">
          <a:xfrm>
            <a:off x="6064544" y="1874838"/>
            <a:ext cx="2201458" cy="962112"/>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2000" b="1" dirty="0" err="1" smtClean="0">
                <a:solidFill>
                  <a:schemeClr val="tx2"/>
                </a:solidFill>
                <a:cs typeface="Arial" charset="0"/>
              </a:rPr>
              <a:t>Olaparib</a:t>
            </a:r>
            <a:r>
              <a:rPr lang="en-US" sz="2000" b="1" dirty="0" smtClean="0">
                <a:solidFill>
                  <a:schemeClr val="tx2"/>
                </a:solidFill>
                <a:cs typeface="Arial" charset="0"/>
              </a:rPr>
              <a:t> </a:t>
            </a:r>
            <a:br>
              <a:rPr lang="en-US" sz="2000" b="1" dirty="0" smtClean="0">
                <a:solidFill>
                  <a:schemeClr val="tx2"/>
                </a:solidFill>
                <a:cs typeface="Arial" charset="0"/>
              </a:rPr>
            </a:br>
            <a:r>
              <a:rPr lang="en-US" sz="2000" b="1" dirty="0" smtClean="0">
                <a:solidFill>
                  <a:schemeClr val="tx2"/>
                </a:solidFill>
                <a:cs typeface="Arial" charset="0"/>
              </a:rPr>
              <a:t>(300 mg BID)</a:t>
            </a:r>
            <a:endParaRPr lang="en-US" sz="2000" b="1" dirty="0">
              <a:solidFill>
                <a:schemeClr val="tx2"/>
              </a:solidFill>
              <a:cs typeface="Arial" charset="0"/>
            </a:endParaRPr>
          </a:p>
        </p:txBody>
      </p:sp>
      <p:sp>
        <p:nvSpPr>
          <p:cNvPr id="35" name="Text Box 11"/>
          <p:cNvSpPr txBox="1">
            <a:spLocks noChangeArrowheads="1"/>
          </p:cNvSpPr>
          <p:nvPr/>
        </p:nvSpPr>
        <p:spPr bwMode="auto">
          <a:xfrm>
            <a:off x="6075123" y="3980199"/>
            <a:ext cx="2261219" cy="881079"/>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2000" b="1" smtClean="0">
                <a:solidFill>
                  <a:schemeClr val="tx2"/>
                </a:solidFill>
                <a:cs typeface="Arial" charset="0"/>
              </a:rPr>
              <a:t>Placebo </a:t>
            </a:r>
            <a:br>
              <a:rPr lang="en-US" sz="2000" b="1" smtClean="0">
                <a:solidFill>
                  <a:schemeClr val="tx2"/>
                </a:solidFill>
                <a:cs typeface="Arial" charset="0"/>
              </a:rPr>
            </a:br>
            <a:r>
              <a:rPr lang="en-US" sz="2000" b="1" smtClean="0">
                <a:solidFill>
                  <a:schemeClr val="tx2"/>
                </a:solidFill>
                <a:cs typeface="Arial" charset="0"/>
              </a:rPr>
              <a:t>(</a:t>
            </a:r>
            <a:r>
              <a:rPr lang="en-US" sz="2000" b="1" dirty="0" smtClean="0">
                <a:solidFill>
                  <a:schemeClr val="tx2"/>
                </a:solidFill>
                <a:cs typeface="Arial" charset="0"/>
              </a:rPr>
              <a:t>300 mg BID)</a:t>
            </a:r>
            <a:endParaRPr lang="en-US" sz="2000" b="1" dirty="0">
              <a:solidFill>
                <a:schemeClr val="tx2"/>
              </a:solidFill>
              <a:cs typeface="Arial" charset="0"/>
            </a:endParaRPr>
          </a:p>
        </p:txBody>
      </p:sp>
      <p:sp>
        <p:nvSpPr>
          <p:cNvPr id="16" name="Oval 25"/>
          <p:cNvSpPr>
            <a:spLocks noChangeArrowheads="1"/>
          </p:cNvSpPr>
          <p:nvPr/>
        </p:nvSpPr>
        <p:spPr bwMode="auto">
          <a:xfrm>
            <a:off x="4510647" y="2901936"/>
            <a:ext cx="852487" cy="850900"/>
          </a:xfrm>
          <a:prstGeom prst="ellipse">
            <a:avLst/>
          </a:prstGeom>
          <a:solidFill>
            <a:srgbClr val="FF6600"/>
          </a:solidFill>
          <a:ln>
            <a:noFill/>
          </a:ln>
          <a:extLst>
            <a:ext uri="{91240B29-F687-4f45-9708-019B960494DF}">
              <a14:hiddenLine xmlns:a14="http://schemas.microsoft.com/office/drawing/2010/main" xmlns="" w="38100">
                <a:solidFill>
                  <a:srgbClr val="000000"/>
                </a:solidFill>
                <a:round/>
                <a:headEnd/>
                <a:tailEnd/>
              </a14:hiddenLine>
            </a:ext>
          </a:extLst>
        </p:spPr>
        <p:txBody>
          <a:bodyPr wrap="none" anchor="ctr"/>
          <a:lstStyle/>
          <a:p>
            <a:pPr algn="ctr"/>
            <a:r>
              <a:rPr lang="en-US" sz="3000" b="1" dirty="0" smtClean="0">
                <a:solidFill>
                  <a:schemeClr val="bg1"/>
                </a:solidFill>
              </a:rPr>
              <a:t>R</a:t>
            </a:r>
          </a:p>
        </p:txBody>
      </p:sp>
    </p:spTree>
    <p:extLst>
      <p:ext uri="{BB962C8B-B14F-4D97-AF65-F5344CB8AC3E}">
        <p14:creationId xmlns:p14="http://schemas.microsoft.com/office/powerpoint/2010/main" val="358462185"/>
      </p:ext>
    </p:extLst>
  </p:cSld>
  <p:clrMapOvr>
    <a:masterClrMapping/>
  </p:clrMapOvr>
  <p:transition spd="slow"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Line 6"/>
          <p:cNvSpPr>
            <a:spLocks noChangeShapeType="1"/>
          </p:cNvSpPr>
          <p:nvPr/>
        </p:nvSpPr>
        <p:spPr bwMode="auto">
          <a:xfrm flipV="1">
            <a:off x="4440242" y="3710991"/>
            <a:ext cx="1139882" cy="592"/>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p>
        </p:txBody>
      </p:sp>
      <p:sp>
        <p:nvSpPr>
          <p:cNvPr id="68619" name="TextBox 20"/>
          <p:cNvSpPr txBox="1">
            <a:spLocks noChangeArrowheads="1"/>
          </p:cNvSpPr>
          <p:nvPr/>
        </p:nvSpPr>
        <p:spPr bwMode="auto">
          <a:xfrm>
            <a:off x="4434687" y="5897919"/>
            <a:ext cx="3621048"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2200" b="1" dirty="0" smtClean="0">
                <a:solidFill>
                  <a:srgbClr val="FFFFFF"/>
                </a:solidFill>
              </a:rPr>
              <a:t>Primary endpoint: </a:t>
            </a:r>
            <a:r>
              <a:rPr lang="en-US" sz="2200" dirty="0" smtClean="0">
                <a:solidFill>
                  <a:srgbClr val="FFFFFF"/>
                </a:solidFill>
              </a:rPr>
              <a:t>PFS</a:t>
            </a:r>
          </a:p>
        </p:txBody>
      </p:sp>
      <p:graphicFrame>
        <p:nvGraphicFramePr>
          <p:cNvPr id="29" name="Group 104"/>
          <p:cNvGraphicFramePr>
            <a:graphicFrameLocks noGrp="1"/>
          </p:cNvGraphicFramePr>
          <p:nvPr>
            <p:extLst>
              <p:ext uri="{D42A27DB-BD31-4B8C-83A1-F6EECF244321}">
                <p14:modId xmlns:p14="http://schemas.microsoft.com/office/powerpoint/2010/main" val="1496571370"/>
              </p:ext>
            </p:extLst>
          </p:nvPr>
        </p:nvGraphicFramePr>
        <p:xfrm>
          <a:off x="627932" y="1902572"/>
          <a:ext cx="3806755" cy="3800928"/>
        </p:xfrm>
        <a:graphic>
          <a:graphicData uri="http://schemas.openxmlformats.org/drawingml/2006/table">
            <a:tbl>
              <a:tblPr/>
              <a:tblGrid>
                <a:gridCol w="3806755"/>
              </a:tblGrid>
              <a:tr h="41759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a:ea typeface="ＭＳ Ｐゴシック" charset="0"/>
                          <a:cs typeface="Arial"/>
                        </a:rPr>
                        <a:t>Accrual (n = 612)</a:t>
                      </a:r>
                      <a:endParaRPr kumimoji="0" lang="en-US" sz="1800" b="1" i="0" u="none" strike="noStrike" cap="none" normalizeH="0" baseline="0" dirty="0">
                        <a:ln>
                          <a:noFill/>
                        </a:ln>
                        <a:solidFill>
                          <a:schemeClr val="bg1"/>
                        </a:solidFill>
                        <a:effectLst/>
                        <a:latin typeface="Arial"/>
                        <a:ea typeface="ＭＳ Ｐゴシック" charset="0"/>
                        <a:cs typeface="Arial"/>
                      </a:endParaRPr>
                    </a:p>
                  </a:txBody>
                  <a:tcPr marL="91490" marR="91490" marT="45745" marB="45745"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2758997">
                <a:tc>
                  <a:txBody>
                    <a:bodyPr/>
                    <a:lstStyle/>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800" b="0" i="0" u="none" strike="noStrike" cap="none" normalizeH="0" baseline="0" dirty="0" smtClean="0">
                          <a:ln>
                            <a:noFill/>
                          </a:ln>
                          <a:solidFill>
                            <a:schemeClr val="bg1"/>
                          </a:solidFill>
                          <a:effectLst/>
                          <a:latin typeface="+mn-lt"/>
                          <a:ea typeface="ＭＳ Ｐゴシック" charset="0"/>
                          <a:cs typeface="Arial"/>
                        </a:rPr>
                        <a:t>Newly diagnosed, high-grade ovarian, fallopian tube or peritoneal cancer</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800" b="0" i="0" u="none" strike="noStrike" cap="none" normalizeH="0" baseline="0" dirty="0" smtClean="0">
                          <a:ln>
                            <a:noFill/>
                          </a:ln>
                          <a:solidFill>
                            <a:schemeClr val="bg1"/>
                          </a:solidFill>
                          <a:effectLst/>
                          <a:latin typeface="+mn-lt"/>
                          <a:ea typeface="ＭＳ Ｐゴシック" charset="0"/>
                          <a:cs typeface="Arial"/>
                        </a:rPr>
                        <a:t>FIGO Stage IIIB-IV </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800" b="0" i="0" u="none" strike="noStrike" cap="none" normalizeH="0" baseline="0" dirty="0" smtClean="0">
                          <a:ln>
                            <a:noFill/>
                          </a:ln>
                          <a:solidFill>
                            <a:schemeClr val="bg1"/>
                          </a:solidFill>
                          <a:effectLst/>
                          <a:latin typeface="+mn-lt"/>
                          <a:ea typeface="ＭＳ Ｐゴシック" charset="0"/>
                          <a:cs typeface="Arial"/>
                        </a:rPr>
                        <a:t>Completed first-line platinum/taxane therapy</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800" b="0" i="0" u="none" strike="noStrike" cap="none" normalizeH="0" baseline="0" dirty="0" smtClean="0">
                          <a:ln>
                            <a:noFill/>
                          </a:ln>
                          <a:solidFill>
                            <a:schemeClr val="bg1"/>
                          </a:solidFill>
                          <a:effectLst/>
                          <a:latin typeface="+mn-lt"/>
                          <a:ea typeface="ＭＳ Ｐゴシック" charset="0"/>
                          <a:cs typeface="Arial"/>
                        </a:rPr>
                        <a:t>≥3 cycles of bevacizumab with last 3 cycles of platinum-based chemotherapy</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800" b="0" i="0" u="none" strike="noStrike" cap="none" normalizeH="0" baseline="0" dirty="0" smtClean="0">
                          <a:ln>
                            <a:noFill/>
                          </a:ln>
                          <a:solidFill>
                            <a:schemeClr val="bg1"/>
                          </a:solidFill>
                          <a:effectLst/>
                          <a:latin typeface="+mn-lt"/>
                          <a:ea typeface="ＭＳ Ｐゴシック" charset="0"/>
                          <a:cs typeface="Arial"/>
                        </a:rPr>
                        <a:t>Presence of BRCA1/2 mutation</a:t>
                      </a:r>
                    </a:p>
                  </a:txBody>
                  <a:tcPr marL="91490" marR="91490" marT="45745" marB="4574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grpSp>
        <p:nvGrpSpPr>
          <p:cNvPr id="4" name="Group 5"/>
          <p:cNvGrpSpPr/>
          <p:nvPr/>
        </p:nvGrpSpPr>
        <p:grpSpPr>
          <a:xfrm>
            <a:off x="5580124" y="2700620"/>
            <a:ext cx="798999" cy="2197056"/>
            <a:chOff x="4648200" y="2768722"/>
            <a:chExt cx="303213" cy="1850779"/>
          </a:xfrm>
        </p:grpSpPr>
        <p:sp>
          <p:nvSpPr>
            <p:cNvPr id="68610" name="Line 7"/>
            <p:cNvSpPr>
              <a:spLocks noChangeShapeType="1"/>
            </p:cNvSpPr>
            <p:nvPr/>
          </p:nvSpPr>
          <p:spPr bwMode="auto">
            <a:xfrm flipH="1">
              <a:off x="4648200" y="2775273"/>
              <a:ext cx="0" cy="1844228"/>
            </a:xfrm>
            <a:prstGeom prst="line">
              <a:avLst/>
            </a:prstGeom>
            <a:noFill/>
            <a:ln w="28575">
              <a:solidFill>
                <a:srgbClr val="FFFFFF"/>
              </a:solidFill>
              <a:round/>
              <a:headEnd/>
              <a:tailEnd/>
            </a:ln>
            <a:extLst>
              <a:ext uri="{909E8E84-426E-40dd-AFC4-6F175D3DCCD1}">
                <a14:hiddenFill xmlns="" xmlns:a14="http://schemas.microsoft.com/office/drawing/2010/main">
                  <a:noFill/>
                </a14:hiddenFill>
              </a:ext>
            </a:extLst>
          </p:spPr>
          <p:txBody>
            <a:bodyPr wrap="none" anchor="ctr"/>
            <a:lstStyle/>
            <a:p>
              <a:endParaRPr lang="en-US" dirty="0"/>
            </a:p>
          </p:txBody>
        </p:sp>
        <p:sp>
          <p:nvSpPr>
            <p:cNvPr id="68611" name="Line 8"/>
            <p:cNvSpPr>
              <a:spLocks noChangeShapeType="1"/>
            </p:cNvSpPr>
            <p:nvPr/>
          </p:nvSpPr>
          <p:spPr bwMode="auto">
            <a:xfrm flipV="1">
              <a:off x="4648200" y="2768722"/>
              <a:ext cx="303213" cy="6551"/>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p>
          </p:txBody>
        </p:sp>
        <p:sp>
          <p:nvSpPr>
            <p:cNvPr id="21" name="Line 8"/>
            <p:cNvSpPr>
              <a:spLocks noChangeShapeType="1"/>
            </p:cNvSpPr>
            <p:nvPr/>
          </p:nvSpPr>
          <p:spPr bwMode="auto">
            <a:xfrm flipV="1">
              <a:off x="4648200" y="4618055"/>
              <a:ext cx="303213" cy="0"/>
            </a:xfrm>
            <a:prstGeom prst="line">
              <a:avLst/>
            </a:prstGeom>
            <a:noFill/>
            <a:ln w="28575">
              <a:solidFill>
                <a:srgbClr val="FFFFFF"/>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dirty="0"/>
            </a:p>
          </p:txBody>
        </p:sp>
      </p:grpSp>
      <p:sp>
        <p:nvSpPr>
          <p:cNvPr id="26" name="Title 2"/>
          <p:cNvSpPr>
            <a:spLocks noGrp="1"/>
          </p:cNvSpPr>
          <p:nvPr>
            <p:ph type="title"/>
          </p:nvPr>
        </p:nvSpPr>
        <p:spPr>
          <a:xfrm>
            <a:off x="386862" y="195309"/>
            <a:ext cx="8346171" cy="1143000"/>
          </a:xfrm>
        </p:spPr>
        <p:txBody>
          <a:bodyPr>
            <a:noAutofit/>
          </a:bodyPr>
          <a:lstStyle/>
          <a:p>
            <a:r>
              <a:rPr lang="en-US" altLang="en-US" sz="2800" dirty="0" smtClean="0"/>
              <a:t>PAOLA-1: An Ongoing Phase III Trial of </a:t>
            </a:r>
            <a:r>
              <a:rPr lang="en-US" sz="2800" dirty="0" err="1"/>
              <a:t>Olaparib</a:t>
            </a:r>
            <a:r>
              <a:rPr lang="en-US" sz="2800" dirty="0"/>
              <a:t> with Bevacizumab as Maintenance Therapy for Advanced Ovarian Cancer</a:t>
            </a:r>
          </a:p>
        </p:txBody>
      </p:sp>
      <p:sp>
        <p:nvSpPr>
          <p:cNvPr id="28" name="TextBox 27"/>
          <p:cNvSpPr txBox="1">
            <a:spLocks noChangeArrowheads="1"/>
          </p:cNvSpPr>
          <p:nvPr/>
        </p:nvSpPr>
        <p:spPr bwMode="auto">
          <a:xfrm>
            <a:off x="0" y="6442502"/>
            <a:ext cx="9144000" cy="415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82880" bIns="91440" anchor="b" anchorCtr="0">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dirty="0" smtClean="0">
                <a:solidFill>
                  <a:srgbClr val="FFFFFF"/>
                </a:solidFill>
              </a:rPr>
              <a:t>Clinicaltrials.gov; NCT02477644</a:t>
            </a:r>
            <a:endParaRPr lang="en-US" sz="1800" dirty="0">
              <a:solidFill>
                <a:srgbClr val="FFFFFF"/>
              </a:solidFill>
            </a:endParaRPr>
          </a:p>
        </p:txBody>
      </p:sp>
      <p:sp>
        <p:nvSpPr>
          <p:cNvPr id="17" name="Text Box 11"/>
          <p:cNvSpPr txBox="1">
            <a:spLocks noChangeArrowheads="1"/>
          </p:cNvSpPr>
          <p:nvPr/>
        </p:nvSpPr>
        <p:spPr bwMode="auto">
          <a:xfrm>
            <a:off x="6368544" y="1997414"/>
            <a:ext cx="2201458" cy="1362443"/>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2000" b="1" dirty="0" err="1" smtClean="0">
                <a:solidFill>
                  <a:schemeClr val="tx2"/>
                </a:solidFill>
                <a:cs typeface="Arial" charset="0"/>
              </a:rPr>
              <a:t>Olaparib</a:t>
            </a:r>
            <a:r>
              <a:rPr lang="en-US" sz="2000" b="1" dirty="0" smtClean="0">
                <a:solidFill>
                  <a:schemeClr val="tx2"/>
                </a:solidFill>
                <a:cs typeface="Arial" charset="0"/>
              </a:rPr>
              <a:t> </a:t>
            </a:r>
            <a:br>
              <a:rPr lang="en-US" sz="2000" b="1" dirty="0" smtClean="0">
                <a:solidFill>
                  <a:schemeClr val="tx2"/>
                </a:solidFill>
                <a:cs typeface="Arial" charset="0"/>
              </a:rPr>
            </a:br>
            <a:r>
              <a:rPr lang="en-US" sz="2000" b="1" dirty="0" smtClean="0">
                <a:solidFill>
                  <a:schemeClr val="tx2"/>
                </a:solidFill>
                <a:cs typeface="Arial" charset="0"/>
              </a:rPr>
              <a:t>+ </a:t>
            </a:r>
            <a:r>
              <a:rPr lang="en-US" sz="2000" b="1" dirty="0">
                <a:solidFill>
                  <a:schemeClr val="tx2"/>
                </a:solidFill>
                <a:cs typeface="Arial" charset="0"/>
              </a:rPr>
              <a:t>bevacizumab</a:t>
            </a:r>
          </a:p>
        </p:txBody>
      </p:sp>
      <p:sp>
        <p:nvSpPr>
          <p:cNvPr id="35" name="Text Box 11"/>
          <p:cNvSpPr txBox="1">
            <a:spLocks noChangeArrowheads="1"/>
          </p:cNvSpPr>
          <p:nvPr/>
        </p:nvSpPr>
        <p:spPr bwMode="auto">
          <a:xfrm>
            <a:off x="6379123" y="4129332"/>
            <a:ext cx="2190879" cy="1287473"/>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defRPr/>
            </a:pPr>
            <a:r>
              <a:rPr lang="en-US" sz="2000" b="1" dirty="0">
                <a:solidFill>
                  <a:schemeClr val="tx2"/>
                </a:solidFill>
                <a:cs typeface="Arial" charset="0"/>
              </a:rPr>
              <a:t>Placebo + </a:t>
            </a:r>
            <a:r>
              <a:rPr lang="en-US" sz="2000" b="1" dirty="0" smtClean="0">
                <a:solidFill>
                  <a:schemeClr val="tx2"/>
                </a:solidFill>
                <a:cs typeface="Arial" charset="0"/>
              </a:rPr>
              <a:t>bevacizumab</a:t>
            </a:r>
            <a:endParaRPr lang="en-US" sz="2000" b="1" dirty="0">
              <a:solidFill>
                <a:schemeClr val="tx2"/>
              </a:solidFill>
              <a:cs typeface="Arial" charset="0"/>
            </a:endParaRPr>
          </a:p>
        </p:txBody>
      </p:sp>
      <p:sp>
        <p:nvSpPr>
          <p:cNvPr id="15" name="Oval 25"/>
          <p:cNvSpPr>
            <a:spLocks noChangeArrowheads="1"/>
          </p:cNvSpPr>
          <p:nvPr/>
        </p:nvSpPr>
        <p:spPr bwMode="auto">
          <a:xfrm>
            <a:off x="4214437" y="3278432"/>
            <a:ext cx="852487" cy="850900"/>
          </a:xfrm>
          <a:prstGeom prst="ellipse">
            <a:avLst/>
          </a:prstGeom>
          <a:solidFill>
            <a:srgbClr val="FF6600"/>
          </a:solidFill>
          <a:ln>
            <a:noFill/>
          </a:ln>
          <a:extLst>
            <a:ext uri="{91240B29-F687-4f45-9708-019B960494DF}">
              <a14:hiddenLine xmlns:a14="http://schemas.microsoft.com/office/drawing/2010/main" xmlns="" w="38100">
                <a:solidFill>
                  <a:srgbClr val="000000"/>
                </a:solidFill>
                <a:round/>
                <a:headEnd/>
                <a:tailEnd/>
              </a14:hiddenLine>
            </a:ext>
          </a:extLst>
        </p:spPr>
        <p:txBody>
          <a:bodyPr wrap="none" anchor="ctr"/>
          <a:lstStyle/>
          <a:p>
            <a:pPr algn="ctr"/>
            <a:r>
              <a:rPr lang="en-US" sz="3000" b="1" dirty="0" smtClean="0">
                <a:solidFill>
                  <a:schemeClr val="bg1"/>
                </a:solidFill>
              </a:rPr>
              <a:t>R</a:t>
            </a:r>
          </a:p>
        </p:txBody>
      </p:sp>
    </p:spTree>
    <p:extLst>
      <p:ext uri="{BB962C8B-B14F-4D97-AF65-F5344CB8AC3E}">
        <p14:creationId xmlns:p14="http://schemas.microsoft.com/office/powerpoint/2010/main" val="414486989"/>
      </p:ext>
    </p:extLst>
  </p:cSld>
  <p:clrMapOvr>
    <a:masterClrMapping/>
  </p:clrMapOvr>
  <p:transition spd="slow"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517430" y="1440225"/>
            <a:ext cx="8179728" cy="4447007"/>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2400" dirty="0">
              <a:solidFill>
                <a:srgbClr val="FFFFFF"/>
              </a:solidFill>
            </a:endParaRPr>
          </a:p>
        </p:txBody>
      </p:sp>
      <p:sp>
        <p:nvSpPr>
          <p:cNvPr id="2" name="Title 1"/>
          <p:cNvSpPr>
            <a:spLocks noGrp="1"/>
          </p:cNvSpPr>
          <p:nvPr>
            <p:ph type="title"/>
          </p:nvPr>
        </p:nvSpPr>
        <p:spPr>
          <a:xfrm>
            <a:off x="685799" y="0"/>
            <a:ext cx="8339667" cy="1143000"/>
          </a:xfrm>
        </p:spPr>
        <p:txBody>
          <a:bodyPr/>
          <a:lstStyle/>
          <a:p>
            <a:r>
              <a:rPr lang="en-US" dirty="0" smtClean="0"/>
              <a:t>Select Ongoing Trials of Immune Checkpoint Inhibitor Therapy for Patients with Ovarian Cancer</a:t>
            </a:r>
            <a:endParaRPr lang="en-US"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059213556"/>
              </p:ext>
            </p:extLst>
          </p:nvPr>
        </p:nvGraphicFramePr>
        <p:xfrm>
          <a:off x="656883" y="1579055"/>
          <a:ext cx="7877436" cy="4149406"/>
        </p:xfrm>
        <a:graphic>
          <a:graphicData uri="http://schemas.openxmlformats.org/drawingml/2006/table">
            <a:tbl>
              <a:tblPr firstRow="1" bandRow="1">
                <a:tableStyleId>{21E4AEA4-8DFA-4A89-87EB-49C32662AFE0}</a:tableStyleId>
              </a:tblPr>
              <a:tblGrid>
                <a:gridCol w="1714630"/>
                <a:gridCol w="889348"/>
                <a:gridCol w="751562"/>
                <a:gridCol w="2492680"/>
                <a:gridCol w="2029216"/>
              </a:tblGrid>
              <a:tr h="485532">
                <a:tc>
                  <a:txBody>
                    <a:bodyPr/>
                    <a:lstStyle/>
                    <a:p>
                      <a:r>
                        <a:rPr lang="en-US" sz="1700" dirty="0" smtClean="0"/>
                        <a:t>Trial name</a:t>
                      </a:r>
                      <a:endParaRPr lang="en-US" sz="17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700" dirty="0" smtClean="0"/>
                        <a:t>Phase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700" dirty="0" smtClean="0"/>
                        <a:t>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700" dirty="0" smtClean="0"/>
                        <a:t>Treatment arms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700" dirty="0" smtClean="0"/>
                        <a:t>Population</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r>
              <a:tr h="7945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NCT02657889</a:t>
                      </a:r>
                    </a:p>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(TOPACIO)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I/II</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114</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285750" marR="0" indent="-285750" algn="ctr" defTabSz="457200" rtl="0" eaLnBrk="1" fontAlgn="auto" latinLnBrk="0" hangingPunct="1">
                        <a:lnSpc>
                          <a:spcPct val="100000"/>
                        </a:lnSpc>
                        <a:spcBef>
                          <a:spcPts val="0"/>
                        </a:spcBef>
                        <a:spcAft>
                          <a:spcPts val="0"/>
                        </a:spcAft>
                        <a:buClrTx/>
                        <a:buSzTx/>
                        <a:buFont typeface="Arial" charset="0"/>
                        <a:buChar char="•"/>
                        <a:tabLst/>
                        <a:defRPr/>
                      </a:pPr>
                      <a:r>
                        <a:rPr lang="en-US" sz="1700" dirty="0" smtClean="0">
                          <a:solidFill>
                            <a:schemeClr val="tx1"/>
                          </a:solidFill>
                        </a:rPr>
                        <a:t>Pembrolizumab + Niraparib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0" indent="0" algn="ctr">
                        <a:buFontTx/>
                        <a:buNone/>
                      </a:pPr>
                      <a:r>
                        <a:rPr lang="en-US" sz="1700" dirty="0" smtClean="0">
                          <a:solidFill>
                            <a:schemeClr val="tx1"/>
                          </a:solidFill>
                        </a:rPr>
                        <a:t>Recurrent ovarian or TNBC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94351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NCT02520154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II</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30</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285750" indent="-285750" algn="ctr">
                        <a:buFont typeface="Arial" charset="0"/>
                        <a:buChar char="•"/>
                      </a:pPr>
                      <a:r>
                        <a:rPr lang="en-US" sz="1700" dirty="0" smtClean="0">
                          <a:solidFill>
                            <a:schemeClr val="tx1"/>
                          </a:solidFill>
                        </a:rPr>
                        <a:t>Pembrolizumab + paclitaxel +</a:t>
                      </a:r>
                      <a:r>
                        <a:rPr lang="en-US" sz="1700" baseline="0" dirty="0" smtClean="0">
                          <a:solidFill>
                            <a:schemeClr val="tx1"/>
                          </a:solidFill>
                        </a:rPr>
                        <a:t> carboplatin</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0" indent="0" algn="ctr">
                        <a:buFontTx/>
                        <a:buNone/>
                      </a:pPr>
                      <a:r>
                        <a:rPr lang="en-US" sz="1700" dirty="0" smtClean="0">
                          <a:solidFill>
                            <a:schemeClr val="tx1"/>
                          </a:solidFill>
                        </a:rPr>
                        <a:t>Newly</a:t>
                      </a:r>
                      <a:r>
                        <a:rPr lang="en-US" sz="1700" baseline="0" dirty="0" smtClean="0">
                          <a:solidFill>
                            <a:schemeClr val="tx1"/>
                          </a:solidFill>
                        </a:rPr>
                        <a:t> diagnosed ovarian</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98229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NCT02853318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II</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40</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285750" indent="-285750" algn="ctr">
                        <a:buFont typeface="Arial" charset="0"/>
                        <a:buChar char="•"/>
                      </a:pPr>
                      <a:r>
                        <a:rPr lang="en-US" sz="1700" dirty="0" smtClean="0">
                          <a:solidFill>
                            <a:schemeClr val="tx1"/>
                          </a:solidFill>
                        </a:rPr>
                        <a:t>Pembrolizumab + bevacizumab</a:t>
                      </a:r>
                      <a:r>
                        <a:rPr lang="en-US" sz="1700" baseline="0" dirty="0" smtClean="0">
                          <a:solidFill>
                            <a:schemeClr val="tx1"/>
                          </a:solidFill>
                        </a:rPr>
                        <a:t> + cyclophosphamide</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0" indent="0" algn="ctr">
                        <a:buFontTx/>
                        <a:buNone/>
                      </a:pPr>
                      <a:r>
                        <a:rPr lang="en-US" sz="1700" dirty="0" smtClean="0">
                          <a:solidFill>
                            <a:schemeClr val="tx1"/>
                          </a:solidFill>
                        </a:rPr>
                        <a:t>Recurrent ovarian, fallopian</a:t>
                      </a:r>
                      <a:r>
                        <a:rPr lang="en-US" sz="1700" baseline="0" dirty="0" smtClean="0">
                          <a:solidFill>
                            <a:schemeClr val="tx1"/>
                          </a:solidFill>
                        </a:rPr>
                        <a:t> tube or primary peritoneal</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94351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NCT02873962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II</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38</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285750" indent="-285750" algn="ctr">
                        <a:buFont typeface="Arial" charset="0"/>
                        <a:buChar char="•"/>
                      </a:pPr>
                      <a:r>
                        <a:rPr lang="en-US" sz="1700" dirty="0" smtClean="0">
                          <a:solidFill>
                            <a:schemeClr val="tx1"/>
                          </a:solidFill>
                        </a:rPr>
                        <a:t>Nivolumab</a:t>
                      </a:r>
                      <a:r>
                        <a:rPr lang="en-US" sz="1700" baseline="0" dirty="0" smtClean="0">
                          <a:solidFill>
                            <a:schemeClr val="tx1"/>
                          </a:solidFill>
                        </a:rPr>
                        <a:t> + bevacizumab</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Relapsed epithelial</a:t>
                      </a:r>
                      <a:r>
                        <a:rPr lang="en-US" sz="1700" baseline="0" dirty="0" smtClean="0">
                          <a:solidFill>
                            <a:schemeClr val="tx1"/>
                          </a:solidFill>
                        </a:rPr>
                        <a:t> ovarian, </a:t>
                      </a:r>
                      <a:r>
                        <a:rPr lang="en-US" sz="1700" dirty="0" smtClean="0">
                          <a:solidFill>
                            <a:schemeClr val="tx1"/>
                          </a:solidFill>
                        </a:rPr>
                        <a:t>fallopian</a:t>
                      </a:r>
                      <a:r>
                        <a:rPr lang="en-US" sz="1700" baseline="0" dirty="0" smtClean="0">
                          <a:solidFill>
                            <a:schemeClr val="tx1"/>
                          </a:solidFill>
                        </a:rPr>
                        <a:t> tube or peritoneal</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bl>
          </a:graphicData>
        </a:graphic>
      </p:graphicFrame>
      <p:sp>
        <p:nvSpPr>
          <p:cNvPr id="5" name="TextBox 4"/>
          <p:cNvSpPr txBox="1"/>
          <p:nvPr/>
        </p:nvSpPr>
        <p:spPr>
          <a:xfrm>
            <a:off x="156554" y="6471246"/>
            <a:ext cx="8653338" cy="338554"/>
          </a:xfrm>
          <a:prstGeom prst="rect">
            <a:avLst/>
          </a:prstGeom>
          <a:noFill/>
        </p:spPr>
        <p:txBody>
          <a:bodyPr wrap="square" rtlCol="0">
            <a:spAutoFit/>
          </a:bodyPr>
          <a:lstStyle/>
          <a:p>
            <a:r>
              <a:rPr lang="en-US" sz="1600" dirty="0" err="1" smtClean="0"/>
              <a:t>Clinicaltrials.gov</a:t>
            </a:r>
            <a:r>
              <a:rPr lang="en-US" sz="1600" dirty="0" smtClean="0"/>
              <a:t> (accessed January 2017)</a:t>
            </a:r>
            <a:endParaRPr lang="en-US" sz="1600" dirty="0"/>
          </a:p>
        </p:txBody>
      </p:sp>
    </p:spTree>
    <p:extLst>
      <p:ext uri="{BB962C8B-B14F-4D97-AF65-F5344CB8AC3E}">
        <p14:creationId xmlns:p14="http://schemas.microsoft.com/office/powerpoint/2010/main" val="1604558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Case Discussion: Second Opinion</a:t>
            </a:r>
            <a:endParaRPr lang="en-US" dirty="0"/>
          </a:p>
        </p:txBody>
      </p:sp>
      <p:sp>
        <p:nvSpPr>
          <p:cNvPr id="2" name="Content Placeholder 1"/>
          <p:cNvSpPr>
            <a:spLocks noGrp="1"/>
          </p:cNvSpPr>
          <p:nvPr>
            <p:ph idx="1"/>
          </p:nvPr>
        </p:nvSpPr>
        <p:spPr/>
        <p:txBody>
          <a:bodyPr/>
          <a:lstStyle/>
          <a:p>
            <a:pPr>
              <a:spcBef>
                <a:spcPts val="800"/>
              </a:spcBef>
            </a:pPr>
            <a:r>
              <a:rPr lang="en-US" dirty="0"/>
              <a:t>62-year-old woman with recurrent ovarian </a:t>
            </a:r>
            <a:r>
              <a:rPr lang="en-US" dirty="0" smtClean="0"/>
              <a:t>cancer</a:t>
            </a:r>
            <a:endParaRPr lang="en-US" dirty="0"/>
          </a:p>
          <a:p>
            <a:pPr>
              <a:spcBef>
                <a:spcPts val="800"/>
              </a:spcBef>
            </a:pPr>
            <a:r>
              <a:rPr lang="en-US" dirty="0"/>
              <a:t>Germline BRCA </a:t>
            </a:r>
            <a:r>
              <a:rPr lang="en-US" dirty="0" smtClean="0"/>
              <a:t>mutation-positive</a:t>
            </a:r>
            <a:endParaRPr lang="en-US" dirty="0"/>
          </a:p>
          <a:p>
            <a:pPr>
              <a:spcBef>
                <a:spcPts val="800"/>
              </a:spcBef>
            </a:pPr>
            <a:r>
              <a:rPr lang="en-US" dirty="0"/>
              <a:t>Initiating third-line therapy with </a:t>
            </a:r>
            <a:r>
              <a:rPr lang="en-US" dirty="0" err="1"/>
              <a:t>olaparib</a:t>
            </a:r>
            <a:r>
              <a:rPr lang="en-US" dirty="0"/>
              <a:t> 400 mg PO </a:t>
            </a:r>
            <a:r>
              <a:rPr lang="en-US" dirty="0" smtClean="0"/>
              <a:t>BID</a:t>
            </a:r>
            <a:endParaRPr lang="en-US" dirty="0"/>
          </a:p>
          <a:p>
            <a:pPr>
              <a:spcBef>
                <a:spcPts val="800"/>
              </a:spcBef>
            </a:pPr>
            <a:r>
              <a:rPr lang="en-US" dirty="0"/>
              <a:t>After 4 weeks on </a:t>
            </a:r>
            <a:r>
              <a:rPr lang="en-US" dirty="0" err="1"/>
              <a:t>olaparib</a:t>
            </a:r>
            <a:r>
              <a:rPr lang="en-US" dirty="0"/>
              <a:t>, </a:t>
            </a:r>
            <a:r>
              <a:rPr lang="en-US" dirty="0" smtClean="0"/>
              <a:t>hemoglobin </a:t>
            </a:r>
            <a:r>
              <a:rPr lang="en-US" dirty="0"/>
              <a:t>drops from 10.5 g/</a:t>
            </a:r>
            <a:r>
              <a:rPr lang="en-US" dirty="0" err="1"/>
              <a:t>dL</a:t>
            </a:r>
            <a:r>
              <a:rPr lang="en-US" dirty="0"/>
              <a:t> to 8.5 </a:t>
            </a:r>
            <a:r>
              <a:rPr lang="en-US" dirty="0" smtClean="0"/>
              <a:t>g/</a:t>
            </a:r>
            <a:r>
              <a:rPr lang="en-US" dirty="0" err="1" smtClean="0"/>
              <a:t>dL</a:t>
            </a:r>
            <a:endParaRPr lang="en-US" dirty="0"/>
          </a:p>
          <a:p>
            <a:pPr>
              <a:spcBef>
                <a:spcPts val="800"/>
              </a:spcBef>
            </a:pPr>
            <a:r>
              <a:rPr lang="en-US" dirty="0"/>
              <a:t>No evidence of bleeding or </a:t>
            </a:r>
            <a:r>
              <a:rPr lang="en-US" dirty="0" smtClean="0"/>
              <a:t>hemolysis</a:t>
            </a:r>
            <a:endParaRPr lang="en-US" dirty="0"/>
          </a:p>
          <a:p>
            <a:pPr>
              <a:spcBef>
                <a:spcPts val="800"/>
              </a:spcBef>
            </a:pPr>
            <a:r>
              <a:rPr lang="en-US" i="1" dirty="0">
                <a:solidFill>
                  <a:srgbClr val="FFFF00"/>
                </a:solidFill>
              </a:rPr>
              <a:t>Should this patient receive an erythropoiesis stimulating agent</a:t>
            </a:r>
            <a:r>
              <a:rPr lang="en-US" i="1" dirty="0" smtClean="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16835548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Case Discussion: Second Opinion</a:t>
            </a:r>
            <a:endParaRPr lang="en-US" dirty="0"/>
          </a:p>
        </p:txBody>
      </p:sp>
      <p:sp>
        <p:nvSpPr>
          <p:cNvPr id="2" name="Content Placeholder 1"/>
          <p:cNvSpPr>
            <a:spLocks noGrp="1"/>
          </p:cNvSpPr>
          <p:nvPr>
            <p:ph idx="1"/>
          </p:nvPr>
        </p:nvSpPr>
        <p:spPr/>
        <p:txBody>
          <a:bodyPr/>
          <a:lstStyle/>
          <a:p>
            <a:pPr>
              <a:spcBef>
                <a:spcPts val="800"/>
              </a:spcBef>
            </a:pPr>
            <a:r>
              <a:rPr lang="en-US" dirty="0"/>
              <a:t>54-year-old woman with germline BRCA2 mutation-positive disease receives </a:t>
            </a:r>
            <a:r>
              <a:rPr lang="en-US" dirty="0" err="1" smtClean="0"/>
              <a:t>olaparib</a:t>
            </a:r>
            <a:endParaRPr lang="en-US" dirty="0"/>
          </a:p>
          <a:p>
            <a:pPr>
              <a:spcBef>
                <a:spcPts val="800"/>
              </a:spcBef>
            </a:pPr>
            <a:r>
              <a:rPr lang="en-US" dirty="0"/>
              <a:t>Patient does well on </a:t>
            </a:r>
            <a:r>
              <a:rPr lang="en-US" dirty="0" err="1"/>
              <a:t>olaparib</a:t>
            </a:r>
            <a:r>
              <a:rPr lang="en-US" dirty="0"/>
              <a:t> for 10 months, at which point slow, asymptomatic growth of peritoneal metastatic nodules is </a:t>
            </a:r>
            <a:r>
              <a:rPr lang="en-US" dirty="0" smtClean="0"/>
              <a:t>noted</a:t>
            </a:r>
            <a:endParaRPr lang="en-US" dirty="0"/>
          </a:p>
          <a:p>
            <a:pPr>
              <a:spcBef>
                <a:spcPts val="800"/>
              </a:spcBef>
            </a:pPr>
            <a:r>
              <a:rPr lang="en-US" i="1" dirty="0">
                <a:solidFill>
                  <a:srgbClr val="FFFF00"/>
                </a:solidFill>
              </a:rPr>
              <a:t>Should this patient continue on </a:t>
            </a:r>
            <a:r>
              <a:rPr lang="en-US" i="1" dirty="0" err="1">
                <a:solidFill>
                  <a:srgbClr val="FFFF00"/>
                </a:solidFill>
              </a:rPr>
              <a:t>olaparib</a:t>
            </a:r>
            <a:r>
              <a:rPr lang="en-US" i="1" dirty="0">
                <a:solidFill>
                  <a:srgbClr val="FFFF00"/>
                </a:solidFill>
              </a:rPr>
              <a:t> with the addition of a new agent (</a:t>
            </a:r>
            <a:r>
              <a:rPr lang="en-US" i="1" dirty="0" err="1" smtClean="0">
                <a:solidFill>
                  <a:srgbClr val="FFFF00"/>
                </a:solidFill>
              </a:rPr>
              <a:t>eg</a:t>
            </a:r>
            <a:r>
              <a:rPr lang="en-US" i="1" dirty="0" smtClean="0">
                <a:solidFill>
                  <a:srgbClr val="FFFF00"/>
                </a:solidFill>
              </a:rPr>
              <a:t>, </a:t>
            </a:r>
            <a:r>
              <a:rPr lang="en-US" i="1" dirty="0">
                <a:solidFill>
                  <a:srgbClr val="FFFF00"/>
                </a:solidFill>
              </a:rPr>
              <a:t>chemotherapy or bevacizumab</a:t>
            </a:r>
            <a:r>
              <a:rPr lang="en-US" i="1" dirty="0" smtClean="0">
                <a:solidFill>
                  <a:srgbClr val="FFFF00"/>
                </a:solidFill>
              </a:rPr>
              <a:t>)?</a:t>
            </a:r>
            <a:endParaRPr lang="en-US" dirty="0"/>
          </a:p>
        </p:txBody>
      </p:sp>
    </p:spTree>
    <p:extLst>
      <p:ext uri="{BB962C8B-B14F-4D97-AF65-F5344CB8AC3E}">
        <p14:creationId xmlns:p14="http://schemas.microsoft.com/office/powerpoint/2010/main" val="13097709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Side Effects Associated with PARP Inhibitors</a:t>
            </a:r>
          </a:p>
        </p:txBody>
      </p:sp>
      <p:sp>
        <p:nvSpPr>
          <p:cNvPr id="4" name="Content Placeholder 3"/>
          <p:cNvSpPr>
            <a:spLocks noGrp="1"/>
          </p:cNvSpPr>
          <p:nvPr>
            <p:ph idx="1"/>
          </p:nvPr>
        </p:nvSpPr>
        <p:spPr>
          <a:xfrm>
            <a:off x="685800" y="1143000"/>
            <a:ext cx="7772400" cy="5027612"/>
          </a:xfrm>
        </p:spPr>
        <p:txBody>
          <a:bodyPr/>
          <a:lstStyle/>
          <a:p>
            <a:pPr marL="0" indent="0">
              <a:spcBef>
                <a:spcPts val="1000"/>
              </a:spcBef>
              <a:buNone/>
            </a:pPr>
            <a:r>
              <a:rPr lang="en-US" sz="2400" dirty="0"/>
              <a:t>“</a:t>
            </a:r>
            <a:r>
              <a:rPr lang="en-US" sz="2400" i="1" dirty="0"/>
              <a:t>…As a class effect, PARP inhibitors have two main toxicities. One is gastrointestinal, and then secondly bone marrow suppression. So, I think you have to expect both when you start any of these PARP inhibitors in patients</a:t>
            </a:r>
            <a:r>
              <a:rPr lang="en-US" sz="2400" i="1" dirty="0" smtClean="0"/>
              <a:t>...</a:t>
            </a:r>
            <a:endParaRPr lang="en-US" sz="2400" i="1" dirty="0"/>
          </a:p>
          <a:p>
            <a:pPr marL="0" indent="0">
              <a:spcBef>
                <a:spcPts val="1000"/>
              </a:spcBef>
              <a:buNone/>
            </a:pPr>
            <a:r>
              <a:rPr lang="en-US" sz="2400" i="1" dirty="0"/>
              <a:t>I think the GI toxicity is pretty much the same. And I’ve been impressed how some patients are just more sensitive to the GI toxicity. I guess what we don’t have yet – and that decision-making is not there yet – if you’ve got three, or even two PARP inhibitors in play, and you start off with one and you say, ‘Wow! You’re having a lot of nausea from this drug. Let’s see if we switch you to another one, what will happen</a:t>
            </a:r>
            <a:r>
              <a:rPr lang="en-US" sz="2400" i="1" dirty="0" smtClean="0"/>
              <a:t>.’</a:t>
            </a:r>
            <a:r>
              <a:rPr lang="en-US" sz="2400" dirty="0" smtClean="0"/>
              <a:t>”</a:t>
            </a:r>
          </a:p>
          <a:p>
            <a:pPr marL="0" indent="0" algn="r">
              <a:spcBef>
                <a:spcPts val="1000"/>
              </a:spcBef>
              <a:buNone/>
            </a:pPr>
            <a:r>
              <a:rPr lang="en-US" sz="2400" b="1" dirty="0" smtClean="0"/>
              <a:t>Ursula </a:t>
            </a:r>
            <a:r>
              <a:rPr lang="en-US" sz="2400" b="1" dirty="0"/>
              <a:t>A </a:t>
            </a:r>
            <a:r>
              <a:rPr lang="en-US" sz="2400" b="1" dirty="0" err="1"/>
              <a:t>Matulonis</a:t>
            </a:r>
            <a:r>
              <a:rPr lang="en-US" sz="2400" b="1" dirty="0"/>
              <a:t>, MD</a:t>
            </a:r>
          </a:p>
        </p:txBody>
      </p:sp>
    </p:spTree>
    <p:extLst>
      <p:ext uri="{BB962C8B-B14F-4D97-AF65-F5344CB8AC3E}">
        <p14:creationId xmlns:p14="http://schemas.microsoft.com/office/powerpoint/2010/main" val="9924439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PARP Inhibitors: Management of Treatment-Associated Nausea in Patients</a:t>
            </a:r>
            <a:endParaRPr lang="en-US" dirty="0"/>
          </a:p>
        </p:txBody>
      </p:sp>
      <p:sp>
        <p:nvSpPr>
          <p:cNvPr id="2" name="Content Placeholder 1"/>
          <p:cNvSpPr>
            <a:spLocks noGrp="1"/>
          </p:cNvSpPr>
          <p:nvPr>
            <p:ph idx="1"/>
          </p:nvPr>
        </p:nvSpPr>
        <p:spPr/>
        <p:txBody>
          <a:bodyPr/>
          <a:lstStyle/>
          <a:p>
            <a:pPr marL="0" indent="0">
              <a:buNone/>
            </a:pPr>
            <a:r>
              <a:rPr lang="en-US" dirty="0"/>
              <a:t>“</a:t>
            </a:r>
            <a:r>
              <a:rPr lang="en-US" i="1" dirty="0"/>
              <a:t>If a patient starts to develop some nausea or vomiting, or anorexia or dyspepsia… more often than not those side effects will get better. Exactly why that occurs, not sure, but those side effects tend to get better</a:t>
            </a:r>
            <a:r>
              <a:rPr lang="en-US" i="1" dirty="0" smtClean="0"/>
              <a:t>.</a:t>
            </a:r>
            <a:endParaRPr lang="en-US" i="1" dirty="0"/>
          </a:p>
          <a:p>
            <a:pPr marL="0" indent="0">
              <a:buNone/>
            </a:pPr>
            <a:r>
              <a:rPr lang="en-US" i="1" dirty="0"/>
              <a:t>In a less ideal world, you’d give that patient a break. For PARP inhibitors, </a:t>
            </a:r>
            <a:r>
              <a:rPr lang="en-US" i="1" dirty="0">
                <a:solidFill>
                  <a:srgbClr val="FFFF00"/>
                </a:solidFill>
              </a:rPr>
              <a:t>these drugs are meant to be given continuously</a:t>
            </a:r>
            <a:r>
              <a:rPr lang="en-US" i="1" dirty="0"/>
              <a:t>… Unless the patient is having a lot of distress, I think taking away the PARP inhibitor, may not be the best thing to do.</a:t>
            </a:r>
            <a:r>
              <a:rPr lang="en-US" dirty="0"/>
              <a:t>” 				</a:t>
            </a:r>
          </a:p>
          <a:p>
            <a:pPr marL="0" indent="0" algn="r">
              <a:buNone/>
            </a:pPr>
            <a:r>
              <a:rPr lang="en-US" dirty="0" smtClean="0"/>
              <a:t>Ursula A </a:t>
            </a:r>
            <a:r>
              <a:rPr lang="en-US" dirty="0" err="1"/>
              <a:t>Matulonis</a:t>
            </a:r>
            <a:r>
              <a:rPr lang="en-US" dirty="0"/>
              <a:t>, </a:t>
            </a:r>
            <a:r>
              <a:rPr lang="en-US" dirty="0" smtClean="0"/>
              <a:t>MD</a:t>
            </a:r>
            <a:endParaRPr lang="en-US" dirty="0"/>
          </a:p>
        </p:txBody>
      </p:sp>
    </p:spTree>
    <p:extLst>
      <p:ext uri="{BB962C8B-B14F-4D97-AF65-F5344CB8AC3E}">
        <p14:creationId xmlns:p14="http://schemas.microsoft.com/office/powerpoint/2010/main" val="9342318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3"/>
          <p:cNvSpPr>
            <a:spLocks noChangeArrowheads="1"/>
          </p:cNvSpPr>
          <p:nvPr/>
        </p:nvSpPr>
        <p:spPr bwMode="auto">
          <a:xfrm>
            <a:off x="585194" y="1481341"/>
            <a:ext cx="8068949" cy="3278550"/>
          </a:xfrm>
          <a:prstGeom prst="rect">
            <a:avLst/>
          </a:prstGeom>
          <a:solidFill>
            <a:srgbClr val="9CCBED"/>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r>
              <a:rPr lang="en-US" altLang="en-US" sz="2400" smtClean="0">
                <a:solidFill>
                  <a:srgbClr val="FFFFFF"/>
                </a:solidFill>
              </a:rPr>
              <a:t> </a:t>
            </a:r>
            <a:endParaRPr lang="en-US" altLang="en-US" sz="2400" dirty="0">
              <a:solidFill>
                <a:srgbClr val="FFFFFF"/>
              </a:solidFill>
            </a:endParaRPr>
          </a:p>
        </p:txBody>
      </p:sp>
      <p:sp>
        <p:nvSpPr>
          <p:cNvPr id="3" name="Title 2"/>
          <p:cNvSpPr>
            <a:spLocks noGrp="1"/>
          </p:cNvSpPr>
          <p:nvPr>
            <p:ph type="title"/>
          </p:nvPr>
        </p:nvSpPr>
        <p:spPr/>
        <p:txBody>
          <a:bodyPr/>
          <a:lstStyle/>
          <a:p>
            <a:r>
              <a:rPr lang="en-US" dirty="0" smtClean="0"/>
              <a:t>PARP Inhibitors: Comparison of Dosage and Administration </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62991373"/>
              </p:ext>
            </p:extLst>
          </p:nvPr>
        </p:nvGraphicFramePr>
        <p:xfrm>
          <a:off x="704430" y="1621153"/>
          <a:ext cx="7830476" cy="2977023"/>
        </p:xfrm>
        <a:graphic>
          <a:graphicData uri="http://schemas.openxmlformats.org/drawingml/2006/table">
            <a:tbl>
              <a:tblPr firstRow="1" bandRow="1">
                <a:tableStyleId>{46F890A9-2807-4EBB-B81D-B2AA78EC7F39}</a:tableStyleId>
              </a:tblPr>
              <a:tblGrid>
                <a:gridCol w="1957619"/>
                <a:gridCol w="1957619"/>
                <a:gridCol w="1957619"/>
                <a:gridCol w="1957619"/>
              </a:tblGrid>
              <a:tr h="508143">
                <a:tc>
                  <a:txBody>
                    <a:bodyPr/>
                    <a:lstStyle/>
                    <a:p>
                      <a:endParaRPr lang="en-US" dirty="0">
                        <a:solidFill>
                          <a:sysClr val="windowText" lastClr="000000"/>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dirty="0" smtClean="0">
                          <a:solidFill>
                            <a:schemeClr val="tx1"/>
                          </a:solidFill>
                        </a:rPr>
                        <a:t>Olaparib</a:t>
                      </a:r>
                      <a:endParaRPr lang="en-US"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dirty="0" smtClean="0">
                          <a:solidFill>
                            <a:schemeClr val="tx1"/>
                          </a:solidFill>
                        </a:rPr>
                        <a:t>Rucaparib</a:t>
                      </a:r>
                      <a:endParaRPr lang="en-US"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dirty="0" smtClean="0">
                          <a:solidFill>
                            <a:schemeClr val="tx1"/>
                          </a:solidFill>
                        </a:rPr>
                        <a:t>Niraparib</a:t>
                      </a:r>
                      <a:endParaRPr lang="en-US"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r>
              <a:tr h="604074">
                <a:tc>
                  <a:txBody>
                    <a:bodyPr/>
                    <a:lstStyle/>
                    <a:p>
                      <a:r>
                        <a:rPr lang="en-US" dirty="0" smtClean="0">
                          <a:solidFill>
                            <a:schemeClr val="tx1"/>
                          </a:solidFill>
                        </a:rPr>
                        <a:t>Available</a:t>
                      </a:r>
                      <a:r>
                        <a:rPr lang="en-US" baseline="0" dirty="0" smtClean="0">
                          <a:solidFill>
                            <a:schemeClr val="tx1"/>
                          </a:solidFill>
                        </a:rPr>
                        <a:t> dosage form*</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50 mg capsule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300 mg tablet</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100 mg tablet</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r h="862962">
                <a:tc>
                  <a:txBody>
                    <a:bodyPr/>
                    <a:lstStyle/>
                    <a:p>
                      <a:r>
                        <a:rPr lang="en-US" dirty="0" smtClean="0">
                          <a:solidFill>
                            <a:schemeClr val="tx1"/>
                          </a:solidFill>
                        </a:rPr>
                        <a:t>Dosing and administration</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400 mg </a:t>
                      </a:r>
                      <a:br>
                        <a:rPr lang="en-US" dirty="0" smtClean="0">
                          <a:solidFill>
                            <a:schemeClr val="tx1"/>
                          </a:solidFill>
                        </a:rPr>
                      </a:br>
                      <a:r>
                        <a:rPr lang="en-US" dirty="0" smtClean="0">
                          <a:solidFill>
                            <a:schemeClr val="tx1"/>
                          </a:solidFill>
                        </a:rPr>
                        <a:t>twice daily, oral</a:t>
                      </a:r>
                    </a:p>
                    <a:p>
                      <a:pPr algn="ctr"/>
                      <a:r>
                        <a:rPr lang="en-US" dirty="0" smtClean="0">
                          <a:solidFill>
                            <a:schemeClr val="tx1"/>
                          </a:solidFill>
                        </a:rPr>
                        <a:t>(800 mg total)</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600 mg </a:t>
                      </a:r>
                      <a:br>
                        <a:rPr lang="en-US" dirty="0" smtClean="0">
                          <a:solidFill>
                            <a:schemeClr val="tx1"/>
                          </a:solidFill>
                        </a:rPr>
                      </a:br>
                      <a:r>
                        <a:rPr lang="en-US" dirty="0" smtClean="0">
                          <a:solidFill>
                            <a:schemeClr val="tx1"/>
                          </a:solidFill>
                        </a:rPr>
                        <a:t>twice</a:t>
                      </a:r>
                      <a:r>
                        <a:rPr lang="en-US" baseline="0" dirty="0" smtClean="0">
                          <a:solidFill>
                            <a:schemeClr val="tx1"/>
                          </a:solidFill>
                        </a:rPr>
                        <a:t> daily, oral</a:t>
                      </a:r>
                    </a:p>
                    <a:p>
                      <a:pPr algn="ctr"/>
                      <a:r>
                        <a:rPr lang="en-US" baseline="0" dirty="0" smtClean="0">
                          <a:solidFill>
                            <a:schemeClr val="tx1"/>
                          </a:solidFill>
                        </a:rPr>
                        <a:t>(1,200 mg total)</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300 mg </a:t>
                      </a:r>
                      <a:br>
                        <a:rPr lang="en-US" dirty="0" smtClean="0">
                          <a:solidFill>
                            <a:schemeClr val="tx1"/>
                          </a:solidFill>
                        </a:rPr>
                      </a:br>
                      <a:r>
                        <a:rPr lang="en-US" dirty="0" smtClean="0">
                          <a:solidFill>
                            <a:schemeClr val="tx1"/>
                          </a:solidFill>
                        </a:rPr>
                        <a:t>once</a:t>
                      </a:r>
                      <a:r>
                        <a:rPr lang="en-US" baseline="0" dirty="0" smtClean="0">
                          <a:solidFill>
                            <a:schemeClr val="tx1"/>
                          </a:solidFill>
                        </a:rPr>
                        <a:t> </a:t>
                      </a:r>
                      <a:r>
                        <a:rPr lang="en-US" dirty="0" smtClean="0">
                          <a:solidFill>
                            <a:schemeClr val="tx1"/>
                          </a:solidFill>
                        </a:rPr>
                        <a:t>daily, oral</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r h="862962">
                <a:tc>
                  <a:txBody>
                    <a:bodyPr/>
                    <a:lstStyle/>
                    <a:p>
                      <a:r>
                        <a:rPr lang="en-US" dirty="0" smtClean="0">
                          <a:solidFill>
                            <a:schemeClr val="tx1"/>
                          </a:solidFill>
                        </a:rPr>
                        <a:t>Total number of capsules/tablets per day</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16</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4</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c>
                  <a:txBody>
                    <a:bodyPr/>
                    <a:lstStyle/>
                    <a:p>
                      <a:pPr algn="ctr"/>
                      <a:r>
                        <a:rPr lang="en-US" dirty="0" smtClean="0">
                          <a:solidFill>
                            <a:schemeClr val="tx1"/>
                          </a:solidFill>
                        </a:rPr>
                        <a:t>3</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sp>
        <p:nvSpPr>
          <p:cNvPr id="5" name="TextBox 4"/>
          <p:cNvSpPr txBox="1"/>
          <p:nvPr/>
        </p:nvSpPr>
        <p:spPr>
          <a:xfrm>
            <a:off x="685800" y="4899703"/>
            <a:ext cx="8164286" cy="923330"/>
          </a:xfrm>
          <a:prstGeom prst="rect">
            <a:avLst/>
          </a:prstGeom>
          <a:noFill/>
        </p:spPr>
        <p:txBody>
          <a:bodyPr wrap="square" rtlCol="0">
            <a:spAutoFit/>
          </a:bodyPr>
          <a:lstStyle/>
          <a:p>
            <a:r>
              <a:rPr lang="en-US" sz="1800" dirty="0" smtClean="0"/>
              <a:t>*</a:t>
            </a:r>
            <a:r>
              <a:rPr lang="en-US" sz="1800" baseline="30000" dirty="0" smtClean="0"/>
              <a:t> </a:t>
            </a:r>
            <a:r>
              <a:rPr lang="en-US" sz="1800" dirty="0" smtClean="0"/>
              <a:t>The SOLO-1 and SOLO-2 trials evaluated a 300 </a:t>
            </a:r>
            <a:r>
              <a:rPr lang="en-US" sz="1800" dirty="0"/>
              <a:t>mg twice </a:t>
            </a:r>
            <a:r>
              <a:rPr lang="en-US" sz="1800" dirty="0" smtClean="0"/>
              <a:t>daily dosing of olaparib in a higher dosage tablet form. This formulation is not currently FDA approved. </a:t>
            </a:r>
            <a:endParaRPr lang="en-US" sz="1800" dirty="0"/>
          </a:p>
        </p:txBody>
      </p:sp>
      <p:sp>
        <p:nvSpPr>
          <p:cNvPr id="6" name="TextBox 5"/>
          <p:cNvSpPr txBox="1"/>
          <p:nvPr/>
        </p:nvSpPr>
        <p:spPr>
          <a:xfrm>
            <a:off x="156554" y="6443246"/>
            <a:ext cx="6885155" cy="338554"/>
          </a:xfrm>
          <a:prstGeom prst="rect">
            <a:avLst/>
          </a:prstGeom>
          <a:noFill/>
        </p:spPr>
        <p:txBody>
          <a:bodyPr wrap="none" rtlCol="0">
            <a:spAutoFit/>
          </a:bodyPr>
          <a:lstStyle/>
          <a:p>
            <a:r>
              <a:rPr lang="en-US" sz="1600" dirty="0" smtClean="0"/>
              <a:t>Olaparib package insert;</a:t>
            </a:r>
            <a:r>
              <a:rPr lang="en-US" sz="1600" dirty="0"/>
              <a:t> </a:t>
            </a:r>
            <a:r>
              <a:rPr lang="en-US" sz="1600" dirty="0" err="1"/>
              <a:t>Rucaparib</a:t>
            </a:r>
            <a:r>
              <a:rPr lang="en-US" sz="1600" dirty="0"/>
              <a:t> package insert</a:t>
            </a:r>
            <a:r>
              <a:rPr lang="en-US" sz="1600" dirty="0" smtClean="0"/>
              <a:t>; www.clinicaltrials.gov</a:t>
            </a:r>
            <a:endParaRPr lang="en-US" sz="1600" dirty="0"/>
          </a:p>
        </p:txBody>
      </p:sp>
    </p:spTree>
    <p:extLst>
      <p:ext uri="{BB962C8B-B14F-4D97-AF65-F5344CB8AC3E}">
        <p14:creationId xmlns:p14="http://schemas.microsoft.com/office/powerpoint/2010/main" val="7638960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Case Discussion: Second Opinion</a:t>
            </a:r>
            <a:endParaRPr lang="en-US" dirty="0"/>
          </a:p>
        </p:txBody>
      </p:sp>
      <p:sp>
        <p:nvSpPr>
          <p:cNvPr id="2" name="Content Placeholder 1"/>
          <p:cNvSpPr>
            <a:spLocks noGrp="1"/>
          </p:cNvSpPr>
          <p:nvPr>
            <p:ph idx="1"/>
          </p:nvPr>
        </p:nvSpPr>
        <p:spPr/>
        <p:txBody>
          <a:bodyPr/>
          <a:lstStyle/>
          <a:p>
            <a:r>
              <a:rPr lang="en-US" dirty="0"/>
              <a:t>54-year-old woman with high-grade serous ovarian </a:t>
            </a:r>
            <a:r>
              <a:rPr lang="en-US" dirty="0" smtClean="0"/>
              <a:t>cancer</a:t>
            </a:r>
            <a:endParaRPr lang="en-US" dirty="0"/>
          </a:p>
          <a:p>
            <a:r>
              <a:rPr lang="en-US" dirty="0"/>
              <a:t>Achieved a CR with carboplatin/paclitaxel (IV) x </a:t>
            </a:r>
            <a:r>
              <a:rPr lang="en-US" dirty="0" smtClean="0"/>
              <a:t/>
            </a:r>
            <a:br>
              <a:rPr lang="en-US" dirty="0" smtClean="0"/>
            </a:br>
            <a:r>
              <a:rPr lang="en-US" dirty="0" smtClean="0"/>
              <a:t>6 cycles</a:t>
            </a:r>
            <a:endParaRPr lang="en-US" dirty="0"/>
          </a:p>
          <a:p>
            <a:r>
              <a:rPr lang="en-US" dirty="0"/>
              <a:t>CA-125 spiked after 11 months and received </a:t>
            </a:r>
            <a:r>
              <a:rPr lang="en-US" dirty="0" smtClean="0"/>
              <a:t/>
            </a:r>
            <a:br>
              <a:rPr lang="en-US" dirty="0" smtClean="0"/>
            </a:br>
            <a:r>
              <a:rPr lang="en-US" dirty="0" smtClean="0"/>
              <a:t>2 </a:t>
            </a:r>
            <a:r>
              <a:rPr lang="en-US" dirty="0"/>
              <a:t>lines of </a:t>
            </a:r>
            <a:r>
              <a:rPr lang="en-US" dirty="0" smtClean="0"/>
              <a:t>therapy afterwards</a:t>
            </a:r>
            <a:endParaRPr lang="en-US" dirty="0"/>
          </a:p>
        </p:txBody>
      </p:sp>
    </p:spTree>
    <p:extLst>
      <p:ext uri="{BB962C8B-B14F-4D97-AF65-F5344CB8AC3E}">
        <p14:creationId xmlns:p14="http://schemas.microsoft.com/office/powerpoint/2010/main" val="18661508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Case Discussion: Second Opinion</a:t>
            </a:r>
            <a:endParaRPr lang="en-US" dirty="0"/>
          </a:p>
        </p:txBody>
      </p:sp>
      <p:sp>
        <p:nvSpPr>
          <p:cNvPr id="5" name="Content Placeholder 1"/>
          <p:cNvSpPr txBox="1">
            <a:spLocks/>
          </p:cNvSpPr>
          <p:nvPr/>
        </p:nvSpPr>
        <p:spPr>
          <a:xfrm>
            <a:off x="685800" y="1462088"/>
            <a:ext cx="7772400" cy="5027612"/>
          </a:xfrm>
          <a:prstGeom prst="rect">
            <a:avLst/>
          </a:prstGeom>
        </p:spPr>
        <p:txBody>
          <a:bodyPr/>
          <a:lstStyle>
            <a:lvl1pPr marL="342900" indent="-342900" algn="l" rtl="0" eaLnBrk="0" fontAlgn="base" hangingPunct="0">
              <a:spcBef>
                <a:spcPct val="20000"/>
              </a:spcBef>
              <a:spcAft>
                <a:spcPct val="0"/>
              </a:spcAft>
              <a:buChar char="•"/>
              <a:defRPr sz="25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500">
                <a:solidFill>
                  <a:schemeClr val="bg1"/>
                </a:solidFill>
                <a:latin typeface="+mn-lt"/>
                <a:ea typeface="+mn-ea"/>
              </a:defRPr>
            </a:lvl2pPr>
            <a:lvl3pPr marL="1143000" indent="-228600" algn="l" rtl="0" eaLnBrk="0" fontAlgn="base" hangingPunct="0">
              <a:spcBef>
                <a:spcPct val="20000"/>
              </a:spcBef>
              <a:spcAft>
                <a:spcPct val="0"/>
              </a:spcAft>
              <a:buChar char="•"/>
              <a:defRPr sz="2500">
                <a:solidFill>
                  <a:schemeClr val="bg1"/>
                </a:solidFill>
                <a:latin typeface="+mn-lt"/>
                <a:ea typeface="+mn-ea"/>
              </a:defRPr>
            </a:lvl3pPr>
            <a:lvl4pPr marL="1600200" indent="-228600" algn="l" rtl="0" eaLnBrk="0" fontAlgn="base" hangingPunct="0">
              <a:spcBef>
                <a:spcPct val="20000"/>
              </a:spcBef>
              <a:spcAft>
                <a:spcPct val="0"/>
              </a:spcAft>
              <a:buChar char="–"/>
              <a:defRPr sz="2500">
                <a:solidFill>
                  <a:schemeClr val="bg1"/>
                </a:solidFill>
                <a:latin typeface="+mn-lt"/>
                <a:ea typeface="+mn-ea"/>
              </a:defRPr>
            </a:lvl4pPr>
            <a:lvl5pPr marL="2057400" indent="-228600" algn="l" rtl="0" eaLnBrk="0" fontAlgn="base" hangingPunct="0">
              <a:spcBef>
                <a:spcPct val="20000"/>
              </a:spcBef>
              <a:spcAft>
                <a:spcPct val="0"/>
              </a:spcAft>
              <a:buChar char="»"/>
              <a:defRPr sz="2500">
                <a:solidFill>
                  <a:schemeClr val="bg1"/>
                </a:solidFill>
                <a:latin typeface="+mn-lt"/>
                <a:ea typeface="+mn-ea"/>
              </a:defRPr>
            </a:lvl5pPr>
            <a:lvl6pPr marL="2514600" indent="-228600" algn="l" rtl="0" fontAlgn="base">
              <a:spcBef>
                <a:spcPct val="20000"/>
              </a:spcBef>
              <a:spcAft>
                <a:spcPct val="0"/>
              </a:spcAft>
              <a:buChar char="»"/>
              <a:defRPr sz="2500">
                <a:solidFill>
                  <a:schemeClr val="bg1"/>
                </a:solidFill>
                <a:latin typeface="+mn-lt"/>
                <a:ea typeface="+mn-ea"/>
              </a:defRPr>
            </a:lvl6pPr>
            <a:lvl7pPr marL="2971800" indent="-228600" algn="l" rtl="0" fontAlgn="base">
              <a:spcBef>
                <a:spcPct val="20000"/>
              </a:spcBef>
              <a:spcAft>
                <a:spcPct val="0"/>
              </a:spcAft>
              <a:buChar char="»"/>
              <a:defRPr sz="2500">
                <a:solidFill>
                  <a:schemeClr val="bg1"/>
                </a:solidFill>
                <a:latin typeface="+mn-lt"/>
                <a:ea typeface="+mn-ea"/>
              </a:defRPr>
            </a:lvl7pPr>
            <a:lvl8pPr marL="3429000" indent="-228600" algn="l" rtl="0" fontAlgn="base">
              <a:spcBef>
                <a:spcPct val="20000"/>
              </a:spcBef>
              <a:spcAft>
                <a:spcPct val="0"/>
              </a:spcAft>
              <a:buChar char="»"/>
              <a:defRPr sz="2500">
                <a:solidFill>
                  <a:schemeClr val="bg1"/>
                </a:solidFill>
                <a:latin typeface="+mn-lt"/>
                <a:ea typeface="+mn-ea"/>
              </a:defRPr>
            </a:lvl8pPr>
            <a:lvl9pPr marL="3886200" indent="-228600" algn="l" rtl="0" fontAlgn="base">
              <a:spcBef>
                <a:spcPct val="20000"/>
              </a:spcBef>
              <a:spcAft>
                <a:spcPct val="0"/>
              </a:spcAft>
              <a:buChar char="»"/>
              <a:defRPr sz="2500">
                <a:solidFill>
                  <a:schemeClr val="bg1"/>
                </a:solidFill>
                <a:latin typeface="+mn-lt"/>
                <a:ea typeface="+mn-ea"/>
              </a:defRPr>
            </a:lvl9pPr>
          </a:lstStyle>
          <a:p>
            <a:r>
              <a:rPr lang="en-US" kern="0" dirty="0"/>
              <a:t>54-year-old woman with high-grade serous ovarian cancer</a:t>
            </a:r>
          </a:p>
          <a:p>
            <a:r>
              <a:rPr lang="en-US" kern="0" dirty="0" smtClean="0"/>
              <a:t>Achieved </a:t>
            </a:r>
            <a:r>
              <a:rPr lang="en-US" kern="0" dirty="0"/>
              <a:t>a CR with carboplatin/paclitaxel (IV) x </a:t>
            </a:r>
            <a:r>
              <a:rPr lang="en-US" kern="0" dirty="0" smtClean="0"/>
              <a:t/>
            </a:r>
            <a:br>
              <a:rPr lang="en-US" kern="0" dirty="0" smtClean="0"/>
            </a:br>
            <a:r>
              <a:rPr lang="en-US" kern="0" dirty="0" smtClean="0"/>
              <a:t>6 </a:t>
            </a:r>
            <a:r>
              <a:rPr lang="en-US" kern="0" dirty="0"/>
              <a:t>cycles</a:t>
            </a:r>
          </a:p>
          <a:p>
            <a:r>
              <a:rPr lang="en-US" kern="0" dirty="0" smtClean="0"/>
              <a:t>CA-125 </a:t>
            </a:r>
            <a:r>
              <a:rPr lang="en-US" kern="0" dirty="0"/>
              <a:t>spiked after 11 months and received </a:t>
            </a:r>
            <a:r>
              <a:rPr lang="en-US" kern="0" dirty="0" smtClean="0"/>
              <a:t/>
            </a:r>
            <a:br>
              <a:rPr lang="en-US" kern="0" dirty="0" smtClean="0"/>
            </a:br>
            <a:r>
              <a:rPr lang="en-US" dirty="0" smtClean="0"/>
              <a:t>2 </a:t>
            </a:r>
            <a:r>
              <a:rPr lang="en-US" dirty="0"/>
              <a:t>lines of </a:t>
            </a:r>
            <a:r>
              <a:rPr lang="en-US" dirty="0" smtClean="0"/>
              <a:t>therapy </a:t>
            </a:r>
            <a:r>
              <a:rPr lang="en-US" kern="0" dirty="0" smtClean="0"/>
              <a:t>afterwards</a:t>
            </a:r>
          </a:p>
          <a:p>
            <a:r>
              <a:rPr lang="en-US" kern="0" dirty="0"/>
              <a:t>Tested for BRCA status at this point and disease was found to be </a:t>
            </a:r>
            <a:r>
              <a:rPr lang="en-US" kern="0" dirty="0" smtClean="0"/>
              <a:t>BRCA </a:t>
            </a:r>
            <a:r>
              <a:rPr lang="en-US" dirty="0" smtClean="0"/>
              <a:t>mutation-</a:t>
            </a:r>
            <a:r>
              <a:rPr lang="en-US" kern="0" dirty="0" smtClean="0"/>
              <a:t>positive</a:t>
            </a:r>
            <a:endParaRPr lang="en-US" kern="0" dirty="0"/>
          </a:p>
          <a:p>
            <a:r>
              <a:rPr lang="en-US" kern="0" dirty="0" smtClean="0"/>
              <a:t>She </a:t>
            </a:r>
            <a:r>
              <a:rPr lang="en-US" kern="0" dirty="0"/>
              <a:t>is currently receiving olaparib (3 months)</a:t>
            </a:r>
          </a:p>
          <a:p>
            <a:pPr marL="0" indent="0">
              <a:buNone/>
            </a:pPr>
            <a:r>
              <a:rPr lang="en-US" i="1" kern="0" dirty="0" smtClean="0">
                <a:solidFill>
                  <a:srgbClr val="FFFF00"/>
                </a:solidFill>
              </a:rPr>
              <a:t>When </a:t>
            </a:r>
            <a:r>
              <a:rPr lang="en-US" i="1" kern="0" dirty="0">
                <a:solidFill>
                  <a:srgbClr val="FFFF00"/>
                </a:solidFill>
              </a:rPr>
              <a:t>would you observe evidence of an objective response?</a:t>
            </a:r>
          </a:p>
          <a:p>
            <a:endParaRPr lang="en-US" kern="0" dirty="0"/>
          </a:p>
          <a:p>
            <a:endParaRPr lang="en-US" kern="0" dirty="0"/>
          </a:p>
        </p:txBody>
      </p:sp>
      <p:sp>
        <p:nvSpPr>
          <p:cNvPr id="6" name="Rectangle 5"/>
          <p:cNvSpPr/>
          <p:nvPr/>
        </p:nvSpPr>
        <p:spPr bwMode="auto">
          <a:xfrm>
            <a:off x="581891" y="3990109"/>
            <a:ext cx="7897092" cy="2173185"/>
          </a:xfrm>
          <a:prstGeom prst="rect">
            <a:avLst/>
          </a:prstGeom>
          <a:noFill/>
          <a:ln w="3810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9788334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sz="2400" dirty="0"/>
              <a:t>PARP Inhibitors: Common Side </a:t>
            </a:r>
            <a:r>
              <a:rPr lang="en-US" sz="2400" dirty="0" smtClean="0"/>
              <a:t>Effects</a:t>
            </a:r>
            <a:endParaRPr lang="en-US" sz="2400" b="0" i="1" dirty="0">
              <a:solidFill>
                <a:schemeClr val="tx1"/>
              </a:solidFill>
            </a:endParaRPr>
          </a:p>
        </p:txBody>
      </p:sp>
      <p:sp>
        <p:nvSpPr>
          <p:cNvPr id="4" name="Content Placeholder 3"/>
          <p:cNvSpPr>
            <a:spLocks noGrp="1"/>
          </p:cNvSpPr>
          <p:nvPr>
            <p:ph idx="1"/>
          </p:nvPr>
        </p:nvSpPr>
        <p:spPr>
          <a:xfrm>
            <a:off x="685800" y="1866378"/>
            <a:ext cx="7772400" cy="4623322"/>
          </a:xfrm>
        </p:spPr>
        <p:txBody>
          <a:bodyPr/>
          <a:lstStyle/>
          <a:p>
            <a:pPr marL="0" indent="0">
              <a:buNone/>
            </a:pPr>
            <a:r>
              <a:rPr lang="en-US" sz="2800" dirty="0">
                <a:solidFill>
                  <a:schemeClr val="tx1"/>
                </a:solidFill>
              </a:rPr>
              <a:t>“</a:t>
            </a:r>
            <a:r>
              <a:rPr lang="en-US" sz="2800" i="1" dirty="0">
                <a:solidFill>
                  <a:schemeClr val="tx1"/>
                </a:solidFill>
              </a:rPr>
              <a:t>One of the class effects has been gastrointestinal toxicities — some nausea, dyspepsia, anorexia, occasional vomiting, and some lower GI effects, which is diarrhea. But it’s mostly upper GI effects.”</a:t>
            </a:r>
            <a:br>
              <a:rPr lang="en-US" sz="2800" i="1" dirty="0">
                <a:solidFill>
                  <a:schemeClr val="tx1"/>
                </a:solidFill>
              </a:rPr>
            </a:br>
            <a:r>
              <a:rPr lang="en-US" sz="2800" i="1" dirty="0">
                <a:solidFill>
                  <a:schemeClr val="tx1"/>
                </a:solidFill>
              </a:rPr>
              <a:t/>
            </a:r>
            <a:br>
              <a:rPr lang="en-US" sz="2800" i="1" dirty="0">
                <a:solidFill>
                  <a:schemeClr val="tx1"/>
                </a:solidFill>
              </a:rPr>
            </a:br>
            <a:r>
              <a:rPr lang="en-US" sz="2800" i="1" dirty="0">
                <a:solidFill>
                  <a:schemeClr val="tx1"/>
                </a:solidFill>
              </a:rPr>
              <a:t/>
            </a:r>
            <a:br>
              <a:rPr lang="en-US" sz="2800" i="1" dirty="0">
                <a:solidFill>
                  <a:schemeClr val="tx1"/>
                </a:solidFill>
              </a:rPr>
            </a:br>
            <a:r>
              <a:rPr lang="en-US" sz="2800" dirty="0"/>
              <a:t> 				</a:t>
            </a:r>
            <a:r>
              <a:rPr lang="en-US" sz="2800" dirty="0">
                <a:solidFill>
                  <a:schemeClr val="tx1"/>
                </a:solidFill>
              </a:rPr>
              <a:t>Ursula A </a:t>
            </a:r>
            <a:r>
              <a:rPr lang="en-US" sz="2800" dirty="0" err="1">
                <a:solidFill>
                  <a:schemeClr val="tx1"/>
                </a:solidFill>
              </a:rPr>
              <a:t>Matulonis</a:t>
            </a:r>
            <a:r>
              <a:rPr lang="en-US" sz="2800" dirty="0">
                <a:solidFill>
                  <a:schemeClr val="tx1"/>
                </a:solidFill>
              </a:rPr>
              <a:t>, MD</a:t>
            </a:r>
            <a:endParaRPr lang="en-US" dirty="0"/>
          </a:p>
        </p:txBody>
      </p:sp>
    </p:spTree>
    <p:extLst>
      <p:ext uri="{BB962C8B-B14F-4D97-AF65-F5344CB8AC3E}">
        <p14:creationId xmlns:p14="http://schemas.microsoft.com/office/powerpoint/2010/main" val="14484235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Recommendations for BRCA1 and BRCA2 Testing</a:t>
            </a:r>
            <a:endParaRPr lang="en-US" dirty="0"/>
          </a:p>
        </p:txBody>
      </p:sp>
      <p:sp>
        <p:nvSpPr>
          <p:cNvPr id="2" name="Content Placeholder 1"/>
          <p:cNvSpPr>
            <a:spLocks noGrp="1"/>
          </p:cNvSpPr>
          <p:nvPr>
            <p:ph idx="1"/>
          </p:nvPr>
        </p:nvSpPr>
        <p:spPr/>
        <p:txBody>
          <a:bodyPr/>
          <a:lstStyle/>
          <a:p>
            <a:pPr marL="0" indent="0">
              <a:lnSpc>
                <a:spcPct val="150000"/>
              </a:lnSpc>
              <a:spcBef>
                <a:spcPts val="600"/>
              </a:spcBef>
              <a:spcAft>
                <a:spcPts val="600"/>
              </a:spcAft>
              <a:buNone/>
            </a:pPr>
            <a:r>
              <a:rPr lang="en-US" i="1" dirty="0"/>
              <a:t>“… Despite that agreement and despite guidelines that have come from SGO, ASCO and others, we still have a number of people… with as many as 20 to 40 percent, depending on which paper you read, not getting tested in patients who have epithelial ovarian cancer, which is very unfortunate.</a:t>
            </a:r>
            <a:r>
              <a:rPr lang="en-US" dirty="0"/>
              <a:t>”</a:t>
            </a:r>
          </a:p>
          <a:p>
            <a:pPr marL="0" indent="0" algn="r">
              <a:lnSpc>
                <a:spcPct val="150000"/>
              </a:lnSpc>
              <a:spcBef>
                <a:spcPts val="600"/>
              </a:spcBef>
              <a:spcAft>
                <a:spcPts val="600"/>
              </a:spcAft>
              <a:buNone/>
            </a:pPr>
            <a:r>
              <a:rPr lang="en-US" dirty="0" smtClean="0"/>
              <a:t>Thomas </a:t>
            </a:r>
            <a:r>
              <a:rPr lang="en-US" dirty="0"/>
              <a:t>J Herzog, </a:t>
            </a:r>
            <a:r>
              <a:rPr lang="en-US" dirty="0" smtClean="0"/>
              <a:t>MD</a:t>
            </a:r>
            <a:endParaRPr lang="en-US" dirty="0"/>
          </a:p>
        </p:txBody>
      </p:sp>
    </p:spTree>
    <p:extLst>
      <p:ext uri="{BB962C8B-B14F-4D97-AF65-F5344CB8AC3E}">
        <p14:creationId xmlns:p14="http://schemas.microsoft.com/office/powerpoint/2010/main" val="20069979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Box 86"/>
          <p:cNvSpPr txBox="1"/>
          <p:nvPr/>
        </p:nvSpPr>
        <p:spPr>
          <a:xfrm>
            <a:off x="0" y="6457950"/>
            <a:ext cx="7620000" cy="400051"/>
          </a:xfrm>
          <a:prstGeom prst="rect">
            <a:avLst/>
          </a:prstGeom>
          <a:noFill/>
        </p:spPr>
        <p:txBody>
          <a:bodyPr lIns="182880" bIns="182880" anchor="ctr"/>
          <a:lstStyle/>
          <a:p>
            <a:pPr>
              <a:defRPr/>
            </a:pPr>
            <a:r>
              <a:rPr lang="en-US" sz="1600" dirty="0" err="1">
                <a:solidFill>
                  <a:srgbClr val="FFFFFF"/>
                </a:solidFill>
              </a:rPr>
              <a:t>Iglehart</a:t>
            </a:r>
            <a:r>
              <a:rPr lang="en-US" sz="1600" dirty="0">
                <a:solidFill>
                  <a:srgbClr val="FFFFFF"/>
                </a:solidFill>
              </a:rPr>
              <a:t> </a:t>
            </a:r>
            <a:r>
              <a:rPr lang="en-US" sz="1600" dirty="0" smtClean="0">
                <a:solidFill>
                  <a:srgbClr val="FFFFFF"/>
                </a:solidFill>
              </a:rPr>
              <a:t>JD. </a:t>
            </a:r>
            <a:r>
              <a:rPr lang="en-US" sz="1600" i="1" dirty="0">
                <a:solidFill>
                  <a:srgbClr val="FFFFFF"/>
                </a:solidFill>
              </a:rPr>
              <a:t>N </a:t>
            </a:r>
            <a:r>
              <a:rPr lang="ro-RO" sz="1600" i="1" dirty="0">
                <a:solidFill>
                  <a:srgbClr val="FFFFFF"/>
                </a:solidFill>
              </a:rPr>
              <a:t>Engl J Med </a:t>
            </a:r>
            <a:r>
              <a:rPr lang="ro-RO" sz="1600" dirty="0">
                <a:solidFill>
                  <a:srgbClr val="FFFFFF"/>
                </a:solidFill>
              </a:rPr>
              <a:t>2009;361(2):189-91.</a:t>
            </a:r>
            <a:endParaRPr lang="en-US" sz="1600" dirty="0">
              <a:solidFill>
                <a:srgbClr val="FFFFFF"/>
              </a:solidFill>
              <a:latin typeface="+mj-lt"/>
              <a:cs typeface="Cambria"/>
            </a:endParaRPr>
          </a:p>
        </p:txBody>
      </p:sp>
      <p:sp>
        <p:nvSpPr>
          <p:cNvPr id="52226" name="Title 87"/>
          <p:cNvSpPr>
            <a:spLocks noGrp="1"/>
          </p:cNvSpPr>
          <p:nvPr>
            <p:ph type="title"/>
          </p:nvPr>
        </p:nvSpPr>
        <p:spPr/>
        <p:txBody>
          <a:bodyPr/>
          <a:lstStyle/>
          <a:p>
            <a:r>
              <a:rPr lang="en-GB" altLang="x-none" dirty="0"/>
              <a:t>Mechanism of Cell Death from Synthetic Lethality Induced by PARP Inhibition</a:t>
            </a:r>
            <a:endParaRPr lang="en-US" altLang="x-none"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4361" y="1359369"/>
            <a:ext cx="8555277" cy="4882211"/>
          </a:xfrm>
          <a:prstGeom prst="rect">
            <a:avLst/>
          </a:prstGeom>
        </p:spPr>
      </p:pic>
    </p:spTree>
    <p:extLst>
      <p:ext uri="{BB962C8B-B14F-4D97-AF65-F5344CB8AC3E}">
        <p14:creationId xmlns:p14="http://schemas.microsoft.com/office/powerpoint/2010/main" val="13219030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532356" y="1301258"/>
            <a:ext cx="8068949" cy="4948554"/>
          </a:xfrm>
          <a:prstGeom prst="rect">
            <a:avLst/>
          </a:prstGeom>
          <a:solidFill>
            <a:srgbClr val="9CCBED"/>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2400" dirty="0">
              <a:solidFill>
                <a:srgbClr val="FFFFFF"/>
              </a:solidFill>
            </a:endParaRPr>
          </a:p>
        </p:txBody>
      </p:sp>
      <p:sp>
        <p:nvSpPr>
          <p:cNvPr id="2" name="Title 1"/>
          <p:cNvSpPr>
            <a:spLocks noGrp="1"/>
          </p:cNvSpPr>
          <p:nvPr>
            <p:ph type="title"/>
          </p:nvPr>
        </p:nvSpPr>
        <p:spPr/>
        <p:txBody>
          <a:bodyPr/>
          <a:lstStyle/>
          <a:p>
            <a:r>
              <a:rPr lang="en-US" dirty="0"/>
              <a:t>ENGOT-OV16/NOVA </a:t>
            </a:r>
            <a:r>
              <a:rPr lang="en-US" dirty="0" smtClean="0"/>
              <a:t>Trial of Niraparib Maintenance Therapy: </a:t>
            </a:r>
            <a:r>
              <a:rPr lang="en-US" dirty="0"/>
              <a:t>Median </a:t>
            </a:r>
            <a:r>
              <a:rPr lang="en-US" dirty="0" smtClean="0"/>
              <a:t>PFS Results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840861"/>
              </p:ext>
            </p:extLst>
          </p:nvPr>
        </p:nvGraphicFramePr>
        <p:xfrm>
          <a:off x="685800" y="1462088"/>
          <a:ext cx="7772400" cy="4588632"/>
        </p:xfrm>
        <a:graphic>
          <a:graphicData uri="http://schemas.openxmlformats.org/drawingml/2006/table">
            <a:tbl>
              <a:tblPr firstRow="1" bandRow="1">
                <a:tableStyleId>{21E4AEA4-8DFA-4A89-87EB-49C32662AFE0}</a:tableStyleId>
              </a:tblPr>
              <a:tblGrid>
                <a:gridCol w="3127064"/>
                <a:gridCol w="1372161"/>
                <a:gridCol w="1219698"/>
                <a:gridCol w="1051950"/>
                <a:gridCol w="1001527"/>
              </a:tblGrid>
              <a:tr h="736680">
                <a:tc>
                  <a:txBody>
                    <a:bodyPr/>
                    <a:lstStyle/>
                    <a:p>
                      <a:endParaRPr lang="en-US" sz="1800" dirty="0"/>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Niraparib</a:t>
                      </a:r>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Placebo</a:t>
                      </a:r>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Hazard ratio</a:t>
                      </a:r>
                      <a:endParaRPr lang="en-US" sz="1800" dirty="0"/>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i="1" dirty="0" smtClean="0"/>
                        <a:t>p</a:t>
                      </a:r>
                      <a:r>
                        <a:rPr lang="en-US" sz="1800" dirty="0" smtClean="0"/>
                        <a:t>-value</a:t>
                      </a:r>
                      <a:endParaRPr lang="en-US" sz="1800" dirty="0"/>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r>
              <a:tr h="7366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Germline BRCA mutation </a:t>
                      </a:r>
                      <a:br>
                        <a:rPr lang="en-US" sz="1800" dirty="0" smtClean="0">
                          <a:solidFill>
                            <a:schemeClr val="tx1"/>
                          </a:solidFill>
                        </a:rPr>
                      </a:br>
                      <a:r>
                        <a:rPr lang="en-US" sz="1800" dirty="0" smtClean="0">
                          <a:solidFill>
                            <a:schemeClr val="tx1"/>
                          </a:solidFill>
                        </a:rPr>
                        <a:t>(n = 138, 65) </a:t>
                      </a: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21.0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5.5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0.27</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FF00"/>
                      </a:solidFill>
                      <a:prstDash val="solid"/>
                      <a:round/>
                      <a:headEnd type="none" w="med" len="med"/>
                      <a:tailEnd type="none" w="med" len="med"/>
                    </a:lnB>
                    <a:solidFill>
                      <a:srgbClr val="175895"/>
                    </a:solidFill>
                  </a:tcPr>
                </a:tc>
              </a:tr>
              <a:tr h="7576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1"/>
                          </a:solidFill>
                        </a:rPr>
                        <a:t>HRD positive with somatic BRCA mutations (n = 35, 12)</a:t>
                      </a:r>
                    </a:p>
                  </a:txBody>
                  <a:tcPr marL="91477" marR="91477" anchor="ctr">
                    <a:lnL w="38100" cap="flat" cmpd="sng" algn="ctr">
                      <a:solidFill>
                        <a:srgbClr val="FFFF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FF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20.9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FF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11.0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FF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0.27</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FF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0.02</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7576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1"/>
                          </a:solidFill>
                        </a:rPr>
                        <a:t>HRD positive with wild-type BRCA (n = 71, 44)</a:t>
                      </a:r>
                    </a:p>
                  </a:txBody>
                  <a:tcPr marL="91477" marR="91477" anchor="ctr">
                    <a:lnL w="38100" cap="flat" cmpd="sng" algn="ctr">
                      <a:solidFill>
                        <a:srgbClr val="FFFF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9.3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3.7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0.38</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38100" cap="flat" cmpd="sng" algn="ctr">
                      <a:solidFill>
                        <a:srgbClr val="FFFF00"/>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r>
              <a:tr h="8000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No germline BRCA mutation, HRD</a:t>
                      </a:r>
                      <a:r>
                        <a:rPr lang="en-US" sz="1800" baseline="0" dirty="0" smtClean="0">
                          <a:solidFill>
                            <a:schemeClr val="tx1"/>
                          </a:solidFill>
                        </a:rPr>
                        <a:t> negative </a:t>
                      </a:r>
                      <a:r>
                        <a:rPr lang="en-US" sz="1800" dirty="0" smtClean="0">
                          <a:solidFill>
                            <a:schemeClr val="tx1"/>
                          </a:solidFill>
                        </a:rPr>
                        <a:t>(n = 92, 42)</a:t>
                      </a:r>
                      <a:endParaRPr lang="en-US" sz="1800" dirty="0">
                        <a:solidFill>
                          <a:schemeClr val="tx1"/>
                        </a:solidFill>
                      </a:endParaRPr>
                    </a:p>
                  </a:txBody>
                  <a:tcPr marL="91477" marR="91477"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6.9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3.8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0.58</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0.02</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r>
              <a:tr h="80003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No germline BRCA mutation (n = 234, 116)</a:t>
                      </a:r>
                      <a:endParaRPr lang="en-US" sz="1800" dirty="0">
                        <a:solidFill>
                          <a:schemeClr val="tx1"/>
                        </a:solidFill>
                      </a:endParaRPr>
                    </a:p>
                  </a:txBody>
                  <a:tcPr marL="91477" marR="91477" anchor="ctr">
                    <a:lnL w="381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9.3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3.9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0.45</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175895"/>
                    </a:solidFill>
                  </a:tcPr>
                </a:tc>
              </a:tr>
            </a:tbl>
          </a:graphicData>
        </a:graphic>
      </p:graphicFrame>
      <p:sp>
        <p:nvSpPr>
          <p:cNvPr id="7" name="TextBox 6"/>
          <p:cNvSpPr txBox="1"/>
          <p:nvPr/>
        </p:nvSpPr>
        <p:spPr>
          <a:xfrm>
            <a:off x="156554" y="6443246"/>
            <a:ext cx="5000087" cy="338554"/>
          </a:xfrm>
          <a:prstGeom prst="rect">
            <a:avLst/>
          </a:prstGeom>
          <a:noFill/>
        </p:spPr>
        <p:txBody>
          <a:bodyPr wrap="none" rtlCol="0">
            <a:spAutoFit/>
          </a:bodyPr>
          <a:lstStyle/>
          <a:p>
            <a:r>
              <a:rPr lang="en-US" sz="1600" dirty="0"/>
              <a:t>Mirza MR et al. </a:t>
            </a:r>
            <a:r>
              <a:rPr lang="en-US" sz="1600" i="1" dirty="0"/>
              <a:t>N Engl J Med </a:t>
            </a:r>
            <a:r>
              <a:rPr lang="en-US" sz="1600" dirty="0" smtClean="0"/>
              <a:t>2016;375(22):2154-64.</a:t>
            </a:r>
            <a:endParaRPr lang="en-US" sz="1600" dirty="0"/>
          </a:p>
        </p:txBody>
      </p:sp>
    </p:spTree>
    <p:extLst>
      <p:ext uri="{BB962C8B-B14F-4D97-AF65-F5344CB8AC3E}">
        <p14:creationId xmlns:p14="http://schemas.microsoft.com/office/powerpoint/2010/main" val="18822419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757825" y="1224015"/>
            <a:ext cx="7589520" cy="4297680"/>
          </a:xfrm>
          <a:prstGeom prst="rect">
            <a:avLst/>
          </a:prstGeom>
          <a:solidFill>
            <a:srgbClr val="9CCBED"/>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2400" dirty="0">
              <a:solidFill>
                <a:srgbClr val="FFFFFF"/>
              </a:solidFill>
            </a:endParaRPr>
          </a:p>
        </p:txBody>
      </p:sp>
      <p:sp>
        <p:nvSpPr>
          <p:cNvPr id="2" name="Title 1"/>
          <p:cNvSpPr>
            <a:spLocks noGrp="1"/>
          </p:cNvSpPr>
          <p:nvPr>
            <p:ph type="title"/>
          </p:nvPr>
        </p:nvSpPr>
        <p:spPr/>
        <p:txBody>
          <a:bodyPr/>
          <a:lstStyle/>
          <a:p>
            <a:r>
              <a:rPr lang="en-US" dirty="0" smtClean="0"/>
              <a:t>Phase II OV21/PETROC Trial vs Phase III GOG 252 Trial for Patients with Stage II-IV Disease </a:t>
            </a:r>
            <a:endParaRPr lang="en-US"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97869356"/>
              </p:ext>
            </p:extLst>
          </p:nvPr>
        </p:nvGraphicFramePr>
        <p:xfrm>
          <a:off x="870557" y="1345874"/>
          <a:ext cx="7346515" cy="4055878"/>
        </p:xfrm>
        <a:graphic>
          <a:graphicData uri="http://schemas.openxmlformats.org/drawingml/2006/table">
            <a:tbl>
              <a:tblPr firstRow="1" bandRow="1">
                <a:tableStyleId>{21E4AEA4-8DFA-4A89-87EB-49C32662AFE0}</a:tableStyleId>
              </a:tblPr>
              <a:tblGrid>
                <a:gridCol w="2662850"/>
                <a:gridCol w="1527527"/>
                <a:gridCol w="1512096"/>
                <a:gridCol w="1644042"/>
              </a:tblGrid>
              <a:tr h="624088">
                <a:tc>
                  <a:txBody>
                    <a:bodyPr/>
                    <a:lstStyle/>
                    <a:p>
                      <a:r>
                        <a:rPr lang="en-US" sz="1700" dirty="0" smtClean="0"/>
                        <a:t>OV21/PETROC</a:t>
                      </a:r>
                      <a:r>
                        <a:rPr lang="en-US" sz="1700" baseline="30000" dirty="0" smtClean="0"/>
                        <a:t>1</a:t>
                      </a:r>
                      <a:endParaRPr lang="en-US" sz="1700" dirty="0" smtClean="0"/>
                    </a:p>
                    <a:p>
                      <a:r>
                        <a:rPr lang="en-US" sz="1700" dirty="0" smtClean="0"/>
                        <a:t>(Stage</a:t>
                      </a:r>
                      <a:r>
                        <a:rPr lang="en-US" sz="1700" baseline="0" dirty="0" smtClean="0"/>
                        <a:t> IIB-IV</a:t>
                      </a:r>
                      <a:r>
                        <a:rPr lang="en-US" sz="1700" dirty="0" smtClean="0"/>
                        <a:t>)</a:t>
                      </a:r>
                      <a:endParaRPr lang="en-US" sz="17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700" dirty="0" smtClean="0"/>
                        <a:t>IV chemo</a:t>
                      </a:r>
                    </a:p>
                    <a:p>
                      <a:pPr algn="ctr"/>
                      <a:r>
                        <a:rPr lang="en-US" sz="1700" dirty="0" smtClean="0"/>
                        <a:t>(n = 101)</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700" dirty="0" smtClean="0"/>
                        <a:t>IP chemo</a:t>
                      </a:r>
                    </a:p>
                    <a:p>
                      <a:pPr algn="ctr"/>
                      <a:r>
                        <a:rPr lang="en-US" sz="1700" dirty="0" smtClean="0"/>
                        <a:t>(n = 102)</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dirty="0" smtClean="0"/>
                        <a:t>HR  (</a:t>
                      </a:r>
                      <a:r>
                        <a:rPr lang="en-US" sz="1700" i="1" dirty="0" smtClean="0"/>
                        <a:t>p</a:t>
                      </a:r>
                      <a:r>
                        <a:rPr lang="en-US" sz="1700" dirty="0" smtClean="0"/>
                        <a:t>-value)</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r>
              <a:tr h="6240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Median</a:t>
                      </a:r>
                      <a:r>
                        <a:rPr lang="en-US" sz="1700" baseline="0" dirty="0" smtClean="0">
                          <a:solidFill>
                            <a:schemeClr val="tx1"/>
                          </a:solidFill>
                        </a:rPr>
                        <a:t> PFS</a:t>
                      </a:r>
                      <a:endParaRPr lang="en-US" sz="17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11.3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12.5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0.82 (0.27)</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64181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aseline="0" dirty="0" smtClean="0">
                          <a:solidFill>
                            <a:schemeClr val="tx1"/>
                          </a:solidFill>
                        </a:rPr>
                        <a:t>Median 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38.1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59.3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0.80 (0.40)</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61945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b="1" baseline="0" dirty="0" smtClean="0">
                          <a:solidFill>
                            <a:schemeClr val="tx1"/>
                          </a:solidFill>
                        </a:rPr>
                        <a:t>GOG 252</a:t>
                      </a:r>
                      <a:r>
                        <a:rPr lang="en-US" sz="1700" b="1" baseline="30000" dirty="0" smtClean="0">
                          <a:solidFill>
                            <a:schemeClr val="tx1"/>
                          </a:solidFill>
                        </a:rPr>
                        <a:t>2</a:t>
                      </a:r>
                      <a:endParaRPr lang="en-US" sz="1700" b="1" baseline="0" dirty="0" smtClean="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rPr>
                        <a:t>IV carbo</a:t>
                      </a:r>
                      <a:r>
                        <a:rPr lang="nl-NL" sz="1700" b="1" dirty="0" smtClean="0">
                          <a:solidFill>
                            <a:schemeClr val="tx1"/>
                          </a:solidFill>
                        </a:rPr>
                        <a:t> + </a:t>
                      </a:r>
                      <a:r>
                        <a:rPr lang="nl-NL" sz="1700" b="1" dirty="0" err="1" smtClean="0">
                          <a:solidFill>
                            <a:schemeClr val="tx1"/>
                          </a:solidFill>
                        </a:rPr>
                        <a:t>bev</a:t>
                      </a:r>
                      <a:endParaRPr lang="nl-NL" sz="1700" b="1" dirty="0" smtClean="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rPr>
                        <a:t>IP carbo</a:t>
                      </a:r>
                      <a:br>
                        <a:rPr lang="en-US" sz="1700" b="1" dirty="0" smtClean="0">
                          <a:solidFill>
                            <a:schemeClr val="tx1"/>
                          </a:solidFill>
                        </a:rPr>
                      </a:br>
                      <a:r>
                        <a:rPr lang="nl-NL" sz="1700" b="1" dirty="0" smtClean="0">
                          <a:solidFill>
                            <a:schemeClr val="tx1"/>
                          </a:solidFill>
                        </a:rPr>
                        <a:t> + </a:t>
                      </a:r>
                      <a:r>
                        <a:rPr lang="nl-NL" sz="1700" b="1" dirty="0" err="1" smtClean="0">
                          <a:solidFill>
                            <a:schemeClr val="tx1"/>
                          </a:solidFill>
                        </a:rPr>
                        <a:t>bev</a:t>
                      </a:r>
                      <a:endParaRPr lang="nl-NL" sz="1700" b="1" dirty="0" smtClean="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700" b="1" dirty="0" smtClean="0">
                          <a:solidFill>
                            <a:schemeClr val="tx1"/>
                          </a:solidFill>
                        </a:rPr>
                        <a:t>IP cisplatin</a:t>
                      </a:r>
                      <a:br>
                        <a:rPr lang="en-US" sz="1700" b="1" dirty="0" smtClean="0">
                          <a:solidFill>
                            <a:schemeClr val="tx1"/>
                          </a:solidFill>
                        </a:rPr>
                      </a:br>
                      <a:r>
                        <a:rPr lang="nl-NL" sz="1700" b="1" dirty="0" smtClean="0">
                          <a:solidFill>
                            <a:schemeClr val="tx1"/>
                          </a:solidFill>
                        </a:rPr>
                        <a:t> + </a:t>
                      </a:r>
                      <a:r>
                        <a:rPr lang="nl-NL" sz="1700" b="1" dirty="0" err="1" smtClean="0">
                          <a:solidFill>
                            <a:schemeClr val="tx1"/>
                          </a:solidFill>
                        </a:rPr>
                        <a:t>bev</a:t>
                      </a:r>
                      <a:endParaRPr lang="nl-NL" sz="1700" b="1" dirty="0" smtClean="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r>
              <a:tr h="6777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Median PFS </a:t>
                      </a:r>
                    </a:p>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(Stage II-III)</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26.8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28.7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27.8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67775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Median PFS </a:t>
                      </a:r>
                    </a:p>
                    <a:p>
                      <a:pPr marL="0" marR="0" indent="0" algn="l" defTabSz="457200" rtl="0" eaLnBrk="1" fontAlgn="auto" latinLnBrk="0" hangingPunct="1">
                        <a:lnSpc>
                          <a:spcPct val="100000"/>
                        </a:lnSpc>
                        <a:spcBef>
                          <a:spcPts val="0"/>
                        </a:spcBef>
                        <a:spcAft>
                          <a:spcPts val="0"/>
                        </a:spcAft>
                        <a:buClrTx/>
                        <a:buSzTx/>
                        <a:buFontTx/>
                        <a:buNone/>
                        <a:tabLst/>
                        <a:defRPr/>
                      </a:pPr>
                      <a:r>
                        <a:rPr lang="en-US" sz="1700" dirty="0" smtClean="0">
                          <a:solidFill>
                            <a:schemeClr val="tx1"/>
                          </a:solidFill>
                        </a:rPr>
                        <a:t>(Stage III, no visible residual disease)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31.3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31.8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700" dirty="0" smtClean="0">
                          <a:solidFill>
                            <a:schemeClr val="tx1"/>
                          </a:solidFill>
                        </a:rPr>
                        <a:t>33.8 mo*</a:t>
                      </a:r>
                      <a:endParaRPr 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bl>
          </a:graphicData>
        </a:graphic>
      </p:graphicFrame>
      <p:sp>
        <p:nvSpPr>
          <p:cNvPr id="7" name="TextBox 6"/>
          <p:cNvSpPr txBox="1"/>
          <p:nvPr/>
        </p:nvSpPr>
        <p:spPr>
          <a:xfrm>
            <a:off x="50104" y="6248173"/>
            <a:ext cx="8705838" cy="584775"/>
          </a:xfrm>
          <a:prstGeom prst="rect">
            <a:avLst/>
          </a:prstGeom>
          <a:noFill/>
        </p:spPr>
        <p:txBody>
          <a:bodyPr wrap="square" rtlCol="0">
            <a:spAutoFit/>
          </a:bodyPr>
          <a:lstStyle/>
          <a:p>
            <a:r>
              <a:rPr lang="en-US" sz="1600" baseline="30000" dirty="0" smtClean="0"/>
              <a:t>1 </a:t>
            </a:r>
            <a:r>
              <a:rPr lang="en-US" sz="1600" dirty="0" smtClean="0"/>
              <a:t>Mackay H </a:t>
            </a:r>
            <a:r>
              <a:rPr lang="en-US" sz="1600" dirty="0"/>
              <a:t>et al. </a:t>
            </a:r>
            <a:r>
              <a:rPr lang="en-US" sz="1600" i="1" dirty="0" smtClean="0"/>
              <a:t>Proc ASCO</a:t>
            </a:r>
            <a:r>
              <a:rPr lang="en-US" sz="1600" dirty="0" smtClean="0"/>
              <a:t> 2016;Abstract LBA5503; </a:t>
            </a:r>
            <a:r>
              <a:rPr lang="en-US" sz="1600" baseline="30000" dirty="0" smtClean="0"/>
              <a:t>2 </a:t>
            </a:r>
            <a:r>
              <a:rPr lang="en-US" sz="1600" dirty="0" smtClean="0"/>
              <a:t>Walker JL et al. </a:t>
            </a:r>
            <a:r>
              <a:rPr lang="en-US" sz="1600" i="1" dirty="0" smtClean="0"/>
              <a:t>Proc SGO </a:t>
            </a:r>
            <a:r>
              <a:rPr lang="en-US" sz="1600" dirty="0" smtClean="0"/>
              <a:t>2016;Abstract LBA6.</a:t>
            </a:r>
            <a:endParaRPr lang="en-US" sz="1600" dirty="0"/>
          </a:p>
        </p:txBody>
      </p:sp>
      <p:sp>
        <p:nvSpPr>
          <p:cNvPr id="5" name="TextBox 4"/>
          <p:cNvSpPr txBox="1"/>
          <p:nvPr/>
        </p:nvSpPr>
        <p:spPr>
          <a:xfrm>
            <a:off x="870557" y="5553531"/>
            <a:ext cx="5002331" cy="369332"/>
          </a:xfrm>
          <a:prstGeom prst="rect">
            <a:avLst/>
          </a:prstGeom>
          <a:noFill/>
        </p:spPr>
        <p:txBody>
          <a:bodyPr wrap="none" rtlCol="0">
            <a:spAutoFit/>
          </a:bodyPr>
          <a:lstStyle/>
          <a:p>
            <a:r>
              <a:rPr lang="en-US" sz="1800" dirty="0" smtClean="0"/>
              <a:t>*</a:t>
            </a:r>
            <a:r>
              <a:rPr lang="en-US" sz="1800" baseline="30000" dirty="0" smtClean="0"/>
              <a:t> </a:t>
            </a:r>
            <a:r>
              <a:rPr lang="en-US" sz="1800" dirty="0" smtClean="0"/>
              <a:t>No significant difference versus IV carboplatin</a:t>
            </a:r>
            <a:endParaRPr lang="en-US" sz="1800" dirty="0"/>
          </a:p>
        </p:txBody>
      </p:sp>
    </p:spTree>
    <p:extLst>
      <p:ext uri="{BB962C8B-B14F-4D97-AF65-F5344CB8AC3E}">
        <p14:creationId xmlns:p14="http://schemas.microsoft.com/office/powerpoint/2010/main" val="1563758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ENGOT-OV16/NOVA Biomarker Populations</a:t>
            </a:r>
            <a:endParaRPr lang="en-US" dirty="0"/>
          </a:p>
        </p:txBody>
      </p:sp>
      <p:sp>
        <p:nvSpPr>
          <p:cNvPr id="6" name="TextBox 5"/>
          <p:cNvSpPr txBox="1"/>
          <p:nvPr/>
        </p:nvSpPr>
        <p:spPr>
          <a:xfrm>
            <a:off x="538069" y="5922933"/>
            <a:ext cx="8054786" cy="338554"/>
          </a:xfrm>
          <a:prstGeom prst="rect">
            <a:avLst/>
          </a:prstGeom>
          <a:noFill/>
        </p:spPr>
        <p:txBody>
          <a:bodyPr wrap="square" rtlCol="0">
            <a:spAutoFit/>
          </a:bodyPr>
          <a:lstStyle/>
          <a:p>
            <a:r>
              <a:rPr lang="en-US" sz="1600" dirty="0" err="1"/>
              <a:t>gBRCAmut</a:t>
            </a:r>
            <a:r>
              <a:rPr lang="en-US" sz="1600" dirty="0"/>
              <a:t> = germline BRCA mutation; </a:t>
            </a:r>
            <a:r>
              <a:rPr lang="en-US" sz="1600" dirty="0" smtClean="0"/>
              <a:t>HRD = homologous recombination deficiency</a:t>
            </a:r>
            <a:endParaRPr lang="en-US" sz="1600" dirty="0"/>
          </a:p>
        </p:txBody>
      </p:sp>
      <p:sp>
        <p:nvSpPr>
          <p:cNvPr id="8" name="TextBox 7"/>
          <p:cNvSpPr txBox="1"/>
          <p:nvPr/>
        </p:nvSpPr>
        <p:spPr>
          <a:xfrm>
            <a:off x="156554" y="6443246"/>
            <a:ext cx="5000087" cy="338554"/>
          </a:xfrm>
          <a:prstGeom prst="rect">
            <a:avLst/>
          </a:prstGeom>
          <a:noFill/>
        </p:spPr>
        <p:txBody>
          <a:bodyPr wrap="none" rtlCol="0">
            <a:spAutoFit/>
          </a:bodyPr>
          <a:lstStyle/>
          <a:p>
            <a:r>
              <a:rPr lang="en-US" sz="1600" dirty="0"/>
              <a:t>Mirza MR et al. </a:t>
            </a:r>
            <a:r>
              <a:rPr lang="en-US" sz="1600" i="1" dirty="0"/>
              <a:t>N Engl J Med </a:t>
            </a:r>
            <a:r>
              <a:rPr lang="en-US" sz="1600" dirty="0" smtClean="0"/>
              <a:t>2016;375(22):2154-64.</a:t>
            </a:r>
            <a:endParaRPr lang="en-US" sz="1600" dirty="0"/>
          </a:p>
        </p:txBody>
      </p:sp>
      <p:cxnSp>
        <p:nvCxnSpPr>
          <p:cNvPr id="22" name="Straight Connector 21"/>
          <p:cNvCxnSpPr/>
          <p:nvPr/>
        </p:nvCxnSpPr>
        <p:spPr bwMode="auto">
          <a:xfrm>
            <a:off x="2882096" y="1293162"/>
            <a:ext cx="0" cy="385163"/>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6" name="Straight Connector 25"/>
          <p:cNvCxnSpPr/>
          <p:nvPr/>
        </p:nvCxnSpPr>
        <p:spPr bwMode="auto">
          <a:xfrm>
            <a:off x="1298387" y="1678325"/>
            <a:ext cx="3088418" cy="0"/>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7" name="Straight Connector 26"/>
          <p:cNvCxnSpPr/>
          <p:nvPr/>
        </p:nvCxnSpPr>
        <p:spPr bwMode="auto">
          <a:xfrm>
            <a:off x="1298387" y="1678325"/>
            <a:ext cx="0" cy="296755"/>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29" name="Straight Connector 28"/>
          <p:cNvCxnSpPr/>
          <p:nvPr/>
        </p:nvCxnSpPr>
        <p:spPr bwMode="auto">
          <a:xfrm>
            <a:off x="4386805" y="2792973"/>
            <a:ext cx="0" cy="385163"/>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0" name="Straight Connector 29"/>
          <p:cNvCxnSpPr/>
          <p:nvPr/>
        </p:nvCxnSpPr>
        <p:spPr bwMode="auto">
          <a:xfrm flipH="1">
            <a:off x="2419109" y="2792973"/>
            <a:ext cx="1377388" cy="385163"/>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2" name="Straight Connector 31"/>
          <p:cNvCxnSpPr>
            <a:endCxn id="15" idx="0"/>
          </p:cNvCxnSpPr>
          <p:nvPr/>
        </p:nvCxnSpPr>
        <p:spPr bwMode="auto">
          <a:xfrm>
            <a:off x="5043565" y="2792973"/>
            <a:ext cx="1610035" cy="424786"/>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4" name="Straight Connector 33"/>
          <p:cNvCxnSpPr/>
          <p:nvPr/>
        </p:nvCxnSpPr>
        <p:spPr bwMode="auto">
          <a:xfrm>
            <a:off x="6694240" y="4042263"/>
            <a:ext cx="0" cy="385163"/>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5" name="Straight Connector 34"/>
          <p:cNvCxnSpPr/>
          <p:nvPr/>
        </p:nvCxnSpPr>
        <p:spPr bwMode="auto">
          <a:xfrm flipH="1">
            <a:off x="5404734" y="4042263"/>
            <a:ext cx="976990" cy="385163"/>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7" name="Straight Connector 36"/>
          <p:cNvCxnSpPr/>
          <p:nvPr/>
        </p:nvCxnSpPr>
        <p:spPr bwMode="auto">
          <a:xfrm>
            <a:off x="6912204" y="4042263"/>
            <a:ext cx="981087" cy="385163"/>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39" name="Straight Connector 38"/>
          <p:cNvCxnSpPr/>
          <p:nvPr/>
        </p:nvCxnSpPr>
        <p:spPr bwMode="auto">
          <a:xfrm>
            <a:off x="2751774" y="4039618"/>
            <a:ext cx="538832" cy="418288"/>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1" name="Straight Connector 40"/>
          <p:cNvCxnSpPr/>
          <p:nvPr/>
        </p:nvCxnSpPr>
        <p:spPr bwMode="auto">
          <a:xfrm flipH="1">
            <a:off x="1637689" y="4062583"/>
            <a:ext cx="489313" cy="385163"/>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0" name="Text Box 11"/>
          <p:cNvSpPr txBox="1">
            <a:spLocks noChangeArrowheads="1"/>
          </p:cNvSpPr>
          <p:nvPr/>
        </p:nvSpPr>
        <p:spPr bwMode="auto">
          <a:xfrm>
            <a:off x="1554935" y="1189988"/>
            <a:ext cx="2631900" cy="252391"/>
          </a:xfrm>
          <a:prstGeom prst="rect">
            <a:avLst/>
          </a:prstGeom>
          <a:solidFill>
            <a:schemeClr val="accent1"/>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500" b="1" dirty="0" smtClean="0">
                <a:solidFill>
                  <a:srgbClr val="012A50"/>
                </a:solidFill>
                <a:cs typeface="Arial" charset="0"/>
              </a:rPr>
              <a:t>553 patients enrolled</a:t>
            </a:r>
            <a:endParaRPr lang="en-US" sz="1500" b="1" dirty="0">
              <a:solidFill>
                <a:srgbClr val="012A50"/>
              </a:solidFill>
              <a:cs typeface="Arial"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1178169"/>
              </p:ext>
            </p:extLst>
          </p:nvPr>
        </p:nvGraphicFramePr>
        <p:xfrm>
          <a:off x="454190" y="1970013"/>
          <a:ext cx="1682781" cy="868680"/>
        </p:xfrm>
        <a:graphic>
          <a:graphicData uri="http://schemas.openxmlformats.org/drawingml/2006/table">
            <a:tbl>
              <a:tblPr firstRow="1" bandRow="1">
                <a:tableStyleId>{5C22544A-7EE6-4342-B048-85BDC9FD1C3A}</a:tableStyleId>
              </a:tblPr>
              <a:tblGrid>
                <a:gridCol w="1682781"/>
              </a:tblGrid>
              <a:tr h="446283">
                <a:tc>
                  <a:txBody>
                    <a:bodyPr/>
                    <a:lstStyle/>
                    <a:p>
                      <a:pPr algn="ctr"/>
                      <a:r>
                        <a:rPr lang="en-US" sz="1500" dirty="0" smtClean="0">
                          <a:solidFill>
                            <a:srgbClr val="012A50"/>
                          </a:solidFill>
                        </a:rPr>
                        <a:t>203</a:t>
                      </a:r>
                      <a:br>
                        <a:rPr lang="en-US" sz="1500" dirty="0" smtClean="0">
                          <a:solidFill>
                            <a:srgbClr val="012A50"/>
                          </a:solidFill>
                        </a:rPr>
                      </a:br>
                      <a:r>
                        <a:rPr lang="en-US" sz="1500" dirty="0" err="1" smtClean="0">
                          <a:solidFill>
                            <a:srgbClr val="012A50"/>
                          </a:solidFill>
                        </a:rPr>
                        <a:t>gBRCAmut</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655">
                <a:tc>
                  <a:txBody>
                    <a:bodyPr/>
                    <a:lstStyle/>
                    <a:p>
                      <a:pPr algn="ctr"/>
                      <a:r>
                        <a:rPr lang="en-US" sz="1500" dirty="0" smtClean="0">
                          <a:solidFill>
                            <a:schemeClr val="tx1"/>
                          </a:solidFill>
                        </a:rPr>
                        <a:t>Primary efficacy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343788984"/>
              </p:ext>
            </p:extLst>
          </p:nvPr>
        </p:nvGraphicFramePr>
        <p:xfrm>
          <a:off x="3547186" y="1970013"/>
          <a:ext cx="1682781" cy="868680"/>
        </p:xfrm>
        <a:graphic>
          <a:graphicData uri="http://schemas.openxmlformats.org/drawingml/2006/table">
            <a:tbl>
              <a:tblPr firstRow="1" bandRow="1">
                <a:tableStyleId>{5C22544A-7EE6-4342-B048-85BDC9FD1C3A}</a:tableStyleId>
              </a:tblPr>
              <a:tblGrid>
                <a:gridCol w="1682781"/>
              </a:tblGrid>
              <a:tr h="543160">
                <a:tc>
                  <a:txBody>
                    <a:bodyPr/>
                    <a:lstStyle/>
                    <a:p>
                      <a:pPr algn="ctr"/>
                      <a:r>
                        <a:rPr lang="en-US" sz="1500" dirty="0" smtClean="0">
                          <a:solidFill>
                            <a:srgbClr val="012A50"/>
                          </a:solidFill>
                        </a:rPr>
                        <a:t>350</a:t>
                      </a:r>
                      <a:br>
                        <a:rPr lang="en-US" sz="1500" dirty="0" smtClean="0">
                          <a:solidFill>
                            <a:srgbClr val="012A50"/>
                          </a:solidFill>
                        </a:rPr>
                      </a:br>
                      <a:r>
                        <a:rPr lang="en-US" sz="1500" dirty="0" smtClean="0">
                          <a:solidFill>
                            <a:srgbClr val="012A50"/>
                          </a:solidFill>
                        </a:rPr>
                        <a:t>non-</a:t>
                      </a:r>
                      <a:r>
                        <a:rPr lang="en-US" sz="1500" dirty="0" err="1" smtClean="0">
                          <a:solidFill>
                            <a:srgbClr val="012A50"/>
                          </a:solidFill>
                        </a:rPr>
                        <a:t>gBRCAmut</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6844">
                <a:tc>
                  <a:txBody>
                    <a:bodyPr/>
                    <a:lstStyle/>
                    <a:p>
                      <a:pPr algn="ctr"/>
                      <a:r>
                        <a:rPr lang="en-US" sz="1500" dirty="0" smtClean="0">
                          <a:solidFill>
                            <a:schemeClr val="tx1"/>
                          </a:solidFill>
                        </a:rPr>
                        <a:t>Primary efficacy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040409094"/>
              </p:ext>
            </p:extLst>
          </p:nvPr>
        </p:nvGraphicFramePr>
        <p:xfrm>
          <a:off x="1613347" y="3209083"/>
          <a:ext cx="1682781" cy="868680"/>
        </p:xfrm>
        <a:graphic>
          <a:graphicData uri="http://schemas.openxmlformats.org/drawingml/2006/table">
            <a:tbl>
              <a:tblPr firstRow="1" bandRow="1">
                <a:tableStyleId>{5C22544A-7EE6-4342-B048-85BDC9FD1C3A}</a:tableStyleId>
              </a:tblPr>
              <a:tblGrid>
                <a:gridCol w="1682781"/>
              </a:tblGrid>
              <a:tr h="446283">
                <a:tc>
                  <a:txBody>
                    <a:bodyPr/>
                    <a:lstStyle/>
                    <a:p>
                      <a:pPr algn="ctr"/>
                      <a:r>
                        <a:rPr lang="en-US" sz="1500" dirty="0" smtClean="0">
                          <a:solidFill>
                            <a:srgbClr val="012A50"/>
                          </a:solidFill>
                        </a:rPr>
                        <a:t>162</a:t>
                      </a:r>
                      <a:br>
                        <a:rPr lang="en-US" sz="1500" dirty="0" smtClean="0">
                          <a:solidFill>
                            <a:srgbClr val="012A50"/>
                          </a:solidFill>
                        </a:rPr>
                      </a:br>
                      <a:r>
                        <a:rPr lang="en-US" sz="1500" dirty="0" smtClean="0">
                          <a:solidFill>
                            <a:srgbClr val="012A50"/>
                          </a:solidFill>
                        </a:rPr>
                        <a:t>HRD-positive</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655">
                <a:tc>
                  <a:txBody>
                    <a:bodyPr/>
                    <a:lstStyle/>
                    <a:p>
                      <a:pPr algn="ctr"/>
                      <a:r>
                        <a:rPr lang="en-US" sz="1500" dirty="0" smtClean="0">
                          <a:solidFill>
                            <a:schemeClr val="tx1"/>
                          </a:solidFill>
                        </a:rPr>
                        <a:t>Primary efficacy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123422236"/>
              </p:ext>
            </p:extLst>
          </p:nvPr>
        </p:nvGraphicFramePr>
        <p:xfrm>
          <a:off x="3543664" y="3209083"/>
          <a:ext cx="1682781" cy="868680"/>
        </p:xfrm>
        <a:graphic>
          <a:graphicData uri="http://schemas.openxmlformats.org/drawingml/2006/table">
            <a:tbl>
              <a:tblPr firstRow="1" bandRow="1">
                <a:tableStyleId>{5C22544A-7EE6-4342-B048-85BDC9FD1C3A}</a:tableStyleId>
              </a:tblPr>
              <a:tblGrid>
                <a:gridCol w="1682781"/>
              </a:tblGrid>
              <a:tr h="446283">
                <a:tc>
                  <a:txBody>
                    <a:bodyPr/>
                    <a:lstStyle/>
                    <a:p>
                      <a:pPr algn="ctr"/>
                      <a:r>
                        <a:rPr lang="en-US" sz="1500" dirty="0" smtClean="0">
                          <a:solidFill>
                            <a:srgbClr val="012A50"/>
                          </a:solidFill>
                        </a:rPr>
                        <a:t>134</a:t>
                      </a:r>
                      <a:br>
                        <a:rPr lang="en-US" sz="1500" dirty="0" smtClean="0">
                          <a:solidFill>
                            <a:srgbClr val="012A50"/>
                          </a:solidFill>
                        </a:rPr>
                      </a:br>
                      <a:r>
                        <a:rPr lang="en-US" sz="1500" dirty="0" smtClean="0">
                          <a:solidFill>
                            <a:srgbClr val="012A50"/>
                          </a:solidFill>
                        </a:rPr>
                        <a:t>HRD-negative</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655">
                <a:tc>
                  <a:txBody>
                    <a:bodyPr/>
                    <a:lstStyle/>
                    <a:p>
                      <a:pPr algn="ctr"/>
                      <a:r>
                        <a:rPr lang="en-US" sz="1500" dirty="0" smtClean="0">
                          <a:solidFill>
                            <a:schemeClr val="tx1"/>
                          </a:solidFill>
                        </a:rPr>
                        <a:t>Primary efficacy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474274606"/>
              </p:ext>
            </p:extLst>
          </p:nvPr>
        </p:nvGraphicFramePr>
        <p:xfrm>
          <a:off x="5578491" y="3217759"/>
          <a:ext cx="2150219" cy="868680"/>
        </p:xfrm>
        <a:graphic>
          <a:graphicData uri="http://schemas.openxmlformats.org/drawingml/2006/table">
            <a:tbl>
              <a:tblPr firstRow="1" bandRow="1">
                <a:tableStyleId>{5C22544A-7EE6-4342-B048-85BDC9FD1C3A}</a:tableStyleId>
              </a:tblPr>
              <a:tblGrid>
                <a:gridCol w="2150219"/>
              </a:tblGrid>
              <a:tr h="539963">
                <a:tc>
                  <a:txBody>
                    <a:bodyPr/>
                    <a:lstStyle/>
                    <a:p>
                      <a:pPr algn="ctr"/>
                      <a:r>
                        <a:rPr lang="en-US" sz="1500" dirty="0" smtClean="0">
                          <a:solidFill>
                            <a:srgbClr val="012A50"/>
                          </a:solidFill>
                        </a:rPr>
                        <a:t>54</a:t>
                      </a:r>
                      <a:br>
                        <a:rPr lang="en-US" sz="1500" dirty="0" smtClean="0">
                          <a:solidFill>
                            <a:srgbClr val="012A50"/>
                          </a:solidFill>
                        </a:rPr>
                      </a:br>
                      <a:r>
                        <a:rPr lang="en-US" sz="1500" dirty="0" smtClean="0">
                          <a:solidFill>
                            <a:srgbClr val="012A50"/>
                          </a:solidFill>
                        </a:rPr>
                        <a:t>HRD not determined</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655">
                <a:tc>
                  <a:txBody>
                    <a:bodyPr/>
                    <a:lstStyle/>
                    <a:p>
                      <a:pPr algn="ctr"/>
                      <a:r>
                        <a:rPr lang="en-US" sz="1500" dirty="0" smtClean="0">
                          <a:solidFill>
                            <a:schemeClr val="tx1"/>
                          </a:solidFill>
                        </a:rPr>
                        <a:t>Primary efficacy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406991217"/>
              </p:ext>
            </p:extLst>
          </p:nvPr>
        </p:nvGraphicFramePr>
        <p:xfrm>
          <a:off x="728501" y="4488386"/>
          <a:ext cx="1370637" cy="1097280"/>
        </p:xfrm>
        <a:graphic>
          <a:graphicData uri="http://schemas.openxmlformats.org/drawingml/2006/table">
            <a:tbl>
              <a:tblPr firstRow="1" bandRow="1">
                <a:tableStyleId>{5C22544A-7EE6-4342-B048-85BDC9FD1C3A}</a:tableStyleId>
              </a:tblPr>
              <a:tblGrid>
                <a:gridCol w="1370637"/>
              </a:tblGrid>
              <a:tr h="446283">
                <a:tc>
                  <a:txBody>
                    <a:bodyPr/>
                    <a:lstStyle/>
                    <a:p>
                      <a:pPr algn="ctr"/>
                      <a:r>
                        <a:rPr lang="en-US" sz="1500" dirty="0" smtClean="0">
                          <a:solidFill>
                            <a:srgbClr val="012A50"/>
                          </a:solidFill>
                        </a:rPr>
                        <a:t>47</a:t>
                      </a:r>
                      <a:br>
                        <a:rPr lang="en-US" sz="1500" dirty="0" smtClean="0">
                          <a:solidFill>
                            <a:srgbClr val="012A50"/>
                          </a:solidFill>
                        </a:rPr>
                      </a:br>
                      <a:r>
                        <a:rPr lang="en-US" sz="1500" dirty="0" smtClean="0">
                          <a:solidFill>
                            <a:srgbClr val="012A50"/>
                          </a:solidFill>
                        </a:rPr>
                        <a:t>Somatic</a:t>
                      </a:r>
                      <a:br>
                        <a:rPr lang="en-US" sz="1500" dirty="0" smtClean="0">
                          <a:solidFill>
                            <a:srgbClr val="012A50"/>
                          </a:solidFill>
                        </a:rPr>
                      </a:br>
                      <a:r>
                        <a:rPr lang="en-US" sz="1500" dirty="0" err="1" smtClean="0">
                          <a:solidFill>
                            <a:srgbClr val="012A50"/>
                          </a:solidFill>
                        </a:rPr>
                        <a:t>BRCAmut</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655">
                <a:tc>
                  <a:txBody>
                    <a:bodyPr/>
                    <a:lstStyle/>
                    <a:p>
                      <a:pPr algn="ctr"/>
                      <a:r>
                        <a:rPr lang="en-US" sz="1500" dirty="0" smtClean="0">
                          <a:solidFill>
                            <a:schemeClr val="tx1"/>
                          </a:solidFill>
                        </a:rPr>
                        <a:t>Exploratory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358947002"/>
              </p:ext>
            </p:extLst>
          </p:nvPr>
        </p:nvGraphicFramePr>
        <p:xfrm>
          <a:off x="2605288" y="4488386"/>
          <a:ext cx="1370637" cy="1097280"/>
        </p:xfrm>
        <a:graphic>
          <a:graphicData uri="http://schemas.openxmlformats.org/drawingml/2006/table">
            <a:tbl>
              <a:tblPr firstRow="1" bandRow="1">
                <a:tableStyleId>{5C22544A-7EE6-4342-B048-85BDC9FD1C3A}</a:tableStyleId>
              </a:tblPr>
              <a:tblGrid>
                <a:gridCol w="1370637"/>
              </a:tblGrid>
              <a:tr h="446283">
                <a:tc>
                  <a:txBody>
                    <a:bodyPr/>
                    <a:lstStyle/>
                    <a:p>
                      <a:pPr algn="ctr"/>
                      <a:r>
                        <a:rPr lang="en-US" sz="1500" dirty="0" smtClean="0">
                          <a:solidFill>
                            <a:srgbClr val="012A50"/>
                          </a:solidFill>
                        </a:rPr>
                        <a:t>115</a:t>
                      </a:r>
                      <a:br>
                        <a:rPr lang="en-US" sz="1500" dirty="0" smtClean="0">
                          <a:solidFill>
                            <a:srgbClr val="012A50"/>
                          </a:solidFill>
                        </a:rPr>
                      </a:br>
                      <a:r>
                        <a:rPr lang="en-US" sz="1500" dirty="0" smtClean="0">
                          <a:solidFill>
                            <a:srgbClr val="012A50"/>
                          </a:solidFill>
                        </a:rPr>
                        <a:t>BRCA</a:t>
                      </a:r>
                      <a:br>
                        <a:rPr lang="en-US" sz="1500" dirty="0" smtClean="0">
                          <a:solidFill>
                            <a:srgbClr val="012A50"/>
                          </a:solidFill>
                        </a:rPr>
                      </a:br>
                      <a:r>
                        <a:rPr lang="en-US" sz="1500" dirty="0" smtClean="0">
                          <a:solidFill>
                            <a:srgbClr val="012A50"/>
                          </a:solidFill>
                        </a:rPr>
                        <a:t>wildtype</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1655">
                <a:tc>
                  <a:txBody>
                    <a:bodyPr/>
                    <a:lstStyle/>
                    <a:p>
                      <a:pPr algn="ctr"/>
                      <a:r>
                        <a:rPr lang="en-US" sz="1500" dirty="0" smtClean="0">
                          <a:solidFill>
                            <a:schemeClr val="tx1"/>
                          </a:solidFill>
                        </a:rPr>
                        <a:t>Exploratory</a:t>
                      </a:r>
                      <a:endParaRPr lang="en-US" sz="15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65895"/>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818632844"/>
              </p:ext>
            </p:extLst>
          </p:nvPr>
        </p:nvGraphicFramePr>
        <p:xfrm>
          <a:off x="4492765" y="4508706"/>
          <a:ext cx="1370637" cy="777240"/>
        </p:xfrm>
        <a:graphic>
          <a:graphicData uri="http://schemas.openxmlformats.org/drawingml/2006/table">
            <a:tbl>
              <a:tblPr firstRow="1" bandRow="1">
                <a:tableStyleId>{5C22544A-7EE6-4342-B048-85BDC9FD1C3A}</a:tableStyleId>
              </a:tblPr>
              <a:tblGrid>
                <a:gridCol w="1370637"/>
              </a:tblGrid>
              <a:tr h="446283">
                <a:tc>
                  <a:txBody>
                    <a:bodyPr/>
                    <a:lstStyle/>
                    <a:p>
                      <a:pPr algn="ctr"/>
                      <a:r>
                        <a:rPr lang="en-US" sz="1500" dirty="0" smtClean="0">
                          <a:solidFill>
                            <a:srgbClr val="012A50"/>
                          </a:solidFill>
                        </a:rPr>
                        <a:t>26</a:t>
                      </a:r>
                      <a:br>
                        <a:rPr lang="en-US" sz="1500" dirty="0" smtClean="0">
                          <a:solidFill>
                            <a:srgbClr val="012A50"/>
                          </a:solidFill>
                        </a:rPr>
                      </a:br>
                      <a:r>
                        <a:rPr lang="en-US" sz="1500" dirty="0" smtClean="0">
                          <a:solidFill>
                            <a:srgbClr val="012A50"/>
                          </a:solidFill>
                        </a:rPr>
                        <a:t>Inconclusive</a:t>
                      </a:r>
                      <a:br>
                        <a:rPr lang="en-US" sz="1500" dirty="0" smtClean="0">
                          <a:solidFill>
                            <a:srgbClr val="012A50"/>
                          </a:solidFill>
                        </a:rPr>
                      </a:br>
                      <a:r>
                        <a:rPr lang="en-US" sz="1500" dirty="0" smtClean="0">
                          <a:solidFill>
                            <a:srgbClr val="012A50"/>
                          </a:solidFill>
                        </a:rPr>
                        <a:t>result</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598320329"/>
              </p:ext>
            </p:extLst>
          </p:nvPr>
        </p:nvGraphicFramePr>
        <p:xfrm>
          <a:off x="6087583" y="4508706"/>
          <a:ext cx="1268420" cy="777240"/>
        </p:xfrm>
        <a:graphic>
          <a:graphicData uri="http://schemas.openxmlformats.org/drawingml/2006/table">
            <a:tbl>
              <a:tblPr firstRow="1" bandRow="1">
                <a:tableStyleId>{5C22544A-7EE6-4342-B048-85BDC9FD1C3A}</a:tableStyleId>
              </a:tblPr>
              <a:tblGrid>
                <a:gridCol w="1268420"/>
              </a:tblGrid>
              <a:tr h="446283">
                <a:tc>
                  <a:txBody>
                    <a:bodyPr/>
                    <a:lstStyle/>
                    <a:p>
                      <a:pPr algn="ctr"/>
                      <a:r>
                        <a:rPr lang="en-US" sz="1500" dirty="0" smtClean="0">
                          <a:solidFill>
                            <a:srgbClr val="012A50"/>
                          </a:solidFill>
                        </a:rPr>
                        <a:t>14</a:t>
                      </a:r>
                      <a:br>
                        <a:rPr lang="en-US" sz="1500" dirty="0" smtClean="0">
                          <a:solidFill>
                            <a:srgbClr val="012A50"/>
                          </a:solidFill>
                        </a:rPr>
                      </a:br>
                      <a:r>
                        <a:rPr lang="en-US" sz="1500" dirty="0" smtClean="0">
                          <a:solidFill>
                            <a:srgbClr val="012A50"/>
                          </a:solidFill>
                        </a:rPr>
                        <a:t>Inadequate</a:t>
                      </a:r>
                      <a:br>
                        <a:rPr lang="en-US" sz="1500" dirty="0" smtClean="0">
                          <a:solidFill>
                            <a:srgbClr val="012A50"/>
                          </a:solidFill>
                        </a:rPr>
                      </a:br>
                      <a:r>
                        <a:rPr lang="en-US" sz="1500" dirty="0" smtClean="0">
                          <a:solidFill>
                            <a:srgbClr val="012A50"/>
                          </a:solidFill>
                        </a:rPr>
                        <a:t>specimen</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762907481"/>
              </p:ext>
            </p:extLst>
          </p:nvPr>
        </p:nvGraphicFramePr>
        <p:xfrm>
          <a:off x="7580184" y="4508706"/>
          <a:ext cx="1132016" cy="777240"/>
        </p:xfrm>
        <a:graphic>
          <a:graphicData uri="http://schemas.openxmlformats.org/drawingml/2006/table">
            <a:tbl>
              <a:tblPr firstRow="1" bandRow="1">
                <a:tableStyleId>{5C22544A-7EE6-4342-B048-85BDC9FD1C3A}</a:tableStyleId>
              </a:tblPr>
              <a:tblGrid>
                <a:gridCol w="1132016"/>
              </a:tblGrid>
              <a:tr h="446283">
                <a:tc>
                  <a:txBody>
                    <a:bodyPr/>
                    <a:lstStyle/>
                    <a:p>
                      <a:pPr algn="ctr"/>
                      <a:r>
                        <a:rPr lang="en-US" sz="1500" dirty="0" smtClean="0">
                          <a:solidFill>
                            <a:srgbClr val="012A50"/>
                          </a:solidFill>
                        </a:rPr>
                        <a:t>14</a:t>
                      </a:r>
                      <a:br>
                        <a:rPr lang="en-US" sz="1500" dirty="0" smtClean="0">
                          <a:solidFill>
                            <a:srgbClr val="012A50"/>
                          </a:solidFill>
                        </a:rPr>
                      </a:br>
                      <a:r>
                        <a:rPr lang="en-US" sz="1500" dirty="0" smtClean="0">
                          <a:solidFill>
                            <a:srgbClr val="012A50"/>
                          </a:solidFill>
                        </a:rPr>
                        <a:t>Missing</a:t>
                      </a:r>
                      <a:br>
                        <a:rPr lang="en-US" sz="1500" dirty="0" smtClean="0">
                          <a:solidFill>
                            <a:srgbClr val="012A50"/>
                          </a:solidFill>
                        </a:rPr>
                      </a:br>
                      <a:r>
                        <a:rPr lang="en-US" sz="1500" dirty="0" smtClean="0">
                          <a:solidFill>
                            <a:srgbClr val="012A50"/>
                          </a:solidFill>
                        </a:rPr>
                        <a:t>specimen</a:t>
                      </a:r>
                      <a:endParaRPr lang="en-US" sz="1500" dirty="0">
                        <a:solidFill>
                          <a:srgbClr val="012A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46" name="Straight Connector 45"/>
          <p:cNvCxnSpPr/>
          <p:nvPr/>
        </p:nvCxnSpPr>
        <p:spPr bwMode="auto">
          <a:xfrm>
            <a:off x="4392840" y="1678325"/>
            <a:ext cx="0" cy="296755"/>
          </a:xfrm>
          <a:prstGeom prst="line">
            <a:avLst/>
          </a:prstGeom>
          <a:solidFill>
            <a:schemeClr val="accent1"/>
          </a:solidFill>
          <a:ln w="1905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7299160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Clinical Implications of the ENGOT-OV16/NOVA Trial Results</a:t>
            </a:r>
            <a:endParaRPr lang="en-US" dirty="0"/>
          </a:p>
        </p:txBody>
      </p:sp>
      <p:sp>
        <p:nvSpPr>
          <p:cNvPr id="2" name="Content Placeholder 1"/>
          <p:cNvSpPr>
            <a:spLocks noGrp="1"/>
          </p:cNvSpPr>
          <p:nvPr>
            <p:ph idx="1"/>
          </p:nvPr>
        </p:nvSpPr>
        <p:spPr>
          <a:xfrm>
            <a:off x="685800" y="1311776"/>
            <a:ext cx="7772400" cy="5027612"/>
          </a:xfrm>
        </p:spPr>
        <p:txBody>
          <a:bodyPr/>
          <a:lstStyle/>
          <a:p>
            <a:pPr marL="0" indent="0">
              <a:buNone/>
            </a:pPr>
            <a:r>
              <a:rPr lang="en-US" sz="2300" dirty="0"/>
              <a:t>Which patients benefit the most from </a:t>
            </a:r>
            <a:r>
              <a:rPr lang="en-US" sz="2300" dirty="0" err="1"/>
              <a:t>niraparib</a:t>
            </a:r>
            <a:r>
              <a:rPr lang="en-US" sz="2300" dirty="0"/>
              <a:t> maintenance therapy?</a:t>
            </a:r>
          </a:p>
          <a:p>
            <a:pPr marL="0" indent="0">
              <a:buNone/>
            </a:pPr>
            <a:endParaRPr lang="en-US" sz="2300" dirty="0"/>
          </a:p>
          <a:p>
            <a:pPr marL="0" indent="0">
              <a:buNone/>
            </a:pPr>
            <a:r>
              <a:rPr lang="en-US" sz="2300" dirty="0"/>
              <a:t>Based on prolongation of PFS:</a:t>
            </a:r>
          </a:p>
          <a:p>
            <a:pPr>
              <a:buFont typeface="Arial" charset="0"/>
              <a:buChar char="•"/>
            </a:pPr>
            <a:r>
              <a:rPr lang="en-US" sz="2300" dirty="0"/>
              <a:t>Patients with germline BRCA mutations benefit </a:t>
            </a:r>
            <a:r>
              <a:rPr lang="en-US" sz="2300" dirty="0" smtClean="0"/>
              <a:t/>
            </a:r>
            <a:br>
              <a:rPr lang="en-US" sz="2300" dirty="0" smtClean="0"/>
            </a:br>
            <a:r>
              <a:rPr lang="en-US" sz="2300" dirty="0" smtClean="0"/>
              <a:t>(</a:t>
            </a:r>
            <a:r>
              <a:rPr lang="en-US" sz="2300" dirty="0"/>
              <a:t>HR = 0.27; </a:t>
            </a:r>
            <a:r>
              <a:rPr lang="en-US" sz="2300" i="1" dirty="0"/>
              <a:t>p</a:t>
            </a:r>
            <a:r>
              <a:rPr lang="en-US" sz="2300" dirty="0"/>
              <a:t> &lt; 0.001</a:t>
            </a:r>
            <a:r>
              <a:rPr lang="en-US" sz="2300" dirty="0" smtClean="0"/>
              <a:t>)</a:t>
            </a:r>
            <a:endParaRPr lang="en-US" sz="2300" dirty="0"/>
          </a:p>
          <a:p>
            <a:pPr>
              <a:buFont typeface="Arial" charset="0"/>
              <a:buChar char="•"/>
            </a:pPr>
            <a:r>
              <a:rPr lang="en-US" sz="2300" dirty="0"/>
              <a:t>Patients with HRD-positive </a:t>
            </a:r>
            <a:r>
              <a:rPr lang="en-US" sz="2300" dirty="0" smtClean="0"/>
              <a:t>somatic </a:t>
            </a:r>
            <a:r>
              <a:rPr lang="en-US" sz="2300" dirty="0"/>
              <a:t>BRCA mutations benefit (HR = 0.27; </a:t>
            </a:r>
            <a:r>
              <a:rPr lang="en-US" sz="2300" i="1" dirty="0"/>
              <a:t>p</a:t>
            </a:r>
            <a:r>
              <a:rPr lang="en-US" sz="2300" dirty="0"/>
              <a:t> = 0.02</a:t>
            </a:r>
            <a:r>
              <a:rPr lang="en-US" sz="2300" dirty="0" smtClean="0"/>
              <a:t>), </a:t>
            </a:r>
            <a:r>
              <a:rPr lang="en-US" sz="2300" dirty="0"/>
              <a:t>and their response i</a:t>
            </a:r>
            <a:r>
              <a:rPr lang="en-US" sz="2300" dirty="0" smtClean="0"/>
              <a:t>s </a:t>
            </a:r>
            <a:r>
              <a:rPr lang="en-US" sz="2300" dirty="0"/>
              <a:t>similar to that of patients with germline BRCA </a:t>
            </a:r>
            <a:r>
              <a:rPr lang="en-US" sz="2300" dirty="0" smtClean="0"/>
              <a:t>mutations</a:t>
            </a:r>
            <a:endParaRPr lang="en-US" sz="2300" dirty="0"/>
          </a:p>
          <a:p>
            <a:r>
              <a:rPr lang="en-US" sz="2300" dirty="0"/>
              <a:t>Even patients without germline BRCA mutation and with HRD-negative disease benefit (HR = 0.58; </a:t>
            </a:r>
            <a:r>
              <a:rPr lang="en-US" sz="2300" i="1" dirty="0"/>
              <a:t>p</a:t>
            </a:r>
            <a:r>
              <a:rPr lang="en-US" sz="2300" dirty="0"/>
              <a:t> = 0.02).</a:t>
            </a:r>
          </a:p>
          <a:p>
            <a:pPr marL="0" indent="0" algn="r">
              <a:buNone/>
            </a:pPr>
            <a:endParaRPr lang="en-US" sz="2300" dirty="0" smtClean="0"/>
          </a:p>
          <a:p>
            <a:pPr marL="0" indent="0" algn="r">
              <a:buNone/>
            </a:pPr>
            <a:r>
              <a:rPr lang="en-US" sz="2300" dirty="0" smtClean="0"/>
              <a:t>Michael </a:t>
            </a:r>
            <a:r>
              <a:rPr lang="en-US" sz="2300" dirty="0" err="1"/>
              <a:t>Birrer</a:t>
            </a:r>
            <a:r>
              <a:rPr lang="en-US" sz="2300" dirty="0"/>
              <a:t>, </a:t>
            </a:r>
            <a:r>
              <a:rPr lang="en-US" sz="2300" dirty="0" smtClean="0"/>
              <a:t>MD, PhD</a:t>
            </a:r>
            <a:endParaRPr lang="en-US" sz="2300" dirty="0"/>
          </a:p>
        </p:txBody>
      </p:sp>
    </p:spTree>
    <p:extLst>
      <p:ext uri="{BB962C8B-B14F-4D97-AF65-F5344CB8AC3E}">
        <p14:creationId xmlns:p14="http://schemas.microsoft.com/office/powerpoint/2010/main" val="12866857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Comparison of PARP Inhibitors</a:t>
            </a:r>
            <a:endParaRPr lang="en-US" dirty="0"/>
          </a:p>
        </p:txBody>
      </p:sp>
      <p:sp>
        <p:nvSpPr>
          <p:cNvPr id="2" name="Content Placeholder 1"/>
          <p:cNvSpPr>
            <a:spLocks noGrp="1"/>
          </p:cNvSpPr>
          <p:nvPr>
            <p:ph idx="1"/>
          </p:nvPr>
        </p:nvSpPr>
        <p:spPr/>
        <p:txBody>
          <a:bodyPr/>
          <a:lstStyle/>
          <a:p>
            <a:pPr marL="0" indent="0">
              <a:spcBef>
                <a:spcPts val="400"/>
              </a:spcBef>
              <a:buNone/>
            </a:pPr>
            <a:r>
              <a:rPr lang="en-US" sz="2400" u="sng" dirty="0" err="1" smtClean="0">
                <a:solidFill>
                  <a:srgbClr val="FFFF00"/>
                </a:solidFill>
              </a:rPr>
              <a:t>Olaparib</a:t>
            </a:r>
            <a:r>
              <a:rPr lang="en-US" sz="2400" u="sng" dirty="0">
                <a:solidFill>
                  <a:srgbClr val="FFFF00"/>
                </a:solidFill>
              </a:rPr>
              <a:t>, </a:t>
            </a:r>
            <a:r>
              <a:rPr lang="en-US" sz="2400" u="sng" dirty="0" err="1">
                <a:solidFill>
                  <a:srgbClr val="FFFF00"/>
                </a:solidFill>
              </a:rPr>
              <a:t>niraparib</a:t>
            </a:r>
            <a:r>
              <a:rPr lang="en-US" sz="2400" u="sng" dirty="0">
                <a:solidFill>
                  <a:srgbClr val="FFFF00"/>
                </a:solidFill>
              </a:rPr>
              <a:t> and </a:t>
            </a:r>
            <a:r>
              <a:rPr lang="en-US" sz="2400" u="sng" dirty="0" err="1">
                <a:solidFill>
                  <a:srgbClr val="FFFF00"/>
                </a:solidFill>
              </a:rPr>
              <a:t>rucaparib</a:t>
            </a:r>
            <a:endParaRPr lang="en-US" sz="2400" u="sng" dirty="0">
              <a:solidFill>
                <a:srgbClr val="FFFF00"/>
              </a:solidFill>
            </a:endParaRPr>
          </a:p>
          <a:p>
            <a:pPr>
              <a:spcBef>
                <a:spcPts val="400"/>
              </a:spcBef>
              <a:buFont typeface="Arial" charset="0"/>
              <a:buChar char="•"/>
            </a:pPr>
            <a:r>
              <a:rPr lang="en-US" sz="2400" dirty="0" err="1"/>
              <a:t>Niraparib</a:t>
            </a:r>
            <a:r>
              <a:rPr lang="en-US" sz="2400" dirty="0"/>
              <a:t> is associated with higher thrombocytopenia</a:t>
            </a:r>
          </a:p>
          <a:p>
            <a:pPr>
              <a:spcBef>
                <a:spcPts val="400"/>
              </a:spcBef>
              <a:buFont typeface="Arial" charset="0"/>
              <a:buChar char="•"/>
            </a:pPr>
            <a:r>
              <a:rPr lang="en-US" sz="2400" dirty="0" err="1"/>
              <a:t>Rucaparib</a:t>
            </a:r>
            <a:r>
              <a:rPr lang="en-US" sz="2400" dirty="0"/>
              <a:t> is associated with higher anemia</a:t>
            </a:r>
          </a:p>
          <a:p>
            <a:pPr>
              <a:spcBef>
                <a:spcPts val="400"/>
              </a:spcBef>
              <a:buFont typeface="Arial" charset="0"/>
              <a:buChar char="•"/>
            </a:pPr>
            <a:r>
              <a:rPr lang="en-US" sz="2400" dirty="0"/>
              <a:t>Toxicities are manageable</a:t>
            </a:r>
          </a:p>
          <a:p>
            <a:pPr marL="0" indent="0">
              <a:spcBef>
                <a:spcPts val="1000"/>
              </a:spcBef>
              <a:buNone/>
            </a:pPr>
            <a:r>
              <a:rPr lang="en-US" sz="2400" u="sng" dirty="0" err="1" smtClean="0">
                <a:solidFill>
                  <a:srgbClr val="FFFF00"/>
                </a:solidFill>
              </a:rPr>
              <a:t>Veliparib</a:t>
            </a:r>
            <a:endParaRPr lang="en-US" sz="2400" u="sng" dirty="0">
              <a:solidFill>
                <a:srgbClr val="FFFF00"/>
              </a:solidFill>
            </a:endParaRPr>
          </a:p>
          <a:p>
            <a:pPr>
              <a:spcBef>
                <a:spcPts val="400"/>
              </a:spcBef>
              <a:buFont typeface="Arial" charset="0"/>
              <a:buChar char="•"/>
            </a:pPr>
            <a:r>
              <a:rPr lang="en-US" sz="2400" dirty="0"/>
              <a:t>Binds more weakly to target than </a:t>
            </a:r>
            <a:r>
              <a:rPr lang="en-US" sz="2400" dirty="0" err="1"/>
              <a:t>olaparib</a:t>
            </a:r>
            <a:r>
              <a:rPr lang="en-US" sz="2400" dirty="0"/>
              <a:t>, </a:t>
            </a:r>
            <a:r>
              <a:rPr lang="en-US" sz="2400" dirty="0" err="1"/>
              <a:t>niraparib</a:t>
            </a:r>
            <a:r>
              <a:rPr lang="en-US" sz="2400" dirty="0"/>
              <a:t> and </a:t>
            </a:r>
            <a:r>
              <a:rPr lang="en-US" sz="2400" dirty="0" err="1"/>
              <a:t>rucaparib</a:t>
            </a:r>
            <a:endParaRPr lang="en-US" sz="2400" dirty="0"/>
          </a:p>
          <a:p>
            <a:pPr>
              <a:spcBef>
                <a:spcPts val="400"/>
              </a:spcBef>
              <a:buFont typeface="Arial" charset="0"/>
              <a:buChar char="•"/>
            </a:pPr>
            <a:r>
              <a:rPr lang="en-US" sz="2400" dirty="0"/>
              <a:t>Potentially easier to combine with </a:t>
            </a:r>
            <a:r>
              <a:rPr lang="en-US" sz="2400" dirty="0" smtClean="0"/>
              <a:t>chemotherapy</a:t>
            </a:r>
          </a:p>
          <a:p>
            <a:pPr marL="0" indent="0">
              <a:spcBef>
                <a:spcPts val="1000"/>
              </a:spcBef>
              <a:buNone/>
            </a:pPr>
            <a:r>
              <a:rPr lang="en-US" sz="2400" u="sng" dirty="0" err="1" smtClean="0">
                <a:solidFill>
                  <a:srgbClr val="FFFF00"/>
                </a:solidFill>
              </a:rPr>
              <a:t>Talazoparib</a:t>
            </a:r>
            <a:endParaRPr lang="en-US" sz="2400" u="sng" dirty="0">
              <a:solidFill>
                <a:srgbClr val="FFFF00"/>
              </a:solidFill>
            </a:endParaRPr>
          </a:p>
          <a:p>
            <a:pPr>
              <a:spcBef>
                <a:spcPts val="400"/>
              </a:spcBef>
              <a:buFont typeface="Arial" charset="0"/>
              <a:buChar char="•"/>
            </a:pPr>
            <a:r>
              <a:rPr lang="en-US" sz="2400"/>
              <a:t>Has </a:t>
            </a:r>
            <a:r>
              <a:rPr lang="en-US" sz="2400" smtClean="0"/>
              <a:t>a </a:t>
            </a:r>
            <a:r>
              <a:rPr lang="en-US" sz="2400" dirty="0"/>
              <a:t>higher binding capacity than other PARP </a:t>
            </a:r>
            <a:r>
              <a:rPr lang="en-US" sz="2400" dirty="0" smtClean="0"/>
              <a:t>inhibitors</a:t>
            </a:r>
            <a:endParaRPr lang="en-US" sz="2400" dirty="0"/>
          </a:p>
        </p:txBody>
      </p:sp>
      <p:sp>
        <p:nvSpPr>
          <p:cNvPr id="4" name="TextBox 3"/>
          <p:cNvSpPr txBox="1"/>
          <p:nvPr/>
        </p:nvSpPr>
        <p:spPr>
          <a:xfrm>
            <a:off x="6094216" y="6365910"/>
            <a:ext cx="2934137" cy="400110"/>
          </a:xfrm>
          <a:prstGeom prst="rect">
            <a:avLst/>
          </a:prstGeom>
          <a:noFill/>
        </p:spPr>
        <p:txBody>
          <a:bodyPr wrap="none" rtlCol="0">
            <a:spAutoFit/>
          </a:bodyPr>
          <a:lstStyle/>
          <a:p>
            <a:r>
              <a:rPr lang="en-US" sz="2000" dirty="0"/>
              <a:t>Michael Birrer, </a:t>
            </a:r>
            <a:r>
              <a:rPr lang="en-US" sz="2000" dirty="0" smtClean="0"/>
              <a:t>MD, </a:t>
            </a:r>
            <a:r>
              <a:rPr lang="en-US" sz="2000" dirty="0"/>
              <a:t>PhD</a:t>
            </a:r>
          </a:p>
        </p:txBody>
      </p:sp>
    </p:spTree>
    <p:extLst>
      <p:ext uri="{BB962C8B-B14F-4D97-AF65-F5344CB8AC3E}">
        <p14:creationId xmlns:p14="http://schemas.microsoft.com/office/powerpoint/2010/main" val="11317625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Importance of BRCA Testing for Patients with Ovarian Cancer</a:t>
            </a:r>
          </a:p>
        </p:txBody>
      </p:sp>
      <p:sp>
        <p:nvSpPr>
          <p:cNvPr id="4" name="Content Placeholder 3"/>
          <p:cNvSpPr>
            <a:spLocks noGrp="1"/>
          </p:cNvSpPr>
          <p:nvPr>
            <p:ph idx="1"/>
          </p:nvPr>
        </p:nvSpPr>
        <p:spPr/>
        <p:txBody>
          <a:bodyPr/>
          <a:lstStyle/>
          <a:p>
            <a:pPr marL="0" indent="0">
              <a:buNone/>
            </a:pPr>
            <a:r>
              <a:rPr lang="en-US" sz="2800" dirty="0">
                <a:solidFill>
                  <a:schemeClr val="tx1"/>
                </a:solidFill>
              </a:rPr>
              <a:t>“</a:t>
            </a:r>
            <a:r>
              <a:rPr lang="en-US" sz="2800" i="1" dirty="0">
                <a:solidFill>
                  <a:schemeClr val="tx1"/>
                </a:solidFill>
              </a:rPr>
              <a:t>… This is the one way that we can help prevent ovarian cancer. We don’t have screening mechanisms at all, but we do have a way of identifying high-risk women, and it’s exactly here. You’ve got a patient who’s got the unfortunate diagnosis. Well, let’s make some good from this and disseminate that information to the rest of the family, that they should undergo testing.”</a:t>
            </a:r>
            <a:br>
              <a:rPr lang="en-US" sz="2800" i="1" dirty="0">
                <a:solidFill>
                  <a:schemeClr val="tx1"/>
                </a:solidFill>
              </a:rPr>
            </a:br>
            <a:r>
              <a:rPr lang="en-US" sz="2800" i="1" dirty="0">
                <a:solidFill>
                  <a:schemeClr val="tx1"/>
                </a:solidFill>
              </a:rPr>
              <a:t/>
            </a:r>
            <a:br>
              <a:rPr lang="en-US" sz="2800" i="1" dirty="0">
                <a:solidFill>
                  <a:schemeClr val="tx1"/>
                </a:solidFill>
              </a:rPr>
            </a:br>
            <a:r>
              <a:rPr lang="en-US" sz="2800" dirty="0"/>
              <a:t> 				</a:t>
            </a:r>
            <a:r>
              <a:rPr lang="en-US" sz="2800" dirty="0">
                <a:solidFill>
                  <a:schemeClr val="tx1"/>
                </a:solidFill>
              </a:rPr>
              <a:t>Ursula A </a:t>
            </a:r>
            <a:r>
              <a:rPr lang="en-US" sz="2800" dirty="0" err="1">
                <a:solidFill>
                  <a:schemeClr val="tx1"/>
                </a:solidFill>
              </a:rPr>
              <a:t>Matulonis</a:t>
            </a:r>
            <a:r>
              <a:rPr lang="en-US" sz="2800" dirty="0">
                <a:solidFill>
                  <a:schemeClr val="tx1"/>
                </a:solidFill>
              </a:rPr>
              <a:t>, MD</a:t>
            </a:r>
            <a:endParaRPr lang="en-US" dirty="0"/>
          </a:p>
        </p:txBody>
      </p:sp>
    </p:spTree>
    <p:extLst>
      <p:ext uri="{BB962C8B-B14F-4D97-AF65-F5344CB8AC3E}">
        <p14:creationId xmlns:p14="http://schemas.microsoft.com/office/powerpoint/2010/main" val="19274829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2"/>
          <p:cNvSpPr>
            <a:spLocks noGrp="1"/>
          </p:cNvSpPr>
          <p:nvPr>
            <p:ph type="title"/>
          </p:nvPr>
        </p:nvSpPr>
        <p:spPr/>
        <p:txBody>
          <a:bodyPr/>
          <a:lstStyle/>
          <a:p>
            <a:r>
              <a:rPr lang="en-US" dirty="0" smtClean="0"/>
              <a:t/>
            </a:r>
            <a:br>
              <a:rPr lang="en-US" dirty="0" smtClean="0"/>
            </a:br>
            <a:r>
              <a:rPr lang="en-US" dirty="0" smtClean="0"/>
              <a:t> DNA Repair and PARP Inhibition</a:t>
            </a:r>
            <a:br>
              <a:rPr lang="en-US" dirty="0" smtClean="0"/>
            </a:br>
            <a:endParaRPr lang="en-US" dirty="0">
              <a:latin typeface="Arial" charset="0"/>
              <a:ea typeface="ＭＳ Ｐゴシック" charset="0"/>
              <a:cs typeface="ＭＳ Ｐゴシック" charset="0"/>
            </a:endParaRPr>
          </a:p>
        </p:txBody>
      </p:sp>
      <p:sp>
        <p:nvSpPr>
          <p:cNvPr id="7" name="Text Box 15"/>
          <p:cNvSpPr txBox="1">
            <a:spLocks noChangeArrowheads="1"/>
          </p:cNvSpPr>
          <p:nvPr/>
        </p:nvSpPr>
        <p:spPr bwMode="auto">
          <a:xfrm>
            <a:off x="149407" y="6397754"/>
            <a:ext cx="8561387"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8B3D9A"/>
              </a:buClr>
              <a:buFont typeface="Wingdings" panose="05000000000000000000" pitchFamily="2" charset="2"/>
              <a:buChar char="§"/>
              <a:defRPr sz="2400">
                <a:solidFill>
                  <a:srgbClr val="FEFDDE"/>
                </a:solidFill>
                <a:latin typeface="Arial" panose="020B0604020202020204" pitchFamily="34" charset="0"/>
                <a:ea typeface="MS PGothic" panose="020B0600070205080204" pitchFamily="34" charset="-128"/>
              </a:defRPr>
            </a:lvl1pPr>
            <a:lvl2pPr marL="742950" indent="-285750">
              <a:lnSpc>
                <a:spcPct val="90000"/>
              </a:lnSpc>
              <a:spcBef>
                <a:spcPts val="1000"/>
              </a:spcBef>
              <a:spcAft>
                <a:spcPts val="700"/>
              </a:spcAft>
              <a:buClr>
                <a:srgbClr val="8B3D9A"/>
              </a:buClr>
              <a:buFont typeface="Arial" panose="020B0604020202020204" pitchFamily="34" charset="0"/>
              <a:buChar char="–"/>
              <a:defRPr sz="2200">
                <a:solidFill>
                  <a:srgbClr val="FEFDDE"/>
                </a:solidFill>
                <a:latin typeface="Arial" panose="020B0604020202020204" pitchFamily="34" charset="0"/>
                <a:ea typeface="MS PGothic" panose="020B0600070205080204" pitchFamily="34" charset="-128"/>
              </a:defRPr>
            </a:lvl2pPr>
            <a:lvl3pPr marL="1143000" indent="-228600">
              <a:lnSpc>
                <a:spcPct val="90000"/>
              </a:lnSpc>
              <a:spcBef>
                <a:spcPts val="1000"/>
              </a:spcBef>
              <a:spcAft>
                <a:spcPts val="700"/>
              </a:spcAft>
              <a:buClr>
                <a:srgbClr val="8B3D9A"/>
              </a:buClr>
              <a:buFont typeface="Arial" panose="020B0604020202020204" pitchFamily="34" charset="0"/>
              <a:buChar char="–"/>
              <a:defRPr sz="2000">
                <a:solidFill>
                  <a:srgbClr val="FEFDDE"/>
                </a:solidFill>
                <a:latin typeface="Arial" panose="020B0604020202020204" pitchFamily="34" charset="0"/>
                <a:ea typeface="MS PGothic" panose="020B0600070205080204" pitchFamily="34" charset="-128"/>
              </a:defRPr>
            </a:lvl3pPr>
            <a:lvl4pPr marL="1600200" indent="-228600">
              <a:lnSpc>
                <a:spcPct val="90000"/>
              </a:lnSpc>
              <a:spcBef>
                <a:spcPts val="1000"/>
              </a:spcBef>
              <a:spcAft>
                <a:spcPts val="700"/>
              </a:spcAft>
              <a:buClr>
                <a:srgbClr val="8B3D9A"/>
              </a:buClr>
              <a:buFont typeface="Arial" panose="020B0604020202020204" pitchFamily="34" charset="0"/>
              <a:buChar char="–"/>
              <a:defRPr>
                <a:solidFill>
                  <a:srgbClr val="FEFDDE"/>
                </a:solidFill>
                <a:latin typeface="Arial" panose="020B0604020202020204" pitchFamily="34" charset="0"/>
                <a:ea typeface="MS PGothic" panose="020B0600070205080204" pitchFamily="34" charset="-128"/>
              </a:defRPr>
            </a:lvl4pPr>
            <a:lvl5pPr marL="2057400" indent="-22860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5pPr>
            <a:lvl6pPr marL="25146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6pPr>
            <a:lvl7pPr marL="29718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7pPr>
            <a:lvl8pPr marL="34290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8pPr>
            <a:lvl9pPr marL="38862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9pPr>
          </a:lstStyle>
          <a:p>
            <a:pPr eaLnBrk="1" hangingPunct="1">
              <a:lnSpc>
                <a:spcPct val="100000"/>
              </a:lnSpc>
              <a:spcBef>
                <a:spcPct val="0"/>
              </a:spcBef>
              <a:spcAft>
                <a:spcPct val="0"/>
              </a:spcAft>
              <a:buClrTx/>
              <a:buFontTx/>
              <a:buNone/>
            </a:pPr>
            <a:r>
              <a:rPr lang="en-US" altLang="en-US" sz="1600" dirty="0" smtClean="0">
                <a:solidFill>
                  <a:srgbClr val="FFFFFF"/>
                </a:solidFill>
              </a:rPr>
              <a:t>McLornan DP et al. </a:t>
            </a:r>
            <a:r>
              <a:rPr lang="en-US" altLang="en-US" sz="1600" i="1" dirty="0" smtClean="0">
                <a:solidFill>
                  <a:srgbClr val="FFFFFF"/>
                </a:solidFill>
              </a:rPr>
              <a:t>N Engl J </a:t>
            </a:r>
            <a:r>
              <a:rPr lang="en-US" altLang="en-US" sz="1600" dirty="0" smtClean="0">
                <a:solidFill>
                  <a:srgbClr val="FFFFFF"/>
                </a:solidFill>
              </a:rPr>
              <a:t>Med 2014;371(18):1725-35.</a:t>
            </a:r>
            <a:endParaRPr lang="en-US" altLang="en-US" sz="1600" dirty="0">
              <a:solidFill>
                <a:srgbClr val="FFFFFF"/>
              </a:solidFill>
            </a:endParaRPr>
          </a:p>
        </p:txBody>
      </p:sp>
      <p:sp>
        <p:nvSpPr>
          <p:cNvPr id="8" name="Text Box 15"/>
          <p:cNvSpPr txBox="1">
            <a:spLocks noChangeArrowheads="1"/>
          </p:cNvSpPr>
          <p:nvPr/>
        </p:nvSpPr>
        <p:spPr bwMode="auto">
          <a:xfrm>
            <a:off x="1206746" y="1243736"/>
            <a:ext cx="249835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8B3D9A"/>
              </a:buClr>
              <a:buFont typeface="Wingdings" panose="05000000000000000000" pitchFamily="2" charset="2"/>
              <a:buChar char="§"/>
              <a:defRPr sz="2400">
                <a:solidFill>
                  <a:srgbClr val="FEFDDE"/>
                </a:solidFill>
                <a:latin typeface="Arial" panose="020B0604020202020204" pitchFamily="34" charset="0"/>
                <a:ea typeface="MS PGothic" panose="020B0600070205080204" pitchFamily="34" charset="-128"/>
              </a:defRPr>
            </a:lvl1pPr>
            <a:lvl2pPr marL="742950" indent="-285750">
              <a:lnSpc>
                <a:spcPct val="90000"/>
              </a:lnSpc>
              <a:spcBef>
                <a:spcPts val="1000"/>
              </a:spcBef>
              <a:spcAft>
                <a:spcPts val="700"/>
              </a:spcAft>
              <a:buClr>
                <a:srgbClr val="8B3D9A"/>
              </a:buClr>
              <a:buFont typeface="Arial" panose="020B0604020202020204" pitchFamily="34" charset="0"/>
              <a:buChar char="–"/>
              <a:defRPr sz="2200">
                <a:solidFill>
                  <a:srgbClr val="FEFDDE"/>
                </a:solidFill>
                <a:latin typeface="Arial" panose="020B0604020202020204" pitchFamily="34" charset="0"/>
                <a:ea typeface="MS PGothic" panose="020B0600070205080204" pitchFamily="34" charset="-128"/>
              </a:defRPr>
            </a:lvl2pPr>
            <a:lvl3pPr marL="1143000" indent="-228600">
              <a:lnSpc>
                <a:spcPct val="90000"/>
              </a:lnSpc>
              <a:spcBef>
                <a:spcPts val="1000"/>
              </a:spcBef>
              <a:spcAft>
                <a:spcPts val="700"/>
              </a:spcAft>
              <a:buClr>
                <a:srgbClr val="8B3D9A"/>
              </a:buClr>
              <a:buFont typeface="Arial" panose="020B0604020202020204" pitchFamily="34" charset="0"/>
              <a:buChar char="–"/>
              <a:defRPr sz="2000">
                <a:solidFill>
                  <a:srgbClr val="FEFDDE"/>
                </a:solidFill>
                <a:latin typeface="Arial" panose="020B0604020202020204" pitchFamily="34" charset="0"/>
                <a:ea typeface="MS PGothic" panose="020B0600070205080204" pitchFamily="34" charset="-128"/>
              </a:defRPr>
            </a:lvl3pPr>
            <a:lvl4pPr marL="1600200" indent="-228600">
              <a:lnSpc>
                <a:spcPct val="90000"/>
              </a:lnSpc>
              <a:spcBef>
                <a:spcPts val="1000"/>
              </a:spcBef>
              <a:spcAft>
                <a:spcPts val="700"/>
              </a:spcAft>
              <a:buClr>
                <a:srgbClr val="8B3D9A"/>
              </a:buClr>
              <a:buFont typeface="Arial" panose="020B0604020202020204" pitchFamily="34" charset="0"/>
              <a:buChar char="–"/>
              <a:defRPr>
                <a:solidFill>
                  <a:srgbClr val="FEFDDE"/>
                </a:solidFill>
                <a:latin typeface="Arial" panose="020B0604020202020204" pitchFamily="34" charset="0"/>
                <a:ea typeface="MS PGothic" panose="020B0600070205080204" pitchFamily="34" charset="-128"/>
              </a:defRPr>
            </a:lvl4pPr>
            <a:lvl5pPr marL="2057400" indent="-22860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5pPr>
            <a:lvl6pPr marL="25146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6pPr>
            <a:lvl7pPr marL="29718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7pPr>
            <a:lvl8pPr marL="34290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8pPr>
            <a:lvl9pPr marL="38862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9pPr>
          </a:lstStyle>
          <a:p>
            <a:pPr eaLnBrk="1" hangingPunct="1">
              <a:lnSpc>
                <a:spcPct val="100000"/>
              </a:lnSpc>
              <a:spcBef>
                <a:spcPct val="0"/>
              </a:spcBef>
              <a:spcAft>
                <a:spcPct val="0"/>
              </a:spcAft>
              <a:buClrTx/>
              <a:buFontTx/>
              <a:buNone/>
            </a:pPr>
            <a:r>
              <a:rPr lang="en-US" altLang="en-US" sz="1800" b="1" dirty="0" smtClean="0">
                <a:solidFill>
                  <a:srgbClr val="FFFFFF"/>
                </a:solidFill>
              </a:rPr>
              <a:t>Functional BRCA</a:t>
            </a:r>
            <a:endParaRPr lang="en-US" altLang="en-US" sz="1400" b="1" dirty="0">
              <a:solidFill>
                <a:srgbClr val="FFFFFF"/>
              </a:solidFill>
            </a:endParaRPr>
          </a:p>
        </p:txBody>
      </p:sp>
      <p:sp>
        <p:nvSpPr>
          <p:cNvPr id="9" name="Text Box 15"/>
          <p:cNvSpPr txBox="1">
            <a:spLocks noChangeArrowheads="1"/>
          </p:cNvSpPr>
          <p:nvPr/>
        </p:nvSpPr>
        <p:spPr bwMode="auto">
          <a:xfrm>
            <a:off x="5586757" y="1241761"/>
            <a:ext cx="249835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8B3D9A"/>
              </a:buClr>
              <a:buFont typeface="Wingdings" panose="05000000000000000000" pitchFamily="2" charset="2"/>
              <a:buChar char="§"/>
              <a:defRPr sz="2400">
                <a:solidFill>
                  <a:srgbClr val="FEFDDE"/>
                </a:solidFill>
                <a:latin typeface="Arial" panose="020B0604020202020204" pitchFamily="34" charset="0"/>
                <a:ea typeface="MS PGothic" panose="020B0600070205080204" pitchFamily="34" charset="-128"/>
              </a:defRPr>
            </a:lvl1pPr>
            <a:lvl2pPr marL="742950" indent="-285750">
              <a:lnSpc>
                <a:spcPct val="90000"/>
              </a:lnSpc>
              <a:spcBef>
                <a:spcPts val="1000"/>
              </a:spcBef>
              <a:spcAft>
                <a:spcPts val="700"/>
              </a:spcAft>
              <a:buClr>
                <a:srgbClr val="8B3D9A"/>
              </a:buClr>
              <a:buFont typeface="Arial" panose="020B0604020202020204" pitchFamily="34" charset="0"/>
              <a:buChar char="–"/>
              <a:defRPr sz="2200">
                <a:solidFill>
                  <a:srgbClr val="FEFDDE"/>
                </a:solidFill>
                <a:latin typeface="Arial" panose="020B0604020202020204" pitchFamily="34" charset="0"/>
                <a:ea typeface="MS PGothic" panose="020B0600070205080204" pitchFamily="34" charset="-128"/>
              </a:defRPr>
            </a:lvl2pPr>
            <a:lvl3pPr marL="1143000" indent="-228600">
              <a:lnSpc>
                <a:spcPct val="90000"/>
              </a:lnSpc>
              <a:spcBef>
                <a:spcPts val="1000"/>
              </a:spcBef>
              <a:spcAft>
                <a:spcPts val="700"/>
              </a:spcAft>
              <a:buClr>
                <a:srgbClr val="8B3D9A"/>
              </a:buClr>
              <a:buFont typeface="Arial" panose="020B0604020202020204" pitchFamily="34" charset="0"/>
              <a:buChar char="–"/>
              <a:defRPr sz="2000">
                <a:solidFill>
                  <a:srgbClr val="FEFDDE"/>
                </a:solidFill>
                <a:latin typeface="Arial" panose="020B0604020202020204" pitchFamily="34" charset="0"/>
                <a:ea typeface="MS PGothic" panose="020B0600070205080204" pitchFamily="34" charset="-128"/>
              </a:defRPr>
            </a:lvl3pPr>
            <a:lvl4pPr marL="1600200" indent="-228600">
              <a:lnSpc>
                <a:spcPct val="90000"/>
              </a:lnSpc>
              <a:spcBef>
                <a:spcPts val="1000"/>
              </a:spcBef>
              <a:spcAft>
                <a:spcPts val="700"/>
              </a:spcAft>
              <a:buClr>
                <a:srgbClr val="8B3D9A"/>
              </a:buClr>
              <a:buFont typeface="Arial" panose="020B0604020202020204" pitchFamily="34" charset="0"/>
              <a:buChar char="–"/>
              <a:defRPr>
                <a:solidFill>
                  <a:srgbClr val="FEFDDE"/>
                </a:solidFill>
                <a:latin typeface="Arial" panose="020B0604020202020204" pitchFamily="34" charset="0"/>
                <a:ea typeface="MS PGothic" panose="020B0600070205080204" pitchFamily="34" charset="-128"/>
              </a:defRPr>
            </a:lvl4pPr>
            <a:lvl5pPr marL="2057400" indent="-22860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5pPr>
            <a:lvl6pPr marL="25146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6pPr>
            <a:lvl7pPr marL="29718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7pPr>
            <a:lvl8pPr marL="34290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8pPr>
            <a:lvl9pPr marL="3886200" indent="-228600" eaLnBrk="0" fontAlgn="base" hangingPunct="0">
              <a:lnSpc>
                <a:spcPct val="90000"/>
              </a:lnSpc>
              <a:spcBef>
                <a:spcPts val="1000"/>
              </a:spcBef>
              <a:spcAft>
                <a:spcPts val="700"/>
              </a:spcAft>
              <a:buClr>
                <a:srgbClr val="8B3D9A"/>
              </a:buClr>
              <a:buFont typeface="Arial" panose="020B0604020202020204" pitchFamily="34" charset="0"/>
              <a:buChar char="–"/>
              <a:defRPr sz="1600">
                <a:solidFill>
                  <a:srgbClr val="FEFDDE"/>
                </a:solidFill>
                <a:latin typeface="Arial" panose="020B0604020202020204" pitchFamily="34" charset="0"/>
                <a:ea typeface="MS PGothic" panose="020B0600070205080204" pitchFamily="34" charset="-128"/>
              </a:defRPr>
            </a:lvl9pPr>
          </a:lstStyle>
          <a:p>
            <a:pPr eaLnBrk="1" hangingPunct="1">
              <a:lnSpc>
                <a:spcPct val="100000"/>
              </a:lnSpc>
              <a:spcBef>
                <a:spcPct val="0"/>
              </a:spcBef>
              <a:spcAft>
                <a:spcPct val="0"/>
              </a:spcAft>
              <a:buClrTx/>
              <a:buFontTx/>
              <a:buNone/>
            </a:pPr>
            <a:r>
              <a:rPr lang="en-US" altLang="en-US" sz="1800" b="1" dirty="0" smtClean="0">
                <a:solidFill>
                  <a:srgbClr val="FFFFFF"/>
                </a:solidFill>
              </a:rPr>
              <a:t>Dysfunctional BRCA</a:t>
            </a:r>
            <a:endParaRPr lang="en-US" altLang="en-US" sz="1400" b="1" dirty="0">
              <a:solidFill>
                <a:srgbClr val="FFFFFF"/>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04" y="1709854"/>
            <a:ext cx="8993688" cy="3939235"/>
          </a:xfrm>
          <a:prstGeom prst="rect">
            <a:avLst/>
          </a:prstGeom>
        </p:spPr>
      </p:pic>
    </p:spTree>
    <p:extLst>
      <p:ext uri="{BB962C8B-B14F-4D97-AF65-F5344CB8AC3E}">
        <p14:creationId xmlns:p14="http://schemas.microsoft.com/office/powerpoint/2010/main" val="21361067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Line 6"/>
          <p:cNvSpPr>
            <a:spLocks noChangeShapeType="1"/>
          </p:cNvSpPr>
          <p:nvPr/>
        </p:nvSpPr>
        <p:spPr bwMode="auto">
          <a:xfrm>
            <a:off x="2505898" y="3307619"/>
            <a:ext cx="556206" cy="8733"/>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8619" name="TextBox 20"/>
          <p:cNvSpPr txBox="1">
            <a:spLocks noChangeArrowheads="1"/>
          </p:cNvSpPr>
          <p:nvPr/>
        </p:nvSpPr>
        <p:spPr bwMode="auto">
          <a:xfrm>
            <a:off x="620157" y="5755031"/>
            <a:ext cx="716708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b="1" u="sng" smtClean="0">
                <a:solidFill>
                  <a:srgbClr val="FFFFFF"/>
                </a:solidFill>
              </a:rPr>
              <a:t>Primary endpoint</a:t>
            </a:r>
            <a:r>
              <a:rPr lang="en-US" sz="1800" b="1" dirty="0" smtClean="0">
                <a:solidFill>
                  <a:srgbClr val="FFFFFF"/>
                </a:solidFill>
              </a:rPr>
              <a:t>:</a:t>
            </a:r>
            <a:r>
              <a:rPr lang="en-US" sz="1800" dirty="0" smtClean="0">
                <a:solidFill>
                  <a:srgbClr val="FFFFFF"/>
                </a:solidFill>
              </a:rPr>
              <a:t> </a:t>
            </a:r>
            <a:r>
              <a:rPr lang="en-US" sz="1800" b="1" dirty="0" smtClean="0">
                <a:solidFill>
                  <a:srgbClr val="FFFFFF"/>
                </a:solidFill>
              </a:rPr>
              <a:t>PFS</a:t>
            </a:r>
          </a:p>
        </p:txBody>
      </p:sp>
      <p:graphicFrame>
        <p:nvGraphicFramePr>
          <p:cNvPr id="29" name="Group 104"/>
          <p:cNvGraphicFramePr>
            <a:graphicFrameLocks noGrp="1"/>
          </p:cNvGraphicFramePr>
          <p:nvPr>
            <p:extLst>
              <p:ext uri="{D42A27DB-BD31-4B8C-83A1-F6EECF244321}">
                <p14:modId xmlns:p14="http://schemas.microsoft.com/office/powerpoint/2010/main" val="1209833343"/>
              </p:ext>
            </p:extLst>
          </p:nvPr>
        </p:nvGraphicFramePr>
        <p:xfrm>
          <a:off x="684399" y="2305818"/>
          <a:ext cx="2167988" cy="1996540"/>
        </p:xfrm>
        <a:graphic>
          <a:graphicData uri="http://schemas.openxmlformats.org/drawingml/2006/table">
            <a:tbl>
              <a:tblPr/>
              <a:tblGrid>
                <a:gridCol w="2167988"/>
              </a:tblGrid>
              <a:tr h="2044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bg1"/>
                          </a:solidFill>
                          <a:effectLst/>
                          <a:latin typeface="Arial"/>
                          <a:ea typeface="ＭＳ Ｐゴシック" charset="0"/>
                          <a:cs typeface="Arial"/>
                        </a:rPr>
                        <a:t>Accrual (n = 553)</a:t>
                      </a:r>
                      <a:endParaRPr kumimoji="0" lang="en-US" sz="1700" b="1" i="0" u="none" strike="noStrike" cap="none" normalizeH="0" baseline="0" dirty="0">
                        <a:ln>
                          <a:noFill/>
                        </a:ln>
                        <a:solidFill>
                          <a:schemeClr val="bg1"/>
                        </a:solidFill>
                        <a:effectLst/>
                        <a:latin typeface="Arial"/>
                        <a:ea typeface="ＭＳ Ｐゴシック" charset="0"/>
                        <a:cs typeface="Arial"/>
                      </a:endParaRPr>
                    </a:p>
                  </a:txBody>
                  <a:tcPr marL="91490" marR="91490" marT="45745" marB="45745"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5796"/>
                    </a:solidFill>
                  </a:tcPr>
                </a:tc>
              </a:tr>
              <a:tr h="809722">
                <a:tc>
                  <a:txBody>
                    <a:bodyPr/>
                    <a:lstStyle/>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700" b="0" i="0" u="none" strike="noStrike" cap="none" normalizeH="0" baseline="0" dirty="0" smtClean="0">
                          <a:ln>
                            <a:noFill/>
                          </a:ln>
                          <a:solidFill>
                            <a:schemeClr val="bg1"/>
                          </a:solidFill>
                          <a:effectLst/>
                          <a:latin typeface="+mn-lt"/>
                          <a:ea typeface="ＭＳ Ｐゴシック" charset="0"/>
                          <a:cs typeface="Arial"/>
                        </a:rPr>
                        <a:t>Platinum-sensitive, recurrent OC</a:t>
                      </a:r>
                    </a:p>
                    <a:p>
                      <a:pPr marL="285750" marR="0" lvl="0" indent="-285750" algn="l" defTabSz="914400" rtl="0" eaLnBrk="1" fontAlgn="base" latinLnBrk="0" hangingPunct="1">
                        <a:lnSpc>
                          <a:spcPct val="120000"/>
                        </a:lnSpc>
                        <a:spcBef>
                          <a:spcPct val="0"/>
                        </a:spcBef>
                        <a:spcAft>
                          <a:spcPct val="0"/>
                        </a:spcAft>
                        <a:buClrTx/>
                        <a:buSzTx/>
                        <a:buFont typeface="Arial"/>
                        <a:buChar char="•"/>
                        <a:tabLst/>
                        <a:defRPr/>
                      </a:pPr>
                      <a:r>
                        <a:rPr kumimoji="0" lang="en-US" sz="1700" b="0" i="0" u="none" strike="noStrike" cap="none" normalizeH="0" baseline="0" dirty="0" smtClean="0">
                          <a:ln>
                            <a:noFill/>
                          </a:ln>
                          <a:solidFill>
                            <a:schemeClr val="bg1"/>
                          </a:solidFill>
                          <a:effectLst/>
                          <a:latin typeface="+mn-lt"/>
                          <a:ea typeface="ＭＳ Ｐゴシック" charset="0"/>
                          <a:cs typeface="Arial"/>
                        </a:rPr>
                        <a:t>≥2 platinum-based regimens</a:t>
                      </a:r>
                    </a:p>
                  </a:txBody>
                  <a:tcPr marL="91490" marR="91490" marT="45745" marB="4574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12A50"/>
                    </a:solidFill>
                  </a:tcPr>
                </a:tc>
              </a:tr>
            </a:tbl>
          </a:graphicData>
        </a:graphic>
      </p:graphicFrame>
      <p:sp>
        <p:nvSpPr>
          <p:cNvPr id="2" name="TextBox 1"/>
          <p:cNvSpPr txBox="1"/>
          <p:nvPr/>
        </p:nvSpPr>
        <p:spPr>
          <a:xfrm>
            <a:off x="4203700" y="5575300"/>
            <a:ext cx="184731" cy="461665"/>
          </a:xfrm>
          <a:prstGeom prst="rect">
            <a:avLst/>
          </a:prstGeom>
          <a:noFill/>
        </p:spPr>
        <p:txBody>
          <a:bodyPr wrap="none" rtlCol="0">
            <a:spAutoFit/>
          </a:bodyPr>
          <a:lstStyle/>
          <a:p>
            <a:endParaRPr lang="en-US" dirty="0"/>
          </a:p>
        </p:txBody>
      </p:sp>
      <p:grpSp>
        <p:nvGrpSpPr>
          <p:cNvPr id="4" name="Group 5"/>
          <p:cNvGrpSpPr/>
          <p:nvPr/>
        </p:nvGrpSpPr>
        <p:grpSpPr>
          <a:xfrm>
            <a:off x="3062103" y="2383057"/>
            <a:ext cx="303213" cy="1850779"/>
            <a:chOff x="4648200" y="2768722"/>
            <a:chExt cx="303213" cy="1850779"/>
          </a:xfrm>
        </p:grpSpPr>
        <p:sp>
          <p:nvSpPr>
            <p:cNvPr id="68610" name="Line 7"/>
            <p:cNvSpPr>
              <a:spLocks noChangeShapeType="1"/>
            </p:cNvSpPr>
            <p:nvPr/>
          </p:nvSpPr>
          <p:spPr bwMode="auto">
            <a:xfrm flipH="1">
              <a:off x="4648200" y="2775273"/>
              <a:ext cx="0" cy="1844228"/>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68611" name="Line 8"/>
            <p:cNvSpPr>
              <a:spLocks noChangeShapeType="1"/>
            </p:cNvSpPr>
            <p:nvPr/>
          </p:nvSpPr>
          <p:spPr bwMode="auto">
            <a:xfrm flipV="1">
              <a:off x="4648200" y="2768722"/>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21" name="Line 8"/>
            <p:cNvSpPr>
              <a:spLocks noChangeShapeType="1"/>
            </p:cNvSpPr>
            <p:nvPr/>
          </p:nvSpPr>
          <p:spPr bwMode="auto">
            <a:xfrm flipV="1">
              <a:off x="4648200" y="4618055"/>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18" name="Text Box 11"/>
          <p:cNvSpPr txBox="1">
            <a:spLocks noChangeArrowheads="1"/>
          </p:cNvSpPr>
          <p:nvPr/>
        </p:nvSpPr>
        <p:spPr bwMode="auto">
          <a:xfrm>
            <a:off x="3357767" y="1953171"/>
            <a:ext cx="1661685" cy="830035"/>
          </a:xfrm>
          <a:prstGeom prst="rect">
            <a:avLst/>
          </a:prstGeom>
          <a:solidFill>
            <a:schemeClr val="accent1"/>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dirty="0" smtClean="0">
                <a:solidFill>
                  <a:schemeClr val="bg2">
                    <a:lumMod val="10000"/>
                  </a:schemeClr>
                </a:solidFill>
                <a:cs typeface="Arial" charset="0"/>
              </a:rPr>
              <a:t>Germline BRCA mutation             (n = 203)</a:t>
            </a:r>
            <a:endParaRPr lang="en-US" sz="1600" dirty="0">
              <a:solidFill>
                <a:schemeClr val="bg2">
                  <a:lumMod val="10000"/>
                </a:schemeClr>
              </a:solidFill>
              <a:cs typeface="Arial" charset="0"/>
            </a:endParaRPr>
          </a:p>
        </p:txBody>
      </p:sp>
      <p:sp>
        <p:nvSpPr>
          <p:cNvPr id="26" name="Title 2"/>
          <p:cNvSpPr>
            <a:spLocks noGrp="1"/>
          </p:cNvSpPr>
          <p:nvPr>
            <p:ph type="title"/>
          </p:nvPr>
        </p:nvSpPr>
        <p:spPr>
          <a:xfrm>
            <a:off x="685800" y="175191"/>
            <a:ext cx="7772400" cy="1143000"/>
          </a:xfrm>
        </p:spPr>
        <p:txBody>
          <a:bodyPr>
            <a:noAutofit/>
          </a:bodyPr>
          <a:lstStyle/>
          <a:p>
            <a:r>
              <a:rPr lang="en-US" altLang="en-US" sz="2800" dirty="0" smtClean="0"/>
              <a:t>ENGOT-OV16/NOVA: A Phase III Trial of Niraparib Maintenance in Platinum-Sensitive, Recurrent Ovarian Cancer</a:t>
            </a:r>
          </a:p>
        </p:txBody>
      </p:sp>
      <p:sp>
        <p:nvSpPr>
          <p:cNvPr id="17" name="Text Box 11"/>
          <p:cNvSpPr txBox="1">
            <a:spLocks noChangeArrowheads="1"/>
          </p:cNvSpPr>
          <p:nvPr/>
        </p:nvSpPr>
        <p:spPr bwMode="auto">
          <a:xfrm>
            <a:off x="6449428" y="1666915"/>
            <a:ext cx="2084505" cy="579423"/>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chemeClr val="tx2"/>
                </a:solidFill>
                <a:cs typeface="Arial" charset="0"/>
              </a:rPr>
              <a:t>Niraparib 300 mg QD until PD</a:t>
            </a:r>
            <a:endParaRPr lang="en-US" sz="1600" b="1" dirty="0">
              <a:solidFill>
                <a:schemeClr val="tx2"/>
              </a:solidFill>
              <a:cs typeface="Arial" charset="0"/>
            </a:endParaRPr>
          </a:p>
        </p:txBody>
      </p:sp>
      <p:sp>
        <p:nvSpPr>
          <p:cNvPr id="30" name="Text Box 11"/>
          <p:cNvSpPr txBox="1">
            <a:spLocks noChangeArrowheads="1"/>
          </p:cNvSpPr>
          <p:nvPr/>
        </p:nvSpPr>
        <p:spPr bwMode="auto">
          <a:xfrm>
            <a:off x="3341269" y="3868389"/>
            <a:ext cx="1678183" cy="725371"/>
          </a:xfrm>
          <a:prstGeom prst="rect">
            <a:avLst/>
          </a:prstGeom>
          <a:solidFill>
            <a:schemeClr val="accent1"/>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dirty="0" smtClean="0">
                <a:solidFill>
                  <a:schemeClr val="bg2">
                    <a:lumMod val="10000"/>
                  </a:schemeClr>
                </a:solidFill>
                <a:cs typeface="Arial" charset="0"/>
              </a:rPr>
              <a:t>No germline </a:t>
            </a:r>
            <a:r>
              <a:rPr lang="en-US" sz="1600" dirty="0">
                <a:solidFill>
                  <a:schemeClr val="bg2">
                    <a:lumMod val="10000"/>
                  </a:schemeClr>
                </a:solidFill>
                <a:cs typeface="Arial" charset="0"/>
              </a:rPr>
              <a:t>BRCA </a:t>
            </a:r>
            <a:r>
              <a:rPr lang="en-US" sz="1600" dirty="0" smtClean="0">
                <a:solidFill>
                  <a:schemeClr val="bg2">
                    <a:lumMod val="10000"/>
                  </a:schemeClr>
                </a:solidFill>
                <a:cs typeface="Arial" charset="0"/>
              </a:rPr>
              <a:t>mutation*             </a:t>
            </a:r>
            <a:r>
              <a:rPr lang="en-US" sz="1600" dirty="0">
                <a:solidFill>
                  <a:schemeClr val="bg2">
                    <a:lumMod val="10000"/>
                  </a:schemeClr>
                </a:solidFill>
                <a:cs typeface="Arial" charset="0"/>
              </a:rPr>
              <a:t>(n = </a:t>
            </a:r>
            <a:r>
              <a:rPr lang="en-US" sz="1600" dirty="0" smtClean="0">
                <a:solidFill>
                  <a:schemeClr val="bg2">
                    <a:lumMod val="10000"/>
                  </a:schemeClr>
                </a:solidFill>
                <a:cs typeface="Arial" charset="0"/>
              </a:rPr>
              <a:t>350)</a:t>
            </a:r>
            <a:endParaRPr lang="en-US" sz="1600" dirty="0">
              <a:solidFill>
                <a:schemeClr val="bg2">
                  <a:lumMod val="10000"/>
                </a:schemeClr>
              </a:solidFill>
              <a:cs typeface="Arial" charset="0"/>
            </a:endParaRPr>
          </a:p>
        </p:txBody>
      </p:sp>
      <p:grpSp>
        <p:nvGrpSpPr>
          <p:cNvPr id="7" name="Group 6"/>
          <p:cNvGrpSpPr/>
          <p:nvPr/>
        </p:nvGrpSpPr>
        <p:grpSpPr>
          <a:xfrm>
            <a:off x="5019453" y="1975274"/>
            <a:ext cx="1445718" cy="1002807"/>
            <a:chOff x="4708157" y="1975274"/>
            <a:chExt cx="1293551" cy="1002807"/>
          </a:xfrm>
        </p:grpSpPr>
        <p:sp>
          <p:nvSpPr>
            <p:cNvPr id="24" name="Line 6"/>
            <p:cNvSpPr>
              <a:spLocks noChangeShapeType="1"/>
            </p:cNvSpPr>
            <p:nvPr/>
          </p:nvSpPr>
          <p:spPr bwMode="auto">
            <a:xfrm flipV="1">
              <a:off x="4708157" y="2395583"/>
              <a:ext cx="974595" cy="3304"/>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2" name="Line 7"/>
            <p:cNvSpPr>
              <a:spLocks noChangeShapeType="1"/>
            </p:cNvSpPr>
            <p:nvPr/>
          </p:nvSpPr>
          <p:spPr bwMode="auto">
            <a:xfrm flipH="1">
              <a:off x="5698495" y="1980097"/>
              <a:ext cx="0" cy="997984"/>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3" name="Line 8"/>
            <p:cNvSpPr>
              <a:spLocks noChangeShapeType="1"/>
            </p:cNvSpPr>
            <p:nvPr/>
          </p:nvSpPr>
          <p:spPr bwMode="auto">
            <a:xfrm flipV="1">
              <a:off x="5682753" y="1975274"/>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34" name="Line 8"/>
            <p:cNvSpPr>
              <a:spLocks noChangeShapeType="1"/>
            </p:cNvSpPr>
            <p:nvPr/>
          </p:nvSpPr>
          <p:spPr bwMode="auto">
            <a:xfrm flipV="1">
              <a:off x="5698495" y="2976004"/>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35" name="Text Box 11"/>
          <p:cNvSpPr txBox="1">
            <a:spLocks noChangeArrowheads="1"/>
          </p:cNvSpPr>
          <p:nvPr/>
        </p:nvSpPr>
        <p:spPr bwMode="auto">
          <a:xfrm>
            <a:off x="6449427" y="2727645"/>
            <a:ext cx="2084505" cy="524443"/>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chemeClr val="tx2"/>
                </a:solidFill>
                <a:cs typeface="Arial" charset="0"/>
              </a:rPr>
              <a:t>Placebo </a:t>
            </a:r>
            <a:endParaRPr lang="en-US" sz="1600" b="1" dirty="0">
              <a:solidFill>
                <a:schemeClr val="tx2"/>
              </a:solidFill>
              <a:cs typeface="Arial" charset="0"/>
            </a:endParaRPr>
          </a:p>
        </p:txBody>
      </p:sp>
      <p:sp>
        <p:nvSpPr>
          <p:cNvPr id="6" name="TextBox 5"/>
          <p:cNvSpPr txBox="1"/>
          <p:nvPr/>
        </p:nvSpPr>
        <p:spPr>
          <a:xfrm>
            <a:off x="5385633" y="2793581"/>
            <a:ext cx="433132" cy="307777"/>
          </a:xfrm>
          <a:prstGeom prst="rect">
            <a:avLst/>
          </a:prstGeom>
          <a:noFill/>
        </p:spPr>
        <p:txBody>
          <a:bodyPr wrap="none" rtlCol="0">
            <a:spAutoFit/>
          </a:bodyPr>
          <a:lstStyle/>
          <a:p>
            <a:r>
              <a:rPr lang="en-US" sz="1400" dirty="0" smtClean="0"/>
              <a:t>2:1</a:t>
            </a:r>
            <a:endParaRPr lang="en-US" sz="1400" dirty="0"/>
          </a:p>
        </p:txBody>
      </p:sp>
      <p:sp>
        <p:nvSpPr>
          <p:cNvPr id="37" name="TextBox 36"/>
          <p:cNvSpPr txBox="1"/>
          <p:nvPr/>
        </p:nvSpPr>
        <p:spPr>
          <a:xfrm>
            <a:off x="5385633" y="3413049"/>
            <a:ext cx="433132" cy="307777"/>
          </a:xfrm>
          <a:prstGeom prst="rect">
            <a:avLst/>
          </a:prstGeom>
          <a:noFill/>
        </p:spPr>
        <p:txBody>
          <a:bodyPr wrap="none" rtlCol="0">
            <a:spAutoFit/>
          </a:bodyPr>
          <a:lstStyle/>
          <a:p>
            <a:r>
              <a:rPr lang="en-US" sz="1400" dirty="0" smtClean="0"/>
              <a:t>2:1</a:t>
            </a:r>
            <a:endParaRPr lang="en-US" sz="1400" dirty="0"/>
          </a:p>
        </p:txBody>
      </p:sp>
      <p:grpSp>
        <p:nvGrpSpPr>
          <p:cNvPr id="38" name="Group 37"/>
          <p:cNvGrpSpPr/>
          <p:nvPr/>
        </p:nvGrpSpPr>
        <p:grpSpPr>
          <a:xfrm>
            <a:off x="5019452" y="3800583"/>
            <a:ext cx="1416647" cy="1002807"/>
            <a:chOff x="4585061" y="1975274"/>
            <a:chExt cx="1416647" cy="1002807"/>
          </a:xfrm>
        </p:grpSpPr>
        <p:sp>
          <p:nvSpPr>
            <p:cNvPr id="39" name="Line 6"/>
            <p:cNvSpPr>
              <a:spLocks noChangeShapeType="1"/>
            </p:cNvSpPr>
            <p:nvPr/>
          </p:nvSpPr>
          <p:spPr bwMode="auto">
            <a:xfrm flipV="1">
              <a:off x="4585061" y="2395583"/>
              <a:ext cx="1097691" cy="0"/>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40" name="Line 7"/>
            <p:cNvSpPr>
              <a:spLocks noChangeShapeType="1"/>
            </p:cNvSpPr>
            <p:nvPr/>
          </p:nvSpPr>
          <p:spPr bwMode="auto">
            <a:xfrm flipH="1">
              <a:off x="5698495" y="1980097"/>
              <a:ext cx="0" cy="997984"/>
            </a:xfrm>
            <a:prstGeom prst="line">
              <a:avLst/>
            </a:prstGeom>
            <a:noFill/>
            <a:ln w="28575">
              <a:solidFill>
                <a:srgbClr val="FFFFFF"/>
              </a:solidFill>
              <a:round/>
              <a:headEnd/>
              <a:tailEn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41" name="Line 8"/>
            <p:cNvSpPr>
              <a:spLocks noChangeShapeType="1"/>
            </p:cNvSpPr>
            <p:nvPr/>
          </p:nvSpPr>
          <p:spPr bwMode="auto">
            <a:xfrm flipV="1">
              <a:off x="5695279" y="1975274"/>
              <a:ext cx="303213" cy="6551"/>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sp>
          <p:nvSpPr>
            <p:cNvPr id="42" name="Line 8"/>
            <p:cNvSpPr>
              <a:spLocks noChangeShapeType="1"/>
            </p:cNvSpPr>
            <p:nvPr/>
          </p:nvSpPr>
          <p:spPr bwMode="auto">
            <a:xfrm flipV="1">
              <a:off x="5698495" y="2976004"/>
              <a:ext cx="303213" cy="0"/>
            </a:xfrm>
            <a:prstGeom prst="line">
              <a:avLst/>
            </a:prstGeom>
            <a:noFill/>
            <a:ln w="28575">
              <a:solidFill>
                <a:srgbClr val="FFFFFF"/>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dirty="0"/>
            </a:p>
          </p:txBody>
        </p:sp>
      </p:grpSp>
      <p:sp>
        <p:nvSpPr>
          <p:cNvPr id="43" name="Text Box 11"/>
          <p:cNvSpPr txBox="1">
            <a:spLocks noChangeArrowheads="1"/>
          </p:cNvSpPr>
          <p:nvPr/>
        </p:nvSpPr>
        <p:spPr bwMode="auto">
          <a:xfrm>
            <a:off x="6435578" y="3529360"/>
            <a:ext cx="2084505" cy="579423"/>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chemeClr val="tx2"/>
                </a:solidFill>
                <a:cs typeface="Arial" charset="0"/>
              </a:rPr>
              <a:t>Niraparib 300 mg QD until PD</a:t>
            </a:r>
            <a:endParaRPr lang="en-US" sz="1600" b="1" dirty="0">
              <a:solidFill>
                <a:schemeClr val="tx2"/>
              </a:solidFill>
              <a:cs typeface="Arial" charset="0"/>
            </a:endParaRPr>
          </a:p>
        </p:txBody>
      </p:sp>
      <p:sp>
        <p:nvSpPr>
          <p:cNvPr id="44" name="Text Box 11"/>
          <p:cNvSpPr txBox="1">
            <a:spLocks noChangeArrowheads="1"/>
          </p:cNvSpPr>
          <p:nvPr/>
        </p:nvSpPr>
        <p:spPr bwMode="auto">
          <a:xfrm>
            <a:off x="6435577" y="4590090"/>
            <a:ext cx="2084505" cy="524443"/>
          </a:xfrm>
          <a:prstGeom prst="rect">
            <a:avLst/>
          </a:prstGeom>
          <a:solidFill>
            <a:srgbClr val="F8951E"/>
          </a:solidFill>
          <a:ln w="9525">
            <a:solidFill>
              <a:srgbClr val="FFFFFF"/>
            </a:solidFill>
            <a:miter lim="800000"/>
            <a:headEnd/>
            <a:tailEnd/>
          </a:ln>
          <a:effectLst>
            <a:prstShdw prst="shdw17" dist="17961" dir="2700000">
              <a:srgbClr val="999999">
                <a:alpha val="74997"/>
              </a:srgbClr>
            </a:prstShdw>
          </a:effec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lnSpc>
                <a:spcPct val="90000"/>
              </a:lnSpc>
              <a:spcBef>
                <a:spcPct val="35000"/>
              </a:spcBef>
              <a:spcAft>
                <a:spcPct val="25000"/>
              </a:spcAft>
              <a:buClr>
                <a:schemeClr val="folHlink"/>
              </a:buClr>
              <a:buFont typeface="Arial" charset="0"/>
              <a:buNone/>
              <a:defRPr/>
            </a:pPr>
            <a:r>
              <a:rPr lang="en-US" sz="1600" b="1" dirty="0" smtClean="0">
                <a:solidFill>
                  <a:schemeClr val="tx2"/>
                </a:solidFill>
                <a:cs typeface="Arial" charset="0"/>
              </a:rPr>
              <a:t>Placebo </a:t>
            </a:r>
            <a:endParaRPr lang="en-US" sz="1600" b="1" dirty="0">
              <a:solidFill>
                <a:schemeClr val="tx2"/>
              </a:solidFill>
              <a:cs typeface="Arial" charset="0"/>
            </a:endParaRPr>
          </a:p>
        </p:txBody>
      </p:sp>
      <p:sp>
        <p:nvSpPr>
          <p:cNvPr id="3" name="TextBox 2"/>
          <p:cNvSpPr txBox="1"/>
          <p:nvPr/>
        </p:nvSpPr>
        <p:spPr>
          <a:xfrm>
            <a:off x="2852387" y="4728503"/>
            <a:ext cx="3123948" cy="830997"/>
          </a:xfrm>
          <a:prstGeom prst="rect">
            <a:avLst/>
          </a:prstGeom>
          <a:noFill/>
        </p:spPr>
        <p:txBody>
          <a:bodyPr wrap="square" rtlCol="0">
            <a:spAutoFit/>
          </a:bodyPr>
          <a:lstStyle/>
          <a:p>
            <a:r>
              <a:rPr lang="en-US" sz="1600" dirty="0" smtClean="0"/>
              <a:t>*</a:t>
            </a:r>
            <a:r>
              <a:rPr lang="en-US" sz="1600" baseline="30000" dirty="0" smtClean="0"/>
              <a:t> </a:t>
            </a:r>
            <a:r>
              <a:rPr lang="en-US" sz="1600" dirty="0" smtClean="0"/>
              <a:t>Patient tumors were tested for homologous recombination deficiency (HRD)</a:t>
            </a:r>
            <a:endParaRPr lang="en-US" sz="1600" dirty="0"/>
          </a:p>
        </p:txBody>
      </p:sp>
      <p:sp>
        <p:nvSpPr>
          <p:cNvPr id="45" name="TextBox 44"/>
          <p:cNvSpPr txBox="1"/>
          <p:nvPr/>
        </p:nvSpPr>
        <p:spPr>
          <a:xfrm>
            <a:off x="156554" y="6443246"/>
            <a:ext cx="5000087" cy="338554"/>
          </a:xfrm>
          <a:prstGeom prst="rect">
            <a:avLst/>
          </a:prstGeom>
          <a:noFill/>
        </p:spPr>
        <p:txBody>
          <a:bodyPr wrap="none" rtlCol="0">
            <a:spAutoFit/>
          </a:bodyPr>
          <a:lstStyle/>
          <a:p>
            <a:r>
              <a:rPr lang="en-US" sz="1600" dirty="0"/>
              <a:t>Mirza MR et al. </a:t>
            </a:r>
            <a:r>
              <a:rPr lang="en-US" sz="1600" i="1" dirty="0"/>
              <a:t>N Engl J Med </a:t>
            </a:r>
            <a:r>
              <a:rPr lang="en-US" sz="1600" dirty="0" smtClean="0"/>
              <a:t>2016;375(22):2154-64.</a:t>
            </a:r>
            <a:endParaRPr lang="en-US" sz="1600" dirty="0"/>
          </a:p>
        </p:txBody>
      </p:sp>
      <p:sp>
        <p:nvSpPr>
          <p:cNvPr id="46" name="Oval 25"/>
          <p:cNvSpPr>
            <a:spLocks noChangeArrowheads="1"/>
          </p:cNvSpPr>
          <p:nvPr/>
        </p:nvSpPr>
        <p:spPr bwMode="auto">
          <a:xfrm>
            <a:off x="5175956" y="1930287"/>
            <a:ext cx="852487" cy="850900"/>
          </a:xfrm>
          <a:prstGeom prst="ellipse">
            <a:avLst/>
          </a:prstGeom>
          <a:solidFill>
            <a:srgbClr val="FF6600"/>
          </a:solidFill>
          <a:ln>
            <a:noFill/>
          </a:ln>
          <a:extLst>
            <a:ext uri="{91240B29-F687-4f45-9708-019B960494DF}">
              <a14:hiddenLine xmlns:a14="http://schemas.microsoft.com/office/drawing/2010/main" xmlns="" w="38100">
                <a:solidFill>
                  <a:srgbClr val="000000"/>
                </a:solidFill>
                <a:round/>
                <a:headEnd/>
                <a:tailEnd/>
              </a14:hiddenLine>
            </a:ext>
          </a:extLst>
        </p:spPr>
        <p:txBody>
          <a:bodyPr wrap="none" anchor="ctr"/>
          <a:lstStyle/>
          <a:p>
            <a:pPr algn="ctr"/>
            <a:r>
              <a:rPr lang="en-US" sz="3000" b="1" dirty="0" smtClean="0">
                <a:solidFill>
                  <a:schemeClr val="bg1"/>
                </a:solidFill>
              </a:rPr>
              <a:t>R</a:t>
            </a:r>
          </a:p>
        </p:txBody>
      </p:sp>
      <p:sp>
        <p:nvSpPr>
          <p:cNvPr id="47" name="Oval 25"/>
          <p:cNvSpPr>
            <a:spLocks noChangeArrowheads="1"/>
          </p:cNvSpPr>
          <p:nvPr/>
        </p:nvSpPr>
        <p:spPr bwMode="auto">
          <a:xfrm>
            <a:off x="5175956" y="3771225"/>
            <a:ext cx="852487" cy="850900"/>
          </a:xfrm>
          <a:prstGeom prst="ellipse">
            <a:avLst/>
          </a:prstGeom>
          <a:solidFill>
            <a:srgbClr val="FF6600"/>
          </a:solidFill>
          <a:ln>
            <a:noFill/>
          </a:ln>
          <a:extLst>
            <a:ext uri="{91240B29-F687-4f45-9708-019B960494DF}">
              <a14:hiddenLine xmlns:a14="http://schemas.microsoft.com/office/drawing/2010/main" xmlns="" w="38100">
                <a:solidFill>
                  <a:srgbClr val="000000"/>
                </a:solidFill>
                <a:round/>
                <a:headEnd/>
                <a:tailEnd/>
              </a14:hiddenLine>
            </a:ext>
          </a:extLst>
        </p:spPr>
        <p:txBody>
          <a:bodyPr wrap="none" anchor="ctr"/>
          <a:lstStyle/>
          <a:p>
            <a:pPr algn="ctr"/>
            <a:r>
              <a:rPr lang="en-US" sz="3000" b="1" dirty="0" smtClean="0">
                <a:solidFill>
                  <a:schemeClr val="bg1"/>
                </a:solidFill>
              </a:rPr>
              <a:t>R</a:t>
            </a:r>
          </a:p>
        </p:txBody>
      </p:sp>
    </p:spTree>
    <p:extLst>
      <p:ext uri="{BB962C8B-B14F-4D97-AF65-F5344CB8AC3E}">
        <p14:creationId xmlns:p14="http://schemas.microsoft.com/office/powerpoint/2010/main" val="2089638056"/>
      </p:ext>
    </p:extLst>
  </p:cSld>
  <p:clrMapOvr>
    <a:masterClrMapping/>
  </p:clrMapOvr>
  <p:transition spd="slow"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419622" y="1354835"/>
            <a:ext cx="8352692" cy="4128250"/>
          </a:xfrm>
          <a:prstGeom prst="rect">
            <a:avLst/>
          </a:prstGeom>
          <a:solidFill>
            <a:srgbClr val="9CCBED"/>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2400" dirty="0">
              <a:solidFill>
                <a:srgbClr val="FFFFFF"/>
              </a:solidFill>
            </a:endParaRPr>
          </a:p>
        </p:txBody>
      </p:sp>
      <p:sp>
        <p:nvSpPr>
          <p:cNvPr id="2" name="Title 1"/>
          <p:cNvSpPr>
            <a:spLocks noGrp="1"/>
          </p:cNvSpPr>
          <p:nvPr>
            <p:ph type="title"/>
          </p:nvPr>
        </p:nvSpPr>
        <p:spPr>
          <a:xfrm>
            <a:off x="685799" y="62630"/>
            <a:ext cx="7933123" cy="1143000"/>
          </a:xfrm>
        </p:spPr>
        <p:txBody>
          <a:bodyPr/>
          <a:lstStyle/>
          <a:p>
            <a:r>
              <a:rPr lang="en-US" dirty="0" smtClean="0"/>
              <a:t>Study 19: A Phase II Trial of Olaparib Maintenance in Platinum-Sensitive Relapsed Ovarian Cancer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7811886"/>
              </p:ext>
            </p:extLst>
          </p:nvPr>
        </p:nvGraphicFramePr>
        <p:xfrm>
          <a:off x="573013" y="1512256"/>
          <a:ext cx="8045910" cy="3813408"/>
        </p:xfrm>
        <a:graphic>
          <a:graphicData uri="http://schemas.openxmlformats.org/drawingml/2006/table">
            <a:tbl>
              <a:tblPr firstRow="1" bandRow="1">
                <a:tableStyleId>{21E4AEA4-8DFA-4A89-87EB-49C32662AFE0}</a:tableStyleId>
              </a:tblPr>
              <a:tblGrid>
                <a:gridCol w="2809014"/>
                <a:gridCol w="1252603"/>
                <a:gridCol w="1377863"/>
                <a:gridCol w="1569659"/>
                <a:gridCol w="1036771"/>
              </a:tblGrid>
              <a:tr h="717618">
                <a:tc>
                  <a:txBody>
                    <a:bodyPr/>
                    <a:lstStyle/>
                    <a:p>
                      <a:r>
                        <a:rPr lang="en-US" sz="1800" dirty="0" smtClean="0"/>
                        <a:t>All patients</a:t>
                      </a:r>
                      <a:endParaRPr lang="en-US" sz="1800" dirty="0"/>
                    </a:p>
                  </a:txBody>
                  <a:tcPr marL="88459" marR="884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Olaparib</a:t>
                      </a:r>
                    </a:p>
                    <a:p>
                      <a:pPr algn="ctr"/>
                      <a:r>
                        <a:rPr lang="en-US" sz="1800" dirty="0" smtClean="0"/>
                        <a:t>(n = 136)</a:t>
                      </a:r>
                    </a:p>
                  </a:txBody>
                  <a:tcPr marL="88459" marR="884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Placebo</a:t>
                      </a:r>
                    </a:p>
                    <a:p>
                      <a:pPr algn="ctr"/>
                      <a:r>
                        <a:rPr lang="en-US" sz="1800" dirty="0" smtClean="0"/>
                        <a:t>(n = 129)</a:t>
                      </a:r>
                    </a:p>
                  </a:txBody>
                  <a:tcPr marL="88459" marR="884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Hazard ratio (HR)</a:t>
                      </a:r>
                    </a:p>
                  </a:txBody>
                  <a:tcPr marL="88459" marR="884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i="1" dirty="0" smtClean="0"/>
                        <a:t>p</a:t>
                      </a:r>
                      <a:r>
                        <a:rPr lang="en-US" sz="1800" dirty="0" smtClean="0"/>
                        <a:t>-value</a:t>
                      </a:r>
                      <a:endParaRPr lang="en-US" sz="1800" dirty="0"/>
                    </a:p>
                  </a:txBody>
                  <a:tcPr marL="88459" marR="884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r>
              <a:tr h="5159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Median PFS</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8.4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4.8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0.35</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5159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Median OS</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29.8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27.8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0.73</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0.025</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5159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BRCA1</a:t>
                      </a:r>
                      <a:r>
                        <a:rPr lang="en-US" sz="1800" baseline="0" dirty="0" smtClean="0">
                          <a:solidFill>
                            <a:schemeClr val="tx1"/>
                          </a:solidFill>
                        </a:rPr>
                        <a:t> mutation positive</a:t>
                      </a:r>
                      <a:endParaRPr lang="en-US" sz="1800" dirty="0" smtClean="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sz="1800" dirty="0" smtClean="0">
                          <a:solidFill>
                            <a:schemeClr val="tx1"/>
                          </a:solidFill>
                        </a:rPr>
                        <a:t>n = 48</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n = 45</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sz="1800" dirty="0" smtClean="0">
                          <a:solidFill>
                            <a:schemeClr val="tx1"/>
                          </a:solidFill>
                        </a:rPr>
                        <a:t>HR</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i="1" dirty="0" smtClean="0"/>
                        <a:t>p</a:t>
                      </a:r>
                      <a:r>
                        <a:rPr lang="en-US" sz="1800" dirty="0" smtClean="0"/>
                        <a:t>-value</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r>
              <a:tr h="5159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Median OS</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33.4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26.6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0.60</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NR</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5159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BRCA2</a:t>
                      </a:r>
                      <a:r>
                        <a:rPr lang="en-US" sz="1800" baseline="0" dirty="0" smtClean="0">
                          <a:solidFill>
                            <a:schemeClr val="tx1"/>
                          </a:solidFill>
                        </a:rPr>
                        <a:t> mutation positive</a:t>
                      </a:r>
                      <a:endParaRPr lang="en-US" sz="1800" dirty="0" smtClean="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sz="1800" dirty="0" smtClean="0">
                          <a:solidFill>
                            <a:schemeClr val="tx1"/>
                          </a:solidFill>
                        </a:rPr>
                        <a:t>n = 26</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n = 17</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algn="ctr"/>
                      <a:r>
                        <a:rPr lang="en-US" sz="1800" dirty="0" smtClean="0">
                          <a:solidFill>
                            <a:schemeClr val="tx1"/>
                          </a:solidFill>
                        </a:rPr>
                        <a:t>HR</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i="1" dirty="0" smtClean="0"/>
                        <a:t>p</a:t>
                      </a:r>
                      <a:r>
                        <a:rPr lang="en-US" sz="1800" dirty="0" smtClean="0"/>
                        <a:t>-value</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12A50"/>
                    </a:solidFill>
                  </a:tcPr>
                </a:tc>
              </a:tr>
              <a:tr h="5159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Median OS</a:t>
                      </a: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57.2</a:t>
                      </a:r>
                      <a:r>
                        <a:rPr lang="en-US" sz="1800" baseline="0" dirty="0" smtClean="0">
                          <a:solidFill>
                            <a:schemeClr val="tx1"/>
                          </a:solidFill>
                        </a:rPr>
                        <a:t>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40.7 mo</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0.62</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NR</a:t>
                      </a:r>
                      <a:endParaRPr lang="en-US" sz="1800" dirty="0">
                        <a:solidFill>
                          <a:schemeClr val="tx1"/>
                        </a:solidFill>
                      </a:endParaRPr>
                    </a:p>
                  </a:txBody>
                  <a:tcPr marL="88459" marR="884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bl>
          </a:graphicData>
        </a:graphic>
      </p:graphicFrame>
      <p:sp>
        <p:nvSpPr>
          <p:cNvPr id="5" name="TextBox 4"/>
          <p:cNvSpPr txBox="1"/>
          <p:nvPr/>
        </p:nvSpPr>
        <p:spPr>
          <a:xfrm>
            <a:off x="156554" y="6284982"/>
            <a:ext cx="8653338" cy="584775"/>
          </a:xfrm>
          <a:prstGeom prst="rect">
            <a:avLst/>
          </a:prstGeom>
          <a:noFill/>
        </p:spPr>
        <p:txBody>
          <a:bodyPr wrap="square" rtlCol="0">
            <a:spAutoFit/>
          </a:bodyPr>
          <a:lstStyle/>
          <a:p>
            <a:r>
              <a:rPr lang="en-US" sz="1600" dirty="0" smtClean="0"/>
              <a:t>Ledermann J et al. </a:t>
            </a:r>
            <a:r>
              <a:rPr lang="en-US" sz="1600" i="1" dirty="0" smtClean="0"/>
              <a:t>N Engl J Med </a:t>
            </a:r>
            <a:r>
              <a:rPr lang="en-US" sz="1600" dirty="0" smtClean="0"/>
              <a:t>2012;366</a:t>
            </a:r>
            <a:r>
              <a:rPr lang="en-US" sz="1600" dirty="0"/>
              <a:t>(15</a:t>
            </a:r>
            <a:r>
              <a:rPr lang="en-US" sz="1600" dirty="0" smtClean="0"/>
              <a:t>):1382-92</a:t>
            </a:r>
          </a:p>
          <a:p>
            <a:r>
              <a:rPr lang="en-US" sz="1600" dirty="0" smtClean="0"/>
              <a:t>Ledermann JA et al. </a:t>
            </a:r>
            <a:r>
              <a:rPr lang="en-US" sz="1600" i="1" dirty="0" smtClean="0"/>
              <a:t>Lancet Oncol </a:t>
            </a:r>
            <a:r>
              <a:rPr lang="en-US" sz="1600" dirty="0" smtClean="0"/>
              <a:t>2016;17(11):1579-89.</a:t>
            </a:r>
            <a:endParaRPr lang="en-US" sz="1600" dirty="0"/>
          </a:p>
        </p:txBody>
      </p:sp>
      <p:sp>
        <p:nvSpPr>
          <p:cNvPr id="7" name="TextBox 6"/>
          <p:cNvSpPr txBox="1"/>
          <p:nvPr/>
        </p:nvSpPr>
        <p:spPr>
          <a:xfrm>
            <a:off x="573013" y="5640506"/>
            <a:ext cx="1856598" cy="338554"/>
          </a:xfrm>
          <a:prstGeom prst="rect">
            <a:avLst/>
          </a:prstGeom>
          <a:noFill/>
        </p:spPr>
        <p:txBody>
          <a:bodyPr wrap="none" rtlCol="0">
            <a:spAutoFit/>
          </a:bodyPr>
          <a:lstStyle/>
          <a:p>
            <a:r>
              <a:rPr lang="en-US" sz="1600" dirty="0" smtClean="0"/>
              <a:t>NR = Not reported</a:t>
            </a:r>
            <a:endParaRPr lang="en-US" sz="1600" dirty="0"/>
          </a:p>
        </p:txBody>
      </p:sp>
    </p:spTree>
    <p:extLst>
      <p:ext uri="{BB962C8B-B14F-4D97-AF65-F5344CB8AC3E}">
        <p14:creationId xmlns:p14="http://schemas.microsoft.com/office/powerpoint/2010/main" val="3786826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19167"/>
            <a:ext cx="8019789" cy="1660569"/>
          </a:xfrm>
        </p:spPr>
        <p:txBody>
          <a:bodyPr/>
          <a:lstStyle/>
          <a:p>
            <a:r>
              <a:rPr lang="en-US" dirty="0" smtClean="0"/>
              <a:t>Press Release – October 26, 2016</a:t>
            </a:r>
            <a:br>
              <a:rPr lang="en-US" dirty="0" smtClean="0"/>
            </a:br>
            <a:r>
              <a:rPr lang="en-US" sz="800" dirty="0"/>
              <a:t> </a:t>
            </a:r>
            <a:r>
              <a:rPr lang="en-US" dirty="0" smtClean="0"/>
              <a:t/>
            </a:r>
            <a:br>
              <a:rPr lang="en-US" dirty="0" smtClean="0"/>
            </a:br>
            <a:r>
              <a:rPr lang="en-US" sz="2400" dirty="0" smtClean="0">
                <a:latin typeface="+mn-lt"/>
                <a:ea typeface="Arial Hebrew Scholar" charset="-79"/>
                <a:cs typeface="Arial Hebrew Scholar" charset="-79"/>
              </a:rPr>
              <a:t>Positive results from the Phase III SOLO-2 trial to determine </a:t>
            </a:r>
            <a:r>
              <a:rPr lang="en-US" sz="2400" dirty="0">
                <a:latin typeface="+mn-lt"/>
                <a:ea typeface="Arial Hebrew Scholar" charset="-79"/>
                <a:cs typeface="Arial Hebrew Scholar" charset="-79"/>
              </a:rPr>
              <a:t>the efficacy of </a:t>
            </a:r>
            <a:r>
              <a:rPr lang="en-US" sz="2400" dirty="0" smtClean="0">
                <a:latin typeface="+mn-lt"/>
                <a:ea typeface="Arial Hebrew Scholar" charset="-79"/>
                <a:cs typeface="Arial Hebrew Scholar" charset="-79"/>
              </a:rPr>
              <a:t>Olaparib </a:t>
            </a:r>
            <a:r>
              <a:rPr lang="en-US" sz="2400" dirty="0">
                <a:latin typeface="+mn-lt"/>
                <a:ea typeface="Arial Hebrew Scholar" charset="-79"/>
                <a:cs typeface="Arial Hebrew Scholar" charset="-79"/>
              </a:rPr>
              <a:t>(</a:t>
            </a:r>
            <a:r>
              <a:rPr lang="en-US" sz="2400" dirty="0" smtClean="0">
                <a:latin typeface="+mn-lt"/>
                <a:ea typeface="Arial Hebrew Scholar" charset="-79"/>
                <a:cs typeface="Arial Hebrew Scholar" charset="-79"/>
              </a:rPr>
              <a:t>300 mg BID) as </a:t>
            </a:r>
            <a:r>
              <a:rPr lang="en-US" sz="2400" dirty="0">
                <a:latin typeface="+mn-lt"/>
                <a:ea typeface="Arial Hebrew Scholar" charset="-79"/>
                <a:cs typeface="Arial Hebrew Scholar" charset="-79"/>
              </a:rPr>
              <a:t>monotherapy for the maintenance treatment of platinum-sensitive relapsed, BRCA-mutated ovarian cancer</a:t>
            </a:r>
          </a:p>
        </p:txBody>
      </p:sp>
      <p:sp>
        <p:nvSpPr>
          <p:cNvPr id="3" name="Content Placeholder 2"/>
          <p:cNvSpPr>
            <a:spLocks noGrp="1"/>
          </p:cNvSpPr>
          <p:nvPr>
            <p:ph idx="1"/>
          </p:nvPr>
        </p:nvSpPr>
        <p:spPr>
          <a:xfrm>
            <a:off x="685800" y="2805830"/>
            <a:ext cx="7772400" cy="3319397"/>
          </a:xfrm>
        </p:spPr>
        <p:txBody>
          <a:bodyPr/>
          <a:lstStyle/>
          <a:p>
            <a:pPr marL="0" indent="0">
              <a:buNone/>
            </a:pPr>
            <a:r>
              <a:rPr lang="en-US" sz="2200" dirty="0" smtClean="0"/>
              <a:t>“</a:t>
            </a:r>
            <a:r>
              <a:rPr lang="en-US" sz="2200" dirty="0"/>
              <a:t>Results from the trial demonstrate a clinically-meaningful and statistically-significant improvement of progression-free survival (PFS) among patients treated </a:t>
            </a:r>
            <a:r>
              <a:rPr lang="en-US" sz="2200" dirty="0" smtClean="0"/>
              <a:t>with olaparib compared </a:t>
            </a:r>
            <a:r>
              <a:rPr lang="en-US" sz="2200" dirty="0"/>
              <a:t>to placebo and provide additional evidence to support the potential use of </a:t>
            </a:r>
            <a:r>
              <a:rPr lang="en-US" sz="2200" dirty="0" smtClean="0"/>
              <a:t>olaparib in </a:t>
            </a:r>
            <a:r>
              <a:rPr lang="en-US" sz="2200" dirty="0"/>
              <a:t>this patient </a:t>
            </a:r>
            <a:r>
              <a:rPr lang="en-US" sz="2200" dirty="0" smtClean="0"/>
              <a:t>population. Importantly</a:t>
            </a:r>
            <a:r>
              <a:rPr lang="en-US" sz="2200" dirty="0"/>
              <a:t>, the median PFS in the </a:t>
            </a:r>
            <a:r>
              <a:rPr lang="en-US" sz="2200" dirty="0" smtClean="0"/>
              <a:t>olaparib arm </a:t>
            </a:r>
            <a:r>
              <a:rPr lang="en-US" sz="2200" dirty="0"/>
              <a:t>of SOLO-2 substantially exceeded that observed in the Phase II maintenance study in patients with platinum-sensitive relapsed ovarian cancer (Study 19</a:t>
            </a:r>
            <a:r>
              <a:rPr lang="en-US" sz="2200" dirty="0" smtClean="0"/>
              <a:t>).”</a:t>
            </a:r>
            <a:endParaRPr lang="en-US" sz="2200" dirty="0"/>
          </a:p>
        </p:txBody>
      </p:sp>
      <p:sp>
        <p:nvSpPr>
          <p:cNvPr id="4" name="TextBox 3"/>
          <p:cNvSpPr txBox="1"/>
          <p:nvPr/>
        </p:nvSpPr>
        <p:spPr>
          <a:xfrm>
            <a:off x="87682" y="6233528"/>
            <a:ext cx="8903918" cy="584775"/>
          </a:xfrm>
          <a:prstGeom prst="rect">
            <a:avLst/>
          </a:prstGeom>
          <a:noFill/>
        </p:spPr>
        <p:txBody>
          <a:bodyPr wrap="square" rtlCol="0">
            <a:spAutoFit/>
          </a:bodyPr>
          <a:lstStyle/>
          <a:p>
            <a:r>
              <a:rPr lang="en-US" sz="1600" dirty="0">
                <a:solidFill>
                  <a:schemeClr val="bg1"/>
                </a:solidFill>
              </a:rPr>
              <a:t>https://www.astrazeneca.com/media-centre/press-releases/2016/lynparza-phase-iii-solo-2-trial-shows-significant-progression-free-survival-benefit-261020161.html</a:t>
            </a:r>
            <a:endParaRPr lang="en-US" sz="1600" dirty="0" smtClean="0">
              <a:solidFill>
                <a:schemeClr val="bg1"/>
              </a:solidFill>
            </a:endParaRPr>
          </a:p>
        </p:txBody>
      </p:sp>
    </p:spTree>
    <p:extLst>
      <p:ext uri="{BB962C8B-B14F-4D97-AF65-F5344CB8AC3E}">
        <p14:creationId xmlns:p14="http://schemas.microsoft.com/office/powerpoint/2010/main" val="15717003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3"/>
          <p:cNvSpPr>
            <a:spLocks noChangeArrowheads="1"/>
          </p:cNvSpPr>
          <p:nvPr/>
        </p:nvSpPr>
        <p:spPr bwMode="auto">
          <a:xfrm>
            <a:off x="457200" y="1835305"/>
            <a:ext cx="8068949" cy="3574895"/>
          </a:xfrm>
          <a:prstGeom prst="rect">
            <a:avLst/>
          </a:prstGeom>
          <a:solidFill>
            <a:srgbClr val="9CCBED"/>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algn="l">
              <a:spcBef>
                <a:spcPts val="1675"/>
              </a:spcBef>
              <a:buChar char="•"/>
              <a:defRPr sz="2000">
                <a:solidFill>
                  <a:schemeClr val="tx1"/>
                </a:solidFill>
                <a:latin typeface="Arial" pitchFamily="34" charset="0"/>
                <a:ea typeface="ヒラギノ角ゴ Pro W3" charset="-128"/>
              </a:defRPr>
            </a:lvl1pPr>
            <a:lvl2pPr marL="742950" indent="-285750" algn="l">
              <a:spcBef>
                <a:spcPts val="1675"/>
              </a:spcBef>
              <a:buChar char="–"/>
              <a:defRPr sz="2000">
                <a:solidFill>
                  <a:schemeClr val="tx1"/>
                </a:solidFill>
                <a:latin typeface="Arial" pitchFamily="34" charset="0"/>
                <a:ea typeface="ヒラギノ角ゴ Pro W3" charset="-128"/>
              </a:defRPr>
            </a:lvl2pPr>
            <a:lvl3pPr marL="1143000" indent="-228600" algn="l">
              <a:spcBef>
                <a:spcPts val="1675"/>
              </a:spcBef>
              <a:buChar char="•"/>
              <a:defRPr sz="2000">
                <a:solidFill>
                  <a:schemeClr val="tx1"/>
                </a:solidFill>
                <a:latin typeface="Arial" pitchFamily="34" charset="0"/>
                <a:ea typeface="MS PGothic" pitchFamily="34" charset="-128"/>
              </a:defRPr>
            </a:lvl3pPr>
            <a:lvl4pPr marL="1600200" indent="-228600" algn="l">
              <a:spcBef>
                <a:spcPts val="1675"/>
              </a:spcBef>
              <a:buChar char="–"/>
              <a:defRPr sz="2000">
                <a:solidFill>
                  <a:schemeClr val="tx1"/>
                </a:solidFill>
                <a:latin typeface="Arial" pitchFamily="34" charset="0"/>
                <a:ea typeface="MS PGothic" pitchFamily="34" charset="-128"/>
              </a:defRPr>
            </a:lvl4pPr>
            <a:lvl5pPr marL="2057400" indent="-228600" algn="l">
              <a:spcBef>
                <a:spcPts val="1675"/>
              </a:spcBef>
              <a:buChar char="»"/>
              <a:defRPr sz="2000">
                <a:solidFill>
                  <a:schemeClr val="tx1"/>
                </a:solidFill>
                <a:latin typeface="Arial" pitchFamily="34" charset="0"/>
                <a:ea typeface="MS PGothic" pitchFamily="34" charset="-128"/>
              </a:defRPr>
            </a:lvl5pPr>
            <a:lvl6pPr marL="25146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ts val="1675"/>
              </a:spcBef>
              <a:spcAft>
                <a:spcPct val="0"/>
              </a:spcAft>
              <a:buChar char="»"/>
              <a:defRPr sz="2000">
                <a:solidFill>
                  <a:schemeClr val="tx1"/>
                </a:solidFill>
                <a:latin typeface="Arial" pitchFamily="34" charset="0"/>
                <a:ea typeface="MS PGothic" pitchFamily="34" charset="-128"/>
              </a:defRPr>
            </a:lvl9pPr>
          </a:lstStyle>
          <a:p>
            <a:pPr algn="ctr">
              <a:spcBef>
                <a:spcPct val="0"/>
              </a:spcBef>
              <a:buFontTx/>
              <a:buNone/>
              <a:defRPr/>
            </a:pPr>
            <a:endParaRPr lang="en-US" altLang="en-US" sz="2400" dirty="0">
              <a:solidFill>
                <a:srgbClr val="FFFFFF"/>
              </a:solidFill>
            </a:endParaRPr>
          </a:p>
        </p:txBody>
      </p:sp>
      <p:sp>
        <p:nvSpPr>
          <p:cNvPr id="2" name="Title 1"/>
          <p:cNvSpPr>
            <a:spLocks noGrp="1"/>
          </p:cNvSpPr>
          <p:nvPr>
            <p:ph type="title"/>
          </p:nvPr>
        </p:nvSpPr>
        <p:spPr/>
        <p:txBody>
          <a:bodyPr/>
          <a:lstStyle/>
          <a:p>
            <a:r>
              <a:rPr lang="en-US" dirty="0"/>
              <a:t>ENGOT-OV16/NOVA Trial: Median </a:t>
            </a:r>
            <a:r>
              <a:rPr lang="en-US" dirty="0" smtClean="0"/>
              <a:t>PFS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8790884"/>
              </p:ext>
            </p:extLst>
          </p:nvPr>
        </p:nvGraphicFramePr>
        <p:xfrm>
          <a:off x="605474" y="1996656"/>
          <a:ext cx="7772400" cy="3252192"/>
        </p:xfrm>
        <a:graphic>
          <a:graphicData uri="http://schemas.openxmlformats.org/drawingml/2006/table">
            <a:tbl>
              <a:tblPr firstRow="1" bandRow="1">
                <a:tableStyleId>{21E4AEA4-8DFA-4A89-87EB-49C32662AFE0}</a:tableStyleId>
              </a:tblPr>
              <a:tblGrid>
                <a:gridCol w="3127064"/>
                <a:gridCol w="1372161"/>
                <a:gridCol w="1219698"/>
                <a:gridCol w="1051950"/>
                <a:gridCol w="1001527"/>
              </a:tblGrid>
              <a:tr h="706273">
                <a:tc>
                  <a:txBody>
                    <a:bodyPr/>
                    <a:lstStyle/>
                    <a:p>
                      <a:endParaRPr lang="en-US" sz="1800" dirty="0"/>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Niraparib</a:t>
                      </a:r>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Placebo</a:t>
                      </a:r>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dirty="0" smtClean="0"/>
                        <a:t>HR</a:t>
                      </a:r>
                      <a:endParaRPr lang="en-US" sz="1800" dirty="0"/>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c>
                  <a:txBody>
                    <a:bodyPr/>
                    <a:lstStyle/>
                    <a:p>
                      <a:pPr algn="ctr"/>
                      <a:r>
                        <a:rPr lang="en-US" sz="1800" i="1" dirty="0" smtClean="0"/>
                        <a:t>p</a:t>
                      </a:r>
                      <a:r>
                        <a:rPr lang="en-US" sz="1800" dirty="0" smtClean="0"/>
                        <a:t>-value</a:t>
                      </a:r>
                      <a:endParaRPr lang="en-US" sz="1800" dirty="0"/>
                    </a:p>
                  </a:txBody>
                  <a:tcPr marL="91477" marR="91477"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72B4F"/>
                    </a:solidFill>
                  </a:tcPr>
                </a:tc>
              </a:tr>
              <a:tr h="70627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Germline BRCA mutation </a:t>
                      </a:r>
                      <a:br>
                        <a:rPr lang="en-US" sz="1800" dirty="0" smtClean="0">
                          <a:solidFill>
                            <a:schemeClr val="tx1"/>
                          </a:solidFill>
                        </a:rPr>
                      </a:br>
                      <a:r>
                        <a:rPr lang="en-US" sz="1800" dirty="0" smtClean="0">
                          <a:solidFill>
                            <a:schemeClr val="tx1"/>
                          </a:solidFill>
                        </a:rPr>
                        <a:t>(n = 138, 65) </a:t>
                      </a: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21.0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5.5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0.27</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107263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No germline</a:t>
                      </a:r>
                      <a:r>
                        <a:rPr lang="en-US" sz="1800" baseline="0" dirty="0" smtClean="0">
                          <a:solidFill>
                            <a:schemeClr val="tx1"/>
                          </a:solidFill>
                        </a:rPr>
                        <a:t> BRCA mutation with HRD positivity</a:t>
                      </a:r>
                      <a:br>
                        <a:rPr lang="en-US" sz="1800" baseline="0" dirty="0" smtClean="0">
                          <a:solidFill>
                            <a:schemeClr val="tx1"/>
                          </a:solidFill>
                        </a:rPr>
                      </a:br>
                      <a:r>
                        <a:rPr lang="en-US" sz="1800" baseline="0" dirty="0" smtClean="0">
                          <a:solidFill>
                            <a:schemeClr val="tx1"/>
                          </a:solidFill>
                        </a:rPr>
                        <a:t>(n = 106, 56)</a:t>
                      </a: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12.9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3.8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0.38</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r h="76700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No germline BRCA mutation (n = 234, 116)</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9.3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3.9 mo</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0.45</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c>
                  <a:txBody>
                    <a:bodyPr/>
                    <a:lstStyle/>
                    <a:p>
                      <a:pPr algn="ctr"/>
                      <a:r>
                        <a:rPr lang="en-US" sz="1800" dirty="0" smtClean="0">
                          <a:solidFill>
                            <a:schemeClr val="tx1"/>
                          </a:solidFill>
                        </a:rPr>
                        <a:t>&lt;0.001</a:t>
                      </a:r>
                      <a:endParaRPr lang="en-US" sz="1800" dirty="0">
                        <a:solidFill>
                          <a:schemeClr val="tx1"/>
                        </a:solidFill>
                      </a:endParaRPr>
                    </a:p>
                  </a:txBody>
                  <a:tcPr marL="91477" marR="914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75895"/>
                    </a:solidFill>
                  </a:tcPr>
                </a:tc>
              </a:tr>
            </a:tbl>
          </a:graphicData>
        </a:graphic>
      </p:graphicFrame>
      <p:sp>
        <p:nvSpPr>
          <p:cNvPr id="7" name="TextBox 6"/>
          <p:cNvSpPr txBox="1"/>
          <p:nvPr/>
        </p:nvSpPr>
        <p:spPr>
          <a:xfrm>
            <a:off x="156554" y="6443246"/>
            <a:ext cx="5000087" cy="338554"/>
          </a:xfrm>
          <a:prstGeom prst="rect">
            <a:avLst/>
          </a:prstGeom>
          <a:noFill/>
        </p:spPr>
        <p:txBody>
          <a:bodyPr wrap="none" rtlCol="0">
            <a:spAutoFit/>
          </a:bodyPr>
          <a:lstStyle/>
          <a:p>
            <a:r>
              <a:rPr lang="en-US" sz="1600" dirty="0"/>
              <a:t>Mirza MR et al. </a:t>
            </a:r>
            <a:r>
              <a:rPr lang="en-US" sz="1600" i="1" dirty="0"/>
              <a:t>N Engl J Med </a:t>
            </a:r>
            <a:r>
              <a:rPr lang="en-US" sz="1600" dirty="0" smtClean="0"/>
              <a:t>2016;375(22):2154-64.</a:t>
            </a:r>
            <a:endParaRPr lang="en-US" sz="1600" dirty="0"/>
          </a:p>
        </p:txBody>
      </p:sp>
    </p:spTree>
    <p:extLst>
      <p:ext uri="{BB962C8B-B14F-4D97-AF65-F5344CB8AC3E}">
        <p14:creationId xmlns:p14="http://schemas.microsoft.com/office/powerpoint/2010/main" val="1575815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
            </a:r>
            <a:br>
              <a:rPr lang="en-US" i="1" dirty="0" smtClean="0"/>
            </a:br>
            <a:r>
              <a:rPr lang="en-US" i="1" dirty="0" smtClean="0"/>
              <a:t/>
            </a:r>
            <a:br>
              <a:rPr lang="en-US" i="1" dirty="0" smtClean="0"/>
            </a:br>
            <a:r>
              <a:rPr lang="en-US" i="1" dirty="0" smtClean="0"/>
              <a:t/>
            </a:r>
            <a:br>
              <a:rPr lang="en-US" i="1" dirty="0" smtClean="0"/>
            </a:br>
            <a:r>
              <a:rPr lang="en-US" i="1" dirty="0" smtClean="0"/>
              <a:t/>
            </a:r>
            <a:br>
              <a:rPr lang="en-US" i="1" dirty="0" smtClean="0"/>
            </a:br>
            <a:r>
              <a:rPr lang="en-US" i="1" dirty="0" smtClean="0"/>
              <a:t/>
            </a:r>
            <a:br>
              <a:rPr lang="en-US" i="1" dirty="0" smtClean="0"/>
            </a:br>
            <a:r>
              <a:rPr lang="en-US" dirty="0" smtClean="0"/>
              <a:t>Case Discussion: Second Opinion</a:t>
            </a:r>
            <a:r>
              <a:rPr lang="en-US" sz="1800" b="0" dirty="0" smtClean="0"/>
              <a:t/>
            </a:r>
            <a:br>
              <a:rPr lang="en-US" sz="1800" b="0" dirty="0" smtClean="0"/>
            </a:br>
            <a:r>
              <a:rPr lang="en-US" i="1" dirty="0" smtClean="0"/>
              <a:t/>
            </a:r>
            <a:br>
              <a:rPr lang="en-US" i="1" dirty="0" smtClean="0"/>
            </a:br>
            <a:r>
              <a:rPr lang="en-US" i="1" dirty="0" smtClean="0"/>
              <a:t/>
            </a:r>
            <a:br>
              <a:rPr lang="en-US" i="1" dirty="0" smtClean="0"/>
            </a:br>
            <a:r>
              <a:rPr lang="en-US" i="1" dirty="0" smtClean="0"/>
              <a:t/>
            </a:r>
            <a:br>
              <a:rPr lang="en-US" i="1" dirty="0" smtClean="0"/>
            </a:br>
            <a:r>
              <a:rPr lang="en-US" i="1" dirty="0" smtClean="0"/>
              <a:t/>
            </a:r>
            <a:br>
              <a:rPr lang="en-US" i="1" dirty="0" smtClean="0"/>
            </a:br>
            <a:endParaRPr lang="en-US" i="1" dirty="0"/>
          </a:p>
        </p:txBody>
      </p:sp>
      <p:sp>
        <p:nvSpPr>
          <p:cNvPr id="3" name="Content Placeholder 2"/>
          <p:cNvSpPr>
            <a:spLocks noGrp="1"/>
          </p:cNvSpPr>
          <p:nvPr>
            <p:ph idx="1"/>
          </p:nvPr>
        </p:nvSpPr>
        <p:spPr/>
        <p:txBody>
          <a:bodyPr/>
          <a:lstStyle/>
          <a:p>
            <a:pPr eaLnBrk="1" fontAlgn="auto" hangingPunct="1">
              <a:spcBef>
                <a:spcPts val="600"/>
              </a:spcBef>
              <a:spcAft>
                <a:spcPts val="0"/>
              </a:spcAft>
              <a:defRPr/>
            </a:pPr>
            <a:r>
              <a:rPr lang="en-US" sz="2800" dirty="0" smtClean="0"/>
              <a:t>45 </a:t>
            </a:r>
            <a:r>
              <a:rPr lang="en-US" sz="2800" dirty="0"/>
              <a:t>year-old woman with Stage IIIA serous ovarian </a:t>
            </a:r>
            <a:r>
              <a:rPr lang="en-US" sz="2800" dirty="0" smtClean="0"/>
              <a:t>cancer</a:t>
            </a:r>
          </a:p>
          <a:p>
            <a:pPr eaLnBrk="1" fontAlgn="auto" hangingPunct="1">
              <a:spcBef>
                <a:spcPts val="600"/>
              </a:spcBef>
              <a:spcAft>
                <a:spcPts val="0"/>
              </a:spcAft>
              <a:defRPr/>
            </a:pPr>
            <a:r>
              <a:rPr lang="en-US" sz="2800" dirty="0" smtClean="0"/>
              <a:t>Germline </a:t>
            </a:r>
            <a:r>
              <a:rPr lang="en-US" sz="2800" dirty="0"/>
              <a:t>BRCA2 </a:t>
            </a:r>
            <a:r>
              <a:rPr lang="en-US" sz="2800" dirty="0" smtClean="0"/>
              <a:t>mutation-positive</a:t>
            </a:r>
          </a:p>
          <a:p>
            <a:pPr eaLnBrk="1" fontAlgn="auto" hangingPunct="1">
              <a:spcBef>
                <a:spcPts val="600"/>
              </a:spcBef>
              <a:spcAft>
                <a:spcPts val="0"/>
              </a:spcAft>
              <a:defRPr/>
            </a:pPr>
            <a:r>
              <a:rPr lang="en-US" sz="2800" dirty="0" smtClean="0"/>
              <a:t>Optimal </a:t>
            </a:r>
            <a:r>
              <a:rPr lang="en-US" sz="2800" dirty="0" err="1" smtClean="0"/>
              <a:t>debulking</a:t>
            </a:r>
            <a:r>
              <a:rPr lang="en-US" sz="2800" dirty="0"/>
              <a:t> </a:t>
            </a:r>
            <a:r>
              <a:rPr lang="en-US" sz="2800" dirty="0" smtClean="0">
                <a:sym typeface="Wingdings"/>
              </a:rPr>
              <a:t> </a:t>
            </a:r>
            <a:r>
              <a:rPr lang="en-US" sz="2800" dirty="0" smtClean="0"/>
              <a:t>carboplatin/paclitaxel </a:t>
            </a:r>
            <a:br>
              <a:rPr lang="en-US" sz="2800" dirty="0" smtClean="0"/>
            </a:br>
            <a:r>
              <a:rPr lang="en-US" sz="2800" dirty="0" smtClean="0"/>
              <a:t>x 6 cycles</a:t>
            </a:r>
          </a:p>
          <a:p>
            <a:pPr eaLnBrk="1" fontAlgn="auto" hangingPunct="1">
              <a:spcBef>
                <a:spcPts val="600"/>
              </a:spcBef>
              <a:spcAft>
                <a:spcPts val="0"/>
              </a:spcAft>
              <a:defRPr/>
            </a:pPr>
            <a:r>
              <a:rPr lang="en-US" sz="2800" dirty="0" smtClean="0"/>
              <a:t>Patient </a:t>
            </a:r>
            <a:r>
              <a:rPr lang="en-US" sz="2800" dirty="0"/>
              <a:t>currently has no evidence of disease, normal CA-125 </a:t>
            </a:r>
            <a:r>
              <a:rPr lang="en-US" sz="2800" dirty="0" smtClean="0"/>
              <a:t>levels</a:t>
            </a:r>
          </a:p>
          <a:p>
            <a:pPr eaLnBrk="1" fontAlgn="auto" hangingPunct="1">
              <a:spcBef>
                <a:spcPts val="600"/>
              </a:spcBef>
              <a:spcAft>
                <a:spcPts val="0"/>
              </a:spcAft>
              <a:defRPr/>
            </a:pPr>
            <a:r>
              <a:rPr lang="en-US" sz="2800" i="1" dirty="0" smtClean="0">
                <a:solidFill>
                  <a:srgbClr val="FFFF00"/>
                </a:solidFill>
              </a:rPr>
              <a:t>Would </a:t>
            </a:r>
            <a:r>
              <a:rPr lang="en-US" sz="2800" i="1" dirty="0">
                <a:solidFill>
                  <a:srgbClr val="FFFF00"/>
                </a:solidFill>
              </a:rPr>
              <a:t>you prescribe </a:t>
            </a:r>
            <a:r>
              <a:rPr lang="en-US" sz="2800" i="1" dirty="0" err="1">
                <a:solidFill>
                  <a:srgbClr val="FFFF00"/>
                </a:solidFill>
              </a:rPr>
              <a:t>niraparib</a:t>
            </a:r>
            <a:r>
              <a:rPr lang="en-US" sz="2800" i="1" dirty="0">
                <a:solidFill>
                  <a:srgbClr val="FFFF00"/>
                </a:solidFill>
              </a:rPr>
              <a:t> maintenance for this patient</a:t>
            </a:r>
            <a:r>
              <a:rPr lang="en-US" sz="2800" i="1" dirty="0" smtClean="0">
                <a:solidFill>
                  <a:srgbClr val="FFFF00"/>
                </a:solidFill>
              </a:rPr>
              <a:t>?</a:t>
            </a:r>
            <a:endParaRPr lang="en-US" dirty="0"/>
          </a:p>
        </p:txBody>
      </p:sp>
    </p:spTree>
    <p:extLst>
      <p:ext uri="{BB962C8B-B14F-4D97-AF65-F5344CB8AC3E}">
        <p14:creationId xmlns:p14="http://schemas.microsoft.com/office/powerpoint/2010/main" val="3152478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1_Blank Presentation">
  <a:themeElements>
    <a:clrScheme name="Custom 4">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23035</TotalTime>
  <Words>1720</Words>
  <Application>Microsoft Macintosh PowerPoint</Application>
  <PresentationFormat>On-screen Show (4:3)</PresentationFormat>
  <Paragraphs>327</Paragraphs>
  <Slides>26</Slides>
  <Notes>15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Arial Hebrew Scholar</vt:lpstr>
      <vt:lpstr>Batang</vt:lpstr>
      <vt:lpstr>Calibri</vt:lpstr>
      <vt:lpstr>Cambria</vt:lpstr>
      <vt:lpstr>MS PGothic</vt:lpstr>
      <vt:lpstr>ＭＳ Ｐゴシック</vt:lpstr>
      <vt:lpstr>Times</vt:lpstr>
      <vt:lpstr>Wingdings</vt:lpstr>
      <vt:lpstr>ヒラギノ角ゴ Pro W3</vt:lpstr>
      <vt:lpstr>Arial</vt:lpstr>
      <vt:lpstr>1_Blank Presentation</vt:lpstr>
      <vt:lpstr>Case Discussion: Second Opinion</vt:lpstr>
      <vt:lpstr>PARP Inhibitors: Common Side Effects</vt:lpstr>
      <vt:lpstr>Importance of BRCA Testing for Patients with Ovarian Cancer</vt:lpstr>
      <vt:lpstr>  DNA Repair and PARP Inhibition </vt:lpstr>
      <vt:lpstr>ENGOT-OV16/NOVA: A Phase III Trial of Niraparib Maintenance in Platinum-Sensitive, Recurrent Ovarian Cancer</vt:lpstr>
      <vt:lpstr>Study 19: A Phase II Trial of Olaparib Maintenance in Platinum-Sensitive Relapsed Ovarian Cancer</vt:lpstr>
      <vt:lpstr>Press Release – October 26, 2016   Positive results from the Phase III SOLO-2 trial to determine the efficacy of Olaparib (300 mg BID) as monotherapy for the maintenance treatment of platinum-sensitive relapsed, BRCA-mutated ovarian cancer</vt:lpstr>
      <vt:lpstr>ENGOT-OV16/NOVA Trial: Median PFS</vt:lpstr>
      <vt:lpstr>     Case Discussion: Second Opinion     </vt:lpstr>
      <vt:lpstr>SOLO-1: A Phase III Trial of Olaparib Monotherapy for BRCA-Mutated Ovarian Cancer</vt:lpstr>
      <vt:lpstr>PAOLA-1: An Ongoing Phase III Trial of Olaparib with Bevacizumab as Maintenance Therapy for Advanced Ovarian Cancer</vt:lpstr>
      <vt:lpstr>Select Ongoing Trials of Immune Checkpoint Inhibitor Therapy for Patients with Ovarian Cancer</vt:lpstr>
      <vt:lpstr>Case Discussion: Second Opinion</vt:lpstr>
      <vt:lpstr>Case Discussion: Second Opinion</vt:lpstr>
      <vt:lpstr>Side Effects Associated with PARP Inhibitors</vt:lpstr>
      <vt:lpstr>PARP Inhibitors: Management of Treatment-Associated Nausea in Patients</vt:lpstr>
      <vt:lpstr>PARP Inhibitors: Comparison of Dosage and Administration </vt:lpstr>
      <vt:lpstr>Case Discussion: Second Opinion</vt:lpstr>
      <vt:lpstr>Case Discussion: Second Opinion</vt:lpstr>
      <vt:lpstr>Recommendations for BRCA1 and BRCA2 Testing</vt:lpstr>
      <vt:lpstr>Mechanism of Cell Death from Synthetic Lethality Induced by PARP Inhibition</vt:lpstr>
      <vt:lpstr>ENGOT-OV16/NOVA Trial of Niraparib Maintenance Therapy: Median PFS Results</vt:lpstr>
      <vt:lpstr>Phase II OV21/PETROC Trial vs Phase III GOG 252 Trial for Patients with Stage II-IV Disease </vt:lpstr>
      <vt:lpstr>ENGOT-OV16/NOVA Biomarker Populations</vt:lpstr>
      <vt:lpstr>Clinical Implications of the ENGOT-OV16/NOVA Trial Results</vt:lpstr>
      <vt:lpstr>Comparison of PARP Inhibitors</vt:lpstr>
    </vt:vector>
  </TitlesOfParts>
  <Company>Research To Practice</Company>
  <LinksUpToDate>false</LinksUpToDate>
  <SharedDoc>false</SharedDoc>
  <HyperlinkBase/>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To Practice</dc:title>
  <dc:creator>Fernando G Rendina</dc:creator>
  <cp:lastModifiedBy>Microsoft Office User</cp:lastModifiedBy>
  <cp:revision>1790</cp:revision>
  <cp:lastPrinted>2017-01-12T16:07:06Z</cp:lastPrinted>
  <dcterms:created xsi:type="dcterms:W3CDTF">2012-08-13T12:55:31Z</dcterms:created>
  <dcterms:modified xsi:type="dcterms:W3CDTF">2017-01-12T23:10:51Z</dcterms:modified>
</cp:coreProperties>
</file>