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4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6370" r:id="rId2"/>
    <p:sldMasterId id="2147486390" r:id="rId3"/>
    <p:sldMasterId id="2147486410" r:id="rId4"/>
    <p:sldMasterId id="2147486430" r:id="rId5"/>
  </p:sldMasterIdLst>
  <p:notesMasterIdLst>
    <p:notesMasterId r:id="rId27"/>
  </p:notesMasterIdLst>
  <p:sldIdLst>
    <p:sldId id="769" r:id="rId6"/>
    <p:sldId id="707" r:id="rId7"/>
    <p:sldId id="774" r:id="rId8"/>
    <p:sldId id="775" r:id="rId9"/>
    <p:sldId id="776" r:id="rId10"/>
    <p:sldId id="777" r:id="rId11"/>
    <p:sldId id="708" r:id="rId12"/>
    <p:sldId id="759" r:id="rId13"/>
    <p:sldId id="762" r:id="rId14"/>
    <p:sldId id="768" r:id="rId15"/>
    <p:sldId id="761" r:id="rId16"/>
    <p:sldId id="763" r:id="rId17"/>
    <p:sldId id="754" r:id="rId18"/>
    <p:sldId id="765" r:id="rId19"/>
    <p:sldId id="729" r:id="rId20"/>
    <p:sldId id="730" r:id="rId21"/>
    <p:sldId id="758" r:id="rId22"/>
    <p:sldId id="756" r:id="rId23"/>
    <p:sldId id="766" r:id="rId24"/>
    <p:sldId id="670" r:id="rId25"/>
    <p:sldId id="671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83"/>
    <a:srgbClr val="8FC42A"/>
    <a:srgbClr val="FF750D"/>
    <a:srgbClr val="FF9C23"/>
    <a:srgbClr val="FF00FF"/>
    <a:srgbClr val="092A50"/>
    <a:srgbClr val="D3E9EB"/>
    <a:srgbClr val="71D5FF"/>
    <a:srgbClr val="175895"/>
    <a:srgbClr val="0D43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555" autoAdjust="0"/>
    <p:restoredTop sz="96341" autoAdjust="0"/>
  </p:normalViewPr>
  <p:slideViewPr>
    <p:cSldViewPr>
      <p:cViewPr>
        <p:scale>
          <a:sx n="100" d="100"/>
          <a:sy n="100" d="100"/>
        </p:scale>
        <p:origin x="1008" y="464"/>
      </p:cViewPr>
      <p:guideLst>
        <p:guide orient="horz" pos="2208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3288"/>
    </p:cViewPr>
  </p:sorterViewPr>
  <p:notesViewPr>
    <p:cSldViewPr snapToGrid="0" snapToObjects="1" showGuides="1">
      <p:cViewPr varScale="1">
        <p:scale>
          <a:sx n="120" d="100"/>
          <a:sy n="120" d="100"/>
        </p:scale>
        <p:origin x="-4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87830346637705"/>
          <c:y val="0.0448275098425197"/>
          <c:w val="0.57770126255769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Other</c:v>
                </c:pt>
                <c:pt idx="1">
                  <c:v>Anti-PD-1 antibody with chemotherapy</c:v>
                </c:pt>
                <c:pt idx="2">
                  <c:v>Not obtain a PD-L1 assay and administer nivolumab</c:v>
                </c:pt>
                <c:pt idx="3">
                  <c:v>Obtain a PD-L1 assay and administer pembrolizumab if the PD-L1 tumor proportion score (TPS) is ≥50%</c:v>
                </c:pt>
                <c:pt idx="4">
                  <c:v>Chemotherapy +/- bevacizumab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0.05</c:v>
                </c:pt>
                <c:pt idx="1">
                  <c:v>0.05</c:v>
                </c:pt>
                <c:pt idx="2">
                  <c:v>0.02</c:v>
                </c:pt>
                <c:pt idx="3">
                  <c:v>0.52</c:v>
                </c:pt>
                <c:pt idx="4">
                  <c:v>0.37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301578176"/>
        <c:axId val="-301565296"/>
      </c:barChart>
      <c:catAx>
        <c:axId val="-3015781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 anchor="ctr" anchorCtr="1"/>
          <a:lstStyle/>
          <a:p>
            <a:pPr algn="r">
              <a:defRPr sz="1450" b="1" i="0" baseline="0"/>
            </a:pPr>
            <a:endParaRPr lang="en-US"/>
          </a:p>
        </c:txPr>
        <c:crossAx val="-301565296"/>
        <c:crosses val="autoZero"/>
        <c:auto val="1"/>
        <c:lblAlgn val="ctr"/>
        <c:lblOffset val="100"/>
        <c:noMultiLvlLbl val="0"/>
      </c:catAx>
      <c:valAx>
        <c:axId val="-30156529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-301578176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83927399700037"/>
          <c:y val="0.0448275098425197"/>
          <c:w val="0.579600674915635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Other</c:v>
                </c:pt>
                <c:pt idx="1">
                  <c:v>Anti-PD-1 antibody with chemotherapy</c:v>
                </c:pt>
                <c:pt idx="2">
                  <c:v>Not obtain a PD-L1 assay and administer nivolumab</c:v>
                </c:pt>
                <c:pt idx="3">
                  <c:v>Obtain a PD-L1 assay and administer pembrolizumab if the PD-L1 TPS is ≥50%</c:v>
                </c:pt>
                <c:pt idx="4">
                  <c:v>Chemotherapy +/- bevacizumab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0.03</c:v>
                </c:pt>
                <c:pt idx="1">
                  <c:v>0.07</c:v>
                </c:pt>
                <c:pt idx="2">
                  <c:v>0.01</c:v>
                </c:pt>
                <c:pt idx="3">
                  <c:v>0.26</c:v>
                </c:pt>
                <c:pt idx="4">
                  <c:v>0.63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96183424"/>
        <c:axId val="-296179744"/>
      </c:barChart>
      <c:catAx>
        <c:axId val="-2961834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00" b="1" i="0" baseline="0"/>
            </a:pPr>
            <a:endParaRPr lang="en-US"/>
          </a:p>
        </c:txPr>
        <c:crossAx val="-296179744"/>
        <c:crosses val="autoZero"/>
        <c:auto val="1"/>
        <c:lblAlgn val="ctr"/>
        <c:lblOffset val="100"/>
        <c:noMultiLvlLbl val="0"/>
      </c:catAx>
      <c:valAx>
        <c:axId val="-29617974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-296183424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99403543307087"/>
          <c:y val="0.0448275098425197"/>
          <c:w val="0.564124453193351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Other</c:v>
                </c:pt>
                <c:pt idx="1">
                  <c:v>Afatinib</c:v>
                </c:pt>
                <c:pt idx="2">
                  <c:v>Gefitinib</c:v>
                </c:pt>
                <c:pt idx="3">
                  <c:v>Erlotinib + bevacizumab</c:v>
                </c:pt>
                <c:pt idx="4">
                  <c:v>Erlotinib</c:v>
                </c:pt>
                <c:pt idx="5">
                  <c:v>Nivolumab</c:v>
                </c:pt>
                <c:pt idx="6">
                  <c:v>Pembrolizumab</c:v>
                </c:pt>
                <c:pt idx="7">
                  <c:v>Chemotherapy +/- bevacizumab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0.01</c:v>
                </c:pt>
                <c:pt idx="1">
                  <c:v>0.38</c:v>
                </c:pt>
                <c:pt idx="2">
                  <c:v>0.12</c:v>
                </c:pt>
                <c:pt idx="3">
                  <c:v>0.06</c:v>
                </c:pt>
                <c:pt idx="4">
                  <c:v>0.22</c:v>
                </c:pt>
                <c:pt idx="5">
                  <c:v>0.01</c:v>
                </c:pt>
                <c:pt idx="6">
                  <c:v>0.11</c:v>
                </c:pt>
                <c:pt idx="7">
                  <c:v>0.09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308457584"/>
        <c:axId val="-300459152"/>
      </c:barChart>
      <c:catAx>
        <c:axId val="-3084575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-300459152"/>
        <c:crosses val="autoZero"/>
        <c:auto val="1"/>
        <c:lblAlgn val="ctr"/>
        <c:lblOffset val="100"/>
        <c:noMultiLvlLbl val="0"/>
      </c:catAx>
      <c:valAx>
        <c:axId val="-300459152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-308457584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8213113985752"/>
          <c:y val="0.0448275098425197"/>
          <c:w val="0.615314960629921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Other</c:v>
                </c:pt>
                <c:pt idx="1">
                  <c:v>Docetaxel + ramucirumab</c:v>
                </c:pt>
                <c:pt idx="2">
                  <c:v>Docetaxel</c:v>
                </c:pt>
                <c:pt idx="3">
                  <c:v>Atezolizumab</c:v>
                </c:pt>
                <c:pt idx="4">
                  <c:v>Nivolumab</c:v>
                </c:pt>
                <c:pt idx="5">
                  <c:v>Pembrolizumab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0.05</c:v>
                </c:pt>
                <c:pt idx="1">
                  <c:v>0.12</c:v>
                </c:pt>
                <c:pt idx="2">
                  <c:v>0.06</c:v>
                </c:pt>
                <c:pt idx="3">
                  <c:v>0.04</c:v>
                </c:pt>
                <c:pt idx="4">
                  <c:v>0.64</c:v>
                </c:pt>
                <c:pt idx="5">
                  <c:v>0.09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300651600"/>
        <c:axId val="-300640304"/>
      </c:barChart>
      <c:catAx>
        <c:axId val="-3006516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-300640304"/>
        <c:crosses val="autoZero"/>
        <c:auto val="1"/>
        <c:lblAlgn val="ctr"/>
        <c:lblOffset val="100"/>
        <c:noMultiLvlLbl val="0"/>
      </c:catAx>
      <c:valAx>
        <c:axId val="-30064030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-300651600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817462-C0DE-534F-9430-245BC02EE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47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232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945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714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002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pn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pn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.pn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0.png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png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pn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7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8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.png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486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39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0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31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708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22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0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75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70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99311971"/>
      </p:ext>
    </p:extLst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08125750"/>
      </p:ext>
    </p:extLst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9546480"/>
      </p:ext>
    </p:extLst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13262913"/>
      </p:ext>
    </p:extLst>
  </p:cSld>
  <p:clrMapOvr>
    <a:masterClrMapping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22358136"/>
      </p:ext>
    </p:extLst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34394469"/>
      </p:ext>
    </p:extLst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17477648"/>
      </p:ext>
    </p:extLst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47010318"/>
      </p:ext>
    </p:extLst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67985"/>
      </p:ext>
    </p:extLst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07922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49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136724"/>
      </p:ext>
    </p:extLst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693212"/>
      </p:ext>
    </p:extLst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93428"/>
      </p:ext>
    </p:extLst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6045964"/>
      </p:ext>
    </p:extLst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5241888"/>
      </p:ext>
    </p:extLst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2425820"/>
      </p:ext>
    </p:extLst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119859"/>
      </p:ext>
    </p:extLst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283222"/>
      </p:ext>
    </p:extLst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26826347"/>
      </p:ext>
    </p:extLst>
  </p:cSld>
  <p:clrMapOvr>
    <a:masterClrMapping/>
  </p:clrMapOvr>
  <p:transition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4043488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45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27053200"/>
      </p:ext>
    </p:extLst>
  </p:cSld>
  <p:clrMapOvr>
    <a:masterClrMapping/>
  </p:clrMapOvr>
  <p:transition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98642844"/>
      </p:ext>
    </p:extLst>
  </p:cSld>
  <p:clrMapOvr>
    <a:masterClrMapping/>
  </p:clrMapOvr>
  <p:transition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17854427"/>
      </p:ext>
    </p:extLst>
  </p:cSld>
  <p:clrMapOvr>
    <a:masterClrMapping/>
  </p:clrMapOvr>
  <p:transition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50576335"/>
      </p:ext>
    </p:extLst>
  </p:cSld>
  <p:clrMapOvr>
    <a:masterClrMapping/>
  </p:clrMapOvr>
  <p:transition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72889908"/>
      </p:ext>
    </p:extLst>
  </p:cSld>
  <p:clrMapOvr>
    <a:masterClrMapping/>
  </p:clrMapOvr>
  <p:transition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99503550"/>
      </p:ext>
    </p:extLst>
  </p:cSld>
  <p:clrMapOvr>
    <a:masterClrMapping/>
  </p:clrMapOvr>
  <p:transition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98425116"/>
      </p:ext>
    </p:extLst>
  </p:cSld>
  <p:clrMapOvr>
    <a:masterClrMapping/>
  </p:clrMapOvr>
  <p:transition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738222"/>
      </p:ext>
    </p:extLst>
  </p:cSld>
  <p:clrMapOvr>
    <a:masterClrMapping/>
  </p:clrMapOvr>
  <p:transition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5337967"/>
      </p:ext>
    </p:extLst>
  </p:cSld>
  <p:clrMapOvr>
    <a:masterClrMapping/>
  </p:clrMapOvr>
  <p:transition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10377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891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10758"/>
      </p:ext>
    </p:extLst>
  </p:cSld>
  <p:clrMapOvr>
    <a:masterClrMapping/>
  </p:clrMapOvr>
  <p:transition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336657"/>
      </p:ext>
    </p:extLst>
  </p:cSld>
  <p:clrMapOvr>
    <a:masterClrMapping/>
  </p:clrMapOvr>
  <p:transition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161840"/>
      </p:ext>
    </p:extLst>
  </p:cSld>
  <p:clrMapOvr>
    <a:masterClrMapping/>
  </p:clrMapOvr>
  <p:transition advClick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8971843"/>
      </p:ext>
    </p:extLst>
  </p:cSld>
  <p:clrMapOvr>
    <a:masterClrMapping/>
  </p:clrMapOvr>
  <p:transition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5606410"/>
      </p:ext>
    </p:extLst>
  </p:cSld>
  <p:clrMapOvr>
    <a:masterClrMapping/>
  </p:clrMapOvr>
  <p:transition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045172"/>
      </p:ext>
    </p:extLst>
  </p:cSld>
  <p:clrMapOvr>
    <a:masterClrMapping/>
  </p:clrMapOvr>
  <p:transition advClick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624631"/>
      </p:ext>
    </p:extLst>
  </p:cSld>
  <p:clrMapOvr>
    <a:masterClrMapping/>
  </p:clrMapOvr>
  <p:transition advClick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36590381"/>
      </p:ext>
    </p:extLst>
  </p:cSld>
  <p:clrMapOvr>
    <a:masterClrMapping/>
  </p:clrMapOvr>
  <p:transition advClick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61087094"/>
      </p:ext>
    </p:extLst>
  </p:cSld>
  <p:clrMapOvr>
    <a:masterClrMapping/>
  </p:clrMapOvr>
  <p:transition advClick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6431108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198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81173598"/>
      </p:ext>
    </p:extLst>
  </p:cSld>
  <p:clrMapOvr>
    <a:masterClrMapping/>
  </p:clrMapOvr>
  <p:transition advClick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7131044"/>
      </p:ext>
    </p:extLst>
  </p:cSld>
  <p:clrMapOvr>
    <a:masterClrMapping/>
  </p:clrMapOvr>
  <p:transition advClick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19012338"/>
      </p:ext>
    </p:extLst>
  </p:cSld>
  <p:clrMapOvr>
    <a:masterClrMapping/>
  </p:clrMapOvr>
  <p:transition advClick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73021376"/>
      </p:ext>
    </p:extLst>
  </p:cSld>
  <p:clrMapOvr>
    <a:masterClrMapping/>
  </p:clrMapOvr>
  <p:transition advClick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18335537"/>
      </p:ext>
    </p:extLst>
  </p:cSld>
  <p:clrMapOvr>
    <a:masterClrMapping/>
  </p:clrMapOvr>
  <p:transition advClick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6193076"/>
      </p:ext>
    </p:extLst>
  </p:cSld>
  <p:clrMapOvr>
    <a:masterClrMapping/>
  </p:clrMapOvr>
  <p:transition advClick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572515"/>
      </p:ext>
    </p:extLst>
  </p:cSld>
  <p:clrMapOvr>
    <a:masterClrMapping/>
  </p:clrMapOvr>
  <p:transition advClick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4118889"/>
      </p:ext>
    </p:extLst>
  </p:cSld>
  <p:clrMapOvr>
    <a:masterClrMapping/>
  </p:clrMapOvr>
  <p:transition advClick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44148"/>
      </p:ext>
    </p:extLst>
  </p:cSld>
  <p:clrMapOvr>
    <a:masterClrMapping/>
  </p:clrMapOvr>
  <p:transition advClick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88214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6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63732"/>
      </p:ext>
    </p:extLst>
  </p:cSld>
  <p:clrMapOvr>
    <a:masterClrMapping/>
  </p:clrMapOvr>
  <p:transition advClick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5935044"/>
      </p:ext>
    </p:extLst>
  </p:cSld>
  <p:clrMapOvr>
    <a:masterClrMapping/>
  </p:clrMapOvr>
  <p:transition advClick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8685390"/>
      </p:ext>
    </p:extLst>
  </p:cSld>
  <p:clrMapOvr>
    <a:masterClrMapping/>
  </p:clrMapOvr>
  <p:transition advClick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5200846"/>
      </p:ext>
    </p:extLst>
  </p:cSld>
  <p:clrMapOvr>
    <a:masterClrMapping/>
  </p:clrMapOvr>
  <p:transition advClick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77955"/>
      </p:ext>
    </p:extLst>
  </p:cSld>
  <p:clrMapOvr>
    <a:masterClrMapping/>
  </p:clrMapOvr>
  <p:transition advClick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408579"/>
      </p:ext>
    </p:extLst>
  </p:cSld>
  <p:clrMapOvr>
    <a:masterClrMapping/>
  </p:clrMapOvr>
  <p:transition advClick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1096232"/>
      </p:ext>
    </p:extLst>
  </p:cSld>
  <p:clrMapOvr>
    <a:masterClrMapping/>
  </p:clrMapOvr>
  <p:transition advClick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63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advClick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7.xml"/><Relationship Id="rId20" Type="http://schemas.openxmlformats.org/officeDocument/2006/relationships/theme" Target="../theme/theme3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57.xml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Relationship Id="rId3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6.xml"/><Relationship Id="rId20" Type="http://schemas.openxmlformats.org/officeDocument/2006/relationships/theme" Target="../theme/theme4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73.xml"/><Relationship Id="rId17" Type="http://schemas.openxmlformats.org/officeDocument/2006/relationships/slideLayout" Target="../slideLayouts/slideLayout74.xml"/><Relationship Id="rId18" Type="http://schemas.openxmlformats.org/officeDocument/2006/relationships/slideLayout" Target="../slideLayouts/slideLayout75.xml"/><Relationship Id="rId19" Type="http://schemas.openxmlformats.org/officeDocument/2006/relationships/slideLayout" Target="../slideLayouts/slideLayout76.xml"/><Relationship Id="rId1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9.xml"/><Relationship Id="rId3" Type="http://schemas.openxmlformats.org/officeDocument/2006/relationships/slideLayout" Target="../slideLayouts/slideLayout60.xml"/><Relationship Id="rId4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5.xml"/><Relationship Id="rId20" Type="http://schemas.openxmlformats.org/officeDocument/2006/relationships/theme" Target="../theme/theme5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0.xml"/><Relationship Id="rId15" Type="http://schemas.openxmlformats.org/officeDocument/2006/relationships/slideLayout" Target="../slideLayouts/slideLayout91.xml"/><Relationship Id="rId16" Type="http://schemas.openxmlformats.org/officeDocument/2006/relationships/slideLayout" Target="../slideLayouts/slideLayout92.xml"/><Relationship Id="rId17" Type="http://schemas.openxmlformats.org/officeDocument/2006/relationships/slideLayout" Target="../slideLayouts/slideLayout93.xml"/><Relationship Id="rId18" Type="http://schemas.openxmlformats.org/officeDocument/2006/relationships/slideLayout" Target="../slideLayouts/slideLayout94.xml"/><Relationship Id="rId19" Type="http://schemas.openxmlformats.org/officeDocument/2006/relationships/slideLayout" Target="../slideLayouts/slideLayout95.xml"/><Relationship Id="rId1" Type="http://schemas.openxmlformats.org/officeDocument/2006/relationships/slideLayout" Target="../slideLayouts/slideLayout77.xml"/><Relationship Id="rId2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9.xml"/><Relationship Id="rId4" Type="http://schemas.openxmlformats.org/officeDocument/2006/relationships/slideLayout" Target="../slideLayouts/slideLayout80.xml"/><Relationship Id="rId5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3.xml"/><Relationship Id="rId8" Type="http://schemas.openxmlformats.org/officeDocument/2006/relationships/slideLayout" Target="../slideLayouts/slideLayout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1" r:id="rId1"/>
    <p:sldLayoutId id="2147486362" r:id="rId2"/>
    <p:sldLayoutId id="2147486363" r:id="rId3"/>
    <p:sldLayoutId id="2147486364" r:id="rId4"/>
    <p:sldLayoutId id="2147486365" r:id="rId5"/>
    <p:sldLayoutId id="2147486366" r:id="rId6"/>
    <p:sldLayoutId id="2147486367" r:id="rId7"/>
    <p:sldLayoutId id="2147486368" r:id="rId8"/>
    <p:sldLayoutId id="2147486351" r:id="rId9"/>
    <p:sldLayoutId id="2147486352" r:id="rId10"/>
    <p:sldLayoutId id="2147486353" r:id="rId11"/>
    <p:sldLayoutId id="2147486354" r:id="rId12"/>
    <p:sldLayoutId id="2147486355" r:id="rId13"/>
    <p:sldLayoutId id="2147486356" r:id="rId14"/>
    <p:sldLayoutId id="2147486357" r:id="rId15"/>
    <p:sldLayoutId id="2147486358" r:id="rId16"/>
    <p:sldLayoutId id="2147486359" r:id="rId17"/>
    <p:sldLayoutId id="2147486360" r:id="rId18"/>
    <p:sldLayoutId id="214748636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2413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71" r:id="rId1"/>
    <p:sldLayoutId id="2147486372" r:id="rId2"/>
    <p:sldLayoutId id="2147486373" r:id="rId3"/>
    <p:sldLayoutId id="2147486374" r:id="rId4"/>
    <p:sldLayoutId id="2147486375" r:id="rId5"/>
    <p:sldLayoutId id="2147486376" r:id="rId6"/>
    <p:sldLayoutId id="2147486377" r:id="rId7"/>
    <p:sldLayoutId id="2147486378" r:id="rId8"/>
    <p:sldLayoutId id="2147486379" r:id="rId9"/>
    <p:sldLayoutId id="2147486380" r:id="rId10"/>
    <p:sldLayoutId id="2147486381" r:id="rId11"/>
    <p:sldLayoutId id="2147486382" r:id="rId12"/>
    <p:sldLayoutId id="2147486383" r:id="rId13"/>
    <p:sldLayoutId id="2147486384" r:id="rId14"/>
    <p:sldLayoutId id="2147486385" r:id="rId15"/>
    <p:sldLayoutId id="2147486386" r:id="rId16"/>
    <p:sldLayoutId id="2147486387" r:id="rId17"/>
    <p:sldLayoutId id="2147486388" r:id="rId18"/>
    <p:sldLayoutId id="2147486389" r:id="rId19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15210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91" r:id="rId1"/>
    <p:sldLayoutId id="2147486392" r:id="rId2"/>
    <p:sldLayoutId id="2147486393" r:id="rId3"/>
    <p:sldLayoutId id="2147486394" r:id="rId4"/>
    <p:sldLayoutId id="2147486395" r:id="rId5"/>
    <p:sldLayoutId id="2147486396" r:id="rId6"/>
    <p:sldLayoutId id="2147486397" r:id="rId7"/>
    <p:sldLayoutId id="2147486398" r:id="rId8"/>
    <p:sldLayoutId id="2147486399" r:id="rId9"/>
    <p:sldLayoutId id="2147486400" r:id="rId10"/>
    <p:sldLayoutId id="2147486401" r:id="rId11"/>
    <p:sldLayoutId id="2147486402" r:id="rId12"/>
    <p:sldLayoutId id="2147486403" r:id="rId13"/>
    <p:sldLayoutId id="2147486404" r:id="rId14"/>
    <p:sldLayoutId id="2147486405" r:id="rId15"/>
    <p:sldLayoutId id="2147486406" r:id="rId16"/>
    <p:sldLayoutId id="2147486407" r:id="rId17"/>
    <p:sldLayoutId id="2147486408" r:id="rId18"/>
    <p:sldLayoutId id="2147486409" r:id="rId19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5713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411" r:id="rId1"/>
    <p:sldLayoutId id="2147486412" r:id="rId2"/>
    <p:sldLayoutId id="2147486413" r:id="rId3"/>
    <p:sldLayoutId id="2147486414" r:id="rId4"/>
    <p:sldLayoutId id="2147486415" r:id="rId5"/>
    <p:sldLayoutId id="2147486416" r:id="rId6"/>
    <p:sldLayoutId id="2147486417" r:id="rId7"/>
    <p:sldLayoutId id="2147486418" r:id="rId8"/>
    <p:sldLayoutId id="2147486419" r:id="rId9"/>
    <p:sldLayoutId id="2147486420" r:id="rId10"/>
    <p:sldLayoutId id="2147486421" r:id="rId11"/>
    <p:sldLayoutId id="2147486422" r:id="rId12"/>
    <p:sldLayoutId id="2147486423" r:id="rId13"/>
    <p:sldLayoutId id="2147486424" r:id="rId14"/>
    <p:sldLayoutId id="2147486425" r:id="rId15"/>
    <p:sldLayoutId id="2147486426" r:id="rId16"/>
    <p:sldLayoutId id="2147486427" r:id="rId17"/>
    <p:sldLayoutId id="2147486428" r:id="rId18"/>
    <p:sldLayoutId id="2147486429" r:id="rId19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414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431" r:id="rId1"/>
    <p:sldLayoutId id="2147486432" r:id="rId2"/>
    <p:sldLayoutId id="2147486433" r:id="rId3"/>
    <p:sldLayoutId id="2147486434" r:id="rId4"/>
    <p:sldLayoutId id="2147486435" r:id="rId5"/>
    <p:sldLayoutId id="2147486436" r:id="rId6"/>
    <p:sldLayoutId id="2147486437" r:id="rId7"/>
    <p:sldLayoutId id="2147486438" r:id="rId8"/>
    <p:sldLayoutId id="2147486439" r:id="rId9"/>
    <p:sldLayoutId id="2147486440" r:id="rId10"/>
    <p:sldLayoutId id="2147486441" r:id="rId11"/>
    <p:sldLayoutId id="2147486442" r:id="rId12"/>
    <p:sldLayoutId id="2147486443" r:id="rId13"/>
    <p:sldLayoutId id="2147486444" r:id="rId14"/>
    <p:sldLayoutId id="2147486445" r:id="rId15"/>
    <p:sldLayoutId id="2147486446" r:id="rId16"/>
    <p:sldLayoutId id="2147486447" r:id="rId17"/>
    <p:sldLayoutId id="2147486448" r:id="rId18"/>
    <p:sldLayoutId id="2147486449" r:id="rId19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15.png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.png"/><Relationship Id="rId3" Type="http://schemas.openxmlformats.org/officeDocument/2006/relationships/image" Target="../media/image1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9.emf"/><Relationship Id="rId3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1781380"/>
      </p:ext>
    </p:extLst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 smtClean="0"/>
              <a:t>FDA Approval of Pembrolizumab as First-Line Therapy for Patients with PD-L1-Positive NSCLC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14488"/>
            <a:ext cx="7772400" cy="4557712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 smtClean="0"/>
              <a:t>“</a:t>
            </a:r>
            <a:r>
              <a:rPr lang="en-US" sz="2400" dirty="0"/>
              <a:t>On October 24, 2016, the </a:t>
            </a:r>
            <a:r>
              <a:rPr lang="en-US" sz="2400" dirty="0" smtClean="0"/>
              <a:t>US </a:t>
            </a:r>
            <a:r>
              <a:rPr lang="en-US" sz="2400" dirty="0"/>
              <a:t>Food and Drug Administration approved pembrolizumab </a:t>
            </a:r>
            <a:r>
              <a:rPr lang="en-US" sz="2400" dirty="0" smtClean="0"/>
              <a:t>for </a:t>
            </a:r>
            <a:r>
              <a:rPr lang="en-US" sz="2400" dirty="0"/>
              <a:t>the treatment of patients with metastatic non-small cell lung cancer (NSCLC) whose tumors express PD-L1 </a:t>
            </a:r>
            <a:r>
              <a:rPr lang="en-US" sz="2400" dirty="0" smtClean="0"/>
              <a:t>[Tumor </a:t>
            </a:r>
            <a:r>
              <a:rPr lang="en-US" sz="2400" dirty="0"/>
              <a:t>Proportion Score </a:t>
            </a:r>
            <a:r>
              <a:rPr lang="en-US" sz="2400" dirty="0" smtClean="0"/>
              <a:t>≥50%] as </a:t>
            </a:r>
            <a:r>
              <a:rPr lang="en-US" sz="2400" dirty="0"/>
              <a:t>determined by an FDA-approved </a:t>
            </a:r>
            <a:r>
              <a:rPr lang="en-US" sz="2400" dirty="0" smtClean="0"/>
              <a:t>test.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 </a:t>
            </a:r>
          </a:p>
          <a:p>
            <a:pPr marL="0" indent="0">
              <a:buNone/>
            </a:pPr>
            <a:r>
              <a:rPr lang="en-US" sz="2400" dirty="0"/>
              <a:t>This is the first FDA approval of a checkpoint inhibitor for first-line treatment of lung cancer. This approval also expands the indication in second-line treatment of lung cancer to include all patients with PD-L1-expressing NSCLC</a:t>
            </a:r>
            <a:r>
              <a:rPr lang="en-US" sz="2400" dirty="0" smtClean="0"/>
              <a:t>.</a:t>
            </a:r>
            <a:r>
              <a:rPr lang="en-US" sz="2200" dirty="0" smtClean="0"/>
              <a:t>”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85010" y="6479232"/>
            <a:ext cx="64617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http://</a:t>
            </a:r>
            <a:r>
              <a:rPr lang="en-US" sz="1400" dirty="0" err="1"/>
              <a:t>www.fda.gov</a:t>
            </a:r>
            <a:r>
              <a:rPr lang="en-US" sz="1400" dirty="0"/>
              <a:t>/Drugs/</a:t>
            </a:r>
            <a:r>
              <a:rPr lang="en-US" sz="1400" dirty="0" err="1"/>
              <a:t>InformationOnDrugs</a:t>
            </a:r>
            <a:r>
              <a:rPr lang="en-US" sz="1400" dirty="0"/>
              <a:t>/</a:t>
            </a:r>
            <a:r>
              <a:rPr lang="en-US" sz="1400" dirty="0" err="1"/>
              <a:t>ApprovedDrugs</a:t>
            </a:r>
            <a:r>
              <a:rPr lang="en-US" sz="1400" dirty="0"/>
              <a:t>/ucm526430.htm</a:t>
            </a:r>
          </a:p>
        </p:txBody>
      </p:sp>
    </p:spTree>
    <p:extLst>
      <p:ext uri="{BB962C8B-B14F-4D97-AF65-F5344CB8AC3E}">
        <p14:creationId xmlns:p14="http://schemas.microsoft.com/office/powerpoint/2010/main" val="1596469488"/>
      </p:ext>
    </p:extLst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0" y="6473279"/>
            <a:ext cx="914400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Langer C et al. </a:t>
            </a:r>
            <a:r>
              <a:rPr lang="en-US" sz="1600" i="1" dirty="0" smtClean="0">
                <a:solidFill>
                  <a:srgbClr val="FFFFFF"/>
                </a:solidFill>
                <a:cs typeface="Arial" charset="0"/>
              </a:rPr>
              <a:t>Lancet </a:t>
            </a:r>
            <a:r>
              <a:rPr lang="en-US" sz="1600" i="1" dirty="0" err="1" smtClean="0">
                <a:solidFill>
                  <a:srgbClr val="FFFFFF"/>
                </a:solidFill>
                <a:cs typeface="Arial" charset="0"/>
              </a:rPr>
              <a:t>Oncol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 2016;[</a:t>
            </a:r>
            <a:r>
              <a:rPr lang="en-US" sz="1600" dirty="0" err="1" smtClean="0">
                <a:solidFill>
                  <a:srgbClr val="FFFFFF"/>
                </a:solidFill>
                <a:cs typeface="Arial" charset="0"/>
              </a:rPr>
              <a:t>Epub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 ahead of print]; </a:t>
            </a:r>
            <a:r>
              <a:rPr lang="en-US" sz="1600" i="1" dirty="0" smtClean="0">
                <a:solidFill>
                  <a:srgbClr val="FFFFFF"/>
                </a:solidFill>
                <a:cs typeface="Arial" charset="0"/>
              </a:rPr>
              <a:t>Proc ESMO 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2016;Abstract LBA46_PR.  </a:t>
            </a:r>
            <a:endParaRPr lang="en-US" sz="16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81000" y="1600200"/>
            <a:ext cx="8382000" cy="28956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1752600"/>
            <a:ext cx="8438255" cy="2514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38800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4991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24000"/>
            <a:ext cx="8382000" cy="3520440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914400"/>
          </a:xfrm>
        </p:spPr>
        <p:txBody>
          <a:bodyPr/>
          <a:lstStyle/>
          <a:p>
            <a:r>
              <a:rPr lang="en-US" dirty="0" smtClean="0"/>
              <a:t>KEYNOTE-021: Efficacy of </a:t>
            </a:r>
            <a:r>
              <a:rPr lang="en-US" dirty="0" err="1" smtClean="0"/>
              <a:t>Pembro</a:t>
            </a:r>
            <a:r>
              <a:rPr lang="en-US" dirty="0" smtClean="0"/>
              <a:t>/Carbo/</a:t>
            </a:r>
            <a:r>
              <a:rPr lang="en-US" dirty="0" err="1" smtClean="0"/>
              <a:t>Pem</a:t>
            </a:r>
            <a:r>
              <a:rPr lang="en-US" dirty="0" smtClean="0"/>
              <a:t> (</a:t>
            </a:r>
            <a:r>
              <a:rPr lang="en-US" dirty="0" err="1" smtClean="0"/>
              <a:t>Pembro</a:t>
            </a:r>
            <a:r>
              <a:rPr lang="en-US" dirty="0" smtClean="0"/>
              <a:t>/CP) vs CP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0" y="6473279"/>
            <a:ext cx="914400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Langer C et al. </a:t>
            </a:r>
            <a:r>
              <a:rPr lang="en-US" sz="1600" i="1" dirty="0" smtClean="0">
                <a:solidFill>
                  <a:srgbClr val="FFFFFF"/>
                </a:solidFill>
                <a:cs typeface="Arial" charset="0"/>
              </a:rPr>
              <a:t>Lancet </a:t>
            </a:r>
            <a:r>
              <a:rPr lang="en-US" sz="1600" i="1" dirty="0" err="1" smtClean="0">
                <a:solidFill>
                  <a:srgbClr val="FFFFFF"/>
                </a:solidFill>
                <a:cs typeface="Arial" charset="0"/>
              </a:rPr>
              <a:t>Oncol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 2016;[</a:t>
            </a:r>
            <a:r>
              <a:rPr lang="en-US" sz="1600" dirty="0" err="1" smtClean="0">
                <a:solidFill>
                  <a:srgbClr val="FFFFFF"/>
                </a:solidFill>
                <a:cs typeface="Arial" charset="0"/>
              </a:rPr>
              <a:t>Epub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 ahead of print]; </a:t>
            </a:r>
            <a:r>
              <a:rPr lang="en-US" sz="1600" i="1" dirty="0">
                <a:solidFill>
                  <a:srgbClr val="FFFFFF"/>
                </a:solidFill>
                <a:cs typeface="Arial" charset="0"/>
              </a:rPr>
              <a:t>Proc ESMO 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2016;Abstract </a:t>
            </a:r>
            <a:r>
              <a:rPr lang="en-US" sz="1600" dirty="0">
                <a:solidFill>
                  <a:srgbClr val="FFFFFF"/>
                </a:solidFill>
                <a:cs typeface="Arial" charset="0"/>
              </a:rPr>
              <a:t>LBA46_PR.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1" y="5064687"/>
            <a:ext cx="861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sz="1800" dirty="0"/>
              <a:t>ORR = </a:t>
            </a:r>
            <a:r>
              <a:rPr lang="en-US" sz="1800" dirty="0" smtClean="0"/>
              <a:t>55% (</a:t>
            </a:r>
            <a:r>
              <a:rPr lang="en-US" sz="1800" dirty="0" err="1" smtClean="0"/>
              <a:t>Pembro</a:t>
            </a:r>
            <a:r>
              <a:rPr lang="en-US" sz="1800" dirty="0" smtClean="0"/>
              <a:t>/CP) vs 29% (CP); </a:t>
            </a:r>
            <a:r>
              <a:rPr lang="en-US" sz="1800" i="1" dirty="0" smtClean="0"/>
              <a:t>p</a:t>
            </a:r>
            <a:r>
              <a:rPr lang="en-US" sz="1800" dirty="0" smtClean="0"/>
              <a:t> = 0.0016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sz="1800" dirty="0" smtClean="0"/>
              <a:t>Higher response rate (~80%) for </a:t>
            </a:r>
            <a:r>
              <a:rPr lang="en-US" sz="1800" dirty="0" err="1" smtClean="0"/>
              <a:t>Pembro</a:t>
            </a:r>
            <a:r>
              <a:rPr lang="en-US" sz="1800" dirty="0" smtClean="0"/>
              <a:t>/CP with ≥50% PD-L1 expression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sz="1800" dirty="0"/>
              <a:t>6</a:t>
            </a:r>
            <a:r>
              <a:rPr lang="en-US" sz="1800" dirty="0" smtClean="0"/>
              <a:t>-mo OS = </a:t>
            </a:r>
            <a:r>
              <a:rPr lang="en-US" sz="1800" dirty="0"/>
              <a:t>92% in both groups</a:t>
            </a:r>
            <a:endParaRPr lang="en-US" sz="18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264772"/>
              </p:ext>
            </p:extLst>
          </p:nvPr>
        </p:nvGraphicFramePr>
        <p:xfrm>
          <a:off x="4495803" y="879045"/>
          <a:ext cx="426719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397"/>
                <a:gridCol w="9906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Median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HR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Pembro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/CP (n = 60)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13.0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mo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0.53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CP (n = 63)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8.9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mo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= 0.0102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1" name="Straight Connector 10"/>
          <p:cNvCxnSpPr/>
          <p:nvPr/>
        </p:nvCxnSpPr>
        <p:spPr bwMode="auto">
          <a:xfrm>
            <a:off x="4114803" y="1447800"/>
            <a:ext cx="381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750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4114800" y="1819656"/>
            <a:ext cx="381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FC42A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74560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err="1"/>
              <a:t>CheckMate</a:t>
            </a:r>
            <a:r>
              <a:rPr lang="en-US" sz="2800" dirty="0"/>
              <a:t> 026: A Phase 3 </a:t>
            </a:r>
            <a:r>
              <a:rPr lang="en-US" sz="2800" dirty="0" smtClean="0"/>
              <a:t>Trial </a:t>
            </a:r>
            <a:r>
              <a:rPr lang="en-US" sz="2800" dirty="0"/>
              <a:t>of </a:t>
            </a:r>
            <a:r>
              <a:rPr lang="en-US" sz="2800" dirty="0" err="1" smtClean="0"/>
              <a:t>Nivolumab</a:t>
            </a:r>
            <a:r>
              <a:rPr lang="en-US" sz="2800" dirty="0" smtClean="0"/>
              <a:t> </a:t>
            </a:r>
            <a:r>
              <a:rPr lang="en-US" sz="2800" dirty="0"/>
              <a:t>vs </a:t>
            </a:r>
            <a:r>
              <a:rPr lang="en-US" sz="2800" dirty="0" smtClean="0"/>
              <a:t>Investigator's Choice </a:t>
            </a:r>
            <a:r>
              <a:rPr lang="en-US" sz="2800" dirty="0"/>
              <a:t>(IC) of</a:t>
            </a:r>
            <a:br>
              <a:rPr lang="en-US" sz="2800" dirty="0"/>
            </a:br>
            <a:r>
              <a:rPr lang="en-US" sz="2800" dirty="0" smtClean="0"/>
              <a:t>Platinum-Based Doublet Chemotherapy </a:t>
            </a:r>
            <a:br>
              <a:rPr lang="en-US" sz="2800" dirty="0" smtClean="0"/>
            </a:br>
            <a:r>
              <a:rPr lang="en-US" sz="2800" dirty="0" smtClean="0"/>
              <a:t>(</a:t>
            </a:r>
            <a:r>
              <a:rPr lang="en-US" sz="2800" dirty="0"/>
              <a:t>PT-DC) as </a:t>
            </a:r>
            <a:r>
              <a:rPr lang="en-US" sz="2800" dirty="0" smtClean="0"/>
              <a:t>First-Line Therapy </a:t>
            </a:r>
            <a:r>
              <a:rPr lang="en-US" sz="2800" dirty="0"/>
              <a:t>for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Stage IV/Recurrent Programmed Death </a:t>
            </a:r>
            <a:br>
              <a:rPr lang="en-US" sz="2800" dirty="0" smtClean="0"/>
            </a:br>
            <a:r>
              <a:rPr lang="en-US" sz="2800" dirty="0" smtClean="0"/>
              <a:t>Ligand </a:t>
            </a:r>
            <a:r>
              <a:rPr lang="en-US" sz="2800" dirty="0"/>
              <a:t>1 (PD-L1</a:t>
            </a:r>
            <a:r>
              <a:rPr lang="en-US" sz="2800" dirty="0" smtClean="0"/>
              <a:t>)-Positive NSCLC</a:t>
            </a:r>
            <a:r>
              <a:rPr lang="en-US" sz="3000" dirty="0" smtClean="0"/>
              <a:t> </a:t>
            </a:r>
            <a:endParaRPr lang="en-US" sz="3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Socinski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ESMO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LBA7_PR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40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914400"/>
          </a:xfrm>
        </p:spPr>
        <p:txBody>
          <a:bodyPr/>
          <a:lstStyle/>
          <a:p>
            <a:r>
              <a:rPr lang="en-US" dirty="0" err="1" smtClean="0"/>
              <a:t>CheckMate</a:t>
            </a:r>
            <a:r>
              <a:rPr lang="en-US" dirty="0" smtClean="0"/>
              <a:t> 026: Efficacy and Safety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err="1" smtClean="0">
                <a:solidFill>
                  <a:srgbClr val="FFFFFF"/>
                </a:solidFill>
                <a:cs typeface="Arial" charset="0"/>
              </a:rPr>
              <a:t>Socinski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 M et </a:t>
            </a:r>
            <a:r>
              <a:rPr lang="en-US" sz="16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600" i="1" dirty="0" smtClean="0">
                <a:solidFill>
                  <a:srgbClr val="FFFFFF"/>
                </a:solidFill>
                <a:cs typeface="Arial" charset="0"/>
              </a:rPr>
              <a:t>Proc ESMO 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2016;Abstract LBA7_PR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199" y="4769584"/>
            <a:ext cx="82296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000" dirty="0"/>
              <a:t>In patients with ≥5% PD-L1 expression (n = 423), nivolumab did not improve </a:t>
            </a:r>
            <a:r>
              <a:rPr lang="en-US" sz="2000" dirty="0" smtClean="0"/>
              <a:t>OS </a:t>
            </a:r>
            <a:r>
              <a:rPr lang="en-US" sz="2000" dirty="0"/>
              <a:t>(</a:t>
            </a:r>
            <a:r>
              <a:rPr lang="en-US" sz="2000" dirty="0" smtClean="0"/>
              <a:t>HR, 1.02; </a:t>
            </a:r>
            <a:r>
              <a:rPr lang="en-US" sz="2000" i="1" dirty="0" smtClean="0"/>
              <a:t>p </a:t>
            </a:r>
            <a:r>
              <a:rPr lang="en-US" sz="2000" dirty="0" smtClean="0"/>
              <a:t>= 0.25</a:t>
            </a:r>
            <a:r>
              <a:rPr lang="en-US" sz="2000" dirty="0"/>
              <a:t>) </a:t>
            </a:r>
            <a:r>
              <a:rPr lang="en-US" sz="2000" dirty="0" smtClean="0"/>
              <a:t>or ORR.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000" dirty="0"/>
              <a:t>S</a:t>
            </a:r>
            <a:r>
              <a:rPr lang="en-US" sz="2000" dirty="0" smtClean="0"/>
              <a:t>afety results </a:t>
            </a:r>
            <a:r>
              <a:rPr lang="en-US" sz="2000" dirty="0"/>
              <a:t>of nivolumab </a:t>
            </a:r>
            <a:r>
              <a:rPr lang="en-US" sz="2000" dirty="0" smtClean="0"/>
              <a:t>were consistent with the known profile.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000" dirty="0" smtClean="0"/>
              <a:t>Fewer Grade 3-4 AEs with nivolumab than with chemotherapy.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18" y="902677"/>
            <a:ext cx="8425561" cy="382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09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 err="1" smtClean="0"/>
              <a:t>CheckMate</a:t>
            </a:r>
            <a:r>
              <a:rPr lang="en-US" sz="2800" dirty="0" smtClean="0"/>
              <a:t> </a:t>
            </a:r>
            <a:r>
              <a:rPr lang="en-US" sz="2800" dirty="0"/>
              <a:t>021: Safety and Efficacy of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First-Line </a:t>
            </a:r>
            <a:r>
              <a:rPr lang="en-US" sz="2800" dirty="0"/>
              <a:t>(1L) </a:t>
            </a:r>
            <a:r>
              <a:rPr lang="en-US" sz="2800" dirty="0" err="1" smtClean="0"/>
              <a:t>Nivolumab</a:t>
            </a:r>
            <a:r>
              <a:rPr lang="en-US" sz="2800" dirty="0" smtClean="0"/>
              <a:t> </a:t>
            </a:r>
            <a:r>
              <a:rPr lang="en-US" sz="2800" dirty="0"/>
              <a:t>(</a:t>
            </a:r>
            <a:r>
              <a:rPr lang="en-US" sz="2800" dirty="0" err="1"/>
              <a:t>nivo;N</a:t>
            </a:r>
            <a:r>
              <a:rPr lang="en-US" sz="2800" dirty="0"/>
              <a:t>) and </a:t>
            </a:r>
            <a:r>
              <a:rPr lang="en-US" sz="2800" dirty="0" smtClean="0"/>
              <a:t>Ipilimumab </a:t>
            </a:r>
            <a:r>
              <a:rPr lang="en-US" sz="2800" dirty="0"/>
              <a:t>(</a:t>
            </a:r>
            <a:r>
              <a:rPr lang="en-US" sz="2800" dirty="0" err="1"/>
              <a:t>ipi;I</a:t>
            </a:r>
            <a:r>
              <a:rPr lang="en-US" sz="2800" dirty="0"/>
              <a:t>) in </a:t>
            </a:r>
            <a:r>
              <a:rPr lang="en-US" sz="2800" dirty="0" smtClean="0"/>
              <a:t>Advanced </a:t>
            </a:r>
            <a:r>
              <a:rPr lang="en-US" sz="2800" dirty="0"/>
              <a:t>(</a:t>
            </a:r>
            <a:r>
              <a:rPr lang="en-US" sz="2800" dirty="0" err="1"/>
              <a:t>adv</a:t>
            </a:r>
            <a:r>
              <a:rPr lang="en-US" sz="2800" dirty="0"/>
              <a:t>) </a:t>
            </a:r>
            <a:r>
              <a:rPr lang="en-US" sz="2800" dirty="0" smtClean="0"/>
              <a:t>NSCLC</a:t>
            </a:r>
            <a:endParaRPr lang="en-US" sz="2800" dirty="0"/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Hellmann MD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3001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53270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735007" y="1194552"/>
            <a:ext cx="7665720" cy="4588192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ＭＳ Ｐゴシック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CheckMate</a:t>
            </a:r>
            <a:r>
              <a:rPr lang="en-US" dirty="0" smtClean="0"/>
              <a:t> 021: Efficacy by Tumor PD-L1 Expression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872167" y="1362075"/>
          <a:ext cx="7391400" cy="425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7850"/>
                <a:gridCol w="1847850"/>
                <a:gridCol w="1847850"/>
                <a:gridCol w="1847850"/>
              </a:tblGrid>
              <a:tr h="7781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err="1" smtClean="0">
                          <a:solidFill>
                            <a:schemeClr val="tx1"/>
                          </a:solidFill>
                        </a:rPr>
                        <a:t>Nivo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 3 q2w +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err="1" smtClean="0">
                          <a:solidFill>
                            <a:schemeClr val="tx1"/>
                          </a:solidFill>
                        </a:rPr>
                        <a:t>Ipi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 1 q12w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(n = 38)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err="1" smtClean="0">
                          <a:solidFill>
                            <a:schemeClr val="tx1"/>
                          </a:solidFill>
                        </a:rPr>
                        <a:t>Nivo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 3 q2w +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err="1" smtClean="0">
                          <a:solidFill>
                            <a:schemeClr val="tx1"/>
                          </a:solidFill>
                        </a:rPr>
                        <a:t>Ipi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 1 q6w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(n = 39)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err="1" smtClean="0">
                          <a:solidFill>
                            <a:schemeClr val="tx1"/>
                          </a:solidFill>
                        </a:rPr>
                        <a:t>Nivo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 3 q2w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(n = 52)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2B50"/>
                    </a:solidFill>
                  </a:tcPr>
                </a:tc>
              </a:tr>
              <a:tr h="5120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ORR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  &lt;1% PD-L1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baseline="0" dirty="0" smtClean="0">
                          <a:solidFill>
                            <a:schemeClr val="tx1"/>
                          </a:solidFill>
                        </a:rPr>
                        <a:t>  ≥1% PD-L1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sz="1700" baseline="0" dirty="0" smtClean="0">
                          <a:solidFill>
                            <a:schemeClr val="tx1"/>
                          </a:solidFill>
                        </a:rPr>
                        <a:t>≥50% PD-L1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30%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57%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0%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57%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86%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14%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28%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50%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6CA8"/>
                    </a:solidFill>
                  </a:tcPr>
                </a:tc>
              </a:tr>
              <a:tr h="883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Median PFS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 &lt;1% PD-L1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baseline="0" dirty="0" smtClean="0">
                          <a:solidFill>
                            <a:schemeClr val="tx1"/>
                          </a:solidFill>
                        </a:rPr>
                        <a:t>  ≥1% PD-L1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sz="1700" baseline="0" dirty="0" smtClean="0">
                          <a:solidFill>
                            <a:schemeClr val="tx1"/>
                          </a:solidFill>
                        </a:rPr>
                        <a:t>≥50% PD-L1</a:t>
                      </a:r>
                      <a:endParaRPr lang="en-US" sz="17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4.7 </a:t>
                      </a:r>
                      <a:r>
                        <a:rPr lang="en-US" sz="1700" dirty="0" err="1" smtClean="0">
                          <a:solidFill>
                            <a:schemeClr val="tx1"/>
                          </a:solidFill>
                        </a:rPr>
                        <a:t>mo</a:t>
                      </a:r>
                      <a:endParaRPr lang="en-US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8.1 </a:t>
                      </a:r>
                      <a:r>
                        <a:rPr lang="en-US" sz="1700" dirty="0" err="1" smtClean="0">
                          <a:solidFill>
                            <a:schemeClr val="tx1"/>
                          </a:solidFill>
                        </a:rPr>
                        <a:t>mo</a:t>
                      </a:r>
                      <a:endParaRPr lang="en-US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13.6</a:t>
                      </a:r>
                      <a:r>
                        <a:rPr lang="en-US" sz="17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700" baseline="0" dirty="0" err="1" smtClean="0">
                          <a:solidFill>
                            <a:schemeClr val="tx1"/>
                          </a:solidFill>
                        </a:rPr>
                        <a:t>mo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2.4 </a:t>
                      </a:r>
                      <a:r>
                        <a:rPr lang="en-US" sz="1700" dirty="0" err="1" smtClean="0">
                          <a:solidFill>
                            <a:schemeClr val="tx1"/>
                          </a:solidFill>
                        </a:rPr>
                        <a:t>mo</a:t>
                      </a:r>
                      <a:endParaRPr lang="en-US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10.6 </a:t>
                      </a:r>
                      <a:r>
                        <a:rPr lang="en-US" sz="1700" dirty="0" err="1" smtClean="0">
                          <a:solidFill>
                            <a:schemeClr val="tx1"/>
                          </a:solidFill>
                        </a:rPr>
                        <a:t>mo</a:t>
                      </a:r>
                      <a:endParaRPr lang="en-US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6.6 </a:t>
                      </a:r>
                      <a:r>
                        <a:rPr lang="en-US" sz="1700" dirty="0" err="1" smtClean="0">
                          <a:solidFill>
                            <a:schemeClr val="tx1"/>
                          </a:solidFill>
                        </a:rPr>
                        <a:t>mo</a:t>
                      </a:r>
                      <a:endParaRPr lang="en-US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3.5</a:t>
                      </a:r>
                      <a:r>
                        <a:rPr lang="en-US" sz="17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700" baseline="0" dirty="0" err="1" smtClean="0">
                          <a:solidFill>
                            <a:schemeClr val="tx1"/>
                          </a:solidFill>
                        </a:rPr>
                        <a:t>mo</a:t>
                      </a:r>
                      <a:endParaRPr lang="en-US" sz="17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aseline="0" dirty="0" smtClean="0">
                          <a:solidFill>
                            <a:schemeClr val="tx1"/>
                          </a:solidFill>
                        </a:rPr>
                        <a:t>8.4 </a:t>
                      </a:r>
                      <a:r>
                        <a:rPr lang="en-US" sz="1700" baseline="0" dirty="0" err="1" smtClean="0">
                          <a:solidFill>
                            <a:schemeClr val="tx1"/>
                          </a:solidFill>
                        </a:rPr>
                        <a:t>mo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6CA8"/>
                    </a:solidFill>
                  </a:tcPr>
                </a:tc>
              </a:tr>
              <a:tr h="5120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1-year</a:t>
                      </a:r>
                      <a:r>
                        <a:rPr lang="en-US" sz="1700" baseline="0" dirty="0" smtClean="0">
                          <a:solidFill>
                            <a:schemeClr val="tx1"/>
                          </a:solidFill>
                        </a:rPr>
                        <a:t> OS rate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 &lt;1% PD-L1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baseline="0" dirty="0" smtClean="0">
                          <a:solidFill>
                            <a:schemeClr val="tx1"/>
                          </a:solidFill>
                        </a:rPr>
                        <a:t>  ≥1% PD-L1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sz="1700" baseline="0" dirty="0" smtClean="0">
                          <a:solidFill>
                            <a:schemeClr val="tx1"/>
                          </a:solidFill>
                        </a:rPr>
                        <a:t>≥50% PD-L1</a:t>
                      </a:r>
                      <a:endParaRPr lang="en-US" sz="17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NC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90%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NC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NC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83%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6C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79%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69%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83%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6CA8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7" y="6470234"/>
            <a:ext cx="4975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Hellmann MD et al. </a:t>
            </a:r>
            <a:r>
              <a:rPr lang="en-US" sz="1600" i="1" dirty="0" smtClean="0">
                <a:solidFill>
                  <a:srgbClr val="FFFFFF"/>
                </a:solidFill>
              </a:rPr>
              <a:t>Proc ASCO </a:t>
            </a:r>
            <a:r>
              <a:rPr lang="en-US" sz="1600" dirty="0" smtClean="0">
                <a:solidFill>
                  <a:srgbClr val="FFFFFF"/>
                </a:solidFill>
              </a:rPr>
              <a:t>2016;Abstract 3001.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5943600"/>
            <a:ext cx="6811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*</a:t>
            </a:r>
            <a:r>
              <a:rPr lang="en-US" sz="2000" baseline="30000" dirty="0" smtClean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NC = not calculated when &gt;25% of patients are censored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3621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 Release (October 18, 2016)</a:t>
            </a:r>
            <a:br>
              <a:rPr lang="en-US" dirty="0" smtClean="0"/>
            </a:br>
            <a:r>
              <a:rPr lang="en-US" sz="2000" dirty="0" err="1" smtClean="0"/>
              <a:t>Atezolizumab</a:t>
            </a:r>
            <a:r>
              <a:rPr lang="en-US" sz="2000" dirty="0" smtClean="0"/>
              <a:t>: First Anti-PD-L1 Immunotherapy Approved for Metastatic NSCLC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62088"/>
            <a:ext cx="7772400" cy="4557712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/>
              <a:t>“The US FDA </a:t>
            </a:r>
            <a:r>
              <a:rPr lang="en-US" sz="2200" dirty="0"/>
              <a:t>approved </a:t>
            </a:r>
            <a:r>
              <a:rPr lang="en-US" sz="2200" dirty="0" err="1" smtClean="0"/>
              <a:t>atezolizumab</a:t>
            </a:r>
            <a:r>
              <a:rPr lang="en-US" sz="2200" dirty="0" smtClean="0"/>
              <a:t> </a:t>
            </a:r>
            <a:r>
              <a:rPr lang="en-US" sz="2200" dirty="0"/>
              <a:t>for the treatment of people with metastatic </a:t>
            </a:r>
            <a:r>
              <a:rPr lang="en-US" sz="2200" dirty="0" smtClean="0"/>
              <a:t>NSCLC </a:t>
            </a:r>
            <a:r>
              <a:rPr lang="en-US" sz="2200" dirty="0"/>
              <a:t>who have disease progression during or following platinum-containing chemotherapy, and have progressed on an appropriate FDA-approved targeted therapy if their tumor has EGFR or ALK gene abnormalities. </a:t>
            </a:r>
            <a:endParaRPr lang="en-US" sz="22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2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/>
              <a:t>“This </a:t>
            </a:r>
            <a:r>
              <a:rPr lang="en-US" sz="2200" dirty="0"/>
              <a:t>approval is based on results from the randomized Phase III OAK and Phase II POPLAR </a:t>
            </a:r>
            <a:r>
              <a:rPr lang="en-US" sz="2200" dirty="0" smtClean="0"/>
              <a:t>studies…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2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/>
              <a:t>The [OAK] study </a:t>
            </a:r>
            <a:r>
              <a:rPr lang="en-US" sz="2200" dirty="0"/>
              <a:t>enrolled people regardless of their PD-L1 status and included both squamous and non-squamous disease types</a:t>
            </a:r>
            <a:r>
              <a:rPr lang="en-US" sz="2200" dirty="0" smtClean="0"/>
              <a:t>.”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85010" y="6479232"/>
            <a:ext cx="8824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www.gene.com</a:t>
            </a:r>
            <a:r>
              <a:rPr lang="en-US" sz="1400" dirty="0"/>
              <a:t>/media/press-releases/14641/2016-10-18/</a:t>
            </a:r>
            <a:r>
              <a:rPr lang="en-US" sz="1400" dirty="0" err="1"/>
              <a:t>fda</a:t>
            </a:r>
            <a:r>
              <a:rPr lang="en-US" sz="1400" dirty="0"/>
              <a:t>-approves-</a:t>
            </a:r>
            <a:r>
              <a:rPr lang="en-US" sz="1400" dirty="0" err="1"/>
              <a:t>genentechs</a:t>
            </a:r>
            <a:r>
              <a:rPr lang="en-US" sz="1400" dirty="0"/>
              <a:t>-cancer-</a:t>
            </a:r>
            <a:r>
              <a:rPr lang="en-US" sz="1400" dirty="0" err="1"/>
              <a:t>immunothe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06908289"/>
      </p:ext>
    </p:extLst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Primary </a:t>
            </a:r>
            <a:r>
              <a:rPr lang="en-US" sz="2800" dirty="0" smtClean="0"/>
              <a:t>Analysis </a:t>
            </a:r>
            <a:r>
              <a:rPr lang="en-US" sz="2800" dirty="0"/>
              <a:t>from OAK, </a:t>
            </a:r>
            <a:r>
              <a:rPr lang="en-US" sz="2800" dirty="0" smtClean="0"/>
              <a:t>A Randomized Phase </a:t>
            </a:r>
            <a:r>
              <a:rPr lang="en-US" sz="2800" dirty="0"/>
              <a:t>III </a:t>
            </a:r>
            <a:r>
              <a:rPr lang="en-US" sz="2800" dirty="0" smtClean="0"/>
              <a:t>Study Comparing </a:t>
            </a:r>
            <a:r>
              <a:rPr lang="en-US" sz="2800" dirty="0" err="1" smtClean="0"/>
              <a:t>Atezolizumab</a:t>
            </a:r>
            <a:r>
              <a:rPr lang="en-US" sz="2800" dirty="0" smtClean="0"/>
              <a:t> with</a:t>
            </a:r>
            <a:r>
              <a:rPr lang="en-US" sz="2800" dirty="0"/>
              <a:t> </a:t>
            </a:r>
            <a:r>
              <a:rPr lang="en-US" sz="2800" dirty="0" smtClean="0"/>
              <a:t>Docetaxel </a:t>
            </a:r>
            <a:r>
              <a:rPr lang="en-US" sz="2800" dirty="0"/>
              <a:t>in 2L/3L </a:t>
            </a:r>
            <a:r>
              <a:rPr lang="en-US" sz="2800" dirty="0" smtClean="0"/>
              <a:t>NSCLC 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Barlesi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F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ESMO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LBA44_PR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96344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914400"/>
          </a:xfrm>
        </p:spPr>
        <p:txBody>
          <a:bodyPr/>
          <a:lstStyle/>
          <a:p>
            <a:r>
              <a:rPr lang="en-US" dirty="0" smtClean="0"/>
              <a:t>OAK: Efficacy Results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  <a:cs typeface="Arial" charset="0"/>
              </a:rPr>
              <a:t>Barlesi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 F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Proc ESMO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2016;Abstract LBA44_PR.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800" y="5052457"/>
            <a:ext cx="8610599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7013" indent="-227013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US" sz="2000" dirty="0" smtClean="0"/>
              <a:t>OS </a:t>
            </a:r>
            <a:r>
              <a:rPr lang="en-US" sz="2000" dirty="0"/>
              <a:t>was improved regardless of PD-L1 expression </a:t>
            </a:r>
            <a:r>
              <a:rPr lang="en-US" sz="2000" dirty="0" smtClean="0"/>
              <a:t>levels. </a:t>
            </a:r>
          </a:p>
          <a:p>
            <a:pPr marL="227013" indent="-227013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US" sz="2000" dirty="0" smtClean="0"/>
              <a:t>There </a:t>
            </a:r>
            <a:r>
              <a:rPr lang="en-US" sz="2000" dirty="0"/>
              <a:t>was pronounced benefit in </a:t>
            </a:r>
            <a:r>
              <a:rPr lang="en-US" sz="2000" dirty="0" smtClean="0"/>
              <a:t>patients </a:t>
            </a:r>
            <a:r>
              <a:rPr lang="en-US" sz="2000" dirty="0"/>
              <a:t>with </a:t>
            </a:r>
            <a:r>
              <a:rPr lang="en-US" sz="2000" dirty="0" smtClean="0"/>
              <a:t>≥50% </a:t>
            </a:r>
            <a:r>
              <a:rPr lang="en-US" sz="2000" dirty="0"/>
              <a:t>PD-L1 </a:t>
            </a:r>
            <a:r>
              <a:rPr lang="en-US" sz="2000" dirty="0" smtClean="0"/>
              <a:t>expression. </a:t>
            </a:r>
          </a:p>
          <a:p>
            <a:pPr marL="227013" indent="-227013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US" sz="2000" dirty="0" smtClean="0"/>
              <a:t>OS </a:t>
            </a:r>
            <a:r>
              <a:rPr lang="en-US" sz="2000" dirty="0"/>
              <a:t>benefit was </a:t>
            </a:r>
            <a:r>
              <a:rPr lang="en-US" sz="2000" dirty="0" smtClean="0"/>
              <a:t>observed in all subgroups except EGFR-mutant disease.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14600" y="884255"/>
            <a:ext cx="3122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OS (</a:t>
            </a:r>
            <a:r>
              <a:rPr lang="en-US" b="1" dirty="0" err="1" smtClean="0"/>
              <a:t>nonsquamous</a:t>
            </a:r>
            <a:r>
              <a:rPr lang="en-US" b="1" dirty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91199" y="1134209"/>
            <a:ext cx="31242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HR, 0.73</a:t>
            </a:r>
          </a:p>
          <a:p>
            <a:r>
              <a:rPr lang="en-US" sz="1500" i="1" dirty="0" smtClean="0"/>
              <a:t>P </a:t>
            </a:r>
            <a:r>
              <a:rPr lang="en-US" sz="1500" dirty="0" smtClean="0"/>
              <a:t>= 0.0015</a:t>
            </a:r>
          </a:p>
          <a:p>
            <a:r>
              <a:rPr lang="en-US" sz="1500" dirty="0" smtClean="0"/>
              <a:t>Minimum follow up = 19 months</a:t>
            </a:r>
            <a:endParaRPr lang="en-US" sz="1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34209"/>
            <a:ext cx="8077200" cy="386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661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575783"/>
            <a:ext cx="1549400" cy="18592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57200"/>
            <a:ext cx="8229600" cy="2743200"/>
          </a:xfrm>
        </p:spPr>
        <p:txBody>
          <a:bodyPr anchor="b" anchorCtr="0"/>
          <a:lstStyle/>
          <a:p>
            <a:r>
              <a:rPr lang="en-US" sz="3600" dirty="0" smtClean="0">
                <a:solidFill>
                  <a:srgbClr val="BCE1E3"/>
                </a:solidFill>
              </a:rPr>
              <a:t>Chemotherapeutic and Immunotherapeutic Approaches to Wild-Type NSCLC, SCLC and Mesothelioma</a:t>
            </a:r>
            <a:endParaRPr lang="en-US" sz="3600" dirty="0">
              <a:solidFill>
                <a:srgbClr val="BCE1E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3575783"/>
            <a:ext cx="7086600" cy="215118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b="1" dirty="0" err="1"/>
              <a:t>Naiyer</a:t>
            </a:r>
            <a:r>
              <a:rPr lang="en-US" sz="2200" b="1" dirty="0"/>
              <a:t> Rizvi, MD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Professor of Medicine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Director of Thoracic Oncology and Phase I </a:t>
            </a:r>
            <a:r>
              <a:rPr lang="en-US" sz="2200" dirty="0" err="1"/>
              <a:t>Immunotherapeutics</a:t>
            </a:r>
            <a:endParaRPr lang="en-US" sz="2200" dirty="0"/>
          </a:p>
          <a:p>
            <a:pPr>
              <a:spcBef>
                <a:spcPts val="0"/>
              </a:spcBef>
            </a:pPr>
            <a:r>
              <a:rPr lang="en-US" sz="2200" dirty="0"/>
              <a:t>Price Chair in Clinical Translational Research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Columbia University Medical Center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New York, New York</a:t>
            </a:r>
          </a:p>
        </p:txBody>
      </p:sp>
    </p:spTree>
    <p:extLst>
      <p:ext uri="{BB962C8B-B14F-4D97-AF65-F5344CB8AC3E}">
        <p14:creationId xmlns:p14="http://schemas.microsoft.com/office/powerpoint/2010/main" val="89671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381000" y="1447800"/>
            <a:ext cx="8382000" cy="25146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45" r="20292" b="72222"/>
          <a:stretch/>
        </p:blipFill>
        <p:spPr>
          <a:xfrm>
            <a:off x="25400" y="1600200"/>
            <a:ext cx="8648700" cy="19427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53000" y="3526077"/>
            <a:ext cx="3721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tx2"/>
                </a:solidFill>
              </a:rPr>
              <a:t>Lancet </a:t>
            </a:r>
            <a:r>
              <a:rPr lang="en-US" sz="1600" i="1" dirty="0" err="1" smtClean="0">
                <a:solidFill>
                  <a:schemeClr val="tx2"/>
                </a:solidFill>
              </a:rPr>
              <a:t>Oncol</a:t>
            </a:r>
            <a:r>
              <a:rPr lang="en-US" sz="1600" i="1" dirty="0" smtClean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2016;17(3):299-308.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8077200" cy="11430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Response to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Durvalumab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(D) /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Tremelimumab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(T)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3400" y="5355104"/>
            <a:ext cx="8077200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 sz="1800" dirty="0" smtClean="0">
              <a:solidFill>
                <a:srgbClr val="FFFFFF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FFFFFF"/>
                </a:solidFill>
              </a:rPr>
              <a:t> Clinical activity observed both in patients with PD-L1+ and PD-L1- tumors</a:t>
            </a:r>
            <a:endParaRPr lang="en-US" sz="1800" dirty="0" smtClean="0">
              <a:ea typeface="ＭＳ 明朝" charset="-128"/>
            </a:endParaRP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ea typeface="ＭＳ 明朝" charset="-128"/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Dose selected for Phase III studies: D 20 mg/kg + T 1 mg/kg</a:t>
            </a:r>
            <a:endParaRPr lang="en-US" sz="1800" dirty="0" smtClean="0">
              <a:ea typeface="ＭＳ 明朝" charset="-128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Antonia S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Lancet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2016;17(3):299-308.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981200" y="1738953"/>
            <a:ext cx="44196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chemeClr val="bg1"/>
                </a:solidFill>
              </a:rPr>
              <a:t>ORR (T 1 mg/kg cohort, n = 26): 23%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8600" y="614510"/>
            <a:ext cx="8077200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 sz="1800" dirty="0" smtClean="0">
              <a:solidFill>
                <a:srgbClr val="FFFFFF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FFFFFF"/>
                </a:solidFill>
              </a:rPr>
              <a:t> Dose escalation: D 3-20 mg/kg q4wk or 10 mg/kg q2wk </a:t>
            </a:r>
            <a:r>
              <a:rPr lang="en-US" sz="1800" i="1" dirty="0" smtClean="0">
                <a:solidFill>
                  <a:srgbClr val="FFFFFF"/>
                </a:solidFill>
              </a:rPr>
              <a:t>plus</a:t>
            </a:r>
            <a:r>
              <a:rPr lang="en-US" sz="1800" dirty="0" smtClean="0">
                <a:solidFill>
                  <a:srgbClr val="FFFFFF"/>
                </a:solidFill>
              </a:rPr>
              <a:t>  				 T 1-10 mg/kg q4wk</a:t>
            </a:r>
            <a:endParaRPr lang="en-US" sz="1800" dirty="0" smtClean="0">
              <a:ea typeface="ＭＳ 明朝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73" y="1763188"/>
            <a:ext cx="8458200" cy="359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74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A 73-year-old former smoker presents with </a:t>
            </a:r>
            <a:r>
              <a:rPr lang="en-US" sz="2200" b="1" u="sng" dirty="0" smtClean="0">
                <a:solidFill>
                  <a:srgbClr val="FFFFFF"/>
                </a:solidFill>
              </a:rPr>
              <a:t>asymptomatic</a:t>
            </a:r>
            <a:r>
              <a:rPr lang="en-US" sz="2200" b="1" dirty="0" smtClean="0">
                <a:solidFill>
                  <a:srgbClr val="FFFFFF"/>
                </a:solidFill>
              </a:rPr>
              <a:t> metastatic </a:t>
            </a:r>
            <a:r>
              <a:rPr lang="en-US" sz="2200" b="1" dirty="0" err="1" smtClean="0">
                <a:solidFill>
                  <a:srgbClr val="FFFFFF"/>
                </a:solidFill>
              </a:rPr>
              <a:t>nonsquamous</a:t>
            </a:r>
            <a:r>
              <a:rPr lang="en-US" sz="2200" b="1" dirty="0" smtClean="0">
                <a:solidFill>
                  <a:srgbClr val="FFFFFF"/>
                </a:solidFill>
              </a:rPr>
              <a:t> non-small cell lung cancer (NSCLC) with no identified targetable mutations. What treatment would you most likely recommend?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8022289"/>
              </p:ext>
            </p:extLst>
          </p:nvPr>
        </p:nvGraphicFramePr>
        <p:xfrm>
          <a:off x="152400" y="2487613"/>
          <a:ext cx="88392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9136510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>
                <a:solidFill>
                  <a:srgbClr val="FFFFFF"/>
                </a:solidFill>
              </a:rPr>
              <a:t>A 73-year-old former smoker presents with </a:t>
            </a:r>
            <a:r>
              <a:rPr lang="en-US" sz="2200" b="1" u="sng" dirty="0" smtClean="0">
                <a:solidFill>
                  <a:srgbClr val="FFFFFF"/>
                </a:solidFill>
              </a:rPr>
              <a:t>symptomatic</a:t>
            </a:r>
            <a:r>
              <a:rPr lang="en-US" sz="2200" b="1" dirty="0" smtClean="0">
                <a:solidFill>
                  <a:srgbClr val="FFFFFF"/>
                </a:solidFill>
              </a:rPr>
              <a:t> </a:t>
            </a:r>
            <a:r>
              <a:rPr lang="en-US" sz="2200" b="1" dirty="0">
                <a:solidFill>
                  <a:srgbClr val="FFFFFF"/>
                </a:solidFill>
              </a:rPr>
              <a:t>metastatic </a:t>
            </a:r>
            <a:r>
              <a:rPr lang="en-US" sz="2200" b="1" dirty="0" err="1">
                <a:solidFill>
                  <a:srgbClr val="FFFFFF"/>
                </a:solidFill>
              </a:rPr>
              <a:t>nonsquamous</a:t>
            </a:r>
            <a:r>
              <a:rPr lang="en-US" sz="2200" b="1" dirty="0">
                <a:solidFill>
                  <a:srgbClr val="FFFFFF"/>
                </a:solidFill>
              </a:rPr>
              <a:t> </a:t>
            </a:r>
            <a:r>
              <a:rPr lang="en-US" sz="2200" b="1" dirty="0" smtClean="0">
                <a:solidFill>
                  <a:srgbClr val="FFFFFF"/>
                </a:solidFill>
              </a:rPr>
              <a:t>NSCLC </a:t>
            </a:r>
            <a:r>
              <a:rPr lang="en-US" sz="2200" b="1" dirty="0">
                <a:solidFill>
                  <a:srgbClr val="FFFFFF"/>
                </a:solidFill>
              </a:rPr>
              <a:t>with no identified targetable mutations. What treatment would you most likely recommend?</a:t>
            </a: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5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2748270"/>
              </p:ext>
            </p:extLst>
          </p:nvPr>
        </p:nvGraphicFramePr>
        <p:xfrm>
          <a:off x="304800" y="2514600"/>
          <a:ext cx="8738872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3205901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What is your usual first-line therapy for an asymptomatic patient with EGFR exon 19-mutant, metastatic </a:t>
            </a:r>
            <a:r>
              <a:rPr lang="en-US" sz="2200" b="1" dirty="0" err="1" smtClean="0">
                <a:solidFill>
                  <a:srgbClr val="FFFFFF"/>
                </a:solidFill>
              </a:rPr>
              <a:t>nonsquamous</a:t>
            </a:r>
            <a:r>
              <a:rPr lang="en-US" sz="2200" b="1" dirty="0" smtClean="0">
                <a:solidFill>
                  <a:srgbClr val="FFFFFF"/>
                </a:solidFill>
              </a:rPr>
              <a:t> NSCLC with PD-L1 TPS of 60%?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3548587"/>
              </p:ext>
            </p:extLst>
          </p:nvPr>
        </p:nvGraphicFramePr>
        <p:xfrm>
          <a:off x="-228600" y="2620433"/>
          <a:ext cx="91440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23373697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What would be your most likely second-line therapy for a patient with metastatic </a:t>
            </a:r>
            <a:r>
              <a:rPr lang="en-US" sz="2200" b="1" dirty="0" err="1" smtClean="0">
                <a:solidFill>
                  <a:srgbClr val="FFFFFF"/>
                </a:solidFill>
              </a:rPr>
              <a:t>nonsquamous</a:t>
            </a:r>
            <a:r>
              <a:rPr lang="en-US" sz="2200" b="1" dirty="0" smtClean="0">
                <a:solidFill>
                  <a:srgbClr val="FFFFFF"/>
                </a:solidFill>
              </a:rPr>
              <a:t> NSCLC with a PD-L1 TPS &lt;1% who experiences disease progression while receiving carboplatin/</a:t>
            </a:r>
            <a:r>
              <a:rPr lang="en-US" sz="2200" b="1" dirty="0" err="1" smtClean="0">
                <a:solidFill>
                  <a:srgbClr val="FFFFFF"/>
                </a:solidFill>
              </a:rPr>
              <a:t>pemetrexed</a:t>
            </a:r>
            <a:r>
              <a:rPr lang="en-US" sz="2200" b="1" dirty="0" smtClean="0">
                <a:solidFill>
                  <a:srgbClr val="FFFFFF"/>
                </a:solidFill>
              </a:rPr>
              <a:t>/bevacizumab?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5788626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93565640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Disclosures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9530272"/>
              </p:ext>
            </p:extLst>
          </p:nvPr>
        </p:nvGraphicFramePr>
        <p:xfrm>
          <a:off x="685800" y="1905000"/>
          <a:ext cx="7848600" cy="281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5715000"/>
              </a:tblGrid>
              <a:tr h="175260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Advisory Committee and Consulting Agreements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AstraZeneca Pharmaceuticals LP, Merck, Novartis Pharmaceuticals Corporation, Roche Laboratories </a:t>
                      </a:r>
                      <a:r>
                        <a:rPr lang="en-US" sz="2000" b="0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endParaRPr lang="en-US" sz="20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66800">
                <a:tc>
                  <a:txBody>
                    <a:bodyPr/>
                    <a:lstStyle/>
                    <a:p>
                      <a:r>
                        <a:rPr lang="en-US" sz="20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Ownership Interest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Gritstone Oncology </a:t>
                      </a:r>
                      <a:endParaRPr lang="en-US" sz="20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68393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0" y="6473279"/>
            <a:ext cx="914400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err="1" smtClean="0">
                <a:solidFill>
                  <a:srgbClr val="FFFFFF"/>
                </a:solidFill>
                <a:cs typeface="Arial" charset="0"/>
              </a:rPr>
              <a:t>Reck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 M et al. </a:t>
            </a:r>
            <a:r>
              <a:rPr lang="en-US" sz="1600" i="1" dirty="0" smtClean="0">
                <a:solidFill>
                  <a:srgbClr val="FFFFFF"/>
                </a:solidFill>
                <a:cs typeface="Arial" charset="0"/>
              </a:rPr>
              <a:t>N </a:t>
            </a:r>
            <a:r>
              <a:rPr lang="en-US" sz="1600" i="1" dirty="0" err="1" smtClean="0">
                <a:solidFill>
                  <a:srgbClr val="FFFFFF"/>
                </a:solidFill>
                <a:cs typeface="Arial" charset="0"/>
              </a:rPr>
              <a:t>Engl</a:t>
            </a:r>
            <a:r>
              <a:rPr lang="en-US" sz="1600" i="1" dirty="0" smtClean="0">
                <a:solidFill>
                  <a:srgbClr val="FFFFFF"/>
                </a:solidFill>
                <a:cs typeface="Arial" charset="0"/>
              </a:rPr>
              <a:t> J Med 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2016;[</a:t>
            </a:r>
            <a:r>
              <a:rPr lang="en-US" sz="1600" dirty="0" err="1" smtClean="0">
                <a:solidFill>
                  <a:srgbClr val="FFFFFF"/>
                </a:solidFill>
                <a:cs typeface="Arial" charset="0"/>
              </a:rPr>
              <a:t>Epub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 ahead of print]; </a:t>
            </a:r>
            <a:r>
              <a:rPr lang="en-US" sz="1600" i="1" dirty="0" smtClean="0">
                <a:solidFill>
                  <a:srgbClr val="FFFFFF"/>
                </a:solidFill>
                <a:cs typeface="Arial" charset="0"/>
              </a:rPr>
              <a:t>Proc ESMO 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2016;Abstract LBA8_PR.  </a:t>
            </a:r>
            <a:endParaRPr lang="en-US" sz="16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85800" y="908500"/>
            <a:ext cx="7866269" cy="43493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066800"/>
            <a:ext cx="7713869" cy="4120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28448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914400"/>
          </a:xfrm>
        </p:spPr>
        <p:txBody>
          <a:bodyPr/>
          <a:lstStyle/>
          <a:p>
            <a:r>
              <a:rPr lang="en-US" dirty="0"/>
              <a:t>Phase III KEYNOTE-024 Trial: </a:t>
            </a:r>
            <a:r>
              <a:rPr lang="en-US" dirty="0" smtClean="0"/>
              <a:t>Efficacy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0" y="6473279"/>
            <a:ext cx="914400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err="1">
                <a:solidFill>
                  <a:srgbClr val="FFFFFF"/>
                </a:solidFill>
                <a:cs typeface="Arial" charset="0"/>
              </a:rPr>
              <a:t>Reck</a:t>
            </a:r>
            <a:r>
              <a:rPr lang="en-US" sz="1600" dirty="0">
                <a:solidFill>
                  <a:srgbClr val="FFFFFF"/>
                </a:solidFill>
                <a:cs typeface="Arial" charset="0"/>
              </a:rPr>
              <a:t> M et al. </a:t>
            </a:r>
            <a:r>
              <a:rPr lang="en-US" sz="1600" i="1" dirty="0">
                <a:solidFill>
                  <a:srgbClr val="FFFFFF"/>
                </a:solidFill>
                <a:cs typeface="Arial" charset="0"/>
              </a:rPr>
              <a:t>N </a:t>
            </a:r>
            <a:r>
              <a:rPr lang="en-US" sz="1600" i="1" dirty="0" err="1">
                <a:solidFill>
                  <a:srgbClr val="FFFFFF"/>
                </a:solidFill>
                <a:cs typeface="Arial" charset="0"/>
              </a:rPr>
              <a:t>Engl</a:t>
            </a:r>
            <a:r>
              <a:rPr lang="en-US" sz="1600" i="1" dirty="0">
                <a:solidFill>
                  <a:srgbClr val="FFFFFF"/>
                </a:solidFill>
                <a:cs typeface="Arial" charset="0"/>
              </a:rPr>
              <a:t> J Med 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2016;[</a:t>
            </a:r>
            <a:r>
              <a:rPr lang="en-US" sz="1600" dirty="0" err="1" smtClean="0">
                <a:solidFill>
                  <a:srgbClr val="FFFFFF"/>
                </a:solidFill>
                <a:cs typeface="Arial" charset="0"/>
              </a:rPr>
              <a:t>Epub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cs typeface="Arial" charset="0"/>
              </a:rPr>
              <a:t>ahead of 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print].</a:t>
            </a:r>
            <a:endParaRPr lang="en-US" sz="16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0999" y="5016550"/>
            <a:ext cx="8458201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/>
              <a:t>Superior PFS with high PD-L1 expression levels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sz="1600" dirty="0"/>
              <a:t>ORR = 45% </a:t>
            </a:r>
            <a:r>
              <a:rPr lang="en-US" sz="1600" dirty="0" smtClean="0"/>
              <a:t>(</a:t>
            </a:r>
            <a:r>
              <a:rPr lang="en-US" sz="1600" dirty="0" err="1" smtClean="0"/>
              <a:t>Pembro</a:t>
            </a:r>
            <a:r>
              <a:rPr lang="en-US" sz="1600" dirty="0" smtClean="0"/>
              <a:t>) </a:t>
            </a:r>
            <a:r>
              <a:rPr lang="en-US" sz="1600" dirty="0"/>
              <a:t>vs 28% </a:t>
            </a:r>
            <a:r>
              <a:rPr lang="en-US" sz="1600" dirty="0" smtClean="0"/>
              <a:t>(Chemo); </a:t>
            </a:r>
            <a:r>
              <a:rPr lang="en-US" sz="1600" i="1" dirty="0"/>
              <a:t>p</a:t>
            </a:r>
            <a:r>
              <a:rPr lang="en-US" sz="1600" dirty="0"/>
              <a:t> = </a:t>
            </a:r>
            <a:r>
              <a:rPr lang="en-US" sz="1600" dirty="0" smtClean="0"/>
              <a:t>0.0011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/>
              <a:t>Median OS was not reached in either arm.</a:t>
            </a:r>
          </a:p>
          <a:p>
            <a:pPr marL="800100" lvl="1" indent="-342900">
              <a:spcBef>
                <a:spcPts val="600"/>
              </a:spcBef>
              <a:buFont typeface=".HelveticaNeueDeskInterface-Regular" charset="-120"/>
              <a:buChar char="–"/>
            </a:pPr>
            <a:r>
              <a:rPr lang="en-US" sz="1600" dirty="0"/>
              <a:t>6</a:t>
            </a:r>
            <a:r>
              <a:rPr lang="en-US" sz="1600" dirty="0" smtClean="0"/>
              <a:t>-mo OS = 80.2% (</a:t>
            </a:r>
            <a:r>
              <a:rPr lang="en-US" sz="1600" dirty="0" err="1" smtClean="0"/>
              <a:t>Pembro</a:t>
            </a:r>
            <a:r>
              <a:rPr lang="en-US" sz="1600" dirty="0" smtClean="0"/>
              <a:t>) vs 72.4% (Chemo); HR = 0.60; </a:t>
            </a:r>
            <a:r>
              <a:rPr lang="en-US" sz="1600" i="1" dirty="0" smtClean="0"/>
              <a:t>p</a:t>
            </a:r>
            <a:r>
              <a:rPr lang="en-US" sz="1600" dirty="0" smtClean="0"/>
              <a:t> = 0.005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30278" y="2318037"/>
            <a:ext cx="3244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8FC42A"/>
                </a:solidFill>
              </a:rPr>
              <a:t>Median PFS (n = 154) = 10.3 </a:t>
            </a:r>
            <a:r>
              <a:rPr lang="en-US" sz="1600" b="1" dirty="0" err="1" smtClean="0">
                <a:solidFill>
                  <a:srgbClr val="8FC42A"/>
                </a:solidFill>
              </a:rPr>
              <a:t>mo</a:t>
            </a:r>
            <a:endParaRPr lang="en-US" sz="1600" b="1" dirty="0">
              <a:solidFill>
                <a:srgbClr val="8FC42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44092" y="3628113"/>
            <a:ext cx="3130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9C23"/>
                </a:solidFill>
              </a:rPr>
              <a:t>Median PFS (n = 151) = 6.0 </a:t>
            </a:r>
            <a:r>
              <a:rPr lang="en-US" sz="1600" b="1" dirty="0" err="1" smtClean="0">
                <a:solidFill>
                  <a:srgbClr val="FF9C23"/>
                </a:solidFill>
              </a:rPr>
              <a:t>mo</a:t>
            </a:r>
            <a:endParaRPr lang="en-US" sz="1600" b="1" dirty="0">
              <a:solidFill>
                <a:srgbClr val="FF9C2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24313" y="1100295"/>
            <a:ext cx="4896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Hazard ratio for disease progression or death</a:t>
            </a:r>
            <a:r>
              <a:rPr lang="en-US" sz="1600" dirty="0" smtClean="0"/>
              <a:t>, 0.50</a:t>
            </a:r>
          </a:p>
          <a:p>
            <a:r>
              <a:rPr lang="en-US" sz="1600" i="1" dirty="0" smtClean="0"/>
              <a:t>P</a:t>
            </a:r>
            <a:r>
              <a:rPr lang="en-US" sz="1600" dirty="0" smtClean="0"/>
              <a:t> &lt; 0.001 </a:t>
            </a:r>
            <a:endParaRPr lang="en-US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833247"/>
            <a:ext cx="6383474" cy="418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70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8778</TotalTime>
  <Words>1011</Words>
  <Application>Microsoft Macintosh PowerPoint</Application>
  <PresentationFormat>On-screen Show (4:3)</PresentationFormat>
  <Paragraphs>155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.HelveticaNeueDeskInterface-Regular</vt:lpstr>
      <vt:lpstr>Arial</vt:lpstr>
      <vt:lpstr>ＭＳ Ｐゴシック</vt:lpstr>
      <vt:lpstr>ＭＳ 明朝</vt:lpstr>
      <vt:lpstr>Times</vt:lpstr>
      <vt:lpstr>ヒラギノ角ゴ Pro W3</vt:lpstr>
      <vt:lpstr>Blank Presentation</vt:lpstr>
      <vt:lpstr>1_Blank Presentation</vt:lpstr>
      <vt:lpstr>2_Blank Presentation</vt:lpstr>
      <vt:lpstr>3_Blank Presentation</vt:lpstr>
      <vt:lpstr>4_Blank Presentation</vt:lpstr>
      <vt:lpstr>PowerPoint Presentation</vt:lpstr>
      <vt:lpstr>Chemotherapeutic and Immunotherapeutic Approaches to Wild-Type NSCLC, SCLC and Mesothelioma</vt:lpstr>
      <vt:lpstr>PowerPoint Presentation</vt:lpstr>
      <vt:lpstr>PowerPoint Presentation</vt:lpstr>
      <vt:lpstr>PowerPoint Presentation</vt:lpstr>
      <vt:lpstr>PowerPoint Presentation</vt:lpstr>
      <vt:lpstr>Disclosures</vt:lpstr>
      <vt:lpstr>PowerPoint Presentation</vt:lpstr>
      <vt:lpstr>Phase III KEYNOTE-024 Trial: Efficacy</vt:lpstr>
      <vt:lpstr>FDA Approval of Pembrolizumab as First-Line Therapy for Patients with PD-L1-Positive NSCLC</vt:lpstr>
      <vt:lpstr>PowerPoint Presentation</vt:lpstr>
      <vt:lpstr>KEYNOTE-021: Efficacy of Pembro/Carbo/Pem (Pembro/CP) vs CP</vt:lpstr>
      <vt:lpstr>CheckMate 026: A Phase 3 Trial of Nivolumab vs Investigator's Choice (IC) of Platinum-Based Doublet Chemotherapy  (PT-DC) as First-Line Therapy for  Stage IV/Recurrent Programmed Death  Ligand 1 (PD-L1)-Positive NSCLC </vt:lpstr>
      <vt:lpstr>CheckMate 026: Efficacy and Safety</vt:lpstr>
      <vt:lpstr> CheckMate 021: Safety and Efficacy of  First-Line (1L) Nivolumab (nivo;N) and Ipilimumab (ipi;I) in Advanced (adv) NSCLC</vt:lpstr>
      <vt:lpstr>CheckMate 021: Efficacy by Tumor PD-L1 Expression</vt:lpstr>
      <vt:lpstr>Press Release (October 18, 2016) Atezolizumab: First Anti-PD-L1 Immunotherapy Approved for Metastatic NSCLC</vt:lpstr>
      <vt:lpstr>Primary Analysis from OAK, A Randomized Phase III Study Comparing Atezolizumab with Docetaxel in 2L/3L NSCLC </vt:lpstr>
      <vt:lpstr>OAK: Efficacy Results</vt:lpstr>
      <vt:lpstr>PowerPoint Presentation</vt:lpstr>
      <vt:lpstr>Response to Durvalumab (D) / Tremelimumab (T)</vt:lpstr>
    </vt:vector>
  </TitlesOfParts>
  <Manager/>
  <Company>Research To Practice</Company>
  <LinksUpToDate>false</LinksUpToDate>
  <SharedDoc>false</SharedDoc>
  <HyperlinkBase/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Fernando G Rendina</dc:creator>
  <cp:keywords/>
  <dc:description/>
  <cp:lastModifiedBy>Jovanny Morales</cp:lastModifiedBy>
  <cp:revision>949</cp:revision>
  <cp:lastPrinted>2016-11-30T15:47:41Z</cp:lastPrinted>
  <dcterms:created xsi:type="dcterms:W3CDTF">2012-08-13T12:55:31Z</dcterms:created>
  <dcterms:modified xsi:type="dcterms:W3CDTF">2016-11-30T17:24:26Z</dcterms:modified>
  <cp:category/>
</cp:coreProperties>
</file>