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666" r:id="rId2"/>
    <p:sldId id="630" r:id="rId3"/>
    <p:sldId id="668" r:id="rId4"/>
    <p:sldId id="669" r:id="rId5"/>
    <p:sldId id="631" r:id="rId6"/>
    <p:sldId id="647" r:id="rId7"/>
    <p:sldId id="648" r:id="rId8"/>
    <p:sldId id="625" r:id="rId9"/>
    <p:sldId id="598" r:id="rId10"/>
    <p:sldId id="597" r:id="rId11"/>
    <p:sldId id="663" r:id="rId12"/>
    <p:sldId id="664" r:id="rId13"/>
    <p:sldId id="665" r:id="rId14"/>
    <p:sldId id="612" r:id="rId15"/>
    <p:sldId id="613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63E"/>
    <a:srgbClr val="FE5E2B"/>
    <a:srgbClr val="71D5FF"/>
    <a:srgbClr val="8FC42A"/>
    <a:srgbClr val="D3E9EB"/>
    <a:srgbClr val="092A50"/>
    <a:srgbClr val="175895"/>
    <a:srgbClr val="0D4384"/>
    <a:srgbClr val="FF00FF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3" autoAdjust="0"/>
    <p:restoredTop sz="99125" autoAdjust="0"/>
  </p:normalViewPr>
  <p:slideViewPr>
    <p:cSldViewPr>
      <p:cViewPr>
        <p:scale>
          <a:sx n="100" d="100"/>
          <a:sy n="100" d="100"/>
        </p:scale>
        <p:origin x="2032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73213113985752"/>
          <c:y val="0.0448275098425197"/>
          <c:w val="0.490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Ipilimumab with nivolumab</c:v>
                </c:pt>
                <c:pt idx="2">
                  <c:v>Anti-PD-1 antibody</c:v>
                </c:pt>
                <c:pt idx="3">
                  <c:v>Either D + T or V + C</c:v>
                </c:pt>
                <c:pt idx="4">
                  <c:v>Vemurafenib with cobimetinib (V + C)</c:v>
                </c:pt>
                <c:pt idx="5">
                  <c:v>Dabrafenib with trametinib (D + T)</c:v>
                </c:pt>
                <c:pt idx="6">
                  <c:v>Ipilimumab with nivolumab</c:v>
                </c:pt>
                <c:pt idx="7">
                  <c:v>High-dose interleukin-2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0.04</c:v>
                </c:pt>
                <c:pt idx="1">
                  <c:v>0.15</c:v>
                </c:pt>
                <c:pt idx="2">
                  <c:v>0.02</c:v>
                </c:pt>
                <c:pt idx="3">
                  <c:v>0.34</c:v>
                </c:pt>
                <c:pt idx="4">
                  <c:v>0.1</c:v>
                </c:pt>
                <c:pt idx="5">
                  <c:v>0.31</c:v>
                </c:pt>
                <c:pt idx="6">
                  <c:v>0.03</c:v>
                </c:pt>
                <c:pt idx="7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065808"/>
        <c:axId val="1263047936"/>
      </c:barChart>
      <c:catAx>
        <c:axId val="1336065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3047936"/>
        <c:crosses val="autoZero"/>
        <c:auto val="1"/>
        <c:lblAlgn val="ctr"/>
        <c:lblOffset val="100"/>
        <c:noMultiLvlLbl val="0"/>
      </c:catAx>
      <c:valAx>
        <c:axId val="126304793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3606580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73213113985752"/>
          <c:y val="0.0448275098425197"/>
          <c:w val="0.490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Ipilimumab with nivolumab</c:v>
                </c:pt>
                <c:pt idx="2">
                  <c:v>Anti-PD-1 antibody</c:v>
                </c:pt>
                <c:pt idx="3">
                  <c:v>Either D + T or V + C</c:v>
                </c:pt>
                <c:pt idx="4">
                  <c:v>Vemurafenib with cobimetinib (V + C)</c:v>
                </c:pt>
                <c:pt idx="5">
                  <c:v>Dabrafenib with trametinib (D + T)</c:v>
                </c:pt>
                <c:pt idx="6">
                  <c:v>Ipilimumab</c:v>
                </c:pt>
                <c:pt idx="7">
                  <c:v>High-dose interleukin-2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0.06</c:v>
                </c:pt>
                <c:pt idx="1">
                  <c:v>0.22</c:v>
                </c:pt>
                <c:pt idx="2">
                  <c:v>0.09</c:v>
                </c:pt>
                <c:pt idx="3">
                  <c:v>0.24</c:v>
                </c:pt>
                <c:pt idx="4">
                  <c:v>0.08</c:v>
                </c:pt>
                <c:pt idx="5">
                  <c:v>0.26</c:v>
                </c:pt>
                <c:pt idx="6">
                  <c:v>0.03</c:v>
                </c:pt>
                <c:pt idx="7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1361984"/>
        <c:axId val="1263534944"/>
      </c:barChart>
      <c:catAx>
        <c:axId val="126136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3534944"/>
        <c:crosses val="autoZero"/>
        <c:auto val="1"/>
        <c:lblAlgn val="ctr"/>
        <c:lblOffset val="100"/>
        <c:noMultiLvlLbl val="0"/>
      </c:catAx>
      <c:valAx>
        <c:axId val="12635349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6136198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59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22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7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8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323" y="888260"/>
            <a:ext cx="6910996" cy="3607540"/>
          </a:xfrm>
          <a:prstGeom prst="rect">
            <a:avLst/>
          </a:prstGeom>
        </p:spPr>
      </p:pic>
      <p:graphicFrame>
        <p:nvGraphicFramePr>
          <p:cNvPr id="5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451090"/>
              </p:ext>
            </p:extLst>
          </p:nvPr>
        </p:nvGraphicFramePr>
        <p:xfrm>
          <a:off x="723450" y="4922730"/>
          <a:ext cx="7239000" cy="1249470"/>
        </p:xfrm>
        <a:graphic>
          <a:graphicData uri="http://schemas.openxmlformats.org/drawingml/2006/table">
            <a:tbl>
              <a:tblPr/>
              <a:tblGrid>
                <a:gridCol w="2344057"/>
                <a:gridCol w="1792514"/>
                <a:gridCol w="1585685"/>
                <a:gridCol w="1516744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Entire study period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  <a:sym typeface="Wingdings"/>
                        </a:rPr>
                        <a:t>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ipi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68)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Ipi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  <a:sym typeface="Wingdings"/>
                        </a:rPr>
                        <a:t>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70)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851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Overall response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56%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8519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Median OS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reached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16.9 mo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0.48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064: Efficacy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Weber JS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2016;17(7):943-55.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070451" y="2449013"/>
            <a:ext cx="3539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Reduction from baseline in target lesion (%) during entire study</a:t>
            </a:r>
            <a:r>
              <a:rPr lang="en-US" sz="1500" b="1" baseline="30000" dirty="0"/>
              <a:t>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28204" y="1066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Nivolumab</a:t>
            </a:r>
            <a:r>
              <a:rPr lang="en-US" sz="1600" dirty="0"/>
              <a:t> followed by </a:t>
            </a:r>
            <a:r>
              <a:rPr lang="en-US" sz="1600" dirty="0" err="1"/>
              <a:t>ipilimumab</a:t>
            </a:r>
            <a:r>
              <a:rPr lang="en-US" sz="1600" dirty="0"/>
              <a:t> (n = 55)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28204" y="1786035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Median change -</a:t>
            </a:r>
            <a:r>
              <a:rPr lang="en-US" sz="1600" dirty="0" smtClean="0"/>
              <a:t>65.9</a:t>
            </a:r>
            <a:r>
              <a:rPr lang="en-US" sz="1600" dirty="0"/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86400" y="1066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Ipilimumab followed by </a:t>
            </a:r>
            <a:r>
              <a:rPr lang="en-US" sz="1600" dirty="0" err="1"/>
              <a:t>nivolumab</a:t>
            </a:r>
            <a:r>
              <a:rPr lang="en-US" sz="1600" dirty="0"/>
              <a:t> (n = 48)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6400" y="1786035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Median change -</a:t>
            </a:r>
            <a:r>
              <a:rPr lang="en-US" sz="1600" dirty="0" smtClean="0"/>
              <a:t>36.5</a:t>
            </a:r>
            <a:r>
              <a:rPr lang="en-US" sz="1600" dirty="0"/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0" y="4416623"/>
            <a:ext cx="35395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Patients</a:t>
            </a:r>
            <a:endParaRPr lang="en-US" sz="1500" b="1" baseline="30000" dirty="0"/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" y="1752600"/>
            <a:ext cx="7924800" cy="28194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4262735"/>
            <a:ext cx="533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tx2"/>
                </a:solidFill>
              </a:rPr>
              <a:t>Lancet </a:t>
            </a:r>
            <a:r>
              <a:rPr lang="en-US" sz="1400" i="1" dirty="0" err="1" smtClean="0">
                <a:solidFill>
                  <a:schemeClr val="tx2"/>
                </a:solidFill>
              </a:rPr>
              <a:t>Oncol</a:t>
            </a:r>
            <a:r>
              <a:rPr lang="en-US" sz="1400" i="1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2016;[</a:t>
            </a:r>
            <a:r>
              <a:rPr lang="en-US" sz="1400" dirty="0" err="1" smtClean="0">
                <a:solidFill>
                  <a:schemeClr val="tx2"/>
                </a:solidFill>
              </a:rPr>
              <a:t>Epub</a:t>
            </a:r>
            <a:r>
              <a:rPr lang="en-US" sz="1400" dirty="0" smtClean="0">
                <a:solidFill>
                  <a:schemeClr val="tx2"/>
                </a:solidFill>
              </a:rPr>
              <a:t> ahead of print].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1787768"/>
            <a:ext cx="7773695" cy="247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Hodi FS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305800" cy="1143000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069: Time to and Duration of Response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66801"/>
            <a:ext cx="7315200" cy="537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Hodi FS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069: 2-Year Overall Survival Data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8200" y="5257800"/>
            <a:ext cx="7772400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endParaRPr lang="en-US" sz="1800" dirty="0" smtClean="0">
              <a:solidFill>
                <a:srgbClr val="FFFFFF"/>
              </a:solidFill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Median OS: Not reached in both study arms</a:t>
            </a: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OS rate at 2 years (combination vs </a:t>
            </a:r>
            <a:r>
              <a:rPr lang="en-US" sz="1800" dirty="0" err="1" smtClean="0">
                <a:solidFill>
                  <a:srgbClr val="FFFFFF"/>
                </a:solidFill>
              </a:rPr>
              <a:t>ipi</a:t>
            </a:r>
            <a:r>
              <a:rPr lang="en-US" sz="1800" dirty="0">
                <a:solidFill>
                  <a:srgbClr val="FFFFFF"/>
                </a:solidFill>
              </a:rPr>
              <a:t>)</a:t>
            </a:r>
            <a:r>
              <a:rPr lang="en-US" sz="1800" dirty="0" smtClean="0">
                <a:solidFill>
                  <a:srgbClr val="FFFFFF"/>
                </a:solidFill>
              </a:rPr>
              <a:t>: 63.8% vs 53.6%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88" y="1066800"/>
            <a:ext cx="8224024" cy="4495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95400" y="4233074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HR 0.74</a:t>
            </a:r>
          </a:p>
          <a:p>
            <a:r>
              <a:rPr lang="hr-HR" sz="1600" dirty="0"/>
              <a:t>log </a:t>
            </a:r>
            <a:r>
              <a:rPr lang="hr-HR" sz="1600" dirty="0" err="1"/>
              <a:t>rank</a:t>
            </a:r>
            <a:r>
              <a:rPr lang="hr-HR" sz="1600" dirty="0"/>
              <a:t> </a:t>
            </a:r>
            <a:r>
              <a:rPr lang="hr-HR" sz="1600" i="1" dirty="0"/>
              <a:t>p</a:t>
            </a:r>
            <a:r>
              <a:rPr lang="hr-HR" sz="1600" dirty="0"/>
              <a:t> = 0.26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787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Results of NEMO: A phase III trial of </a:t>
            </a:r>
            <a:r>
              <a:rPr lang="en-US" dirty="0" err="1"/>
              <a:t>binimetinib</a:t>
            </a:r>
            <a:r>
              <a:rPr lang="en-US" dirty="0"/>
              <a:t> (BINI)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dacarbazine</a:t>
            </a:r>
            <a:r>
              <a:rPr lang="en-US" dirty="0"/>
              <a:t> (DTIC) in </a:t>
            </a:r>
            <a:r>
              <a:rPr lang="en-US" i="1" dirty="0"/>
              <a:t>NRAS</a:t>
            </a:r>
            <a:r>
              <a:rPr lang="en-US" dirty="0"/>
              <a:t>-mutant cutaneous </a:t>
            </a:r>
            <a:r>
              <a:rPr lang="en-US" dirty="0" smtClean="0"/>
              <a:t>melanoma.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Dummer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R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95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00.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Dummer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R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9500.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NEMO: </a:t>
            </a:r>
            <a:r>
              <a:rPr lang="en-US" dirty="0"/>
              <a:t>Efficacy</a:t>
            </a:r>
            <a:r>
              <a:rPr lang="en-US" dirty="0" smtClean="0"/>
              <a:t> Analyses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3343" y="5791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Median OS: 11 mo (</a:t>
            </a:r>
            <a:r>
              <a:rPr lang="en-US" sz="1800" dirty="0" err="1" smtClean="0"/>
              <a:t>bini</a:t>
            </a:r>
            <a:r>
              <a:rPr lang="en-US" sz="1800" dirty="0" smtClean="0"/>
              <a:t>) vs 10.1 mo (dacarbazine); HR = 1.00; </a:t>
            </a:r>
            <a:r>
              <a:rPr lang="en-US" sz="1800" i="1" dirty="0" smtClean="0"/>
              <a:t>p</a:t>
            </a:r>
            <a:r>
              <a:rPr lang="en-US" sz="1800" dirty="0" smtClean="0"/>
              <a:t> = 0.499</a:t>
            </a:r>
            <a:r>
              <a:rPr lang="en-US" sz="1800" baseline="30000" dirty="0"/>
              <a:t> </a:t>
            </a:r>
            <a:endParaRPr lang="en-US" sz="1800" baseline="30000" dirty="0" smtClean="0"/>
          </a:p>
          <a:p>
            <a:pPr marL="342900" indent="-342900">
              <a:buFont typeface="Arial"/>
              <a:buChar char="•"/>
            </a:pPr>
            <a:r>
              <a:rPr lang="en-US" sz="1800" dirty="0" smtClean="0"/>
              <a:t>ORR</a:t>
            </a:r>
            <a:r>
              <a:rPr lang="en-US" sz="1800" dirty="0"/>
              <a:t>: 15% (</a:t>
            </a:r>
            <a:r>
              <a:rPr lang="en-US" sz="1800" dirty="0" err="1"/>
              <a:t>bini</a:t>
            </a:r>
            <a:r>
              <a:rPr lang="en-US" sz="1800" dirty="0"/>
              <a:t>) </a:t>
            </a:r>
            <a:r>
              <a:rPr lang="en-US" sz="1800" dirty="0" err="1"/>
              <a:t>vs</a:t>
            </a:r>
            <a:r>
              <a:rPr lang="en-US" sz="1800" dirty="0"/>
              <a:t> 7% (</a:t>
            </a:r>
            <a:r>
              <a:rPr lang="en-US" sz="1800" dirty="0" err="1"/>
              <a:t>dacarbazine</a:t>
            </a:r>
            <a:r>
              <a:rPr lang="en-US" sz="1800" dirty="0"/>
              <a:t>)</a:t>
            </a:r>
            <a:endParaRPr lang="en-US" sz="1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217863" y="838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PFS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57226" y="1269686"/>
            <a:ext cx="15776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Censoring times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261618" y="3007938"/>
            <a:ext cx="365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/>
              <a:t>Progression-free survival (%)</a:t>
            </a:r>
          </a:p>
        </p:txBody>
      </p:sp>
      <p:graphicFrame>
        <p:nvGraphicFramePr>
          <p:cNvPr id="11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851669"/>
              </p:ext>
            </p:extLst>
          </p:nvPr>
        </p:nvGraphicFramePr>
        <p:xfrm>
          <a:off x="4572000" y="2804068"/>
          <a:ext cx="3810001" cy="777100"/>
        </p:xfrm>
        <a:graphic>
          <a:graphicData uri="http://schemas.openxmlformats.org/drawingml/2006/table">
            <a:tbl>
              <a:tblPr/>
              <a:tblGrid>
                <a:gridCol w="1143001"/>
                <a:gridCol w="1371600"/>
                <a:gridCol w="12954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PFS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300" b="1" dirty="0" err="1" smtClean="0">
                          <a:solidFill>
                            <a:schemeClr val="tx1"/>
                          </a:solidFill>
                        </a:rPr>
                        <a:t>Binimetinib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3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(n = 269)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err="1" smtClean="0">
                          <a:solidFill>
                            <a:schemeClr val="tx1"/>
                          </a:solidFill>
                        </a:rPr>
                        <a:t>Dacarbazine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3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(n = 133) 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2111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Median, </a:t>
                      </a:r>
                      <a:r>
                        <a:rPr lang="en-US" sz="13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mo</a:t>
                      </a:r>
                      <a:endParaRPr lang="en-US" sz="130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2.8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37041" y="5269534"/>
            <a:ext cx="7377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dirty="0" smtClean="0"/>
              <a:t>Time (</a:t>
            </a:r>
            <a:r>
              <a:rPr lang="en-US" sz="1600" b="1" dirty="0" err="1" smtClean="0"/>
              <a:t>mo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59958" y="2439886"/>
            <a:ext cx="26281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Hazard ratio: 0.62; </a:t>
            </a:r>
            <a:r>
              <a:rPr lang="en-US" sz="1500" i="1" dirty="0" smtClean="0"/>
              <a:t>p</a:t>
            </a:r>
            <a:r>
              <a:rPr lang="en-US" sz="1500" dirty="0" smtClean="0"/>
              <a:t> &lt; 0.001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4457226" y="1561522"/>
            <a:ext cx="25250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Binimetinib</a:t>
            </a:r>
            <a:r>
              <a:rPr lang="en-US" sz="1500" dirty="0" smtClean="0"/>
              <a:t> (n/N = 179/269)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4457226" y="1884687"/>
            <a:ext cx="255711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Dacarbazine</a:t>
            </a:r>
            <a:r>
              <a:rPr lang="en-US" sz="1500" dirty="0" smtClean="0"/>
              <a:t> (n/N = 88/133)</a:t>
            </a:r>
            <a:endParaRPr lang="en-US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3" y="1246204"/>
            <a:ext cx="7772400" cy="409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4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10" y="3809999"/>
            <a:ext cx="1546411" cy="18556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Combination Checkpoint Inhibitor Regimens; Treatment of BRAF V600- or NRAS-Mutant Melanoma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Jeffrey Weber, MD, PhD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Deputy Director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Laura and Isaac </a:t>
            </a:r>
            <a:r>
              <a:rPr lang="en-US" sz="2200" kern="0" dirty="0" err="1"/>
              <a:t>Perlmutter</a:t>
            </a:r>
            <a:r>
              <a:rPr lang="en-US" sz="2200" kern="0" dirty="0"/>
              <a:t> Cancer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Professor of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NYU </a:t>
            </a:r>
            <a:r>
              <a:rPr lang="en-US" sz="2200" kern="0" dirty="0" err="1"/>
              <a:t>Langone</a:t>
            </a:r>
            <a:r>
              <a:rPr lang="en-US" sz="2200" kern="0" dirty="0"/>
              <a:t> Medical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New York, New York</a:t>
            </a:r>
          </a:p>
        </p:txBody>
      </p:sp>
    </p:spTree>
    <p:extLst>
      <p:ext uri="{BB962C8B-B14F-4D97-AF65-F5344CB8AC3E}">
        <p14:creationId xmlns:p14="http://schemas.microsoft.com/office/powerpoint/2010/main" val="84688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54-year-old patient with surgically excised primary melanoma is found 1 year later to have </a:t>
            </a:r>
            <a:r>
              <a:rPr lang="en-US" sz="2200" b="1" u="sng" dirty="0" smtClean="0">
                <a:solidFill>
                  <a:srgbClr val="FFFFFF"/>
                </a:solidFill>
              </a:rPr>
              <a:t>several metastases in the lung and liver</a:t>
            </a:r>
            <a:r>
              <a:rPr lang="en-US" sz="2200" b="1" dirty="0" smtClean="0">
                <a:solidFill>
                  <a:srgbClr val="FFFFFF"/>
                </a:solidFill>
              </a:rPr>
              <a:t>, confirmed to be </a:t>
            </a:r>
            <a:r>
              <a:rPr lang="en-US" sz="2200" b="1" u="sng" dirty="0" smtClean="0">
                <a:solidFill>
                  <a:srgbClr val="FFFFFF"/>
                </a:solidFill>
              </a:rPr>
              <a:t>BRAF V600E-positive melanoma and is symptomatic</a:t>
            </a:r>
            <a:r>
              <a:rPr lang="en-US" sz="2200" b="1" dirty="0" smtClean="0">
                <a:solidFill>
                  <a:srgbClr val="FFFFFF"/>
                </a:solidFill>
              </a:rPr>
              <a:t>. What would you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367139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6482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54-year-old patient with surgically excised primary melanoma is found 1 year later to have </a:t>
            </a:r>
            <a:r>
              <a:rPr lang="en-US" sz="2200" b="1" u="sng" dirty="0" smtClean="0">
                <a:solidFill>
                  <a:srgbClr val="FFFFFF"/>
                </a:solidFill>
              </a:rPr>
              <a:t>several asymptomatic metastases in the lung and liver</a:t>
            </a:r>
            <a:r>
              <a:rPr lang="en-US" sz="2200" b="1" dirty="0" smtClean="0">
                <a:solidFill>
                  <a:srgbClr val="FFFFFF"/>
                </a:solidFill>
              </a:rPr>
              <a:t>, confirmed to be </a:t>
            </a:r>
            <a:r>
              <a:rPr lang="en-US" sz="2200" b="1" u="sng" dirty="0" smtClean="0">
                <a:solidFill>
                  <a:srgbClr val="FFFFFF"/>
                </a:solidFill>
              </a:rPr>
              <a:t>BRAF V600E-positive melanoma</a:t>
            </a:r>
            <a:r>
              <a:rPr lang="en-US" sz="2200" b="1" dirty="0" smtClean="0">
                <a:solidFill>
                  <a:srgbClr val="FFFFFF"/>
                </a:solidFill>
              </a:rPr>
              <a:t>. What would you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32152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33796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4967871"/>
              </p:ext>
            </p:extLst>
          </p:nvPr>
        </p:nvGraphicFramePr>
        <p:xfrm>
          <a:off x="685800" y="1371600"/>
          <a:ext cx="7848600" cy="392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57980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Advisory Committee and Consulting Agreements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Amgen </a:t>
                      </a:r>
                      <a:r>
                        <a:rPr lang="en-US" sz="20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20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AstraZeneca Pharmaceuticals LP, Bristol-Myers Squibb Company, Genentech </a:t>
                      </a:r>
                      <a:r>
                        <a:rPr lang="en-US" sz="20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20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GlaxoSmithKline, Merck, Novartis Pharmaceuticals Corporation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719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Stock Ownership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Altor Bioscience Corp, </a:t>
                      </a:r>
                      <a:r>
                        <a:rPr lang="en-US" sz="20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Celldex</a:t>
                      </a:r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Therapeutics, </a:t>
                      </a:r>
                      <a:r>
                        <a:rPr lang="en-US" sz="20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CytomX</a:t>
                      </a:r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Therapeutics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Scientific Advisory Board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Altor Bioscience Corp, </a:t>
                      </a:r>
                      <a:r>
                        <a:rPr lang="en-US" sz="20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Celldex</a:t>
                      </a:r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Therapeutics, </a:t>
                      </a:r>
                      <a:r>
                        <a:rPr lang="en-US" sz="20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CytomX</a:t>
                      </a:r>
                      <a:r>
                        <a:rPr lang="en-US" sz="20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Therapeutics, Lion Biotechnologies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60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88668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500" dirty="0" err="1" smtClean="0">
                <a:solidFill>
                  <a:srgbClr val="FFFFFF"/>
                </a:solidFill>
                <a:cs typeface="Arial" charset="0"/>
              </a:rPr>
              <a:t>Eggermont</a:t>
            </a:r>
            <a:r>
              <a:rPr lang="en-US" sz="1500" dirty="0" smtClean="0">
                <a:solidFill>
                  <a:srgbClr val="FFFFFF"/>
                </a:solidFill>
                <a:cs typeface="Arial" charset="0"/>
              </a:rPr>
              <a:t> AMM et al. </a:t>
            </a:r>
            <a:r>
              <a:rPr lang="en-US" sz="15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5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5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5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5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500" dirty="0" smtClean="0">
                <a:solidFill>
                  <a:srgbClr val="FFFFFF"/>
                </a:solidFill>
                <a:cs typeface="Arial" charset="0"/>
              </a:rPr>
              <a:t> ahead of print]; </a:t>
            </a:r>
            <a:r>
              <a:rPr lang="en-US" sz="15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500" dirty="0" smtClean="0">
                <a:solidFill>
                  <a:srgbClr val="FFFFFF"/>
                </a:solidFill>
                <a:cs typeface="Arial" charset="0"/>
              </a:rPr>
              <a:t>2016;Abstract LBA2_PR.  </a:t>
            </a:r>
            <a:endParaRPr lang="en-US" sz="15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33400" y="914400"/>
            <a:ext cx="8001000" cy="4419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092233"/>
            <a:ext cx="7543800" cy="414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/>
              <a:t>EORTC 18071: 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2741" y="5370705"/>
            <a:ext cx="74741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Median distant metastasis-free survival: </a:t>
            </a:r>
            <a:r>
              <a:rPr lang="en-US" sz="1800" dirty="0" err="1" smtClean="0"/>
              <a:t>Ipi</a:t>
            </a:r>
            <a:r>
              <a:rPr lang="en-US" sz="1800" dirty="0" smtClean="0"/>
              <a:t> 48.3 </a:t>
            </a:r>
            <a:r>
              <a:rPr lang="en-US" sz="1800" dirty="0" err="1" smtClean="0"/>
              <a:t>mo</a:t>
            </a:r>
            <a:r>
              <a:rPr lang="en-US" sz="1800" dirty="0" smtClean="0"/>
              <a:t>, placebo 27.5 </a:t>
            </a:r>
            <a:r>
              <a:rPr lang="en-US" sz="1800" dirty="0" err="1" smtClean="0"/>
              <a:t>mo</a:t>
            </a:r>
            <a:r>
              <a:rPr lang="en-US" sz="1800" dirty="0" smtClean="0"/>
              <a:t>; HR = 0.76; </a:t>
            </a:r>
            <a:r>
              <a:rPr lang="en-US" sz="1800" i="1" dirty="0" smtClean="0"/>
              <a:t>p</a:t>
            </a:r>
            <a:r>
              <a:rPr lang="en-US" sz="1800" dirty="0" smtClean="0"/>
              <a:t> = 0.002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5-year OS: </a:t>
            </a:r>
            <a:r>
              <a:rPr lang="en-US" sz="1800" dirty="0" err="1" smtClean="0"/>
              <a:t>Ipi</a:t>
            </a:r>
            <a:r>
              <a:rPr lang="en-US" sz="1800" dirty="0" smtClean="0"/>
              <a:t> 65.4%, placebo 54.4%; HR = 0.72; </a:t>
            </a:r>
            <a:r>
              <a:rPr lang="en-US" sz="1800" i="1" dirty="0" smtClean="0"/>
              <a:t>p</a:t>
            </a:r>
            <a:r>
              <a:rPr lang="en-US" sz="1800" dirty="0" smtClean="0"/>
              <a:t> = 0.001 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Eggermont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AMM et 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ahead of print].  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3530" y="5001373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Median follow-up = 5.3 years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14400"/>
            <a:ext cx="6864531" cy="438414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078597"/>
              </p:ext>
            </p:extLst>
          </p:nvPr>
        </p:nvGraphicFramePr>
        <p:xfrm>
          <a:off x="3886200" y="889044"/>
          <a:ext cx="4648200" cy="96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9442"/>
                <a:gridCol w="1315528"/>
                <a:gridCol w="1403230"/>
              </a:tblGrid>
              <a:tr h="246295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Median PFS</a:t>
                      </a:r>
                      <a:endParaRPr lang="en-US" sz="15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5-year rate</a:t>
                      </a:r>
                      <a:endParaRPr lang="en-US" sz="15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629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Ipilimumab (n = 475)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27.6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40.8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629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Placebo (n = 476)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17.1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30.3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3887400"/>
            <a:ext cx="426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Hazard ratio for recurrence or death, 0.76</a:t>
            </a:r>
          </a:p>
          <a:p>
            <a:r>
              <a:rPr lang="en-US" sz="1500" i="1" dirty="0" smtClean="0"/>
              <a:t>P</a:t>
            </a:r>
            <a:r>
              <a:rPr lang="en-US" sz="1500" dirty="0" smtClean="0"/>
              <a:t> &lt; 0.001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32034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85800" y="1752600"/>
            <a:ext cx="7924800" cy="2514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05001"/>
            <a:ext cx="7772400" cy="1909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39286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2016;17(7):943-55.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64114"/>
            <a:ext cx="7086600" cy="394015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Weber JS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2016;17(7):943-55.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064: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419100" y="5461115"/>
            <a:ext cx="79248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D</a:t>
            </a:r>
            <a:r>
              <a:rPr lang="en-US" sz="1800" dirty="0" smtClean="0"/>
              <a:t>uring the overall study, more Grade 3/4 AEs occurred in the </a:t>
            </a:r>
            <a:r>
              <a:rPr lang="en-US" sz="1800" dirty="0" err="1" smtClean="0"/>
              <a:t>nivo</a:t>
            </a:r>
            <a:r>
              <a:rPr lang="en-US" sz="1800" dirty="0"/>
              <a:t> </a:t>
            </a:r>
            <a:r>
              <a:rPr lang="en-US" sz="1800" b="1" dirty="0" smtClean="0">
                <a:solidFill>
                  <a:schemeClr val="bg1"/>
                </a:solidFill>
                <a:ea typeface="ヒラギノ角ゴ Pro W3" charset="-128"/>
                <a:sym typeface="Wingdings"/>
              </a:rPr>
              <a:t> </a:t>
            </a:r>
            <a:r>
              <a:rPr lang="en-US" sz="1800" dirty="0" err="1" smtClean="0"/>
              <a:t>ipi</a:t>
            </a:r>
            <a:r>
              <a:rPr lang="en-US" sz="1800" dirty="0" smtClean="0"/>
              <a:t> group (63%) than in the </a:t>
            </a:r>
            <a:r>
              <a:rPr lang="en-US" sz="1800" dirty="0" err="1"/>
              <a:t>ipi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bg1"/>
                </a:solidFill>
                <a:ea typeface="ヒラギノ角ゴ Pro W3" charset="-128"/>
                <a:sym typeface="Wingdings"/>
              </a:rPr>
              <a:t> </a:t>
            </a:r>
            <a:r>
              <a:rPr lang="en-US" sz="1800" dirty="0" err="1" smtClean="0"/>
              <a:t>nivo</a:t>
            </a:r>
            <a:r>
              <a:rPr lang="en-US" sz="1800" dirty="0" smtClean="0"/>
              <a:t> group (50%)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Discontinuation due to any grade toxicity: </a:t>
            </a:r>
            <a:r>
              <a:rPr lang="en-US" sz="1800" dirty="0" err="1" smtClean="0"/>
              <a:t>Nivo</a:t>
            </a:r>
            <a:r>
              <a:rPr lang="en-US" sz="1800" dirty="0" smtClean="0"/>
              <a:t>/</a:t>
            </a:r>
            <a:r>
              <a:rPr lang="en-US" sz="1800" dirty="0" err="1" smtClean="0"/>
              <a:t>ipi</a:t>
            </a:r>
            <a:r>
              <a:rPr lang="en-US" sz="1800" dirty="0" smtClean="0"/>
              <a:t>: 37%; </a:t>
            </a:r>
            <a:r>
              <a:rPr lang="en-US" sz="1800" dirty="0" err="1"/>
              <a:t>i</a:t>
            </a:r>
            <a:r>
              <a:rPr lang="en-US" sz="1800" dirty="0" err="1" smtClean="0"/>
              <a:t>pi</a:t>
            </a:r>
            <a:r>
              <a:rPr lang="en-US" sz="1800" dirty="0" smtClean="0"/>
              <a:t>/</a:t>
            </a:r>
            <a:r>
              <a:rPr lang="en-US" sz="1800" dirty="0" err="1" smtClean="0"/>
              <a:t>nivo</a:t>
            </a:r>
            <a:r>
              <a:rPr lang="en-US" sz="1800" dirty="0" smtClean="0"/>
              <a:t>: 33%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957655" y="2798042"/>
            <a:ext cx="37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Patients (%)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06161" y="4722451"/>
            <a:ext cx="1694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Induction </a:t>
            </a:r>
            <a:r>
              <a:rPr lang="en-US" sz="1400" b="1" dirty="0" smtClean="0"/>
              <a:t>periods 1 </a:t>
            </a:r>
            <a:r>
              <a:rPr lang="en-US" sz="1400" b="1" smtClean="0"/>
              <a:t>and 2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722451"/>
            <a:ext cx="155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Induction </a:t>
            </a:r>
            <a:r>
              <a:rPr lang="en-US" sz="1400" b="1" dirty="0" smtClean="0"/>
              <a:t>period 1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60080" y="4722451"/>
            <a:ext cx="1563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Induction </a:t>
            </a:r>
            <a:r>
              <a:rPr lang="en-US" sz="1400" b="1" dirty="0" smtClean="0"/>
              <a:t>period 2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23148" y="4722451"/>
            <a:ext cx="16990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Nivolumab</a:t>
            </a:r>
            <a:r>
              <a:rPr lang="en-US" sz="1400" b="1" dirty="0" smtClean="0"/>
              <a:t> continuation period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57800" y="1278359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Nivolumab</a:t>
            </a:r>
            <a:r>
              <a:rPr lang="en-US" sz="1400" b="1" dirty="0"/>
              <a:t> followed by </a:t>
            </a:r>
            <a:r>
              <a:rPr lang="en-US" sz="1400" b="1" dirty="0" err="1"/>
              <a:t>ipilimumab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1673423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Ipilimumab followed by </a:t>
            </a:r>
            <a:r>
              <a:rPr lang="en-US" sz="1400" b="1" dirty="0" err="1"/>
              <a:t>nivolumab</a:t>
            </a:r>
            <a:endParaRPr lang="en-US" sz="1400" b="1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029200" y="1371600"/>
            <a:ext cx="228600" cy="152400"/>
          </a:xfrm>
          <a:prstGeom prst="rect">
            <a:avLst/>
          </a:prstGeom>
          <a:solidFill>
            <a:srgbClr val="71D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029200" y="1752600"/>
            <a:ext cx="228600" cy="152400"/>
          </a:xfrm>
          <a:prstGeom prst="rect">
            <a:avLst/>
          </a:prstGeom>
          <a:solidFill>
            <a:srgbClr val="8FC42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7535</TotalTime>
  <Words>650</Words>
  <Application>Microsoft Macintosh PowerPoint</Application>
  <PresentationFormat>On-screen Show (4:3)</PresentationFormat>
  <Paragraphs>103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Times</vt:lpstr>
      <vt:lpstr>Wingdings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EORTC 18071: Efficacy Results</vt:lpstr>
      <vt:lpstr>PowerPoint Presentation</vt:lpstr>
      <vt:lpstr>CheckMate 064: Adverse Events</vt:lpstr>
      <vt:lpstr>CheckMate 064: Efficacy</vt:lpstr>
      <vt:lpstr>PowerPoint Presentation</vt:lpstr>
      <vt:lpstr>CheckMate 069: Time to and Duration of Response</vt:lpstr>
      <vt:lpstr>CheckMate 069: 2-Year Overall Survival Data</vt:lpstr>
      <vt:lpstr> Results of NEMO: A phase III trial of binimetinib (BINI) vs dacarbazine (DTIC) in NRAS-mutant cutaneous melanoma. </vt:lpstr>
      <vt:lpstr>NEMO: Efficacy Analyses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828</cp:revision>
  <cp:lastPrinted>2016-12-08T12:45:33Z</cp:lastPrinted>
  <dcterms:created xsi:type="dcterms:W3CDTF">2012-08-13T12:55:31Z</dcterms:created>
  <dcterms:modified xsi:type="dcterms:W3CDTF">2016-12-08T12:45:34Z</dcterms:modified>
</cp:coreProperties>
</file>