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sldIdLst>
    <p:sldId id="776" r:id="rId2"/>
    <p:sldId id="738" r:id="rId3"/>
    <p:sldId id="777" r:id="rId4"/>
    <p:sldId id="778" r:id="rId5"/>
    <p:sldId id="779" r:id="rId6"/>
    <p:sldId id="780" r:id="rId7"/>
    <p:sldId id="739" r:id="rId8"/>
    <p:sldId id="633" r:id="rId9"/>
    <p:sldId id="634" r:id="rId10"/>
    <p:sldId id="661" r:id="rId11"/>
    <p:sldId id="662" r:id="rId12"/>
    <p:sldId id="679" r:id="rId13"/>
    <p:sldId id="663" r:id="rId14"/>
    <p:sldId id="664" r:id="rId15"/>
    <p:sldId id="736" r:id="rId16"/>
    <p:sldId id="737" r:id="rId17"/>
    <p:sldId id="695" r:id="rId18"/>
    <p:sldId id="696" r:id="rId19"/>
    <p:sldId id="546" r:id="rId20"/>
    <p:sldId id="680" r:id="rId21"/>
    <p:sldId id="704" r:id="rId22"/>
    <p:sldId id="703" r:id="rId23"/>
    <p:sldId id="671" r:id="rId24"/>
    <p:sldId id="672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1D"/>
    <a:srgbClr val="73EDC6"/>
    <a:srgbClr val="7F3CCA"/>
    <a:srgbClr val="A490EC"/>
    <a:srgbClr val="D3E9EB"/>
    <a:srgbClr val="FF9560"/>
    <a:srgbClr val="092A50"/>
    <a:srgbClr val="71D5FF"/>
    <a:srgbClr val="8FC42A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40" autoAdjust="0"/>
    <p:restoredTop sz="99125" autoAdjust="0"/>
  </p:normalViewPr>
  <p:slideViewPr>
    <p:cSldViewPr>
      <p:cViewPr>
        <p:scale>
          <a:sx n="100" d="100"/>
          <a:sy n="100" d="100"/>
        </p:scale>
        <p:origin x="2000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I don't know</c:v>
                </c:pt>
                <c:pt idx="1">
                  <c:v>Can be delayed until first relapse without compromising efficacy</c:v>
                </c:pt>
                <c:pt idx="2">
                  <c:v>Is standard of care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0.05</c:v>
                </c:pt>
                <c:pt idx="1">
                  <c:v>0.43</c:v>
                </c:pt>
                <c:pt idx="2">
                  <c:v>0.51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7798944"/>
        <c:axId val="1303965216"/>
      </c:barChart>
      <c:catAx>
        <c:axId val="10577989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03965216"/>
        <c:crosses val="autoZero"/>
        <c:auto val="1"/>
        <c:lblAlgn val="ctr"/>
        <c:lblOffset val="100"/>
        <c:noMultiLvlLbl val="0"/>
      </c:catAx>
      <c:valAx>
        <c:axId val="130396521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05779894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I am not familiar with these data</c:v>
                </c:pt>
                <c:pt idx="1">
                  <c:v>I don't know</c:v>
                </c:pt>
                <c:pt idx="2">
                  <c:v>Neither 1 nor 2</c:v>
                </c:pt>
                <c:pt idx="3">
                  <c:v>Both 1 and 2</c:v>
                </c:pt>
                <c:pt idx="4">
                  <c:v>An improvement in OS with KMP</c:v>
                </c:pt>
                <c:pt idx="5">
                  <c:v>An improvement in PFS with KMP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0.21</c:v>
                </c:pt>
                <c:pt idx="1">
                  <c:v>0.08</c:v>
                </c:pt>
                <c:pt idx="2">
                  <c:v>0.12</c:v>
                </c:pt>
                <c:pt idx="3">
                  <c:v>0.21</c:v>
                </c:pt>
                <c:pt idx="4">
                  <c:v>0.07</c:v>
                </c:pt>
                <c:pt idx="5">
                  <c:v>0.31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2024192"/>
        <c:axId val="1319052912"/>
      </c:barChart>
      <c:catAx>
        <c:axId val="13020241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19052912"/>
        <c:crosses val="autoZero"/>
        <c:auto val="1"/>
        <c:lblAlgn val="ctr"/>
        <c:lblOffset val="100"/>
        <c:noMultiLvlLbl val="0"/>
      </c:catAx>
      <c:valAx>
        <c:axId val="131905291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02024192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55355971128609"/>
          <c:y val="0.0448275098425197"/>
          <c:w val="0.508172103487064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Other</c:v>
                </c:pt>
                <c:pt idx="1">
                  <c:v>Ixazomib/Rd</c:v>
                </c:pt>
                <c:pt idx="2">
                  <c:v>Ixazomib</c:v>
                </c:pt>
                <c:pt idx="3">
                  <c:v>Carfilzomib</c:v>
                </c:pt>
                <c:pt idx="4">
                  <c:v>Lenalidomide/bortezonib</c:v>
                </c:pt>
                <c:pt idx="5">
                  <c:v>Bortezonib</c:v>
                </c:pt>
                <c:pt idx="6">
                  <c:v>Lenalidomide</c:v>
                </c:pt>
                <c:pt idx="7">
                  <c:v>I would not use maintenance therapy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0.04</c:v>
                </c:pt>
                <c:pt idx="1">
                  <c:v>0.02</c:v>
                </c:pt>
                <c:pt idx="2">
                  <c:v>0.04</c:v>
                </c:pt>
                <c:pt idx="3">
                  <c:v>0.02</c:v>
                </c:pt>
                <c:pt idx="4">
                  <c:v>0.15</c:v>
                </c:pt>
                <c:pt idx="5">
                  <c:v>0.17</c:v>
                </c:pt>
                <c:pt idx="6">
                  <c:v>0.54</c:v>
                </c:pt>
                <c:pt idx="7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6481136"/>
        <c:axId val="1302897520"/>
      </c:barChart>
      <c:catAx>
        <c:axId val="10564811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02897520"/>
        <c:crosses val="autoZero"/>
        <c:auto val="1"/>
        <c:lblAlgn val="ctr"/>
        <c:lblOffset val="100"/>
        <c:noMultiLvlLbl val="0"/>
      </c:catAx>
      <c:valAx>
        <c:axId val="130289752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05648113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Other</c:v>
                </c:pt>
                <c:pt idx="1">
                  <c:v>MPV, MPR or MPT</c:v>
                </c:pt>
                <c:pt idx="2">
                  <c:v>Iixazomib/Rd</c:v>
                </c:pt>
                <c:pt idx="3">
                  <c:v>KRd</c:v>
                </c:pt>
                <c:pt idx="4">
                  <c:v>RVD or RVD lite</c:v>
                </c:pt>
                <c:pt idx="5">
                  <c:v>CyBorD</c:v>
                </c:pt>
                <c:pt idx="6">
                  <c:v>VD</c:v>
                </c:pt>
                <c:pt idx="7">
                  <c:v>Rd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0.05</c:v>
                </c:pt>
                <c:pt idx="1">
                  <c:v>0.01</c:v>
                </c:pt>
                <c:pt idx="2">
                  <c:v>0.0</c:v>
                </c:pt>
                <c:pt idx="3">
                  <c:v>0.03</c:v>
                </c:pt>
                <c:pt idx="4">
                  <c:v>0.5</c:v>
                </c:pt>
                <c:pt idx="5">
                  <c:v>0.09</c:v>
                </c:pt>
                <c:pt idx="6">
                  <c:v>0.08</c:v>
                </c:pt>
                <c:pt idx="7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7478288"/>
        <c:axId val="1301295440"/>
      </c:barChart>
      <c:catAx>
        <c:axId val="1307478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01295440"/>
        <c:crosses val="autoZero"/>
        <c:auto val="1"/>
        <c:lblAlgn val="ctr"/>
        <c:lblOffset val="100"/>
        <c:noMultiLvlLbl val="0"/>
      </c:catAx>
      <c:valAx>
        <c:axId val="130129544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07478288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50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215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208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387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png"/><Relationship Id="rId3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934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>U</a:t>
            </a:r>
            <a:r>
              <a:rPr lang="en-US" sz="2800" dirty="0" smtClean="0"/>
              <a:t>pfront </a:t>
            </a:r>
            <a:r>
              <a:rPr lang="en-US" sz="2800" dirty="0"/>
              <a:t>autologous stem cell transplantation (ASCT) versus novel agent-based therapy for multiple myeloma (MM): A randomized phase 3 study of the European Myeloma Network (EMN02/HO95 MM trial</a:t>
            </a:r>
            <a:r>
              <a:rPr lang="en-US" sz="2800" dirty="0" smtClean="0"/>
              <a:t>)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Cavo M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8000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2159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Phase III EMN02/HO95 Trial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Cavo M et al</a:t>
            </a:r>
            <a:r>
              <a:rPr lang="en-US" sz="1800" i="1" dirty="0">
                <a:solidFill>
                  <a:srgbClr val="FFFFFF"/>
                </a:solidFill>
              </a:rPr>
              <a:t>.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i="1" dirty="0" err="1" smtClean="0">
                <a:solidFill>
                  <a:srgbClr val="FFFFFF"/>
                </a:solidFill>
              </a:rPr>
              <a:t>Proc</a:t>
            </a:r>
            <a:r>
              <a:rPr lang="en-US" sz="1800" i="1" dirty="0" smtClean="0">
                <a:solidFill>
                  <a:srgbClr val="FFFFFF"/>
                </a:solidFill>
              </a:rPr>
              <a:t> ASCO </a:t>
            </a:r>
            <a:r>
              <a:rPr lang="en-US" sz="1800" dirty="0" smtClean="0">
                <a:solidFill>
                  <a:srgbClr val="FFFFFF"/>
                </a:solidFill>
              </a:rPr>
              <a:t>2016;Abstract 8000.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1108502"/>
            <a:ext cx="6019800" cy="923330"/>
          </a:xfrm>
          <a:prstGeom prst="rect">
            <a:avLst/>
          </a:prstGeom>
          <a:solidFill>
            <a:srgbClr val="8FC42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2060"/>
                </a:solidFill>
              </a:rPr>
              <a:t>VCD x 3-4 21-d cycles</a:t>
            </a:r>
          </a:p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Bort</a:t>
            </a:r>
            <a:r>
              <a:rPr lang="en-US" sz="1800" b="1" dirty="0" smtClean="0">
                <a:solidFill>
                  <a:srgbClr val="002060"/>
                </a:solidFill>
              </a:rPr>
              <a:t> 1.3 mg/</a:t>
            </a:r>
            <a:r>
              <a:rPr lang="en-US" sz="1800" b="1" dirty="0" err="1" smtClean="0">
                <a:solidFill>
                  <a:srgbClr val="002060"/>
                </a:solidFill>
              </a:rPr>
              <a:t>sm</a:t>
            </a:r>
            <a:r>
              <a:rPr lang="en-US" sz="1800" b="1" dirty="0" smtClean="0">
                <a:solidFill>
                  <a:srgbClr val="002060"/>
                </a:solidFill>
              </a:rPr>
              <a:t> twice weekly; CTX 500 mg/</a:t>
            </a:r>
            <a:r>
              <a:rPr lang="en-US" sz="1800" b="1" dirty="0" err="1" smtClean="0">
                <a:solidFill>
                  <a:srgbClr val="002060"/>
                </a:solidFill>
              </a:rPr>
              <a:t>sm</a:t>
            </a:r>
            <a:r>
              <a:rPr lang="en-US" sz="1800" b="1" dirty="0" smtClean="0">
                <a:solidFill>
                  <a:srgbClr val="002060"/>
                </a:solidFill>
              </a:rPr>
              <a:t> d1-8; </a:t>
            </a:r>
          </a:p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Dex</a:t>
            </a:r>
            <a:r>
              <a:rPr lang="en-US" sz="1800" b="1" dirty="0" smtClean="0">
                <a:solidFill>
                  <a:srgbClr val="002060"/>
                </a:solidFill>
              </a:rPr>
              <a:t> 40 mg on day of and after </a:t>
            </a:r>
            <a:r>
              <a:rPr lang="en-US" sz="1800" b="1" dirty="0" err="1" smtClean="0">
                <a:solidFill>
                  <a:srgbClr val="002060"/>
                </a:solidFill>
              </a:rPr>
              <a:t>bort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4050" y="2133600"/>
            <a:ext cx="5219700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2060"/>
                </a:solidFill>
              </a:rPr>
              <a:t>CTX (2-4 g/</a:t>
            </a:r>
            <a:r>
              <a:rPr lang="en-US" sz="1800" b="1" dirty="0" err="1" smtClean="0">
                <a:solidFill>
                  <a:srgbClr val="002060"/>
                </a:solidFill>
              </a:rPr>
              <a:t>sm</a:t>
            </a:r>
            <a:r>
              <a:rPr lang="en-US" sz="1800" b="1" dirty="0" smtClean="0">
                <a:solidFill>
                  <a:srgbClr val="002060"/>
                </a:solidFill>
              </a:rPr>
              <a:t>) + G-CSF + PBSC collection 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" y="3050688"/>
            <a:ext cx="3200400" cy="73152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dirty="0" smtClean="0"/>
              <a:t>VMP x </a:t>
            </a:r>
            <a:r>
              <a:rPr lang="en-US" sz="1800" b="1" smtClean="0"/>
              <a:t>4 cycles</a:t>
            </a:r>
            <a:endParaRPr lang="en-US" sz="1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12634" y="3050688"/>
            <a:ext cx="3200400" cy="731520"/>
          </a:xfrm>
          <a:prstGeom prst="rect">
            <a:avLst/>
          </a:prstGeom>
          <a:solidFill>
            <a:srgbClr val="71D5FF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800" b="1" dirty="0" smtClean="0">
                <a:solidFill>
                  <a:srgbClr val="002060"/>
                </a:solidFill>
              </a:rPr>
              <a:t>HDM x 1-2 courses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484" y="4309407"/>
            <a:ext cx="3581400" cy="1200329"/>
          </a:xfrm>
          <a:prstGeom prst="rect">
            <a:avLst/>
          </a:prstGeom>
          <a:solidFill>
            <a:srgbClr val="7F3CCA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dirty="0" smtClean="0"/>
              <a:t>VRD x 2 28-d cycles</a:t>
            </a:r>
            <a:br>
              <a:rPr lang="en-US" sz="1800" b="1" dirty="0" smtClean="0"/>
            </a:br>
            <a:r>
              <a:rPr lang="en-US" sz="1800" b="1" dirty="0" err="1" smtClean="0"/>
              <a:t>Bort</a:t>
            </a:r>
            <a:r>
              <a:rPr lang="en-US" sz="1800" b="1" dirty="0" smtClean="0"/>
              <a:t> 1.3 mg/</a:t>
            </a:r>
            <a:r>
              <a:rPr lang="en-US" sz="1800" b="1" dirty="0" err="1" smtClean="0"/>
              <a:t>sm</a:t>
            </a:r>
            <a:r>
              <a:rPr lang="en-US" sz="1800" b="1" dirty="0" smtClean="0"/>
              <a:t>, twice weekly;</a:t>
            </a:r>
            <a:br>
              <a:rPr lang="en-US" sz="1800" b="1" dirty="0" smtClean="0"/>
            </a:br>
            <a:r>
              <a:rPr lang="en-US" sz="1800" b="1" dirty="0" err="1" smtClean="0"/>
              <a:t>len</a:t>
            </a:r>
            <a:r>
              <a:rPr lang="en-US" sz="1800" b="1" dirty="0" smtClean="0"/>
              <a:t> 25 mg d1-21;</a:t>
            </a:r>
            <a:br>
              <a:rPr lang="en-US" sz="1800" b="1" dirty="0" smtClean="0"/>
            </a:br>
            <a:r>
              <a:rPr lang="en-US" sz="1800" b="1" dirty="0" err="1" smtClean="0"/>
              <a:t>dex</a:t>
            </a:r>
            <a:r>
              <a:rPr lang="en-US" sz="1800" b="1" dirty="0" smtClean="0"/>
              <a:t> 20 d1-2-4-5-8-9-11-12</a:t>
            </a:r>
            <a:endParaRPr lang="en-US" sz="1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12634" y="4350089"/>
            <a:ext cx="3200400" cy="1097280"/>
          </a:xfrm>
          <a:prstGeom prst="rect">
            <a:avLst/>
          </a:prstGeom>
          <a:solidFill>
            <a:srgbClr val="092A5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smtClean="0"/>
              <a:t>No consolidation therapy</a:t>
            </a:r>
            <a:endParaRPr lang="en-US" sz="1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24050" y="5791453"/>
            <a:ext cx="52197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Lenalidomide</a:t>
            </a:r>
            <a:r>
              <a:rPr lang="en-US" sz="1800" b="1" dirty="0" smtClean="0">
                <a:solidFill>
                  <a:srgbClr val="002060"/>
                </a:solidFill>
              </a:rPr>
              <a:t> 10 mg/day, d1-21/28</a:t>
            </a:r>
            <a:endParaRPr lang="en-US" sz="1800" b="1" dirty="0">
              <a:solidFill>
                <a:srgbClr val="00206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240184" y="2819400"/>
            <a:ext cx="0" cy="2312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6858000" y="2819400"/>
            <a:ext cx="0" cy="2312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2240184" y="2819400"/>
            <a:ext cx="4617816" cy="911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Oval 18"/>
          <p:cNvSpPr/>
          <p:nvPr/>
        </p:nvSpPr>
        <p:spPr bwMode="auto">
          <a:xfrm>
            <a:off x="4151406" y="2615864"/>
            <a:ext cx="697468" cy="697468"/>
          </a:xfrm>
          <a:prstGeom prst="ellipse">
            <a:avLst/>
          </a:prstGeom>
          <a:solidFill>
            <a:srgbClr val="FF7C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61990" y="2733765"/>
            <a:ext cx="8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R1</a:t>
            </a:r>
            <a:endParaRPr lang="en-US" b="1" dirty="0"/>
          </a:p>
        </p:txBody>
      </p:sp>
      <p:cxnSp>
        <p:nvCxnSpPr>
          <p:cNvPr id="22" name="Straight Connector 21"/>
          <p:cNvCxnSpPr/>
          <p:nvPr/>
        </p:nvCxnSpPr>
        <p:spPr bwMode="auto">
          <a:xfrm flipV="1">
            <a:off x="2240184" y="4075252"/>
            <a:ext cx="0" cy="2312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6858000" y="4075252"/>
            <a:ext cx="0" cy="2312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2240184" y="4075252"/>
            <a:ext cx="4617816" cy="911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5" name="Oval 24"/>
          <p:cNvSpPr/>
          <p:nvPr/>
        </p:nvSpPr>
        <p:spPr bwMode="auto">
          <a:xfrm>
            <a:off x="4151406" y="3871716"/>
            <a:ext cx="697468" cy="697468"/>
          </a:xfrm>
          <a:prstGeom prst="ellipse">
            <a:avLst/>
          </a:prstGeom>
          <a:solidFill>
            <a:srgbClr val="FF7C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61990" y="3989617"/>
            <a:ext cx="8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91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00019"/>
            <a:ext cx="7467600" cy="4443222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Phase III EMN02/HO95 Trial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Cavo M et al</a:t>
            </a:r>
            <a:r>
              <a:rPr lang="en-US" sz="1800" i="1" dirty="0">
                <a:solidFill>
                  <a:srgbClr val="FFFFFF"/>
                </a:solidFill>
              </a:rPr>
              <a:t>.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i="1" dirty="0" err="1" smtClean="0">
                <a:solidFill>
                  <a:srgbClr val="FFFFFF"/>
                </a:solidFill>
              </a:rPr>
              <a:t>Proc</a:t>
            </a:r>
            <a:r>
              <a:rPr lang="en-US" sz="1800" i="1" dirty="0" smtClean="0">
                <a:solidFill>
                  <a:srgbClr val="FFFFFF"/>
                </a:solidFill>
              </a:rPr>
              <a:t> ASCO </a:t>
            </a:r>
            <a:r>
              <a:rPr lang="en-US" sz="1800" dirty="0" smtClean="0">
                <a:solidFill>
                  <a:srgbClr val="FFFFFF"/>
                </a:solidFill>
              </a:rPr>
              <a:t>2016;Abstract 8000.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95600" y="1078953"/>
            <a:ext cx="783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PFS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05600" y="2241274"/>
            <a:ext cx="1803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7C1D"/>
                </a:solidFill>
              </a:rPr>
              <a:t>ASCT (n = 695)</a:t>
            </a:r>
            <a:endParaRPr lang="en-US" sz="1800" dirty="0">
              <a:solidFill>
                <a:srgbClr val="FF7C1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3308" y="3757591"/>
            <a:ext cx="168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2D050"/>
                </a:solidFill>
              </a:rPr>
              <a:t>VMP (n = 497)</a:t>
            </a:r>
            <a:endParaRPr lang="en-US" sz="1800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6463" y="5959109"/>
            <a:ext cx="68934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200" dirty="0" smtClean="0"/>
              <a:t>OS results are not yet mature</a:t>
            </a:r>
            <a:endParaRPr lang="en-US" sz="2200" dirty="0"/>
          </a:p>
        </p:txBody>
      </p:sp>
      <p:graphicFrame>
        <p:nvGraphicFramePr>
          <p:cNvPr id="15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916138"/>
              </p:ext>
            </p:extLst>
          </p:nvPr>
        </p:nvGraphicFramePr>
        <p:xfrm>
          <a:off x="4750764" y="969401"/>
          <a:ext cx="4025088" cy="1182055"/>
        </p:xfrm>
        <a:graphic>
          <a:graphicData uri="http://schemas.openxmlformats.org/drawingml/2006/table">
            <a:tbl>
              <a:tblPr/>
              <a:tblGrid>
                <a:gridCol w="1979033"/>
                <a:gridCol w="1079956"/>
                <a:gridCol w="966099"/>
              </a:tblGrid>
              <a:tr h="4844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ASCT</a:t>
                      </a:r>
                      <a:endParaRPr lang="en-US" sz="16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VMP</a:t>
                      </a:r>
                      <a:endParaRPr lang="en-US" sz="16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515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PFS median,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460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PFS at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yrs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, 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66.1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57.5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02980" y="5620435"/>
            <a:ext cx="6326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Time (months)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308156" y="2957432"/>
            <a:ext cx="40877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Progression-free survival (%)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855164" y="4524783"/>
            <a:ext cx="2895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HR: 0.73; </a:t>
            </a:r>
            <a:r>
              <a:rPr lang="en-US" sz="1500" b="1" i="1" dirty="0" smtClean="0"/>
              <a:t>p</a:t>
            </a:r>
            <a:r>
              <a:rPr lang="en-US" sz="1500" b="1" dirty="0" smtClean="0"/>
              <a:t>-value = 0.003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384179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/>
              <a:t>Autologous Transplantation for Multiple Myeloma in the Era of New Drugs: A Phase III Study of the Intergroupe Francophone Du Myelome (IFM/DFCI 2009 Trial</a:t>
            </a:r>
            <a:r>
              <a:rPr lang="en-US" sz="2800" dirty="0" smtClean="0"/>
              <a:t>)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Attal M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ASH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2015;Abstract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391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12337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Phase III IFM/DFCI 2009 Trial Results 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533399" y="1317178"/>
            <a:ext cx="8001001" cy="371202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159799"/>
              </p:ext>
            </p:extLst>
          </p:nvPr>
        </p:nvGraphicFramePr>
        <p:xfrm>
          <a:off x="685800" y="1474606"/>
          <a:ext cx="7696200" cy="3402194"/>
        </p:xfrm>
        <a:graphic>
          <a:graphicData uri="http://schemas.openxmlformats.org/drawingml/2006/table">
            <a:tbl>
              <a:tblPr/>
              <a:tblGrid>
                <a:gridCol w="1981199"/>
                <a:gridCol w="1295400"/>
                <a:gridCol w="1905000"/>
                <a:gridCol w="1143001"/>
                <a:gridCol w="1371600"/>
              </a:tblGrid>
              <a:tr h="7619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Clinical outcome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RVD</a:t>
                      </a:r>
                    </a:p>
                    <a:p>
                      <a:pPr algn="ctr"/>
                      <a:r>
                        <a:rPr lang="en-US" sz="1800" b="1" dirty="0" smtClean="0"/>
                        <a:t>(n = 350)</a:t>
                      </a:r>
                      <a:endParaRPr lang="en-US" sz="18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Transplantation</a:t>
                      </a:r>
                    </a:p>
                    <a:p>
                      <a:pPr algn="ctr"/>
                      <a:r>
                        <a:rPr lang="en-US" sz="1800" b="1" dirty="0" smtClean="0"/>
                        <a:t>(n = 350)</a:t>
                      </a:r>
                      <a:endParaRPr lang="en-US" sz="18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4-year OS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83%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81%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1.2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NS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34 mo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43 mo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0.69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0.001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8875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MRD negativity by flow cytometry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65%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80%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N/A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0.001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Attal M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>
                <a:solidFill>
                  <a:srgbClr val="FFFFFF"/>
                </a:solidFill>
              </a:rPr>
              <a:t>P</a:t>
            </a:r>
            <a:r>
              <a:rPr lang="en-US" sz="1800" i="1" dirty="0" smtClean="0">
                <a:solidFill>
                  <a:srgbClr val="FFFFFF"/>
                </a:solidFill>
              </a:rPr>
              <a:t>roc ASH </a:t>
            </a:r>
            <a:r>
              <a:rPr lang="en-US" sz="1800" dirty="0" smtClean="0">
                <a:solidFill>
                  <a:srgbClr val="FFFFFF"/>
                </a:solidFill>
              </a:rPr>
              <a:t>2015;Abstract 391.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8835" y="5135686"/>
            <a:ext cx="4761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NA = not applicable; NS = not significant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931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/>
              <a:t>Evaluation of Minimal Residual Disease (MRD) By Next Generation Sequencing (NGS) Is Highly Predictive of Progression Free Survival in the IFM/DFCI 2009 </a:t>
            </a:r>
            <a:r>
              <a:rPr lang="en-US" sz="2800" dirty="0" smtClean="0"/>
              <a:t>Trial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Avet-Loiseau H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ASH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2015;Abstract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191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8515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02" y="959651"/>
            <a:ext cx="7586396" cy="4491147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IFM/DFCI 2009: MRD Post-Maintenance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Avet-Loiseau H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ASH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2015;Abstract 191.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5100" y="57912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buFont typeface="Arial"/>
              <a:buChar char="•"/>
            </a:pPr>
            <a:r>
              <a:rPr lang="en-US" sz="1800" dirty="0" smtClean="0"/>
              <a:t>Evaluation of MRD by NGS can predict PFS in patients treated with modern approaches.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1350447" y="4114800"/>
            <a:ext cx="42883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3-y PFS: 92% (negative) vs 64% (positive)</a:t>
            </a:r>
          </a:p>
          <a:p>
            <a:r>
              <a:rPr lang="en-US" sz="1700" i="1" dirty="0" smtClean="0"/>
              <a:t>P</a:t>
            </a:r>
            <a:r>
              <a:rPr lang="en-US" sz="1700" dirty="0" smtClean="0"/>
              <a:t>-value: </a:t>
            </a:r>
            <a:r>
              <a:rPr lang="en-US" sz="1700" i="1" dirty="0" smtClean="0"/>
              <a:t>p</a:t>
            </a:r>
            <a:r>
              <a:rPr lang="en-US" sz="1700" dirty="0" smtClean="0"/>
              <a:t> &lt; 0.0001</a:t>
            </a:r>
            <a:endParaRPr lang="en-US" sz="1700" dirty="0"/>
          </a:p>
        </p:txBody>
      </p:sp>
      <p:sp>
        <p:nvSpPr>
          <p:cNvPr id="6" name="TextBox 5"/>
          <p:cNvSpPr txBox="1"/>
          <p:nvPr/>
        </p:nvSpPr>
        <p:spPr>
          <a:xfrm>
            <a:off x="1328741" y="1628170"/>
            <a:ext cx="3058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Patients who achieved CR</a:t>
            </a:r>
            <a:endParaRPr lang="en-US" sz="1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391399" y="1890501"/>
            <a:ext cx="808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(n = 51)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8003538" y="876008"/>
            <a:ext cx="760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  <a:r>
              <a:rPr lang="en-US" sz="1600" dirty="0" smtClean="0"/>
              <a:t> = 80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219199" y="5459416"/>
            <a:ext cx="6980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Months since randomization</a:t>
            </a:r>
            <a:endParaRPr lang="en-US" sz="1500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589118" y="2870944"/>
            <a:ext cx="41457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Patients </a:t>
            </a:r>
            <a:r>
              <a:rPr lang="en-US" sz="1500" b="1" smtClean="0"/>
              <a:t>without progression (%)</a:t>
            </a:r>
            <a:endParaRPr lang="en-US" sz="15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136158" y="1140023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/>
              <a:t>Negative (&lt;10-6)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557302" y="2301833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Positive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2368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/>
              <a:t>Improved </a:t>
            </a:r>
            <a:r>
              <a:rPr lang="en-US" sz="2800" dirty="0" smtClean="0"/>
              <a:t>Efficacy </a:t>
            </a:r>
            <a:r>
              <a:rPr lang="en-US" sz="2800" dirty="0"/>
              <a:t>after </a:t>
            </a:r>
            <a:r>
              <a:rPr lang="en-US" sz="2800" dirty="0" smtClean="0"/>
              <a:t>Incorporating </a:t>
            </a:r>
            <a:r>
              <a:rPr lang="en-US" sz="2800" dirty="0"/>
              <a:t>A</a:t>
            </a:r>
            <a:r>
              <a:rPr lang="en-US" sz="2800" dirty="0" smtClean="0"/>
              <a:t>utologous </a:t>
            </a:r>
            <a:r>
              <a:rPr lang="en-US" sz="2800" dirty="0"/>
              <a:t>S</a:t>
            </a:r>
            <a:r>
              <a:rPr lang="en-US" sz="2800" dirty="0" smtClean="0"/>
              <a:t>tem </a:t>
            </a:r>
            <a:r>
              <a:rPr lang="en-US" sz="2800" dirty="0"/>
              <a:t>C</a:t>
            </a:r>
            <a:r>
              <a:rPr lang="en-US" sz="2800" dirty="0" smtClean="0"/>
              <a:t>ell </a:t>
            </a:r>
            <a:r>
              <a:rPr lang="en-US" sz="2800" dirty="0"/>
              <a:t>T</a:t>
            </a:r>
            <a:r>
              <a:rPr lang="en-US" sz="2800" dirty="0" smtClean="0"/>
              <a:t>ransplant </a:t>
            </a:r>
            <a:r>
              <a:rPr lang="en-US" sz="2800" dirty="0"/>
              <a:t>(ASCT) into </a:t>
            </a:r>
            <a:r>
              <a:rPr lang="en-US" sz="2800" dirty="0" smtClean="0"/>
              <a:t>KRD </a:t>
            </a:r>
            <a:r>
              <a:rPr lang="en-US" sz="2800" dirty="0"/>
              <a:t>T</a:t>
            </a:r>
            <a:r>
              <a:rPr lang="en-US" sz="2800" dirty="0" smtClean="0"/>
              <a:t>reatment </a:t>
            </a:r>
            <a:r>
              <a:rPr lang="en-US" sz="2800" dirty="0"/>
              <a:t>with C</a:t>
            </a:r>
            <a:r>
              <a:rPr lang="en-US" sz="2800" dirty="0" smtClean="0"/>
              <a:t>arfilzomib </a:t>
            </a:r>
            <a:r>
              <a:rPr lang="en-US" sz="2800" dirty="0"/>
              <a:t>(CFZ), L</a:t>
            </a:r>
            <a:r>
              <a:rPr lang="en-US" sz="2800" dirty="0" smtClean="0"/>
              <a:t>enalidomide </a:t>
            </a:r>
            <a:r>
              <a:rPr lang="en-US" sz="2800" dirty="0"/>
              <a:t>(LEN), and </a:t>
            </a:r>
            <a:r>
              <a:rPr lang="en-US" sz="2800" dirty="0" smtClean="0"/>
              <a:t>Dexamethasone </a:t>
            </a:r>
            <a:r>
              <a:rPr lang="en-US" sz="2800" dirty="0"/>
              <a:t>(DEX) in </a:t>
            </a:r>
            <a:r>
              <a:rPr lang="en-US" sz="2800" dirty="0" smtClean="0"/>
              <a:t>Newly </a:t>
            </a:r>
            <a:r>
              <a:rPr lang="en-US" sz="2800" dirty="0"/>
              <a:t>D</a:t>
            </a:r>
            <a:r>
              <a:rPr lang="en-US" sz="2800" dirty="0" smtClean="0"/>
              <a:t>iagnosed </a:t>
            </a:r>
            <a:r>
              <a:rPr lang="en-US" sz="2800" dirty="0"/>
              <a:t>M</a:t>
            </a:r>
            <a:r>
              <a:rPr lang="en-US" sz="2800" dirty="0" smtClean="0"/>
              <a:t>ultiple Myeloma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Jakubowiak A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EHA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S101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315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Summary of Efficacy of KRd +/- ASCT in NDMM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Jakubowiak A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EHA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S101.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990600"/>
            <a:ext cx="8382000" cy="866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2000" dirty="0" smtClean="0"/>
              <a:t>Patients with NDMM (N = 76)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2000" dirty="0" smtClean="0"/>
              <a:t>Primary endpoint: sCR at the end of cycle 8 (C8) of therapy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57200" y="2066542"/>
            <a:ext cx="8229600" cy="194767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anchor="ctr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kern="120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4133385"/>
            <a:ext cx="8555663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2000" dirty="0"/>
              <a:t>2-year PFS = 99% (ASCT) vs 92% (no ASCT)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2000" dirty="0"/>
              <a:t>4-year PFS in patients who received </a:t>
            </a:r>
            <a:r>
              <a:rPr lang="en-US" sz="2000" dirty="0" err="1" smtClean="0"/>
              <a:t>KRd</a:t>
            </a:r>
            <a:r>
              <a:rPr lang="en-US" sz="2000" dirty="0" smtClean="0"/>
              <a:t> without ASCT:</a:t>
            </a:r>
          </a:p>
          <a:p>
            <a:pPr marL="800100" lvl="1" indent="-342900">
              <a:spcBef>
                <a:spcPts val="500"/>
              </a:spcBef>
              <a:spcAft>
                <a:spcPts val="500"/>
              </a:spcAft>
              <a:buFont typeface=".HelveticaNeueDeskInterface-Regular" charset="-120"/>
              <a:buChar char="–"/>
            </a:pPr>
            <a:r>
              <a:rPr lang="en-US" sz="2000" dirty="0" smtClean="0"/>
              <a:t>All </a:t>
            </a:r>
            <a:r>
              <a:rPr lang="en-US" sz="2000" dirty="0"/>
              <a:t>patients = </a:t>
            </a:r>
            <a:r>
              <a:rPr lang="en-US" sz="2000" dirty="0" smtClean="0"/>
              <a:t>69%</a:t>
            </a:r>
          </a:p>
          <a:p>
            <a:pPr marL="800100" lvl="1" indent="-342900">
              <a:spcBef>
                <a:spcPts val="500"/>
              </a:spcBef>
              <a:spcAft>
                <a:spcPts val="500"/>
              </a:spcAft>
              <a:buFont typeface=".HelveticaNeueDeskInterface-Regular" charset="-120"/>
              <a:buChar char="–"/>
            </a:pPr>
            <a:r>
              <a:rPr lang="en-US" sz="2000" dirty="0" smtClean="0"/>
              <a:t>Patients </a:t>
            </a:r>
            <a:r>
              <a:rPr lang="en-US" sz="2000" dirty="0"/>
              <a:t>with MRD-negative disease = </a:t>
            </a:r>
            <a:r>
              <a:rPr lang="en-US" sz="2000" dirty="0" smtClean="0"/>
              <a:t>78%</a:t>
            </a:r>
          </a:p>
          <a:p>
            <a:pPr marL="800100" lvl="1" indent="-342900">
              <a:spcBef>
                <a:spcPts val="500"/>
              </a:spcBef>
              <a:spcAft>
                <a:spcPts val="500"/>
              </a:spcAft>
              <a:buFont typeface=".HelveticaNeueDeskInterface-Regular" charset="-120"/>
              <a:buChar char="–"/>
            </a:pPr>
            <a:r>
              <a:rPr lang="en-US" sz="2000" dirty="0" smtClean="0"/>
              <a:t>Patients </a:t>
            </a:r>
            <a:r>
              <a:rPr lang="en-US" sz="2000" dirty="0"/>
              <a:t>with MRD-positive disease/unknown status = 60%</a:t>
            </a:r>
          </a:p>
        </p:txBody>
      </p:sp>
      <p:graphicFrame>
        <p:nvGraphicFramePr>
          <p:cNvPr id="8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011514"/>
              </p:ext>
            </p:extLst>
          </p:nvPr>
        </p:nvGraphicFramePr>
        <p:xfrm>
          <a:off x="609600" y="2209800"/>
          <a:ext cx="7924800" cy="1651927"/>
        </p:xfrm>
        <a:graphic>
          <a:graphicData uri="http://schemas.openxmlformats.org/drawingml/2006/table">
            <a:tbl>
              <a:tblPr/>
              <a:tblGrid>
                <a:gridCol w="4419600"/>
                <a:gridCol w="1905000"/>
                <a:gridCol w="16002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Outcome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/>
                        <a:t>KRd</a:t>
                      </a:r>
                      <a:r>
                        <a:rPr lang="en-US" sz="1800" b="1" dirty="0" smtClean="0"/>
                        <a:t> + ASCT</a:t>
                      </a:r>
                      <a:endParaRPr lang="en-US" sz="18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/>
                        <a:t>KRd</a:t>
                      </a:r>
                      <a:r>
                        <a:rPr lang="en-US" sz="1800" b="1" dirty="0" smtClean="0"/>
                        <a:t> </a:t>
                      </a:r>
                      <a:br>
                        <a:rPr lang="en-US" sz="1800" b="1" dirty="0" smtClean="0"/>
                      </a:br>
                      <a:r>
                        <a:rPr lang="en-US" sz="1800" b="1" dirty="0" smtClean="0"/>
                        <a:t>(no ASCT)</a:t>
                      </a:r>
                      <a:endParaRPr lang="en-US" sz="18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029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sCR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at the end of cycle 8 (n = 50, 44)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72%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30%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089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sCR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at the end of cycle 18 (n = 26, 41)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88%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51%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466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/>
              <a:t>Phase 1/2 trial of ixazomib, cyclophosphamide, and dexamethasone for newly diagnosed multiple myeloma (NDMM)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Lacy M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8002.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181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" y="3804976"/>
            <a:ext cx="1528187" cy="18338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Management of Newly </a:t>
            </a:r>
            <a:r>
              <a:rPr lang="en-US" sz="3600" kern="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Diagnosed Myeloma </a:t>
            </a:r>
            <a:r>
              <a:rPr lang="en-US" sz="3600" kern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and Smoldering Myeloma</a:t>
            </a:r>
            <a:endParaRPr lang="en-US" sz="3600" kern="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810000"/>
            <a:ext cx="70866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 smtClean="0"/>
              <a:t>Robert Z </a:t>
            </a:r>
            <a:r>
              <a:rPr lang="en-US" sz="2200" b="1" kern="0" dirty="0" err="1" smtClean="0"/>
              <a:t>Orlowski</a:t>
            </a:r>
            <a:r>
              <a:rPr lang="en-US" sz="2200" b="1" kern="0" dirty="0" smtClean="0"/>
              <a:t>, MD, PhD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 smtClean="0"/>
              <a:t>Director, Myeloma Section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 smtClean="0"/>
              <a:t>Florence Maude Thomas Cancer Research Professor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 smtClean="0"/>
              <a:t>Departments of Lymphoma/Myeloma and </a:t>
            </a:r>
            <a:br>
              <a:rPr lang="en-US" sz="2200" kern="0" dirty="0" smtClean="0"/>
            </a:br>
            <a:r>
              <a:rPr lang="en-US" sz="2200" kern="0" dirty="0" smtClean="0"/>
              <a:t>Experimental Therapeutics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 smtClean="0"/>
              <a:t>Division of Cancer Medicine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 smtClean="0"/>
              <a:t>The University of Texas MD Anderson Cancer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 smtClean="0"/>
              <a:t>Houston, Texas</a:t>
            </a: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60878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Ixazomib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/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Cyclophosphamide/Dex for NDMM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Eligibility: 48 patients with NDMM</a:t>
            </a:r>
          </a:p>
          <a:p>
            <a:r>
              <a:rPr lang="en-US" dirty="0" err="1"/>
              <a:t>Ixazomib</a:t>
            </a:r>
            <a:r>
              <a:rPr lang="en-US" dirty="0"/>
              <a:t>/cyclophosphamide/</a:t>
            </a:r>
            <a:r>
              <a:rPr lang="en-US" dirty="0" err="1"/>
              <a:t>dex</a:t>
            </a:r>
            <a:r>
              <a:rPr lang="en-US" dirty="0"/>
              <a:t> is an active, </a:t>
            </a:r>
            <a:r>
              <a:rPr lang="en-US" dirty="0" smtClean="0"/>
              <a:t>all- </a:t>
            </a:r>
            <a:r>
              <a:rPr lang="en-US" dirty="0"/>
              <a:t>oral </a:t>
            </a:r>
            <a:r>
              <a:rPr lang="en-US" dirty="0" err="1"/>
              <a:t>IMiD</a:t>
            </a:r>
            <a:r>
              <a:rPr lang="en-US" dirty="0"/>
              <a:t>-free regimen </a:t>
            </a:r>
          </a:p>
          <a:p>
            <a:pPr lvl="1"/>
            <a:r>
              <a:rPr lang="en-US" dirty="0"/>
              <a:t>Median PFS and OS are not yet reached</a:t>
            </a:r>
          </a:p>
          <a:p>
            <a:pPr lvl="2"/>
            <a:r>
              <a:rPr lang="en-US" dirty="0"/>
              <a:t>1-year PFS: </a:t>
            </a:r>
            <a:r>
              <a:rPr lang="en-US" dirty="0" smtClean="0"/>
              <a:t>91%</a:t>
            </a:r>
            <a:endParaRPr lang="en-US" dirty="0"/>
          </a:p>
          <a:p>
            <a:pPr lvl="2"/>
            <a:r>
              <a:rPr lang="en-US" dirty="0"/>
              <a:t>1-year OS: 100%</a:t>
            </a:r>
          </a:p>
          <a:p>
            <a:pPr lvl="1"/>
            <a:r>
              <a:rPr lang="en-US" dirty="0"/>
              <a:t>ORR: 77%</a:t>
            </a:r>
          </a:p>
          <a:p>
            <a:r>
              <a:rPr lang="en-US" dirty="0"/>
              <a:t>The safety profile is tolerable and toxicities, including myelosuppression, are manageable.</a:t>
            </a:r>
          </a:p>
          <a:p>
            <a:pPr lvl="1"/>
            <a:r>
              <a:rPr lang="en-US" dirty="0"/>
              <a:t>Neurotoxicity is mild and does not appear to be </a:t>
            </a:r>
            <a:r>
              <a:rPr lang="en-US" dirty="0" smtClean="0"/>
              <a:t>cumulative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Lacy M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>
                <a:solidFill>
                  <a:srgbClr val="FFFFFF"/>
                </a:solidFill>
              </a:rPr>
              <a:t>P</a:t>
            </a:r>
            <a:r>
              <a:rPr lang="en-US" sz="1800" i="1" dirty="0" smtClean="0">
                <a:solidFill>
                  <a:srgbClr val="FFFFFF"/>
                </a:solidFill>
              </a:rPr>
              <a:t>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8002.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38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/>
              <a:t>Phase I/II Trial of the Efficacy and Safety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of </a:t>
            </a:r>
            <a:r>
              <a:rPr lang="en-US" sz="2800" dirty="0"/>
              <a:t>Combination Therapy with Lenalidomide/Bortezomib/Dexamethasone (RVD) and Panobinostat in Transplant-Eligible Patients with Newly Diagnosed </a:t>
            </a:r>
            <a:r>
              <a:rPr lang="en-US" sz="2800"/>
              <a:t>Multiple </a:t>
            </a:r>
            <a:r>
              <a:rPr lang="en-US" sz="2800" smtClean="0"/>
              <a:t>Myeloma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Shah JJ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ASH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2015;Abstract 187.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7111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Phase I/II Trial of RVD and Panobinostat in Transplant-Eligible NDMM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608635" y="1447800"/>
            <a:ext cx="7849565" cy="26670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380639"/>
              </p:ext>
            </p:extLst>
          </p:nvPr>
        </p:nvGraphicFramePr>
        <p:xfrm>
          <a:off x="742467" y="1605428"/>
          <a:ext cx="7581900" cy="2351745"/>
        </p:xfrm>
        <a:graphic>
          <a:graphicData uri="http://schemas.openxmlformats.org/drawingml/2006/table">
            <a:tbl>
              <a:tblPr/>
              <a:tblGrid>
                <a:gridCol w="4269419"/>
                <a:gridCol w="3312481"/>
              </a:tblGrid>
              <a:tr h="4723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Response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After 1-4 cycles (n = 48)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4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ORR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45 (94%)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  sCR/CR/nCR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22 (46%)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  VGPR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10 (21%)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078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  Partial response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13 (27%)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Shah JJ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>
                <a:solidFill>
                  <a:srgbClr val="FFFFFF"/>
                </a:solidFill>
              </a:rPr>
              <a:t>P</a:t>
            </a:r>
            <a:r>
              <a:rPr lang="en-US" sz="1800" i="1" dirty="0" smtClean="0">
                <a:solidFill>
                  <a:srgbClr val="FFFFFF"/>
                </a:solidFill>
              </a:rPr>
              <a:t>roc ASH </a:t>
            </a:r>
            <a:r>
              <a:rPr lang="en-US" sz="1800" dirty="0" smtClean="0">
                <a:solidFill>
                  <a:srgbClr val="FFFFFF"/>
                </a:solidFill>
              </a:rPr>
              <a:t>2015;Abstract 187.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4191000"/>
            <a:ext cx="83820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err="1" smtClean="0"/>
              <a:t>Lenalidomide</a:t>
            </a:r>
            <a:r>
              <a:rPr lang="en-US" sz="1800" dirty="0" smtClean="0"/>
              <a:t> </a:t>
            </a:r>
            <a:r>
              <a:rPr lang="en-US" sz="1800" dirty="0"/>
              <a:t>25 mg, </a:t>
            </a:r>
            <a:r>
              <a:rPr lang="en-US" sz="1800" dirty="0" err="1"/>
              <a:t>subq</a:t>
            </a:r>
            <a:r>
              <a:rPr lang="en-US" sz="1800" dirty="0"/>
              <a:t> </a:t>
            </a:r>
            <a:r>
              <a:rPr lang="en-US" sz="1800" dirty="0" err="1"/>
              <a:t>bortezomib</a:t>
            </a:r>
            <a:r>
              <a:rPr lang="en-US" sz="1800" dirty="0"/>
              <a:t> 1.3 mg/m</a:t>
            </a:r>
            <a:r>
              <a:rPr lang="en-US" sz="1800" baseline="30000" dirty="0"/>
              <a:t>2</a:t>
            </a:r>
            <a:r>
              <a:rPr lang="en-US" sz="1800" dirty="0"/>
              <a:t>, dexamethasone and </a:t>
            </a:r>
            <a:r>
              <a:rPr lang="en-US" sz="1800" dirty="0" err="1"/>
              <a:t>panobinostat</a:t>
            </a:r>
            <a:r>
              <a:rPr lang="en-US" sz="1800" dirty="0"/>
              <a:t> 10 mg in NDMM is highly active within 4 cycles of therapy</a:t>
            </a:r>
            <a:endParaRPr lang="en-US" sz="1800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800" dirty="0" smtClean="0"/>
              <a:t>Among 26 patients evaluated prior to ASCT, 54% achieved MRD-negative dx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800" dirty="0"/>
              <a:t>Panobinostat had no effect on stem cell collection, </a:t>
            </a:r>
            <a:r>
              <a:rPr lang="en-US" sz="1800" dirty="0" smtClean="0"/>
              <a:t>mobilization </a:t>
            </a:r>
            <a:r>
              <a:rPr lang="en-US" sz="1800" dirty="0"/>
              <a:t>or graft </a:t>
            </a:r>
            <a:r>
              <a:rPr lang="en-US" sz="1800" dirty="0" smtClean="0"/>
              <a:t>quality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800" dirty="0"/>
              <a:t>The randomized Phase II PANORAMA4 study of RVD with or without panobinostat for </a:t>
            </a:r>
            <a:r>
              <a:rPr lang="en-US" sz="1800" dirty="0" smtClean="0"/>
              <a:t>transplant-eligible </a:t>
            </a:r>
            <a:r>
              <a:rPr lang="en-US" sz="1800" dirty="0"/>
              <a:t>NDMM is planned (NCT02720510)</a:t>
            </a:r>
          </a:p>
        </p:txBody>
      </p:sp>
    </p:spTree>
    <p:extLst>
      <p:ext uri="{BB962C8B-B14F-4D97-AF65-F5344CB8AC3E}">
        <p14:creationId xmlns:p14="http://schemas.microsoft.com/office/powerpoint/2010/main" val="99151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Mateos MV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2016;17(8):1127-36.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19100" y="1524000"/>
            <a:ext cx="8305800" cy="2743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676400"/>
            <a:ext cx="8317604" cy="2362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05533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439" y="1107441"/>
            <a:ext cx="5824427" cy="4232591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Phase III QUIREDEX Trial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Mateos MV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2016;17(8):1127-36.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681644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Time to progression to MM</a:t>
            </a:r>
            <a:endParaRPr lang="en-US" sz="1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5662762"/>
            <a:ext cx="6282489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1800" dirty="0" smtClean="0"/>
              <a:t>Median OS from trial entry = not reached in either group</a:t>
            </a:r>
          </a:p>
          <a:p>
            <a:pPr marL="800100" lvl="1" indent="-342900">
              <a:spcBef>
                <a:spcPts val="600"/>
              </a:spcBef>
              <a:buFont typeface=".HelveticaNeueDeskInterface-Regular" charset="-120"/>
              <a:buChar char="–"/>
            </a:pPr>
            <a:r>
              <a:rPr lang="en-US" sz="1800" dirty="0" smtClean="0"/>
              <a:t>HR = 0.43; </a:t>
            </a:r>
            <a:r>
              <a:rPr lang="en-US" sz="1800" i="1" dirty="0" smtClean="0"/>
              <a:t>p</a:t>
            </a:r>
            <a:r>
              <a:rPr lang="en-US" sz="1800" dirty="0" smtClean="0"/>
              <a:t> = 0.024</a:t>
            </a:r>
          </a:p>
        </p:txBody>
      </p:sp>
      <p:sp>
        <p:nvSpPr>
          <p:cNvPr id="19" name="TextBox 18"/>
          <p:cNvSpPr txBox="1"/>
          <p:nvPr/>
        </p:nvSpPr>
        <p:spPr>
          <a:xfrm rot="16200000">
            <a:off x="-577948" y="2895012"/>
            <a:ext cx="40877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Progression-free survival (%)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32371" y="4533004"/>
            <a:ext cx="2666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HR: 0.24; </a:t>
            </a:r>
            <a:r>
              <a:rPr lang="en-US" sz="1600" i="1" dirty="0" smtClean="0"/>
              <a:t>p </a:t>
            </a:r>
            <a:r>
              <a:rPr lang="en-US" sz="1600" dirty="0" smtClean="0"/>
              <a:t>&lt; 0.0001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564405" y="1020392"/>
            <a:ext cx="193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Len + </a:t>
            </a:r>
            <a:r>
              <a:rPr lang="fr-FR" sz="1600" dirty="0" err="1"/>
              <a:t>dex</a:t>
            </a:r>
            <a:r>
              <a:rPr lang="fr-FR" sz="1600" dirty="0"/>
              <a:t> (n = 57)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5564405" y="1329051"/>
            <a:ext cx="3212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Observation </a:t>
            </a:r>
            <a:r>
              <a:rPr lang="en-US" sz="1600" dirty="0" smtClean="0"/>
              <a:t>group</a:t>
            </a:r>
            <a:r>
              <a:rPr lang="en-US" sz="1600" dirty="0"/>
              <a:t> (n = 62)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86601" y="255985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Not reached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1800" y="4262379"/>
            <a:ext cx="1202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23 months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209800" y="5324208"/>
            <a:ext cx="5181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Time (months)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0037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For patients with newly diagnosed multiple myeloma (MM), autologous transplant after up-front induction therapy…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3052519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82413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A recent randomized Phase III trial comparing carfilzomib/</a:t>
            </a:r>
            <a:r>
              <a:rPr lang="en-US" sz="2000" b="1" dirty="0" err="1" smtClean="0">
                <a:solidFill>
                  <a:srgbClr val="FFFFFF"/>
                </a:solidFill>
              </a:rPr>
              <a:t>melphalan</a:t>
            </a:r>
            <a:r>
              <a:rPr lang="en-US" sz="2000" b="1" dirty="0" smtClean="0">
                <a:solidFill>
                  <a:srgbClr val="FFFFFF"/>
                </a:solidFill>
              </a:rPr>
              <a:t>/prednisone (KMP) to </a:t>
            </a:r>
            <a:r>
              <a:rPr lang="en-US" sz="2000" b="1" dirty="0" err="1" smtClean="0">
                <a:solidFill>
                  <a:srgbClr val="FFFFFF"/>
                </a:solidFill>
              </a:rPr>
              <a:t>bortezomib</a:t>
            </a:r>
            <a:r>
              <a:rPr lang="en-US" sz="2000" b="1" dirty="0" smtClean="0">
                <a:solidFill>
                  <a:srgbClr val="FFFFFF"/>
                </a:solidFill>
              </a:rPr>
              <a:t>/</a:t>
            </a:r>
            <a:r>
              <a:rPr lang="en-US" sz="2000" b="1" dirty="0" err="1" smtClean="0">
                <a:solidFill>
                  <a:srgbClr val="FFFFFF"/>
                </a:solidFill>
              </a:rPr>
              <a:t>melphalan</a:t>
            </a:r>
            <a:r>
              <a:rPr lang="en-US" sz="2000" b="1" dirty="0" smtClean="0">
                <a:solidFill>
                  <a:srgbClr val="FFFFFF"/>
                </a:solidFill>
              </a:rPr>
              <a:t>/prednisone (VMP) for patients with newly diagnosed MM who are not eligible for transplant showed…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123133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43090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Cost and reimbursement issues aside, what post-transplant maintenance therapy (with or without dexamethasone), if any, would you most likely recommend for a 65-year-old patient with ISS Stage II, high-risk (del17p) MM who receives induction RVD and undergoes ASCT?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131527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38904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Cost and reimbursement issues aside, what treatment would you most likely recommend for an otherwise healthy 78-year-old transplant-ineligible patient with ISS Stage II MM, normal renal function and no high-risk features?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55388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91890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1294090"/>
              </p:ext>
            </p:extLst>
          </p:nvPr>
        </p:nvGraphicFramePr>
        <p:xfrm>
          <a:off x="685800" y="2057400"/>
          <a:ext cx="78486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16383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Agreements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Amgen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Bristol-Myers Squibb Company, Celgene Corporation, FORMA Therapeutics, Janssen Biotech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Onyx Pharmaceuticals, an Amgen subsidiary, Takeda Oncology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83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Amgen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Bristol-Myers Squibb Company, Celgene Corporation, Onyx Pharmaceuticals, an Amgen subsidiary, Spectrum Pharmaceuticals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Takeda Oncology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08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000" dirty="0"/>
              <a:t>Bortezomib, Lenalidomide and Dexamethasone </a:t>
            </a:r>
            <a:r>
              <a:rPr lang="en-US" sz="3000" dirty="0" err="1"/>
              <a:t>v</a:t>
            </a:r>
            <a:r>
              <a:rPr lang="en-US" sz="3000" dirty="0" err="1" smtClean="0"/>
              <a:t>s</a:t>
            </a:r>
            <a:r>
              <a:rPr lang="en-US" sz="3000" dirty="0" smtClean="0"/>
              <a:t> </a:t>
            </a:r>
            <a:r>
              <a:rPr lang="en-US" sz="3000" dirty="0"/>
              <a:t>Lenalidomide and Dexamethasone in Patients (Pts) with Previously Untreated Multiple Myeloma without an Intent for Immediate Autologous Stem Cell Transplant (ASCT): Results of the Randomized Phase III Trial SWOG </a:t>
            </a:r>
            <a:r>
              <a:rPr lang="en-US" sz="3000" dirty="0" smtClean="0"/>
              <a:t>S0777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Durie B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</a:p>
          <a:p>
            <a:pPr marL="0" indent="0">
              <a:buFontTx/>
              <a:buNone/>
            </a:pP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ASH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2015;Abstract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25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4417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SWOG S0777: Survival and Response Rates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Durie B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>
                <a:solidFill>
                  <a:srgbClr val="FFFFFF"/>
                </a:solidFill>
              </a:rPr>
              <a:t>P</a:t>
            </a:r>
            <a:r>
              <a:rPr lang="en-US" sz="1800" i="1" dirty="0" smtClean="0">
                <a:solidFill>
                  <a:srgbClr val="FFFFFF"/>
                </a:solidFill>
              </a:rPr>
              <a:t>roc ASH </a:t>
            </a:r>
            <a:r>
              <a:rPr lang="en-US" sz="1800" dirty="0" smtClean="0">
                <a:solidFill>
                  <a:srgbClr val="FFFFFF"/>
                </a:solidFill>
              </a:rPr>
              <a:t>2015;Abstract 25.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465" y="751241"/>
            <a:ext cx="6470193" cy="3875645"/>
          </a:xfrm>
          <a:prstGeom prst="rect">
            <a:avLst/>
          </a:prstGeom>
        </p:spPr>
      </p:pic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457200" y="4954160"/>
            <a:ext cx="8229600" cy="137043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9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906538"/>
              </p:ext>
            </p:extLst>
          </p:nvPr>
        </p:nvGraphicFramePr>
        <p:xfrm>
          <a:off x="609601" y="5074978"/>
          <a:ext cx="7924799" cy="1097222"/>
        </p:xfrm>
        <a:graphic>
          <a:graphicData uri="http://schemas.openxmlformats.org/drawingml/2006/table">
            <a:tbl>
              <a:tblPr/>
              <a:tblGrid>
                <a:gridCol w="2743199"/>
                <a:gridCol w="1828800"/>
                <a:gridCol w="1752600"/>
                <a:gridCol w="1600200"/>
              </a:tblGrid>
              <a:tr h="3562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Outcome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VRd</a:t>
                      </a:r>
                      <a:r>
                        <a:rPr lang="en-US" sz="1600" b="1" dirty="0" smtClean="0"/>
                        <a:t> (n = 242)</a:t>
                      </a:r>
                      <a:endParaRPr lang="en-US" sz="16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Rd (n = 229)</a:t>
                      </a:r>
                      <a:endParaRPr lang="en-US" sz="16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HR;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733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overall survival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75 </a:t>
                      </a:r>
                      <a:r>
                        <a:rPr lang="en-US" sz="1600" dirty="0" err="1" smtClean="0"/>
                        <a:t>mo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 </a:t>
                      </a:r>
                      <a:r>
                        <a:rPr lang="en-US" sz="1600" dirty="0" err="1" smtClean="0"/>
                        <a:t>mo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0.709; 0.025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67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ORR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81.5%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71.5%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—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350781" y="4553635"/>
            <a:ext cx="2895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Months from randomization</a:t>
            </a:r>
            <a:endParaRPr lang="en-US" sz="1500" b="1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872795" y="2153041"/>
            <a:ext cx="32955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Proportion progression free</a:t>
            </a:r>
            <a:endParaRPr lang="en-US" sz="15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" y="4629835"/>
            <a:ext cx="2895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*</a:t>
            </a:r>
            <a:r>
              <a:rPr lang="en-US" sz="1500" b="1" baseline="30000" dirty="0" smtClean="0"/>
              <a:t> </a:t>
            </a:r>
            <a:r>
              <a:rPr lang="en-US" sz="1500" b="1" dirty="0" smtClean="0"/>
              <a:t>Stratified</a:t>
            </a:r>
            <a:endParaRPr lang="en-US" sz="15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902981" y="3549067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 smtClean="0"/>
              <a:t>P</a:t>
            </a:r>
            <a:r>
              <a:rPr lang="en-US" sz="1500" b="1" dirty="0" smtClean="0"/>
              <a:t>-value = 0.0018</a:t>
            </a:r>
          </a:p>
          <a:p>
            <a:r>
              <a:rPr lang="en-US" sz="1500" b="1" dirty="0" smtClean="0"/>
              <a:t>HR = 0.712*</a:t>
            </a:r>
            <a:endParaRPr lang="en-US" sz="1500" b="1" dirty="0"/>
          </a:p>
        </p:txBody>
      </p:sp>
      <p:graphicFrame>
        <p:nvGraphicFramePr>
          <p:cNvPr id="24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784658"/>
              </p:ext>
            </p:extLst>
          </p:nvPr>
        </p:nvGraphicFramePr>
        <p:xfrm>
          <a:off x="5142043" y="947905"/>
          <a:ext cx="3692052" cy="1371588"/>
        </p:xfrm>
        <a:graphic>
          <a:graphicData uri="http://schemas.openxmlformats.org/drawingml/2006/table">
            <a:tbl>
              <a:tblPr/>
              <a:tblGrid>
                <a:gridCol w="1025052"/>
                <a:gridCol w="1066800"/>
                <a:gridCol w="1600200"/>
              </a:tblGrid>
              <a:tr h="4844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N</a:t>
                      </a:r>
                      <a:endParaRPr lang="en-US" sz="18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Median in months</a:t>
                      </a:r>
                      <a:endParaRPr lang="en-US" sz="1800" b="1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515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VRd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Arial" charset="0"/>
                        <a:ea typeface="ＭＳ 明朝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92D050"/>
                          </a:solidFill>
                        </a:rPr>
                        <a:t>242</a:t>
                      </a:r>
                      <a:endParaRPr lang="en-US" sz="1800" b="1" dirty="0">
                        <a:solidFill>
                          <a:srgbClr val="92D050"/>
                        </a:solidFill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92D050"/>
                          </a:solidFill>
                        </a:rPr>
                        <a:t>43</a:t>
                      </a:r>
                      <a:endParaRPr lang="en-US" sz="1800" b="1" dirty="0">
                        <a:solidFill>
                          <a:srgbClr val="92D050"/>
                        </a:solidFill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460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12E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RD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612E"/>
                          </a:solidFill>
                        </a:rPr>
                        <a:t>229</a:t>
                      </a:r>
                      <a:endParaRPr lang="en-US" sz="1800" b="1" dirty="0">
                        <a:solidFill>
                          <a:srgbClr val="FF612E"/>
                        </a:solidFill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612E"/>
                          </a:solidFill>
                        </a:rPr>
                        <a:t>30</a:t>
                      </a:r>
                      <a:endParaRPr lang="en-US" sz="1800" b="1" dirty="0">
                        <a:solidFill>
                          <a:srgbClr val="FF612E"/>
                        </a:solidFill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733800" y="1219200"/>
            <a:ext cx="783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PFS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539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14880</TotalTime>
  <Words>1034</Words>
  <Application>Microsoft Macintosh PowerPoint</Application>
  <PresentationFormat>On-screen Show (4:3)</PresentationFormat>
  <Paragraphs>198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.HelveticaNeueDeskInterface-Regular</vt:lpstr>
      <vt:lpstr>ＭＳ Ｐゴシック</vt:lpstr>
      <vt:lpstr>ＭＳ 明朝</vt:lpstr>
      <vt:lpstr>Times</vt:lpstr>
      <vt:lpstr>ヒラギノ角ゴ Pro W3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 Bortezomib, Lenalidomide and Dexamethasone vs Lenalidomide and Dexamethasone in Patients (Pts) with Previously Untreated Multiple Myeloma without an Intent for Immediate Autologous Stem Cell Transplant (ASCT): Results of the Randomized Phase III Trial SWOG S0777 </vt:lpstr>
      <vt:lpstr>SWOG S0777: Survival and Response Rates</vt:lpstr>
      <vt:lpstr> Upfront autologous stem cell transplantation (ASCT) versus novel agent-based therapy for multiple myeloma (MM): A randomized phase 3 study of the European Myeloma Network (EMN02/HO95 MM trial) </vt:lpstr>
      <vt:lpstr>Phase III EMN02/HO95 Trial</vt:lpstr>
      <vt:lpstr>Phase III EMN02/HO95 Trial Results</vt:lpstr>
      <vt:lpstr> Autologous Transplantation for Multiple Myeloma in the Era of New Drugs: A Phase III Study of the Intergroupe Francophone Du Myelome (IFM/DFCI 2009 Trial)</vt:lpstr>
      <vt:lpstr>Phase III IFM/DFCI 2009 Trial Results </vt:lpstr>
      <vt:lpstr> Evaluation of Minimal Residual Disease (MRD) By Next Generation Sequencing (NGS) Is Highly Predictive of Progression Free Survival in the IFM/DFCI 2009 Trial </vt:lpstr>
      <vt:lpstr>IFM/DFCI 2009: MRD Post-Maintenance</vt:lpstr>
      <vt:lpstr> Improved Efficacy after Incorporating Autologous Stem Cell Transplant (ASCT) into KRD Treatment with Carfilzomib (CFZ), Lenalidomide (LEN), and Dexamethasone (DEX) in Newly Diagnosed Multiple Myeloma</vt:lpstr>
      <vt:lpstr>Summary of Efficacy of KRd +/- ASCT in NDMM</vt:lpstr>
      <vt:lpstr> Phase 1/2 trial of ixazomib, cyclophosphamide, and dexamethasone for newly diagnosed multiple myeloma (NDMM) </vt:lpstr>
      <vt:lpstr>Ixazomib/Cyclophosphamide/Dex for NDMM</vt:lpstr>
      <vt:lpstr> Phase I/II Trial of the Efficacy and Safety  of Combination Therapy with Lenalidomide/Bortezomib/Dexamethasone (RVD) and Panobinostat in Transplant-Eligible Patients with Newly Diagnosed Multiple Myeloma</vt:lpstr>
      <vt:lpstr>Phase I/II Trial of RVD and Panobinostat in Transplant-Eligible NDMM</vt:lpstr>
      <vt:lpstr>PowerPoint Presentation</vt:lpstr>
      <vt:lpstr>Phase III QUIREDEX Trial Results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881</cp:revision>
  <cp:lastPrinted>2016-12-08T19:10:08Z</cp:lastPrinted>
  <dcterms:created xsi:type="dcterms:W3CDTF">2012-08-13T12:55:31Z</dcterms:created>
  <dcterms:modified xsi:type="dcterms:W3CDTF">2016-12-08T19:10:09Z</dcterms:modified>
</cp:coreProperties>
</file>