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6370" r:id="rId2"/>
    <p:sldMasterId id="2147486390" r:id="rId3"/>
  </p:sldMasterIdLst>
  <p:notesMasterIdLst>
    <p:notesMasterId r:id="rId33"/>
  </p:notesMasterIdLst>
  <p:sldIdLst>
    <p:sldId id="778" r:id="rId4"/>
    <p:sldId id="720" r:id="rId5"/>
    <p:sldId id="779" r:id="rId6"/>
    <p:sldId id="780" r:id="rId7"/>
    <p:sldId id="781" r:id="rId8"/>
    <p:sldId id="782" r:id="rId9"/>
    <p:sldId id="721" r:id="rId10"/>
    <p:sldId id="705" r:id="rId11"/>
    <p:sldId id="706" r:id="rId12"/>
    <p:sldId id="707" r:id="rId13"/>
    <p:sldId id="708" r:id="rId14"/>
    <p:sldId id="709" r:id="rId15"/>
    <p:sldId id="710" r:id="rId16"/>
    <p:sldId id="711" r:id="rId17"/>
    <p:sldId id="573" r:id="rId18"/>
    <p:sldId id="587" r:id="rId19"/>
    <p:sldId id="678" r:id="rId20"/>
    <p:sldId id="776" r:id="rId21"/>
    <p:sldId id="777" r:id="rId22"/>
    <p:sldId id="629" r:id="rId23"/>
    <p:sldId id="630" r:id="rId24"/>
    <p:sldId id="632" r:id="rId25"/>
    <p:sldId id="633" r:id="rId26"/>
    <p:sldId id="747" r:id="rId27"/>
    <p:sldId id="768" r:id="rId28"/>
    <p:sldId id="774" r:id="rId29"/>
    <p:sldId id="775" r:id="rId30"/>
    <p:sldId id="712" r:id="rId31"/>
    <p:sldId id="713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Mac WQ02392KDAS" initials="" lastIdx="9" clrIdx="0"/>
  <p:cmAuthor id="1" name="Margaret Peng" initials="MP" lastIdx="24" clrIdx="1">
    <p:extLst/>
  </p:cmAuthor>
  <p:cmAuthor id="2" name="Silvana Izquierdo" initials="SI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520"/>
    <a:srgbClr val="FF5E2D"/>
    <a:srgbClr val="FF40FF"/>
    <a:srgbClr val="6CCFF6"/>
    <a:srgbClr val="D2D3D5"/>
    <a:srgbClr val="00AEF0"/>
    <a:srgbClr val="002B50"/>
    <a:srgbClr val="004383"/>
    <a:srgbClr val="125894"/>
    <a:srgbClr val="082B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2" autoAdjust="0"/>
    <p:restoredTop sz="86544" autoAdjust="0"/>
  </p:normalViewPr>
  <p:slideViewPr>
    <p:cSldViewPr>
      <p:cViewPr>
        <p:scale>
          <a:sx n="100" d="100"/>
          <a:sy n="100" d="100"/>
        </p:scale>
        <p:origin x="1768" y="360"/>
      </p:cViewPr>
      <p:guideLst>
        <p:guide orient="horz" pos="2160"/>
        <p:guide pos="2832"/>
      </p:guideLst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-4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notesMaster" Target="notesMasters/notesMaster1.xml"/><Relationship Id="rId34" Type="http://schemas.openxmlformats.org/officeDocument/2006/relationships/commentAuthors" Target="commentAuthors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Yes, other</c:v>
                </c:pt>
                <c:pt idx="1">
                  <c:v>Yes, Breast Cancer Index</c:v>
                </c:pt>
                <c:pt idx="2">
                  <c:v>Yes, Prosigna PAM50</c:v>
                </c:pt>
                <c:pt idx="3">
                  <c:v>Yes, MammaPrint</c:v>
                </c:pt>
                <c:pt idx="4">
                  <c:v>Yes,                   DX</c:v>
                </c:pt>
                <c:pt idx="5">
                  <c:v>No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0.01</c:v>
                </c:pt>
                <c:pt idx="1">
                  <c:v>0.02</c:v>
                </c:pt>
                <c:pt idx="2">
                  <c:v>0.24</c:v>
                </c:pt>
                <c:pt idx="3">
                  <c:v>0.19</c:v>
                </c:pt>
                <c:pt idx="4">
                  <c:v>0.37</c:v>
                </c:pt>
                <c:pt idx="5">
                  <c:v>0.18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70739552"/>
        <c:axId val="-328389168"/>
      </c:barChart>
      <c:catAx>
        <c:axId val="-370739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328389168"/>
        <c:crosses val="autoZero"/>
        <c:auto val="1"/>
        <c:lblAlgn val="ctr"/>
        <c:lblOffset val="100"/>
        <c:noMultiLvlLbl val="0"/>
      </c:catAx>
      <c:valAx>
        <c:axId val="-32838916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370739552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Yes, other</c:v>
                </c:pt>
                <c:pt idx="1">
                  <c:v>Yes, Breast Cancer Index</c:v>
                </c:pt>
                <c:pt idx="2">
                  <c:v>Yes, Prosigna PAM50</c:v>
                </c:pt>
                <c:pt idx="3">
                  <c:v>Yes, MammaPrint</c:v>
                </c:pt>
                <c:pt idx="4">
                  <c:v>Yes,                   DX</c:v>
                </c:pt>
                <c:pt idx="5">
                  <c:v>No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</c:v>
                </c:pt>
                <c:pt idx="1">
                  <c:v>0.04</c:v>
                </c:pt>
                <c:pt idx="2">
                  <c:v>0.22</c:v>
                </c:pt>
                <c:pt idx="3">
                  <c:v>0.09</c:v>
                </c:pt>
                <c:pt idx="4">
                  <c:v>0.36</c:v>
                </c:pt>
                <c:pt idx="5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38530528"/>
        <c:axId val="-238532192"/>
      </c:barChart>
      <c:catAx>
        <c:axId val="-238530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238532192"/>
        <c:crosses val="autoZero"/>
        <c:auto val="1"/>
        <c:lblAlgn val="ctr"/>
        <c:lblOffset val="100"/>
        <c:noMultiLvlLbl val="0"/>
      </c:catAx>
      <c:valAx>
        <c:axId val="-23853219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238530528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I would order a Prosigna PAM50 assay and decide</c:v>
                </c:pt>
                <c:pt idx="2">
                  <c:v>I would order a Breast Cancer Index assay and decide</c:v>
                </c:pt>
                <c:pt idx="3">
                  <c:v>I would order a 21-gene signature and decide</c:v>
                </c:pt>
                <c:pt idx="4">
                  <c:v>Yes</c:v>
                </c:pt>
                <c:pt idx="5">
                  <c:v>No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0.01</c:v>
                </c:pt>
                <c:pt idx="1">
                  <c:v>0.02</c:v>
                </c:pt>
                <c:pt idx="2">
                  <c:v>0.15</c:v>
                </c:pt>
                <c:pt idx="3">
                  <c:v>0.07</c:v>
                </c:pt>
                <c:pt idx="4">
                  <c:v>0.6</c:v>
                </c:pt>
                <c:pt idx="5">
                  <c:v>0.15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8698480"/>
        <c:axId val="-198694800"/>
      </c:barChart>
      <c:catAx>
        <c:axId val="-198698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198694800"/>
        <c:crosses val="autoZero"/>
        <c:auto val="1"/>
        <c:lblAlgn val="ctr"/>
        <c:lblOffset val="100"/>
        <c:noMultiLvlLbl val="0"/>
      </c:catAx>
      <c:valAx>
        <c:axId val="-19869480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19869848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Other</c:v>
                </c:pt>
                <c:pt idx="1">
                  <c:v>Chemotherapy</c:v>
                </c:pt>
                <c:pt idx="2">
                  <c:v>Palbociclib + exemestance</c:v>
                </c:pt>
                <c:pt idx="3">
                  <c:v>Palbociclib + letrozole</c:v>
                </c:pt>
                <c:pt idx="4">
                  <c:v>Palbociclib + fulvestrant</c:v>
                </c:pt>
                <c:pt idx="5">
                  <c:v>Exemestance + everolimus</c:v>
                </c:pt>
                <c:pt idx="6">
                  <c:v>Fulvestrant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0.01</c:v>
                </c:pt>
                <c:pt idx="1">
                  <c:v>0.01</c:v>
                </c:pt>
                <c:pt idx="2">
                  <c:v>0.02</c:v>
                </c:pt>
                <c:pt idx="3">
                  <c:v>0.24</c:v>
                </c:pt>
                <c:pt idx="4">
                  <c:v>0.54</c:v>
                </c:pt>
                <c:pt idx="5">
                  <c:v>0.1</c:v>
                </c:pt>
                <c:pt idx="6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51631120"/>
        <c:axId val="-254284848"/>
      </c:barChart>
      <c:catAx>
        <c:axId val="-2516311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254284848"/>
        <c:crosses val="autoZero"/>
        <c:auto val="1"/>
        <c:lblAlgn val="ctr"/>
        <c:lblOffset val="100"/>
        <c:noMultiLvlLbl val="0"/>
      </c:catAx>
      <c:valAx>
        <c:axId val="-25428484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25163112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922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495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938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236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97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5955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647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1663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898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8028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923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4935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498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7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251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1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5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34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65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80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950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56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9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431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20" Type="http://schemas.openxmlformats.org/officeDocument/2006/relationships/theme" Target="../theme/theme3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310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71" r:id="rId1"/>
    <p:sldLayoutId id="2147486372" r:id="rId2"/>
    <p:sldLayoutId id="2147486373" r:id="rId3"/>
    <p:sldLayoutId id="2147486374" r:id="rId4"/>
    <p:sldLayoutId id="2147486375" r:id="rId5"/>
    <p:sldLayoutId id="2147486376" r:id="rId6"/>
    <p:sldLayoutId id="2147486377" r:id="rId7"/>
    <p:sldLayoutId id="2147486378" r:id="rId8"/>
    <p:sldLayoutId id="2147486379" r:id="rId9"/>
    <p:sldLayoutId id="2147486380" r:id="rId10"/>
    <p:sldLayoutId id="2147486381" r:id="rId11"/>
    <p:sldLayoutId id="2147486382" r:id="rId12"/>
    <p:sldLayoutId id="2147486383" r:id="rId13"/>
    <p:sldLayoutId id="2147486384" r:id="rId14"/>
    <p:sldLayoutId id="2147486385" r:id="rId15"/>
    <p:sldLayoutId id="2147486386" r:id="rId16"/>
    <p:sldLayoutId id="2147486387" r:id="rId17"/>
    <p:sldLayoutId id="2147486388" r:id="rId18"/>
    <p:sldLayoutId id="214748638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450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91" r:id="rId1"/>
    <p:sldLayoutId id="2147486392" r:id="rId2"/>
    <p:sldLayoutId id="2147486393" r:id="rId3"/>
    <p:sldLayoutId id="2147486394" r:id="rId4"/>
    <p:sldLayoutId id="2147486395" r:id="rId5"/>
    <p:sldLayoutId id="2147486396" r:id="rId6"/>
    <p:sldLayoutId id="2147486397" r:id="rId7"/>
    <p:sldLayoutId id="2147486398" r:id="rId8"/>
    <p:sldLayoutId id="2147486399" r:id="rId9"/>
    <p:sldLayoutId id="2147486400" r:id="rId10"/>
    <p:sldLayoutId id="2147486401" r:id="rId11"/>
    <p:sldLayoutId id="2147486402" r:id="rId12"/>
    <p:sldLayoutId id="2147486403" r:id="rId13"/>
    <p:sldLayoutId id="2147486404" r:id="rId14"/>
    <p:sldLayoutId id="2147486405" r:id="rId15"/>
    <p:sldLayoutId id="2147486406" r:id="rId16"/>
    <p:sldLayoutId id="2147486407" r:id="rId17"/>
    <p:sldLayoutId id="2147486408" r:id="rId18"/>
    <p:sldLayoutId id="214748640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652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538163" y="1066800"/>
            <a:ext cx="8138160" cy="3200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914400"/>
          </a:xfrm>
        </p:spPr>
        <p:txBody>
          <a:bodyPr/>
          <a:lstStyle/>
          <a:p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S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urvival at 5 Years in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D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iscordant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R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isk Group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cH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/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gL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648225"/>
              </p:ext>
            </p:extLst>
          </p:nvPr>
        </p:nvGraphicFramePr>
        <p:xfrm>
          <a:off x="684948" y="1223600"/>
          <a:ext cx="7844590" cy="2886801"/>
        </p:xfrm>
        <a:graphic>
          <a:graphicData uri="http://schemas.openxmlformats.org/drawingml/2006/table">
            <a:tbl>
              <a:tblPr/>
              <a:tblGrid>
                <a:gridCol w="1486344"/>
                <a:gridCol w="1568918"/>
                <a:gridCol w="1512729"/>
                <a:gridCol w="1676400"/>
                <a:gridCol w="1600199"/>
              </a:tblGrid>
              <a:tr h="6387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Intent-To-Treat</a:t>
                      </a:r>
                      <a:r>
                        <a:rPr lang="en-US" b="1" baseline="0" dirty="0" smtClean="0"/>
                        <a:t> Population</a:t>
                      </a:r>
                      <a:endParaRPr lang="en-US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Per-Protocol Population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06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CT </a:t>
                      </a:r>
                      <a:br>
                        <a:rPr lang="en-US" sz="1800" b="1" dirty="0" smtClean="0"/>
                      </a:br>
                      <a:r>
                        <a:rPr lang="en-US" sz="1800" b="1" dirty="0" smtClean="0"/>
                        <a:t>(n = 749)</a:t>
                      </a:r>
                      <a:endParaRPr lang="en-US" sz="18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No CT </a:t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748)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</a:t>
                      </a:r>
                      <a:r>
                        <a:rPr lang="en-US" sz="1800" b="1" dirty="0" smtClean="0"/>
                        <a:t>(n = 592)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No CT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636)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832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DMFS (%)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FF00"/>
                          </a:solidFill>
                        </a:rPr>
                        <a:t>95.9%</a:t>
                      </a:r>
                      <a:endParaRPr lang="en-US" sz="1800" b="1" dirty="0">
                        <a:solidFill>
                          <a:srgbClr val="FFFF00"/>
                        </a:solidFill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94.4%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FF00"/>
                          </a:solidFill>
                        </a:rPr>
                        <a:t>96.7%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94.8%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46080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FF00"/>
                          </a:solidFill>
                        </a:rPr>
                        <a:t>HR = 0.78,</a:t>
                      </a:r>
                      <a:r>
                        <a:rPr lang="en-US" sz="1800" b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sz="1800" b="1" i="1" baseline="0" dirty="0" smtClean="0">
                          <a:solidFill>
                            <a:srgbClr val="FFFF00"/>
                          </a:solidFill>
                        </a:rPr>
                        <a:t>p</a:t>
                      </a:r>
                      <a:r>
                        <a:rPr lang="en-US" sz="1800" b="1" baseline="0" dirty="0" smtClean="0">
                          <a:solidFill>
                            <a:srgbClr val="FFFF00"/>
                          </a:solidFill>
                        </a:rPr>
                        <a:t>-value = 0.27</a:t>
                      </a:r>
                      <a:endParaRPr lang="en-US" sz="1800" b="1" dirty="0">
                        <a:solidFill>
                          <a:srgbClr val="FFFF00"/>
                        </a:solidFill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FF00"/>
                          </a:solidFill>
                        </a:rPr>
                        <a:t>HR = 0.65,</a:t>
                      </a:r>
                      <a:r>
                        <a:rPr lang="en-US" sz="1800" b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sz="1800" b="1" i="1" baseline="0" dirty="0" smtClean="0">
                          <a:solidFill>
                            <a:srgbClr val="FFFF00"/>
                          </a:solidFill>
                        </a:rPr>
                        <a:t>p</a:t>
                      </a:r>
                      <a:r>
                        <a:rPr lang="en-US" sz="1800" b="1" baseline="0" dirty="0" smtClean="0">
                          <a:solidFill>
                            <a:srgbClr val="FFFF00"/>
                          </a:solidFill>
                        </a:rPr>
                        <a:t>-value = 0.11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66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OS (%)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98.4%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97.0%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98.8%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97.3%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666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HR = 0.69,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en-US" sz="1800" b="0" i="1" baseline="0" dirty="0" smtClean="0"/>
                        <a:t>p</a:t>
                      </a:r>
                      <a:r>
                        <a:rPr lang="en-US" sz="1800" b="0" baseline="0" dirty="0" smtClean="0"/>
                        <a:t>-value = 0.278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HR = 0.63,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en-US" sz="1800" b="0" i="1" baseline="0" dirty="0" smtClean="0"/>
                        <a:t>p</a:t>
                      </a:r>
                      <a:r>
                        <a:rPr lang="en-US" sz="1800" b="0" baseline="0" dirty="0" smtClean="0"/>
                        <a:t>-value = 0.25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5195" y="4542591"/>
            <a:ext cx="84581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charset="0"/>
              <a:buChar char="•"/>
            </a:pPr>
            <a:r>
              <a:rPr lang="en-US" sz="1800" dirty="0" smtClean="0"/>
              <a:t>Patients </a:t>
            </a:r>
            <a:r>
              <a:rPr lang="en-US" sz="1800" dirty="0"/>
              <a:t>with </a:t>
            </a:r>
            <a:r>
              <a:rPr lang="en-US" sz="1800" dirty="0" err="1"/>
              <a:t>c</a:t>
            </a:r>
            <a:r>
              <a:rPr lang="en-US" sz="1800" dirty="0" err="1" smtClean="0"/>
              <a:t>H</a:t>
            </a:r>
            <a:r>
              <a:rPr lang="en-US" sz="1800" dirty="0" smtClean="0"/>
              <a:t>/</a:t>
            </a:r>
            <a:r>
              <a:rPr lang="en-US" sz="1800" dirty="0" err="1" smtClean="0"/>
              <a:t>gL</a:t>
            </a:r>
            <a:r>
              <a:rPr lang="en-US" sz="1800" dirty="0" smtClean="0"/>
              <a:t> risk</a:t>
            </a:r>
            <a:r>
              <a:rPr lang="en-US" sz="1800" dirty="0"/>
              <a:t>, including 48% who were </a:t>
            </a:r>
            <a:r>
              <a:rPr lang="en-US" sz="1800" dirty="0" smtClean="0"/>
              <a:t>node-positive</a:t>
            </a:r>
            <a:r>
              <a:rPr lang="en-US" sz="1800" dirty="0"/>
              <a:t>, had a </a:t>
            </a:r>
            <a:r>
              <a:rPr lang="en-US" sz="1800" b="1" dirty="0" smtClean="0"/>
              <a:t>5-yr DMFS rate &gt;94</a:t>
            </a:r>
            <a:r>
              <a:rPr lang="en-US" sz="1800" b="1" dirty="0"/>
              <a:t>%, </a:t>
            </a:r>
            <a:r>
              <a:rPr lang="en-US" sz="1800" dirty="0"/>
              <a:t>whether randomized to adjuvant chemotherapy or </a:t>
            </a:r>
            <a:r>
              <a:rPr lang="en-US" sz="1800" dirty="0" smtClean="0"/>
              <a:t>not.</a:t>
            </a:r>
          </a:p>
          <a:p>
            <a:pPr marL="342900" indent="-342900">
              <a:spcBef>
                <a:spcPts val="1200"/>
              </a:spcBef>
              <a:buFont typeface="Arial" charset="0"/>
              <a:buChar char="•"/>
            </a:pPr>
            <a:r>
              <a:rPr lang="en-US" sz="1800" dirty="0" smtClean="0"/>
              <a:t>Among patients </a:t>
            </a:r>
            <a:r>
              <a:rPr lang="en-US" sz="1800" dirty="0"/>
              <a:t>with </a:t>
            </a:r>
            <a:r>
              <a:rPr lang="en-US" sz="1800" dirty="0" smtClean="0"/>
              <a:t>c-High </a:t>
            </a:r>
            <a:r>
              <a:rPr lang="en-US" sz="1800" dirty="0"/>
              <a:t>risk, the clinical use of </a:t>
            </a:r>
            <a:r>
              <a:rPr lang="en-US" sz="1800" dirty="0" err="1"/>
              <a:t>MammaPrint</a:t>
            </a:r>
            <a:r>
              <a:rPr lang="en-US" sz="1800" baseline="30000" dirty="0"/>
              <a:t>®</a:t>
            </a:r>
            <a:r>
              <a:rPr lang="en-US" sz="1800" dirty="0"/>
              <a:t> to guide chemotherapy treatment would lead to reduction in the use of adjuvant chemotherapy in 46.2% of patients.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lIns="182880" bIns="91440" rtlCol="0" anchor="b" anchorCtr="0">
            <a:noAutofit/>
          </a:bodyPr>
          <a:lstStyle/>
          <a:p>
            <a:r>
              <a:rPr lang="en-US" sz="1800" dirty="0" smtClean="0"/>
              <a:t>Cardoso F et al. </a:t>
            </a:r>
            <a:r>
              <a:rPr lang="en-US" sz="1800" i="1" dirty="0" smtClean="0"/>
              <a:t>N </a:t>
            </a:r>
            <a:r>
              <a:rPr lang="en-US" sz="1800" i="1" dirty="0" err="1" smtClean="0"/>
              <a:t>Engl</a:t>
            </a:r>
            <a:r>
              <a:rPr lang="en-US" sz="1800" i="1" dirty="0" smtClean="0"/>
              <a:t> J Med </a:t>
            </a:r>
            <a:r>
              <a:rPr lang="en-US" sz="1800" dirty="0" smtClean="0"/>
              <a:t>2016;375:717-29.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999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/>
              <a:t>Breast </a:t>
            </a:r>
            <a:r>
              <a:rPr lang="en-US" sz="2800" dirty="0"/>
              <a:t>Cancer-Specific Survival in Patients with Node-Positive Hormone Receptor Positive Invasive Breast Cancer and </a:t>
            </a:r>
            <a:r>
              <a:rPr lang="en-US" sz="2800" dirty="0" err="1"/>
              <a:t>Onco</a:t>
            </a:r>
            <a:r>
              <a:rPr lang="en-US" sz="2800" i="1" dirty="0" err="1"/>
              <a:t>type</a:t>
            </a:r>
            <a:r>
              <a:rPr lang="en-US" sz="2800" dirty="0"/>
              <a:t> DX Recurrence Score Results in the SEER Database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Roberts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MC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et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al.</a:t>
            </a:r>
            <a:b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i="1" dirty="0">
                <a:latin typeface="Arial" charset="0"/>
                <a:ea typeface="ＭＳ Ｐゴシック" charset="0"/>
                <a:cs typeface="ＭＳ Ｐゴシック" charset="0"/>
              </a:rPr>
              <a:t>ASCO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2016;Abstract 6575.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0465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5-Year Breast Cancer-Specific Mortality, by RS Group and Number of Positive Nodes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Roberts MC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6575.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0409" y="5369749"/>
            <a:ext cx="778204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charset="0"/>
              <a:buChar char="•"/>
            </a:pPr>
            <a:r>
              <a:rPr lang="en-US" sz="1700" dirty="0" smtClean="0"/>
              <a:t>Overall, 5-yr survival is high in patients with RS &lt;18 and fewer positive lymph nodes</a:t>
            </a:r>
          </a:p>
          <a:p>
            <a:pPr marL="342900" indent="-342900">
              <a:spcBef>
                <a:spcPts val="1200"/>
              </a:spcBef>
              <a:buFont typeface="Arial" charset="0"/>
              <a:buChar char="•"/>
            </a:pPr>
            <a:r>
              <a:rPr lang="en-US" sz="1700" dirty="0" smtClean="0"/>
              <a:t>5-yr survival worsens as the number of involved lymph nodes increases</a:t>
            </a:r>
            <a:endParaRPr lang="en-US" sz="1700" dirty="0"/>
          </a:p>
        </p:txBody>
      </p:sp>
      <p:sp>
        <p:nvSpPr>
          <p:cNvPr id="3" name="TextBox 2"/>
          <p:cNvSpPr txBox="1"/>
          <p:nvPr/>
        </p:nvSpPr>
        <p:spPr>
          <a:xfrm>
            <a:off x="1981200" y="5010167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N0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05069" y="5010167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N1mi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5010167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1LN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00600" y="5010167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2LN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24469" y="5010167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3LN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629400" y="5010167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LN4+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03904" y="1112402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&lt;18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00600" y="1112402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smtClean="0"/>
              <a:t>18-30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867400" y="1112402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≥31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16473" y="2962285"/>
            <a:ext cx="2552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5-y BCS </a:t>
            </a:r>
            <a:r>
              <a:rPr lang="en-US" sz="1600" b="1" dirty="0" smtClean="0"/>
              <a:t>mortality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0" y="1112402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RS Group</a:t>
            </a:r>
            <a:endParaRPr lang="en-US" sz="1600" b="1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3605643" y="1186272"/>
            <a:ext cx="371531" cy="169277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694313" y="1186272"/>
            <a:ext cx="371531" cy="169277"/>
          </a:xfrm>
          <a:prstGeom prst="rect">
            <a:avLst/>
          </a:prstGeom>
          <a:solidFill>
            <a:srgbClr val="6CCFF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876869" y="1186272"/>
            <a:ext cx="371531" cy="169277"/>
          </a:xfrm>
          <a:prstGeom prst="rect">
            <a:avLst/>
          </a:prstGeom>
          <a:solidFill>
            <a:srgbClr val="FF5E2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044" y="1328904"/>
            <a:ext cx="6117336" cy="377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4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/>
              <a:t>Validation of a prognostic model integrating Breast Cancer Index (BCI) with tumor size and grade for prediction of distant recurrence in hormone receptor-positive (HR+) breast cancer with 1-3 positive nodes.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Zhang Y et al.</a:t>
            </a:r>
            <a:b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i="1" dirty="0">
                <a:latin typeface="Arial" charset="0"/>
                <a:ea typeface="ＭＳ Ｐゴシック" charset="0"/>
                <a:cs typeface="ＭＳ Ｐゴシック" charset="0"/>
              </a:rPr>
              <a:t>ASCO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2016;Abstract 541.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75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236" y="1759030"/>
            <a:ext cx="6096000" cy="3113024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79248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BCIN+ Prognostic Model: Improvement of the BCI Model by Tumor Size and Grade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/>
              <a:t>Zhang Y et al</a:t>
            </a:r>
            <a:r>
              <a:rPr lang="en-US" sz="1800" dirty="0" smtClean="0"/>
              <a:t>. </a:t>
            </a:r>
            <a:r>
              <a:rPr lang="en-US" sz="1800" i="1" dirty="0" smtClean="0"/>
              <a:t>Proc </a:t>
            </a:r>
            <a:r>
              <a:rPr lang="en-US" sz="1800" i="1" dirty="0"/>
              <a:t>ASCO </a:t>
            </a:r>
            <a:r>
              <a:rPr lang="en-US" sz="1800" dirty="0"/>
              <a:t>2016;Abstract 541.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257800"/>
            <a:ext cx="80440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charset="0"/>
              <a:buChar char="•"/>
            </a:pPr>
            <a:r>
              <a:rPr lang="en-US" sz="1600" dirty="0" smtClean="0"/>
              <a:t>BCIN+ identified a significant proportion of women with N1 disease who had a low risk of distant recurrence (1.35%) over a 15-year follow-up period, for whom continuing endocrine therapy beyond 5 years is unlikely to substantially reduce recurrence risk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75859" y="1143000"/>
            <a:ext cx="82395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Adding </a:t>
            </a:r>
            <a:r>
              <a:rPr lang="en-US" sz="1800" b="1" dirty="0"/>
              <a:t>tumor size and grade individually or combined to BCI significantly improved the prognostic performance in patients with N1 disease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4876800"/>
            <a:ext cx="419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Change in likelihood </a:t>
            </a:r>
            <a:r>
              <a:rPr lang="en-US" sz="1600" b="1" dirty="0" smtClean="0"/>
              <a:t>ratio (</a:t>
            </a:r>
            <a:r>
              <a:rPr lang="el-GR" sz="1600" b="1" dirty="0" smtClean="0"/>
              <a:t>Δ</a:t>
            </a:r>
            <a:r>
              <a:rPr lang="en-US" sz="1600" b="1" dirty="0" smtClean="0"/>
              <a:t> LR</a:t>
            </a:r>
            <a:r>
              <a:rPr lang="el-GR" sz="1600" b="1" dirty="0" smtClean="0">
                <a:latin typeface="Times LT Std" charset="0"/>
                <a:ea typeface="Times LT Std" charset="0"/>
                <a:cs typeface="Times LT Std" charset="0"/>
              </a:rPr>
              <a:t>χ</a:t>
            </a:r>
            <a:r>
              <a:rPr lang="en-US" sz="1600" b="1" baseline="30000" dirty="0" smtClean="0"/>
              <a:t>2</a:t>
            </a:r>
            <a:r>
              <a:rPr lang="en-US" sz="1600" b="1" dirty="0" smtClean="0"/>
              <a:t>)</a:t>
            </a:r>
            <a:endParaRPr lang="el-GR" sz="1600" b="1" baseline="30000" dirty="0"/>
          </a:p>
        </p:txBody>
      </p:sp>
    </p:spTree>
    <p:extLst>
      <p:ext uri="{BB962C8B-B14F-4D97-AF65-F5344CB8AC3E}">
        <p14:creationId xmlns:p14="http://schemas.microsoft.com/office/powerpoint/2010/main" val="10174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685800" y="2590800"/>
            <a:ext cx="7772400" cy="365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" y="2667000"/>
            <a:ext cx="7543800" cy="33409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95600" y="5909846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N </a:t>
            </a:r>
            <a:r>
              <a:rPr lang="en-US" sz="1600" i="1" dirty="0" err="1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Engl</a:t>
            </a:r>
            <a:r>
              <a:rPr lang="en-US" sz="1600" i="1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 J Med </a:t>
            </a:r>
            <a:r>
              <a:rPr lang="en-US" sz="1600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2016;375(3):209-19.</a:t>
            </a:r>
            <a:endParaRPr lang="en-US" sz="1600" dirty="0">
              <a:solidFill>
                <a:schemeClr val="tx2"/>
              </a:solidFill>
              <a:latin typeface="+mn-lt"/>
              <a:ea typeface="Arial Hebrew Scholar" charset="-79"/>
              <a:cs typeface="Arial Hebrew Scholar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533400"/>
            <a:ext cx="734695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A randomized trial (</a:t>
            </a:r>
            <a:r>
              <a:rPr lang="en-US" sz="2100" dirty="0" smtClean="0"/>
              <a:t>MA.</a:t>
            </a:r>
            <a:r>
              <a:rPr lang="en-US" sz="2100" dirty="0"/>
              <a:t>17R) of extending adjuvant </a:t>
            </a:r>
            <a:r>
              <a:rPr lang="en-US" sz="2100" dirty="0" err="1"/>
              <a:t>letrozole</a:t>
            </a:r>
            <a:r>
              <a:rPr lang="en-US" sz="2100" dirty="0"/>
              <a:t> for 5 years after completing an initial 5 years of aromatase inhibitor therapy alone or preceded by tamoxifen in postmenopausal women with early-stage breast cancer. Goss PE et al. </a:t>
            </a:r>
            <a:r>
              <a:rPr lang="en-US" sz="2100" i="1" dirty="0"/>
              <a:t>Proc ASCO </a:t>
            </a:r>
            <a:r>
              <a:rPr lang="en-US" sz="2100" dirty="0"/>
              <a:t>2016;Abstract </a:t>
            </a:r>
            <a:r>
              <a:rPr lang="en-US" sz="2100" dirty="0" smtClean="0"/>
              <a:t>LBA1.</a:t>
            </a:r>
            <a:endParaRPr lang="en-US" sz="2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8089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MA.17R: Disease-Free Survival at 6.3 Years Median Follow-Up</a:t>
            </a:r>
            <a:endParaRPr lang="en-US" dirty="0"/>
          </a:p>
        </p:txBody>
      </p:sp>
      <p:sp>
        <p:nvSpPr>
          <p:cNvPr id="32770" name="TextBox 15"/>
          <p:cNvSpPr txBox="1">
            <a:spLocks noChangeArrowheads="1"/>
          </p:cNvSpPr>
          <p:nvPr/>
        </p:nvSpPr>
        <p:spPr bwMode="auto">
          <a:xfrm>
            <a:off x="0" y="6488668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Goss PE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et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2016;375(3):209-19.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4026933" y="2442959"/>
            <a:ext cx="3902869" cy="139972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1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60792"/>
              </p:ext>
            </p:extLst>
          </p:nvPr>
        </p:nvGraphicFramePr>
        <p:xfrm>
          <a:off x="4113848" y="2512498"/>
          <a:ext cx="3729038" cy="1260644"/>
        </p:xfrm>
        <a:graphic>
          <a:graphicData uri="http://schemas.openxmlformats.org/drawingml/2006/table">
            <a:tbl>
              <a:tblPr/>
              <a:tblGrid>
                <a:gridCol w="1165260"/>
                <a:gridCol w="1398518"/>
                <a:gridCol w="1165260"/>
              </a:tblGrid>
              <a:tr h="5419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</a:t>
                      </a:r>
                      <a:r>
                        <a:rPr kumimoji="0" lang="en-US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Letrozole</a:t>
                      </a: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/>
                      </a:r>
                      <a:b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959)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Placebo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959)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657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5-year DFS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95%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91%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46244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HR = 0.66,</a:t>
                      </a:r>
                      <a:r>
                        <a:rPr kumimoji="0" lang="en-US" sz="15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p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= 0.01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38" marR="91438" marT="45715" marB="4571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304800" y="5933479"/>
            <a:ext cx="65646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sz="1800" dirty="0"/>
              <a:t>5-yr overall survival: Let 93%, </a:t>
            </a:r>
            <a:r>
              <a:rPr lang="en-US" sz="1800" dirty="0" err="1"/>
              <a:t>Plac</a:t>
            </a:r>
            <a:r>
              <a:rPr lang="en-US" sz="1800" dirty="0"/>
              <a:t> 94%, (</a:t>
            </a:r>
            <a:r>
              <a:rPr lang="en-US" sz="1800" i="1" dirty="0"/>
              <a:t>p </a:t>
            </a:r>
            <a:r>
              <a:rPr lang="en-US" sz="1800" dirty="0" smtClean="0"/>
              <a:t>nonsignificant</a:t>
            </a:r>
            <a:r>
              <a:rPr lang="en-US" sz="1800" dirty="0"/>
              <a:t>)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4113848" y="5498068"/>
            <a:ext cx="15398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b="1" dirty="0" smtClean="0"/>
              <a:t>Time (years)</a:t>
            </a:r>
            <a:endParaRPr lang="en-US" sz="1800" b="1" dirty="0"/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 rot="16200000">
            <a:off x="-805933" y="2966383"/>
            <a:ext cx="3962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b="1" smtClean="0"/>
              <a:t>Percentage</a:t>
            </a:r>
            <a:endParaRPr lang="en-US" sz="1800" b="1" dirty="0"/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2453465" y="4294049"/>
            <a:ext cx="11336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/>
              <a:t>Letrozole</a:t>
            </a:r>
            <a:endParaRPr lang="en-US" sz="1800" dirty="0" smtClean="0"/>
          </a:p>
          <a:p>
            <a:r>
              <a:rPr lang="en-US" sz="1800" dirty="0" smtClean="0"/>
              <a:t>Placebo</a:t>
            </a:r>
            <a:endParaRPr lang="en-US" sz="1800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133600" y="4446449"/>
            <a:ext cx="31986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2133600" y="4751249"/>
            <a:ext cx="31986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5E2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33" y="1219562"/>
            <a:ext cx="6775704" cy="434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97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54" y="1072827"/>
            <a:ext cx="6973667" cy="4267884"/>
          </a:xfrm>
          <a:prstGeom prst="rect">
            <a:avLst/>
          </a:prstGeom>
        </p:spPr>
      </p:pic>
      <p:sp>
        <p:nvSpPr>
          <p:cNvPr id="3276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MA.17R: Cumulative Incidence of Contralateral Breast Cancer (CBC)</a:t>
            </a:r>
            <a:endParaRPr lang="en-US" dirty="0"/>
          </a:p>
        </p:txBody>
      </p:sp>
      <p:sp>
        <p:nvSpPr>
          <p:cNvPr id="32770" name="TextBox 15"/>
          <p:cNvSpPr txBox="1">
            <a:spLocks noChangeArrowheads="1"/>
          </p:cNvSpPr>
          <p:nvPr/>
        </p:nvSpPr>
        <p:spPr bwMode="auto">
          <a:xfrm>
            <a:off x="0" y="6488668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Goss PE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et 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2016;375(3):209-19.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1950421" y="3421441"/>
            <a:ext cx="2667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/>
              <a:t>Letrozole</a:t>
            </a:r>
            <a:r>
              <a:rPr lang="en-US" sz="1800" baseline="30000" dirty="0"/>
              <a:t> </a:t>
            </a:r>
            <a:r>
              <a:rPr lang="en-US" sz="1800" dirty="0"/>
              <a:t>(n = 959)</a:t>
            </a:r>
            <a:endParaRPr lang="en-US" sz="1800" dirty="0" smtClean="0"/>
          </a:p>
          <a:p>
            <a:r>
              <a:rPr lang="en-US" sz="1800" dirty="0" smtClean="0"/>
              <a:t>Placebo</a:t>
            </a:r>
            <a:r>
              <a:rPr lang="en-US" sz="1800" dirty="0"/>
              <a:t> </a:t>
            </a:r>
            <a:r>
              <a:rPr lang="en-US" sz="1800" dirty="0" smtClean="0"/>
              <a:t>(n = 959)</a:t>
            </a:r>
            <a:endParaRPr lang="en-US" sz="1800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630556" y="3623846"/>
            <a:ext cx="31986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1630556" y="3872448"/>
            <a:ext cx="31986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5E2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1453752" y="5300246"/>
            <a:ext cx="65164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 smtClean="0"/>
              <a:t>Years since randomization</a:t>
            </a:r>
            <a:endParaRPr lang="en-US" sz="1600" b="1" dirty="0"/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 rot="16200000">
            <a:off x="-1121473" y="2755797"/>
            <a:ext cx="37421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 smtClean="0"/>
              <a:t>Cumulative incidence </a:t>
            </a:r>
            <a:br>
              <a:rPr lang="en-US" sz="1600" b="1" dirty="0" smtClean="0"/>
            </a:br>
            <a:r>
              <a:rPr lang="en-US" sz="1600" b="1" dirty="0" smtClean="0"/>
              <a:t>(per 1000 patients)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3867" y="5715000"/>
            <a:ext cx="79581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Annual incidence of contralateral breast cancer was 0.21% versus 0.49% in the </a:t>
            </a:r>
            <a:r>
              <a:rPr lang="en-US" sz="1600" dirty="0" err="1"/>
              <a:t>letrozole</a:t>
            </a:r>
            <a:r>
              <a:rPr lang="en-US" sz="1600" dirty="0"/>
              <a:t> and placebo groups, respectively (HR 0.42, </a:t>
            </a:r>
            <a:r>
              <a:rPr lang="en-US" sz="1600" i="1" dirty="0"/>
              <a:t>p</a:t>
            </a:r>
            <a:r>
              <a:rPr lang="en-US" sz="1600" dirty="0"/>
              <a:t> = 0.007)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10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Long-Term Recurrence Risks After Use of Endocrine Therapy for Only 5 Years: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Relevance of Breast Tumor Characteristics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Pan H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505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4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457200" y="2209800"/>
            <a:ext cx="8305800" cy="29718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3400" y="1143000"/>
            <a:ext cx="8153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182880" anchor="t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Analysis of 91 trials with 46,138 women with ER-positive breast cancer alive and disease free after 5 years of endocrine therapy </a:t>
            </a:r>
            <a:endParaRPr lang="en-US" sz="1800" dirty="0" smtClean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Pan H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505.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EBCTCG Analysis: Relative Risk of Distant Recurrence in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Years 5 to 14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9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235642"/>
              </p:ext>
            </p:extLst>
          </p:nvPr>
        </p:nvGraphicFramePr>
        <p:xfrm>
          <a:off x="609600" y="2362200"/>
          <a:ext cx="8001000" cy="2667001"/>
        </p:xfrm>
        <a:graphic>
          <a:graphicData uri="http://schemas.openxmlformats.org/drawingml/2006/table">
            <a:tbl>
              <a:tblPr/>
              <a:tblGrid>
                <a:gridCol w="4610745"/>
                <a:gridCol w="3390255"/>
              </a:tblGrid>
              <a:tr h="6158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Prognostic factor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Relative risk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127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dirty="0" smtClean="0"/>
                        <a:t>Nodal status (N1-3 vs N0)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2.08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127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dirty="0" smtClean="0"/>
                        <a:t>Tumor stage  (T2N0 vs T1N0)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1.73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127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Grade (T1N0, high vs low)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2.02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127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dirty="0" smtClean="0"/>
                        <a:t>Ki67 (</a:t>
                      </a:r>
                      <a:r>
                        <a:rPr lang="en-US" sz="1800" u="none" dirty="0" smtClean="0"/>
                        <a:t>≥</a:t>
                      </a:r>
                      <a:r>
                        <a:rPr lang="en-US" sz="1800" dirty="0" smtClean="0"/>
                        <a:t>20% vs 0-13%)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1.63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55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26" y="3810000"/>
            <a:ext cx="1524000" cy="1828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91417"/>
            <a:ext cx="8229600" cy="2743200"/>
          </a:xfrm>
        </p:spPr>
        <p:txBody>
          <a:bodyPr anchor="b" anchorCtr="0"/>
          <a:lstStyle/>
          <a:p>
            <a:r>
              <a:rPr lang="en-US" sz="3600" dirty="0" smtClean="0">
                <a:solidFill>
                  <a:srgbClr val="D3E9EB"/>
                </a:solidFill>
              </a:rPr>
              <a:t>Genomic Assays and Novel </a:t>
            </a:r>
            <a:r>
              <a:rPr lang="en-US" sz="3600" smtClean="0">
                <a:solidFill>
                  <a:srgbClr val="D3E9EB"/>
                </a:solidFill>
              </a:rPr>
              <a:t>Treatment Strategies for ER-Positive Breast Cancer</a:t>
            </a:r>
            <a:endParaRPr lang="en-US" sz="3600" dirty="0">
              <a:solidFill>
                <a:srgbClr val="BCE1E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810000"/>
            <a:ext cx="6781800" cy="21511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b="1" dirty="0"/>
              <a:t>William J </a:t>
            </a:r>
            <a:r>
              <a:rPr lang="en-US" sz="2000" b="1" dirty="0" err="1"/>
              <a:t>Gradishar</a:t>
            </a:r>
            <a:r>
              <a:rPr lang="en-US" sz="2000" b="1" dirty="0"/>
              <a:t>, MD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Betsy Bramsen Professor of Breast </a:t>
            </a:r>
            <a:r>
              <a:rPr lang="en-US" sz="2000" dirty="0" smtClean="0"/>
              <a:t>Oncology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/>
              <a:t>Professor of Medicine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Director, Maggie Daley Center for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Women’s </a:t>
            </a:r>
            <a:r>
              <a:rPr lang="en-US" sz="2000" dirty="0"/>
              <a:t>Cancer Care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Robert H Lurie Comprehensive Cancer Center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Northwestern University Feinberg School of Medicine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Northwestern Memorial Hospital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Chicago, Illinois</a:t>
            </a:r>
          </a:p>
        </p:txBody>
      </p:sp>
    </p:spTree>
    <p:extLst>
      <p:ext uri="{BB962C8B-B14F-4D97-AF65-F5344CB8AC3E}">
        <p14:creationId xmlns:p14="http://schemas.microsoft.com/office/powerpoint/2010/main" val="10784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PALOMA-2: Primary Results from a Phase 3 Trial of </a:t>
            </a:r>
            <a:r>
              <a:rPr lang="en-US" sz="3200" dirty="0" err="1" smtClean="0">
                <a:latin typeface="Arial" charset="0"/>
                <a:ea typeface="ＭＳ Ｐゴシック" charset="0"/>
                <a:cs typeface="ＭＳ Ｐゴシック" charset="0"/>
              </a:rPr>
              <a:t>Palbociclib</a:t>
            </a: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 Plus </a:t>
            </a:r>
            <a:r>
              <a:rPr lang="en-US" sz="3200" dirty="0" err="1" smtClean="0">
                <a:latin typeface="Arial" charset="0"/>
                <a:ea typeface="ＭＳ Ｐゴシック" charset="0"/>
                <a:cs typeface="ＭＳ Ｐゴシック" charset="0"/>
              </a:rPr>
              <a:t>Letrozole</a:t>
            </a: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 Compared with Placebo Plus </a:t>
            </a:r>
            <a:r>
              <a:rPr lang="en-US" sz="3200" dirty="0" err="1" smtClean="0">
                <a:latin typeface="Arial" charset="0"/>
                <a:ea typeface="ＭＳ Ｐゴシック" charset="0"/>
                <a:cs typeface="ＭＳ Ｐゴシック" charset="0"/>
              </a:rPr>
              <a:t>Letrozole</a:t>
            </a: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 in Postmenopausal Women with ER+/HER2- Advanced Breast Cancer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Finn RS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507.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2278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64008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Finn RS </a:t>
            </a:r>
            <a:r>
              <a:rPr lang="en-US" sz="1800" dirty="0"/>
              <a:t>et al. </a:t>
            </a:r>
            <a:r>
              <a:rPr lang="en-US" sz="1800" i="1" dirty="0" smtClean="0"/>
              <a:t>Proc ASCO </a:t>
            </a:r>
            <a:r>
              <a:rPr lang="en-US" sz="1800" dirty="0" smtClean="0"/>
              <a:t>2016;Abstract 507.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23867" y="5489203"/>
            <a:ext cx="7958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Objective response with </a:t>
            </a:r>
            <a:r>
              <a:rPr lang="en-US" sz="1600" dirty="0" err="1" smtClean="0">
                <a:solidFill>
                  <a:schemeClr val="bg1"/>
                </a:solidFill>
              </a:rPr>
              <a:t>palbociclib</a:t>
            </a:r>
            <a:r>
              <a:rPr lang="en-US" sz="1600" dirty="0" smtClean="0">
                <a:solidFill>
                  <a:schemeClr val="bg1"/>
                </a:solidFill>
              </a:rPr>
              <a:t>/</a:t>
            </a:r>
            <a:r>
              <a:rPr lang="en-US" sz="1600" dirty="0" err="1">
                <a:solidFill>
                  <a:schemeClr val="bg1"/>
                </a:solidFill>
              </a:rPr>
              <a:t>letrozole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/>
              <a:t>=</a:t>
            </a:r>
            <a:r>
              <a:rPr lang="en-US" sz="1600" dirty="0" smtClean="0">
                <a:solidFill>
                  <a:schemeClr val="bg1"/>
                </a:solidFill>
              </a:rPr>
              <a:t> 42%, and with placebo/</a:t>
            </a:r>
            <a:r>
              <a:rPr lang="en-US" sz="1600" dirty="0" err="1" smtClean="0">
                <a:solidFill>
                  <a:schemeClr val="bg1"/>
                </a:solidFill>
              </a:rPr>
              <a:t>letrozole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/>
              <a:t>= </a:t>
            </a:r>
            <a:r>
              <a:rPr lang="en-US" sz="1600" dirty="0" smtClean="0">
                <a:solidFill>
                  <a:schemeClr val="bg1"/>
                </a:solidFill>
              </a:rPr>
              <a:t>35%, (odds ratio 1.40, </a:t>
            </a:r>
            <a:r>
              <a:rPr lang="en-US" sz="1600" i="1" dirty="0" smtClean="0">
                <a:solidFill>
                  <a:schemeClr val="bg1"/>
                </a:solidFill>
              </a:rPr>
              <a:t>p</a:t>
            </a:r>
            <a:r>
              <a:rPr lang="en-US" sz="1600" dirty="0" smtClean="0">
                <a:solidFill>
                  <a:schemeClr val="bg1"/>
                </a:solidFill>
              </a:rPr>
              <a:t> = 0.0310)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Overall survival data not yet mature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PFS: Investigator Assessed (ITT Population)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67" y="1564424"/>
            <a:ext cx="7124700" cy="3540976"/>
          </a:xfrm>
          <a:prstGeom prst="rect">
            <a:avLst/>
          </a:prstGeom>
        </p:spPr>
      </p:pic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1109667" y="5103801"/>
            <a:ext cx="6896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 smtClean="0"/>
              <a:t>Time, months</a:t>
            </a:r>
            <a:endParaRPr lang="en-US" sz="1600" b="1" dirty="0"/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 rot="16200000">
            <a:off x="-883838" y="2990775"/>
            <a:ext cx="31912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 smtClean="0"/>
              <a:t>Progression-Free Survival, %</a:t>
            </a:r>
            <a:endParaRPr lang="en-US" sz="1600" b="1" dirty="0"/>
          </a:p>
        </p:txBody>
      </p:sp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4398264" y="969823"/>
            <a:ext cx="4517136" cy="1392377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0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512391"/>
              </p:ext>
            </p:extLst>
          </p:nvPr>
        </p:nvGraphicFramePr>
        <p:xfrm>
          <a:off x="4478155" y="1055932"/>
          <a:ext cx="4332330" cy="1220159"/>
        </p:xfrm>
        <a:graphic>
          <a:graphicData uri="http://schemas.openxmlformats.org/drawingml/2006/table">
            <a:tbl>
              <a:tblPr/>
              <a:tblGrid>
                <a:gridCol w="2046330"/>
                <a:gridCol w="1143000"/>
                <a:gridCol w="1143000"/>
              </a:tblGrid>
              <a:tr h="49415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PAL+LET</a:t>
                      </a:r>
                      <a:b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444)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PCB+LET</a:t>
                      </a:r>
                      <a:b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222)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294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dirty="0" smtClean="0"/>
                        <a:t>Median PFS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24.8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14.5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362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dirty="0" smtClean="0"/>
                        <a:t>HR; 1-sided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i="1" baseline="0" dirty="0" smtClean="0"/>
                        <a:t>p</a:t>
                      </a:r>
                      <a:r>
                        <a:rPr lang="en-US" sz="1600" baseline="0" dirty="0" smtClean="0"/>
                        <a:t>-value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0.58; </a:t>
                      </a:r>
                      <a:r>
                        <a:rPr kumimoji="0" lang="en-US" sz="15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&lt; 0.000001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1905000" y="3962400"/>
            <a:ext cx="2667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/>
              <a:t>PAL + </a:t>
            </a:r>
            <a:r>
              <a:rPr lang="en-US" sz="1800" dirty="0" smtClean="0"/>
              <a:t>LET</a:t>
            </a:r>
          </a:p>
          <a:p>
            <a:r>
              <a:rPr lang="en-US" sz="1800" dirty="0" smtClean="0"/>
              <a:t>PCB + LET</a:t>
            </a:r>
            <a:endParaRPr lang="en-US" sz="1800" dirty="0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585135" y="4164805"/>
            <a:ext cx="31986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6CCFF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1585135" y="4413407"/>
            <a:ext cx="31986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5E2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1607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MONARCH1: Results from a Phase 2 Study of </a:t>
            </a:r>
            <a:r>
              <a:rPr lang="en-US" sz="3200" dirty="0" err="1" smtClean="0">
                <a:latin typeface="Arial" charset="0"/>
                <a:ea typeface="ＭＳ Ｐゴシック" charset="0"/>
                <a:cs typeface="ＭＳ Ｐゴシック" charset="0"/>
              </a:rPr>
              <a:t>Abemaciclib</a:t>
            </a: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, a CDK4 and CDK6 Inhibitor, as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</a:t>
            </a: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onotherapy, in Patients with HR+/HER2- Breast Cancer, After Chemotherapy for Metastatic Disease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Dickler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MN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510.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72204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Dickler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MN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510.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MONARCH 1: Response Summary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55" y="1568601"/>
            <a:ext cx="8705088" cy="4448300"/>
          </a:xfrm>
          <a:prstGeom prst="rect">
            <a:avLst/>
          </a:prstGeom>
        </p:spPr>
      </p:pic>
      <p:sp>
        <p:nvSpPr>
          <p:cNvPr id="10" name="TextBox 15"/>
          <p:cNvSpPr txBox="1">
            <a:spLocks noChangeArrowheads="1"/>
          </p:cNvSpPr>
          <p:nvPr/>
        </p:nvSpPr>
        <p:spPr bwMode="auto">
          <a:xfrm rot="16200000">
            <a:off x="-1888123" y="3488322"/>
            <a:ext cx="42672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 smtClean="0"/>
              <a:t>Change </a:t>
            </a:r>
            <a:r>
              <a:rPr lang="en-US" sz="1600" b="1" smtClean="0"/>
              <a:t>from baseline (%)</a:t>
            </a:r>
            <a:endParaRPr lang="en-US" sz="1600" b="1" dirty="0"/>
          </a:p>
        </p:txBody>
      </p:sp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2133600" y="990600"/>
            <a:ext cx="6553200" cy="19050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2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723338"/>
              </p:ext>
            </p:extLst>
          </p:nvPr>
        </p:nvGraphicFramePr>
        <p:xfrm>
          <a:off x="2217737" y="1087571"/>
          <a:ext cx="6384926" cy="1715699"/>
        </p:xfrm>
        <a:graphic>
          <a:graphicData uri="http://schemas.openxmlformats.org/drawingml/2006/table">
            <a:tbl>
              <a:tblPr/>
              <a:tblGrid>
                <a:gridCol w="4251326"/>
                <a:gridCol w="2133600"/>
              </a:tblGrid>
              <a:tr h="30472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Investigator-assessed response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Abemaciclib</a:t>
                      </a:r>
                      <a:r>
                        <a:rPr kumimoji="0" 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200 mg </a:t>
                      </a:r>
                      <a:br>
                        <a:rPr kumimoji="0" 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lang="en-US" sz="135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(N = 132)</a:t>
                      </a:r>
                      <a:endParaRPr kumimoji="0" 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786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Confirmed objective response rate (ORR = CR + PR)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19.7%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917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CR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917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PR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19.7%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917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Clinical benefit rate (CBR = ORR + SD ≥6 </a:t>
                      </a:r>
                      <a:r>
                        <a:rPr kumimoji="0" lang="en-US" sz="13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42.4%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46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Interim Results </a:t>
            </a:r>
            <a:r>
              <a:rPr lang="en-US" sz="2800" dirty="0"/>
              <a:t>from </a:t>
            </a:r>
            <a:r>
              <a:rPr lang="en-US" sz="2800" dirty="0" err="1"/>
              <a:t>neoMONARCH</a:t>
            </a:r>
            <a:r>
              <a:rPr lang="en-US" sz="2800" dirty="0"/>
              <a:t>: </a:t>
            </a:r>
            <a:r>
              <a:rPr lang="en-US" sz="2800" dirty="0" smtClean="0"/>
              <a:t>A Neoadjuvant Phase </a:t>
            </a:r>
            <a:r>
              <a:rPr lang="en-US" sz="2800" dirty="0"/>
              <a:t>II </a:t>
            </a:r>
            <a:r>
              <a:rPr lang="en-US" sz="2800" dirty="0" smtClean="0"/>
              <a:t>Study </a:t>
            </a:r>
            <a:r>
              <a:rPr lang="en-US" sz="2800" dirty="0"/>
              <a:t>of </a:t>
            </a:r>
            <a:r>
              <a:rPr lang="en-US" sz="2800" dirty="0" err="1" smtClean="0"/>
              <a:t>Abemaciclib</a:t>
            </a:r>
            <a:r>
              <a:rPr lang="en-US" sz="2800" dirty="0" smtClean="0"/>
              <a:t> in Postmenopausal Women </a:t>
            </a:r>
            <a:r>
              <a:rPr lang="en-US" sz="2800" dirty="0"/>
              <a:t>with HR+/HER2- </a:t>
            </a:r>
            <a:r>
              <a:rPr lang="en-US" sz="2800" dirty="0" smtClean="0"/>
              <a:t>Breast Cancer </a:t>
            </a:r>
            <a:r>
              <a:rPr lang="en-US" sz="2800" dirty="0"/>
              <a:t>(BC</a:t>
            </a:r>
            <a:r>
              <a:rPr lang="en-US" sz="2800" dirty="0" smtClean="0"/>
              <a:t>)</a:t>
            </a:r>
            <a:r>
              <a:rPr lang="en-US" sz="3000" dirty="0" smtClean="0"/>
              <a:t>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Hurvitz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S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ESMO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LBA13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2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neoMONARCH: 9-Month Interim Analysis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0" y="6473279"/>
            <a:ext cx="9144000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>
                <a:cs typeface="Arial" charset="0"/>
              </a:rPr>
              <a:t>Hurvitz</a:t>
            </a:r>
            <a:r>
              <a:rPr lang="en-US" sz="1600" dirty="0">
                <a:cs typeface="Arial" charset="0"/>
              </a:rPr>
              <a:t> S et al. </a:t>
            </a:r>
            <a:r>
              <a:rPr lang="en-US" sz="1600" i="1" dirty="0">
                <a:cs typeface="Arial" charset="0"/>
              </a:rPr>
              <a:t>Proc ESMO </a:t>
            </a:r>
            <a:r>
              <a:rPr lang="en-US" sz="1600" dirty="0">
                <a:cs typeface="Arial" charset="0"/>
              </a:rPr>
              <a:t>2016;Abstract LBA13; </a:t>
            </a:r>
            <a:r>
              <a:rPr lang="en-US" sz="1600" dirty="0" err="1">
                <a:cs typeface="Arial" charset="0"/>
              </a:rPr>
              <a:t>www.clinicaltrials.gov</a:t>
            </a:r>
            <a:r>
              <a:rPr lang="en-US" sz="1600" dirty="0">
                <a:cs typeface="Arial" charset="0"/>
              </a:rPr>
              <a:t> (NCT02441946).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199" y="990600"/>
            <a:ext cx="8229601" cy="5211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2200" dirty="0" smtClean="0"/>
              <a:t>Eligibility: Postmenopausal women with untreated early-stage HR-positive, HER2-negative invasive breast cancer (N = 148)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2200" dirty="0" smtClean="0"/>
              <a:t>Randomization to neoadjuvant </a:t>
            </a:r>
            <a:r>
              <a:rPr lang="en-US" sz="2200" dirty="0" err="1" smtClean="0"/>
              <a:t>abemaciclib</a:t>
            </a:r>
            <a:r>
              <a:rPr lang="en-US" sz="2200" dirty="0" smtClean="0"/>
              <a:t>, </a:t>
            </a:r>
            <a:r>
              <a:rPr lang="en-US" sz="2200" dirty="0" err="1" smtClean="0"/>
              <a:t>anastrozole</a:t>
            </a:r>
            <a:r>
              <a:rPr lang="en-US" sz="2200" dirty="0" smtClean="0"/>
              <a:t> (ANZ) or the combination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2200" b="1" dirty="0"/>
              <a:t>P</a:t>
            </a:r>
            <a:r>
              <a:rPr lang="en-US" sz="2200" b="1" dirty="0" smtClean="0"/>
              <a:t>rimary endpoint: </a:t>
            </a:r>
            <a:r>
              <a:rPr lang="en-US" sz="2200" dirty="0" smtClean="0"/>
              <a:t>Change in tissue Ki67 from baseline (BL) to week 2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2200" dirty="0" smtClean="0"/>
              <a:t>Ki67 </a:t>
            </a:r>
            <a:r>
              <a:rPr lang="en-US" sz="2200" dirty="0"/>
              <a:t>geometric mean percent </a:t>
            </a:r>
            <a:r>
              <a:rPr lang="en-US" sz="2200" dirty="0" smtClean="0"/>
              <a:t>reduction </a:t>
            </a:r>
            <a:r>
              <a:rPr lang="en-US" sz="2200" dirty="0"/>
              <a:t>from </a:t>
            </a:r>
            <a:r>
              <a:rPr lang="en-US" sz="2200" dirty="0" smtClean="0"/>
              <a:t>BL was significantly greater with the combination and abemaciclib than with ANZ (</a:t>
            </a:r>
            <a:r>
              <a:rPr lang="en-US" sz="2200" i="1" dirty="0" smtClean="0"/>
              <a:t>p</a:t>
            </a:r>
            <a:r>
              <a:rPr lang="en-US" sz="2200" dirty="0" smtClean="0"/>
              <a:t> &lt; </a:t>
            </a:r>
            <a:r>
              <a:rPr lang="en-US" sz="2200" dirty="0"/>
              <a:t>0.001</a:t>
            </a:r>
            <a:r>
              <a:rPr lang="en-US" sz="2200" dirty="0" smtClean="0"/>
              <a:t>):</a:t>
            </a:r>
          </a:p>
          <a:p>
            <a:pPr marL="800100" lvl="1" indent="-34290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2200" dirty="0" smtClean="0"/>
              <a:t>Combination (n = 23): -93.5% </a:t>
            </a:r>
          </a:p>
          <a:p>
            <a:pPr marL="800100" lvl="1" indent="-34290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2200" dirty="0" smtClean="0"/>
              <a:t>Abemaciclib (n = 19): -93.1%</a:t>
            </a:r>
          </a:p>
          <a:p>
            <a:pPr marL="800100" lvl="1" indent="-34290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2200" dirty="0" smtClean="0"/>
              <a:t>ANZ (n = 22): -71.0%</a:t>
            </a:r>
          </a:p>
          <a:p>
            <a:pPr marL="0" lvl="1" indent="-34290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2200" dirty="0" smtClean="0"/>
              <a:t>No new safety concerns</a:t>
            </a:r>
          </a:p>
        </p:txBody>
      </p:sp>
    </p:spTree>
    <p:extLst>
      <p:ext uri="{BB962C8B-B14F-4D97-AF65-F5344CB8AC3E}">
        <p14:creationId xmlns:p14="http://schemas.microsoft.com/office/powerpoint/2010/main" val="67562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838200" y="1905000"/>
            <a:ext cx="7384024" cy="438951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336" y="0"/>
            <a:ext cx="7772400" cy="2209800"/>
          </a:xfrm>
        </p:spPr>
        <p:txBody>
          <a:bodyPr/>
          <a:lstStyle/>
          <a:p>
            <a:r>
              <a:rPr lang="en-US" sz="1800" b="0" dirty="0" smtClean="0"/>
              <a:t>First-Line </a:t>
            </a:r>
            <a:r>
              <a:rPr lang="en-US" sz="1800" b="0" dirty="0" err="1" smtClean="0"/>
              <a:t>Ribociclib</a:t>
            </a:r>
            <a:r>
              <a:rPr lang="en-US" sz="1800" b="0" dirty="0" smtClean="0"/>
              <a:t> + Letrozole for Postmenopausal Women with Hormone Receptor-Positive (HR+), HER2-Negative (HER2-), Advanced Breast Cancer. </a:t>
            </a:r>
            <a:r>
              <a:rPr lang="en-US" sz="1800" b="0" dirty="0" err="1" smtClean="0"/>
              <a:t>Hortobagyi</a:t>
            </a:r>
            <a:r>
              <a:rPr lang="en-US" sz="1800" b="0" dirty="0" smtClean="0"/>
              <a:t> GN et al. </a:t>
            </a:r>
            <a:r>
              <a:rPr lang="en-US" sz="1800" b="0" i="1" dirty="0" smtClean="0"/>
              <a:t>Proc ESMO</a:t>
            </a:r>
            <a:r>
              <a:rPr lang="en-US" sz="1800" b="0" dirty="0" smtClean="0"/>
              <a:t> 2016;Abstract LBA1_PR</a:t>
            </a:r>
            <a:r>
              <a:rPr lang="en-US" sz="2400" b="0" dirty="0" smtClean="0"/>
              <a:t/>
            </a:r>
            <a:br>
              <a:rPr lang="en-US" sz="2400" b="0" dirty="0" smtClean="0"/>
            </a:br>
            <a:endParaRPr lang="en-US" sz="2400" b="0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12024" y="5939879"/>
            <a:ext cx="54102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US" sz="1600" i="1" dirty="0" smtClean="0">
                <a:solidFill>
                  <a:schemeClr val="tx2"/>
                </a:solidFill>
              </a:rPr>
              <a:t>N </a:t>
            </a:r>
            <a:r>
              <a:rPr lang="en-US" sz="1600" i="1" dirty="0" err="1" smtClean="0">
                <a:solidFill>
                  <a:schemeClr val="tx2"/>
                </a:solidFill>
              </a:rPr>
              <a:t>Engl</a:t>
            </a:r>
            <a:r>
              <a:rPr lang="en-US" sz="1600" i="1" dirty="0" smtClean="0">
                <a:solidFill>
                  <a:schemeClr val="tx2"/>
                </a:solidFill>
              </a:rPr>
              <a:t> J Med </a:t>
            </a:r>
            <a:r>
              <a:rPr lang="en-US" sz="1600" dirty="0" smtClean="0">
                <a:solidFill>
                  <a:schemeClr val="tx2"/>
                </a:solidFill>
              </a:rPr>
              <a:t>2016;[</a:t>
            </a:r>
            <a:r>
              <a:rPr lang="en-US" sz="1600" dirty="0" err="1" smtClean="0">
                <a:solidFill>
                  <a:schemeClr val="tx2"/>
                </a:solidFill>
              </a:rPr>
              <a:t>Epub</a:t>
            </a:r>
            <a:r>
              <a:rPr lang="en-US" sz="1600" dirty="0" smtClean="0">
                <a:solidFill>
                  <a:schemeClr val="tx2"/>
                </a:solidFill>
              </a:rPr>
              <a:t> ahead of print].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17" y="1985450"/>
            <a:ext cx="7255907" cy="403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4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51" y="921629"/>
            <a:ext cx="6330595" cy="43470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MONALEESA-2: Interim PFS Analysis</a:t>
            </a: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95300" y="5226817"/>
            <a:ext cx="8153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182880" anchor="t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PFS benefit seen across all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predefined subgroups</a:t>
            </a:r>
            <a:endParaRPr lang="en-US" sz="1800" dirty="0" smtClean="0">
              <a:solidFill>
                <a:srgbClr val="FFFFFF"/>
              </a:solidFill>
              <a:cs typeface="Arial" charset="0"/>
            </a:endParaRP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OS data were immature at data cutoff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ORR: </a:t>
            </a:r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Ribociclib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/letrozole, 40.7%; placebo/letrozole, 27.5% (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&lt; 0.001)</a:t>
            </a:r>
            <a:endParaRPr lang="en-US" sz="1800" dirty="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Hortobagyi</a:t>
            </a:r>
            <a:r>
              <a:rPr lang="en-US" sz="1800" dirty="0" smtClean="0">
                <a:solidFill>
                  <a:srgbClr val="FFFFFF"/>
                </a:solidFill>
              </a:rPr>
              <a:t> GN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N </a:t>
            </a:r>
            <a:r>
              <a:rPr lang="en-US" sz="1800" i="1" dirty="0" err="1" smtClean="0">
                <a:solidFill>
                  <a:srgbClr val="FFFFFF"/>
                </a:solidFill>
              </a:rPr>
              <a:t>Engl</a:t>
            </a:r>
            <a:r>
              <a:rPr lang="en-US" sz="1800" i="1" dirty="0" smtClean="0">
                <a:solidFill>
                  <a:srgbClr val="FFFFFF"/>
                </a:solidFill>
              </a:rPr>
              <a:t> J Med </a:t>
            </a:r>
            <a:r>
              <a:rPr lang="en-US" sz="1800" dirty="0" smtClean="0">
                <a:solidFill>
                  <a:srgbClr val="FFFFFF"/>
                </a:solidFill>
              </a:rPr>
              <a:t>2016;[</a:t>
            </a:r>
            <a:r>
              <a:rPr lang="en-US" sz="1800" dirty="0" err="1" smtClean="0">
                <a:solidFill>
                  <a:srgbClr val="FFFFFF"/>
                </a:solidFill>
              </a:rPr>
              <a:t>Epub</a:t>
            </a:r>
            <a:r>
              <a:rPr lang="en-US" sz="1800" dirty="0" smtClean="0">
                <a:solidFill>
                  <a:srgbClr val="FFFFFF"/>
                </a:solidFill>
              </a:rPr>
              <a:t> ahead of print].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29370" y="1955937"/>
            <a:ext cx="270983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Median: not reached</a:t>
            </a:r>
            <a:endParaRPr lang="en-US" sz="16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616911" y="4191374"/>
            <a:ext cx="2374689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Median: 14.7 </a:t>
            </a:r>
            <a:r>
              <a:rPr lang="en-US" sz="1600" dirty="0" err="1" smtClean="0"/>
              <a:t>mo</a:t>
            </a:r>
            <a:endParaRPr lang="en-US" sz="16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95577" y="3863363"/>
            <a:ext cx="3767847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hr-HR" sz="1600" dirty="0"/>
              <a:t>Hazard </a:t>
            </a:r>
            <a:r>
              <a:rPr lang="hr-HR" sz="1600" dirty="0" err="1"/>
              <a:t>ratio</a:t>
            </a:r>
            <a:r>
              <a:rPr lang="hr-HR" sz="1600" dirty="0"/>
              <a:t>, 0.56 (95% CI, </a:t>
            </a:r>
            <a:r>
              <a:rPr lang="hr-HR" sz="1600" dirty="0" smtClean="0"/>
              <a:t>0.43-0.72)</a:t>
            </a:r>
          </a:p>
          <a:p>
            <a:r>
              <a:rPr lang="hr-HR" sz="1600" i="1" dirty="0" smtClean="0"/>
              <a:t>P</a:t>
            </a:r>
            <a:r>
              <a:rPr lang="hr-HR" sz="1600" dirty="0" smtClean="0"/>
              <a:t> = 3.29 x 10</a:t>
            </a:r>
            <a:r>
              <a:rPr lang="hr-HR" sz="1600" baseline="30000" dirty="0" smtClean="0"/>
              <a:t>-6</a:t>
            </a:r>
            <a:r>
              <a:rPr lang="hr-HR" sz="1600" dirty="0" smtClean="0"/>
              <a:t> for </a:t>
            </a:r>
            <a:r>
              <a:rPr lang="hr-HR" sz="1600" dirty="0" err="1" smtClean="0"/>
              <a:t>superiority</a:t>
            </a:r>
            <a:endParaRPr lang="en-US" sz="1600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140737" y="2367291"/>
            <a:ext cx="2012663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/>
              <a:t>Ribociclib</a:t>
            </a:r>
            <a:r>
              <a:rPr lang="en-US" sz="1600" dirty="0"/>
              <a:t> group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610497" y="3836798"/>
            <a:ext cx="21008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Placebo group</a:t>
            </a:r>
          </a:p>
        </p:txBody>
      </p:sp>
    </p:spTree>
    <p:extLst>
      <p:ext uri="{BB962C8B-B14F-4D97-AF65-F5344CB8AC3E}">
        <p14:creationId xmlns:p14="http://schemas.microsoft.com/office/powerpoint/2010/main" val="67304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3"/>
          <p:cNvSpPr>
            <a:spLocks noGrp="1"/>
          </p:cNvSpPr>
          <p:nvPr>
            <p:ph type="ctrTitle"/>
          </p:nvPr>
        </p:nvSpPr>
        <p:spPr>
          <a:xfrm>
            <a:off x="484632" y="609600"/>
            <a:ext cx="8202168" cy="3889248"/>
          </a:xfrm>
        </p:spPr>
        <p:txBody>
          <a:bodyPr/>
          <a:lstStyle/>
          <a:p>
            <a:r>
              <a:rPr lang="en-US" sz="2800" dirty="0" smtClean="0"/>
              <a:t>Phase </a:t>
            </a:r>
            <a:r>
              <a:rPr lang="en-US" sz="2800" dirty="0"/>
              <a:t>III study of </a:t>
            </a:r>
            <a:r>
              <a:rPr lang="en-US" sz="2800" dirty="0" err="1"/>
              <a:t>ribociclib</a:t>
            </a:r>
            <a:r>
              <a:rPr lang="en-US" sz="2800" dirty="0"/>
              <a:t> (LEE011) plus </a:t>
            </a:r>
            <a:r>
              <a:rPr lang="en-US" sz="2800" dirty="0" err="1"/>
              <a:t>fulvestrant</a:t>
            </a:r>
            <a:r>
              <a:rPr lang="en-US" sz="2800" dirty="0"/>
              <a:t> for the treatment of postmenopausal patients with hormone receptor-positive (HR+), human epidermal growth factor receptor 2-negative (</a:t>
            </a:r>
            <a:r>
              <a:rPr lang="en-US" sz="2800" dirty="0" smtClean="0"/>
              <a:t>HER2-) </a:t>
            </a:r>
            <a:r>
              <a:rPr lang="en-US" sz="2800" dirty="0"/>
              <a:t>advanced breast cancer (</a:t>
            </a:r>
            <a:r>
              <a:rPr lang="en-US" sz="2800" dirty="0" err="1"/>
              <a:t>aBC</a:t>
            </a:r>
            <a:r>
              <a:rPr lang="en-US" sz="2800" dirty="0"/>
              <a:t>) who have received no or only one line of prior endocrine treatment (ET): MONALEESA-3. </a:t>
            </a:r>
            <a:endParaRPr lang="en-US" sz="28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1746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Fasching</a:t>
            </a:r>
            <a:r>
              <a:rPr lang="en-US" dirty="0" smtClean="0"/>
              <a:t> </a:t>
            </a:r>
            <a:r>
              <a:rPr lang="en-US" dirty="0"/>
              <a:t>PA et al. </a:t>
            </a:r>
            <a:br>
              <a:rPr lang="en-US" dirty="0"/>
            </a:br>
            <a:r>
              <a:rPr lang="en-US" i="1" dirty="0" smtClean="0"/>
              <a:t>Proc ASCO </a:t>
            </a:r>
            <a:r>
              <a:rPr lang="en-US" dirty="0" smtClean="0"/>
              <a:t>2016;Abstract TPS624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7506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Line 6"/>
          <p:cNvSpPr>
            <a:spLocks noChangeShapeType="1"/>
          </p:cNvSpPr>
          <p:nvPr/>
        </p:nvSpPr>
        <p:spPr bwMode="auto">
          <a:xfrm>
            <a:off x="3426019" y="3400859"/>
            <a:ext cx="142557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0" name="Line 7"/>
          <p:cNvSpPr>
            <a:spLocks noChangeShapeType="1"/>
          </p:cNvSpPr>
          <p:nvPr/>
        </p:nvSpPr>
        <p:spPr bwMode="auto">
          <a:xfrm flipH="1">
            <a:off x="4856848" y="2641017"/>
            <a:ext cx="0" cy="158559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1" name="Line 8"/>
          <p:cNvSpPr>
            <a:spLocks noChangeShapeType="1"/>
          </p:cNvSpPr>
          <p:nvPr/>
        </p:nvSpPr>
        <p:spPr bwMode="auto">
          <a:xfrm flipV="1">
            <a:off x="4856847" y="2629902"/>
            <a:ext cx="303213" cy="6551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2" name="Line 9"/>
          <p:cNvSpPr>
            <a:spLocks noChangeShapeType="1"/>
          </p:cNvSpPr>
          <p:nvPr/>
        </p:nvSpPr>
        <p:spPr bwMode="auto">
          <a:xfrm>
            <a:off x="4866143" y="4232414"/>
            <a:ext cx="293918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3" name="Text Box 11"/>
          <p:cNvSpPr txBox="1">
            <a:spLocks noChangeArrowheads="1"/>
          </p:cNvSpPr>
          <p:nvPr/>
        </p:nvSpPr>
        <p:spPr bwMode="auto">
          <a:xfrm>
            <a:off x="5226736" y="2191753"/>
            <a:ext cx="2982912" cy="912813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err="1" smtClean="0">
                <a:solidFill>
                  <a:srgbClr val="000090"/>
                </a:solidFill>
              </a:rPr>
              <a:t>Ribociclib</a:t>
            </a:r>
            <a:r>
              <a:rPr lang="en-US" sz="2000" b="1" dirty="0" smtClean="0">
                <a:solidFill>
                  <a:srgbClr val="000090"/>
                </a:solidFill>
              </a:rPr>
              <a:t> </a:t>
            </a:r>
            <a:r>
              <a:rPr lang="en-US" sz="2000" b="1" dirty="0">
                <a:solidFill>
                  <a:srgbClr val="000090"/>
                </a:solidFill>
              </a:rPr>
              <a:t>+</a:t>
            </a:r>
          </a:p>
          <a:p>
            <a:pPr algn="ctr"/>
            <a:r>
              <a:rPr lang="en-US" sz="2000" b="1" dirty="0" err="1" smtClean="0">
                <a:solidFill>
                  <a:srgbClr val="000090"/>
                </a:solidFill>
              </a:rPr>
              <a:t>fulvestrant</a:t>
            </a:r>
            <a:r>
              <a:rPr lang="en-US" sz="2000" b="1" dirty="0" smtClean="0">
                <a:solidFill>
                  <a:srgbClr val="000090"/>
                </a:solidFill>
              </a:rPr>
              <a:t> (n = 440)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68614" name="Text Box 13"/>
          <p:cNvSpPr txBox="1">
            <a:spLocks noChangeArrowheads="1"/>
          </p:cNvSpPr>
          <p:nvPr/>
        </p:nvSpPr>
        <p:spPr bwMode="auto">
          <a:xfrm>
            <a:off x="5241204" y="3804952"/>
            <a:ext cx="2982912" cy="843327"/>
          </a:xfrm>
          <a:prstGeom prst="rect">
            <a:avLst/>
          </a:prstGeom>
          <a:solidFill>
            <a:srgbClr val="58C4F3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000090"/>
                </a:solidFill>
              </a:rPr>
              <a:t>Placebo +</a:t>
            </a:r>
            <a:br>
              <a:rPr lang="en-US" sz="2000" b="1" dirty="0" smtClean="0">
                <a:solidFill>
                  <a:srgbClr val="000090"/>
                </a:solidFill>
              </a:rPr>
            </a:br>
            <a:r>
              <a:rPr lang="en-US" sz="2000" b="1" dirty="0" err="1" smtClean="0">
                <a:solidFill>
                  <a:srgbClr val="000090"/>
                </a:solidFill>
              </a:rPr>
              <a:t>fulvestrant</a:t>
            </a:r>
            <a:r>
              <a:rPr lang="en-US" sz="2000" b="1" dirty="0" smtClean="0">
                <a:solidFill>
                  <a:srgbClr val="000090"/>
                </a:solidFill>
              </a:rPr>
              <a:t> (n = 220)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68615" name="Oval 25"/>
          <p:cNvSpPr>
            <a:spLocks noChangeArrowheads="1"/>
          </p:cNvSpPr>
          <p:nvPr/>
        </p:nvSpPr>
        <p:spPr bwMode="auto">
          <a:xfrm>
            <a:off x="3851961" y="2954052"/>
            <a:ext cx="852487" cy="850900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3000" b="1" smtClean="0">
                <a:solidFill>
                  <a:schemeClr val="bg1"/>
                </a:solidFill>
              </a:rPr>
              <a:t>R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8617" name="TextBox 3"/>
          <p:cNvSpPr txBox="1">
            <a:spLocks noChangeArrowheads="1"/>
          </p:cNvSpPr>
          <p:nvPr/>
        </p:nvSpPr>
        <p:spPr bwMode="auto">
          <a:xfrm>
            <a:off x="0" y="6227058"/>
            <a:ext cx="91440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>
                <a:solidFill>
                  <a:srgbClr val="FFFFFF"/>
                </a:solidFill>
              </a:rPr>
              <a:t>www.clinicaltrials.gov</a:t>
            </a:r>
            <a:r>
              <a:rPr lang="en-US" sz="1600" dirty="0">
                <a:solidFill>
                  <a:srgbClr val="FFFFFF"/>
                </a:solidFill>
              </a:rPr>
              <a:t>, </a:t>
            </a:r>
            <a:r>
              <a:rPr lang="en-US" sz="1600" dirty="0" smtClean="0">
                <a:solidFill>
                  <a:srgbClr val="FFFFFF"/>
                </a:solidFill>
              </a:rPr>
              <a:t>September 2016. Identifier</a:t>
            </a:r>
            <a:r>
              <a:rPr lang="en-US" sz="1600" dirty="0">
                <a:solidFill>
                  <a:srgbClr val="FFFFFF"/>
                </a:solidFill>
              </a:rPr>
              <a:t>: </a:t>
            </a:r>
            <a:r>
              <a:rPr lang="en-US" sz="1600" dirty="0" smtClean="0">
                <a:solidFill>
                  <a:srgbClr val="FFFFFF"/>
                </a:solidFill>
              </a:rPr>
              <a:t>NCT02422615</a:t>
            </a:r>
            <a:endParaRPr lang="en-US" sz="1600" dirty="0">
              <a:solidFill>
                <a:srgbClr val="FFFFFF"/>
              </a:solidFill>
            </a:endParaRPr>
          </a:p>
          <a:p>
            <a:r>
              <a:rPr lang="en-US" sz="1600" dirty="0" err="1" smtClean="0">
                <a:solidFill>
                  <a:srgbClr val="FFFFFF"/>
                </a:solidFill>
              </a:rPr>
              <a:t>Fasching</a:t>
            </a:r>
            <a:r>
              <a:rPr lang="en-US" sz="1600" dirty="0" smtClean="0">
                <a:solidFill>
                  <a:srgbClr val="FFFFFF"/>
                </a:solidFill>
              </a:rPr>
              <a:t> PA et </a:t>
            </a:r>
            <a:r>
              <a:rPr lang="en-US" sz="1600" dirty="0">
                <a:solidFill>
                  <a:srgbClr val="FFFFFF"/>
                </a:solidFill>
              </a:rPr>
              <a:t>al. </a:t>
            </a:r>
            <a:r>
              <a:rPr lang="en-US" sz="1600" i="1" dirty="0" smtClean="0">
                <a:solidFill>
                  <a:srgbClr val="FFFFFF"/>
                </a:solidFill>
              </a:rPr>
              <a:t>Proc ASCO </a:t>
            </a:r>
            <a:r>
              <a:rPr lang="en-US" sz="1600" dirty="0" smtClean="0">
                <a:solidFill>
                  <a:srgbClr val="FFFFFF"/>
                </a:solidFill>
              </a:rPr>
              <a:t>2016;Abstract TPS624.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68618" name="TextBox 17"/>
          <p:cNvSpPr txBox="1">
            <a:spLocks noChangeArrowheads="1"/>
          </p:cNvSpPr>
          <p:nvPr/>
        </p:nvSpPr>
        <p:spPr bwMode="auto">
          <a:xfrm>
            <a:off x="570951" y="1348241"/>
            <a:ext cx="46702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FFFFFF"/>
                </a:solidFill>
              </a:rPr>
              <a:t>Target Accrual: </a:t>
            </a:r>
            <a:r>
              <a:rPr lang="en-US" sz="2000" dirty="0" smtClean="0">
                <a:solidFill>
                  <a:srgbClr val="FFFFFF"/>
                </a:solidFill>
              </a:rPr>
              <a:t>660 </a:t>
            </a:r>
            <a:r>
              <a:rPr lang="en-US" sz="2000" dirty="0">
                <a:solidFill>
                  <a:srgbClr val="FFFFFF"/>
                </a:solidFill>
              </a:rPr>
              <a:t>(Active, </a:t>
            </a:r>
            <a:r>
              <a:rPr lang="en-US" sz="2000" dirty="0" smtClean="0">
                <a:solidFill>
                  <a:srgbClr val="FFFFFF"/>
                </a:solidFill>
              </a:rPr>
              <a:t>recruiting</a:t>
            </a:r>
            <a:r>
              <a:rPr lang="en-US" sz="2000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68619" name="TextBox 20"/>
          <p:cNvSpPr txBox="1">
            <a:spLocks noChangeArrowheads="1"/>
          </p:cNvSpPr>
          <p:nvPr/>
        </p:nvSpPr>
        <p:spPr bwMode="auto">
          <a:xfrm>
            <a:off x="621310" y="5124488"/>
            <a:ext cx="26989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1" dirty="0" smtClean="0">
                <a:solidFill>
                  <a:srgbClr val="FFFFFF"/>
                </a:solidFill>
              </a:rPr>
              <a:t>Primary Endpoint:</a:t>
            </a:r>
            <a:r>
              <a:rPr lang="en-US" sz="1800" dirty="0" smtClean="0">
                <a:solidFill>
                  <a:srgbClr val="FFFFFF"/>
                </a:solidFill>
              </a:rPr>
              <a:t> PFS </a:t>
            </a:r>
          </a:p>
        </p:txBody>
      </p:sp>
      <p:sp>
        <p:nvSpPr>
          <p:cNvPr id="68621" name="Title 1"/>
          <p:cNvSpPr>
            <a:spLocks noGrp="1"/>
          </p:cNvSpPr>
          <p:nvPr>
            <p:ph type="title"/>
          </p:nvPr>
        </p:nvSpPr>
        <p:spPr>
          <a:xfrm>
            <a:off x="685800" y="-15081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MONALEESA-3: A Phase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III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Study of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Ribociclib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/>
              <a:t>with </a:t>
            </a:r>
            <a:r>
              <a:rPr lang="en-US" dirty="0" err="1"/>
              <a:t>Fulvestrant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in Advanced Breast Cancer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29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300741"/>
              </p:ext>
            </p:extLst>
          </p:nvPr>
        </p:nvGraphicFramePr>
        <p:xfrm>
          <a:off x="621310" y="1927225"/>
          <a:ext cx="2927439" cy="2913900"/>
        </p:xfrm>
        <a:graphic>
          <a:graphicData uri="http://schemas.openxmlformats.org/drawingml/2006/table">
            <a:tbl>
              <a:tblPr/>
              <a:tblGrid>
                <a:gridCol w="2927439"/>
              </a:tblGrid>
              <a:tr h="4776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Eligibility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91490" marR="91490" marT="45745" marB="4574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436282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Locally recurrent or metastatic breast cancer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Hormone receptor-positive, HER2-negative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≤1 prior line of endocrine therapy for advanced disease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No prior CDK4/6 inhibitor</a:t>
                      </a:r>
                    </a:p>
                  </a:txBody>
                  <a:tcPr marL="91490" marR="91490" marT="45745" marB="4574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12348" y="55753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7" name="TextBox 20"/>
          <p:cNvSpPr txBox="1">
            <a:spLocks noChangeArrowheads="1"/>
          </p:cNvSpPr>
          <p:nvPr/>
        </p:nvSpPr>
        <p:spPr bwMode="auto">
          <a:xfrm>
            <a:off x="4572001" y="4775537"/>
            <a:ext cx="403859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Stratification: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Liver and/or lung metastases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Prior endocrine therapy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8" name="TextBox 20"/>
          <p:cNvSpPr txBox="1">
            <a:spLocks noChangeArrowheads="1"/>
          </p:cNvSpPr>
          <p:nvPr/>
        </p:nvSpPr>
        <p:spPr bwMode="auto">
          <a:xfrm>
            <a:off x="3773832" y="3836718"/>
            <a:ext cx="10737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b="1">
                <a:solidFill>
                  <a:schemeClr val="bg1"/>
                </a:solidFill>
              </a:rPr>
              <a:t>2:1</a:t>
            </a:r>
            <a:endParaRPr lang="en-US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88463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61-year-old woman is diagnosed with a 1.4-cm, ER/PR-positive, HER2-negative IDC. She has 1 positive axillary node. Would you order a genomic assay for this patient?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9904004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0" y="3352800"/>
            <a:ext cx="1143000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98" b="1" dirty="0" err="1" smtClean="0"/>
              <a:t>Onco</a:t>
            </a:r>
            <a:r>
              <a:rPr lang="en-US" sz="1598" b="1" i="1" dirty="0" err="1" smtClean="0"/>
              <a:t>type</a:t>
            </a:r>
            <a:endParaRPr lang="en-US" sz="1598" b="1" i="1" dirty="0"/>
          </a:p>
        </p:txBody>
      </p:sp>
    </p:spTree>
    <p:extLst>
      <p:ext uri="{BB962C8B-B14F-4D97-AF65-F5344CB8AC3E}">
        <p14:creationId xmlns:p14="http://schemas.microsoft.com/office/powerpoint/2010/main" val="8572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77-year-old woman is s/p modified radical mastectomy for a 2.2-cm, ER-positive/HER2-negative, node-negative IDC. In general, would you likely order a genomic tumor assay?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8002561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0" y="3352800"/>
            <a:ext cx="1143000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98" b="1" dirty="0" err="1" smtClean="0"/>
              <a:t>Onco</a:t>
            </a:r>
            <a:r>
              <a:rPr lang="en-US" sz="1598" b="1" i="1" dirty="0" err="1" smtClean="0"/>
              <a:t>type</a:t>
            </a:r>
            <a:endParaRPr lang="en-US" sz="1598" b="1" i="1" dirty="0"/>
          </a:p>
        </p:txBody>
      </p:sp>
    </p:spTree>
    <p:extLst>
      <p:ext uri="{BB962C8B-B14F-4D97-AF65-F5344CB8AC3E}">
        <p14:creationId xmlns:p14="http://schemas.microsoft.com/office/powerpoint/2010/main" val="84866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3185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>
                <a:solidFill>
                  <a:srgbClr val="FFFFFF"/>
                </a:solidFill>
              </a:rPr>
              <a:t>A </a:t>
            </a:r>
            <a:r>
              <a:rPr lang="en-US" sz="2200" b="1" dirty="0" smtClean="0">
                <a:solidFill>
                  <a:srgbClr val="FFFFFF"/>
                </a:solidFill>
              </a:rPr>
              <a:t>67-year-old </a:t>
            </a:r>
            <a:r>
              <a:rPr lang="en-US" sz="2200" b="1" dirty="0">
                <a:solidFill>
                  <a:srgbClr val="FFFFFF"/>
                </a:solidFill>
              </a:rPr>
              <a:t>woman is s/p </a:t>
            </a:r>
            <a:r>
              <a:rPr lang="en-US" sz="2200" b="1" dirty="0" smtClean="0">
                <a:solidFill>
                  <a:srgbClr val="FFFFFF"/>
                </a:solidFill>
              </a:rPr>
              <a:t>breast-conserving treatment for a 3.2-cm, ER-positive/HER2-negative IDC with 2 positive nodes. The patient received AC    T adjuvant chemotherapy followed by </a:t>
            </a:r>
            <a:r>
              <a:rPr lang="en-US" sz="2200" b="1" dirty="0" err="1" smtClean="0">
                <a:solidFill>
                  <a:srgbClr val="FFFFFF"/>
                </a:solidFill>
              </a:rPr>
              <a:t>anastrozole</a:t>
            </a:r>
            <a:r>
              <a:rPr lang="en-US" sz="2200" b="1" dirty="0" smtClean="0">
                <a:solidFill>
                  <a:srgbClr val="FFFFFF"/>
                </a:solidFill>
              </a:rPr>
              <a:t> with good tolerance for 5 years. Would you continue the aromatase inhibitor?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1141719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sp>
        <p:nvSpPr>
          <p:cNvPr id="3" name="Right Arrow 2"/>
          <p:cNvSpPr/>
          <p:nvPr/>
        </p:nvSpPr>
        <p:spPr bwMode="auto">
          <a:xfrm>
            <a:off x="4800600" y="1524000"/>
            <a:ext cx="228600" cy="45719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56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In general, which treatment would you recommend for a postmenopausal woman with ER-positive/HER2-negative breast cancer who develops minimally symptomatic bone and lung metastases 2 years after starting </a:t>
            </a:r>
            <a:r>
              <a:rPr lang="en-US" sz="2200" b="1" dirty="0" err="1" smtClean="0">
                <a:solidFill>
                  <a:srgbClr val="FFFFFF"/>
                </a:solidFill>
              </a:rPr>
              <a:t>anastrozole</a:t>
            </a:r>
            <a:r>
              <a:rPr lang="en-US" sz="2200" b="1" dirty="0" smtClean="0">
                <a:solidFill>
                  <a:srgbClr val="FFFFFF"/>
                </a:solidFill>
              </a:rPr>
              <a:t> (in addition to bone-targeted therapy)?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5593564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47699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BCE1E3"/>
                </a:solidFill>
              </a:rPr>
              <a:t>Disclosures</a:t>
            </a:r>
            <a:endParaRPr lang="en-US" dirty="0">
              <a:solidFill>
                <a:srgbClr val="BCE1E3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92617"/>
              </p:ext>
            </p:extLst>
          </p:nvPr>
        </p:nvGraphicFramePr>
        <p:xfrm>
          <a:off x="990600" y="1981200"/>
          <a:ext cx="67056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5600"/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financial interests or affiliations to disclose.</a:t>
                      </a:r>
                      <a:endParaRPr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59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762000"/>
            <a:ext cx="8332788" cy="4521946"/>
          </a:xfrm>
          <a:prstGeom prst="rect">
            <a:avLst/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62000"/>
            <a:ext cx="8207375" cy="38622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33800" y="4858728"/>
            <a:ext cx="4854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solidFill>
                  <a:schemeClr val="tx2"/>
                </a:solidFill>
              </a:rPr>
              <a:t>N </a:t>
            </a:r>
            <a:r>
              <a:rPr lang="en-US" sz="1800" i="1" dirty="0" err="1" smtClean="0">
                <a:solidFill>
                  <a:schemeClr val="tx2"/>
                </a:solidFill>
              </a:rPr>
              <a:t>Engl</a:t>
            </a:r>
            <a:r>
              <a:rPr lang="en-US" sz="1800" i="1" dirty="0" smtClean="0">
                <a:solidFill>
                  <a:schemeClr val="tx2"/>
                </a:solidFill>
              </a:rPr>
              <a:t> J Med </a:t>
            </a:r>
            <a:r>
              <a:rPr lang="en-US" sz="1800" dirty="0" smtClean="0">
                <a:solidFill>
                  <a:schemeClr val="tx2"/>
                </a:solidFill>
              </a:rPr>
              <a:t>2016;375(8):717-29.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965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14" y="1252655"/>
            <a:ext cx="7150608" cy="4843345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MINDACT: Median Distant Metastasis-Free Survival (DMFS) at 5 Years in All Risk Groups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42502"/>
            <a:ext cx="9144000" cy="415498"/>
          </a:xfrm>
          <a:prstGeom prst="rect">
            <a:avLst/>
          </a:prstGeom>
          <a:noFill/>
        </p:spPr>
        <p:txBody>
          <a:bodyPr wrap="square" lIns="182880" bIns="91440" rtlCol="0" anchor="b" anchorCtr="0">
            <a:spAutoFit/>
          </a:bodyPr>
          <a:lstStyle/>
          <a:p>
            <a:r>
              <a:rPr lang="en-US" sz="1800" dirty="0" smtClean="0"/>
              <a:t>Cardoso F et al. </a:t>
            </a:r>
            <a:r>
              <a:rPr lang="en-US" sz="1800" i="1" dirty="0" smtClean="0"/>
              <a:t>N </a:t>
            </a:r>
            <a:r>
              <a:rPr lang="en-US" sz="1800" i="1" dirty="0" err="1" smtClean="0"/>
              <a:t>Engl</a:t>
            </a:r>
            <a:r>
              <a:rPr lang="en-US" sz="1800" i="1" dirty="0" smtClean="0"/>
              <a:t> J Med </a:t>
            </a:r>
            <a:r>
              <a:rPr lang="en-US" sz="1800" dirty="0" smtClean="0"/>
              <a:t>2016;375(8):717-29.</a:t>
            </a:r>
            <a:endParaRPr lang="en-US" sz="1800" dirty="0"/>
          </a:p>
        </p:txBody>
      </p:sp>
      <p:sp>
        <p:nvSpPr>
          <p:cNvPr id="7" name="Title 2"/>
          <p:cNvSpPr txBox="1">
            <a:spLocks/>
          </p:cNvSpPr>
          <p:nvPr/>
        </p:nvSpPr>
        <p:spPr bwMode="auto">
          <a:xfrm>
            <a:off x="1837742" y="4108746"/>
            <a:ext cx="2810457" cy="146036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4075" algn="l"/>
              </a:tabLst>
              <a:defRPr/>
            </a:pPr>
            <a:r>
              <a:rPr lang="en-US" sz="1600" b="1" kern="0" dirty="0">
                <a:solidFill>
                  <a:srgbClr val="92D050"/>
                </a:solidFill>
              </a:rPr>
              <a:t> </a:t>
            </a:r>
            <a:r>
              <a:rPr lang="en-US" sz="1600" b="1" kern="0" dirty="0" smtClean="0">
                <a:solidFill>
                  <a:srgbClr val="92D050"/>
                </a:solidFill>
              </a:rPr>
              <a:t>                      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% at 5 years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4075" algn="l"/>
              </a:tabLst>
              <a:defRPr/>
            </a:pPr>
            <a:r>
              <a:rPr kumimoji="0" lang="en-US" sz="1600" b="1" i="0" u="none" strike="noStrike" kern="0" cap="none" spc="0" normalizeH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</a:rPr>
              <a:t>cL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</a:rPr>
              <a:t>/</a:t>
            </a:r>
            <a:r>
              <a:rPr kumimoji="0" lang="en-US" sz="1600" b="1" i="0" u="none" strike="noStrike" kern="0" cap="none" spc="0" normalizeH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</a:rPr>
              <a:t>gL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</a:rPr>
              <a:t> (n = 2745)</a:t>
            </a:r>
            <a:r>
              <a:rPr lang="en-US" sz="1600" b="1" kern="0" dirty="0">
                <a:solidFill>
                  <a:srgbClr val="92D050"/>
                </a:solidFill>
              </a:rPr>
              <a:t>	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</a:rPr>
              <a:t>97.6</a:t>
            </a:r>
            <a:endParaRPr lang="en-US" sz="1600" b="1" kern="0" noProof="0" dirty="0">
              <a:solidFill>
                <a:srgbClr val="92D050"/>
              </a:solidFill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4075" algn="l"/>
              </a:tabLst>
              <a:defRPr/>
            </a:pPr>
            <a:r>
              <a:rPr lang="en-US" sz="1600" b="1" kern="0" dirty="0" err="1" smtClean="0">
                <a:solidFill>
                  <a:srgbClr val="D2D3D5"/>
                </a:solidFill>
              </a:rPr>
              <a:t>cH</a:t>
            </a:r>
            <a:r>
              <a:rPr lang="en-US" sz="1600" b="1" kern="0" dirty="0" smtClean="0">
                <a:solidFill>
                  <a:srgbClr val="D2D3D5"/>
                </a:solidFill>
              </a:rPr>
              <a:t>/</a:t>
            </a:r>
            <a:r>
              <a:rPr lang="en-US" sz="1600" b="1" kern="0" dirty="0" err="1" smtClean="0">
                <a:solidFill>
                  <a:srgbClr val="D2D3D5"/>
                </a:solidFill>
              </a:rPr>
              <a:t>gL</a:t>
            </a:r>
            <a:r>
              <a:rPr lang="en-US" sz="1600" b="1" kern="0" dirty="0" smtClean="0">
                <a:solidFill>
                  <a:srgbClr val="D2D3D5"/>
                </a:solidFill>
              </a:rPr>
              <a:t> (n = 1550)	95.1</a:t>
            </a:r>
          </a:p>
          <a:p>
            <a:pPr lvl="0">
              <a:tabLst>
                <a:tab pos="854075" algn="l"/>
              </a:tabLst>
              <a:defRPr/>
            </a:pPr>
            <a:r>
              <a:rPr lang="en-US" sz="1600" b="1" kern="0" dirty="0" err="1" smtClean="0">
                <a:solidFill>
                  <a:srgbClr val="00AEF0"/>
                </a:solidFill>
              </a:rPr>
              <a:t>cL</a:t>
            </a:r>
            <a:r>
              <a:rPr lang="en-US" sz="1600" b="1" kern="0" dirty="0" smtClean="0">
                <a:solidFill>
                  <a:srgbClr val="00AEF0"/>
                </a:solidFill>
              </a:rPr>
              <a:t>/</a:t>
            </a:r>
            <a:r>
              <a:rPr lang="en-US" sz="1600" b="1" kern="0" dirty="0" err="1" smtClean="0">
                <a:solidFill>
                  <a:srgbClr val="00AEF0"/>
                </a:solidFill>
              </a:rPr>
              <a:t>gH</a:t>
            </a:r>
            <a:r>
              <a:rPr lang="en-US" sz="1600" b="1" kern="0" dirty="0" smtClean="0">
                <a:solidFill>
                  <a:srgbClr val="00AEF0"/>
                </a:solidFill>
              </a:rPr>
              <a:t> (n = 592)	94.8</a:t>
            </a:r>
          </a:p>
          <a:p>
            <a:pPr lvl="0">
              <a:tabLst>
                <a:tab pos="854075" algn="l"/>
              </a:tabLst>
              <a:defRPr/>
            </a:pPr>
            <a:r>
              <a:rPr lang="en-US" sz="1600" b="1" kern="0" dirty="0" err="1" smtClean="0">
                <a:solidFill>
                  <a:srgbClr val="FF5E2D"/>
                </a:solidFill>
              </a:rPr>
              <a:t>cH</a:t>
            </a:r>
            <a:r>
              <a:rPr lang="en-US" sz="1600" b="1" kern="0" dirty="0" smtClean="0">
                <a:solidFill>
                  <a:srgbClr val="FF5E2D"/>
                </a:solidFill>
              </a:rPr>
              <a:t>/</a:t>
            </a:r>
            <a:r>
              <a:rPr lang="en-US" sz="1600" b="1" kern="0" dirty="0" err="1" smtClean="0">
                <a:solidFill>
                  <a:srgbClr val="FF5E2D"/>
                </a:solidFill>
              </a:rPr>
              <a:t>gH</a:t>
            </a:r>
            <a:r>
              <a:rPr lang="en-US" sz="1600" b="1" kern="0" dirty="0" smtClean="0">
                <a:solidFill>
                  <a:srgbClr val="FF5E2D"/>
                </a:solidFill>
              </a:rPr>
              <a:t> (n = 1806)	90.6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5907258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Year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1545222" y="3404368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Survival without distant </a:t>
            </a:r>
            <a:r>
              <a:rPr lang="en-US" sz="1600" b="1" dirty="0"/>
              <a:t>metastasis </a:t>
            </a:r>
            <a:r>
              <a:rPr lang="en-US" sz="1600" b="1" dirty="0" smtClean="0"/>
              <a:t>(%)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62601" y="1202324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Low clinical and genomic (</a:t>
            </a:r>
            <a:r>
              <a:rPr lang="en-US" sz="1600" dirty="0" err="1"/>
              <a:t>cL</a:t>
            </a:r>
            <a:r>
              <a:rPr lang="en-US" sz="1600" dirty="0"/>
              <a:t>/</a:t>
            </a:r>
            <a:r>
              <a:rPr lang="en-US" sz="1600" dirty="0" err="1"/>
              <a:t>gL</a:t>
            </a:r>
            <a:r>
              <a:rPr lang="en-US" sz="1600" dirty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34201" y="1751546"/>
            <a:ext cx="2052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High clinical</a:t>
            </a:r>
            <a:r>
              <a:rPr lang="en-US" sz="1600"/>
              <a:t>, 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>low </a:t>
            </a:r>
            <a:r>
              <a:rPr lang="en-US" sz="1600" dirty="0"/>
              <a:t>genomic (</a:t>
            </a:r>
            <a:r>
              <a:rPr lang="en-US" sz="1600" dirty="0" err="1"/>
              <a:t>cH</a:t>
            </a:r>
            <a:r>
              <a:rPr lang="en-US" sz="1600" dirty="0"/>
              <a:t>/</a:t>
            </a:r>
            <a:r>
              <a:rPr lang="en-US" sz="1600" dirty="0" err="1"/>
              <a:t>gL</a:t>
            </a:r>
            <a:r>
              <a:rPr lang="en-US" sz="1600" dirty="0"/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38800" y="2950219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High clinical and genomic (</a:t>
            </a:r>
            <a:r>
              <a:rPr lang="en-US" sz="1600" dirty="0" err="1"/>
              <a:t>cH</a:t>
            </a:r>
            <a:r>
              <a:rPr lang="en-US" sz="1600" dirty="0"/>
              <a:t>/</a:t>
            </a:r>
            <a:r>
              <a:rPr lang="en-US" sz="1600" dirty="0" err="1"/>
              <a:t>gH</a:t>
            </a:r>
            <a:r>
              <a:rPr lang="en-US" sz="1600" dirty="0"/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62201" y="1988506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Low clinical, high genomic (</a:t>
            </a:r>
            <a:r>
              <a:rPr lang="en-US" sz="1600" dirty="0" err="1"/>
              <a:t>cL</a:t>
            </a:r>
            <a:r>
              <a:rPr lang="en-US" sz="1600" dirty="0"/>
              <a:t>/</a:t>
            </a:r>
            <a:r>
              <a:rPr lang="en-US" sz="1600" dirty="0" err="1"/>
              <a:t>gL</a:t>
            </a:r>
            <a:r>
              <a:rPr lang="en-US" sz="1600" dirty="0"/>
              <a:t>)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843630" y="1540878"/>
            <a:ext cx="0" cy="4476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8283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ustom 4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8380</TotalTime>
  <Words>1490</Words>
  <Application>Microsoft Macintosh PowerPoint</Application>
  <PresentationFormat>On-screen Show (4:3)</PresentationFormat>
  <Paragraphs>211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Arial</vt:lpstr>
      <vt:lpstr>Arial Hebrew Scholar</vt:lpstr>
      <vt:lpstr>ＭＳ Ｐゴシック</vt:lpstr>
      <vt:lpstr>ＭＳ 明朝</vt:lpstr>
      <vt:lpstr>Times</vt:lpstr>
      <vt:lpstr>Times LT Std</vt:lpstr>
      <vt:lpstr>ヒラギノ角ゴ Pro W3</vt:lpstr>
      <vt:lpstr>Blank Presentation</vt:lpstr>
      <vt:lpstr>1_Blank Presentation</vt:lpstr>
      <vt:lpstr>2_Blank Presentation</vt:lpstr>
      <vt:lpstr>PowerPoint Presentation</vt:lpstr>
      <vt:lpstr>Genomic Assays and Novel Treatment Strategies for ER-Positive Breast Cancer</vt:lpstr>
      <vt:lpstr>PowerPoint Presentation</vt:lpstr>
      <vt:lpstr>PowerPoint Presentation</vt:lpstr>
      <vt:lpstr>PowerPoint Presentation</vt:lpstr>
      <vt:lpstr>PowerPoint Presentation</vt:lpstr>
      <vt:lpstr>Disclosures</vt:lpstr>
      <vt:lpstr>PowerPoint Presentation</vt:lpstr>
      <vt:lpstr>MINDACT: Median Distant Metastasis-Free Survival (DMFS) at 5 Years in All Risk Groups</vt:lpstr>
      <vt:lpstr>Survival at 5 Years in Discordant Risk Group cH/gL</vt:lpstr>
      <vt:lpstr> Breast Cancer-Specific Survival in Patients with Node-Positive Hormone Receptor Positive Invasive Breast Cancer and Oncotype DX Recurrence Score Results in the SEER Database</vt:lpstr>
      <vt:lpstr>5-Year Breast Cancer-Specific Mortality, by RS Group and Number of Positive Nodes</vt:lpstr>
      <vt:lpstr> Validation of a prognostic model integrating Breast Cancer Index (BCI) with tumor size and grade for prediction of distant recurrence in hormone receptor-positive (HR+) breast cancer with 1-3 positive nodes.</vt:lpstr>
      <vt:lpstr>BCIN+ Prognostic Model: Improvement of the BCI Model by Tumor Size and Grade</vt:lpstr>
      <vt:lpstr>PowerPoint Presentation</vt:lpstr>
      <vt:lpstr>MA.17R: Disease-Free Survival at 6.3 Years Median Follow-Up</vt:lpstr>
      <vt:lpstr>MA.17R: Cumulative Incidence of Contralateral Breast Cancer (CBC)</vt:lpstr>
      <vt:lpstr> Long-Term Recurrence Risks After Use of Endocrine Therapy for Only 5 Years: Relevance of Breast Tumor Characteristics</vt:lpstr>
      <vt:lpstr>EBCTCG Analysis: Relative Risk of Distant Recurrence in Years 5 to 14</vt:lpstr>
      <vt:lpstr>PALOMA-2: Primary Results from a Phase 3 Trial of Palbociclib Plus Letrozole Compared with Placebo Plus Letrozole in Postmenopausal Women with ER+/HER2- Advanced Breast Cancer</vt:lpstr>
      <vt:lpstr>PFS: Investigator Assessed (ITT Population)</vt:lpstr>
      <vt:lpstr>MONARCH1: Results from a Phase 2 Study of Abemaciclib, a CDK4 and CDK6 Inhibitor, as Monotherapy, in Patients with HR+/HER2- Breast Cancer, After Chemotherapy for Metastatic Disease</vt:lpstr>
      <vt:lpstr>MONARCH 1: Response Summary</vt:lpstr>
      <vt:lpstr>Interim Results from neoMONARCH: A Neoadjuvant Phase II Study of Abemaciclib in Postmenopausal Women with HR+/HER2- Breast Cancer (BC) </vt:lpstr>
      <vt:lpstr>neoMONARCH: 9-Month Interim Analysis</vt:lpstr>
      <vt:lpstr>First-Line Ribociclib + Letrozole for Postmenopausal Women with Hormone Receptor-Positive (HR+), HER2-Negative (HER2-), Advanced Breast Cancer. Hortobagyi GN et al. Proc ESMO 2016;Abstract LBA1_PR </vt:lpstr>
      <vt:lpstr>MONALEESA-2: Interim PFS Analysis</vt:lpstr>
      <vt:lpstr>Phase III study of ribociclib (LEE011) plus fulvestrant for the treatment of postmenopausal patients with hormone receptor-positive (HR+), human epidermal growth factor receptor 2-negative (HER2-) advanced breast cancer (aBC) who have received no or only one line of prior endocrine treatment (ET): MONALEESA-3. </vt:lpstr>
      <vt:lpstr>MONALEESA-3: A Phase III Study of Ribociclib with Fulvestrant in Advanced Breast Cancer</vt:lpstr>
    </vt:vector>
  </TitlesOfParts>
  <Company>Research To Practice</Company>
  <LinksUpToDate>false</LinksUpToDate>
  <SharedDoc>false</SharedDoc>
  <HyperlinkBase/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919</cp:revision>
  <cp:lastPrinted>2016-11-28T17:23:11Z</cp:lastPrinted>
  <dcterms:created xsi:type="dcterms:W3CDTF">2012-08-13T12:55:31Z</dcterms:created>
  <dcterms:modified xsi:type="dcterms:W3CDTF">2016-12-22T16:35:29Z</dcterms:modified>
</cp:coreProperties>
</file>