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6370" r:id="rId2"/>
    <p:sldMasterId id="2147486390" r:id="rId3"/>
  </p:sldMasterIdLst>
  <p:notesMasterIdLst>
    <p:notesMasterId r:id="rId28"/>
  </p:notesMasterIdLst>
  <p:sldIdLst>
    <p:sldId id="725" r:id="rId4"/>
    <p:sldId id="708" r:id="rId5"/>
    <p:sldId id="726" r:id="rId6"/>
    <p:sldId id="727" r:id="rId7"/>
    <p:sldId id="728" r:id="rId8"/>
    <p:sldId id="729" r:id="rId9"/>
    <p:sldId id="709" r:id="rId10"/>
    <p:sldId id="685" r:id="rId11"/>
    <p:sldId id="686" r:id="rId12"/>
    <p:sldId id="687" r:id="rId13"/>
    <p:sldId id="688" r:id="rId14"/>
    <p:sldId id="690" r:id="rId15"/>
    <p:sldId id="691" r:id="rId16"/>
    <p:sldId id="721" r:id="rId17"/>
    <p:sldId id="722" r:id="rId18"/>
    <p:sldId id="683" r:id="rId19"/>
    <p:sldId id="684" r:id="rId20"/>
    <p:sldId id="723" r:id="rId21"/>
    <p:sldId id="724" r:id="rId22"/>
    <p:sldId id="706" r:id="rId23"/>
    <p:sldId id="707" r:id="rId24"/>
    <p:sldId id="694" r:id="rId25"/>
    <p:sldId id="695" r:id="rId26"/>
    <p:sldId id="696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28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2A50"/>
    <a:srgbClr val="FF00FF"/>
    <a:srgbClr val="FF9C23"/>
    <a:srgbClr val="D3E9EB"/>
    <a:srgbClr val="71D5FF"/>
    <a:srgbClr val="8FC42A"/>
    <a:srgbClr val="175895"/>
    <a:srgbClr val="0D4384"/>
    <a:srgbClr val="004383"/>
    <a:srgbClr val="1258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55" autoAdjust="0"/>
    <p:restoredTop sz="86391" autoAdjust="0"/>
  </p:normalViewPr>
  <p:slideViewPr>
    <p:cSldViewPr>
      <p:cViewPr>
        <p:scale>
          <a:sx n="100" d="100"/>
          <a:sy n="100" d="100"/>
        </p:scale>
        <p:origin x="1808" y="360"/>
      </p:cViewPr>
      <p:guideLst>
        <p:guide orient="horz" pos="2208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 showGuides="1">
      <p:cViewPr varScale="1">
        <p:scale>
          <a:sx n="120" d="100"/>
          <a:sy n="120" d="100"/>
        </p:scale>
        <p:origin x="-49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Other</c:v>
                </c:pt>
                <c:pt idx="1">
                  <c:v>Cisplatin/gemcitabine/necitumumab</c:v>
                </c:pt>
                <c:pt idx="2">
                  <c:v>Cisplatin/gemcitabine</c:v>
                </c:pt>
                <c:pt idx="3">
                  <c:v>Carboplatin/(       ) paclitaxel</c:v>
                </c:pt>
                <c:pt idx="4">
                  <c:v>Carboplatin/paclitaxel</c:v>
                </c:pt>
                <c:pt idx="5">
                  <c:v>Carboplatin/gemcitabine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0.04</c:v>
                </c:pt>
                <c:pt idx="1">
                  <c:v>0.16</c:v>
                </c:pt>
                <c:pt idx="2">
                  <c:v>0.12</c:v>
                </c:pt>
                <c:pt idx="3">
                  <c:v>0.34</c:v>
                </c:pt>
                <c:pt idx="4">
                  <c:v>0.24</c:v>
                </c:pt>
                <c:pt idx="5">
                  <c:v>0.11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54190576"/>
        <c:axId val="-254186128"/>
      </c:barChart>
      <c:catAx>
        <c:axId val="-2541905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-254186128"/>
        <c:crosses val="autoZero"/>
        <c:auto val="1"/>
        <c:lblAlgn val="ctr"/>
        <c:lblOffset val="100"/>
        <c:noMultiLvlLbl val="0"/>
      </c:catAx>
      <c:valAx>
        <c:axId val="-254186128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-254190576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48213113985752"/>
          <c:y val="0.0448275098425197"/>
          <c:w val="0.615314960629921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I am not familiary with these data</c:v>
                </c:pt>
                <c:pt idx="1">
                  <c:v>I don't know</c:v>
                </c:pt>
                <c:pt idx="2">
                  <c:v>No</c:v>
                </c:pt>
                <c:pt idx="3">
                  <c:v>Yes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0.28</c:v>
                </c:pt>
                <c:pt idx="1">
                  <c:v>0.18</c:v>
                </c:pt>
                <c:pt idx="2">
                  <c:v>0.32</c:v>
                </c:pt>
                <c:pt idx="3">
                  <c:v>0.22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330275520"/>
        <c:axId val="-332493392"/>
      </c:barChart>
      <c:catAx>
        <c:axId val="-3302755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-332493392"/>
        <c:crosses val="autoZero"/>
        <c:auto val="1"/>
        <c:lblAlgn val="ctr"/>
        <c:lblOffset val="100"/>
        <c:noMultiLvlLbl val="0"/>
      </c:catAx>
      <c:valAx>
        <c:axId val="-332493392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-330275520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48213113985752"/>
          <c:y val="0.0448275098425197"/>
          <c:w val="0.615314960629921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Other</c:v>
                </c:pt>
                <c:pt idx="1">
                  <c:v>Afatinib</c:v>
                </c:pt>
                <c:pt idx="2">
                  <c:v>Erlotinib</c:v>
                </c:pt>
                <c:pt idx="3">
                  <c:v>Gemcitabine</c:v>
                </c:pt>
                <c:pt idx="4">
                  <c:v>Docetaxel + ramucirumab</c:v>
                </c:pt>
                <c:pt idx="5">
                  <c:v>Docetaxel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0.04</c:v>
                </c:pt>
                <c:pt idx="1">
                  <c:v>0.06</c:v>
                </c:pt>
                <c:pt idx="2">
                  <c:v>0.08</c:v>
                </c:pt>
                <c:pt idx="3">
                  <c:v>0.04</c:v>
                </c:pt>
                <c:pt idx="4">
                  <c:v>0.55</c:v>
                </c:pt>
                <c:pt idx="5">
                  <c:v>0.24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54090544"/>
        <c:axId val="-254086832"/>
      </c:barChart>
      <c:catAx>
        <c:axId val="-2540905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-254086832"/>
        <c:crosses val="autoZero"/>
        <c:auto val="1"/>
        <c:lblAlgn val="ctr"/>
        <c:lblOffset val="100"/>
        <c:noMultiLvlLbl val="0"/>
      </c:catAx>
      <c:valAx>
        <c:axId val="-254086832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-254090544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21427399700037"/>
          <c:y val="0.0448275098425197"/>
          <c:w val="0.642100674915635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I would not use a BRAF inhibitor</c:v>
                </c:pt>
                <c:pt idx="1">
                  <c:v>After third line</c:v>
                </c:pt>
                <c:pt idx="2">
                  <c:v>Third line</c:v>
                </c:pt>
                <c:pt idx="3">
                  <c:v>Second line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0.06</c:v>
                </c:pt>
                <c:pt idx="1">
                  <c:v>0.1</c:v>
                </c:pt>
                <c:pt idx="2">
                  <c:v>0.28</c:v>
                </c:pt>
                <c:pt idx="3">
                  <c:v>0.3</c:v>
                </c:pt>
                <c:pt idx="4">
                  <c:v>0.26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52228352"/>
        <c:axId val="-252224640"/>
      </c:barChart>
      <c:catAx>
        <c:axId val="-2522283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-252224640"/>
        <c:crosses val="autoZero"/>
        <c:auto val="1"/>
        <c:lblAlgn val="ctr"/>
        <c:lblOffset val="100"/>
        <c:noMultiLvlLbl val="0"/>
      </c:catAx>
      <c:valAx>
        <c:axId val="-25222464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-252228352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817462-C0DE-534F-9430-245BC02EEB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47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854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265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145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450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6343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E987B1E-D093-8544-9322-808174B5A00A}" type="slidenum">
              <a:rPr lang="en-US" sz="1200"/>
              <a:pPr/>
              <a:t>12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0797785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A0884E6-EE31-C543-824B-7584A289BAA9}" type="slidenum">
              <a:rPr lang="en-US" sz="1200"/>
              <a:pPr/>
              <a:t>13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3003880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88B1B1B-EDAC-2B46-AC0E-B38D92238C3A}" type="slidenum">
              <a:rPr lang="en-US" sz="1200"/>
              <a:pPr/>
              <a:t>17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76589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latin typeface="Arial" charset="0"/>
              <a:cs typeface="ＭＳ Ｐゴシック" charset="0"/>
            </a:endParaRPr>
          </a:p>
          <a:p>
            <a:endParaRPr lang="en-US" dirty="0">
              <a:latin typeface="Arial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414" y="8685894"/>
            <a:ext cx="2972098" cy="456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90" tIns="43245" rIns="86490" bIns="43245"/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2726" indent="-27028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18" indent="-216223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565" indent="-216223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12" indent="-216223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458" indent="-21622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0905" indent="-21622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353" indent="-21622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800" indent="-21622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08867" eaLnBrk="1" hangingPunct="1"/>
            <a:fld id="{9884575E-5211-5549-A32D-A8EF9696AE4E}" type="slidenum">
              <a:rPr lang="en-US" sz="1300" b="1">
                <a:solidFill>
                  <a:srgbClr val="000000"/>
                </a:solidFill>
              </a:rPr>
              <a:pPr defTabSz="408867" eaLnBrk="1" hangingPunct="1"/>
              <a:t>18</a:t>
            </a:fld>
            <a:endParaRPr lang="en-US" sz="13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451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4860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39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0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4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31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708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22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6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0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75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1709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4948372"/>
      </p:ext>
    </p:extLst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7593426"/>
      </p:ext>
    </p:extLst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56463899"/>
      </p:ext>
    </p:extLst>
  </p:cSld>
  <p:clrMapOvr>
    <a:masterClrMapping/>
  </p:clrMapOvr>
  <p:transition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79214441"/>
      </p:ext>
    </p:extLst>
  </p:cSld>
  <p:clrMapOvr>
    <a:masterClrMapping/>
  </p:clrMapOvr>
  <p:transition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75293262"/>
      </p:ext>
    </p:extLst>
  </p:cSld>
  <p:clrMapOvr>
    <a:masterClrMapping/>
  </p:clrMapOvr>
  <p:transition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72518874"/>
      </p:ext>
    </p:extLst>
  </p:cSld>
  <p:clrMapOvr>
    <a:masterClrMapping/>
  </p:clrMapOvr>
  <p:transition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19853893"/>
      </p:ext>
    </p:extLst>
  </p:cSld>
  <p:clrMapOvr>
    <a:masterClrMapping/>
  </p:clrMapOvr>
  <p:transition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21482500"/>
      </p:ext>
    </p:extLst>
  </p:cSld>
  <p:clrMapOvr>
    <a:masterClrMapping/>
  </p:clrMapOvr>
  <p:transition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19362"/>
      </p:ext>
    </p:extLst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3597001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249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102199"/>
      </p:ext>
    </p:extLst>
  </p:cSld>
  <p:clrMapOvr>
    <a:masterClrMapping/>
  </p:clrMapOvr>
  <p:transition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911357"/>
      </p:ext>
    </p:extLst>
  </p:cSld>
  <p:clrMapOvr>
    <a:masterClrMapping/>
  </p:clrMapOvr>
  <p:transition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4264"/>
      </p:ext>
    </p:extLst>
  </p:cSld>
  <p:clrMapOvr>
    <a:masterClrMapping/>
  </p:clrMapOvr>
  <p:transition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0271944"/>
      </p:ext>
    </p:extLst>
  </p:cSld>
  <p:clrMapOvr>
    <a:masterClrMapping/>
  </p:clrMapOvr>
  <p:transition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8913750"/>
      </p:ext>
    </p:extLst>
  </p:cSld>
  <p:clrMapOvr>
    <a:masterClrMapping/>
  </p:clrMapOvr>
  <p:transition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264993"/>
      </p:ext>
    </p:extLst>
  </p:cSld>
  <p:clrMapOvr>
    <a:masterClrMapping/>
  </p:clrMapOvr>
  <p:transition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ransition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43121"/>
      </p:ext>
    </p:extLst>
  </p:cSld>
  <p:clrMapOvr>
    <a:masterClrMapping/>
  </p:clrMapOvr>
  <p:transition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90644850"/>
      </p:ext>
    </p:extLst>
  </p:cSld>
  <p:clrMapOvr>
    <a:masterClrMapping/>
  </p:clrMapOvr>
  <p:transition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0266093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945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07907552"/>
      </p:ext>
    </p:extLst>
  </p:cSld>
  <p:clrMapOvr>
    <a:masterClrMapping/>
  </p:clrMapOvr>
  <p:transition advClick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43297346"/>
      </p:ext>
    </p:extLst>
  </p:cSld>
  <p:clrMapOvr>
    <a:masterClrMapping/>
  </p:clrMapOvr>
  <p:transition advClick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76546979"/>
      </p:ext>
    </p:extLst>
  </p:cSld>
  <p:clrMapOvr>
    <a:masterClrMapping/>
  </p:clrMapOvr>
  <p:transition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12359813"/>
      </p:ext>
    </p:extLst>
  </p:cSld>
  <p:clrMapOvr>
    <a:masterClrMapping/>
  </p:clrMapOvr>
  <p:transition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01132673"/>
      </p:ext>
    </p:extLst>
  </p:cSld>
  <p:clrMapOvr>
    <a:masterClrMapping/>
  </p:clrMapOvr>
  <p:transition advClick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62770009"/>
      </p:ext>
    </p:extLst>
  </p:cSld>
  <p:clrMapOvr>
    <a:masterClrMapping/>
  </p:clrMapOvr>
  <p:transition advClick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7596115"/>
      </p:ext>
    </p:extLst>
  </p:cSld>
  <p:clrMapOvr>
    <a:masterClrMapping/>
  </p:clrMapOvr>
  <p:transition advClick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881956"/>
      </p:ext>
    </p:extLst>
  </p:cSld>
  <p:clrMapOvr>
    <a:masterClrMapping/>
  </p:clrMapOvr>
  <p:transition advClick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276355"/>
      </p:ext>
    </p:extLst>
  </p:cSld>
  <p:clrMapOvr>
    <a:masterClrMapping/>
  </p:clrMapOvr>
  <p:transition advClick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643203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891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061675"/>
      </p:ext>
    </p:extLst>
  </p:cSld>
  <p:clrMapOvr>
    <a:masterClrMapping/>
  </p:clrMapOvr>
  <p:transition advClick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5889"/>
      </p:ext>
    </p:extLst>
  </p:cSld>
  <p:clrMapOvr>
    <a:masterClrMapping/>
  </p:clrMapOvr>
  <p:transition advClick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213718"/>
      </p:ext>
    </p:extLst>
  </p:cSld>
  <p:clrMapOvr>
    <a:masterClrMapping/>
  </p:clrMapOvr>
  <p:transition advClick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6384847"/>
      </p:ext>
    </p:extLst>
  </p:cSld>
  <p:clrMapOvr>
    <a:masterClrMapping/>
  </p:clrMapOvr>
  <p:transition advClick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882253"/>
      </p:ext>
    </p:extLst>
  </p:cSld>
  <p:clrMapOvr>
    <a:masterClrMapping/>
  </p:clrMapOvr>
  <p:transition advClick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580889"/>
      </p:ext>
    </p:extLst>
  </p:cSld>
  <p:clrMapOvr>
    <a:masterClrMapping/>
  </p:clrMapOvr>
  <p:transition advClick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507868"/>
      </p:ext>
    </p:extLst>
  </p:cSld>
  <p:clrMapOvr>
    <a:masterClrMapping/>
  </p:clrMapOvr>
  <p:transition advClick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7700219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198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6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639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6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20" Type="http://schemas.openxmlformats.org/officeDocument/2006/relationships/theme" Target="../theme/theme2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7.xml"/><Relationship Id="rId20" Type="http://schemas.openxmlformats.org/officeDocument/2006/relationships/theme" Target="../theme/theme3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57.xml"/><Relationship Id="rId1" Type="http://schemas.openxmlformats.org/officeDocument/2006/relationships/slideLayout" Target="../slideLayouts/slideLayout39.xml"/><Relationship Id="rId2" Type="http://schemas.openxmlformats.org/officeDocument/2006/relationships/slideLayout" Target="../slideLayouts/slideLayout40.xml"/><Relationship Id="rId3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61" r:id="rId1"/>
    <p:sldLayoutId id="2147486362" r:id="rId2"/>
    <p:sldLayoutId id="2147486363" r:id="rId3"/>
    <p:sldLayoutId id="2147486364" r:id="rId4"/>
    <p:sldLayoutId id="2147486365" r:id="rId5"/>
    <p:sldLayoutId id="2147486366" r:id="rId6"/>
    <p:sldLayoutId id="2147486367" r:id="rId7"/>
    <p:sldLayoutId id="2147486368" r:id="rId8"/>
    <p:sldLayoutId id="2147486351" r:id="rId9"/>
    <p:sldLayoutId id="2147486352" r:id="rId10"/>
    <p:sldLayoutId id="2147486353" r:id="rId11"/>
    <p:sldLayoutId id="2147486354" r:id="rId12"/>
    <p:sldLayoutId id="2147486355" r:id="rId13"/>
    <p:sldLayoutId id="2147486356" r:id="rId14"/>
    <p:sldLayoutId id="2147486357" r:id="rId15"/>
    <p:sldLayoutId id="2147486358" r:id="rId16"/>
    <p:sldLayoutId id="2147486359" r:id="rId17"/>
    <p:sldLayoutId id="2147486360" r:id="rId18"/>
    <p:sldLayoutId id="214748636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47142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71" r:id="rId1"/>
    <p:sldLayoutId id="2147486372" r:id="rId2"/>
    <p:sldLayoutId id="2147486373" r:id="rId3"/>
    <p:sldLayoutId id="2147486374" r:id="rId4"/>
    <p:sldLayoutId id="2147486375" r:id="rId5"/>
    <p:sldLayoutId id="2147486376" r:id="rId6"/>
    <p:sldLayoutId id="2147486377" r:id="rId7"/>
    <p:sldLayoutId id="2147486378" r:id="rId8"/>
    <p:sldLayoutId id="2147486379" r:id="rId9"/>
    <p:sldLayoutId id="2147486380" r:id="rId10"/>
    <p:sldLayoutId id="2147486381" r:id="rId11"/>
    <p:sldLayoutId id="2147486382" r:id="rId12"/>
    <p:sldLayoutId id="2147486383" r:id="rId13"/>
    <p:sldLayoutId id="2147486384" r:id="rId14"/>
    <p:sldLayoutId id="2147486385" r:id="rId15"/>
    <p:sldLayoutId id="2147486386" r:id="rId16"/>
    <p:sldLayoutId id="2147486387" r:id="rId17"/>
    <p:sldLayoutId id="2147486388" r:id="rId18"/>
    <p:sldLayoutId id="2147486389" r:id="rId19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0012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91" r:id="rId1"/>
    <p:sldLayoutId id="2147486392" r:id="rId2"/>
    <p:sldLayoutId id="2147486393" r:id="rId3"/>
    <p:sldLayoutId id="2147486394" r:id="rId4"/>
    <p:sldLayoutId id="2147486395" r:id="rId5"/>
    <p:sldLayoutId id="2147486396" r:id="rId6"/>
    <p:sldLayoutId id="2147486397" r:id="rId7"/>
    <p:sldLayoutId id="2147486398" r:id="rId8"/>
    <p:sldLayoutId id="2147486399" r:id="rId9"/>
    <p:sldLayoutId id="2147486400" r:id="rId10"/>
    <p:sldLayoutId id="2147486401" r:id="rId11"/>
    <p:sldLayoutId id="2147486402" r:id="rId12"/>
    <p:sldLayoutId id="2147486403" r:id="rId13"/>
    <p:sldLayoutId id="2147486404" r:id="rId14"/>
    <p:sldLayoutId id="2147486405" r:id="rId15"/>
    <p:sldLayoutId id="2147486406" r:id="rId16"/>
    <p:sldLayoutId id="2147486407" r:id="rId17"/>
    <p:sldLayoutId id="2147486408" r:id="rId18"/>
    <p:sldLayoutId id="2147486409" r:id="rId19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4.png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8.png"/><Relationship Id="rId3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.png"/><Relationship Id="rId3" Type="http://schemas.openxmlformats.org/officeDocument/2006/relationships/image" Target="../media/image1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9299938"/>
      </p:ext>
    </p:extLst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1676400"/>
            <a:ext cx="8382000" cy="24384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53000" y="3660179"/>
            <a:ext cx="3721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tx2"/>
                </a:solidFill>
              </a:rPr>
              <a:t>Lancet </a:t>
            </a:r>
            <a:r>
              <a:rPr lang="en-US" sz="1600" i="1" dirty="0" err="1" smtClean="0">
                <a:solidFill>
                  <a:schemeClr val="tx2"/>
                </a:solidFill>
              </a:rPr>
              <a:t>Oncol</a:t>
            </a:r>
            <a:r>
              <a:rPr lang="en-US" sz="1600" i="1" dirty="0" smtClean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2016;17(7):984-93.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94" y="1595368"/>
            <a:ext cx="8266206" cy="20971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371600"/>
            <a:ext cx="8458200" cy="4640732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Response to </a:t>
            </a:r>
            <a:r>
              <a:rPr lang="en-US" dirty="0" err="1" smtClean="0"/>
              <a:t>dabrafenib</a:t>
            </a:r>
            <a:r>
              <a:rPr lang="en-US" dirty="0" smtClean="0"/>
              <a:t> and trametinib in BRAFV600E-mutant NSCLC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Planchard</a:t>
            </a:r>
            <a:r>
              <a:rPr lang="en-US" sz="1800" dirty="0" smtClean="0">
                <a:solidFill>
                  <a:srgbClr val="FFFFFF"/>
                </a:solidFill>
              </a:rPr>
              <a:t> D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Lancet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2016;17(7):984-93.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10" name="Title 2"/>
          <p:cNvSpPr txBox="1">
            <a:spLocks/>
          </p:cNvSpPr>
          <p:nvPr/>
        </p:nvSpPr>
        <p:spPr bwMode="auto">
          <a:xfrm>
            <a:off x="5638800" y="1745132"/>
            <a:ext cx="1600200" cy="381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1800" b="1" dirty="0" smtClean="0">
                <a:solidFill>
                  <a:schemeClr val="bg1"/>
                </a:solidFill>
              </a:rPr>
              <a:t>ORR 63.2%</a:t>
            </a:r>
          </a:p>
        </p:txBody>
      </p:sp>
    </p:spTree>
    <p:extLst>
      <p:ext uri="{BB962C8B-B14F-4D97-AF65-F5344CB8AC3E}">
        <p14:creationId xmlns:p14="http://schemas.microsoft.com/office/powerpoint/2010/main" val="248225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Phase II Study of </a:t>
            </a:r>
            <a:r>
              <a:rPr lang="en-US" dirty="0" err="1" smtClean="0"/>
              <a:t>Cabozantinib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for Patients with Advanced </a:t>
            </a:r>
            <a:br>
              <a:rPr lang="en-US" dirty="0" smtClean="0"/>
            </a:br>
            <a:r>
              <a:rPr lang="en-US" dirty="0" smtClean="0"/>
              <a:t>RET-Rearranged Lung Cancers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Drilon</a:t>
            </a:r>
            <a:r>
              <a:rPr lang="en-US" dirty="0"/>
              <a:t> AE et al.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err="1" smtClean="0"/>
              <a:t>Proc</a:t>
            </a:r>
            <a:r>
              <a:rPr lang="en-US" i="1" dirty="0" smtClean="0"/>
              <a:t> </a:t>
            </a:r>
            <a:r>
              <a:rPr lang="en-US" i="1" dirty="0"/>
              <a:t>ASCO </a:t>
            </a:r>
            <a:r>
              <a:rPr lang="en-US" dirty="0"/>
              <a:t>2015;Abstract 8007.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04463359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36867"/>
            <a:ext cx="8686800" cy="4187038"/>
          </a:xfrm>
          <a:prstGeom prst="rect">
            <a:avLst/>
          </a:prstGeom>
        </p:spPr>
      </p:pic>
      <p:sp>
        <p:nvSpPr>
          <p:cNvPr id="686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Response to Cabozantinib</a:t>
            </a:r>
            <a:endParaRPr lang="en-US"/>
          </a:p>
        </p:txBody>
      </p:sp>
      <p:sp>
        <p:nvSpPr>
          <p:cNvPr id="68611" name="TextBox 6"/>
          <p:cNvSpPr txBox="1">
            <a:spLocks noChangeArrowheads="1"/>
          </p:cNvSpPr>
          <p:nvPr/>
        </p:nvSpPr>
        <p:spPr bwMode="auto">
          <a:xfrm>
            <a:off x="0" y="6488113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/>
              <a:t>Drilon</a:t>
            </a:r>
            <a:r>
              <a:rPr lang="en-US" sz="1800" dirty="0" smtClean="0"/>
              <a:t> </a:t>
            </a:r>
            <a:r>
              <a:rPr lang="en-US" sz="1800" dirty="0"/>
              <a:t>AE et al. </a:t>
            </a:r>
            <a:r>
              <a:rPr lang="en-US" sz="1800" i="1" dirty="0" err="1"/>
              <a:t>Proc</a:t>
            </a:r>
            <a:r>
              <a:rPr lang="en-US" sz="1800" i="1" dirty="0"/>
              <a:t> ASCO </a:t>
            </a:r>
            <a:r>
              <a:rPr lang="en-US" sz="1800" dirty="0"/>
              <a:t>2015;Abstract 8007.</a:t>
            </a:r>
          </a:p>
        </p:txBody>
      </p:sp>
      <p:sp>
        <p:nvSpPr>
          <p:cNvPr id="68612" name="Rectangle 31"/>
          <p:cNvSpPr>
            <a:spLocks noChangeArrowheads="1"/>
          </p:cNvSpPr>
          <p:nvPr/>
        </p:nvSpPr>
        <p:spPr bwMode="auto">
          <a:xfrm>
            <a:off x="914400" y="5685631"/>
            <a:ext cx="7842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>
                <a:solidFill>
                  <a:srgbClr val="FFFFFF"/>
                </a:solidFill>
              </a:rPr>
              <a:t>PR = partial response; SD = stable disease; ORR = overall response rate</a:t>
            </a:r>
          </a:p>
        </p:txBody>
      </p:sp>
      <p:sp>
        <p:nvSpPr>
          <p:cNvPr id="9" name="Rectangle 8"/>
          <p:cNvSpPr/>
          <p:nvPr/>
        </p:nvSpPr>
        <p:spPr>
          <a:xfrm>
            <a:off x="6324600" y="4695825"/>
            <a:ext cx="203200" cy="203200"/>
          </a:xfrm>
          <a:prstGeom prst="rect">
            <a:avLst/>
          </a:prstGeom>
          <a:solidFill>
            <a:srgbClr val="7EBE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24600" y="5013325"/>
            <a:ext cx="203200" cy="2032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8615" name="Rectangle 31"/>
          <p:cNvSpPr>
            <a:spLocks noChangeArrowheads="1"/>
          </p:cNvSpPr>
          <p:nvPr/>
        </p:nvSpPr>
        <p:spPr bwMode="auto">
          <a:xfrm>
            <a:off x="6496050" y="4595812"/>
            <a:ext cx="1758950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800"/>
              </a:spcBef>
            </a:pPr>
            <a:r>
              <a:rPr lang="en-US" sz="1600">
                <a:solidFill>
                  <a:srgbClr val="FFFFFF"/>
                </a:solidFill>
              </a:rPr>
              <a:t>Confirmed PR</a:t>
            </a:r>
          </a:p>
          <a:p>
            <a:pPr>
              <a:spcBef>
                <a:spcPts val="800"/>
              </a:spcBef>
            </a:pPr>
            <a:r>
              <a:rPr lang="en-US" sz="1600">
                <a:solidFill>
                  <a:srgbClr val="FFFFFF"/>
                </a:solidFill>
              </a:rPr>
              <a:t>SD</a:t>
            </a:r>
          </a:p>
        </p:txBody>
      </p:sp>
      <p:graphicFrame>
        <p:nvGraphicFramePr>
          <p:cNvPr id="12" name="Group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220118"/>
              </p:ext>
            </p:extLst>
          </p:nvPr>
        </p:nvGraphicFramePr>
        <p:xfrm>
          <a:off x="1239851" y="3124200"/>
          <a:ext cx="3721100" cy="2197588"/>
        </p:xfrm>
        <a:graphic>
          <a:graphicData uri="http://schemas.openxmlformats.org/drawingml/2006/table">
            <a:tbl>
              <a:tblPr/>
              <a:tblGrid>
                <a:gridCol w="2154321"/>
                <a:gridCol w="1566779"/>
              </a:tblGrid>
              <a:tr h="152396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Grande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Best response 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A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Grande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% (n)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A51"/>
                    </a:solidFill>
                  </a:tcPr>
                </a:tc>
              </a:tr>
              <a:tr h="224422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Grand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PR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Grand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44% (7/16)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5796"/>
                    </a:solidFill>
                  </a:tcPr>
                </a:tc>
              </a:tr>
              <a:tr h="367549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Grand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Confirmed</a:t>
                      </a:r>
                      <a:b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</a:b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Unconfirmed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Grand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38% (6/16)</a:t>
                      </a:r>
                      <a:b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</a:b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6% (1/16)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5796"/>
                    </a:solidFill>
                  </a:tcPr>
                </a:tc>
              </a:tr>
              <a:tr h="224422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Grand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SD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Grand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56% (9/16)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5796"/>
                    </a:solidFill>
                  </a:tcPr>
                </a:tc>
              </a:tr>
              <a:tr h="683211">
                <a:tc gridSpan="2"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Grande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ORR 38%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Grande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ORR</a:t>
                      </a:r>
                      <a:r>
                        <a:rPr kumimoji="0" lang="en-US" sz="13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12wks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36%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Grande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(5 PRs of 14 evaluable at 12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wks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)</a:t>
                      </a:r>
                      <a:endParaRPr kumimoji="0" lang="en-US" sz="13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579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Grande" charset="0"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64847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4648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648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648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648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619310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81000" y="969796"/>
            <a:ext cx="8305800" cy="4135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1718" y="4751923"/>
            <a:ext cx="36503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 err="1" smtClean="0">
                <a:solidFill>
                  <a:srgbClr val="000000"/>
                </a:solidFill>
              </a:rPr>
              <a:t>Clin</a:t>
            </a:r>
            <a:r>
              <a:rPr lang="en-US" sz="1600" i="1" dirty="0" smtClean="0">
                <a:solidFill>
                  <a:srgbClr val="000000"/>
                </a:solidFill>
              </a:rPr>
              <a:t> Cancer Res</a:t>
            </a:r>
            <a:r>
              <a:rPr lang="en-US" sz="1600" dirty="0" smtClean="0">
                <a:solidFill>
                  <a:srgbClr val="000000"/>
                </a:solidFill>
              </a:rPr>
              <a:t> 2016;22(13):3281-5.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30" y="1175613"/>
            <a:ext cx="8153400" cy="356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7189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7512"/>
            <a:ext cx="7772400" cy="1143000"/>
          </a:xfrm>
        </p:spPr>
        <p:txBody>
          <a:bodyPr/>
          <a:lstStyle/>
          <a:p>
            <a:r>
              <a:rPr lang="en-US" dirty="0" smtClean="0"/>
              <a:t>Comprehensive Genomic Profiling (CGP) Identifies EGFR Exon 19 Deletions Not Identified by Prior Molecular Testing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900"/>
              </a:spcBef>
            </a:pPr>
            <a:r>
              <a:rPr lang="en-US" sz="2200" dirty="0"/>
              <a:t>400 NSCLC cases with EGFR exon 19 deletions identified by well-validated, hybrid capture-based CGP</a:t>
            </a:r>
          </a:p>
          <a:p>
            <a:pPr lvl="1">
              <a:spcBef>
                <a:spcPts val="900"/>
              </a:spcBef>
            </a:pPr>
            <a:r>
              <a:rPr lang="en-US" sz="2200" dirty="0"/>
              <a:t>Requested by treating physicians in the course of making therapy </a:t>
            </a:r>
            <a:r>
              <a:rPr lang="en-US" sz="2200" dirty="0" smtClean="0"/>
              <a:t>decisions</a:t>
            </a:r>
            <a:endParaRPr lang="en-US" sz="2200" dirty="0"/>
          </a:p>
          <a:p>
            <a:pPr>
              <a:spcBef>
                <a:spcPts val="900"/>
              </a:spcBef>
            </a:pPr>
            <a:r>
              <a:rPr lang="en-US" sz="2200" dirty="0"/>
              <a:t>71 cases had previous </a:t>
            </a:r>
            <a:r>
              <a:rPr lang="en-US" sz="2200" dirty="0" err="1" smtClean="0"/>
              <a:t>nonhybrid</a:t>
            </a:r>
            <a:r>
              <a:rPr lang="en-US" sz="2200" dirty="0" smtClean="0"/>
              <a:t> </a:t>
            </a:r>
            <a:r>
              <a:rPr lang="en-US" sz="2200" dirty="0"/>
              <a:t>capture-based testing results available with exon del 19 in the classic range (743-754aa)</a:t>
            </a:r>
          </a:p>
          <a:p>
            <a:pPr lvl="1">
              <a:spcBef>
                <a:spcPts val="900"/>
              </a:spcBef>
            </a:pPr>
            <a:r>
              <a:rPr lang="en-US" sz="2200" b="1" dirty="0">
                <a:solidFill>
                  <a:srgbClr val="FFFF00"/>
                </a:solidFill>
              </a:rPr>
              <a:t>12/71 (17%) were negative by prior </a:t>
            </a:r>
            <a:r>
              <a:rPr lang="en-US" sz="2200" b="1" dirty="0" smtClean="0">
                <a:solidFill>
                  <a:srgbClr val="FFFF00"/>
                </a:solidFill>
              </a:rPr>
              <a:t>testing</a:t>
            </a:r>
            <a:endParaRPr lang="en-US" sz="2200" b="1" dirty="0">
              <a:solidFill>
                <a:srgbClr val="FFFF00"/>
              </a:solidFill>
            </a:endParaRPr>
          </a:p>
          <a:p>
            <a:pPr>
              <a:spcBef>
                <a:spcPts val="900"/>
              </a:spcBef>
            </a:pPr>
            <a:r>
              <a:rPr lang="en-US" sz="2200" dirty="0"/>
              <a:t>6 cases had previous </a:t>
            </a:r>
            <a:r>
              <a:rPr lang="en-US" sz="2200" dirty="0" err="1" smtClean="0"/>
              <a:t>nonhybrid</a:t>
            </a:r>
            <a:r>
              <a:rPr lang="en-US" sz="2200" dirty="0" smtClean="0"/>
              <a:t> </a:t>
            </a:r>
            <a:r>
              <a:rPr lang="en-US" sz="2200" dirty="0"/>
              <a:t>capture-based testing results available with exon del in C-helix (753-761aa)</a:t>
            </a:r>
          </a:p>
          <a:p>
            <a:pPr lvl="1">
              <a:spcBef>
                <a:spcPts val="900"/>
              </a:spcBef>
            </a:pPr>
            <a:r>
              <a:rPr lang="en-US" sz="2200" b="1" dirty="0">
                <a:solidFill>
                  <a:srgbClr val="FFFF00"/>
                </a:solidFill>
              </a:rPr>
              <a:t>5/6 (83%) were negative by prior </a:t>
            </a:r>
            <a:r>
              <a:rPr lang="en-US" sz="2200" b="1" dirty="0" smtClean="0">
                <a:solidFill>
                  <a:srgbClr val="FFFF00"/>
                </a:solidFill>
              </a:rPr>
              <a:t>testing</a:t>
            </a:r>
            <a:endParaRPr lang="en-US" sz="2200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" y="6461581"/>
            <a:ext cx="5213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Schrock AB et al. </a:t>
            </a:r>
            <a:r>
              <a:rPr lang="en-US" sz="1600" i="1" dirty="0" err="1" smtClean="0">
                <a:solidFill>
                  <a:srgbClr val="FFFFFF"/>
                </a:solidFill>
              </a:rPr>
              <a:t>Clin</a:t>
            </a:r>
            <a:r>
              <a:rPr lang="en-US" sz="1600" i="1" dirty="0" smtClean="0">
                <a:solidFill>
                  <a:srgbClr val="FFFFFF"/>
                </a:solidFill>
              </a:rPr>
              <a:t> Cancer Res </a:t>
            </a:r>
            <a:r>
              <a:rPr lang="en-US" sz="1600" dirty="0" smtClean="0">
                <a:solidFill>
                  <a:srgbClr val="FFFFFF"/>
                </a:solidFill>
              </a:rPr>
              <a:t>2016;22(13):3281-5.</a:t>
            </a:r>
            <a:endParaRPr lang="en-US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289763"/>
      </p:ext>
    </p:extLst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Govindan</a:t>
            </a:r>
            <a:r>
              <a:rPr lang="en-US" sz="1800" dirty="0" smtClean="0">
                <a:solidFill>
                  <a:srgbClr val="FFFFFF"/>
                </a:solidFill>
              </a:rPr>
              <a:t> R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err="1" smtClean="0">
                <a:solidFill>
                  <a:srgbClr val="FFFFFF"/>
                </a:solidFill>
              </a:rPr>
              <a:t>Clin</a:t>
            </a:r>
            <a:r>
              <a:rPr lang="en-US" sz="1800" i="1" dirty="0" smtClean="0">
                <a:solidFill>
                  <a:srgbClr val="FFFFFF"/>
                </a:solidFill>
              </a:rPr>
              <a:t> Cancer Res </a:t>
            </a:r>
            <a:r>
              <a:rPr lang="en-US" sz="1800" dirty="0" smtClean="0">
                <a:solidFill>
                  <a:srgbClr val="FFFFFF"/>
                </a:solidFill>
              </a:rPr>
              <a:t>2015;21(24):5439-44.</a:t>
            </a: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2" name="Picture 1" descr="Screen Shot 2016-08-23 at 2.07.0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990600"/>
            <a:ext cx="8763000" cy="381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1846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9" name="Text Box 11"/>
          <p:cNvSpPr txBox="1">
            <a:spLocks noChangeArrowheads="1"/>
          </p:cNvSpPr>
          <p:nvPr/>
        </p:nvSpPr>
        <p:spPr bwMode="auto">
          <a:xfrm>
            <a:off x="1828800" y="2133600"/>
            <a:ext cx="3533775" cy="381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2000" b="1" dirty="0" smtClean="0">
                <a:solidFill>
                  <a:srgbClr val="000090"/>
                </a:solidFill>
              </a:rPr>
              <a:t>Genotyping for EGFR, ALK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57352" name="TextBox 3"/>
          <p:cNvSpPr txBox="1"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/>
              <a:t>Govindan</a:t>
            </a:r>
            <a:r>
              <a:rPr lang="en-US" sz="1800" dirty="0" smtClean="0"/>
              <a:t> R et </a:t>
            </a:r>
            <a:r>
              <a:rPr lang="en-US" sz="1800" dirty="0"/>
              <a:t>al. </a:t>
            </a:r>
            <a:r>
              <a:rPr lang="en-US" sz="1800" i="1" dirty="0" err="1" smtClean="0"/>
              <a:t>Clin</a:t>
            </a:r>
            <a:r>
              <a:rPr lang="en-US" sz="1800" i="1" dirty="0" smtClean="0"/>
              <a:t> Cancer Res </a:t>
            </a:r>
            <a:r>
              <a:rPr lang="en-US" sz="1800" dirty="0" smtClean="0"/>
              <a:t>2015;21(24):5439-44. </a:t>
            </a:r>
            <a:endParaRPr lang="en-US" sz="1800" dirty="0"/>
          </a:p>
        </p:txBody>
      </p:sp>
      <p:graphicFrame>
        <p:nvGraphicFramePr>
          <p:cNvPr id="29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581223"/>
              </p:ext>
            </p:extLst>
          </p:nvPr>
        </p:nvGraphicFramePr>
        <p:xfrm>
          <a:off x="340659" y="1046011"/>
          <a:ext cx="7924800" cy="858987"/>
        </p:xfrm>
        <a:graphic>
          <a:graphicData uri="http://schemas.openxmlformats.org/drawingml/2006/table">
            <a:tbl>
              <a:tblPr/>
              <a:tblGrid>
                <a:gridCol w="7924800"/>
              </a:tblGrid>
              <a:tr h="4154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Eligibility (N = 6000-8000)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91490" marR="91490" marT="45654" marB="45654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43493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20000"/>
                        </a:lnSpc>
                        <a:buFont typeface="Arial"/>
                        <a:buChar char="•"/>
                        <a:defRPr/>
                      </a:pPr>
                      <a:r>
                        <a:rPr lang="en-US" sz="1800" dirty="0" smtClean="0"/>
                        <a:t>Stage IB-IIIA </a:t>
                      </a:r>
                      <a:r>
                        <a:rPr lang="en-US" sz="1800" dirty="0" err="1" smtClean="0"/>
                        <a:t>nonsquamous</a:t>
                      </a:r>
                      <a:r>
                        <a:rPr lang="en-US" sz="1800" dirty="0" smtClean="0"/>
                        <a:t> NSCLC, resected</a:t>
                      </a:r>
                      <a:r>
                        <a:rPr lang="en-US" sz="1800" baseline="0" dirty="0" smtClean="0"/>
                        <a:t> +/- adjuvant Rx</a:t>
                      </a:r>
                    </a:p>
                  </a:txBody>
                  <a:tcPr marL="91490" marR="91490" marT="45654" marB="45654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</a:tbl>
          </a:graphicData>
        </a:graphic>
      </p:graphicFrame>
      <p:sp>
        <p:nvSpPr>
          <p:cNvPr id="5736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ALCHEMIST Schema</a:t>
            </a:r>
            <a:endParaRPr lang="en-US" dirty="0"/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>
            <a:off x="4343400" y="3803273"/>
            <a:ext cx="2438400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Line 8"/>
          <p:cNvSpPr>
            <a:spLocks noChangeShapeType="1"/>
          </p:cNvSpPr>
          <p:nvPr/>
        </p:nvSpPr>
        <p:spPr bwMode="auto">
          <a:xfrm>
            <a:off x="1600200" y="3505200"/>
            <a:ext cx="0" cy="6858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381000" y="3124200"/>
            <a:ext cx="2438400" cy="381000"/>
          </a:xfrm>
          <a:prstGeom prst="rect">
            <a:avLst/>
          </a:prstGeom>
          <a:solidFill>
            <a:srgbClr val="92D050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2000" b="1" dirty="0" smtClean="0">
                <a:solidFill>
                  <a:srgbClr val="000090"/>
                </a:solidFill>
              </a:rPr>
              <a:t>EGFR wt / ALK wt 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457200" y="4108073"/>
            <a:ext cx="2286000" cy="838200"/>
          </a:xfrm>
          <a:prstGeom prst="rect">
            <a:avLst/>
          </a:prstGeom>
          <a:solidFill>
            <a:srgbClr val="92D050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2000" b="1" dirty="0" err="1" smtClean="0">
                <a:solidFill>
                  <a:srgbClr val="000090"/>
                </a:solidFill>
              </a:rPr>
              <a:t>Nivo</a:t>
            </a:r>
            <a:r>
              <a:rPr lang="en-US" sz="2000" b="1" dirty="0" smtClean="0">
                <a:solidFill>
                  <a:srgbClr val="000090"/>
                </a:solidFill>
              </a:rPr>
              <a:t> vs </a:t>
            </a:r>
            <a:br>
              <a:rPr lang="en-US" sz="2000" b="1" dirty="0" smtClean="0">
                <a:solidFill>
                  <a:srgbClr val="000090"/>
                </a:solidFill>
              </a:rPr>
            </a:br>
            <a:r>
              <a:rPr lang="en-US" sz="2000" b="1" dirty="0" smtClean="0">
                <a:solidFill>
                  <a:srgbClr val="000090"/>
                </a:solidFill>
              </a:rPr>
              <a:t>observation</a:t>
            </a: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4301835" y="3124200"/>
            <a:ext cx="2362199" cy="381000"/>
          </a:xfrm>
          <a:prstGeom prst="rect">
            <a:avLst/>
          </a:prstGeom>
          <a:solidFill>
            <a:srgbClr val="FF9C23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2000" b="1" dirty="0" smtClean="0">
                <a:solidFill>
                  <a:srgbClr val="000090"/>
                </a:solidFill>
              </a:rPr>
              <a:t>EGFR </a:t>
            </a:r>
            <a:r>
              <a:rPr lang="en-US" sz="2000" b="1" dirty="0" err="1" smtClean="0">
                <a:solidFill>
                  <a:srgbClr val="000090"/>
                </a:solidFill>
              </a:rPr>
              <a:t>mut</a:t>
            </a:r>
            <a:r>
              <a:rPr lang="en-US" sz="2000" b="1" baseline="30000" dirty="0" smtClean="0">
                <a:solidFill>
                  <a:srgbClr val="000090"/>
                </a:solidFill>
              </a:rPr>
              <a:t>+</a:t>
            </a:r>
            <a:r>
              <a:rPr lang="en-US" sz="2000" b="1" dirty="0" smtClean="0">
                <a:solidFill>
                  <a:srgbClr val="000090"/>
                </a:solidFill>
              </a:rPr>
              <a:t> / ALK</a:t>
            </a:r>
            <a:r>
              <a:rPr lang="en-US" sz="2000" b="1" baseline="30000" dirty="0" smtClean="0">
                <a:solidFill>
                  <a:srgbClr val="000090"/>
                </a:solidFill>
              </a:rPr>
              <a:t>+</a:t>
            </a:r>
            <a:r>
              <a:rPr lang="en-US" sz="2000" b="1" dirty="0" smtClean="0">
                <a:solidFill>
                  <a:srgbClr val="000090"/>
                </a:solidFill>
              </a:rPr>
              <a:t> 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304800" y="5645527"/>
            <a:ext cx="8229600" cy="374275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Aft>
                <a:spcPts val="1200"/>
              </a:spcAft>
            </a:pPr>
            <a:r>
              <a:rPr lang="en-US" sz="2000" b="1" dirty="0" smtClean="0">
                <a:solidFill>
                  <a:srgbClr val="000090"/>
                </a:solidFill>
              </a:rPr>
              <a:t>Comprehensive genomic analyses of tumors from relapsed pts  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20" name="Line 8"/>
          <p:cNvSpPr>
            <a:spLocks noChangeShapeType="1"/>
          </p:cNvSpPr>
          <p:nvPr/>
        </p:nvSpPr>
        <p:spPr bwMode="auto">
          <a:xfrm>
            <a:off x="1600200" y="4946273"/>
            <a:ext cx="0" cy="692527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2895600" y="4108073"/>
            <a:ext cx="2667000" cy="1066800"/>
          </a:xfrm>
          <a:prstGeom prst="rect">
            <a:avLst/>
          </a:prstGeom>
          <a:solidFill>
            <a:srgbClr val="FF9C23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2000" b="1" u="sng" dirty="0" smtClean="0">
                <a:solidFill>
                  <a:srgbClr val="000090"/>
                </a:solidFill>
              </a:rPr>
              <a:t>A081105</a:t>
            </a:r>
          </a:p>
          <a:p>
            <a:pPr algn="ctr">
              <a:spcAft>
                <a:spcPts val="0"/>
              </a:spcAft>
            </a:pPr>
            <a:r>
              <a:rPr lang="en-US" sz="2000" b="1" dirty="0" smtClean="0">
                <a:solidFill>
                  <a:srgbClr val="000090"/>
                </a:solidFill>
              </a:rPr>
              <a:t>EGFR mutant</a:t>
            </a:r>
          </a:p>
          <a:p>
            <a:pPr algn="ctr">
              <a:spcAft>
                <a:spcPts val="0"/>
              </a:spcAft>
            </a:pPr>
            <a:r>
              <a:rPr lang="en-US" sz="2000" b="1" dirty="0" smtClean="0">
                <a:solidFill>
                  <a:srgbClr val="000090"/>
                </a:solidFill>
              </a:rPr>
              <a:t>Erlotinib vs placebo</a:t>
            </a:r>
          </a:p>
        </p:txBody>
      </p:sp>
      <p:sp>
        <p:nvSpPr>
          <p:cNvPr id="22" name="Line 8"/>
          <p:cNvSpPr>
            <a:spLocks noChangeShapeType="1"/>
          </p:cNvSpPr>
          <p:nvPr/>
        </p:nvSpPr>
        <p:spPr bwMode="auto">
          <a:xfrm>
            <a:off x="4343400" y="3803273"/>
            <a:ext cx="0" cy="3048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5791201" y="4108073"/>
            <a:ext cx="2895600" cy="1066800"/>
          </a:xfrm>
          <a:prstGeom prst="rect">
            <a:avLst/>
          </a:prstGeom>
          <a:solidFill>
            <a:srgbClr val="FF9C23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2000" b="1" u="sng" dirty="0" smtClean="0">
                <a:solidFill>
                  <a:srgbClr val="000090"/>
                </a:solidFill>
              </a:rPr>
              <a:t>E4512</a:t>
            </a:r>
          </a:p>
          <a:p>
            <a:pPr algn="ctr">
              <a:spcAft>
                <a:spcPts val="0"/>
              </a:spcAft>
            </a:pPr>
            <a:r>
              <a:rPr lang="en-US" sz="2000" b="1" dirty="0" smtClean="0">
                <a:solidFill>
                  <a:srgbClr val="000090"/>
                </a:solidFill>
              </a:rPr>
              <a:t>ALK rearranged</a:t>
            </a:r>
          </a:p>
          <a:p>
            <a:pPr algn="ctr">
              <a:spcAft>
                <a:spcPts val="0"/>
              </a:spcAft>
            </a:pPr>
            <a:r>
              <a:rPr lang="en-US" sz="2000" b="1" dirty="0" err="1" smtClean="0">
                <a:solidFill>
                  <a:srgbClr val="000090"/>
                </a:solidFill>
              </a:rPr>
              <a:t>Crizotinib</a:t>
            </a:r>
            <a:r>
              <a:rPr lang="en-US" sz="2000" b="1" dirty="0" smtClean="0">
                <a:solidFill>
                  <a:srgbClr val="000090"/>
                </a:solidFill>
              </a:rPr>
              <a:t> vs placebo 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25" name="Line 8"/>
          <p:cNvSpPr>
            <a:spLocks noChangeShapeType="1"/>
          </p:cNvSpPr>
          <p:nvPr/>
        </p:nvSpPr>
        <p:spPr bwMode="auto">
          <a:xfrm>
            <a:off x="6781800" y="3803273"/>
            <a:ext cx="0" cy="3048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Line 8"/>
          <p:cNvSpPr>
            <a:spLocks noChangeShapeType="1"/>
          </p:cNvSpPr>
          <p:nvPr/>
        </p:nvSpPr>
        <p:spPr bwMode="auto">
          <a:xfrm>
            <a:off x="4114800" y="5181600"/>
            <a:ext cx="0" cy="4572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Line 8"/>
          <p:cNvSpPr>
            <a:spLocks noChangeShapeType="1"/>
          </p:cNvSpPr>
          <p:nvPr/>
        </p:nvSpPr>
        <p:spPr bwMode="auto">
          <a:xfrm>
            <a:off x="7239000" y="5181600"/>
            <a:ext cx="0" cy="4572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Line 8"/>
          <p:cNvSpPr>
            <a:spLocks noChangeShapeType="1"/>
          </p:cNvSpPr>
          <p:nvPr/>
        </p:nvSpPr>
        <p:spPr bwMode="auto">
          <a:xfrm>
            <a:off x="5486400" y="3505199"/>
            <a:ext cx="0" cy="304799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>
            <a:off x="2362200" y="2743200"/>
            <a:ext cx="2438400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Line 8"/>
          <p:cNvSpPr>
            <a:spLocks noChangeShapeType="1"/>
          </p:cNvSpPr>
          <p:nvPr/>
        </p:nvSpPr>
        <p:spPr bwMode="auto">
          <a:xfrm>
            <a:off x="2362200" y="2743200"/>
            <a:ext cx="0" cy="3048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Line 8"/>
          <p:cNvSpPr>
            <a:spLocks noChangeShapeType="1"/>
          </p:cNvSpPr>
          <p:nvPr/>
        </p:nvSpPr>
        <p:spPr bwMode="auto">
          <a:xfrm>
            <a:off x="4800600" y="2743200"/>
            <a:ext cx="0" cy="3048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Line 8"/>
          <p:cNvSpPr>
            <a:spLocks noChangeShapeType="1"/>
          </p:cNvSpPr>
          <p:nvPr/>
        </p:nvSpPr>
        <p:spPr bwMode="auto">
          <a:xfrm>
            <a:off x="3581400" y="2514600"/>
            <a:ext cx="0" cy="2286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Line 8"/>
          <p:cNvSpPr>
            <a:spLocks noChangeShapeType="1"/>
          </p:cNvSpPr>
          <p:nvPr/>
        </p:nvSpPr>
        <p:spPr bwMode="auto">
          <a:xfrm>
            <a:off x="3581400" y="1905000"/>
            <a:ext cx="0" cy="2286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79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S1400: Master Lung-1 — Squamous Lung </a:t>
            </a:r>
            <a:r>
              <a:rPr lang="en-US" dirty="0" smtClean="0"/>
              <a:t>Cancer Second-Line Therapy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0" y="6519446"/>
            <a:ext cx="8413699" cy="338554"/>
          </a:xfrm>
          <a:prstGeom prst="rect">
            <a:avLst/>
          </a:prstGeom>
          <a:noFill/>
        </p:spPr>
        <p:txBody>
          <a:bodyPr wrap="square" lIns="182880" bIns="182880" rtlCol="0" anchor="b">
            <a:noAutofit/>
          </a:bodyPr>
          <a:lstStyle/>
          <a:p>
            <a:r>
              <a:rPr lang="fr-FR" sz="1600" dirty="0" smtClean="0">
                <a:solidFill>
                  <a:srgbClr val="FFFFFF"/>
                </a:solidFill>
                <a:latin typeface="Arial"/>
                <a:cs typeface="Calibri"/>
              </a:rPr>
              <a:t>www.lung-map.org; </a:t>
            </a:r>
            <a:r>
              <a:rPr lang="fr-FR" sz="1600" dirty="0" err="1" smtClean="0">
                <a:solidFill>
                  <a:srgbClr val="FFFFFF"/>
                </a:solidFill>
                <a:latin typeface="Arial"/>
                <a:cs typeface="Calibri"/>
              </a:rPr>
              <a:t>www.clinicaltrials.gov</a:t>
            </a:r>
            <a:r>
              <a:rPr lang="fr-FR" sz="1600" dirty="0" smtClean="0">
                <a:solidFill>
                  <a:srgbClr val="FFFFFF"/>
                </a:solidFill>
                <a:latin typeface="Arial"/>
                <a:cs typeface="Calibri"/>
              </a:rPr>
              <a:t>; </a:t>
            </a:r>
            <a:r>
              <a:rPr lang="fr-FR" sz="1600" dirty="0" err="1">
                <a:solidFill>
                  <a:srgbClr val="FFFFFF"/>
                </a:solidFill>
                <a:latin typeface="Arial"/>
                <a:cs typeface="Calibri"/>
              </a:rPr>
              <a:t>Accessed</a:t>
            </a:r>
            <a:r>
              <a:rPr lang="fr-FR" sz="1600" dirty="0">
                <a:solidFill>
                  <a:srgbClr val="FFFFFF"/>
                </a:solidFill>
                <a:latin typeface="Arial"/>
                <a:cs typeface="Calibri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Arial"/>
                <a:cs typeface="Calibri"/>
              </a:rPr>
              <a:t>September</a:t>
            </a:r>
            <a:r>
              <a:rPr lang="fr-FR" sz="1600" dirty="0">
                <a:solidFill>
                  <a:srgbClr val="FFFFFF"/>
                </a:solidFill>
                <a:latin typeface="Arial"/>
                <a:cs typeface="Calibri"/>
              </a:rPr>
              <a:t> </a:t>
            </a:r>
            <a:r>
              <a:rPr lang="fr-FR" sz="1600" dirty="0" smtClean="0">
                <a:solidFill>
                  <a:srgbClr val="FFFFFF"/>
                </a:solidFill>
                <a:latin typeface="Arial"/>
                <a:cs typeface="Calibri"/>
              </a:rPr>
              <a:t>2016 (NCT02154490).</a:t>
            </a:r>
            <a:endParaRPr lang="fr-FR" sz="1600" dirty="0">
              <a:solidFill>
                <a:srgbClr val="FFFFFF"/>
              </a:solidFill>
              <a:latin typeface="Arial"/>
              <a:cs typeface="Calibri"/>
            </a:endParaRPr>
          </a:p>
        </p:txBody>
      </p:sp>
      <p:sp>
        <p:nvSpPr>
          <p:cNvPr id="58" name="Rectangle 16"/>
          <p:cNvSpPr>
            <a:spLocks noChangeArrowheads="1"/>
          </p:cNvSpPr>
          <p:nvPr/>
        </p:nvSpPr>
        <p:spPr bwMode="auto">
          <a:xfrm>
            <a:off x="574518" y="4885928"/>
            <a:ext cx="99277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500" b="1" dirty="0" err="1" smtClean="0">
                <a:solidFill>
                  <a:srgbClr val="FFFFFF"/>
                </a:solidFill>
                <a:latin typeface="Arial"/>
                <a:cs typeface="Arial"/>
              </a:rPr>
              <a:t>Taselisib</a:t>
            </a:r>
            <a:endParaRPr lang="en-US" altLang="en-US" sz="1500" b="1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0" name="Rectangle 16"/>
          <p:cNvSpPr>
            <a:spLocks noChangeArrowheads="1"/>
          </p:cNvSpPr>
          <p:nvPr/>
        </p:nvSpPr>
        <p:spPr bwMode="auto">
          <a:xfrm>
            <a:off x="1993619" y="4885928"/>
            <a:ext cx="1197764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500" b="1" dirty="0" err="1" smtClean="0">
                <a:solidFill>
                  <a:srgbClr val="FFFFFF"/>
                </a:solidFill>
                <a:latin typeface="Arial"/>
                <a:cs typeface="Arial"/>
              </a:rPr>
              <a:t>Palbociclib</a:t>
            </a:r>
            <a:endParaRPr lang="en-US" altLang="en-US" sz="1500" b="1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1" name="Rectangle 16"/>
          <p:cNvSpPr>
            <a:spLocks noChangeArrowheads="1"/>
          </p:cNvSpPr>
          <p:nvPr/>
        </p:nvSpPr>
        <p:spPr bwMode="auto">
          <a:xfrm>
            <a:off x="3698146" y="4885928"/>
            <a:ext cx="101021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500" b="1" dirty="0" smtClean="0">
                <a:solidFill>
                  <a:srgbClr val="FFFFFF"/>
                </a:solidFill>
                <a:latin typeface="Arial"/>
                <a:cs typeface="Arial"/>
              </a:rPr>
              <a:t>AZD4547</a:t>
            </a:r>
          </a:p>
        </p:txBody>
      </p:sp>
      <p:sp>
        <p:nvSpPr>
          <p:cNvPr id="62" name="Rectangle 16"/>
          <p:cNvSpPr>
            <a:spLocks noChangeArrowheads="1"/>
          </p:cNvSpPr>
          <p:nvPr/>
        </p:nvSpPr>
        <p:spPr bwMode="auto">
          <a:xfrm>
            <a:off x="7270913" y="5029944"/>
            <a:ext cx="136287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500" b="1" dirty="0" err="1" smtClean="0">
                <a:solidFill>
                  <a:srgbClr val="FFFFFF"/>
                </a:solidFill>
                <a:latin typeface="Arial"/>
                <a:cs typeface="Arial"/>
              </a:rPr>
              <a:t>Nivolumab</a:t>
            </a:r>
            <a:r>
              <a:rPr lang="en-US" altLang="en-US" sz="1500" b="1" dirty="0" smtClean="0">
                <a:solidFill>
                  <a:srgbClr val="FFFFFF"/>
                </a:solidFill>
                <a:latin typeface="Arial"/>
                <a:cs typeface="Arial"/>
              </a:rPr>
              <a:t/>
            </a:r>
            <a:br>
              <a:rPr lang="en-US" altLang="en-US" sz="1500" b="1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altLang="en-US" sz="1500" b="1" dirty="0" smtClean="0">
                <a:solidFill>
                  <a:srgbClr val="FFFFFF"/>
                </a:solidFill>
                <a:latin typeface="Arial"/>
                <a:cs typeface="Arial"/>
              </a:rPr>
              <a:t>+ </a:t>
            </a:r>
            <a:r>
              <a:rPr lang="en-US" altLang="en-US" sz="1500" b="1" dirty="0" err="1" smtClean="0">
                <a:solidFill>
                  <a:srgbClr val="FFFFFF"/>
                </a:solidFill>
                <a:latin typeface="Arial"/>
                <a:cs typeface="Arial"/>
              </a:rPr>
              <a:t>Ipilimumab</a:t>
            </a:r>
            <a:endParaRPr lang="en-US" altLang="en-US" sz="1500" b="1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500" dirty="0" err="1" smtClean="0">
                <a:solidFill>
                  <a:srgbClr val="FFFFFF"/>
                </a:solidFill>
                <a:latin typeface="Arial"/>
                <a:cs typeface="Arial"/>
              </a:rPr>
              <a:t>vs</a:t>
            </a:r>
            <a:endParaRPr lang="en-US" altLang="en-US" sz="150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500" b="1" dirty="0" err="1" smtClean="0">
                <a:solidFill>
                  <a:srgbClr val="FFFFFF"/>
                </a:solidFill>
                <a:latin typeface="Arial"/>
                <a:cs typeface="Arial"/>
              </a:rPr>
              <a:t>Nivolumab</a:t>
            </a:r>
            <a:endParaRPr lang="en-US" altLang="en-US" sz="1500" b="1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9" name="Rectangle 16"/>
          <p:cNvSpPr>
            <a:spLocks noChangeArrowheads="1"/>
          </p:cNvSpPr>
          <p:nvPr/>
        </p:nvSpPr>
        <p:spPr bwMode="auto">
          <a:xfrm>
            <a:off x="5980885" y="5123765"/>
            <a:ext cx="129715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500" b="1" dirty="0" err="1" smtClean="0">
                <a:solidFill>
                  <a:srgbClr val="FFFFFF"/>
                </a:solidFill>
                <a:latin typeface="Arial"/>
                <a:cs typeface="Arial"/>
              </a:rPr>
              <a:t>Durvalumab</a:t>
            </a:r>
            <a:endParaRPr lang="en-US" altLang="en-US" sz="1500" b="1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500" dirty="0" err="1" smtClean="0">
                <a:solidFill>
                  <a:srgbClr val="FFFFFF"/>
                </a:solidFill>
                <a:latin typeface="Arial"/>
                <a:cs typeface="Arial"/>
              </a:rPr>
              <a:t>vs</a:t>
            </a:r>
            <a:endParaRPr lang="en-US" altLang="en-US" sz="150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500" b="1" dirty="0" err="1" smtClean="0">
                <a:solidFill>
                  <a:srgbClr val="FFFFFF"/>
                </a:solidFill>
                <a:latin typeface="Arial"/>
                <a:cs typeface="Arial"/>
              </a:rPr>
              <a:t>Docetaxel</a:t>
            </a:r>
            <a:endParaRPr lang="en-US" altLang="en-US" sz="1500" b="1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cxnSp>
        <p:nvCxnSpPr>
          <p:cNvPr id="71" name="Straight Connector 70"/>
          <p:cNvCxnSpPr/>
          <p:nvPr/>
        </p:nvCxnSpPr>
        <p:spPr bwMode="auto">
          <a:xfrm>
            <a:off x="2457312" y="2221632"/>
            <a:ext cx="4707160" cy="0"/>
          </a:xfrm>
          <a:prstGeom prst="line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72" name="Group 71"/>
          <p:cNvGrpSpPr/>
          <p:nvPr/>
        </p:nvGrpSpPr>
        <p:grpSpPr>
          <a:xfrm>
            <a:off x="2457312" y="2221632"/>
            <a:ext cx="4707160" cy="360040"/>
            <a:chOff x="2123728" y="2204864"/>
            <a:chExt cx="5328592" cy="504056"/>
          </a:xfrm>
        </p:grpSpPr>
        <p:cxnSp>
          <p:nvCxnSpPr>
            <p:cNvPr id="73" name="Straight Connector 72"/>
            <p:cNvCxnSpPr/>
            <p:nvPr/>
          </p:nvCxnSpPr>
          <p:spPr bwMode="auto">
            <a:xfrm flipV="1">
              <a:off x="2123728" y="2204864"/>
              <a:ext cx="0" cy="504056"/>
            </a:xfrm>
            <a:prstGeom prst="line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 bwMode="auto">
            <a:xfrm flipV="1">
              <a:off x="7452320" y="2204864"/>
              <a:ext cx="0" cy="504056"/>
            </a:xfrm>
            <a:prstGeom prst="line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79" name="Straight Connector 78"/>
          <p:cNvCxnSpPr/>
          <p:nvPr/>
        </p:nvCxnSpPr>
        <p:spPr bwMode="auto">
          <a:xfrm flipV="1">
            <a:off x="1070904" y="3589783"/>
            <a:ext cx="3132348" cy="1"/>
          </a:xfrm>
          <a:prstGeom prst="line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0" name="Group 79"/>
          <p:cNvGrpSpPr/>
          <p:nvPr/>
        </p:nvGrpSpPr>
        <p:grpSpPr>
          <a:xfrm>
            <a:off x="1070904" y="3589783"/>
            <a:ext cx="3132348" cy="288031"/>
            <a:chOff x="2123728" y="2204864"/>
            <a:chExt cx="3672408" cy="504056"/>
          </a:xfrm>
        </p:grpSpPr>
        <p:cxnSp>
          <p:nvCxnSpPr>
            <p:cNvPr id="81" name="Straight Connector 80"/>
            <p:cNvCxnSpPr/>
            <p:nvPr/>
          </p:nvCxnSpPr>
          <p:spPr bwMode="auto">
            <a:xfrm flipV="1">
              <a:off x="2123728" y="2204864"/>
              <a:ext cx="0" cy="504056"/>
            </a:xfrm>
            <a:prstGeom prst="line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/>
            <p:cNvCxnSpPr/>
            <p:nvPr/>
          </p:nvCxnSpPr>
          <p:spPr bwMode="auto">
            <a:xfrm flipV="1">
              <a:off x="5796136" y="2204864"/>
              <a:ext cx="0" cy="504056"/>
            </a:xfrm>
            <a:prstGeom prst="line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83" name="Straight Arrow Connector 82"/>
          <p:cNvCxnSpPr/>
          <p:nvPr/>
        </p:nvCxnSpPr>
        <p:spPr bwMode="auto">
          <a:xfrm>
            <a:off x="7707519" y="4507924"/>
            <a:ext cx="199630" cy="49529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 bwMode="auto">
          <a:xfrm flipH="1">
            <a:off x="6854686" y="4525890"/>
            <a:ext cx="98426" cy="527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 bwMode="auto">
          <a:xfrm>
            <a:off x="1070904" y="438187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 bwMode="auto">
          <a:xfrm>
            <a:off x="4716200" y="1573560"/>
            <a:ext cx="0" cy="5760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11"/>
          <p:cNvSpPr txBox="1">
            <a:spLocks noChangeArrowheads="1"/>
          </p:cNvSpPr>
          <p:nvPr/>
        </p:nvSpPr>
        <p:spPr bwMode="auto">
          <a:xfrm>
            <a:off x="2953989" y="1344178"/>
            <a:ext cx="3578645" cy="457200"/>
          </a:xfrm>
          <a:prstGeom prst="rect">
            <a:avLst/>
          </a:prstGeom>
          <a:solidFill>
            <a:srgbClr val="002E5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square" anchor="ctr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defRPr/>
            </a:pPr>
            <a:r>
              <a:rPr lang="en-US" altLang="en-US" sz="1600" dirty="0" smtClean="0">
                <a:solidFill>
                  <a:srgbClr val="FFFFFF"/>
                </a:solidFill>
                <a:latin typeface="Arial"/>
                <a:cs typeface="Arial"/>
              </a:rPr>
              <a:t>Common Biomarker</a:t>
            </a:r>
            <a:r>
              <a:rPr lang="en-US" altLang="en-US" sz="1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alt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Profiling </a:t>
            </a:r>
          </a:p>
        </p:txBody>
      </p:sp>
      <p:sp>
        <p:nvSpPr>
          <p:cNvPr id="88" name="TextBox 2"/>
          <p:cNvSpPr txBox="1">
            <a:spLocks noChangeArrowheads="1"/>
          </p:cNvSpPr>
          <p:nvPr/>
        </p:nvSpPr>
        <p:spPr bwMode="auto">
          <a:xfrm>
            <a:off x="530844" y="3805808"/>
            <a:ext cx="1080120" cy="553998"/>
          </a:xfrm>
          <a:prstGeom prst="rect">
            <a:avLst/>
          </a:prstGeom>
          <a:solidFill>
            <a:srgbClr val="7CC23A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defRPr/>
            </a:pPr>
            <a:r>
              <a:rPr lang="en-US" altLang="en-US" sz="1500" dirty="0" smtClean="0">
                <a:solidFill>
                  <a:srgbClr val="003495"/>
                </a:solidFill>
                <a:latin typeface="Arial"/>
                <a:cs typeface="Arial"/>
              </a:rPr>
              <a:t>S1400B</a:t>
            </a:r>
          </a:p>
          <a:p>
            <a:pPr algn="ctr">
              <a:defRPr/>
            </a:pPr>
            <a:r>
              <a:rPr lang="en-US" altLang="en-US" sz="1500" dirty="0" smtClean="0">
                <a:solidFill>
                  <a:srgbClr val="003495"/>
                </a:solidFill>
                <a:latin typeface="Arial"/>
                <a:cs typeface="Arial"/>
              </a:rPr>
              <a:t>PI3K</a:t>
            </a:r>
          </a:p>
        </p:txBody>
      </p:sp>
      <p:sp>
        <p:nvSpPr>
          <p:cNvPr id="89" name="TextBox 2"/>
          <p:cNvSpPr txBox="1">
            <a:spLocks noChangeArrowheads="1"/>
          </p:cNvSpPr>
          <p:nvPr/>
        </p:nvSpPr>
        <p:spPr bwMode="auto">
          <a:xfrm>
            <a:off x="2052441" y="3805808"/>
            <a:ext cx="1080120" cy="553998"/>
          </a:xfrm>
          <a:prstGeom prst="rect">
            <a:avLst/>
          </a:prstGeom>
          <a:solidFill>
            <a:srgbClr val="7CC23A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defRPr/>
            </a:pPr>
            <a:r>
              <a:rPr lang="en-US" altLang="en-US" sz="1500" dirty="0" smtClean="0">
                <a:solidFill>
                  <a:srgbClr val="003495"/>
                </a:solidFill>
                <a:latin typeface="Arial"/>
                <a:cs typeface="Arial"/>
              </a:rPr>
              <a:t>S1400C</a:t>
            </a:r>
          </a:p>
          <a:p>
            <a:pPr algn="ctr">
              <a:defRPr/>
            </a:pPr>
            <a:r>
              <a:rPr lang="en-US" altLang="en-US" sz="1500" dirty="0" smtClean="0">
                <a:solidFill>
                  <a:srgbClr val="003495"/>
                </a:solidFill>
                <a:latin typeface="Arial"/>
                <a:cs typeface="Arial"/>
              </a:rPr>
              <a:t>CCGA</a:t>
            </a:r>
          </a:p>
        </p:txBody>
      </p:sp>
      <p:sp>
        <p:nvSpPr>
          <p:cNvPr id="90" name="TextBox 2"/>
          <p:cNvSpPr txBox="1">
            <a:spLocks noChangeArrowheads="1"/>
          </p:cNvSpPr>
          <p:nvPr/>
        </p:nvSpPr>
        <p:spPr bwMode="auto">
          <a:xfrm>
            <a:off x="3663192" y="3805808"/>
            <a:ext cx="1080120" cy="553998"/>
          </a:xfrm>
          <a:prstGeom prst="rect">
            <a:avLst/>
          </a:prstGeom>
          <a:solidFill>
            <a:srgbClr val="7CC23A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defRPr/>
            </a:pPr>
            <a:r>
              <a:rPr lang="en-US" altLang="en-US" sz="1500" dirty="0" smtClean="0">
                <a:solidFill>
                  <a:srgbClr val="003495"/>
                </a:solidFill>
                <a:latin typeface="Arial"/>
                <a:cs typeface="Arial"/>
              </a:rPr>
              <a:t>S1400D</a:t>
            </a:r>
          </a:p>
          <a:p>
            <a:pPr algn="ctr">
              <a:defRPr/>
            </a:pPr>
            <a:r>
              <a:rPr lang="en-US" altLang="en-US" sz="1500" dirty="0" smtClean="0">
                <a:solidFill>
                  <a:srgbClr val="003495"/>
                </a:solidFill>
                <a:latin typeface="Arial"/>
                <a:cs typeface="Arial"/>
              </a:rPr>
              <a:t>FGFR</a:t>
            </a:r>
          </a:p>
        </p:txBody>
      </p:sp>
      <p:sp>
        <p:nvSpPr>
          <p:cNvPr id="91" name="TextBox 2"/>
          <p:cNvSpPr txBox="1">
            <a:spLocks noChangeArrowheads="1"/>
          </p:cNvSpPr>
          <p:nvPr/>
        </p:nvSpPr>
        <p:spPr bwMode="auto">
          <a:xfrm>
            <a:off x="6324600" y="3733800"/>
            <a:ext cx="1679741" cy="784830"/>
          </a:xfrm>
          <a:prstGeom prst="rect">
            <a:avLst/>
          </a:prstGeom>
          <a:solidFill>
            <a:srgbClr val="7CC23A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defRPr/>
            </a:pPr>
            <a:r>
              <a:rPr lang="en-US" altLang="en-US" sz="1500" dirty="0" smtClean="0">
                <a:solidFill>
                  <a:srgbClr val="003495"/>
                </a:solidFill>
                <a:latin typeface="Arial"/>
                <a:cs typeface="Arial"/>
              </a:rPr>
              <a:t>S1400I</a:t>
            </a:r>
          </a:p>
          <a:p>
            <a:pPr algn="ctr">
              <a:defRPr/>
            </a:pPr>
            <a:r>
              <a:rPr lang="en-US" altLang="en-US" sz="1500" dirty="0" smtClean="0">
                <a:solidFill>
                  <a:srgbClr val="003495"/>
                </a:solidFill>
                <a:latin typeface="Arial"/>
                <a:cs typeface="Arial"/>
              </a:rPr>
              <a:t>Checkpoint</a:t>
            </a:r>
            <a:br>
              <a:rPr lang="en-US" altLang="en-US" sz="1500" dirty="0" smtClean="0">
                <a:solidFill>
                  <a:srgbClr val="003495"/>
                </a:solidFill>
                <a:latin typeface="Arial"/>
                <a:cs typeface="Arial"/>
              </a:rPr>
            </a:br>
            <a:r>
              <a:rPr lang="en-US" altLang="en-US" sz="1500" dirty="0" smtClean="0">
                <a:solidFill>
                  <a:srgbClr val="003495"/>
                </a:solidFill>
                <a:latin typeface="Arial"/>
                <a:cs typeface="Arial"/>
              </a:rPr>
              <a:t>Naive</a:t>
            </a:r>
          </a:p>
        </p:txBody>
      </p:sp>
      <p:cxnSp>
        <p:nvCxnSpPr>
          <p:cNvPr id="92" name="Straight Arrow Connector 91"/>
          <p:cNvCxnSpPr/>
          <p:nvPr/>
        </p:nvCxnSpPr>
        <p:spPr bwMode="auto">
          <a:xfrm>
            <a:off x="2592501" y="438187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 bwMode="auto">
          <a:xfrm>
            <a:off x="4203252" y="438187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 bwMode="auto">
          <a:xfrm>
            <a:off x="7181712" y="3085728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 bwMode="auto">
          <a:xfrm>
            <a:off x="2497657" y="3013720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3"/>
          <p:cNvSpPr txBox="1">
            <a:spLocks noChangeArrowheads="1"/>
          </p:cNvSpPr>
          <p:nvPr/>
        </p:nvSpPr>
        <p:spPr bwMode="auto">
          <a:xfrm>
            <a:off x="1314312" y="2581672"/>
            <a:ext cx="2348880" cy="553998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500" b="1" dirty="0" smtClean="0">
                <a:solidFill>
                  <a:srgbClr val="003495"/>
                </a:solidFill>
                <a:latin typeface="Arial"/>
                <a:cs typeface="Arial"/>
              </a:rPr>
              <a:t>Biomarker-Driven</a:t>
            </a:r>
            <a:br>
              <a:rPr lang="en-US" altLang="en-US" sz="1500" b="1" dirty="0" smtClean="0">
                <a:solidFill>
                  <a:srgbClr val="003495"/>
                </a:solidFill>
                <a:latin typeface="Arial"/>
                <a:cs typeface="Arial"/>
              </a:rPr>
            </a:br>
            <a:r>
              <a:rPr lang="en-US" altLang="en-US" sz="1500" b="1" dirty="0" smtClean="0">
                <a:solidFill>
                  <a:srgbClr val="003495"/>
                </a:solidFill>
                <a:latin typeface="Arial"/>
                <a:cs typeface="Arial"/>
              </a:rPr>
              <a:t>Sub-studies</a:t>
            </a:r>
          </a:p>
        </p:txBody>
      </p:sp>
      <p:sp>
        <p:nvSpPr>
          <p:cNvPr id="97" name="TextBox 3"/>
          <p:cNvSpPr txBox="1">
            <a:spLocks noChangeArrowheads="1"/>
          </p:cNvSpPr>
          <p:nvPr/>
        </p:nvSpPr>
        <p:spPr bwMode="auto">
          <a:xfrm>
            <a:off x="6324601" y="2581672"/>
            <a:ext cx="1679741" cy="553998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500" b="1" dirty="0" err="1" smtClean="0">
                <a:solidFill>
                  <a:srgbClr val="003495"/>
                </a:solidFill>
                <a:latin typeface="Arial"/>
                <a:cs typeface="Arial"/>
              </a:rPr>
              <a:t>Nonmatch</a:t>
            </a:r>
            <a:r>
              <a:rPr lang="en-US" altLang="en-US" sz="1500" b="1" dirty="0" smtClean="0">
                <a:solidFill>
                  <a:srgbClr val="003495"/>
                </a:solidFill>
                <a:latin typeface="Arial"/>
                <a:cs typeface="Arial"/>
              </a:rPr>
              <a:t/>
            </a:r>
            <a:br>
              <a:rPr lang="en-US" altLang="en-US" sz="1500" b="1" dirty="0" smtClean="0">
                <a:solidFill>
                  <a:srgbClr val="003495"/>
                </a:solidFill>
                <a:latin typeface="Arial"/>
                <a:cs typeface="Arial"/>
              </a:rPr>
            </a:br>
            <a:r>
              <a:rPr lang="en-US" altLang="en-US" sz="1500" b="1" dirty="0" smtClean="0">
                <a:solidFill>
                  <a:srgbClr val="003495"/>
                </a:solidFill>
                <a:latin typeface="Arial"/>
                <a:cs typeface="Arial"/>
              </a:rPr>
              <a:t>Sub-studies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5962512" y="5078760"/>
            <a:ext cx="1295400" cy="952202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62061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3"/>
          <p:cNvSpPr>
            <a:spLocks noChangeArrowheads="1"/>
          </p:cNvSpPr>
          <p:nvPr/>
        </p:nvSpPr>
        <p:spPr bwMode="auto">
          <a:xfrm>
            <a:off x="735007" y="1981200"/>
            <a:ext cx="7665720" cy="3157959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42423"/>
            <a:ext cx="7772400" cy="1143000"/>
          </a:xfrm>
        </p:spPr>
        <p:txBody>
          <a:bodyPr/>
          <a:lstStyle/>
          <a:p>
            <a:r>
              <a:rPr lang="en-US" dirty="0" smtClean="0"/>
              <a:t>Lung-MAP (S1400): Prevalence of Targeted Genomic Alterations in Squamous Cell Lung Cancer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914400" y="2133600"/>
          <a:ext cx="7315200" cy="281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040"/>
                <a:gridCol w="1463040"/>
                <a:gridCol w="1463040"/>
                <a:gridCol w="1463040"/>
                <a:gridCol w="1463040"/>
              </a:tblGrid>
              <a:tr h="56388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2B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Overlap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2B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56388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Biomarker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FGFR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CDK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PIK3CA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2B50"/>
                    </a:solidFill>
                  </a:tcPr>
                </a:tc>
              </a:tr>
              <a:tr h="56388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FGFR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16.8%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14.3%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2.3%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0.2%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6CA8"/>
                    </a:solidFill>
                  </a:tcPr>
                </a:tc>
              </a:tr>
              <a:tr h="56388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CDK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18%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—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13.9%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1.8%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6CA8"/>
                    </a:solidFill>
                  </a:tcPr>
                </a:tc>
              </a:tr>
              <a:tr h="56388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PIK3CA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9.1%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—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—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7.1%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6CA8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4669" y="6359549"/>
            <a:ext cx="61538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FFFFFF"/>
                </a:solidFill>
              </a:rPr>
              <a:t>Papadimitrakopoulou</a:t>
            </a:r>
            <a:r>
              <a:rPr lang="en-US" sz="1600" dirty="0">
                <a:solidFill>
                  <a:srgbClr val="FFFFFF"/>
                </a:solidFill>
              </a:rPr>
              <a:t> V et al. </a:t>
            </a:r>
            <a:r>
              <a:rPr lang="en-US" sz="1600" i="1" dirty="0" smtClean="0">
                <a:solidFill>
                  <a:srgbClr val="FFFFFF"/>
                </a:solidFill>
              </a:rPr>
              <a:t>Proc </a:t>
            </a:r>
            <a:r>
              <a:rPr lang="en-US" sz="1600" i="1" dirty="0">
                <a:solidFill>
                  <a:srgbClr val="FFFFFF"/>
                </a:solidFill>
              </a:rPr>
              <a:t>ASCO</a:t>
            </a:r>
            <a:r>
              <a:rPr lang="en-US" sz="1600" dirty="0">
                <a:solidFill>
                  <a:srgbClr val="FFFFFF"/>
                </a:solidFill>
              </a:rPr>
              <a:t> 2016;Abstract 9088</a:t>
            </a:r>
            <a:r>
              <a:rPr lang="en-US" dirty="0" smtClean="0">
                <a:solidFill>
                  <a:srgbClr val="FFFFFF"/>
                </a:solidFill>
              </a:rPr>
              <a:t>.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63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810000"/>
            <a:ext cx="1527048" cy="18324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691417"/>
            <a:ext cx="8229600" cy="2743200"/>
          </a:xfrm>
        </p:spPr>
        <p:txBody>
          <a:bodyPr anchor="b" anchorCtr="0"/>
          <a:lstStyle/>
          <a:p>
            <a:r>
              <a:rPr lang="en-US" sz="3600" dirty="0" smtClean="0">
                <a:solidFill>
                  <a:srgbClr val="BCE1E3"/>
                </a:solidFill>
              </a:rPr>
              <a:t>Targeted Therapies for </a:t>
            </a:r>
            <a:br>
              <a:rPr lang="en-US" sz="3600" dirty="0" smtClean="0">
                <a:solidFill>
                  <a:srgbClr val="BCE1E3"/>
                </a:solidFill>
              </a:rPr>
            </a:br>
            <a:r>
              <a:rPr lang="en-US" sz="3600" dirty="0" smtClean="0">
                <a:solidFill>
                  <a:srgbClr val="BCE1E3"/>
                </a:solidFill>
              </a:rPr>
              <a:t>Uncommon Mutations in NSCLC; Novel Agents for SCLC</a:t>
            </a:r>
            <a:endParaRPr lang="en-US" sz="3600" dirty="0">
              <a:solidFill>
                <a:srgbClr val="BCE1E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3810000"/>
            <a:ext cx="7086600" cy="215118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b="1" dirty="0"/>
              <a:t>Melissa Johnson, MD 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Associate Director, Lung Cancer Research</a:t>
            </a:r>
            <a:br>
              <a:rPr lang="en-US" sz="2200" dirty="0" smtClean="0"/>
            </a:br>
            <a:r>
              <a:rPr lang="en-US" sz="2200" dirty="0" smtClean="0"/>
              <a:t>Sarah </a:t>
            </a:r>
            <a:r>
              <a:rPr lang="en-US" sz="2200" dirty="0"/>
              <a:t>Cannon Research Institute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Nashville, Tennessee</a:t>
            </a:r>
          </a:p>
        </p:txBody>
      </p:sp>
    </p:spTree>
    <p:extLst>
      <p:ext uri="{BB962C8B-B14F-4D97-AF65-F5344CB8AC3E}">
        <p14:creationId xmlns:p14="http://schemas.microsoft.com/office/powerpoint/2010/main" val="34056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000" i="1" dirty="0" smtClean="0"/>
              <a:t>Nab</a:t>
            </a:r>
            <a:r>
              <a:rPr lang="en-US" sz="3000" dirty="0" smtClean="0"/>
              <a:t>-Paclitaxel </a:t>
            </a:r>
            <a:r>
              <a:rPr lang="en-US" sz="3000" dirty="0"/>
              <a:t>+ carboplatin (</a:t>
            </a:r>
            <a:r>
              <a:rPr lang="en-US" sz="3000" i="1" dirty="0"/>
              <a:t>nab</a:t>
            </a:r>
            <a:r>
              <a:rPr lang="en-US" sz="3000" dirty="0"/>
              <a:t>-P/C) 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in </a:t>
            </a:r>
            <a:r>
              <a:rPr lang="en-US" sz="3000" dirty="0"/>
              <a:t>advanced non-small cell lung cancer (NSCLC): </a:t>
            </a:r>
            <a:r>
              <a:rPr lang="en-US" sz="3000" dirty="0" smtClean="0"/>
              <a:t>Outcomes </a:t>
            </a:r>
            <a:r>
              <a:rPr lang="en-US" sz="3000" dirty="0"/>
              <a:t>in elderly patients (pts) with squamous (SCC) </a:t>
            </a:r>
            <a:r>
              <a:rPr lang="en-US" sz="3000" dirty="0" smtClean="0"/>
              <a:t>histology </a:t>
            </a:r>
            <a:endParaRPr lang="en-US" sz="3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err="1" smtClean="0">
                <a:latin typeface="Arial" charset="0"/>
                <a:ea typeface="ＭＳ Ｐゴシック" charset="0"/>
                <a:cs typeface="ＭＳ Ｐゴシック" charset="0"/>
              </a:rPr>
              <a:t>Gridelli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C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ELCC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216PD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76962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152400"/>
            <a:ext cx="81534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Efficacy of </a:t>
            </a:r>
            <a:r>
              <a:rPr lang="en-US" i="1" dirty="0" smtClean="0">
                <a:latin typeface="Arial" charset="0"/>
                <a:ea typeface="ＭＳ Ｐゴシック" charset="0"/>
                <a:cs typeface="ＭＳ Ｐゴシック" charset="0"/>
              </a:rPr>
              <a:t>nab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-P/C versus P/C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495300" y="1219200"/>
            <a:ext cx="8191500" cy="43434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3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794555"/>
              </p:ext>
            </p:extLst>
          </p:nvPr>
        </p:nvGraphicFramePr>
        <p:xfrm>
          <a:off x="685800" y="1403746"/>
          <a:ext cx="7848600" cy="3978576"/>
        </p:xfrm>
        <a:graphic>
          <a:graphicData uri="http://schemas.openxmlformats.org/drawingml/2006/table">
            <a:tbl>
              <a:tblPr>
                <a:solidFill>
                  <a:srgbClr val="092A50"/>
                </a:solidFill>
              </a:tblPr>
              <a:tblGrid>
                <a:gridCol w="2811837"/>
                <a:gridCol w="1451270"/>
                <a:gridCol w="1995497"/>
                <a:gridCol w="1589996"/>
              </a:tblGrid>
              <a:tr h="51972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ORR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nab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-P/C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P/C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</a:t>
                      </a: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p-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value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52621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≥60 y (n = 106, 110)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45%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25%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0.001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887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≥65 y (n = 67, 70)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46%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26%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0.012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887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≥70 y (n = 35, 30)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46%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20%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0.029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887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Median overall survival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92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92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92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92A50"/>
                    </a:solidFill>
                  </a:tcPr>
                </a:tc>
              </a:tr>
              <a:tr h="4887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≥60 y (n = 106, 110)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11.8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9.5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0.027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887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≥65 y (n = 67, 70)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13.9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9.4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0.019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887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≥70 y (n = 35, 30)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16.9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8.6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0.018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Gridelli</a:t>
            </a:r>
            <a:r>
              <a:rPr lang="en-US" sz="1800" dirty="0" smtClean="0">
                <a:solidFill>
                  <a:srgbClr val="FFFFFF"/>
                </a:solidFill>
              </a:rPr>
              <a:t> C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ELCC </a:t>
            </a:r>
            <a:r>
              <a:rPr lang="en-US" sz="1800" dirty="0" smtClean="0">
                <a:solidFill>
                  <a:srgbClr val="FFFFFF"/>
                </a:solidFill>
              </a:rPr>
              <a:t>2016;Abstract 216PD.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26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 smtClean="0"/>
              <a:t>Safety and efficacy of single-agent </a:t>
            </a:r>
            <a:r>
              <a:rPr lang="en-US" dirty="0" err="1" smtClean="0"/>
              <a:t>rovalpituzumab</a:t>
            </a:r>
            <a:r>
              <a:rPr lang="en-US" dirty="0" smtClean="0"/>
              <a:t> </a:t>
            </a:r>
            <a:r>
              <a:rPr lang="en-US" dirty="0" err="1" smtClean="0"/>
              <a:t>tesirine</a:t>
            </a:r>
            <a:r>
              <a:rPr lang="en-US" dirty="0" smtClean="0"/>
              <a:t> (SC16LD6.5), </a:t>
            </a:r>
            <a:br>
              <a:rPr lang="en-US" dirty="0" smtClean="0"/>
            </a:br>
            <a:r>
              <a:rPr lang="en-US" dirty="0" smtClean="0"/>
              <a:t>a delta-like protein 3 (DLL3)-targeted antibody-drug conjugate (ADC) in recurrent or refractory small cell lung cancer (SCLC) </a:t>
            </a: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err="1" smtClean="0">
                <a:latin typeface="Arial" charset="0"/>
                <a:ea typeface="ＭＳ Ｐゴシック" charset="0"/>
                <a:cs typeface="ＭＳ Ｐゴシック" charset="0"/>
              </a:rPr>
              <a:t>Rudin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CM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  <a:t>ASCO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LBA8505.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1819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14400"/>
            <a:ext cx="8229600" cy="3774642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Rudin</a:t>
            </a:r>
            <a:r>
              <a:rPr lang="en-US" sz="1800" dirty="0" smtClean="0">
                <a:solidFill>
                  <a:srgbClr val="FFFFFF"/>
                </a:solidFill>
              </a:rPr>
              <a:t> CM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LBA8505.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Efficacy of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Rovalpituzumab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Tesirine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877184"/>
              </p:ext>
            </p:extLst>
          </p:nvPr>
        </p:nvGraphicFramePr>
        <p:xfrm>
          <a:off x="1317811" y="4794772"/>
          <a:ext cx="617219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3189"/>
                <a:gridCol w="1692548"/>
                <a:gridCol w="1606462"/>
              </a:tblGrid>
              <a:tr h="34752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+mn-lt"/>
                          <a:cs typeface="Arial"/>
                        </a:rPr>
                        <a:t>ORR</a:t>
                      </a:r>
                      <a:endParaRPr lang="en-US" sz="1800" b="1" baseline="0" dirty="0" smtClean="0">
                        <a:latin typeface="+mn-lt"/>
                        <a:cs typeface="Arial"/>
                      </a:endParaRPr>
                    </a:p>
                  </a:txBody>
                  <a:tcPr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Second line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Third line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E"/>
                    </a:solidFill>
                  </a:tcPr>
                </a:tc>
              </a:tr>
              <a:tr h="333623">
                <a:tc>
                  <a:txBody>
                    <a:bodyPr/>
                    <a:lstStyle/>
                    <a:p>
                      <a:r>
                        <a:rPr lang="en-US" sz="1800" baseline="0" dirty="0" smtClean="0">
                          <a:latin typeface="Arial"/>
                          <a:cs typeface="Arial"/>
                        </a:rPr>
                        <a:t>All patients (n = 32, 28)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13%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25%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5894"/>
                    </a:solidFill>
                  </a:tcPr>
                </a:tc>
              </a:tr>
              <a:tr h="333623">
                <a:tc>
                  <a:txBody>
                    <a:bodyPr/>
                    <a:lstStyle/>
                    <a:p>
                      <a:r>
                        <a:rPr lang="en-US" sz="1800" baseline="0" dirty="0" smtClean="0">
                          <a:latin typeface="+mn-lt"/>
                          <a:cs typeface="Arial"/>
                        </a:rPr>
                        <a:t>DLL3 </a:t>
                      </a:r>
                      <a:r>
                        <a:rPr lang="en-US" sz="1800" u="none" baseline="0" dirty="0" smtClean="0">
                          <a:latin typeface="+mn-lt"/>
                          <a:cs typeface="Arial"/>
                        </a:rPr>
                        <a:t>≥50% (n = 14, 12)</a:t>
                      </a:r>
                      <a:endParaRPr lang="en-US" sz="1800" u="none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  <a:cs typeface="Arial"/>
                        </a:rPr>
                        <a:t>29%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  <a:cs typeface="Arial"/>
                        </a:rPr>
                        <a:t>50%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5894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272988" y="5985302"/>
            <a:ext cx="58674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Median OS: All pts 4.6 mo; DLL3 </a:t>
            </a:r>
            <a:r>
              <a:rPr lang="en-US" sz="1800" dirty="0">
                <a:solidFill>
                  <a:srgbClr val="FFFFFF"/>
                </a:solidFill>
              </a:rPr>
              <a:t>≥</a:t>
            </a:r>
            <a:r>
              <a:rPr lang="en-US" sz="1800" dirty="0" smtClean="0">
                <a:solidFill>
                  <a:srgbClr val="FFFFFF"/>
                </a:solidFill>
              </a:rPr>
              <a:t>50% 5.8 mo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079811" y="1373630"/>
            <a:ext cx="46482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b="1" dirty="0" smtClean="0">
                <a:solidFill>
                  <a:srgbClr val="FFFFFF"/>
                </a:solidFill>
              </a:rPr>
              <a:t>Best Response by DLL3 Expression</a:t>
            </a:r>
            <a:endParaRPr lang="en-US" sz="18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Rovalpituzumab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Tesirine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: 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Select Adverse Events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609600" y="1676400"/>
            <a:ext cx="7772400" cy="28956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3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758703"/>
              </p:ext>
            </p:extLst>
          </p:nvPr>
        </p:nvGraphicFramePr>
        <p:xfrm>
          <a:off x="762000" y="1828800"/>
          <a:ext cx="7467600" cy="2590800"/>
        </p:xfrm>
        <a:graphic>
          <a:graphicData uri="http://schemas.openxmlformats.org/drawingml/2006/table">
            <a:tbl>
              <a:tblPr/>
              <a:tblGrid>
                <a:gridCol w="3182195"/>
                <a:gridCol w="1904431"/>
                <a:gridCol w="2380974"/>
              </a:tblGrid>
              <a:tr h="55220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 = 74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All grade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Grade ≥3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43714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Pleural effusion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31%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8%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3424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Peripheral edema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27%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3%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3618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Hypoalbuminemia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18%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3618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Thrombocytopenia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16%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11%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10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Rash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16%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3%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Rudin</a:t>
            </a:r>
            <a:r>
              <a:rPr lang="en-US" sz="1800" dirty="0" smtClean="0">
                <a:solidFill>
                  <a:srgbClr val="FFFFFF"/>
                </a:solidFill>
              </a:rPr>
              <a:t> CM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LBA8505.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74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Which first-line treatment regimen do you generally recommend in the metastatic setting for a younger, otherwise healthy patient with PD-L1 negative squamous cell cancer of the lung?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1929729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33600" y="3886200"/>
            <a:ext cx="685800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98" b="1" i="1" dirty="0" smtClean="0"/>
              <a:t>nab</a:t>
            </a:r>
            <a:endParaRPr lang="en-US" sz="1598" b="1" i="1" dirty="0"/>
          </a:p>
        </p:txBody>
      </p:sp>
    </p:spTree>
    <p:extLst>
      <p:ext uri="{BB962C8B-B14F-4D97-AF65-F5344CB8AC3E}">
        <p14:creationId xmlns:p14="http://schemas.microsoft.com/office/powerpoint/2010/main" val="90346591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31850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 smtClean="0">
                <a:solidFill>
                  <a:srgbClr val="FFFFFF"/>
                </a:solidFill>
              </a:rPr>
              <a:t>Do you believe the benefits and risks that were observed with </a:t>
            </a:r>
            <a:r>
              <a:rPr lang="en-US" sz="2200" b="1" dirty="0" err="1" smtClean="0">
                <a:solidFill>
                  <a:srgbClr val="FFFFFF"/>
                </a:solidFill>
              </a:rPr>
              <a:t>necitumumab</a:t>
            </a:r>
            <a:r>
              <a:rPr lang="en-US" sz="2200" b="1" dirty="0" smtClean="0">
                <a:solidFill>
                  <a:srgbClr val="FFFFFF"/>
                </a:solidFill>
              </a:rPr>
              <a:t> in combination with cisplatin/gemcitabine </a:t>
            </a:r>
            <a:r>
              <a:rPr lang="en-US" sz="2200" b="1" dirty="0">
                <a:solidFill>
                  <a:srgbClr val="FFFFFF"/>
                </a:solidFill>
              </a:rPr>
              <a:t>versus </a:t>
            </a:r>
            <a:r>
              <a:rPr lang="en-US" sz="2200" b="1" dirty="0" smtClean="0">
                <a:solidFill>
                  <a:srgbClr val="FFFFFF"/>
                </a:solidFill>
              </a:rPr>
              <a:t>cisplatin/gemcitabine alone in the Phase III setting justify its use clinically for patients with metastatic squamous cell carcinoma of the lung?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904916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54412860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740410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900" b="1" dirty="0" smtClean="0">
                <a:solidFill>
                  <a:srgbClr val="FFFFFF"/>
                </a:solidFill>
              </a:rPr>
              <a:t>A 65-year-old patient with PD-L1-negative </a:t>
            </a:r>
            <a:r>
              <a:rPr lang="en-US" sz="1900" b="1" u="sng" dirty="0" smtClean="0">
                <a:solidFill>
                  <a:srgbClr val="FFFFFF"/>
                </a:solidFill>
              </a:rPr>
              <a:t>metastatic squamous cell cancer</a:t>
            </a:r>
            <a:r>
              <a:rPr lang="en-US" sz="1900" b="1" dirty="0" smtClean="0">
                <a:solidFill>
                  <a:srgbClr val="FFFFFF"/>
                </a:solidFill>
              </a:rPr>
              <a:t> of the lung receives first-line therapy with carboplatin/gemcitabine and responds to 4 cycles of treatment but then experiences disease progression 3 months later. The patient is started on an anti-PD-1 antibody but experiences disease progression. What would be your most likely treatment recommendation?</a:t>
            </a:r>
            <a:endParaRPr lang="en-US" sz="19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5070285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20632736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A patient with newly diagnosed metastatic adenocarcinoma of the lung is found to have a BRAF V600E mutation. In which line of therapy would you most likely administer a BRAF inhibitor (with or without a MEK inhibitor)?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3613602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52600" y="2857500"/>
            <a:ext cx="1042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98" b="1" dirty="0" smtClean="0"/>
              <a:t>First line</a:t>
            </a:r>
            <a:endParaRPr lang="en-US" sz="1598" b="1" dirty="0"/>
          </a:p>
        </p:txBody>
      </p:sp>
    </p:spTree>
    <p:extLst>
      <p:ext uri="{BB962C8B-B14F-4D97-AF65-F5344CB8AC3E}">
        <p14:creationId xmlns:p14="http://schemas.microsoft.com/office/powerpoint/2010/main" val="180930398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Disclosures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5507603"/>
              </p:ext>
            </p:extLst>
          </p:nvPr>
        </p:nvGraphicFramePr>
        <p:xfrm>
          <a:off x="685800" y="1600200"/>
          <a:ext cx="7848600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5638800"/>
              </a:tblGrid>
              <a:tr h="1600200">
                <a:tc>
                  <a:txBody>
                    <a:bodyPr/>
                    <a:lstStyle/>
                    <a:p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Consulting Agreements </a:t>
                      </a:r>
                      <a:endParaRPr lang="en-US" sz="20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Astellas</a:t>
                      </a:r>
                      <a:r>
                        <a:rPr lang="en-US" sz="20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Pharma Global Development </a:t>
                      </a:r>
                      <a:r>
                        <a:rPr lang="en-US" sz="20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20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Otsuka Pharmaceutical Co Ltd </a:t>
                      </a:r>
                      <a:endParaRPr lang="en-US" sz="20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824353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 smtClean="0"/>
              <a:t>Antitumor activity and safety of </a:t>
            </a:r>
            <a:r>
              <a:rPr lang="en-US" dirty="0" err="1" smtClean="0"/>
              <a:t>crizotinib</a:t>
            </a:r>
            <a:r>
              <a:rPr lang="en-US" dirty="0" smtClean="0"/>
              <a:t> in patients with advanced </a:t>
            </a:r>
            <a:r>
              <a:rPr lang="en-US" i="1" dirty="0" smtClean="0"/>
              <a:t>MET</a:t>
            </a:r>
            <a:r>
              <a:rPr lang="en-US" dirty="0" smtClean="0"/>
              <a:t> </a:t>
            </a:r>
            <a:r>
              <a:rPr lang="en-US" dirty="0" err="1" smtClean="0"/>
              <a:t>exon</a:t>
            </a:r>
            <a:r>
              <a:rPr lang="en-US" dirty="0" smtClean="0"/>
              <a:t> 14-altered non-small cell lung cancer</a:t>
            </a: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err="1" smtClean="0">
                <a:latin typeface="Arial" charset="0"/>
                <a:ea typeface="ＭＳ Ｐゴシック" charset="0"/>
                <a:cs typeface="ＭＳ Ｐゴシック" charset="0"/>
              </a:rPr>
              <a:t>Drilon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AE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  <a:t>ASCO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108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1819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155294"/>
            <a:ext cx="8686800" cy="4187038"/>
          </a:xfrm>
          <a:prstGeom prst="rect">
            <a:avLst/>
          </a:prstGeom>
        </p:spPr>
      </p:pic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685800" y="152400"/>
            <a:ext cx="8153400" cy="6858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Response to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Crizotinib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Drilon</a:t>
            </a:r>
            <a:r>
              <a:rPr lang="en-US" sz="1800" dirty="0" smtClean="0">
                <a:solidFill>
                  <a:srgbClr val="FFFFFF"/>
                </a:solidFill>
              </a:rPr>
              <a:t> AE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108.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 bwMode="auto">
          <a:xfrm>
            <a:off x="6253220" y="1683604"/>
            <a:ext cx="1600200" cy="838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1800" b="1" dirty="0" smtClean="0">
                <a:solidFill>
                  <a:schemeClr val="bg1"/>
                </a:solidFill>
              </a:rPr>
              <a:t>ORR 44%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62000" y="5562600"/>
            <a:ext cx="69342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Adverse events consistent with known safety profile of </a:t>
            </a:r>
            <a:r>
              <a:rPr lang="en-US" sz="1800" dirty="0" err="1" smtClean="0">
                <a:solidFill>
                  <a:srgbClr val="FFFFFF"/>
                </a:solidFill>
              </a:rPr>
              <a:t>crizotinib</a:t>
            </a:r>
            <a:r>
              <a:rPr lang="en-US" sz="1800" dirty="0" smtClean="0">
                <a:solidFill>
                  <a:srgbClr val="FFFFFF"/>
                </a:solidFill>
              </a:rPr>
              <a:t>.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8287</TotalTime>
  <Words>892</Words>
  <Application>Microsoft Macintosh PowerPoint</Application>
  <PresentationFormat>On-screen Show (4:3)</PresentationFormat>
  <Paragraphs>198</Paragraphs>
  <Slides>24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Arial</vt:lpstr>
      <vt:lpstr>Calibri</vt:lpstr>
      <vt:lpstr>Lucida Grande</vt:lpstr>
      <vt:lpstr>MS PGothic</vt:lpstr>
      <vt:lpstr>ＭＳ Ｐゴシック</vt:lpstr>
      <vt:lpstr>ＭＳ 明朝</vt:lpstr>
      <vt:lpstr>Times</vt:lpstr>
      <vt:lpstr>ヒラギノ角ゴ Pro W3</vt:lpstr>
      <vt:lpstr>Blank Presentation</vt:lpstr>
      <vt:lpstr>1_Blank Presentation</vt:lpstr>
      <vt:lpstr>2_Blank Presentation</vt:lpstr>
      <vt:lpstr>PowerPoint Presentation</vt:lpstr>
      <vt:lpstr>Targeted Therapies for  Uncommon Mutations in NSCLC; Novel Agents for SCLC</vt:lpstr>
      <vt:lpstr>PowerPoint Presentation</vt:lpstr>
      <vt:lpstr>PowerPoint Presentation</vt:lpstr>
      <vt:lpstr>PowerPoint Presentation</vt:lpstr>
      <vt:lpstr>PowerPoint Presentation</vt:lpstr>
      <vt:lpstr>Disclosures</vt:lpstr>
      <vt:lpstr> Antitumor activity and safety of crizotinib in patients with advanced MET exon 14-altered non-small cell lung cancer</vt:lpstr>
      <vt:lpstr>Response to Crizotinib</vt:lpstr>
      <vt:lpstr>PowerPoint Presentation</vt:lpstr>
      <vt:lpstr>Response to dabrafenib and trametinib in BRAFV600E-mutant NSCLC</vt:lpstr>
      <vt:lpstr> Phase II Study of Cabozantinib  for Patients with Advanced  RET-Rearranged Lung Cancers</vt:lpstr>
      <vt:lpstr>Response to Cabozantinib</vt:lpstr>
      <vt:lpstr>PowerPoint Presentation</vt:lpstr>
      <vt:lpstr>Comprehensive Genomic Profiling (CGP) Identifies EGFR Exon 19 Deletions Not Identified by Prior Molecular Testing</vt:lpstr>
      <vt:lpstr>PowerPoint Presentation</vt:lpstr>
      <vt:lpstr>ALCHEMIST Schema</vt:lpstr>
      <vt:lpstr>S1400: Master Lung-1 — Squamous Lung Cancer Second-Line Therapy</vt:lpstr>
      <vt:lpstr>Lung-MAP (S1400): Prevalence of Targeted Genomic Alterations in Squamous Cell Lung Cancer</vt:lpstr>
      <vt:lpstr>Nab-Paclitaxel + carboplatin (nab-P/C)  in advanced non-small cell lung cancer (NSCLC): Outcomes in elderly patients (pts) with squamous (SCC) histology </vt:lpstr>
      <vt:lpstr>Efficacy of nab-P/C versus P/C</vt:lpstr>
      <vt:lpstr> Safety and efficacy of single-agent rovalpituzumab tesirine (SC16LD6.5),  a delta-like protein 3 (DLL3)-targeted antibody-drug conjugate (ADC) in recurrent or refractory small cell lung cancer (SCLC) </vt:lpstr>
      <vt:lpstr>Efficacy of Rovalpituzumab Tesirine</vt:lpstr>
      <vt:lpstr>Rovalpituzumab Tesirine: Select Adverse Events</vt:lpstr>
    </vt:vector>
  </TitlesOfParts>
  <Company>Research To Practice</Company>
  <LinksUpToDate>false</LinksUpToDate>
  <SharedDoc>false</SharedDoc>
  <HyperlinkBase/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creator>Fernando G Rendina</dc:creator>
  <cp:lastModifiedBy>Silvana Izquierdo</cp:lastModifiedBy>
  <cp:revision>857</cp:revision>
  <cp:lastPrinted>2016-10-28T14:49:59Z</cp:lastPrinted>
  <dcterms:created xsi:type="dcterms:W3CDTF">2012-08-13T12:55:31Z</dcterms:created>
  <dcterms:modified xsi:type="dcterms:W3CDTF">2016-12-22T16:33:38Z</dcterms:modified>
</cp:coreProperties>
</file>