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2"/>
  </p:notesMasterIdLst>
  <p:sldIdLst>
    <p:sldId id="638" r:id="rId2"/>
    <p:sldId id="636" r:id="rId3"/>
    <p:sldId id="639" r:id="rId4"/>
    <p:sldId id="640" r:id="rId5"/>
    <p:sldId id="641" r:id="rId6"/>
    <p:sldId id="642" r:id="rId7"/>
    <p:sldId id="643" r:id="rId8"/>
    <p:sldId id="637" r:id="rId9"/>
    <p:sldId id="614" r:id="rId10"/>
    <p:sldId id="631" r:id="rId11"/>
    <p:sldId id="634" r:id="rId12"/>
    <p:sldId id="635" r:id="rId13"/>
    <p:sldId id="619" r:id="rId14"/>
    <p:sldId id="632" r:id="rId15"/>
    <p:sldId id="620" r:id="rId16"/>
    <p:sldId id="621" r:id="rId17"/>
    <p:sldId id="622" r:id="rId18"/>
    <p:sldId id="623" r:id="rId19"/>
    <p:sldId id="626" r:id="rId20"/>
    <p:sldId id="627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E1E3"/>
    <a:srgbClr val="005796"/>
    <a:srgbClr val="002B50"/>
    <a:srgbClr val="012E5F"/>
    <a:srgbClr val="000000"/>
    <a:srgbClr val="042544"/>
    <a:srgbClr val="092A50"/>
    <a:srgbClr val="D3E9EB"/>
    <a:srgbClr val="71D5FF"/>
    <a:srgbClr val="8FC4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4" autoAdjust="0"/>
    <p:restoredTop sz="99125" autoAdjust="0"/>
  </p:normalViewPr>
  <p:slideViewPr>
    <p:cSldViewPr>
      <p:cViewPr>
        <p:scale>
          <a:sx n="100" d="100"/>
          <a:sy n="100" d="100"/>
        </p:scale>
        <p:origin x="2048" y="360"/>
      </p:cViewPr>
      <p:guideLst>
        <p:guide orient="horz" pos="2208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120" d="100"/>
          <a:sy n="120" d="100"/>
        </p:scale>
        <p:origin x="-4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Other</c:v>
                </c:pt>
                <c:pt idx="1">
                  <c:v>Idelalisib +/- rituximab</c:v>
                </c:pt>
                <c:pt idx="2">
                  <c:v>Ibrutinib</c:v>
                </c:pt>
                <c:pt idx="3">
                  <c:v>Obinutuzumab + bendamustine</c:v>
                </c:pt>
                <c:pt idx="4">
                  <c:v>Obinituzumab + chlorambucil</c:v>
                </c:pt>
                <c:pt idx="5">
                  <c:v>Rituximab + chlorambucil</c:v>
                </c:pt>
                <c:pt idx="6">
                  <c:v>BR</c:v>
                </c:pt>
                <c:pt idx="7">
                  <c:v>FR</c:v>
                </c:pt>
                <c:pt idx="8">
                  <c:v>FCR</c:v>
                </c:pt>
              </c:strCache>
            </c:strRef>
          </c:cat>
          <c:val>
            <c:numRef>
              <c:f>Sheet1!$B$2:$B$10</c:f>
              <c:numCache>
                <c:formatCode>0%</c:formatCode>
                <c:ptCount val="9"/>
                <c:pt idx="0">
                  <c:v>0.02</c:v>
                </c:pt>
                <c:pt idx="1">
                  <c:v>0.0</c:v>
                </c:pt>
                <c:pt idx="2">
                  <c:v>0.2</c:v>
                </c:pt>
                <c:pt idx="3">
                  <c:v>0.02</c:v>
                </c:pt>
                <c:pt idx="4">
                  <c:v>0.09</c:v>
                </c:pt>
                <c:pt idx="5">
                  <c:v>0.05</c:v>
                </c:pt>
                <c:pt idx="6">
                  <c:v>0.31</c:v>
                </c:pt>
                <c:pt idx="7">
                  <c:v>0.01</c:v>
                </c:pt>
                <c:pt idx="8">
                  <c:v>0.29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8895056"/>
        <c:axId val="1254313744"/>
      </c:barChart>
      <c:catAx>
        <c:axId val="12588950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254313744"/>
        <c:crosses val="autoZero"/>
        <c:auto val="1"/>
        <c:lblAlgn val="ctr"/>
        <c:lblOffset val="100"/>
        <c:noMultiLvlLbl val="0"/>
      </c:catAx>
      <c:valAx>
        <c:axId val="125431374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25889505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Other</c:v>
                </c:pt>
                <c:pt idx="1">
                  <c:v>Idelalisib +/- rituximab</c:v>
                </c:pt>
                <c:pt idx="2">
                  <c:v>Ibrutinib</c:v>
                </c:pt>
                <c:pt idx="3">
                  <c:v>Obinutuzumab + bendamustine</c:v>
                </c:pt>
                <c:pt idx="4">
                  <c:v>Obinituzumab + chlorambucil</c:v>
                </c:pt>
                <c:pt idx="5">
                  <c:v>Rituximab + chlorambucil</c:v>
                </c:pt>
                <c:pt idx="6">
                  <c:v>BR</c:v>
                </c:pt>
                <c:pt idx="7">
                  <c:v>FR</c:v>
                </c:pt>
                <c:pt idx="8">
                  <c:v>FCR</c:v>
                </c:pt>
              </c:strCache>
            </c:strRef>
          </c:cat>
          <c:val>
            <c:numRef>
              <c:f>Sheet1!$B$2:$B$10</c:f>
              <c:numCache>
                <c:formatCode>0%</c:formatCode>
                <c:ptCount val="9"/>
                <c:pt idx="0">
                  <c:v>0.04</c:v>
                </c:pt>
                <c:pt idx="1">
                  <c:v>0.04</c:v>
                </c:pt>
                <c:pt idx="2">
                  <c:v>0.22</c:v>
                </c:pt>
                <c:pt idx="3">
                  <c:v>0.04</c:v>
                </c:pt>
                <c:pt idx="4">
                  <c:v>0.4</c:v>
                </c:pt>
                <c:pt idx="5">
                  <c:v>0.09</c:v>
                </c:pt>
                <c:pt idx="6">
                  <c:v>0.16</c:v>
                </c:pt>
                <c:pt idx="7">
                  <c:v>0.0</c:v>
                </c:pt>
                <c:pt idx="8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3250896"/>
        <c:axId val="1258852512"/>
      </c:barChart>
      <c:catAx>
        <c:axId val="13032508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258852512"/>
        <c:crosses val="autoZero"/>
        <c:auto val="1"/>
        <c:lblAlgn val="ctr"/>
        <c:lblOffset val="100"/>
        <c:noMultiLvlLbl val="0"/>
      </c:catAx>
      <c:valAx>
        <c:axId val="125885251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30325089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Other</c:v>
                </c:pt>
                <c:pt idx="1">
                  <c:v>Idelalisib +/- rituximab</c:v>
                </c:pt>
                <c:pt idx="2">
                  <c:v>Ibrutinib</c:v>
                </c:pt>
                <c:pt idx="3">
                  <c:v>Obinutuzumab + bendamustine</c:v>
                </c:pt>
                <c:pt idx="4">
                  <c:v>Obinituzumab + chlorambucil</c:v>
                </c:pt>
                <c:pt idx="5">
                  <c:v>Rituximab + chlorambucil</c:v>
                </c:pt>
                <c:pt idx="6">
                  <c:v>BR</c:v>
                </c:pt>
                <c:pt idx="7">
                  <c:v>FR</c:v>
                </c:pt>
                <c:pt idx="8">
                  <c:v>FCR</c:v>
                </c:pt>
              </c:strCache>
            </c:strRef>
          </c:cat>
          <c:val>
            <c:numRef>
              <c:f>Sheet1!$B$2:$B$10</c:f>
              <c:numCache>
                <c:formatCode>0%</c:formatCode>
                <c:ptCount val="9"/>
                <c:pt idx="0">
                  <c:v>0.04</c:v>
                </c:pt>
                <c:pt idx="1">
                  <c:v>0.05</c:v>
                </c:pt>
                <c:pt idx="2">
                  <c:v>0.71</c:v>
                </c:pt>
                <c:pt idx="3">
                  <c:v>0.04</c:v>
                </c:pt>
                <c:pt idx="4">
                  <c:v>0.0</c:v>
                </c:pt>
                <c:pt idx="5">
                  <c:v>0.01</c:v>
                </c:pt>
                <c:pt idx="6">
                  <c:v>0.07</c:v>
                </c:pt>
                <c:pt idx="7">
                  <c:v>0.0</c:v>
                </c:pt>
                <c:pt idx="8">
                  <c:v>0.08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3963424"/>
        <c:axId val="1263825600"/>
      </c:barChart>
      <c:catAx>
        <c:axId val="12639634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263825600"/>
        <c:crosses val="autoZero"/>
        <c:auto val="1"/>
        <c:lblAlgn val="ctr"/>
        <c:lblOffset val="100"/>
        <c:noMultiLvlLbl val="0"/>
      </c:catAx>
      <c:valAx>
        <c:axId val="126382560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263963424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Other</c:v>
                </c:pt>
                <c:pt idx="1">
                  <c:v>Idelalisib +/- rituximab</c:v>
                </c:pt>
                <c:pt idx="2">
                  <c:v>Venetoclax</c:v>
                </c:pt>
                <c:pt idx="3">
                  <c:v>FCR</c:v>
                </c:pt>
                <c:pt idx="4">
                  <c:v>BR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0.05</c:v>
                </c:pt>
                <c:pt idx="1">
                  <c:v>0.2</c:v>
                </c:pt>
                <c:pt idx="2">
                  <c:v>0.61</c:v>
                </c:pt>
                <c:pt idx="3">
                  <c:v>0.05</c:v>
                </c:pt>
                <c:pt idx="4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2789296"/>
        <c:axId val="1321262224"/>
      </c:barChart>
      <c:catAx>
        <c:axId val="11627892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21262224"/>
        <c:crosses val="autoZero"/>
        <c:auto val="1"/>
        <c:lblAlgn val="ctr"/>
        <c:lblOffset val="100"/>
        <c:noMultiLvlLbl val="0"/>
      </c:catAx>
      <c:valAx>
        <c:axId val="132126222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16278929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I don't know</c:v>
                </c:pt>
                <c:pt idx="1">
                  <c:v>No</c:v>
                </c:pt>
                <c:pt idx="2">
                  <c:v>Yes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0.26</c:v>
                </c:pt>
                <c:pt idx="1">
                  <c:v>0.16</c:v>
                </c:pt>
                <c:pt idx="2">
                  <c:v>0.58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6314480"/>
        <c:axId val="1263068704"/>
      </c:barChart>
      <c:catAx>
        <c:axId val="13363144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263068704"/>
        <c:crosses val="autoZero"/>
        <c:auto val="1"/>
        <c:lblAlgn val="ctr"/>
        <c:lblOffset val="100"/>
        <c:noMultiLvlLbl val="0"/>
      </c:catAx>
      <c:valAx>
        <c:axId val="126306870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336314480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817462-C0DE-534F-9430-245BC02EE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47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276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776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72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046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249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489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86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39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0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3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08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2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75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70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9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4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91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198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63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1" r:id="rId1"/>
    <p:sldLayoutId id="2147486362" r:id="rId2"/>
    <p:sldLayoutId id="2147486363" r:id="rId3"/>
    <p:sldLayoutId id="2147486364" r:id="rId4"/>
    <p:sldLayoutId id="2147486365" r:id="rId5"/>
    <p:sldLayoutId id="2147486366" r:id="rId6"/>
    <p:sldLayoutId id="2147486367" r:id="rId7"/>
    <p:sldLayoutId id="2147486368" r:id="rId8"/>
    <p:sldLayoutId id="2147486351" r:id="rId9"/>
    <p:sldLayoutId id="2147486352" r:id="rId10"/>
    <p:sldLayoutId id="2147486353" r:id="rId11"/>
    <p:sldLayoutId id="2147486354" r:id="rId12"/>
    <p:sldLayoutId id="2147486355" r:id="rId13"/>
    <p:sldLayoutId id="2147486356" r:id="rId14"/>
    <p:sldLayoutId id="2147486357" r:id="rId15"/>
    <p:sldLayoutId id="2147486358" r:id="rId16"/>
    <p:sldLayoutId id="2147486359" r:id="rId17"/>
    <p:sldLayoutId id="2147486360" r:id="rId18"/>
    <p:sldLayoutId id="214748636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10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457200" y="2282303"/>
            <a:ext cx="8305800" cy="2214265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26852"/>
              </p:ext>
            </p:extLst>
          </p:nvPr>
        </p:nvGraphicFramePr>
        <p:xfrm>
          <a:off x="609598" y="2426578"/>
          <a:ext cx="8001002" cy="1949082"/>
        </p:xfrm>
        <a:graphic>
          <a:graphicData uri="http://schemas.openxmlformats.org/drawingml/2006/table">
            <a:tbl>
              <a:tblPr/>
              <a:tblGrid>
                <a:gridCol w="2538781"/>
                <a:gridCol w="1615587"/>
                <a:gridCol w="2017834"/>
                <a:gridCol w="1828800"/>
              </a:tblGrid>
              <a:tr h="61406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Clinical variable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All patients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116)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Dose-escalation cohort (n = 56)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Expansion cohort (n = 60)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5100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Overall response rate (ORR)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77021"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 response</a:t>
                      </a:r>
                      <a:r>
                        <a:rPr lang="en-US" baseline="0" dirty="0" smtClean="0"/>
                        <a:t> rate*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1168" y="6400800"/>
            <a:ext cx="8942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Roberts AW et </a:t>
            </a:r>
            <a:r>
              <a:rPr lang="en-US" sz="1800" dirty="0">
                <a:solidFill>
                  <a:schemeClr val="bg1"/>
                </a:solidFill>
              </a:rPr>
              <a:t>al. </a:t>
            </a:r>
            <a:r>
              <a:rPr lang="en-US" sz="1800" i="1" dirty="0" smtClean="0">
                <a:solidFill>
                  <a:schemeClr val="bg1"/>
                </a:solidFill>
              </a:rPr>
              <a:t>N </a:t>
            </a:r>
            <a:r>
              <a:rPr lang="en-US" sz="1800" i="1" dirty="0" err="1" smtClean="0">
                <a:solidFill>
                  <a:schemeClr val="bg1"/>
                </a:solidFill>
              </a:rPr>
              <a:t>Engl</a:t>
            </a:r>
            <a:r>
              <a:rPr lang="en-US" sz="1800" i="1" dirty="0" smtClean="0">
                <a:solidFill>
                  <a:schemeClr val="bg1"/>
                </a:solidFill>
              </a:rPr>
              <a:t> J Med </a:t>
            </a:r>
            <a:r>
              <a:rPr lang="en-US" sz="1800" dirty="0" smtClean="0">
                <a:solidFill>
                  <a:schemeClr val="bg1"/>
                </a:solidFill>
              </a:rPr>
              <a:t>2016;374(4):311-22. </a:t>
            </a:r>
            <a:endParaRPr lang="en-US" sz="180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Rates in Phase I Dose-Escalation Study </a:t>
            </a:r>
            <a:r>
              <a:rPr lang="en-US" dirty="0"/>
              <a:t>of </a:t>
            </a:r>
            <a:r>
              <a:rPr lang="en-US" dirty="0" err="1" smtClean="0"/>
              <a:t>Venetoclax</a:t>
            </a:r>
            <a:r>
              <a:rPr lang="en-US" dirty="0" smtClean="0"/>
              <a:t> in Relapsed CLL or SLL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309688"/>
            <a:ext cx="7772400" cy="972615"/>
          </a:xfrm>
        </p:spPr>
        <p:txBody>
          <a:bodyPr/>
          <a:lstStyle/>
          <a:p>
            <a:r>
              <a:rPr lang="en-US" sz="2000" dirty="0" smtClean="0"/>
              <a:t>Dose-escalation </a:t>
            </a:r>
            <a:r>
              <a:rPr lang="en-US" sz="2000" dirty="0"/>
              <a:t>cohort: 8 dosing groups </a:t>
            </a:r>
            <a:r>
              <a:rPr lang="en-US" sz="2000" dirty="0" smtClean="0"/>
              <a:t>(150 mg-1200 </a:t>
            </a:r>
            <a:r>
              <a:rPr lang="en-US" sz="2000" dirty="0"/>
              <a:t>mg)</a:t>
            </a:r>
          </a:p>
          <a:p>
            <a:r>
              <a:rPr lang="en-US" sz="2000" dirty="0"/>
              <a:t>Expansion cohort: 400 mg </a:t>
            </a:r>
            <a:r>
              <a:rPr lang="en-US" sz="2000" dirty="0" err="1" smtClean="0"/>
              <a:t>venetoclax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5243204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ORR did not vary according to age, number of previous therapies or risk factors for poor outcome</a:t>
            </a:r>
          </a:p>
          <a:p>
            <a:endParaRPr lang="en-US" sz="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33400" y="4547273"/>
            <a:ext cx="7327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*</a:t>
            </a:r>
            <a:r>
              <a:rPr lang="en-US" sz="1800" baseline="30000" dirty="0" smtClean="0"/>
              <a:t> </a:t>
            </a:r>
            <a:r>
              <a:rPr lang="en-US" sz="1800" dirty="0" smtClean="0"/>
              <a:t>Includes complete remission with incomplete bone marrow recovery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525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/>
              <a:t>Safety and Efficacy of a Combination of </a:t>
            </a:r>
            <a:r>
              <a:rPr lang="en-US" dirty="0" err="1"/>
              <a:t>Venetoclax</a:t>
            </a:r>
            <a:r>
              <a:rPr lang="en-US" dirty="0"/>
              <a:t> (GDC-0199/ABT-199) and </a:t>
            </a:r>
            <a:r>
              <a:rPr lang="en-US" dirty="0" err="1"/>
              <a:t>Obinutuzumab</a:t>
            </a:r>
            <a:r>
              <a:rPr lang="en-US" dirty="0"/>
              <a:t> in Patients with Relapsed/Refractory or Previously Untreated Chronic Lymphocytic Leukemia — Results from a Phase 1b Study (GP28331) 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err="1" smtClean="0">
                <a:latin typeface="Arial" charset="0"/>
                <a:ea typeface="ＭＳ Ｐゴシック" charset="0"/>
                <a:cs typeface="ＭＳ Ｐゴシック" charset="0"/>
              </a:rPr>
              <a:t>Flinn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IW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ASH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2015;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Abstract 494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66544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444500" y="3035300"/>
            <a:ext cx="8242300" cy="2451099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188744"/>
              </p:ext>
            </p:extLst>
          </p:nvPr>
        </p:nvGraphicFramePr>
        <p:xfrm>
          <a:off x="603249" y="3221760"/>
          <a:ext cx="7924802" cy="2078179"/>
        </p:xfrm>
        <a:graphic>
          <a:graphicData uri="http://schemas.openxmlformats.org/drawingml/2006/table">
            <a:tbl>
              <a:tblPr/>
              <a:tblGrid>
                <a:gridCol w="5181602"/>
                <a:gridCol w="2743200"/>
              </a:tblGrid>
              <a:tr h="61406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Select Grade 3 adverse event in ≥2 patients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All patients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32)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5100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Neutropenia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34.4%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77021">
                <a:tc>
                  <a:txBody>
                    <a:bodyPr/>
                    <a:lstStyle/>
                    <a:p>
                      <a:r>
                        <a:rPr lang="en-US" dirty="0" smtClean="0"/>
                        <a:t>Infectious adverse</a:t>
                      </a:r>
                      <a:r>
                        <a:rPr lang="en-US" baseline="0" dirty="0" smtClean="0"/>
                        <a:t> events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18.8%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77021">
                <a:tc>
                  <a:txBody>
                    <a:bodyPr/>
                    <a:lstStyle/>
                    <a:p>
                      <a:r>
                        <a:rPr lang="en-US" dirty="0" smtClean="0"/>
                        <a:t>Tumor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lysis</a:t>
                      </a:r>
                      <a:r>
                        <a:rPr lang="en-US" baseline="0" dirty="0" smtClean="0"/>
                        <a:t> syndrome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12.5%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1168" y="6400800"/>
            <a:ext cx="8942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chemeClr val="bg1"/>
                </a:solidFill>
              </a:rPr>
              <a:t>Flinn</a:t>
            </a:r>
            <a:r>
              <a:rPr lang="en-US" sz="1800" dirty="0" smtClean="0">
                <a:solidFill>
                  <a:schemeClr val="bg1"/>
                </a:solidFill>
              </a:rPr>
              <a:t> IW et </a:t>
            </a:r>
            <a:r>
              <a:rPr lang="en-US" sz="1800" dirty="0">
                <a:solidFill>
                  <a:schemeClr val="bg1"/>
                </a:solidFill>
              </a:rPr>
              <a:t>al. </a:t>
            </a:r>
            <a:r>
              <a:rPr lang="en-US" sz="1800" i="1" dirty="0" err="1" smtClean="0">
                <a:solidFill>
                  <a:schemeClr val="bg1"/>
                </a:solidFill>
              </a:rPr>
              <a:t>Proc</a:t>
            </a:r>
            <a:r>
              <a:rPr lang="en-US" sz="1800" i="1" dirty="0" smtClean="0">
                <a:solidFill>
                  <a:schemeClr val="bg1"/>
                </a:solidFill>
              </a:rPr>
              <a:t> ASH </a:t>
            </a:r>
            <a:r>
              <a:rPr lang="en-US" sz="1800" dirty="0" smtClean="0">
                <a:solidFill>
                  <a:schemeClr val="bg1"/>
                </a:solidFill>
              </a:rPr>
              <a:t>2015;Abstract 494. </a:t>
            </a:r>
            <a:endParaRPr lang="en-US" sz="180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153400" cy="914400"/>
          </a:xfrm>
        </p:spPr>
        <p:txBody>
          <a:bodyPr/>
          <a:lstStyle/>
          <a:p>
            <a:r>
              <a:rPr lang="en-US" dirty="0" smtClean="0"/>
              <a:t>Phase </a:t>
            </a:r>
            <a:r>
              <a:rPr lang="en-US" dirty="0" err="1" smtClean="0"/>
              <a:t>Ib</a:t>
            </a:r>
            <a:r>
              <a:rPr lang="en-US" dirty="0" smtClean="0"/>
              <a:t> Study of </a:t>
            </a:r>
            <a:r>
              <a:rPr lang="en-US" dirty="0" err="1" smtClean="0"/>
              <a:t>Venetoclax</a:t>
            </a:r>
            <a:r>
              <a:rPr lang="en-US" dirty="0" smtClean="0"/>
              <a:t> (</a:t>
            </a:r>
            <a:r>
              <a:rPr lang="en-US" dirty="0" err="1" smtClean="0"/>
              <a:t>Ven</a:t>
            </a:r>
            <a:r>
              <a:rPr lang="en-US" dirty="0" smtClean="0"/>
              <a:t>) with </a:t>
            </a:r>
            <a:r>
              <a:rPr lang="en-US" dirty="0" err="1" smtClean="0"/>
              <a:t>Obinutuzumab</a:t>
            </a:r>
            <a:r>
              <a:rPr lang="en-US" dirty="0" smtClean="0"/>
              <a:t> (G) in CLL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54102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In 17 patients with R/R disease, ORR was 100% </a:t>
            </a:r>
          </a:p>
          <a:p>
            <a:endParaRPr lang="en-US" sz="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33400" y="1346537"/>
            <a:ext cx="8001000" cy="1533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N = 32 patients with treatment-naïve (TN) or R/R CLL</a:t>
            </a:r>
          </a:p>
          <a:p>
            <a:endParaRPr lang="en-US" sz="800" dirty="0" smtClean="0"/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US" sz="2000" dirty="0" smtClean="0"/>
              <a:t>TN (n = 6): 6 cycles of VEN + G </a:t>
            </a:r>
            <a:r>
              <a:rPr lang="en-US" sz="2000" dirty="0" smtClean="0">
                <a:sym typeface="Wingdings"/>
              </a:rPr>
              <a:t> </a:t>
            </a:r>
            <a:r>
              <a:rPr lang="en-US" sz="2000" dirty="0" smtClean="0">
                <a:latin typeface="Arial"/>
                <a:ea typeface="Wingdings"/>
                <a:cs typeface="Arial"/>
                <a:sym typeface="Wingdings"/>
              </a:rPr>
              <a:t>VEN x 6 months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US" sz="2000" dirty="0" smtClean="0">
                <a:latin typeface="Arial"/>
                <a:ea typeface="Wingdings"/>
                <a:cs typeface="Arial"/>
                <a:sym typeface="Wingdings"/>
              </a:rPr>
              <a:t>R/R (n = 26): 6 cycles of VEN + G</a:t>
            </a:r>
            <a:r>
              <a:rPr lang="en-US" sz="2000" dirty="0"/>
              <a:t> </a:t>
            </a:r>
            <a:r>
              <a:rPr lang="en-US" sz="2000" dirty="0">
                <a:sym typeface="Wingdings"/>
              </a:rPr>
              <a:t> </a:t>
            </a:r>
            <a:r>
              <a:rPr lang="en-US" sz="2000" dirty="0" smtClean="0">
                <a:latin typeface="Arial"/>
                <a:ea typeface="Wingdings"/>
                <a:cs typeface="Arial"/>
                <a:sym typeface="Wingdings"/>
              </a:rPr>
              <a:t>VEN until PD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US" sz="2000" dirty="0" smtClean="0">
                <a:latin typeface="Arial"/>
                <a:ea typeface="Wingdings"/>
                <a:cs typeface="Arial"/>
                <a:sym typeface="Wingdings"/>
              </a:rPr>
              <a:t>Both schedules include tumor </a:t>
            </a:r>
            <a:r>
              <a:rPr lang="en-US" sz="2000" dirty="0" err="1" smtClean="0">
                <a:latin typeface="Arial"/>
                <a:ea typeface="Wingdings"/>
                <a:cs typeface="Arial"/>
                <a:sym typeface="Wingdings"/>
              </a:rPr>
              <a:t>lysis</a:t>
            </a:r>
            <a:r>
              <a:rPr lang="en-US" sz="2000" dirty="0" smtClean="0">
                <a:latin typeface="Arial"/>
                <a:ea typeface="Wingdings"/>
                <a:cs typeface="Arial"/>
                <a:sym typeface="Wingdings"/>
              </a:rPr>
              <a:t> syndrome mitigation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8535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457200" y="533399"/>
            <a:ext cx="8223944" cy="5562601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83168"/>
            <a:ext cx="7696200" cy="51872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38600" y="563712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i="1" dirty="0" smtClean="0">
                <a:solidFill>
                  <a:schemeClr val="tx2"/>
                </a:solidFill>
              </a:rPr>
              <a:t>N </a:t>
            </a:r>
            <a:r>
              <a:rPr lang="en-US" sz="1800" i="1" dirty="0" err="1" smtClean="0">
                <a:solidFill>
                  <a:schemeClr val="tx2"/>
                </a:solidFill>
              </a:rPr>
              <a:t>Engl</a:t>
            </a:r>
            <a:r>
              <a:rPr lang="en-US" sz="1800" i="1" dirty="0" smtClean="0">
                <a:solidFill>
                  <a:schemeClr val="tx2"/>
                </a:solidFill>
              </a:rPr>
              <a:t> J Med </a:t>
            </a:r>
            <a:r>
              <a:rPr lang="en-US" sz="1800" dirty="0" smtClean="0">
                <a:solidFill>
                  <a:schemeClr val="tx2"/>
                </a:solidFill>
              </a:rPr>
              <a:t>2016;374:323-32.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55114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894793"/>
            <a:ext cx="7010400" cy="5250790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Response to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Acalabrutinib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Byrd JC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N </a:t>
            </a:r>
            <a:r>
              <a:rPr lang="en-US" sz="1800" i="1" dirty="0" err="1" smtClean="0">
                <a:solidFill>
                  <a:srgbClr val="FFFFFF"/>
                </a:solidFill>
                <a:cs typeface="Arial" charset="0"/>
              </a:rPr>
              <a:t>Engl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 J Med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2016;374(4):323-32.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26876" y="1711976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ORR in 60 evaluable patients = 95%</a:t>
            </a:r>
          </a:p>
          <a:p>
            <a:r>
              <a:rPr lang="en-US" sz="1800" b="1" dirty="0" smtClean="0"/>
              <a:t>ORR in 18 patients with del17p = 100%</a:t>
            </a:r>
            <a:endParaRPr lang="en-US" sz="1800" b="1" dirty="0"/>
          </a:p>
        </p:txBody>
      </p:sp>
      <p:sp>
        <p:nvSpPr>
          <p:cNvPr id="2" name="TextBox 1"/>
          <p:cNvSpPr txBox="1"/>
          <p:nvPr/>
        </p:nvSpPr>
        <p:spPr>
          <a:xfrm rot="16200000">
            <a:off x="-1385329" y="3610117"/>
            <a:ext cx="4480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Maximum Change in SPD (%)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95600" y="5876119"/>
            <a:ext cx="396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Patient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90800" y="786138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Stable disease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886200" y="786138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Partial response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410200" y="786138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Partial response </a:t>
            </a:r>
            <a:r>
              <a:rPr lang="en-US" sz="1600" smtClean="0"/>
              <a:t>with lymphocytosis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0704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Adverse Events Associated with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Acalabrutinib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Byrd JC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N </a:t>
            </a:r>
            <a:r>
              <a:rPr lang="en-US" sz="1800" i="1" dirty="0" err="1" smtClean="0">
                <a:solidFill>
                  <a:srgbClr val="FFFFFF"/>
                </a:solidFill>
                <a:cs typeface="Arial" charset="0"/>
              </a:rPr>
              <a:t>Engl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 J Med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2016;374(4):323-32.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457200" y="1219200"/>
            <a:ext cx="8229600" cy="33528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8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784417"/>
              </p:ext>
            </p:extLst>
          </p:nvPr>
        </p:nvGraphicFramePr>
        <p:xfrm>
          <a:off x="609599" y="1371599"/>
          <a:ext cx="7924801" cy="3048001"/>
        </p:xfrm>
        <a:graphic>
          <a:graphicData uri="http://schemas.openxmlformats.org/drawingml/2006/table">
            <a:tbl>
              <a:tblPr/>
              <a:tblGrid>
                <a:gridCol w="3810001"/>
                <a:gridCol w="2057400"/>
                <a:gridCol w="2057400"/>
              </a:tblGrid>
              <a:tr h="80495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Adverse event (N = 61)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Any grade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Grade 3/4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41424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Headache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Diarrhea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Increased weight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Pyrexia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Upper respiratory tract infection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4495800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Major hemorrhage or atrial fibrillation: 0 cases</a:t>
            </a:r>
          </a:p>
          <a:p>
            <a:endParaRPr lang="en-US" sz="8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No clinically significant changes in the numbers of T cells, NK cells and monocytes over time</a:t>
            </a: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427916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 err="1"/>
              <a:t>Idelalisib</a:t>
            </a:r>
            <a:r>
              <a:rPr lang="en-US" dirty="0"/>
              <a:t> Plus </a:t>
            </a:r>
            <a:r>
              <a:rPr lang="en-US" dirty="0" err="1"/>
              <a:t>Bendamustine</a:t>
            </a:r>
            <a:r>
              <a:rPr lang="en-US" dirty="0"/>
              <a:t> and Rituximab (BR) Is Superior to BR Alone in Patients with Relapsed/Refractory Chronic Lymphocytic Leukemia: Results of a Phase 3 Randomized Double-Blind Placebo-Controlled Study 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err="1" smtClean="0">
                <a:latin typeface="Arial" charset="0"/>
                <a:ea typeface="ＭＳ Ｐゴシック" charset="0"/>
                <a:cs typeface="ＭＳ Ｐゴシック" charset="0"/>
              </a:rPr>
              <a:t>Zelenetz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AD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ASH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2015;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Abstract LBA-5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12127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Idelalisib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with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Bendamustine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/Rituximab: 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Progression-Free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Survival 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  <a:cs typeface="Arial" charset="0"/>
              </a:rPr>
              <a:t>Zelenetz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AD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err="1" smtClean="0">
                <a:solidFill>
                  <a:srgbClr val="FFFFFF"/>
                </a:solidFill>
                <a:cs typeface="Arial" charset="0"/>
              </a:rPr>
              <a:t>Proc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 ASH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2015;Abstract LBA-5.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5334000"/>
            <a:ext cx="8229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Median overall survival: Not reached for either arm (HR = 0.55,</a:t>
            </a:r>
            <a:br>
              <a:rPr lang="en-US" sz="2000" dirty="0" smtClean="0"/>
            </a:br>
            <a:r>
              <a:rPr lang="en-US" sz="2000" i="1" dirty="0" smtClean="0"/>
              <a:t>p</a:t>
            </a:r>
            <a:r>
              <a:rPr lang="en-US" sz="2000" dirty="0" smtClean="0"/>
              <a:t>-value 0.008)</a:t>
            </a:r>
          </a:p>
          <a:p>
            <a:endParaRPr lang="en-US" sz="800" dirty="0" smtClean="0"/>
          </a:p>
        </p:txBody>
      </p:sp>
      <p:grpSp>
        <p:nvGrpSpPr>
          <p:cNvPr id="156" name="Group 49"/>
          <p:cNvGrpSpPr>
            <a:grpSpLocks/>
          </p:cNvGrpSpPr>
          <p:nvPr/>
        </p:nvGrpSpPr>
        <p:grpSpPr bwMode="auto">
          <a:xfrm>
            <a:off x="1413079" y="1371600"/>
            <a:ext cx="6206921" cy="4238585"/>
            <a:chOff x="1411364" y="1499749"/>
            <a:chExt cx="5717489" cy="3670231"/>
          </a:xfrm>
        </p:grpSpPr>
        <p:cxnSp>
          <p:nvCxnSpPr>
            <p:cNvPr id="157" name="Straight Connector 2"/>
            <p:cNvCxnSpPr>
              <a:cxnSpLocks noChangeShapeType="1"/>
            </p:cNvCxnSpPr>
            <p:nvPr/>
          </p:nvCxnSpPr>
          <p:spPr bwMode="auto">
            <a:xfrm>
              <a:off x="2158157" y="1655454"/>
              <a:ext cx="0" cy="2951215"/>
            </a:xfrm>
            <a:prstGeom prst="line">
              <a:avLst/>
            </a:prstGeom>
            <a:noFill/>
            <a:ln w="28575" algn="ctr">
              <a:solidFill>
                <a:srgbClr val="FFFFFF"/>
              </a:solidFill>
              <a:round/>
              <a:headEnd/>
              <a:tailEnd/>
            </a:ln>
          </p:spPr>
        </p:cxnSp>
        <p:cxnSp>
          <p:nvCxnSpPr>
            <p:cNvPr id="158" name="Straight Connector 4"/>
            <p:cNvCxnSpPr>
              <a:cxnSpLocks noChangeShapeType="1"/>
            </p:cNvCxnSpPr>
            <p:nvPr/>
          </p:nvCxnSpPr>
          <p:spPr bwMode="auto">
            <a:xfrm>
              <a:off x="2158157" y="4606669"/>
              <a:ext cx="4970696" cy="0"/>
            </a:xfrm>
            <a:prstGeom prst="line">
              <a:avLst/>
            </a:prstGeom>
            <a:noFill/>
            <a:ln w="28575" algn="ctr">
              <a:solidFill>
                <a:srgbClr val="FFFFFF"/>
              </a:solidFill>
              <a:round/>
              <a:headEnd/>
              <a:tailEnd/>
            </a:ln>
          </p:spPr>
        </p:cxnSp>
        <p:cxnSp>
          <p:nvCxnSpPr>
            <p:cNvPr id="159" name="Straight Connector 6"/>
            <p:cNvCxnSpPr>
              <a:cxnSpLocks noChangeShapeType="1"/>
            </p:cNvCxnSpPr>
            <p:nvPr/>
          </p:nvCxnSpPr>
          <p:spPr bwMode="auto">
            <a:xfrm>
              <a:off x="2094149" y="1669026"/>
              <a:ext cx="64008" cy="0"/>
            </a:xfrm>
            <a:prstGeom prst="line">
              <a:avLst/>
            </a:prstGeom>
            <a:noFill/>
            <a:ln w="28575" algn="ctr">
              <a:solidFill>
                <a:srgbClr val="FFFFFF"/>
              </a:solidFill>
              <a:round/>
              <a:headEnd/>
              <a:tailEnd/>
            </a:ln>
          </p:spPr>
        </p:cxnSp>
        <p:cxnSp>
          <p:nvCxnSpPr>
            <p:cNvPr id="160" name="Straight Connector 17"/>
            <p:cNvCxnSpPr>
              <a:cxnSpLocks noChangeShapeType="1"/>
            </p:cNvCxnSpPr>
            <p:nvPr/>
          </p:nvCxnSpPr>
          <p:spPr bwMode="auto">
            <a:xfrm>
              <a:off x="2094149" y="2256555"/>
              <a:ext cx="64008" cy="0"/>
            </a:xfrm>
            <a:prstGeom prst="line">
              <a:avLst/>
            </a:prstGeom>
            <a:noFill/>
            <a:ln w="28575" algn="ctr">
              <a:solidFill>
                <a:srgbClr val="FFFFFF"/>
              </a:solidFill>
              <a:round/>
              <a:headEnd/>
              <a:tailEnd/>
            </a:ln>
          </p:spPr>
        </p:cxnSp>
        <p:cxnSp>
          <p:nvCxnSpPr>
            <p:cNvPr id="161" name="Straight Connector 18"/>
            <p:cNvCxnSpPr>
              <a:cxnSpLocks noChangeShapeType="1"/>
            </p:cNvCxnSpPr>
            <p:nvPr/>
          </p:nvCxnSpPr>
          <p:spPr bwMode="auto">
            <a:xfrm>
              <a:off x="2094149" y="2844084"/>
              <a:ext cx="64008" cy="0"/>
            </a:xfrm>
            <a:prstGeom prst="line">
              <a:avLst/>
            </a:prstGeom>
            <a:noFill/>
            <a:ln w="28575" algn="ctr">
              <a:solidFill>
                <a:srgbClr val="FFFFFF"/>
              </a:solidFill>
              <a:round/>
              <a:headEnd/>
              <a:tailEnd/>
            </a:ln>
          </p:spPr>
        </p:cxnSp>
        <p:cxnSp>
          <p:nvCxnSpPr>
            <p:cNvPr id="162" name="Straight Connector 19"/>
            <p:cNvCxnSpPr>
              <a:cxnSpLocks noChangeShapeType="1"/>
            </p:cNvCxnSpPr>
            <p:nvPr/>
          </p:nvCxnSpPr>
          <p:spPr bwMode="auto">
            <a:xfrm>
              <a:off x="2094149" y="3431613"/>
              <a:ext cx="64008" cy="0"/>
            </a:xfrm>
            <a:prstGeom prst="line">
              <a:avLst/>
            </a:prstGeom>
            <a:noFill/>
            <a:ln w="28575" algn="ctr">
              <a:solidFill>
                <a:srgbClr val="FFFFFF"/>
              </a:solidFill>
              <a:round/>
              <a:headEnd/>
              <a:tailEnd/>
            </a:ln>
          </p:spPr>
        </p:cxnSp>
        <p:cxnSp>
          <p:nvCxnSpPr>
            <p:cNvPr id="163" name="Straight Connector 20"/>
            <p:cNvCxnSpPr>
              <a:cxnSpLocks noChangeShapeType="1"/>
            </p:cNvCxnSpPr>
            <p:nvPr/>
          </p:nvCxnSpPr>
          <p:spPr bwMode="auto">
            <a:xfrm>
              <a:off x="2094149" y="4019142"/>
              <a:ext cx="64008" cy="0"/>
            </a:xfrm>
            <a:prstGeom prst="line">
              <a:avLst/>
            </a:prstGeom>
            <a:noFill/>
            <a:ln w="28575" algn="ctr">
              <a:solidFill>
                <a:srgbClr val="FFFFFF"/>
              </a:solidFill>
              <a:round/>
              <a:headEnd/>
              <a:tailEnd/>
            </a:ln>
          </p:spPr>
        </p:cxnSp>
        <p:cxnSp>
          <p:nvCxnSpPr>
            <p:cNvPr id="164" name="Straight Connector 21"/>
            <p:cNvCxnSpPr>
              <a:cxnSpLocks noChangeShapeType="1"/>
            </p:cNvCxnSpPr>
            <p:nvPr/>
          </p:nvCxnSpPr>
          <p:spPr bwMode="auto">
            <a:xfrm>
              <a:off x="2092480" y="4606669"/>
              <a:ext cx="64008" cy="0"/>
            </a:xfrm>
            <a:prstGeom prst="line">
              <a:avLst/>
            </a:prstGeom>
            <a:noFill/>
            <a:ln w="28575" algn="ctr">
              <a:solidFill>
                <a:srgbClr val="FFFFFF"/>
              </a:solidFill>
              <a:round/>
              <a:headEnd/>
              <a:tailEnd/>
            </a:ln>
          </p:spPr>
        </p:cxnSp>
        <p:cxnSp>
          <p:nvCxnSpPr>
            <p:cNvPr id="165" name="Straight Connector 22"/>
            <p:cNvCxnSpPr>
              <a:cxnSpLocks noChangeShapeType="1"/>
            </p:cNvCxnSpPr>
            <p:nvPr/>
          </p:nvCxnSpPr>
          <p:spPr bwMode="auto">
            <a:xfrm rot="5400000">
              <a:off x="6793492" y="4644851"/>
              <a:ext cx="64010" cy="0"/>
            </a:xfrm>
            <a:prstGeom prst="line">
              <a:avLst/>
            </a:prstGeom>
            <a:noFill/>
            <a:ln w="28575" algn="ctr">
              <a:solidFill>
                <a:srgbClr val="FFFFFF"/>
              </a:solidFill>
              <a:round/>
              <a:headEnd/>
              <a:tailEnd/>
            </a:ln>
          </p:spPr>
        </p:cxnSp>
        <p:cxnSp>
          <p:nvCxnSpPr>
            <p:cNvPr id="166" name="Straight Connector 23"/>
            <p:cNvCxnSpPr>
              <a:cxnSpLocks noChangeShapeType="1"/>
            </p:cNvCxnSpPr>
            <p:nvPr/>
          </p:nvCxnSpPr>
          <p:spPr bwMode="auto">
            <a:xfrm rot="5400000">
              <a:off x="5859689" y="4644851"/>
              <a:ext cx="64010" cy="0"/>
            </a:xfrm>
            <a:prstGeom prst="line">
              <a:avLst/>
            </a:prstGeom>
            <a:noFill/>
            <a:ln w="28575" algn="ctr">
              <a:solidFill>
                <a:srgbClr val="FFFFFF"/>
              </a:solidFill>
              <a:round/>
              <a:headEnd/>
              <a:tailEnd/>
            </a:ln>
          </p:spPr>
        </p:cxnSp>
        <p:cxnSp>
          <p:nvCxnSpPr>
            <p:cNvPr id="167" name="Straight Connector 24"/>
            <p:cNvCxnSpPr>
              <a:cxnSpLocks noChangeShapeType="1"/>
            </p:cNvCxnSpPr>
            <p:nvPr/>
          </p:nvCxnSpPr>
          <p:spPr bwMode="auto">
            <a:xfrm rot="5400000">
              <a:off x="4925886" y="4644851"/>
              <a:ext cx="64010" cy="0"/>
            </a:xfrm>
            <a:prstGeom prst="line">
              <a:avLst/>
            </a:prstGeom>
            <a:noFill/>
            <a:ln w="28575" algn="ctr">
              <a:solidFill>
                <a:srgbClr val="FFFFFF"/>
              </a:solidFill>
              <a:round/>
              <a:headEnd/>
              <a:tailEnd/>
            </a:ln>
          </p:spPr>
        </p:cxnSp>
        <p:cxnSp>
          <p:nvCxnSpPr>
            <p:cNvPr id="168" name="Straight Connector 25"/>
            <p:cNvCxnSpPr>
              <a:cxnSpLocks noChangeShapeType="1"/>
            </p:cNvCxnSpPr>
            <p:nvPr/>
          </p:nvCxnSpPr>
          <p:spPr bwMode="auto">
            <a:xfrm rot="5400000">
              <a:off x="3992084" y="4644851"/>
              <a:ext cx="64010" cy="0"/>
            </a:xfrm>
            <a:prstGeom prst="line">
              <a:avLst/>
            </a:prstGeom>
            <a:noFill/>
            <a:ln w="28575" algn="ctr">
              <a:solidFill>
                <a:srgbClr val="FFFFFF"/>
              </a:solidFill>
              <a:round/>
              <a:headEnd/>
              <a:tailEnd/>
            </a:ln>
          </p:spPr>
        </p:cxnSp>
        <p:cxnSp>
          <p:nvCxnSpPr>
            <p:cNvPr id="169" name="Straight Connector 26"/>
            <p:cNvCxnSpPr>
              <a:cxnSpLocks noChangeShapeType="1"/>
            </p:cNvCxnSpPr>
            <p:nvPr/>
          </p:nvCxnSpPr>
          <p:spPr bwMode="auto">
            <a:xfrm rot="5400000">
              <a:off x="3058281" y="4644851"/>
              <a:ext cx="64010" cy="0"/>
            </a:xfrm>
            <a:prstGeom prst="line">
              <a:avLst/>
            </a:prstGeom>
            <a:noFill/>
            <a:ln w="28575" algn="ctr">
              <a:solidFill>
                <a:srgbClr val="FFFFFF"/>
              </a:solidFill>
              <a:round/>
              <a:headEnd/>
              <a:tailEnd/>
            </a:ln>
          </p:spPr>
        </p:cxnSp>
        <p:cxnSp>
          <p:nvCxnSpPr>
            <p:cNvPr id="170" name="Straight Connector 27"/>
            <p:cNvCxnSpPr>
              <a:cxnSpLocks noChangeShapeType="1"/>
            </p:cNvCxnSpPr>
            <p:nvPr/>
          </p:nvCxnSpPr>
          <p:spPr bwMode="auto">
            <a:xfrm rot="5400000">
              <a:off x="2124481" y="4643182"/>
              <a:ext cx="64010" cy="0"/>
            </a:xfrm>
            <a:prstGeom prst="line">
              <a:avLst/>
            </a:prstGeom>
            <a:noFill/>
            <a:ln w="28575" algn="ctr">
              <a:solidFill>
                <a:srgbClr val="FFFFFF"/>
              </a:solidFill>
              <a:round/>
              <a:headEnd/>
              <a:tailEnd/>
            </a:ln>
          </p:spPr>
        </p:cxnSp>
        <p:sp>
          <p:nvSpPr>
            <p:cNvPr id="171" name="TextBox 8"/>
            <p:cNvSpPr txBox="1">
              <a:spLocks noChangeArrowheads="1"/>
            </p:cNvSpPr>
            <p:nvPr/>
          </p:nvSpPr>
          <p:spPr bwMode="auto">
            <a:xfrm>
              <a:off x="1619049" y="1499749"/>
              <a:ext cx="485451" cy="293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100</a:t>
              </a:r>
            </a:p>
          </p:txBody>
        </p:sp>
        <p:sp>
          <p:nvSpPr>
            <p:cNvPr id="172" name="TextBox 30"/>
            <p:cNvSpPr txBox="1">
              <a:spLocks noChangeArrowheads="1"/>
            </p:cNvSpPr>
            <p:nvPr/>
          </p:nvSpPr>
          <p:spPr bwMode="auto">
            <a:xfrm>
              <a:off x="1732863" y="2087278"/>
              <a:ext cx="380335" cy="293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80</a:t>
              </a:r>
            </a:p>
          </p:txBody>
        </p:sp>
        <p:sp>
          <p:nvSpPr>
            <p:cNvPr id="173" name="TextBox 31"/>
            <p:cNvSpPr txBox="1">
              <a:spLocks noChangeArrowheads="1"/>
            </p:cNvSpPr>
            <p:nvPr/>
          </p:nvSpPr>
          <p:spPr bwMode="auto">
            <a:xfrm>
              <a:off x="1732863" y="2673350"/>
              <a:ext cx="380335" cy="293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60</a:t>
              </a:r>
            </a:p>
          </p:txBody>
        </p:sp>
        <p:sp>
          <p:nvSpPr>
            <p:cNvPr id="174" name="TextBox 32"/>
            <p:cNvSpPr txBox="1">
              <a:spLocks noChangeArrowheads="1"/>
            </p:cNvSpPr>
            <p:nvPr/>
          </p:nvSpPr>
          <p:spPr bwMode="auto">
            <a:xfrm>
              <a:off x="1732863" y="3266670"/>
              <a:ext cx="380335" cy="293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40</a:t>
              </a:r>
            </a:p>
          </p:txBody>
        </p:sp>
        <p:sp>
          <p:nvSpPr>
            <p:cNvPr id="175" name="TextBox 33"/>
            <p:cNvSpPr txBox="1">
              <a:spLocks noChangeArrowheads="1"/>
            </p:cNvSpPr>
            <p:nvPr/>
          </p:nvSpPr>
          <p:spPr bwMode="auto">
            <a:xfrm>
              <a:off x="1732863" y="3849865"/>
              <a:ext cx="380335" cy="293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20</a:t>
              </a:r>
            </a:p>
          </p:txBody>
        </p:sp>
        <p:sp>
          <p:nvSpPr>
            <p:cNvPr id="176" name="TextBox 34"/>
            <p:cNvSpPr txBox="1">
              <a:spLocks noChangeArrowheads="1"/>
            </p:cNvSpPr>
            <p:nvPr/>
          </p:nvSpPr>
          <p:spPr bwMode="auto">
            <a:xfrm>
              <a:off x="1846675" y="4437392"/>
              <a:ext cx="275220" cy="293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0</a:t>
              </a:r>
            </a:p>
          </p:txBody>
        </p:sp>
        <p:sp>
          <p:nvSpPr>
            <p:cNvPr id="177" name="TextBox 35"/>
            <p:cNvSpPr txBox="1">
              <a:spLocks noChangeArrowheads="1"/>
            </p:cNvSpPr>
            <p:nvPr/>
          </p:nvSpPr>
          <p:spPr bwMode="auto">
            <a:xfrm rot="16200000">
              <a:off x="1151735" y="2997679"/>
              <a:ext cx="831116" cy="311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PFS (%)</a:t>
              </a:r>
            </a:p>
          </p:txBody>
        </p:sp>
        <p:sp>
          <p:nvSpPr>
            <p:cNvPr id="178" name="TextBox 36"/>
            <p:cNvSpPr txBox="1">
              <a:spLocks noChangeArrowheads="1"/>
            </p:cNvSpPr>
            <p:nvPr/>
          </p:nvSpPr>
          <p:spPr bwMode="auto">
            <a:xfrm>
              <a:off x="2007246" y="4639854"/>
              <a:ext cx="275220" cy="293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0</a:t>
              </a:r>
            </a:p>
          </p:txBody>
        </p:sp>
        <p:sp>
          <p:nvSpPr>
            <p:cNvPr id="179" name="TextBox 37"/>
            <p:cNvSpPr txBox="1">
              <a:spLocks noChangeArrowheads="1"/>
            </p:cNvSpPr>
            <p:nvPr/>
          </p:nvSpPr>
          <p:spPr bwMode="auto">
            <a:xfrm>
              <a:off x="2944040" y="4639854"/>
              <a:ext cx="275220" cy="293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6</a:t>
              </a:r>
            </a:p>
          </p:txBody>
        </p:sp>
        <p:sp>
          <p:nvSpPr>
            <p:cNvPr id="180" name="TextBox 38"/>
            <p:cNvSpPr txBox="1">
              <a:spLocks noChangeArrowheads="1"/>
            </p:cNvSpPr>
            <p:nvPr/>
          </p:nvSpPr>
          <p:spPr bwMode="auto">
            <a:xfrm>
              <a:off x="3817943" y="4639854"/>
              <a:ext cx="380335" cy="293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12</a:t>
              </a:r>
            </a:p>
          </p:txBody>
        </p:sp>
        <p:sp>
          <p:nvSpPr>
            <p:cNvPr id="181" name="TextBox 39"/>
            <p:cNvSpPr txBox="1">
              <a:spLocks noChangeArrowheads="1"/>
            </p:cNvSpPr>
            <p:nvPr/>
          </p:nvSpPr>
          <p:spPr bwMode="auto">
            <a:xfrm>
              <a:off x="4755510" y="4639854"/>
              <a:ext cx="380335" cy="293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18</a:t>
              </a:r>
            </a:p>
          </p:txBody>
        </p:sp>
        <p:sp>
          <p:nvSpPr>
            <p:cNvPr id="182" name="TextBox 40"/>
            <p:cNvSpPr txBox="1">
              <a:spLocks noChangeArrowheads="1"/>
            </p:cNvSpPr>
            <p:nvPr/>
          </p:nvSpPr>
          <p:spPr bwMode="auto">
            <a:xfrm>
              <a:off x="5685548" y="4639854"/>
              <a:ext cx="380335" cy="293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24</a:t>
              </a:r>
            </a:p>
          </p:txBody>
        </p:sp>
        <p:sp>
          <p:nvSpPr>
            <p:cNvPr id="183" name="TextBox 41"/>
            <p:cNvSpPr txBox="1">
              <a:spLocks noChangeArrowheads="1"/>
            </p:cNvSpPr>
            <p:nvPr/>
          </p:nvSpPr>
          <p:spPr bwMode="auto">
            <a:xfrm>
              <a:off x="6619351" y="4639854"/>
              <a:ext cx="380335" cy="293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30</a:t>
              </a:r>
            </a:p>
          </p:txBody>
        </p:sp>
        <p:sp>
          <p:nvSpPr>
            <p:cNvPr id="184" name="TextBox 42"/>
            <p:cNvSpPr txBox="1">
              <a:spLocks noChangeArrowheads="1"/>
            </p:cNvSpPr>
            <p:nvPr/>
          </p:nvSpPr>
          <p:spPr bwMode="auto">
            <a:xfrm>
              <a:off x="4345987" y="4876823"/>
              <a:ext cx="789908" cy="293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</a:rPr>
                <a:t>Months</a:t>
              </a:r>
              <a:endPara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</a:endParaRPr>
            </a:p>
          </p:txBody>
        </p:sp>
        <p:sp>
          <p:nvSpPr>
            <p:cNvPr id="185" name="TextBox 43"/>
            <p:cNvSpPr txBox="1">
              <a:spLocks noChangeArrowheads="1"/>
            </p:cNvSpPr>
            <p:nvPr/>
          </p:nvSpPr>
          <p:spPr bwMode="auto">
            <a:xfrm>
              <a:off x="2581065" y="3848145"/>
              <a:ext cx="1331083" cy="50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IDELA + BR</a:t>
              </a:r>
              <a:br>
                <a:rPr kumimoji="0" lang="en-US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</a:br>
              <a:r>
                <a:rPr kumimoji="0" lang="en-US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Placebo + BR</a:t>
              </a:r>
            </a:p>
          </p:txBody>
        </p:sp>
        <p:cxnSp>
          <p:nvCxnSpPr>
            <p:cNvPr id="186" name="Straight Connector 10"/>
            <p:cNvCxnSpPr>
              <a:cxnSpLocks noChangeShapeType="1"/>
            </p:cNvCxnSpPr>
            <p:nvPr/>
          </p:nvCxnSpPr>
          <p:spPr bwMode="auto">
            <a:xfrm>
              <a:off x="2394354" y="4019142"/>
              <a:ext cx="186711" cy="0"/>
            </a:xfrm>
            <a:prstGeom prst="line">
              <a:avLst/>
            </a:prstGeom>
            <a:noFill/>
            <a:ln w="28575" algn="ctr">
              <a:solidFill>
                <a:srgbClr val="5AAACE"/>
              </a:solidFill>
              <a:round/>
              <a:headEnd/>
              <a:tailEnd/>
            </a:ln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2402896" y="4256300"/>
              <a:ext cx="185737" cy="0"/>
            </a:xfrm>
            <a:prstGeom prst="line">
              <a:avLst/>
            </a:prstGeom>
            <a:noFill/>
            <a:ln w="28575" cap="flat" cmpd="sng" algn="ctr">
              <a:solidFill>
                <a:srgbClr val="F6A10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/>
            <p:cNvCxnSpPr/>
            <p:nvPr/>
          </p:nvCxnSpPr>
          <p:spPr bwMode="auto">
            <a:xfrm>
              <a:off x="2494971" y="4188021"/>
              <a:ext cx="0" cy="65103"/>
            </a:xfrm>
            <a:prstGeom prst="line">
              <a:avLst/>
            </a:prstGeom>
            <a:noFill/>
            <a:ln w="19050" cap="flat" cmpd="sng" algn="ctr">
              <a:solidFill>
                <a:srgbClr val="F6A10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89" name="Group 44"/>
            <p:cNvGrpSpPr>
              <a:grpSpLocks/>
            </p:cNvGrpSpPr>
            <p:nvPr/>
          </p:nvGrpSpPr>
          <p:grpSpPr bwMode="auto">
            <a:xfrm>
              <a:off x="2153781" y="1604963"/>
              <a:ext cx="3961180" cy="2978576"/>
              <a:chOff x="2153183" y="1609366"/>
              <a:chExt cx="3961180" cy="2978576"/>
            </a:xfrm>
          </p:grpSpPr>
          <p:sp>
            <p:nvSpPr>
              <p:cNvPr id="262" name="Freeform 261"/>
              <p:cNvSpPr/>
              <p:nvPr/>
            </p:nvSpPr>
            <p:spPr bwMode="auto">
              <a:xfrm>
                <a:off x="2153063" y="1658176"/>
                <a:ext cx="3960786" cy="2929630"/>
              </a:xfrm>
              <a:custGeom>
                <a:avLst/>
                <a:gdLst>
                  <a:gd name="connsiteX0" fmla="*/ 0 w 3961180"/>
                  <a:gd name="connsiteY0" fmla="*/ 0 h 2929738"/>
                  <a:gd name="connsiteX1" fmla="*/ 69494 w 3961180"/>
                  <a:gd name="connsiteY1" fmla="*/ 0 h 2929738"/>
                  <a:gd name="connsiteX2" fmla="*/ 69494 w 3961180"/>
                  <a:gd name="connsiteY2" fmla="*/ 18288 h 2929738"/>
                  <a:gd name="connsiteX3" fmla="*/ 95097 w 3961180"/>
                  <a:gd name="connsiteY3" fmla="*/ 18288 h 2929738"/>
                  <a:gd name="connsiteX4" fmla="*/ 95097 w 3961180"/>
                  <a:gd name="connsiteY4" fmla="*/ 36576 h 2929738"/>
                  <a:gd name="connsiteX5" fmla="*/ 146304 w 3961180"/>
                  <a:gd name="connsiteY5" fmla="*/ 36576 h 2929738"/>
                  <a:gd name="connsiteX6" fmla="*/ 146304 w 3961180"/>
                  <a:gd name="connsiteY6" fmla="*/ 54864 h 2929738"/>
                  <a:gd name="connsiteX7" fmla="*/ 252374 w 3961180"/>
                  <a:gd name="connsiteY7" fmla="*/ 54864 h 2929738"/>
                  <a:gd name="connsiteX8" fmla="*/ 252374 w 3961180"/>
                  <a:gd name="connsiteY8" fmla="*/ 76810 h 2929738"/>
                  <a:gd name="connsiteX9" fmla="*/ 277977 w 3961180"/>
                  <a:gd name="connsiteY9" fmla="*/ 76810 h 2929738"/>
                  <a:gd name="connsiteX10" fmla="*/ 277977 w 3961180"/>
                  <a:gd name="connsiteY10" fmla="*/ 91440 h 2929738"/>
                  <a:gd name="connsiteX11" fmla="*/ 332841 w 3961180"/>
                  <a:gd name="connsiteY11" fmla="*/ 91440 h 2929738"/>
                  <a:gd name="connsiteX12" fmla="*/ 332841 w 3961180"/>
                  <a:gd name="connsiteY12" fmla="*/ 113386 h 2929738"/>
                  <a:gd name="connsiteX13" fmla="*/ 387705 w 3961180"/>
                  <a:gd name="connsiteY13" fmla="*/ 113386 h 2929738"/>
                  <a:gd name="connsiteX14" fmla="*/ 387705 w 3961180"/>
                  <a:gd name="connsiteY14" fmla="*/ 124358 h 2929738"/>
                  <a:gd name="connsiteX15" fmla="*/ 409651 w 3961180"/>
                  <a:gd name="connsiteY15" fmla="*/ 124358 h 2929738"/>
                  <a:gd name="connsiteX16" fmla="*/ 409651 w 3961180"/>
                  <a:gd name="connsiteY16" fmla="*/ 142646 h 2929738"/>
                  <a:gd name="connsiteX17" fmla="*/ 427939 w 3961180"/>
                  <a:gd name="connsiteY17" fmla="*/ 142646 h 2929738"/>
                  <a:gd name="connsiteX18" fmla="*/ 427939 w 3961180"/>
                  <a:gd name="connsiteY18" fmla="*/ 201168 h 2929738"/>
                  <a:gd name="connsiteX19" fmla="*/ 431596 w 3961180"/>
                  <a:gd name="connsiteY19" fmla="*/ 201168 h 2929738"/>
                  <a:gd name="connsiteX20" fmla="*/ 431596 w 3961180"/>
                  <a:gd name="connsiteY20" fmla="*/ 234086 h 2929738"/>
                  <a:gd name="connsiteX21" fmla="*/ 438912 w 3961180"/>
                  <a:gd name="connsiteY21" fmla="*/ 234086 h 2929738"/>
                  <a:gd name="connsiteX22" fmla="*/ 438912 w 3961180"/>
                  <a:gd name="connsiteY22" fmla="*/ 303581 h 2929738"/>
                  <a:gd name="connsiteX23" fmla="*/ 453542 w 3961180"/>
                  <a:gd name="connsiteY23" fmla="*/ 303581 h 2929738"/>
                  <a:gd name="connsiteX24" fmla="*/ 453542 w 3961180"/>
                  <a:gd name="connsiteY24" fmla="*/ 332842 h 2929738"/>
                  <a:gd name="connsiteX25" fmla="*/ 479145 w 3961180"/>
                  <a:gd name="connsiteY25" fmla="*/ 332842 h 2929738"/>
                  <a:gd name="connsiteX26" fmla="*/ 479145 w 3961180"/>
                  <a:gd name="connsiteY26" fmla="*/ 362102 h 2929738"/>
                  <a:gd name="connsiteX27" fmla="*/ 523036 w 3961180"/>
                  <a:gd name="connsiteY27" fmla="*/ 362102 h 2929738"/>
                  <a:gd name="connsiteX28" fmla="*/ 523036 w 3961180"/>
                  <a:gd name="connsiteY28" fmla="*/ 384048 h 2929738"/>
                  <a:gd name="connsiteX29" fmla="*/ 680313 w 3961180"/>
                  <a:gd name="connsiteY29" fmla="*/ 384048 h 2929738"/>
                  <a:gd name="connsiteX30" fmla="*/ 680313 w 3961180"/>
                  <a:gd name="connsiteY30" fmla="*/ 409651 h 2929738"/>
                  <a:gd name="connsiteX31" fmla="*/ 713232 w 3961180"/>
                  <a:gd name="connsiteY31" fmla="*/ 409651 h 2929738"/>
                  <a:gd name="connsiteX32" fmla="*/ 713232 w 3961180"/>
                  <a:gd name="connsiteY32" fmla="*/ 446227 h 2929738"/>
                  <a:gd name="connsiteX33" fmla="*/ 804672 w 3961180"/>
                  <a:gd name="connsiteY33" fmla="*/ 446227 h 2929738"/>
                  <a:gd name="connsiteX34" fmla="*/ 804672 w 3961180"/>
                  <a:gd name="connsiteY34" fmla="*/ 468173 h 2929738"/>
                  <a:gd name="connsiteX35" fmla="*/ 830275 w 3961180"/>
                  <a:gd name="connsiteY35" fmla="*/ 468173 h 2929738"/>
                  <a:gd name="connsiteX36" fmla="*/ 830275 w 3961180"/>
                  <a:gd name="connsiteY36" fmla="*/ 519379 h 2929738"/>
                  <a:gd name="connsiteX37" fmla="*/ 855878 w 3961180"/>
                  <a:gd name="connsiteY37" fmla="*/ 519379 h 2929738"/>
                  <a:gd name="connsiteX38" fmla="*/ 855878 w 3961180"/>
                  <a:gd name="connsiteY38" fmla="*/ 559613 h 2929738"/>
                  <a:gd name="connsiteX39" fmla="*/ 870508 w 3961180"/>
                  <a:gd name="connsiteY39" fmla="*/ 559613 h 2929738"/>
                  <a:gd name="connsiteX40" fmla="*/ 870508 w 3961180"/>
                  <a:gd name="connsiteY40" fmla="*/ 581558 h 2929738"/>
                  <a:gd name="connsiteX41" fmla="*/ 888796 w 3961180"/>
                  <a:gd name="connsiteY41" fmla="*/ 581558 h 2929738"/>
                  <a:gd name="connsiteX42" fmla="*/ 888796 w 3961180"/>
                  <a:gd name="connsiteY42" fmla="*/ 607162 h 2929738"/>
                  <a:gd name="connsiteX43" fmla="*/ 896112 w 3961180"/>
                  <a:gd name="connsiteY43" fmla="*/ 607162 h 2929738"/>
                  <a:gd name="connsiteX44" fmla="*/ 896112 w 3961180"/>
                  <a:gd name="connsiteY44" fmla="*/ 640080 h 2929738"/>
                  <a:gd name="connsiteX45" fmla="*/ 914400 w 3961180"/>
                  <a:gd name="connsiteY45" fmla="*/ 640080 h 2929738"/>
                  <a:gd name="connsiteX46" fmla="*/ 914400 w 3961180"/>
                  <a:gd name="connsiteY46" fmla="*/ 680314 h 2929738"/>
                  <a:gd name="connsiteX47" fmla="*/ 965606 w 3961180"/>
                  <a:gd name="connsiteY47" fmla="*/ 680314 h 2929738"/>
                  <a:gd name="connsiteX48" fmla="*/ 965606 w 3961180"/>
                  <a:gd name="connsiteY48" fmla="*/ 698602 h 2929738"/>
                  <a:gd name="connsiteX49" fmla="*/ 991209 w 3961180"/>
                  <a:gd name="connsiteY49" fmla="*/ 698602 h 2929738"/>
                  <a:gd name="connsiteX50" fmla="*/ 991209 w 3961180"/>
                  <a:gd name="connsiteY50" fmla="*/ 713232 h 2929738"/>
                  <a:gd name="connsiteX51" fmla="*/ 1053388 w 3961180"/>
                  <a:gd name="connsiteY51" fmla="*/ 713232 h 2929738"/>
                  <a:gd name="connsiteX52" fmla="*/ 1053388 w 3961180"/>
                  <a:gd name="connsiteY52" fmla="*/ 742493 h 2929738"/>
                  <a:gd name="connsiteX53" fmla="*/ 1071676 w 3961180"/>
                  <a:gd name="connsiteY53" fmla="*/ 742493 h 2929738"/>
                  <a:gd name="connsiteX54" fmla="*/ 1071676 w 3961180"/>
                  <a:gd name="connsiteY54" fmla="*/ 775411 h 2929738"/>
                  <a:gd name="connsiteX55" fmla="*/ 1181404 w 3961180"/>
                  <a:gd name="connsiteY55" fmla="*/ 775411 h 2929738"/>
                  <a:gd name="connsiteX56" fmla="*/ 1181404 w 3961180"/>
                  <a:gd name="connsiteY56" fmla="*/ 808330 h 2929738"/>
                  <a:gd name="connsiteX57" fmla="*/ 1214323 w 3961180"/>
                  <a:gd name="connsiteY57" fmla="*/ 808330 h 2929738"/>
                  <a:gd name="connsiteX58" fmla="*/ 1214323 w 3961180"/>
                  <a:gd name="connsiteY58" fmla="*/ 844906 h 2929738"/>
                  <a:gd name="connsiteX59" fmla="*/ 1243584 w 3961180"/>
                  <a:gd name="connsiteY59" fmla="*/ 844906 h 2929738"/>
                  <a:gd name="connsiteX60" fmla="*/ 1243584 w 3961180"/>
                  <a:gd name="connsiteY60" fmla="*/ 888797 h 2929738"/>
                  <a:gd name="connsiteX61" fmla="*/ 1261872 w 3961180"/>
                  <a:gd name="connsiteY61" fmla="*/ 888797 h 2929738"/>
                  <a:gd name="connsiteX62" fmla="*/ 1261872 w 3961180"/>
                  <a:gd name="connsiteY62" fmla="*/ 925373 h 2929738"/>
                  <a:gd name="connsiteX63" fmla="*/ 1276502 w 3961180"/>
                  <a:gd name="connsiteY63" fmla="*/ 925373 h 2929738"/>
                  <a:gd name="connsiteX64" fmla="*/ 1276502 w 3961180"/>
                  <a:gd name="connsiteY64" fmla="*/ 1071677 h 2929738"/>
                  <a:gd name="connsiteX65" fmla="*/ 1294790 w 3961180"/>
                  <a:gd name="connsiteY65" fmla="*/ 1071677 h 2929738"/>
                  <a:gd name="connsiteX66" fmla="*/ 1294790 w 3961180"/>
                  <a:gd name="connsiteY66" fmla="*/ 1177747 h 2929738"/>
                  <a:gd name="connsiteX67" fmla="*/ 1316736 w 3961180"/>
                  <a:gd name="connsiteY67" fmla="*/ 1177747 h 2929738"/>
                  <a:gd name="connsiteX68" fmla="*/ 1316736 w 3961180"/>
                  <a:gd name="connsiteY68" fmla="*/ 1203350 h 2929738"/>
                  <a:gd name="connsiteX69" fmla="*/ 1338681 w 3961180"/>
                  <a:gd name="connsiteY69" fmla="*/ 1203350 h 2929738"/>
                  <a:gd name="connsiteX70" fmla="*/ 1338681 w 3961180"/>
                  <a:gd name="connsiteY70" fmla="*/ 1236269 h 2929738"/>
                  <a:gd name="connsiteX71" fmla="*/ 1360627 w 3961180"/>
                  <a:gd name="connsiteY71" fmla="*/ 1236269 h 2929738"/>
                  <a:gd name="connsiteX72" fmla="*/ 1360627 w 3961180"/>
                  <a:gd name="connsiteY72" fmla="*/ 1265530 h 2929738"/>
                  <a:gd name="connsiteX73" fmla="*/ 1382572 w 3961180"/>
                  <a:gd name="connsiteY73" fmla="*/ 1265530 h 2929738"/>
                  <a:gd name="connsiteX74" fmla="*/ 1382572 w 3961180"/>
                  <a:gd name="connsiteY74" fmla="*/ 1283818 h 2929738"/>
                  <a:gd name="connsiteX75" fmla="*/ 1430121 w 3961180"/>
                  <a:gd name="connsiteY75" fmla="*/ 1283818 h 2929738"/>
                  <a:gd name="connsiteX76" fmla="*/ 1430121 w 3961180"/>
                  <a:gd name="connsiteY76" fmla="*/ 1302106 h 2929738"/>
                  <a:gd name="connsiteX77" fmla="*/ 1463040 w 3961180"/>
                  <a:gd name="connsiteY77" fmla="*/ 1302106 h 2929738"/>
                  <a:gd name="connsiteX78" fmla="*/ 1463040 w 3961180"/>
                  <a:gd name="connsiteY78" fmla="*/ 1320394 h 2929738"/>
                  <a:gd name="connsiteX79" fmla="*/ 1503273 w 3961180"/>
                  <a:gd name="connsiteY79" fmla="*/ 1320394 h 2929738"/>
                  <a:gd name="connsiteX80" fmla="*/ 1503273 w 3961180"/>
                  <a:gd name="connsiteY80" fmla="*/ 1338682 h 2929738"/>
                  <a:gd name="connsiteX81" fmla="*/ 1609344 w 3961180"/>
                  <a:gd name="connsiteY81" fmla="*/ 1338682 h 2929738"/>
                  <a:gd name="connsiteX82" fmla="*/ 1609344 w 3961180"/>
                  <a:gd name="connsiteY82" fmla="*/ 1367942 h 2929738"/>
                  <a:gd name="connsiteX83" fmla="*/ 1638604 w 3961180"/>
                  <a:gd name="connsiteY83" fmla="*/ 1367942 h 2929738"/>
                  <a:gd name="connsiteX84" fmla="*/ 1638604 w 3961180"/>
                  <a:gd name="connsiteY84" fmla="*/ 1378915 h 2929738"/>
                  <a:gd name="connsiteX85" fmla="*/ 1671523 w 3961180"/>
                  <a:gd name="connsiteY85" fmla="*/ 1378915 h 2929738"/>
                  <a:gd name="connsiteX86" fmla="*/ 1671523 w 3961180"/>
                  <a:gd name="connsiteY86" fmla="*/ 1400861 h 2929738"/>
                  <a:gd name="connsiteX87" fmla="*/ 1693468 w 3961180"/>
                  <a:gd name="connsiteY87" fmla="*/ 1400861 h 2929738"/>
                  <a:gd name="connsiteX88" fmla="*/ 1693468 w 3961180"/>
                  <a:gd name="connsiteY88" fmla="*/ 1419149 h 2929738"/>
                  <a:gd name="connsiteX89" fmla="*/ 1719072 w 3961180"/>
                  <a:gd name="connsiteY89" fmla="*/ 1419149 h 2929738"/>
                  <a:gd name="connsiteX90" fmla="*/ 1719072 w 3961180"/>
                  <a:gd name="connsiteY90" fmla="*/ 1708099 h 2929738"/>
                  <a:gd name="connsiteX91" fmla="*/ 1737360 w 3961180"/>
                  <a:gd name="connsiteY91" fmla="*/ 1708099 h 2929738"/>
                  <a:gd name="connsiteX92" fmla="*/ 1737360 w 3961180"/>
                  <a:gd name="connsiteY92" fmla="*/ 1733702 h 2929738"/>
                  <a:gd name="connsiteX93" fmla="*/ 1744676 w 3961180"/>
                  <a:gd name="connsiteY93" fmla="*/ 1741018 h 2929738"/>
                  <a:gd name="connsiteX94" fmla="*/ 1744676 w 3961180"/>
                  <a:gd name="connsiteY94" fmla="*/ 1777594 h 2929738"/>
                  <a:gd name="connsiteX95" fmla="*/ 1773936 w 3961180"/>
                  <a:gd name="connsiteY95" fmla="*/ 1777594 h 2929738"/>
                  <a:gd name="connsiteX96" fmla="*/ 1773936 w 3961180"/>
                  <a:gd name="connsiteY96" fmla="*/ 1839773 h 2929738"/>
                  <a:gd name="connsiteX97" fmla="*/ 1781251 w 3961180"/>
                  <a:gd name="connsiteY97" fmla="*/ 1839773 h 2929738"/>
                  <a:gd name="connsiteX98" fmla="*/ 1781251 w 3961180"/>
                  <a:gd name="connsiteY98" fmla="*/ 1883664 h 2929738"/>
                  <a:gd name="connsiteX99" fmla="*/ 1799539 w 3961180"/>
                  <a:gd name="connsiteY99" fmla="*/ 1883664 h 2929738"/>
                  <a:gd name="connsiteX100" fmla="*/ 1799539 w 3961180"/>
                  <a:gd name="connsiteY100" fmla="*/ 1938528 h 2929738"/>
                  <a:gd name="connsiteX101" fmla="*/ 2099462 w 3961180"/>
                  <a:gd name="connsiteY101" fmla="*/ 1938528 h 2929738"/>
                  <a:gd name="connsiteX102" fmla="*/ 2099462 w 3961180"/>
                  <a:gd name="connsiteY102" fmla="*/ 2029968 h 2929738"/>
                  <a:gd name="connsiteX103" fmla="*/ 2121408 w 3961180"/>
                  <a:gd name="connsiteY103" fmla="*/ 2029968 h 2929738"/>
                  <a:gd name="connsiteX104" fmla="*/ 2121408 w 3961180"/>
                  <a:gd name="connsiteY104" fmla="*/ 2092147 h 2929738"/>
                  <a:gd name="connsiteX105" fmla="*/ 2139696 w 3961180"/>
                  <a:gd name="connsiteY105" fmla="*/ 2092147 h 2929738"/>
                  <a:gd name="connsiteX106" fmla="*/ 2139696 w 3961180"/>
                  <a:gd name="connsiteY106" fmla="*/ 2143354 h 2929738"/>
                  <a:gd name="connsiteX107" fmla="*/ 2176272 w 3961180"/>
                  <a:gd name="connsiteY107" fmla="*/ 2143354 h 2929738"/>
                  <a:gd name="connsiteX108" fmla="*/ 2176272 w 3961180"/>
                  <a:gd name="connsiteY108" fmla="*/ 2179930 h 2929738"/>
                  <a:gd name="connsiteX109" fmla="*/ 2220163 w 3961180"/>
                  <a:gd name="connsiteY109" fmla="*/ 2179930 h 2929738"/>
                  <a:gd name="connsiteX110" fmla="*/ 2220163 w 3961180"/>
                  <a:gd name="connsiteY110" fmla="*/ 2220163 h 2929738"/>
                  <a:gd name="connsiteX111" fmla="*/ 2264054 w 3961180"/>
                  <a:gd name="connsiteY111" fmla="*/ 2220163 h 2929738"/>
                  <a:gd name="connsiteX112" fmla="*/ 2264054 w 3961180"/>
                  <a:gd name="connsiteY112" fmla="*/ 2267712 h 2929738"/>
                  <a:gd name="connsiteX113" fmla="*/ 2322576 w 3961180"/>
                  <a:gd name="connsiteY113" fmla="*/ 2267712 h 2929738"/>
                  <a:gd name="connsiteX114" fmla="*/ 2322576 w 3961180"/>
                  <a:gd name="connsiteY114" fmla="*/ 2311603 h 2929738"/>
                  <a:gd name="connsiteX115" fmla="*/ 2373782 w 3961180"/>
                  <a:gd name="connsiteY115" fmla="*/ 2311603 h 2929738"/>
                  <a:gd name="connsiteX116" fmla="*/ 2373782 w 3961180"/>
                  <a:gd name="connsiteY116" fmla="*/ 2344522 h 2929738"/>
                  <a:gd name="connsiteX117" fmla="*/ 2542032 w 3961180"/>
                  <a:gd name="connsiteY117" fmla="*/ 2344522 h 2929738"/>
                  <a:gd name="connsiteX118" fmla="*/ 2542032 w 3961180"/>
                  <a:gd name="connsiteY118" fmla="*/ 2388413 h 2929738"/>
                  <a:gd name="connsiteX119" fmla="*/ 2596896 w 3961180"/>
                  <a:gd name="connsiteY119" fmla="*/ 2388413 h 2929738"/>
                  <a:gd name="connsiteX120" fmla="*/ 2596896 w 3961180"/>
                  <a:gd name="connsiteY120" fmla="*/ 2424989 h 2929738"/>
                  <a:gd name="connsiteX121" fmla="*/ 2761488 w 3961180"/>
                  <a:gd name="connsiteY121" fmla="*/ 2424989 h 2929738"/>
                  <a:gd name="connsiteX122" fmla="*/ 2761488 w 3961180"/>
                  <a:gd name="connsiteY122" fmla="*/ 2468880 h 2929738"/>
                  <a:gd name="connsiteX123" fmla="*/ 2966313 w 3961180"/>
                  <a:gd name="connsiteY123" fmla="*/ 2468880 h 2929738"/>
                  <a:gd name="connsiteX124" fmla="*/ 2966313 w 3961180"/>
                  <a:gd name="connsiteY124" fmla="*/ 2520086 h 2929738"/>
                  <a:gd name="connsiteX125" fmla="*/ 2980944 w 3961180"/>
                  <a:gd name="connsiteY125" fmla="*/ 2520086 h 2929738"/>
                  <a:gd name="connsiteX126" fmla="*/ 2980944 w 3961180"/>
                  <a:gd name="connsiteY126" fmla="*/ 2563978 h 2929738"/>
                  <a:gd name="connsiteX127" fmla="*/ 3006547 w 3961180"/>
                  <a:gd name="connsiteY127" fmla="*/ 2563978 h 2929738"/>
                  <a:gd name="connsiteX128" fmla="*/ 3006547 w 3961180"/>
                  <a:gd name="connsiteY128" fmla="*/ 2604211 h 2929738"/>
                  <a:gd name="connsiteX129" fmla="*/ 3101644 w 3961180"/>
                  <a:gd name="connsiteY129" fmla="*/ 2604211 h 2929738"/>
                  <a:gd name="connsiteX130" fmla="*/ 3101644 w 3961180"/>
                  <a:gd name="connsiteY130" fmla="*/ 2688336 h 2929738"/>
                  <a:gd name="connsiteX131" fmla="*/ 3675888 w 3961180"/>
                  <a:gd name="connsiteY131" fmla="*/ 2688336 h 2929738"/>
                  <a:gd name="connsiteX132" fmla="*/ 3675888 w 3961180"/>
                  <a:gd name="connsiteY132" fmla="*/ 2820010 h 2929738"/>
                  <a:gd name="connsiteX133" fmla="*/ 3961180 w 3961180"/>
                  <a:gd name="connsiteY133" fmla="*/ 2820010 h 2929738"/>
                  <a:gd name="connsiteX134" fmla="*/ 3961180 w 3961180"/>
                  <a:gd name="connsiteY134" fmla="*/ 2929738 h 2929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3961180" h="2929738">
                    <a:moveTo>
                      <a:pt x="0" y="0"/>
                    </a:moveTo>
                    <a:lnTo>
                      <a:pt x="69494" y="0"/>
                    </a:lnTo>
                    <a:lnTo>
                      <a:pt x="69494" y="18288"/>
                    </a:lnTo>
                    <a:lnTo>
                      <a:pt x="95097" y="18288"/>
                    </a:lnTo>
                    <a:lnTo>
                      <a:pt x="95097" y="36576"/>
                    </a:lnTo>
                    <a:lnTo>
                      <a:pt x="146304" y="36576"/>
                    </a:lnTo>
                    <a:lnTo>
                      <a:pt x="146304" y="54864"/>
                    </a:lnTo>
                    <a:lnTo>
                      <a:pt x="252374" y="54864"/>
                    </a:lnTo>
                    <a:lnTo>
                      <a:pt x="252374" y="76810"/>
                    </a:lnTo>
                    <a:lnTo>
                      <a:pt x="277977" y="76810"/>
                    </a:lnTo>
                    <a:lnTo>
                      <a:pt x="277977" y="91440"/>
                    </a:lnTo>
                    <a:lnTo>
                      <a:pt x="332841" y="91440"/>
                    </a:lnTo>
                    <a:lnTo>
                      <a:pt x="332841" y="113386"/>
                    </a:lnTo>
                    <a:lnTo>
                      <a:pt x="387705" y="113386"/>
                    </a:lnTo>
                    <a:lnTo>
                      <a:pt x="387705" y="124358"/>
                    </a:lnTo>
                    <a:lnTo>
                      <a:pt x="409651" y="124358"/>
                    </a:lnTo>
                    <a:lnTo>
                      <a:pt x="409651" y="142646"/>
                    </a:lnTo>
                    <a:lnTo>
                      <a:pt x="427939" y="142646"/>
                    </a:lnTo>
                    <a:lnTo>
                      <a:pt x="427939" y="201168"/>
                    </a:lnTo>
                    <a:lnTo>
                      <a:pt x="431596" y="201168"/>
                    </a:lnTo>
                    <a:lnTo>
                      <a:pt x="431596" y="234086"/>
                    </a:lnTo>
                    <a:lnTo>
                      <a:pt x="438912" y="234086"/>
                    </a:lnTo>
                    <a:lnTo>
                      <a:pt x="438912" y="303581"/>
                    </a:lnTo>
                    <a:lnTo>
                      <a:pt x="453542" y="303581"/>
                    </a:lnTo>
                    <a:lnTo>
                      <a:pt x="453542" y="332842"/>
                    </a:lnTo>
                    <a:lnTo>
                      <a:pt x="479145" y="332842"/>
                    </a:lnTo>
                    <a:lnTo>
                      <a:pt x="479145" y="362102"/>
                    </a:lnTo>
                    <a:lnTo>
                      <a:pt x="523036" y="362102"/>
                    </a:lnTo>
                    <a:lnTo>
                      <a:pt x="523036" y="384048"/>
                    </a:lnTo>
                    <a:lnTo>
                      <a:pt x="680313" y="384048"/>
                    </a:lnTo>
                    <a:lnTo>
                      <a:pt x="680313" y="409651"/>
                    </a:lnTo>
                    <a:lnTo>
                      <a:pt x="713232" y="409651"/>
                    </a:lnTo>
                    <a:lnTo>
                      <a:pt x="713232" y="446227"/>
                    </a:lnTo>
                    <a:lnTo>
                      <a:pt x="804672" y="446227"/>
                    </a:lnTo>
                    <a:lnTo>
                      <a:pt x="804672" y="468173"/>
                    </a:lnTo>
                    <a:lnTo>
                      <a:pt x="830275" y="468173"/>
                    </a:lnTo>
                    <a:lnTo>
                      <a:pt x="830275" y="519379"/>
                    </a:lnTo>
                    <a:lnTo>
                      <a:pt x="855878" y="519379"/>
                    </a:lnTo>
                    <a:lnTo>
                      <a:pt x="855878" y="559613"/>
                    </a:lnTo>
                    <a:lnTo>
                      <a:pt x="870508" y="559613"/>
                    </a:lnTo>
                    <a:lnTo>
                      <a:pt x="870508" y="581558"/>
                    </a:lnTo>
                    <a:lnTo>
                      <a:pt x="888796" y="581558"/>
                    </a:lnTo>
                    <a:lnTo>
                      <a:pt x="888796" y="607162"/>
                    </a:lnTo>
                    <a:lnTo>
                      <a:pt x="896112" y="607162"/>
                    </a:lnTo>
                    <a:lnTo>
                      <a:pt x="896112" y="640080"/>
                    </a:lnTo>
                    <a:lnTo>
                      <a:pt x="914400" y="640080"/>
                    </a:lnTo>
                    <a:lnTo>
                      <a:pt x="914400" y="680314"/>
                    </a:lnTo>
                    <a:lnTo>
                      <a:pt x="965606" y="680314"/>
                    </a:lnTo>
                    <a:lnTo>
                      <a:pt x="965606" y="698602"/>
                    </a:lnTo>
                    <a:lnTo>
                      <a:pt x="991209" y="698602"/>
                    </a:lnTo>
                    <a:lnTo>
                      <a:pt x="991209" y="713232"/>
                    </a:lnTo>
                    <a:lnTo>
                      <a:pt x="1053388" y="713232"/>
                    </a:lnTo>
                    <a:lnTo>
                      <a:pt x="1053388" y="742493"/>
                    </a:lnTo>
                    <a:lnTo>
                      <a:pt x="1071676" y="742493"/>
                    </a:lnTo>
                    <a:lnTo>
                      <a:pt x="1071676" y="775411"/>
                    </a:lnTo>
                    <a:lnTo>
                      <a:pt x="1181404" y="775411"/>
                    </a:lnTo>
                    <a:lnTo>
                      <a:pt x="1181404" y="808330"/>
                    </a:lnTo>
                    <a:lnTo>
                      <a:pt x="1214323" y="808330"/>
                    </a:lnTo>
                    <a:lnTo>
                      <a:pt x="1214323" y="844906"/>
                    </a:lnTo>
                    <a:lnTo>
                      <a:pt x="1243584" y="844906"/>
                    </a:lnTo>
                    <a:lnTo>
                      <a:pt x="1243584" y="888797"/>
                    </a:lnTo>
                    <a:lnTo>
                      <a:pt x="1261872" y="888797"/>
                    </a:lnTo>
                    <a:lnTo>
                      <a:pt x="1261872" y="925373"/>
                    </a:lnTo>
                    <a:lnTo>
                      <a:pt x="1276502" y="925373"/>
                    </a:lnTo>
                    <a:lnTo>
                      <a:pt x="1276502" y="1071677"/>
                    </a:lnTo>
                    <a:lnTo>
                      <a:pt x="1294790" y="1071677"/>
                    </a:lnTo>
                    <a:lnTo>
                      <a:pt x="1294790" y="1177747"/>
                    </a:lnTo>
                    <a:lnTo>
                      <a:pt x="1316736" y="1177747"/>
                    </a:lnTo>
                    <a:lnTo>
                      <a:pt x="1316736" y="1203350"/>
                    </a:lnTo>
                    <a:lnTo>
                      <a:pt x="1338681" y="1203350"/>
                    </a:lnTo>
                    <a:lnTo>
                      <a:pt x="1338681" y="1236269"/>
                    </a:lnTo>
                    <a:lnTo>
                      <a:pt x="1360627" y="1236269"/>
                    </a:lnTo>
                    <a:lnTo>
                      <a:pt x="1360627" y="1265530"/>
                    </a:lnTo>
                    <a:lnTo>
                      <a:pt x="1382572" y="1265530"/>
                    </a:lnTo>
                    <a:lnTo>
                      <a:pt x="1382572" y="1283818"/>
                    </a:lnTo>
                    <a:lnTo>
                      <a:pt x="1430121" y="1283818"/>
                    </a:lnTo>
                    <a:lnTo>
                      <a:pt x="1430121" y="1302106"/>
                    </a:lnTo>
                    <a:lnTo>
                      <a:pt x="1463040" y="1302106"/>
                    </a:lnTo>
                    <a:lnTo>
                      <a:pt x="1463040" y="1320394"/>
                    </a:lnTo>
                    <a:lnTo>
                      <a:pt x="1503273" y="1320394"/>
                    </a:lnTo>
                    <a:lnTo>
                      <a:pt x="1503273" y="1338682"/>
                    </a:lnTo>
                    <a:lnTo>
                      <a:pt x="1609344" y="1338682"/>
                    </a:lnTo>
                    <a:lnTo>
                      <a:pt x="1609344" y="1367942"/>
                    </a:lnTo>
                    <a:lnTo>
                      <a:pt x="1638604" y="1367942"/>
                    </a:lnTo>
                    <a:lnTo>
                      <a:pt x="1638604" y="1378915"/>
                    </a:lnTo>
                    <a:lnTo>
                      <a:pt x="1671523" y="1378915"/>
                    </a:lnTo>
                    <a:lnTo>
                      <a:pt x="1671523" y="1400861"/>
                    </a:lnTo>
                    <a:lnTo>
                      <a:pt x="1693468" y="1400861"/>
                    </a:lnTo>
                    <a:lnTo>
                      <a:pt x="1693468" y="1419149"/>
                    </a:lnTo>
                    <a:lnTo>
                      <a:pt x="1719072" y="1419149"/>
                    </a:lnTo>
                    <a:lnTo>
                      <a:pt x="1719072" y="1708099"/>
                    </a:lnTo>
                    <a:lnTo>
                      <a:pt x="1737360" y="1708099"/>
                    </a:lnTo>
                    <a:lnTo>
                      <a:pt x="1737360" y="1733702"/>
                    </a:lnTo>
                    <a:lnTo>
                      <a:pt x="1744676" y="1741018"/>
                    </a:lnTo>
                    <a:lnTo>
                      <a:pt x="1744676" y="1777594"/>
                    </a:lnTo>
                    <a:lnTo>
                      <a:pt x="1773936" y="1777594"/>
                    </a:lnTo>
                    <a:lnTo>
                      <a:pt x="1773936" y="1839773"/>
                    </a:lnTo>
                    <a:lnTo>
                      <a:pt x="1781251" y="1839773"/>
                    </a:lnTo>
                    <a:lnTo>
                      <a:pt x="1781251" y="1883664"/>
                    </a:lnTo>
                    <a:lnTo>
                      <a:pt x="1799539" y="1883664"/>
                    </a:lnTo>
                    <a:lnTo>
                      <a:pt x="1799539" y="1938528"/>
                    </a:lnTo>
                    <a:lnTo>
                      <a:pt x="2099462" y="1938528"/>
                    </a:lnTo>
                    <a:lnTo>
                      <a:pt x="2099462" y="2029968"/>
                    </a:lnTo>
                    <a:lnTo>
                      <a:pt x="2121408" y="2029968"/>
                    </a:lnTo>
                    <a:lnTo>
                      <a:pt x="2121408" y="2092147"/>
                    </a:lnTo>
                    <a:lnTo>
                      <a:pt x="2139696" y="2092147"/>
                    </a:lnTo>
                    <a:lnTo>
                      <a:pt x="2139696" y="2143354"/>
                    </a:lnTo>
                    <a:lnTo>
                      <a:pt x="2176272" y="2143354"/>
                    </a:lnTo>
                    <a:lnTo>
                      <a:pt x="2176272" y="2179930"/>
                    </a:lnTo>
                    <a:lnTo>
                      <a:pt x="2220163" y="2179930"/>
                    </a:lnTo>
                    <a:lnTo>
                      <a:pt x="2220163" y="2220163"/>
                    </a:lnTo>
                    <a:lnTo>
                      <a:pt x="2264054" y="2220163"/>
                    </a:lnTo>
                    <a:lnTo>
                      <a:pt x="2264054" y="2267712"/>
                    </a:lnTo>
                    <a:lnTo>
                      <a:pt x="2322576" y="2267712"/>
                    </a:lnTo>
                    <a:lnTo>
                      <a:pt x="2322576" y="2311603"/>
                    </a:lnTo>
                    <a:lnTo>
                      <a:pt x="2373782" y="2311603"/>
                    </a:lnTo>
                    <a:lnTo>
                      <a:pt x="2373782" y="2344522"/>
                    </a:lnTo>
                    <a:lnTo>
                      <a:pt x="2542032" y="2344522"/>
                    </a:lnTo>
                    <a:lnTo>
                      <a:pt x="2542032" y="2388413"/>
                    </a:lnTo>
                    <a:lnTo>
                      <a:pt x="2596896" y="2388413"/>
                    </a:lnTo>
                    <a:lnTo>
                      <a:pt x="2596896" y="2424989"/>
                    </a:lnTo>
                    <a:lnTo>
                      <a:pt x="2761488" y="2424989"/>
                    </a:lnTo>
                    <a:lnTo>
                      <a:pt x="2761488" y="2468880"/>
                    </a:lnTo>
                    <a:lnTo>
                      <a:pt x="2966313" y="2468880"/>
                    </a:lnTo>
                    <a:lnTo>
                      <a:pt x="2966313" y="2520086"/>
                    </a:lnTo>
                    <a:lnTo>
                      <a:pt x="2980944" y="2520086"/>
                    </a:lnTo>
                    <a:lnTo>
                      <a:pt x="2980944" y="2563978"/>
                    </a:lnTo>
                    <a:lnTo>
                      <a:pt x="3006547" y="2563978"/>
                    </a:lnTo>
                    <a:lnTo>
                      <a:pt x="3006547" y="2604211"/>
                    </a:lnTo>
                    <a:lnTo>
                      <a:pt x="3101644" y="2604211"/>
                    </a:lnTo>
                    <a:lnTo>
                      <a:pt x="3101644" y="2688336"/>
                    </a:lnTo>
                    <a:lnTo>
                      <a:pt x="3675888" y="2688336"/>
                    </a:lnTo>
                    <a:lnTo>
                      <a:pt x="3675888" y="2820010"/>
                    </a:lnTo>
                    <a:lnTo>
                      <a:pt x="3961180" y="2820010"/>
                    </a:lnTo>
                    <a:lnTo>
                      <a:pt x="3961180" y="2929738"/>
                    </a:lnTo>
                  </a:path>
                </a:pathLst>
              </a:custGeom>
              <a:noFill/>
              <a:ln w="28575">
                <a:solidFill>
                  <a:srgbClr val="F6A108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63" name="Straight Connector 262"/>
              <p:cNvCxnSpPr/>
              <p:nvPr/>
            </p:nvCxnSpPr>
            <p:spPr bwMode="auto">
              <a:xfrm>
                <a:off x="3658003" y="2933240"/>
                <a:ext cx="0" cy="65102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4" name="Straight Connector 263"/>
              <p:cNvCxnSpPr/>
              <p:nvPr/>
            </p:nvCxnSpPr>
            <p:spPr bwMode="auto">
              <a:xfrm>
                <a:off x="3769127" y="2950706"/>
                <a:ext cx="0" cy="65103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5" name="Straight Connector 264"/>
              <p:cNvCxnSpPr/>
              <p:nvPr/>
            </p:nvCxnSpPr>
            <p:spPr bwMode="auto">
              <a:xfrm>
                <a:off x="3802464" y="2964997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6" name="Straight Connector 265"/>
              <p:cNvCxnSpPr/>
              <p:nvPr/>
            </p:nvCxnSpPr>
            <p:spPr bwMode="auto">
              <a:xfrm>
                <a:off x="3835802" y="2990403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7" name="Straight Connector 266"/>
              <p:cNvCxnSpPr/>
              <p:nvPr/>
            </p:nvCxnSpPr>
            <p:spPr bwMode="auto">
              <a:xfrm>
                <a:off x="3864377" y="3011045"/>
                <a:ext cx="0" cy="65103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8" name="Straight Connector 267"/>
              <p:cNvCxnSpPr/>
              <p:nvPr/>
            </p:nvCxnSpPr>
            <p:spPr bwMode="auto">
              <a:xfrm>
                <a:off x="4339036" y="3747819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9" name="Straight Connector 268"/>
              <p:cNvCxnSpPr/>
              <p:nvPr/>
            </p:nvCxnSpPr>
            <p:spPr bwMode="auto">
              <a:xfrm>
                <a:off x="4004076" y="3536633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0" name="Straight Connector 269"/>
              <p:cNvCxnSpPr/>
              <p:nvPr/>
            </p:nvCxnSpPr>
            <p:spPr bwMode="auto">
              <a:xfrm>
                <a:off x="4229499" y="3550923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1" name="Straight Connector 270"/>
              <p:cNvCxnSpPr/>
              <p:nvPr/>
            </p:nvCxnSpPr>
            <p:spPr bwMode="auto">
              <a:xfrm>
                <a:off x="4908945" y="4025698"/>
                <a:ext cx="0" cy="65102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2" name="Straight Connector 271"/>
              <p:cNvCxnSpPr/>
              <p:nvPr/>
            </p:nvCxnSpPr>
            <p:spPr bwMode="auto">
              <a:xfrm>
                <a:off x="5170880" y="4201952"/>
                <a:ext cx="0" cy="65103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3" name="Straight Connector 272"/>
              <p:cNvCxnSpPr/>
              <p:nvPr/>
            </p:nvCxnSpPr>
            <p:spPr bwMode="auto">
              <a:xfrm>
                <a:off x="5199455" y="4206716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4" name="Straight Connector 273"/>
              <p:cNvCxnSpPr/>
              <p:nvPr/>
            </p:nvCxnSpPr>
            <p:spPr bwMode="auto">
              <a:xfrm>
                <a:off x="2865845" y="2023387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5" name="Straight Connector 274"/>
              <p:cNvCxnSpPr/>
              <p:nvPr/>
            </p:nvCxnSpPr>
            <p:spPr bwMode="auto">
              <a:xfrm>
                <a:off x="2865845" y="2029738"/>
                <a:ext cx="0" cy="65103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6" name="Straight Connector 275"/>
              <p:cNvCxnSpPr/>
              <p:nvPr/>
            </p:nvCxnSpPr>
            <p:spPr bwMode="auto">
              <a:xfrm>
                <a:off x="2951570" y="2063084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7" name="Straight Connector 276"/>
              <p:cNvCxnSpPr/>
              <p:nvPr/>
            </p:nvCxnSpPr>
            <p:spPr bwMode="auto">
              <a:xfrm>
                <a:off x="3338917" y="2382247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8" name="Straight Connector 277"/>
              <p:cNvCxnSpPr/>
              <p:nvPr/>
            </p:nvCxnSpPr>
            <p:spPr bwMode="auto">
              <a:xfrm>
                <a:off x="3354792" y="2410828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9" name="Straight Connector 278"/>
              <p:cNvCxnSpPr/>
              <p:nvPr/>
            </p:nvCxnSpPr>
            <p:spPr bwMode="auto">
              <a:xfrm>
                <a:off x="3384955" y="2437823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0" name="Straight Connector 279"/>
              <p:cNvCxnSpPr/>
              <p:nvPr/>
            </p:nvCxnSpPr>
            <p:spPr bwMode="auto">
              <a:xfrm>
                <a:off x="3423055" y="2526744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1" name="Straight Connector 280"/>
              <p:cNvCxnSpPr/>
              <p:nvPr/>
            </p:nvCxnSpPr>
            <p:spPr bwMode="auto">
              <a:xfrm>
                <a:off x="3513541" y="2847495"/>
                <a:ext cx="0" cy="65102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2" name="Straight Connector 281"/>
              <p:cNvCxnSpPr/>
              <p:nvPr/>
            </p:nvCxnSpPr>
            <p:spPr bwMode="auto">
              <a:xfrm>
                <a:off x="3543704" y="2880840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3" name="Straight Connector 282"/>
              <p:cNvCxnSpPr/>
              <p:nvPr/>
            </p:nvCxnSpPr>
            <p:spPr bwMode="auto">
              <a:xfrm>
                <a:off x="3577041" y="2898307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4" name="Straight Connector 283"/>
              <p:cNvCxnSpPr/>
              <p:nvPr/>
            </p:nvCxnSpPr>
            <p:spPr bwMode="auto">
              <a:xfrm>
                <a:off x="3616728" y="2918949"/>
                <a:ext cx="0" cy="65103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5" name="Straight Connector 284"/>
              <p:cNvCxnSpPr/>
              <p:nvPr/>
            </p:nvCxnSpPr>
            <p:spPr bwMode="auto">
              <a:xfrm>
                <a:off x="2986495" y="2083726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6" name="Straight Connector 285"/>
              <p:cNvCxnSpPr/>
              <p:nvPr/>
            </p:nvCxnSpPr>
            <p:spPr bwMode="auto">
              <a:xfrm>
                <a:off x="3005544" y="2101193"/>
                <a:ext cx="0" cy="65102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7" name="Straight Connector 286"/>
              <p:cNvCxnSpPr/>
              <p:nvPr/>
            </p:nvCxnSpPr>
            <p:spPr bwMode="auto">
              <a:xfrm>
                <a:off x="3115082" y="2294914"/>
                <a:ext cx="0" cy="65102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8" name="Straight Connector 287"/>
              <p:cNvCxnSpPr/>
              <p:nvPr/>
            </p:nvCxnSpPr>
            <p:spPr bwMode="auto">
              <a:xfrm>
                <a:off x="3137307" y="2309204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9" name="Straight Connector 288"/>
              <p:cNvCxnSpPr/>
              <p:nvPr/>
            </p:nvCxnSpPr>
            <p:spPr bwMode="auto">
              <a:xfrm>
                <a:off x="3159531" y="2312380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0" name="Straight Connector 289"/>
              <p:cNvCxnSpPr/>
              <p:nvPr/>
            </p:nvCxnSpPr>
            <p:spPr bwMode="auto">
              <a:xfrm>
                <a:off x="3208743" y="2326672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1" name="Straight Connector 290"/>
              <p:cNvCxnSpPr/>
              <p:nvPr/>
            </p:nvCxnSpPr>
            <p:spPr bwMode="auto">
              <a:xfrm>
                <a:off x="3227793" y="2372719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2" name="Straight Connector 291"/>
              <p:cNvCxnSpPr/>
              <p:nvPr/>
            </p:nvCxnSpPr>
            <p:spPr bwMode="auto">
              <a:xfrm>
                <a:off x="2829334" y="2001157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3" name="Straight Connector 292"/>
              <p:cNvCxnSpPr/>
              <p:nvPr/>
            </p:nvCxnSpPr>
            <p:spPr bwMode="auto">
              <a:xfrm>
                <a:off x="2765834" y="1994805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4" name="Straight Connector 293"/>
              <p:cNvCxnSpPr/>
              <p:nvPr/>
            </p:nvCxnSpPr>
            <p:spPr bwMode="auto">
              <a:xfrm>
                <a:off x="2695984" y="1983690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5" name="Straight Connector 294"/>
              <p:cNvCxnSpPr/>
              <p:nvPr/>
            </p:nvCxnSpPr>
            <p:spPr bwMode="auto">
              <a:xfrm>
                <a:off x="2673760" y="1969399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6" name="Straight Connector 295"/>
              <p:cNvCxnSpPr/>
              <p:nvPr/>
            </p:nvCxnSpPr>
            <p:spPr bwMode="auto">
              <a:xfrm>
                <a:off x="2634072" y="1951933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7" name="Straight Connector 296"/>
              <p:cNvCxnSpPr/>
              <p:nvPr/>
            </p:nvCxnSpPr>
            <p:spPr bwMode="auto">
              <a:xfrm>
                <a:off x="2226088" y="1608952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8" name="Straight Connector 297"/>
              <p:cNvCxnSpPr/>
              <p:nvPr/>
            </p:nvCxnSpPr>
            <p:spPr bwMode="auto">
              <a:xfrm>
                <a:off x="2308637" y="1656588"/>
                <a:ext cx="0" cy="65102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9" name="Straight Connector 298"/>
              <p:cNvCxnSpPr/>
              <p:nvPr/>
            </p:nvCxnSpPr>
            <p:spPr bwMode="auto">
              <a:xfrm>
                <a:off x="2394361" y="1666115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0" name="Straight Connector 299"/>
              <p:cNvCxnSpPr/>
              <p:nvPr/>
            </p:nvCxnSpPr>
            <p:spPr bwMode="auto">
              <a:xfrm>
                <a:off x="2419761" y="1678818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1" name="Straight Connector 300"/>
              <p:cNvCxnSpPr/>
              <p:nvPr/>
            </p:nvCxnSpPr>
            <p:spPr bwMode="auto">
              <a:xfrm>
                <a:off x="2441986" y="1688346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2" name="Straight Connector 301"/>
              <p:cNvCxnSpPr/>
              <p:nvPr/>
            </p:nvCxnSpPr>
            <p:spPr bwMode="auto">
              <a:xfrm>
                <a:off x="2499136" y="1710576"/>
                <a:ext cx="0" cy="63515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3" name="Straight Connector 302"/>
              <p:cNvCxnSpPr/>
              <p:nvPr/>
            </p:nvCxnSpPr>
            <p:spPr bwMode="auto">
              <a:xfrm>
                <a:off x="2557872" y="1720103"/>
                <a:ext cx="0" cy="65102"/>
              </a:xfrm>
              <a:prstGeom prst="line">
                <a:avLst/>
              </a:prstGeom>
              <a:noFill/>
              <a:ln w="19050" cap="flat" cmpd="sng" algn="ctr">
                <a:solidFill>
                  <a:srgbClr val="F6A10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90" name="Group 46"/>
            <p:cNvGrpSpPr>
              <a:grpSpLocks/>
            </p:cNvGrpSpPr>
            <p:nvPr/>
          </p:nvGrpSpPr>
          <p:grpSpPr bwMode="auto">
            <a:xfrm>
              <a:off x="2170857" y="1608978"/>
              <a:ext cx="4722729" cy="1860857"/>
              <a:chOff x="2170857" y="1608978"/>
              <a:chExt cx="4722729" cy="1860857"/>
            </a:xfrm>
          </p:grpSpPr>
          <p:sp>
            <p:nvSpPr>
              <p:cNvPr id="192" name="Freeform 45"/>
              <p:cNvSpPr>
                <a:spLocks/>
              </p:cNvSpPr>
              <p:nvPr/>
            </p:nvSpPr>
            <p:spPr bwMode="auto">
              <a:xfrm>
                <a:off x="2172361" y="1673041"/>
                <a:ext cx="4721225" cy="1790700"/>
              </a:xfrm>
              <a:custGeom>
                <a:avLst/>
                <a:gdLst>
                  <a:gd name="T0" fmla="*/ 3800475 w 4721225"/>
                  <a:gd name="T1" fmla="*/ 1790700 h 1790700"/>
                  <a:gd name="T2" fmla="*/ 3568700 w 4721225"/>
                  <a:gd name="T3" fmla="*/ 1568450 h 1790700"/>
                  <a:gd name="T4" fmla="*/ 3371850 w 4721225"/>
                  <a:gd name="T5" fmla="*/ 1374775 h 1790700"/>
                  <a:gd name="T6" fmla="*/ 2613025 w 4721225"/>
                  <a:gd name="T7" fmla="*/ 1270000 h 1790700"/>
                  <a:gd name="T8" fmla="*/ 2549525 w 4721225"/>
                  <a:gd name="T9" fmla="*/ 1216025 h 1790700"/>
                  <a:gd name="T10" fmla="*/ 2470150 w 4721225"/>
                  <a:gd name="T11" fmla="*/ 1162050 h 1790700"/>
                  <a:gd name="T12" fmla="*/ 2343150 w 4721225"/>
                  <a:gd name="T13" fmla="*/ 1117600 h 1790700"/>
                  <a:gd name="T14" fmla="*/ 2171700 w 4721225"/>
                  <a:gd name="T15" fmla="*/ 1082675 h 1790700"/>
                  <a:gd name="T16" fmla="*/ 2143125 w 4721225"/>
                  <a:gd name="T17" fmla="*/ 1044575 h 1790700"/>
                  <a:gd name="T18" fmla="*/ 2133600 w 4721225"/>
                  <a:gd name="T19" fmla="*/ 990600 h 1790700"/>
                  <a:gd name="T20" fmla="*/ 2101850 w 4721225"/>
                  <a:gd name="T21" fmla="*/ 962025 h 1790700"/>
                  <a:gd name="T22" fmla="*/ 2044700 w 4721225"/>
                  <a:gd name="T23" fmla="*/ 901700 h 1790700"/>
                  <a:gd name="T24" fmla="*/ 1746250 w 4721225"/>
                  <a:gd name="T25" fmla="*/ 866775 h 1790700"/>
                  <a:gd name="T26" fmla="*/ 1733550 w 4721225"/>
                  <a:gd name="T27" fmla="*/ 847725 h 1790700"/>
                  <a:gd name="T28" fmla="*/ 1714500 w 4721225"/>
                  <a:gd name="T29" fmla="*/ 796925 h 1790700"/>
                  <a:gd name="T30" fmla="*/ 1695450 w 4721225"/>
                  <a:gd name="T31" fmla="*/ 771525 h 1790700"/>
                  <a:gd name="T32" fmla="*/ 1676400 w 4721225"/>
                  <a:gd name="T33" fmla="*/ 723900 h 1790700"/>
                  <a:gd name="T34" fmla="*/ 1498600 w 4721225"/>
                  <a:gd name="T35" fmla="*/ 692150 h 1790700"/>
                  <a:gd name="T36" fmla="*/ 1403350 w 4721225"/>
                  <a:gd name="T37" fmla="*/ 654050 h 1790700"/>
                  <a:gd name="T38" fmla="*/ 1339850 w 4721225"/>
                  <a:gd name="T39" fmla="*/ 638175 h 1790700"/>
                  <a:gd name="T40" fmla="*/ 1308100 w 4721225"/>
                  <a:gd name="T41" fmla="*/ 615950 h 1790700"/>
                  <a:gd name="T42" fmla="*/ 1282700 w 4721225"/>
                  <a:gd name="T43" fmla="*/ 574675 h 1790700"/>
                  <a:gd name="T44" fmla="*/ 1270000 w 4721225"/>
                  <a:gd name="T45" fmla="*/ 549275 h 1790700"/>
                  <a:gd name="T46" fmla="*/ 1250950 w 4721225"/>
                  <a:gd name="T47" fmla="*/ 508000 h 1790700"/>
                  <a:gd name="T48" fmla="*/ 1196975 w 4721225"/>
                  <a:gd name="T49" fmla="*/ 492125 h 1790700"/>
                  <a:gd name="T50" fmla="*/ 1130300 w 4721225"/>
                  <a:gd name="T51" fmla="*/ 476250 h 1790700"/>
                  <a:gd name="T52" fmla="*/ 1123950 w 4721225"/>
                  <a:gd name="T53" fmla="*/ 457200 h 1790700"/>
                  <a:gd name="T54" fmla="*/ 952500 w 4721225"/>
                  <a:gd name="T55" fmla="*/ 428625 h 1790700"/>
                  <a:gd name="T56" fmla="*/ 911225 w 4721225"/>
                  <a:gd name="T57" fmla="*/ 406400 h 1790700"/>
                  <a:gd name="T58" fmla="*/ 879475 w 4721225"/>
                  <a:gd name="T59" fmla="*/ 374650 h 1790700"/>
                  <a:gd name="T60" fmla="*/ 857250 w 4721225"/>
                  <a:gd name="T61" fmla="*/ 358775 h 1790700"/>
                  <a:gd name="T62" fmla="*/ 841375 w 4721225"/>
                  <a:gd name="T63" fmla="*/ 342900 h 1790700"/>
                  <a:gd name="T64" fmla="*/ 828675 w 4721225"/>
                  <a:gd name="T65" fmla="*/ 314325 h 1790700"/>
                  <a:gd name="T66" fmla="*/ 787400 w 4721225"/>
                  <a:gd name="T67" fmla="*/ 282575 h 1790700"/>
                  <a:gd name="T68" fmla="*/ 762000 w 4721225"/>
                  <a:gd name="T69" fmla="*/ 260350 h 1790700"/>
                  <a:gd name="T70" fmla="*/ 736600 w 4721225"/>
                  <a:gd name="T71" fmla="*/ 241300 h 1790700"/>
                  <a:gd name="T72" fmla="*/ 708025 w 4721225"/>
                  <a:gd name="T73" fmla="*/ 212725 h 1790700"/>
                  <a:gd name="T74" fmla="*/ 622300 w 4721225"/>
                  <a:gd name="T75" fmla="*/ 200025 h 1790700"/>
                  <a:gd name="T76" fmla="*/ 593725 w 4721225"/>
                  <a:gd name="T77" fmla="*/ 161925 h 1790700"/>
                  <a:gd name="T78" fmla="*/ 577850 w 4721225"/>
                  <a:gd name="T79" fmla="*/ 146050 h 1790700"/>
                  <a:gd name="T80" fmla="*/ 523875 w 4721225"/>
                  <a:gd name="T81" fmla="*/ 133350 h 1790700"/>
                  <a:gd name="T82" fmla="*/ 488950 w 4721225"/>
                  <a:gd name="T83" fmla="*/ 123825 h 1790700"/>
                  <a:gd name="T84" fmla="*/ 301625 w 4721225"/>
                  <a:gd name="T85" fmla="*/ 101600 h 1790700"/>
                  <a:gd name="T86" fmla="*/ 247650 w 4721225"/>
                  <a:gd name="T87" fmla="*/ 76200 h 1790700"/>
                  <a:gd name="T88" fmla="*/ 139700 w 4721225"/>
                  <a:gd name="T89" fmla="*/ 60325 h 1790700"/>
                  <a:gd name="T90" fmla="*/ 98425 w 4721225"/>
                  <a:gd name="T91" fmla="*/ 28575 h 1790700"/>
                  <a:gd name="T92" fmla="*/ 79375 w 4721225"/>
                  <a:gd name="T93" fmla="*/ 15875 h 1790700"/>
                  <a:gd name="T94" fmla="*/ 0 w 4721225"/>
                  <a:gd name="T95" fmla="*/ 0 h 179070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4721225" h="1790700">
                    <a:moveTo>
                      <a:pt x="4721225" y="1790700"/>
                    </a:moveTo>
                    <a:lnTo>
                      <a:pt x="3800475" y="1790700"/>
                    </a:lnTo>
                    <a:lnTo>
                      <a:pt x="3800475" y="1568450"/>
                    </a:lnTo>
                    <a:lnTo>
                      <a:pt x="3568700" y="1568450"/>
                    </a:lnTo>
                    <a:lnTo>
                      <a:pt x="3568700" y="1374775"/>
                    </a:lnTo>
                    <a:lnTo>
                      <a:pt x="3371850" y="1374775"/>
                    </a:lnTo>
                    <a:lnTo>
                      <a:pt x="3371850" y="1270000"/>
                    </a:lnTo>
                    <a:lnTo>
                      <a:pt x="2613025" y="1270000"/>
                    </a:lnTo>
                    <a:lnTo>
                      <a:pt x="2613025" y="1216025"/>
                    </a:lnTo>
                    <a:lnTo>
                      <a:pt x="2549525" y="1216025"/>
                    </a:lnTo>
                    <a:lnTo>
                      <a:pt x="2549525" y="1162050"/>
                    </a:lnTo>
                    <a:lnTo>
                      <a:pt x="2470150" y="1162050"/>
                    </a:lnTo>
                    <a:lnTo>
                      <a:pt x="2470150" y="1117600"/>
                    </a:lnTo>
                    <a:lnTo>
                      <a:pt x="2343150" y="1117600"/>
                    </a:lnTo>
                    <a:lnTo>
                      <a:pt x="2343150" y="1082675"/>
                    </a:lnTo>
                    <a:lnTo>
                      <a:pt x="2171700" y="1082675"/>
                    </a:lnTo>
                    <a:lnTo>
                      <a:pt x="2171700" y="1044575"/>
                    </a:lnTo>
                    <a:lnTo>
                      <a:pt x="2143125" y="1044575"/>
                    </a:lnTo>
                    <a:lnTo>
                      <a:pt x="2143125" y="990600"/>
                    </a:lnTo>
                    <a:lnTo>
                      <a:pt x="2133600" y="990600"/>
                    </a:lnTo>
                    <a:lnTo>
                      <a:pt x="2133600" y="962025"/>
                    </a:lnTo>
                    <a:lnTo>
                      <a:pt x="2101850" y="962025"/>
                    </a:lnTo>
                    <a:lnTo>
                      <a:pt x="2101850" y="901700"/>
                    </a:lnTo>
                    <a:lnTo>
                      <a:pt x="2044700" y="901700"/>
                    </a:lnTo>
                    <a:lnTo>
                      <a:pt x="2044700" y="866775"/>
                    </a:lnTo>
                    <a:lnTo>
                      <a:pt x="1746250" y="866775"/>
                    </a:lnTo>
                    <a:lnTo>
                      <a:pt x="1746250" y="847725"/>
                    </a:lnTo>
                    <a:lnTo>
                      <a:pt x="1733550" y="847725"/>
                    </a:lnTo>
                    <a:lnTo>
                      <a:pt x="1733550" y="796925"/>
                    </a:lnTo>
                    <a:lnTo>
                      <a:pt x="1714500" y="796925"/>
                    </a:lnTo>
                    <a:lnTo>
                      <a:pt x="1714500" y="771525"/>
                    </a:lnTo>
                    <a:lnTo>
                      <a:pt x="1695450" y="771525"/>
                    </a:lnTo>
                    <a:lnTo>
                      <a:pt x="1695450" y="723900"/>
                    </a:lnTo>
                    <a:lnTo>
                      <a:pt x="1676400" y="723900"/>
                    </a:lnTo>
                    <a:lnTo>
                      <a:pt x="1676400" y="692150"/>
                    </a:lnTo>
                    <a:lnTo>
                      <a:pt x="1498600" y="692150"/>
                    </a:lnTo>
                    <a:lnTo>
                      <a:pt x="1498600" y="654050"/>
                    </a:lnTo>
                    <a:lnTo>
                      <a:pt x="1403350" y="654050"/>
                    </a:lnTo>
                    <a:lnTo>
                      <a:pt x="1403350" y="638175"/>
                    </a:lnTo>
                    <a:lnTo>
                      <a:pt x="1339850" y="638175"/>
                    </a:lnTo>
                    <a:lnTo>
                      <a:pt x="1339850" y="615950"/>
                    </a:lnTo>
                    <a:lnTo>
                      <a:pt x="1308100" y="615950"/>
                    </a:lnTo>
                    <a:lnTo>
                      <a:pt x="1308100" y="574675"/>
                    </a:lnTo>
                    <a:lnTo>
                      <a:pt x="1282700" y="574675"/>
                    </a:lnTo>
                    <a:lnTo>
                      <a:pt x="1282700" y="549275"/>
                    </a:lnTo>
                    <a:lnTo>
                      <a:pt x="1270000" y="549275"/>
                    </a:lnTo>
                    <a:lnTo>
                      <a:pt x="1270000" y="508000"/>
                    </a:lnTo>
                    <a:lnTo>
                      <a:pt x="1250950" y="508000"/>
                    </a:lnTo>
                    <a:lnTo>
                      <a:pt x="1250950" y="492125"/>
                    </a:lnTo>
                    <a:lnTo>
                      <a:pt x="1196975" y="492125"/>
                    </a:lnTo>
                    <a:lnTo>
                      <a:pt x="1196975" y="476250"/>
                    </a:lnTo>
                    <a:lnTo>
                      <a:pt x="1130300" y="476250"/>
                    </a:lnTo>
                    <a:lnTo>
                      <a:pt x="1130300" y="457200"/>
                    </a:lnTo>
                    <a:lnTo>
                      <a:pt x="1123950" y="457200"/>
                    </a:lnTo>
                    <a:lnTo>
                      <a:pt x="1123950" y="428625"/>
                    </a:lnTo>
                    <a:lnTo>
                      <a:pt x="952500" y="428625"/>
                    </a:lnTo>
                    <a:lnTo>
                      <a:pt x="952500" y="406400"/>
                    </a:lnTo>
                    <a:lnTo>
                      <a:pt x="911225" y="406400"/>
                    </a:lnTo>
                    <a:lnTo>
                      <a:pt x="911225" y="374650"/>
                    </a:lnTo>
                    <a:lnTo>
                      <a:pt x="879475" y="374650"/>
                    </a:lnTo>
                    <a:lnTo>
                      <a:pt x="879475" y="358775"/>
                    </a:lnTo>
                    <a:lnTo>
                      <a:pt x="857250" y="358775"/>
                    </a:lnTo>
                    <a:lnTo>
                      <a:pt x="857250" y="342900"/>
                    </a:lnTo>
                    <a:lnTo>
                      <a:pt x="841375" y="342900"/>
                    </a:lnTo>
                    <a:lnTo>
                      <a:pt x="841375" y="314325"/>
                    </a:lnTo>
                    <a:lnTo>
                      <a:pt x="828675" y="314325"/>
                    </a:lnTo>
                    <a:lnTo>
                      <a:pt x="828675" y="282575"/>
                    </a:lnTo>
                    <a:lnTo>
                      <a:pt x="787400" y="282575"/>
                    </a:lnTo>
                    <a:lnTo>
                      <a:pt x="787400" y="260350"/>
                    </a:lnTo>
                    <a:lnTo>
                      <a:pt x="762000" y="260350"/>
                    </a:lnTo>
                    <a:lnTo>
                      <a:pt x="762000" y="241300"/>
                    </a:lnTo>
                    <a:lnTo>
                      <a:pt x="736600" y="241300"/>
                    </a:lnTo>
                    <a:lnTo>
                      <a:pt x="736600" y="212725"/>
                    </a:lnTo>
                    <a:lnTo>
                      <a:pt x="708025" y="212725"/>
                    </a:lnTo>
                    <a:lnTo>
                      <a:pt x="708025" y="200025"/>
                    </a:lnTo>
                    <a:lnTo>
                      <a:pt x="622300" y="200025"/>
                    </a:lnTo>
                    <a:lnTo>
                      <a:pt x="622300" y="161925"/>
                    </a:lnTo>
                    <a:lnTo>
                      <a:pt x="593725" y="161925"/>
                    </a:lnTo>
                    <a:lnTo>
                      <a:pt x="593725" y="146050"/>
                    </a:lnTo>
                    <a:lnTo>
                      <a:pt x="577850" y="146050"/>
                    </a:lnTo>
                    <a:lnTo>
                      <a:pt x="577850" y="133350"/>
                    </a:lnTo>
                    <a:lnTo>
                      <a:pt x="523875" y="133350"/>
                    </a:lnTo>
                    <a:lnTo>
                      <a:pt x="523875" y="123825"/>
                    </a:lnTo>
                    <a:lnTo>
                      <a:pt x="488950" y="123825"/>
                    </a:lnTo>
                    <a:lnTo>
                      <a:pt x="488950" y="101600"/>
                    </a:lnTo>
                    <a:lnTo>
                      <a:pt x="301625" y="101600"/>
                    </a:lnTo>
                    <a:lnTo>
                      <a:pt x="301625" y="76200"/>
                    </a:lnTo>
                    <a:lnTo>
                      <a:pt x="247650" y="76200"/>
                    </a:lnTo>
                    <a:lnTo>
                      <a:pt x="247650" y="60325"/>
                    </a:lnTo>
                    <a:lnTo>
                      <a:pt x="139700" y="60325"/>
                    </a:lnTo>
                    <a:lnTo>
                      <a:pt x="139700" y="28575"/>
                    </a:lnTo>
                    <a:lnTo>
                      <a:pt x="98425" y="28575"/>
                    </a:lnTo>
                    <a:lnTo>
                      <a:pt x="98425" y="15875"/>
                    </a:lnTo>
                    <a:lnTo>
                      <a:pt x="79375" y="15875"/>
                    </a:lnTo>
                    <a:lnTo>
                      <a:pt x="79375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5AAACE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93" name="Straight Connector 97"/>
              <p:cNvCxnSpPr>
                <a:cxnSpLocks noChangeShapeType="1"/>
              </p:cNvCxnSpPr>
              <p:nvPr/>
            </p:nvCxnSpPr>
            <p:spPr bwMode="auto">
              <a:xfrm>
                <a:off x="2170857" y="1608978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194" name="Straight Connector 98"/>
              <p:cNvCxnSpPr>
                <a:cxnSpLocks noChangeShapeType="1"/>
              </p:cNvCxnSpPr>
              <p:nvPr/>
            </p:nvCxnSpPr>
            <p:spPr bwMode="auto">
              <a:xfrm>
                <a:off x="2244725" y="1623335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195" name="Straight Connector 99"/>
              <p:cNvCxnSpPr>
                <a:cxnSpLocks noChangeShapeType="1"/>
              </p:cNvCxnSpPr>
              <p:nvPr/>
            </p:nvCxnSpPr>
            <p:spPr bwMode="auto">
              <a:xfrm>
                <a:off x="2274438" y="1639464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196" name="Straight Connector 100"/>
              <p:cNvCxnSpPr>
                <a:cxnSpLocks noChangeShapeType="1"/>
              </p:cNvCxnSpPr>
              <p:nvPr/>
            </p:nvCxnSpPr>
            <p:spPr bwMode="auto">
              <a:xfrm>
                <a:off x="2310039" y="1665118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197" name="Straight Connector 101"/>
              <p:cNvCxnSpPr>
                <a:cxnSpLocks noChangeShapeType="1"/>
              </p:cNvCxnSpPr>
              <p:nvPr/>
            </p:nvCxnSpPr>
            <p:spPr bwMode="auto">
              <a:xfrm>
                <a:off x="2419273" y="1674643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198" name="Straight Connector 102"/>
              <p:cNvCxnSpPr>
                <a:cxnSpLocks noChangeShapeType="1"/>
              </p:cNvCxnSpPr>
              <p:nvPr/>
            </p:nvCxnSpPr>
            <p:spPr bwMode="auto">
              <a:xfrm>
                <a:off x="2467274" y="1693947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199" name="Straight Connector 103"/>
              <p:cNvCxnSpPr>
                <a:cxnSpLocks noChangeShapeType="1"/>
              </p:cNvCxnSpPr>
              <p:nvPr/>
            </p:nvCxnSpPr>
            <p:spPr bwMode="auto">
              <a:xfrm>
                <a:off x="2485672" y="1711479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00" name="Straight Connector 104"/>
              <p:cNvCxnSpPr>
                <a:cxnSpLocks noChangeShapeType="1"/>
              </p:cNvCxnSpPr>
              <p:nvPr/>
            </p:nvCxnSpPr>
            <p:spPr bwMode="auto">
              <a:xfrm>
                <a:off x="2515107" y="1713251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01" name="Straight Connector 105"/>
              <p:cNvCxnSpPr>
                <a:cxnSpLocks noChangeShapeType="1"/>
              </p:cNvCxnSpPr>
              <p:nvPr/>
            </p:nvCxnSpPr>
            <p:spPr bwMode="auto">
              <a:xfrm>
                <a:off x="2556720" y="1725951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02" name="Straight Connector 106"/>
              <p:cNvCxnSpPr>
                <a:cxnSpLocks noChangeShapeType="1"/>
              </p:cNvCxnSpPr>
              <p:nvPr/>
            </p:nvCxnSpPr>
            <p:spPr bwMode="auto">
              <a:xfrm>
                <a:off x="2588971" y="1720750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03" name="Straight Connector 107"/>
              <p:cNvCxnSpPr>
                <a:cxnSpLocks noChangeShapeType="1"/>
              </p:cNvCxnSpPr>
              <p:nvPr/>
            </p:nvCxnSpPr>
            <p:spPr bwMode="auto">
              <a:xfrm>
                <a:off x="2624314" y="1720750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04" name="Straight Connector 108"/>
              <p:cNvCxnSpPr>
                <a:cxnSpLocks noChangeShapeType="1"/>
              </p:cNvCxnSpPr>
              <p:nvPr/>
            </p:nvCxnSpPr>
            <p:spPr bwMode="auto">
              <a:xfrm>
                <a:off x="2605264" y="1716426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05" name="Straight Connector 109"/>
              <p:cNvCxnSpPr>
                <a:cxnSpLocks noChangeShapeType="1"/>
              </p:cNvCxnSpPr>
              <p:nvPr/>
            </p:nvCxnSpPr>
            <p:spPr bwMode="auto">
              <a:xfrm>
                <a:off x="2658821" y="1729534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06" name="Straight Connector 110"/>
              <p:cNvCxnSpPr>
                <a:cxnSpLocks noChangeShapeType="1"/>
              </p:cNvCxnSpPr>
              <p:nvPr/>
            </p:nvCxnSpPr>
            <p:spPr bwMode="auto">
              <a:xfrm>
                <a:off x="2702739" y="1751605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07" name="Straight Connector 111"/>
              <p:cNvCxnSpPr>
                <a:cxnSpLocks noChangeShapeType="1"/>
              </p:cNvCxnSpPr>
              <p:nvPr/>
            </p:nvCxnSpPr>
            <p:spPr bwMode="auto">
              <a:xfrm>
                <a:off x="2754451" y="1761284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08" name="Straight Connector 112"/>
              <p:cNvCxnSpPr>
                <a:cxnSpLocks noChangeShapeType="1"/>
              </p:cNvCxnSpPr>
              <p:nvPr/>
            </p:nvCxnSpPr>
            <p:spPr bwMode="auto">
              <a:xfrm>
                <a:off x="2776399" y="1780434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09" name="Straight Connector 113"/>
              <p:cNvCxnSpPr>
                <a:cxnSpLocks noChangeShapeType="1"/>
              </p:cNvCxnSpPr>
              <p:nvPr/>
            </p:nvCxnSpPr>
            <p:spPr bwMode="auto">
              <a:xfrm>
                <a:off x="2868371" y="1812438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10" name="Straight Connector 114"/>
              <p:cNvCxnSpPr>
                <a:cxnSpLocks noChangeShapeType="1"/>
              </p:cNvCxnSpPr>
              <p:nvPr/>
            </p:nvCxnSpPr>
            <p:spPr bwMode="auto">
              <a:xfrm>
                <a:off x="2886169" y="1831270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11" name="Straight Connector 115"/>
              <p:cNvCxnSpPr>
                <a:cxnSpLocks noChangeShapeType="1"/>
              </p:cNvCxnSpPr>
              <p:nvPr/>
            </p:nvCxnSpPr>
            <p:spPr bwMode="auto">
              <a:xfrm>
                <a:off x="2898387" y="1844442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12" name="Straight Connector 116"/>
              <p:cNvCxnSpPr>
                <a:cxnSpLocks noChangeShapeType="1"/>
              </p:cNvCxnSpPr>
              <p:nvPr/>
            </p:nvCxnSpPr>
            <p:spPr bwMode="auto">
              <a:xfrm>
                <a:off x="2917437" y="1863274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13" name="Straight Connector 117"/>
              <p:cNvCxnSpPr>
                <a:cxnSpLocks noChangeShapeType="1"/>
              </p:cNvCxnSpPr>
              <p:nvPr/>
            </p:nvCxnSpPr>
            <p:spPr bwMode="auto">
              <a:xfrm>
                <a:off x="2944490" y="1875756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14" name="Straight Connector 118"/>
              <p:cNvCxnSpPr>
                <a:cxnSpLocks noChangeShapeType="1"/>
              </p:cNvCxnSpPr>
              <p:nvPr/>
            </p:nvCxnSpPr>
            <p:spPr bwMode="auto">
              <a:xfrm>
                <a:off x="2973723" y="1895278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15" name="Straight Connector 119"/>
              <p:cNvCxnSpPr>
                <a:cxnSpLocks noChangeShapeType="1"/>
              </p:cNvCxnSpPr>
              <p:nvPr/>
            </p:nvCxnSpPr>
            <p:spPr bwMode="auto">
              <a:xfrm>
                <a:off x="2994696" y="1903200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16" name="Straight Connector 120"/>
              <p:cNvCxnSpPr>
                <a:cxnSpLocks noChangeShapeType="1"/>
              </p:cNvCxnSpPr>
              <p:nvPr/>
            </p:nvCxnSpPr>
            <p:spPr bwMode="auto">
              <a:xfrm>
                <a:off x="3007149" y="1939764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17" name="Straight Connector 121"/>
              <p:cNvCxnSpPr>
                <a:cxnSpLocks noChangeShapeType="1"/>
              </p:cNvCxnSpPr>
              <p:nvPr/>
            </p:nvCxnSpPr>
            <p:spPr bwMode="auto">
              <a:xfrm>
                <a:off x="3039920" y="1970170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18" name="Straight Connector 122"/>
              <p:cNvCxnSpPr>
                <a:cxnSpLocks noChangeShapeType="1"/>
              </p:cNvCxnSpPr>
              <p:nvPr/>
            </p:nvCxnSpPr>
            <p:spPr bwMode="auto">
              <a:xfrm>
                <a:off x="3055795" y="1992118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19" name="Straight Connector 123"/>
              <p:cNvCxnSpPr>
                <a:cxnSpLocks noChangeShapeType="1"/>
              </p:cNvCxnSpPr>
              <p:nvPr/>
            </p:nvCxnSpPr>
            <p:spPr bwMode="auto">
              <a:xfrm>
                <a:off x="3090286" y="2013679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20" name="Straight Connector 124"/>
              <p:cNvCxnSpPr>
                <a:cxnSpLocks noChangeShapeType="1"/>
              </p:cNvCxnSpPr>
              <p:nvPr/>
            </p:nvCxnSpPr>
            <p:spPr bwMode="auto">
              <a:xfrm>
                <a:off x="3132473" y="2046980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21" name="Straight Connector 125"/>
              <p:cNvCxnSpPr>
                <a:cxnSpLocks noChangeShapeType="1"/>
              </p:cNvCxnSpPr>
              <p:nvPr/>
            </p:nvCxnSpPr>
            <p:spPr bwMode="auto">
              <a:xfrm>
                <a:off x="3300748" y="2056126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22" name="Straight Connector 126"/>
              <p:cNvCxnSpPr>
                <a:cxnSpLocks noChangeShapeType="1"/>
              </p:cNvCxnSpPr>
              <p:nvPr/>
            </p:nvCxnSpPr>
            <p:spPr bwMode="auto">
              <a:xfrm>
                <a:off x="3376948" y="2104081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23" name="Straight Connector 127"/>
              <p:cNvCxnSpPr>
                <a:cxnSpLocks noChangeShapeType="1"/>
              </p:cNvCxnSpPr>
              <p:nvPr/>
            </p:nvCxnSpPr>
            <p:spPr bwMode="auto">
              <a:xfrm>
                <a:off x="3417675" y="2110867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24" name="Straight Connector 128"/>
              <p:cNvCxnSpPr>
                <a:cxnSpLocks noChangeShapeType="1"/>
              </p:cNvCxnSpPr>
              <p:nvPr/>
            </p:nvCxnSpPr>
            <p:spPr bwMode="auto">
              <a:xfrm>
                <a:off x="3439900" y="2120134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25" name="Straight Connector 129"/>
              <p:cNvCxnSpPr>
                <a:cxnSpLocks noChangeShapeType="1"/>
              </p:cNvCxnSpPr>
              <p:nvPr/>
            </p:nvCxnSpPr>
            <p:spPr bwMode="auto">
              <a:xfrm>
                <a:off x="3485787" y="2232608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26" name="Straight Connector 130"/>
              <p:cNvCxnSpPr>
                <a:cxnSpLocks noChangeShapeType="1"/>
              </p:cNvCxnSpPr>
              <p:nvPr/>
            </p:nvCxnSpPr>
            <p:spPr bwMode="auto">
              <a:xfrm>
                <a:off x="3510298" y="2238958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27" name="Straight Connector 131"/>
              <p:cNvCxnSpPr>
                <a:cxnSpLocks noChangeShapeType="1"/>
              </p:cNvCxnSpPr>
              <p:nvPr/>
            </p:nvCxnSpPr>
            <p:spPr bwMode="auto">
              <a:xfrm>
                <a:off x="3586915" y="2271928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28" name="Straight Connector 132"/>
              <p:cNvCxnSpPr>
                <a:cxnSpLocks noChangeShapeType="1"/>
              </p:cNvCxnSpPr>
              <p:nvPr/>
            </p:nvCxnSpPr>
            <p:spPr bwMode="auto">
              <a:xfrm>
                <a:off x="3672072" y="2288758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29" name="Straight Connector 133"/>
              <p:cNvCxnSpPr>
                <a:cxnSpLocks noChangeShapeType="1"/>
              </p:cNvCxnSpPr>
              <p:nvPr/>
            </p:nvCxnSpPr>
            <p:spPr bwMode="auto">
              <a:xfrm>
                <a:off x="3732356" y="2300757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30" name="Straight Connector 134"/>
              <p:cNvCxnSpPr>
                <a:cxnSpLocks noChangeShapeType="1"/>
              </p:cNvCxnSpPr>
              <p:nvPr/>
            </p:nvCxnSpPr>
            <p:spPr bwMode="auto">
              <a:xfrm>
                <a:off x="3838173" y="2323513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31" name="Straight Connector 135"/>
              <p:cNvCxnSpPr>
                <a:cxnSpLocks noChangeShapeType="1"/>
              </p:cNvCxnSpPr>
              <p:nvPr/>
            </p:nvCxnSpPr>
            <p:spPr bwMode="auto">
              <a:xfrm>
                <a:off x="3872654" y="2341792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32" name="Straight Connector 136"/>
              <p:cNvCxnSpPr>
                <a:cxnSpLocks noChangeShapeType="1"/>
              </p:cNvCxnSpPr>
              <p:nvPr/>
            </p:nvCxnSpPr>
            <p:spPr bwMode="auto">
              <a:xfrm>
                <a:off x="3894879" y="2409571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33" name="Straight Connector 137"/>
              <p:cNvCxnSpPr>
                <a:cxnSpLocks noChangeShapeType="1"/>
              </p:cNvCxnSpPr>
              <p:nvPr/>
            </p:nvCxnSpPr>
            <p:spPr bwMode="auto">
              <a:xfrm>
                <a:off x="3921451" y="2470404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34" name="Straight Connector 138"/>
              <p:cNvCxnSpPr>
                <a:cxnSpLocks noChangeShapeType="1"/>
              </p:cNvCxnSpPr>
              <p:nvPr/>
            </p:nvCxnSpPr>
            <p:spPr bwMode="auto">
              <a:xfrm>
                <a:off x="3949995" y="2489375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35" name="Straight Connector 139"/>
              <p:cNvCxnSpPr>
                <a:cxnSpLocks noChangeShapeType="1"/>
              </p:cNvCxnSpPr>
              <p:nvPr/>
            </p:nvCxnSpPr>
            <p:spPr bwMode="auto">
              <a:xfrm>
                <a:off x="4230235" y="2521379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36" name="Straight Connector 140"/>
              <p:cNvCxnSpPr>
                <a:cxnSpLocks noChangeShapeType="1"/>
              </p:cNvCxnSpPr>
              <p:nvPr/>
            </p:nvCxnSpPr>
            <p:spPr bwMode="auto">
              <a:xfrm>
                <a:off x="4263623" y="2521379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37" name="Straight Connector 141"/>
              <p:cNvCxnSpPr>
                <a:cxnSpLocks noChangeShapeType="1"/>
              </p:cNvCxnSpPr>
              <p:nvPr/>
            </p:nvCxnSpPr>
            <p:spPr bwMode="auto">
              <a:xfrm>
                <a:off x="4279498" y="2576725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38" name="Straight Connector 142"/>
              <p:cNvCxnSpPr>
                <a:cxnSpLocks noChangeShapeType="1"/>
              </p:cNvCxnSpPr>
              <p:nvPr/>
            </p:nvCxnSpPr>
            <p:spPr bwMode="auto">
              <a:xfrm>
                <a:off x="4301723" y="2583408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39" name="Straight Connector 143"/>
              <p:cNvCxnSpPr>
                <a:cxnSpLocks noChangeShapeType="1"/>
              </p:cNvCxnSpPr>
              <p:nvPr/>
            </p:nvCxnSpPr>
            <p:spPr bwMode="auto">
              <a:xfrm>
                <a:off x="4326535" y="2653766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40" name="Straight Connector 144"/>
              <p:cNvCxnSpPr>
                <a:cxnSpLocks noChangeShapeType="1"/>
              </p:cNvCxnSpPr>
              <p:nvPr/>
            </p:nvCxnSpPr>
            <p:spPr bwMode="auto">
              <a:xfrm>
                <a:off x="4384273" y="2692476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41" name="Straight Connector 145"/>
              <p:cNvCxnSpPr>
                <a:cxnSpLocks noChangeShapeType="1"/>
              </p:cNvCxnSpPr>
              <p:nvPr/>
            </p:nvCxnSpPr>
            <p:spPr bwMode="auto">
              <a:xfrm>
                <a:off x="4473173" y="2698258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42" name="Straight Connector 146"/>
              <p:cNvCxnSpPr>
                <a:cxnSpLocks noChangeShapeType="1"/>
              </p:cNvCxnSpPr>
              <p:nvPr/>
            </p:nvCxnSpPr>
            <p:spPr bwMode="auto">
              <a:xfrm>
                <a:off x="4745985" y="2823433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43" name="Straight Connector 147"/>
              <p:cNvCxnSpPr>
                <a:cxnSpLocks noChangeShapeType="1"/>
              </p:cNvCxnSpPr>
              <p:nvPr/>
            </p:nvCxnSpPr>
            <p:spPr bwMode="auto">
              <a:xfrm>
                <a:off x="4779896" y="2823433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44" name="Straight Connector 148"/>
              <p:cNvCxnSpPr>
                <a:cxnSpLocks noChangeShapeType="1"/>
              </p:cNvCxnSpPr>
              <p:nvPr/>
            </p:nvCxnSpPr>
            <p:spPr bwMode="auto">
              <a:xfrm>
                <a:off x="4811646" y="2887441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45" name="Straight Connector 149"/>
              <p:cNvCxnSpPr>
                <a:cxnSpLocks noChangeShapeType="1"/>
              </p:cNvCxnSpPr>
              <p:nvPr/>
            </p:nvCxnSpPr>
            <p:spPr bwMode="auto">
              <a:xfrm>
                <a:off x="4849746" y="2887441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46" name="Straight Connector 150"/>
              <p:cNvCxnSpPr>
                <a:cxnSpLocks noChangeShapeType="1"/>
              </p:cNvCxnSpPr>
              <p:nvPr/>
            </p:nvCxnSpPr>
            <p:spPr bwMode="auto">
              <a:xfrm>
                <a:off x="5014846" y="2887441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47" name="Straight Connector 151"/>
              <p:cNvCxnSpPr>
                <a:cxnSpLocks noChangeShapeType="1"/>
              </p:cNvCxnSpPr>
              <p:nvPr/>
            </p:nvCxnSpPr>
            <p:spPr bwMode="auto">
              <a:xfrm>
                <a:off x="5094221" y="2884266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48" name="Straight Connector 152"/>
              <p:cNvCxnSpPr>
                <a:cxnSpLocks noChangeShapeType="1"/>
              </p:cNvCxnSpPr>
              <p:nvPr/>
            </p:nvCxnSpPr>
            <p:spPr bwMode="auto">
              <a:xfrm>
                <a:off x="5130800" y="2884266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49" name="Straight Connector 153"/>
              <p:cNvCxnSpPr>
                <a:cxnSpLocks noChangeShapeType="1"/>
              </p:cNvCxnSpPr>
              <p:nvPr/>
            </p:nvCxnSpPr>
            <p:spPr bwMode="auto">
              <a:xfrm>
                <a:off x="5167802" y="2886140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50" name="Straight Connector 154"/>
              <p:cNvCxnSpPr>
                <a:cxnSpLocks noChangeShapeType="1"/>
              </p:cNvCxnSpPr>
              <p:nvPr/>
            </p:nvCxnSpPr>
            <p:spPr bwMode="auto">
              <a:xfrm>
                <a:off x="5183677" y="2884266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51" name="Straight Connector 155"/>
              <p:cNvCxnSpPr>
                <a:cxnSpLocks noChangeShapeType="1"/>
              </p:cNvCxnSpPr>
              <p:nvPr/>
            </p:nvCxnSpPr>
            <p:spPr bwMode="auto">
              <a:xfrm>
                <a:off x="5305425" y="2887441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52" name="Straight Connector 156"/>
              <p:cNvCxnSpPr>
                <a:cxnSpLocks noChangeShapeType="1"/>
              </p:cNvCxnSpPr>
              <p:nvPr/>
            </p:nvCxnSpPr>
            <p:spPr bwMode="auto">
              <a:xfrm>
                <a:off x="5584825" y="2979900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53" name="Straight Connector 157"/>
              <p:cNvCxnSpPr>
                <a:cxnSpLocks noChangeShapeType="1"/>
              </p:cNvCxnSpPr>
              <p:nvPr/>
            </p:nvCxnSpPr>
            <p:spPr bwMode="auto">
              <a:xfrm>
                <a:off x="5756275" y="3171622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54" name="Straight Connector 158"/>
              <p:cNvCxnSpPr>
                <a:cxnSpLocks noChangeShapeType="1"/>
              </p:cNvCxnSpPr>
              <p:nvPr/>
            </p:nvCxnSpPr>
            <p:spPr bwMode="auto">
              <a:xfrm>
                <a:off x="5657850" y="2979900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55" name="Straight Connector 159"/>
              <p:cNvCxnSpPr>
                <a:cxnSpLocks noChangeShapeType="1"/>
              </p:cNvCxnSpPr>
              <p:nvPr/>
            </p:nvCxnSpPr>
            <p:spPr bwMode="auto">
              <a:xfrm>
                <a:off x="6104190" y="3405827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56" name="Straight Connector 160"/>
              <p:cNvCxnSpPr>
                <a:cxnSpLocks noChangeShapeType="1"/>
              </p:cNvCxnSpPr>
              <p:nvPr/>
            </p:nvCxnSpPr>
            <p:spPr bwMode="auto">
              <a:xfrm>
                <a:off x="5626100" y="2983075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57" name="Straight Connector 161"/>
              <p:cNvCxnSpPr>
                <a:cxnSpLocks noChangeShapeType="1"/>
              </p:cNvCxnSpPr>
              <p:nvPr/>
            </p:nvCxnSpPr>
            <p:spPr bwMode="auto">
              <a:xfrm>
                <a:off x="5610225" y="2981520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58" name="Straight Connector 162"/>
              <p:cNvCxnSpPr>
                <a:cxnSpLocks noChangeShapeType="1"/>
              </p:cNvCxnSpPr>
              <p:nvPr/>
            </p:nvCxnSpPr>
            <p:spPr bwMode="auto">
              <a:xfrm>
                <a:off x="6889750" y="3405827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59" name="Straight Connector 163"/>
              <p:cNvCxnSpPr>
                <a:cxnSpLocks noChangeShapeType="1"/>
              </p:cNvCxnSpPr>
              <p:nvPr/>
            </p:nvCxnSpPr>
            <p:spPr bwMode="auto">
              <a:xfrm>
                <a:off x="6048375" y="3405827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60" name="Straight Connector 164"/>
              <p:cNvCxnSpPr>
                <a:cxnSpLocks noChangeShapeType="1"/>
              </p:cNvCxnSpPr>
              <p:nvPr/>
            </p:nvCxnSpPr>
            <p:spPr bwMode="auto">
              <a:xfrm>
                <a:off x="6010275" y="3405827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  <p:cxnSp>
            <p:nvCxnSpPr>
              <p:cNvPr id="261" name="Straight Connector 165"/>
              <p:cNvCxnSpPr>
                <a:cxnSpLocks noChangeShapeType="1"/>
              </p:cNvCxnSpPr>
              <p:nvPr/>
            </p:nvCxnSpPr>
            <p:spPr bwMode="auto">
              <a:xfrm>
                <a:off x="6000750" y="3405827"/>
                <a:ext cx="0" cy="64008"/>
              </a:xfrm>
              <a:prstGeom prst="line">
                <a:avLst/>
              </a:prstGeom>
              <a:noFill/>
              <a:ln w="19050" algn="ctr">
                <a:solidFill>
                  <a:srgbClr val="5AAACE"/>
                </a:solidFill>
                <a:round/>
                <a:headEnd/>
                <a:tailEnd/>
              </a:ln>
            </p:spPr>
          </p:cxnSp>
        </p:grpSp>
        <p:cxnSp>
          <p:nvCxnSpPr>
            <p:cNvPr id="191" name="Straight Connector 167"/>
            <p:cNvCxnSpPr>
              <a:cxnSpLocks noChangeShapeType="1"/>
            </p:cNvCxnSpPr>
            <p:nvPr/>
          </p:nvCxnSpPr>
          <p:spPr bwMode="auto">
            <a:xfrm>
              <a:off x="2489229" y="3958047"/>
              <a:ext cx="0" cy="64008"/>
            </a:xfrm>
            <a:prstGeom prst="line">
              <a:avLst/>
            </a:prstGeom>
            <a:noFill/>
            <a:ln w="19050" algn="ctr">
              <a:solidFill>
                <a:srgbClr val="5AAACE"/>
              </a:solidFill>
              <a:round/>
              <a:headEnd/>
              <a:tailEnd/>
            </a:ln>
          </p:spPr>
        </p:cxnSp>
      </p:grpSp>
      <p:graphicFrame>
        <p:nvGraphicFramePr>
          <p:cNvPr id="304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919602"/>
              </p:ext>
            </p:extLst>
          </p:nvPr>
        </p:nvGraphicFramePr>
        <p:xfrm>
          <a:off x="4496291" y="1173690"/>
          <a:ext cx="4267200" cy="118851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329128"/>
                <a:gridCol w="1469036"/>
                <a:gridCol w="1469036"/>
              </a:tblGrid>
              <a:tr h="49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38" marR="91438" marT="45685" marB="4568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IDELA + BR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(N = 207)</a:t>
                      </a: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38" marR="91438" marT="45685" marB="4568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Placebo + BR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(n = 209)</a:t>
                      </a: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38" marR="91438" marT="45685" marB="4568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</a:tr>
              <a:tr h="291490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Median PFS</a:t>
                      </a:r>
                      <a:endParaRPr lang="en-US" sz="1500" b="1" dirty="0"/>
                    </a:p>
                  </a:txBody>
                  <a:tcPr marL="91438" marR="91438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baseline="0" dirty="0" smtClean="0"/>
                        <a:t>23.1 </a:t>
                      </a:r>
                      <a:r>
                        <a:rPr lang="en-US" sz="1500" b="1" baseline="0" dirty="0" err="1" smtClean="0"/>
                        <a:t>mo</a:t>
                      </a:r>
                      <a:endParaRPr lang="en-US" sz="15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baseline="0" dirty="0" smtClean="0"/>
                        <a:t>11.1 </a:t>
                      </a:r>
                      <a:r>
                        <a:rPr lang="en-US" sz="1500" b="1" baseline="0" dirty="0" err="1" smtClean="0"/>
                        <a:t>mo</a:t>
                      </a:r>
                      <a:endParaRPr lang="en-US" sz="15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291490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HR (</a:t>
                      </a:r>
                      <a:r>
                        <a:rPr lang="en-US" sz="1500" b="1" i="1" dirty="0" smtClean="0"/>
                        <a:t>p-</a:t>
                      </a:r>
                      <a:r>
                        <a:rPr lang="en-US" sz="1500" b="1" dirty="0" smtClean="0"/>
                        <a:t>value)</a:t>
                      </a:r>
                      <a:endParaRPr lang="en-US" sz="1500" b="1" dirty="0"/>
                    </a:p>
                  </a:txBody>
                  <a:tcPr marL="91438" marR="91438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b="1" baseline="0" dirty="0" smtClean="0"/>
                        <a:t>0.33 (</a:t>
                      </a:r>
                      <a:r>
                        <a:rPr lang="en-US" sz="1500" b="1" i="1" baseline="0" dirty="0" smtClean="0"/>
                        <a:t>p</a:t>
                      </a:r>
                      <a:r>
                        <a:rPr lang="en-US" sz="1500" b="1" baseline="0" dirty="0" smtClean="0"/>
                        <a:t> &lt; 0.0001)</a:t>
                      </a:r>
                      <a:endParaRPr lang="en-US" sz="15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b="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914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Idelalisib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with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Bendamustine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/Rituximab: 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Adverse Events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  <a:cs typeface="Arial" charset="0"/>
              </a:rPr>
              <a:t>Zelenetz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AD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err="1" smtClean="0">
                <a:solidFill>
                  <a:srgbClr val="FFFFFF"/>
                </a:solidFill>
                <a:cs typeface="Arial" charset="0"/>
              </a:rPr>
              <a:t>Proc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 ASH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2015;Abstract LBA-5.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4" name="Rectangle 33"/>
          <p:cNvSpPr>
            <a:spLocks noChangeArrowheads="1"/>
          </p:cNvSpPr>
          <p:nvPr/>
        </p:nvSpPr>
        <p:spPr bwMode="auto">
          <a:xfrm>
            <a:off x="457200" y="1752600"/>
            <a:ext cx="8153400" cy="33528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55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371482"/>
              </p:ext>
            </p:extLst>
          </p:nvPr>
        </p:nvGraphicFramePr>
        <p:xfrm>
          <a:off x="609599" y="1904999"/>
          <a:ext cx="7848600" cy="3048001"/>
        </p:xfrm>
        <a:graphic>
          <a:graphicData uri="http://schemas.openxmlformats.org/drawingml/2006/table">
            <a:tbl>
              <a:tblPr/>
              <a:tblGrid>
                <a:gridCol w="3773366"/>
                <a:gridCol w="2037617"/>
                <a:gridCol w="2037617"/>
              </a:tblGrid>
              <a:tr h="80495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Grade ≥3 adverse event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IDELA + BR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207)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Placebo + BR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209)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41424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Neutropenia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Febrile neutropenia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Diarrhea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smtClean="0"/>
                        <a:t>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Pneumonia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ALT elevation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3%</a:t>
                      </a:r>
                      <a:endParaRPr lang="en-US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785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/>
              <a:t>Preliminary </a:t>
            </a:r>
            <a:r>
              <a:rPr lang="en-US" dirty="0" smtClean="0"/>
              <a:t>Safety Data From </a:t>
            </a:r>
            <a:r>
              <a:rPr lang="en-US" dirty="0"/>
              <a:t>the </a:t>
            </a:r>
            <a:r>
              <a:rPr lang="en-US" dirty="0" smtClean="0"/>
              <a:t>Phase </a:t>
            </a:r>
            <a:r>
              <a:rPr lang="en-US" dirty="0"/>
              <a:t>3b GREEN </a:t>
            </a:r>
            <a:r>
              <a:rPr lang="en-US" dirty="0" smtClean="0"/>
              <a:t>Study </a:t>
            </a:r>
            <a:r>
              <a:rPr lang="en-US" dirty="0"/>
              <a:t>of </a:t>
            </a:r>
            <a:r>
              <a:rPr lang="en-US" dirty="0" err="1" smtClean="0"/>
              <a:t>Obinutuzumab</a:t>
            </a:r>
            <a:r>
              <a:rPr lang="en-US" dirty="0" smtClean="0"/>
              <a:t> </a:t>
            </a:r>
            <a:r>
              <a:rPr lang="en-US" dirty="0"/>
              <a:t>(G) </a:t>
            </a:r>
            <a:r>
              <a:rPr lang="en-US" dirty="0" smtClean="0"/>
              <a:t>Alone </a:t>
            </a:r>
            <a:r>
              <a:rPr lang="en-US" dirty="0"/>
              <a:t>or </a:t>
            </a:r>
            <a:r>
              <a:rPr lang="en-US" dirty="0" smtClean="0"/>
              <a:t>Combined </a:t>
            </a:r>
            <a:r>
              <a:rPr lang="en-US" dirty="0"/>
              <a:t>with </a:t>
            </a:r>
            <a:r>
              <a:rPr lang="en-US" dirty="0" smtClean="0"/>
              <a:t>Chemotherapy </a:t>
            </a:r>
            <a:r>
              <a:rPr lang="en-US" dirty="0"/>
              <a:t>for </a:t>
            </a:r>
            <a:r>
              <a:rPr lang="en-US" dirty="0" smtClean="0"/>
              <a:t>Previously Untreated </a:t>
            </a:r>
            <a:r>
              <a:rPr lang="en-US" dirty="0"/>
              <a:t>or </a:t>
            </a:r>
            <a:r>
              <a:rPr lang="en-US" dirty="0" smtClean="0"/>
              <a:t>Relapsed/Refractory Chronic Lymphocytic Leukemia </a:t>
            </a:r>
            <a:r>
              <a:rPr lang="en-US" dirty="0"/>
              <a:t>(CLL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err="1" smtClean="0">
                <a:latin typeface="Arial" charset="0"/>
                <a:ea typeface="ＭＳ Ｐゴシック" charset="0"/>
                <a:cs typeface="ＭＳ Ｐゴシック" charset="0"/>
              </a:rPr>
              <a:t>Leblond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V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i="1" dirty="0" smtClean="0">
                <a:latin typeface="Arial" charset="0"/>
                <a:ea typeface="ＭＳ Ｐゴシック" charset="0"/>
                <a:cs typeface="ＭＳ Ｐゴシック" charset="0"/>
              </a:rPr>
              <a:t>Proc EHA</a:t>
            </a: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Abstract S427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40701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47" y="3810000"/>
            <a:ext cx="1527048" cy="18324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81000" y="691417"/>
            <a:ext cx="8229600" cy="2743200"/>
          </a:xfrm>
          <a:prstGeom prst="rect">
            <a:avLst/>
          </a:prstGeom>
        </p:spPr>
        <p:txBody>
          <a:bodyPr anchor="b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3600" kern="0" dirty="0" smtClean="0">
                <a:solidFill>
                  <a:srgbClr val="BCE1E3"/>
                </a:solidFill>
              </a:rPr>
              <a:t>Chronic Lymphocytic Leukemia</a:t>
            </a:r>
            <a:endParaRPr lang="en-US" sz="3600" kern="0" dirty="0">
              <a:solidFill>
                <a:srgbClr val="BCE1E3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057400" y="3810000"/>
            <a:ext cx="7086600" cy="21511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200" b="1" kern="0" dirty="0"/>
              <a:t>Michael E Williams, MD, </a:t>
            </a:r>
            <a:r>
              <a:rPr lang="en-US" sz="2200" b="1" kern="0" dirty="0" err="1"/>
              <a:t>ScM</a:t>
            </a:r>
            <a:endParaRPr lang="en-US" sz="2200" b="1" kern="0" dirty="0"/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Byrd S </a:t>
            </a:r>
            <a:r>
              <a:rPr lang="en-US" sz="2200" kern="0" dirty="0" err="1"/>
              <a:t>Leavell</a:t>
            </a:r>
            <a:r>
              <a:rPr lang="en-US" sz="2200" kern="0" dirty="0"/>
              <a:t> Professor of Medicine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Chief, Hematology/Oncology Division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University of Virginia School of Medicine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Charlottesville, Virginia</a:t>
            </a:r>
          </a:p>
        </p:txBody>
      </p:sp>
    </p:spTree>
    <p:extLst>
      <p:ext uri="{BB962C8B-B14F-4D97-AF65-F5344CB8AC3E}">
        <p14:creationId xmlns:p14="http://schemas.microsoft.com/office/powerpoint/2010/main" val="91316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8458200" cy="11430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GREEN: Six-Month Safety Review of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Obinutuzumab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(G) With or Without Chemotherapy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  <a:cs typeface="Arial" charset="0"/>
              </a:rPr>
              <a:t>Leblond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V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err="1" smtClean="0">
                <a:solidFill>
                  <a:srgbClr val="FFFFFF"/>
                </a:solidFill>
                <a:cs typeface="Arial" charset="0"/>
              </a:rPr>
              <a:t>Proc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 EHA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2016;Abstract S427.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4" name="Rectangle 33"/>
          <p:cNvSpPr>
            <a:spLocks noChangeArrowheads="1"/>
          </p:cNvSpPr>
          <p:nvPr/>
        </p:nvSpPr>
        <p:spPr bwMode="auto">
          <a:xfrm>
            <a:off x="838200" y="1623537"/>
            <a:ext cx="7620000" cy="2948463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2310079"/>
              </p:ext>
            </p:extLst>
          </p:nvPr>
        </p:nvGraphicFramePr>
        <p:xfrm>
          <a:off x="1017860" y="1802368"/>
          <a:ext cx="7260681" cy="2590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10679"/>
                <a:gridCol w="1428288"/>
                <a:gridCol w="1269590"/>
                <a:gridCol w="1190240"/>
                <a:gridCol w="1261884"/>
              </a:tblGrid>
              <a:tr h="65157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Grade ≥3</a:t>
                      </a:r>
                      <a:r>
                        <a:rPr lang="en-US" b="1" baseline="0" dirty="0" smtClean="0">
                          <a:solidFill>
                            <a:srgbClr val="FFFFFF"/>
                          </a:solidFill>
                        </a:rPr>
                        <a:t> AE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E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G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alone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(n = 106)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E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G-FC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(n = 159)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E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G-</a:t>
                      </a:r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Clb</a:t>
                      </a: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(n = 97)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E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G-B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(n = 463)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E5F"/>
                    </a:solidFill>
                  </a:tcPr>
                </a:tc>
              </a:tr>
              <a:tr h="37750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Neutropenia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24.5%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58.5%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42.3%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45.1%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</a:tr>
              <a:tr h="37750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Thrombocytopenia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10.4%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21.4%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19.6%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14.5%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</a:tr>
              <a:tr h="403358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FFFF"/>
                          </a:solidFill>
                        </a:rPr>
                        <a:t>IRRs</a:t>
                      </a:r>
                      <a:endParaRPr lang="en-US" sz="20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23.6%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20.8%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19.6%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16.2%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</a:tr>
              <a:tr h="37750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Infections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16.0%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10.7%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16.5%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15.8%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FC4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</a:tr>
              <a:tr h="403358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FFFF"/>
                          </a:solidFill>
                        </a:rPr>
                        <a:t>TLS</a:t>
                      </a:r>
                      <a:endParaRPr lang="en-US" sz="20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4.7%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3.8%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3.1%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7.6%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5895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8600" y="1147227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N = 825 patients (1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-line = 485; R/R = 340)</a:t>
            </a:r>
            <a:endParaRPr lang="en-US" sz="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75621" y="4754041"/>
            <a:ext cx="85344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TLS was most common in unfit G-B patients (10.0% </a:t>
            </a:r>
            <a:r>
              <a:rPr lang="en-US" sz="2000" dirty="0" err="1" smtClean="0"/>
              <a:t>vs</a:t>
            </a:r>
            <a:r>
              <a:rPr lang="en-US" sz="2000" dirty="0" smtClean="0"/>
              <a:t> 5.2% in fit G-B)</a:t>
            </a:r>
          </a:p>
          <a:p>
            <a:endParaRPr lang="en-US" sz="8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2 fatal cases </a:t>
            </a:r>
            <a:r>
              <a:rPr lang="en-US" sz="2000" dirty="0"/>
              <a:t>— </a:t>
            </a:r>
            <a:r>
              <a:rPr lang="en-US" sz="2000" dirty="0" smtClean="0"/>
              <a:t>both first-line G-B patients considered at risk for TLS due to high tumor load and/or renal impairment at baseline</a:t>
            </a:r>
          </a:p>
          <a:p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159744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 smtClean="0">
                <a:solidFill>
                  <a:srgbClr val="FFFFFF"/>
                </a:solidFill>
              </a:rPr>
              <a:t>In general, what initial therapy would you recommend for an otherwise healthy younger (65-year-old) patient with chronic lymphocytic </a:t>
            </a:r>
            <a:r>
              <a:rPr lang="en-US" sz="2200" b="1" dirty="0">
                <a:solidFill>
                  <a:srgbClr val="FFFFFF"/>
                </a:solidFill>
              </a:rPr>
              <a:t>leukemia </a:t>
            </a:r>
            <a:r>
              <a:rPr lang="en-US" sz="2200" b="1" dirty="0" smtClean="0">
                <a:solidFill>
                  <a:srgbClr val="FFFFFF"/>
                </a:solidFill>
              </a:rPr>
              <a:t>(CLL) and IGVH-mutated disease without high-risk FISH findings?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5665253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57356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 smtClean="0">
                <a:solidFill>
                  <a:srgbClr val="FFFFFF"/>
                </a:solidFill>
              </a:rPr>
              <a:t>In general, what initial therapy would you recommend for an otherwise healthy older (80-year-old) patient with CLL and </a:t>
            </a:r>
            <a:r>
              <a:rPr lang="en-US" sz="2200" b="1" u="sng" dirty="0" smtClean="0">
                <a:solidFill>
                  <a:srgbClr val="FFFFFF"/>
                </a:solidFill>
              </a:rPr>
              <a:t>IGVH-mutated disease </a:t>
            </a:r>
            <a:r>
              <a:rPr lang="en-US" sz="2200" b="1" u="sng" dirty="0">
                <a:solidFill>
                  <a:srgbClr val="FFFFFF"/>
                </a:solidFill>
              </a:rPr>
              <a:t>without </a:t>
            </a:r>
            <a:r>
              <a:rPr lang="en-US" sz="2200" b="1" u="sng" dirty="0" smtClean="0">
                <a:solidFill>
                  <a:srgbClr val="FFFFFF"/>
                </a:solidFill>
              </a:rPr>
              <a:t>high-risk FISH findings</a:t>
            </a:r>
            <a:r>
              <a:rPr lang="en-US" sz="2200" b="1" dirty="0" smtClean="0">
                <a:solidFill>
                  <a:srgbClr val="FFFFFF"/>
                </a:solidFill>
              </a:rPr>
              <a:t>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4535305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71809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 smtClean="0">
                <a:solidFill>
                  <a:srgbClr val="FFFFFF"/>
                </a:solidFill>
              </a:rPr>
              <a:t>In general, what initial therapy would you recommend for an otherwise healthy younger (65-year-old) patient with CLL and </a:t>
            </a:r>
            <a:r>
              <a:rPr lang="en-US" sz="2200" b="1" u="sng" dirty="0" smtClean="0">
                <a:solidFill>
                  <a:srgbClr val="FFFFFF"/>
                </a:solidFill>
              </a:rPr>
              <a:t>del(17p)</a:t>
            </a:r>
            <a:r>
              <a:rPr lang="en-US" sz="2200" b="1" dirty="0" smtClean="0">
                <a:solidFill>
                  <a:srgbClr val="FFFFFF"/>
                </a:solidFill>
              </a:rPr>
              <a:t>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4966187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71483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 smtClean="0">
                <a:solidFill>
                  <a:srgbClr val="FFFFFF"/>
                </a:solidFill>
              </a:rPr>
              <a:t>In general, what second-line therapy would you recommend for an otherwise healthy younger (65-year-old) patient with del(17p) CLL who responds to </a:t>
            </a:r>
            <a:r>
              <a:rPr lang="en-US" sz="2200" b="1" dirty="0" err="1" smtClean="0">
                <a:solidFill>
                  <a:srgbClr val="FFFFFF"/>
                </a:solidFill>
              </a:rPr>
              <a:t>ibrutinib</a:t>
            </a:r>
            <a:r>
              <a:rPr lang="en-US" sz="2200" b="1" dirty="0" smtClean="0">
                <a:solidFill>
                  <a:srgbClr val="FFFFFF"/>
                </a:solidFill>
              </a:rPr>
              <a:t> and then experiences disease progression after 25 months on therapy?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3642084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94794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 smtClean="0">
                <a:solidFill>
                  <a:srgbClr val="FFFFFF"/>
                </a:solidFill>
              </a:rPr>
              <a:t>A 60-year-old patient with relapsed CLL has an absolute lymphocyte count of 50,000 and several involved lymph nodes that exceed 6 centimeters with normal serum uric acid and is about to start </a:t>
            </a:r>
            <a:r>
              <a:rPr lang="en-US" sz="2200" b="1" dirty="0" err="1" smtClean="0">
                <a:solidFill>
                  <a:srgbClr val="FFFFFF"/>
                </a:solidFill>
              </a:rPr>
              <a:t>venetoclax</a:t>
            </a:r>
            <a:r>
              <a:rPr lang="en-US" sz="2200" b="1" dirty="0" smtClean="0">
                <a:solidFill>
                  <a:srgbClr val="FFFFFF"/>
                </a:solidFill>
              </a:rPr>
              <a:t>. Would you admit the patient to the hospital to receive treatment?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1544572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52308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Disclosures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829944"/>
              </p:ext>
            </p:extLst>
          </p:nvPr>
        </p:nvGraphicFramePr>
        <p:xfrm>
          <a:off x="685800" y="1676400"/>
          <a:ext cx="7848600" cy="2358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5562600"/>
              </a:tblGrid>
              <a:tr h="83820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Advisory Committee and Consulting Agreements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sz="18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Celgene Corporation, Gilead Sciences </a:t>
                      </a:r>
                      <a:r>
                        <a:rPr lang="en-US" sz="18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Takeda Oncology, TG Therapeutics </a:t>
                      </a:r>
                      <a:r>
                        <a:rPr lang="en-US" sz="18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b="0" dirty="0" smtClean="0">
                          <a:effectLst/>
                        </a:rPr>
                        <a:t> 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69581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Contracted Research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sz="18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Allos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Therapeutics, Celgene Corporation, Gilead Sciences </a:t>
                      </a:r>
                      <a:r>
                        <a:rPr lang="en-US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Takeda Oncology</a:t>
                      </a:r>
                      <a:r>
                        <a:rPr lang="en-US" b="0" dirty="0" smtClean="0">
                          <a:effectLst/>
                        </a:rPr>
                        <a:t> 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325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81000" y="762000"/>
            <a:ext cx="8305800" cy="47244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38200"/>
            <a:ext cx="8147744" cy="423089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99744" y="5081795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i="1" dirty="0" smtClean="0">
                <a:solidFill>
                  <a:schemeClr val="tx2"/>
                </a:solidFill>
              </a:rPr>
              <a:t>N </a:t>
            </a:r>
            <a:r>
              <a:rPr lang="en-US" sz="1800" i="1" dirty="0" err="1" smtClean="0">
                <a:solidFill>
                  <a:schemeClr val="tx2"/>
                </a:solidFill>
              </a:rPr>
              <a:t>Engl</a:t>
            </a:r>
            <a:r>
              <a:rPr lang="en-US" sz="1800" i="1" dirty="0" smtClean="0">
                <a:solidFill>
                  <a:schemeClr val="tx2"/>
                </a:solidFill>
              </a:rPr>
              <a:t> J Med </a:t>
            </a:r>
            <a:r>
              <a:rPr lang="en-US" sz="1800" dirty="0" smtClean="0">
                <a:solidFill>
                  <a:schemeClr val="tx2"/>
                </a:solidFill>
              </a:rPr>
              <a:t>2016;374:311-22.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4652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6428</TotalTime>
  <Words>944</Words>
  <Application>Microsoft Macintosh PowerPoint</Application>
  <PresentationFormat>On-screen Show (4:3)</PresentationFormat>
  <Paragraphs>201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ＭＳ Ｐゴシック</vt:lpstr>
      <vt:lpstr>ＭＳ 明朝</vt:lpstr>
      <vt:lpstr>Times</vt:lpstr>
      <vt:lpstr>Wingdings</vt:lpstr>
      <vt:lpstr>ヒラギノ角ゴ Pro W3</vt:lpstr>
      <vt:lpstr>Arial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Disclosures</vt:lpstr>
      <vt:lpstr>PowerPoint Presentation</vt:lpstr>
      <vt:lpstr>Response Rates in Phase I Dose-Escalation Study of Venetoclax in Relapsed CLL or SLL</vt:lpstr>
      <vt:lpstr> Safety and Efficacy of a Combination of Venetoclax (GDC-0199/ABT-199) and Obinutuzumab in Patients with Relapsed/Refractory or Previously Untreated Chronic Lymphocytic Leukemia — Results from a Phase 1b Study (GP28331) </vt:lpstr>
      <vt:lpstr>Phase Ib Study of Venetoclax (Ven) with Obinutuzumab (G) in CLL</vt:lpstr>
      <vt:lpstr>PowerPoint Presentation</vt:lpstr>
      <vt:lpstr>Response to Acalabrutinib</vt:lpstr>
      <vt:lpstr>Adverse Events Associated with Acalabrutinib</vt:lpstr>
      <vt:lpstr> Idelalisib Plus Bendamustine and Rituximab (BR) Is Superior to BR Alone in Patients with Relapsed/Refractory Chronic Lymphocytic Leukemia: Results of a Phase 3 Randomized Double-Blind Placebo-Controlled Study </vt:lpstr>
      <vt:lpstr>Idelalisib with Bendamustine/Rituximab: Progression-Free Survival </vt:lpstr>
      <vt:lpstr>Idelalisib with Bendamustine/Rituximab: Adverse Events</vt:lpstr>
      <vt:lpstr> Preliminary Safety Data From the Phase 3b GREEN Study of Obinutuzumab (G) Alone or Combined with Chemotherapy for Previously Untreated or Relapsed/Refractory Chronic Lymphocytic Leukemia (CLL) </vt:lpstr>
      <vt:lpstr>GREEN: Six-Month Safety Review of Obinutuzumab (G) With or Without Chemotherapy</vt:lpstr>
    </vt:vector>
  </TitlesOfParts>
  <Company>Research To Practice</Company>
  <LinksUpToDate>false</LinksUpToDate>
  <SharedDoc>false</SharedDoc>
  <HyperlinkBase/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creator>Fernando G Rendina</dc:creator>
  <cp:lastModifiedBy>Silvana Izquierdo</cp:lastModifiedBy>
  <cp:revision>693</cp:revision>
  <cp:lastPrinted>2016-12-07T13:20:51Z</cp:lastPrinted>
  <dcterms:created xsi:type="dcterms:W3CDTF">2012-08-13T12:55:31Z</dcterms:created>
  <dcterms:modified xsi:type="dcterms:W3CDTF">2016-12-07T20:55:24Z</dcterms:modified>
</cp:coreProperties>
</file>