
<file path=[Content_Types].xml><?xml version="1.0" encoding="utf-8"?>
<Types xmlns="http://schemas.openxmlformats.org/package/2006/content-types">
  <Default Extension="xml" ContentType="application/xml"/>
  <Default Extension="xlsx" ContentType="application/vnd.openxmlformats-officedocument.spreadsheetml.sheet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8"/>
  </p:notesMasterIdLst>
  <p:sldIdLst>
    <p:sldId id="671" r:id="rId2"/>
    <p:sldId id="669" r:id="rId3"/>
    <p:sldId id="672" r:id="rId4"/>
    <p:sldId id="673" r:id="rId5"/>
    <p:sldId id="670" r:id="rId6"/>
    <p:sldId id="631" r:id="rId7"/>
    <p:sldId id="632" r:id="rId8"/>
    <p:sldId id="657" r:id="rId9"/>
    <p:sldId id="661" r:id="rId10"/>
    <p:sldId id="656" r:id="rId11"/>
    <p:sldId id="665" r:id="rId12"/>
    <p:sldId id="668" r:id="rId13"/>
    <p:sldId id="645" r:id="rId14"/>
    <p:sldId id="646" r:id="rId15"/>
    <p:sldId id="628" r:id="rId16"/>
    <p:sldId id="635" r:id="rId1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208">
          <p15:clr>
            <a:srgbClr val="A4A3A4"/>
          </p15:clr>
        </p15:guide>
        <p15:guide id="2" pos="28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1D5FF"/>
    <a:srgbClr val="FF9815"/>
    <a:srgbClr val="8FC42A"/>
    <a:srgbClr val="003E1C"/>
    <a:srgbClr val="092A50"/>
    <a:srgbClr val="D3E9EB"/>
    <a:srgbClr val="175895"/>
    <a:srgbClr val="0D4384"/>
    <a:srgbClr val="FF00FF"/>
    <a:srgbClr val="0043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98" autoAdjust="0"/>
    <p:restoredTop sz="99125" autoAdjust="0"/>
  </p:normalViewPr>
  <p:slideViewPr>
    <p:cSldViewPr>
      <p:cViewPr>
        <p:scale>
          <a:sx n="100" d="100"/>
          <a:sy n="100" d="100"/>
        </p:scale>
        <p:origin x="1968" y="360"/>
      </p:cViewPr>
      <p:guideLst>
        <p:guide orient="horz" pos="2208"/>
        <p:guide pos="28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 snapToObjects="1" showGuides="1">
      <p:cViewPr varScale="1">
        <p:scale>
          <a:sx n="120" d="100"/>
          <a:sy n="120" d="100"/>
        </p:scale>
        <p:origin x="-492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Microsoft_Excel_Worksheet1.xlsx"/><Relationship Id="rId3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package" Target="../embeddings/Microsoft_Excel_Worksheet2.xlsx"/><Relationship Id="rId3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37498828271466"/>
          <c:y val="0.0448275098425197"/>
          <c:w val="0.526029246344207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Other</c:v>
                </c:pt>
                <c:pt idx="2">
                  <c:v>FOLFIRINOX (or modified FOLFIRINOX)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0.01</c:v>
                </c:pt>
                <c:pt idx="1">
                  <c:v>0.52</c:v>
                </c:pt>
                <c:pt idx="2">
                  <c:v>0.46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48054208"/>
        <c:axId val="848592576"/>
      </c:barChart>
      <c:catAx>
        <c:axId val="74805420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848592576"/>
        <c:crosses val="autoZero"/>
        <c:auto val="1"/>
        <c:lblAlgn val="ctr"/>
        <c:lblOffset val="100"/>
        <c:noMultiLvlLbl val="0"/>
      </c:catAx>
      <c:valAx>
        <c:axId val="848592576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748054208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37498828271466"/>
          <c:y val="0.0448275098425197"/>
          <c:w val="0.526029246344207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2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Other</c:v>
                </c:pt>
                <c:pt idx="1">
                  <c:v>Nal-IRI (MM-398) + 5-FU/LV</c:v>
                </c:pt>
                <c:pt idx="2">
                  <c:v>FOLFIRINOX</c:v>
                </c:pt>
                <c:pt idx="3">
                  <c:v>FOLFIRI</c:v>
                </c:pt>
                <c:pt idx="4">
                  <c:v>FOLFOX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0.07</c:v>
                </c:pt>
                <c:pt idx="1">
                  <c:v>0.2</c:v>
                </c:pt>
                <c:pt idx="2">
                  <c:v>0.3</c:v>
                </c:pt>
                <c:pt idx="3">
                  <c:v>0.06</c:v>
                </c:pt>
                <c:pt idx="4">
                  <c:v>0.36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48051264"/>
        <c:axId val="848054976"/>
      </c:barChart>
      <c:catAx>
        <c:axId val="84805126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 algn="r">
              <a:defRPr sz="1598" b="1" i="0"/>
            </a:pPr>
            <a:endParaRPr lang="en-US"/>
          </a:p>
        </c:txPr>
        <c:crossAx val="848054976"/>
        <c:crosses val="autoZero"/>
        <c:auto val="1"/>
        <c:lblAlgn val="ctr"/>
        <c:lblOffset val="100"/>
        <c:noMultiLvlLbl val="0"/>
      </c:catAx>
      <c:valAx>
        <c:axId val="848054976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4">
            <a:solidFill>
              <a:schemeClr val="bg1"/>
            </a:solidFill>
          </a:ln>
        </c:spPr>
        <c:txPr>
          <a:bodyPr/>
          <a:lstStyle/>
          <a:p>
            <a:pPr>
              <a:defRPr sz="1598" b="1" i="0"/>
            </a:pPr>
            <a:endParaRPr lang="en-US"/>
          </a:p>
        </c:txPr>
        <c:crossAx val="848051264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0.05506</cdr:x>
      <cdr:y>0.38224</cdr:y>
    </cdr:from>
    <cdr:to>
      <cdr:x>0.41071</cdr:x>
      <cdr:y>0.53247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69900" y="1550987"/>
          <a:ext cx="3035300" cy="609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0.05506</cdr:x>
      <cdr:y>0.38224</cdr:y>
    </cdr:from>
    <cdr:to>
      <cdr:x>0.41071</cdr:x>
      <cdr:y>0.53247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69900" y="1550987"/>
          <a:ext cx="3035300" cy="609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8817462-C0DE-534F-9430-245BC02EEB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8473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9944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93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1" rIns="90462" bIns="45231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616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616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69186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title-v1f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48600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639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106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54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6318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7085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5226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269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80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YiR15-Papers-conclusio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685800" y="1447800"/>
            <a:ext cx="7772400" cy="5029200"/>
          </a:xfrm>
        </p:spPr>
        <p:txBody>
          <a:bodyPr/>
          <a:lstStyle>
            <a:lvl1pPr>
              <a:defRPr sz="2300">
                <a:solidFill>
                  <a:schemeClr val="bg1"/>
                </a:solidFill>
              </a:defRPr>
            </a:lvl1pPr>
            <a:lvl2pPr>
              <a:defRPr sz="2300">
                <a:solidFill>
                  <a:schemeClr val="bg1"/>
                </a:solidFill>
              </a:defRPr>
            </a:lvl2pPr>
            <a:lvl3pPr>
              <a:defRPr sz="2300">
                <a:solidFill>
                  <a:schemeClr val="bg1"/>
                </a:solidFill>
              </a:defRPr>
            </a:lvl3pPr>
            <a:lvl4pPr>
              <a:defRPr sz="2300">
                <a:solidFill>
                  <a:schemeClr val="bg1"/>
                </a:solidFill>
              </a:defRPr>
            </a:lvl4pPr>
            <a:lvl5pPr>
              <a:defRPr sz="23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4383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675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YiR15-Papers-back_v2fr-Breas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217090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M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2493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Der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1945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CR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891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GU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21986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Lun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1067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NH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632" y="484632"/>
            <a:ext cx="818388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632" y="4498848"/>
            <a:ext cx="804672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36395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16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21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P_SlideBackground-YiR15-plain-v1fr.png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61" r:id="rId1"/>
    <p:sldLayoutId id="2147486362" r:id="rId2"/>
    <p:sldLayoutId id="2147486363" r:id="rId3"/>
    <p:sldLayoutId id="2147486364" r:id="rId4"/>
    <p:sldLayoutId id="2147486365" r:id="rId5"/>
    <p:sldLayoutId id="2147486366" r:id="rId6"/>
    <p:sldLayoutId id="2147486367" r:id="rId7"/>
    <p:sldLayoutId id="2147486368" r:id="rId8"/>
    <p:sldLayoutId id="2147486351" r:id="rId9"/>
    <p:sldLayoutId id="2147486352" r:id="rId10"/>
    <p:sldLayoutId id="2147486353" r:id="rId11"/>
    <p:sldLayoutId id="2147486354" r:id="rId12"/>
    <p:sldLayoutId id="2147486355" r:id="rId13"/>
    <p:sldLayoutId id="2147486356" r:id="rId14"/>
    <p:sldLayoutId id="2147486357" r:id="rId15"/>
    <p:sldLayoutId id="2147486358" r:id="rId16"/>
    <p:sldLayoutId id="2147486359" r:id="rId17"/>
    <p:sldLayoutId id="2147486360" r:id="rId18"/>
    <p:sldLayoutId id="2147486369" r:id="rId1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6.jpg"/><Relationship Id="rId3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Relationship Id="rId3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 txBox="1">
            <a:spLocks/>
          </p:cNvSpPr>
          <p:nvPr/>
        </p:nvSpPr>
        <p:spPr bwMode="auto">
          <a:xfrm>
            <a:off x="838200" y="2209800"/>
            <a:ext cx="74104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Please note, these are the </a:t>
            </a: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actual</a:t>
            </a:r>
            <a:b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video-recorded proceedings from the </a:t>
            </a: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/>
            </a:r>
            <a:b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live </a:t>
            </a:r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CME event and may include the use of trade names and other raw, unedited content. </a:t>
            </a:r>
            <a:endParaRPr lang="en-US" sz="260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6513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000" dirty="0" smtClean="0"/>
              <a:t>Phase I/II Safety and Antitumor Activity of </a:t>
            </a:r>
            <a:r>
              <a:rPr lang="en-US" sz="2000" dirty="0" err="1" smtClean="0"/>
              <a:t>Nivolumab</a:t>
            </a:r>
            <a:r>
              <a:rPr lang="en-US" sz="2000" dirty="0" smtClean="0"/>
              <a:t> in Patients with Advanced Hepatocellular Carcinoma: Interim Analysis of the CheckMate-040 Dose Escalation Study</a:t>
            </a:r>
            <a:r>
              <a:rPr lang="en-US" sz="2000" baseline="30000" dirty="0" smtClean="0"/>
              <a:t>1</a:t>
            </a:r>
            <a:r>
              <a:rPr lang="en-US" sz="20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0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000" dirty="0" smtClean="0"/>
              <a:t>Safety and Antitumor Activity of </a:t>
            </a:r>
            <a:r>
              <a:rPr lang="en-US" sz="2000" dirty="0" err="1" smtClean="0"/>
              <a:t>Nivolumab</a:t>
            </a:r>
            <a:r>
              <a:rPr lang="en-US" sz="2000" dirty="0" smtClean="0"/>
              <a:t> in Patients with Advanced Hepatocellular Carcinoma: Interim Analysis of Dose-Expansion Cohorts from the Phase 1/2 CheckMate-040 Study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</a:t>
            </a:r>
            <a:r>
              <a:rPr lang="en-US" sz="20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0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0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0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000" dirty="0" smtClean="0"/>
              <a:t>A Randomized, Multicenter, Phase 3 study of </a:t>
            </a:r>
            <a:r>
              <a:rPr lang="en-US" sz="2000" dirty="0" err="1" smtClean="0"/>
              <a:t>Nivolumab</a:t>
            </a:r>
            <a:r>
              <a:rPr lang="en-US" sz="2000" dirty="0" smtClean="0"/>
              <a:t> </a:t>
            </a:r>
            <a:r>
              <a:rPr lang="en-US" sz="2000" dirty="0" err="1" smtClean="0"/>
              <a:t>vs</a:t>
            </a:r>
            <a:r>
              <a:rPr lang="en-US" sz="2000" dirty="0" smtClean="0"/>
              <a:t> </a:t>
            </a:r>
            <a:r>
              <a:rPr lang="en-US" sz="2000" dirty="0" err="1" smtClean="0"/>
              <a:t>Sorafenib</a:t>
            </a:r>
            <a:r>
              <a:rPr lang="en-US" sz="2000" dirty="0" smtClean="0"/>
              <a:t> as First-Line Treatment in Patients with Advanced Hepatocellular Carcinoma: CheckMate-459</a:t>
            </a:r>
            <a:r>
              <a:rPr lang="en-US" sz="2000" baseline="30000" dirty="0" smtClean="0"/>
              <a:t>3</a:t>
            </a:r>
            <a:r>
              <a:rPr lang="en-US" sz="2000" dirty="0" smtClean="0"/>
              <a:t> </a:t>
            </a:r>
            <a:endParaRPr lang="en-US" sz="20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84632" y="4373880"/>
            <a:ext cx="8046720" cy="1874520"/>
          </a:xfrm>
        </p:spPr>
        <p:txBody>
          <a:bodyPr/>
          <a:lstStyle/>
          <a:p>
            <a:r>
              <a:rPr lang="en-US" sz="1800" baseline="30000" dirty="0" smtClean="0">
                <a:latin typeface="Arial" charset="0"/>
                <a:ea typeface="ＭＳ Ｐゴシック" charset="0"/>
                <a:cs typeface="ＭＳ Ｐゴシック" charset="0"/>
              </a:rPr>
              <a:t>1 </a:t>
            </a:r>
            <a:r>
              <a:rPr lang="en-US" sz="1800" dirty="0" smtClean="0">
                <a:latin typeface="Arial" charset="0"/>
                <a:ea typeface="ＭＳ Ｐゴシック" charset="0"/>
                <a:cs typeface="ＭＳ Ｐゴシック" charset="0"/>
              </a:rPr>
              <a:t>El</a:t>
            </a:r>
            <a:r>
              <a:rPr lang="en-US" sz="1800" dirty="0">
                <a:latin typeface="Arial" charset="0"/>
                <a:ea typeface="ＭＳ Ｐゴシック" charset="0"/>
                <a:cs typeface="ＭＳ Ｐゴシック" charset="0"/>
              </a:rPr>
              <a:t>-</a:t>
            </a:r>
            <a:r>
              <a:rPr lang="en-US" sz="1800" dirty="0" err="1">
                <a:latin typeface="Arial" charset="0"/>
                <a:ea typeface="ＭＳ Ｐゴシック" charset="0"/>
                <a:cs typeface="ＭＳ Ｐゴシック" charset="0"/>
              </a:rPr>
              <a:t>Khoueiry</a:t>
            </a:r>
            <a:r>
              <a:rPr lang="en-US" sz="18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800" dirty="0" smtClean="0">
                <a:latin typeface="Arial" charset="0"/>
                <a:ea typeface="ＭＳ Ｐゴシック" charset="0"/>
                <a:cs typeface="ＭＳ Ｐゴシック" charset="0"/>
              </a:rPr>
              <a:t>AB </a:t>
            </a:r>
            <a:r>
              <a:rPr lang="en-US" sz="1800" dirty="0">
                <a:latin typeface="Arial" charset="0"/>
                <a:ea typeface="ＭＳ Ｐゴシック" charset="0"/>
                <a:cs typeface="ＭＳ Ｐゴシック" charset="0"/>
              </a:rPr>
              <a:t>et </a:t>
            </a:r>
            <a:r>
              <a:rPr lang="en-US" sz="1800" dirty="0" smtClean="0">
                <a:latin typeface="Arial" charset="0"/>
                <a:ea typeface="ＭＳ Ｐゴシック" charset="0"/>
                <a:cs typeface="ＭＳ Ｐゴシック" charset="0"/>
              </a:rPr>
              <a:t>al.</a:t>
            </a:r>
            <a:r>
              <a:rPr lang="en-US" sz="18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18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1800" i="1" dirty="0">
                <a:latin typeface="Arial" charset="0"/>
                <a:ea typeface="ＭＳ Ｐゴシック" charset="0"/>
                <a:cs typeface="ＭＳ Ｐゴシック" charset="0"/>
              </a:rPr>
              <a:t>Proc ASCO </a:t>
            </a:r>
            <a:r>
              <a:rPr lang="en-US" sz="1800" dirty="0">
                <a:latin typeface="Arial" charset="0"/>
                <a:ea typeface="ＭＳ Ｐゴシック" charset="0"/>
                <a:cs typeface="ＭＳ Ｐゴシック" charset="0"/>
              </a:rPr>
              <a:t>2016;Abstract 4012</a:t>
            </a:r>
            <a:r>
              <a:rPr lang="en-US" sz="18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</a:p>
          <a:p>
            <a:r>
              <a:rPr lang="en-US" sz="1800" baseline="30000" dirty="0" smtClean="0">
                <a:latin typeface="Arial" charset="0"/>
                <a:ea typeface="ＭＳ Ｐゴシック" charset="0"/>
                <a:cs typeface="ＭＳ Ｐゴシック" charset="0"/>
              </a:rPr>
              <a:t>2 </a:t>
            </a:r>
            <a:r>
              <a:rPr lang="en-US" sz="1800" dirty="0" err="1" smtClean="0">
                <a:latin typeface="Arial" charset="0"/>
                <a:ea typeface="ＭＳ Ｐゴシック" charset="0"/>
                <a:cs typeface="ＭＳ Ｐゴシック" charset="0"/>
              </a:rPr>
              <a:t>Sangro</a:t>
            </a:r>
            <a:r>
              <a:rPr lang="en-US" sz="18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800" dirty="0">
                <a:latin typeface="Arial" charset="0"/>
                <a:ea typeface="ＭＳ Ｐゴシック" charset="0"/>
                <a:cs typeface="ＭＳ Ｐゴシック" charset="0"/>
              </a:rPr>
              <a:t>B et al. </a:t>
            </a:r>
            <a:br>
              <a:rPr lang="en-US" sz="18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1800" i="1" dirty="0">
                <a:latin typeface="Arial" charset="0"/>
                <a:ea typeface="ＭＳ Ｐゴシック" charset="0"/>
                <a:cs typeface="ＭＳ Ｐゴシック" charset="0"/>
              </a:rPr>
              <a:t>Proc ASCO</a:t>
            </a:r>
            <a:r>
              <a:rPr lang="en-US" sz="1800" dirty="0">
                <a:latin typeface="Arial" charset="0"/>
                <a:ea typeface="ＭＳ Ｐゴシック" charset="0"/>
                <a:cs typeface="ＭＳ Ｐゴシック" charset="0"/>
              </a:rPr>
              <a:t> 2016;Abstract </a:t>
            </a:r>
            <a:r>
              <a:rPr lang="en-US" sz="1800" dirty="0" smtClean="0">
                <a:latin typeface="Arial" charset="0"/>
                <a:ea typeface="ＭＳ Ｐゴシック" charset="0"/>
                <a:cs typeface="ＭＳ Ｐゴシック" charset="0"/>
              </a:rPr>
              <a:t>4078.</a:t>
            </a:r>
          </a:p>
          <a:p>
            <a:r>
              <a:rPr lang="en-US" sz="1800" baseline="30000" dirty="0" smtClean="0">
                <a:latin typeface="Arial" charset="0"/>
                <a:ea typeface="ＭＳ Ｐゴシック" charset="0"/>
                <a:cs typeface="ＭＳ Ｐゴシック" charset="0"/>
              </a:rPr>
              <a:t>3 </a:t>
            </a:r>
            <a:r>
              <a:rPr lang="en-US" sz="1800" dirty="0" err="1" smtClean="0">
                <a:latin typeface="Arial" charset="0"/>
                <a:ea typeface="ＭＳ Ｐゴシック" charset="0"/>
                <a:cs typeface="ＭＳ Ｐゴシック" charset="0"/>
              </a:rPr>
              <a:t>Sangro</a:t>
            </a:r>
            <a:r>
              <a:rPr lang="en-US" sz="18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800" dirty="0">
                <a:latin typeface="Arial" charset="0"/>
                <a:ea typeface="ＭＳ Ｐゴシック" charset="0"/>
                <a:cs typeface="ＭＳ Ｐゴシック" charset="0"/>
              </a:rPr>
              <a:t>B et al. </a:t>
            </a:r>
            <a:br>
              <a:rPr lang="en-US" sz="18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1800" i="1" dirty="0">
                <a:latin typeface="Arial" charset="0"/>
                <a:ea typeface="ＭＳ Ｐゴシック" charset="0"/>
                <a:cs typeface="ＭＳ Ｐゴシック" charset="0"/>
              </a:rPr>
              <a:t>Proc ASCO</a:t>
            </a:r>
            <a:r>
              <a:rPr lang="en-US" sz="1800" dirty="0">
                <a:latin typeface="Arial" charset="0"/>
                <a:ea typeface="ＭＳ Ｐゴシック" charset="0"/>
                <a:cs typeface="ＭＳ Ｐゴシック" charset="0"/>
              </a:rPr>
              <a:t> 2016;Abstract </a:t>
            </a:r>
            <a:r>
              <a:rPr lang="en-US" sz="1800" dirty="0" smtClean="0">
                <a:latin typeface="Arial" charset="0"/>
                <a:ea typeface="ＭＳ Ｐゴシック" charset="0"/>
                <a:cs typeface="ＭＳ Ｐゴシック" charset="0"/>
              </a:rPr>
              <a:t>TPS4147.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821596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905000"/>
            <a:ext cx="7053516" cy="3653721"/>
          </a:xfrm>
          <a:prstGeom prst="rect">
            <a:avLst/>
          </a:prstGeom>
        </p:spPr>
      </p:pic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685800" y="152400"/>
            <a:ext cx="8153400" cy="9144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CheckMate-040: Response to </a:t>
            </a:r>
            <a:r>
              <a:rPr lang="en-US" dirty="0" err="1" smtClean="0">
                <a:latin typeface="Arial" charset="0"/>
                <a:ea typeface="ヒラギノ角ゴ Pro W3" charset="0"/>
                <a:cs typeface="ヒラギノ角ゴ Pro W3" charset="0"/>
              </a:rPr>
              <a:t>Nivolumab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24290" y="1032906"/>
            <a:ext cx="8153400" cy="96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bg1"/>
                </a:solidFill>
              </a:rPr>
              <a:t> Dose-finding study of </a:t>
            </a:r>
            <a:r>
              <a:rPr lang="en-US" sz="1800" dirty="0" err="1" smtClean="0">
                <a:solidFill>
                  <a:schemeClr val="bg1"/>
                </a:solidFill>
              </a:rPr>
              <a:t>nivolumab</a:t>
            </a:r>
            <a:r>
              <a:rPr lang="en-US" sz="1800" dirty="0" smtClean="0">
                <a:solidFill>
                  <a:schemeClr val="bg1"/>
                </a:solidFill>
              </a:rPr>
              <a:t> (0.1-10 mg/kg) in advanced HCC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bg1"/>
                </a:solidFill>
              </a:rPr>
              <a:t> Uninfected (n = 23), HCV+ (n = 10), HBV+ (n = 15) 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El-</a:t>
            </a:r>
            <a:r>
              <a:rPr lang="en-US" sz="1800" dirty="0" err="1" smtClean="0">
                <a:solidFill>
                  <a:srgbClr val="FFFFFF"/>
                </a:solidFill>
              </a:rPr>
              <a:t>Khoueiry</a:t>
            </a:r>
            <a:r>
              <a:rPr lang="en-US" sz="1800" dirty="0" smtClean="0">
                <a:solidFill>
                  <a:srgbClr val="FFFFFF"/>
                </a:solidFill>
              </a:rPr>
              <a:t> AB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</a:rPr>
              <a:t>Proc ASCO </a:t>
            </a:r>
            <a:r>
              <a:rPr lang="en-US" sz="1800" dirty="0" smtClean="0">
                <a:solidFill>
                  <a:srgbClr val="FFFFFF"/>
                </a:solidFill>
              </a:rPr>
              <a:t>2016;Abstract 4012.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801745" y="1641292"/>
            <a:ext cx="234225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/>
              <a:t>ORR (n = 48): 15%</a:t>
            </a:r>
            <a:endParaRPr lang="en-US" sz="1800" dirty="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709914" y="5899247"/>
            <a:ext cx="73914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Nivolumab</a:t>
            </a:r>
            <a:r>
              <a:rPr lang="en-US" sz="1800" dirty="0" smtClean="0">
                <a:solidFill>
                  <a:schemeClr val="bg1"/>
                </a:solidFill>
              </a:rPr>
              <a:t> at 3 mg/kg selected for dose expansion study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04800" y="2905580"/>
            <a:ext cx="25908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dirty="0" smtClean="0"/>
              <a:t>Uninfected: </a:t>
            </a:r>
            <a:r>
              <a:rPr lang="en-US" sz="1500" dirty="0" err="1" smtClean="0"/>
              <a:t>Nivo</a:t>
            </a:r>
            <a:r>
              <a:rPr lang="en-US" sz="1500" dirty="0" smtClean="0"/>
              <a:t> 1 mg/kg</a:t>
            </a:r>
            <a:endParaRPr lang="en-US" sz="1500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3229099"/>
            <a:ext cx="25908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dirty="0" smtClean="0"/>
              <a:t>Uninfected: </a:t>
            </a:r>
            <a:r>
              <a:rPr lang="en-US" sz="1500" dirty="0" err="1" smtClean="0"/>
              <a:t>Nivo</a:t>
            </a:r>
            <a:r>
              <a:rPr lang="en-US" sz="1500" dirty="0" smtClean="0"/>
              <a:t> 3 mg/kg</a:t>
            </a:r>
            <a:endParaRPr lang="en-US" sz="1500" dirty="0"/>
          </a:p>
        </p:txBody>
      </p:sp>
      <p:sp>
        <p:nvSpPr>
          <p:cNvPr id="13" name="TextBox 12"/>
          <p:cNvSpPr txBox="1"/>
          <p:nvPr/>
        </p:nvSpPr>
        <p:spPr>
          <a:xfrm>
            <a:off x="304800" y="3552618"/>
            <a:ext cx="25908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dirty="0" smtClean="0"/>
              <a:t>HCV: </a:t>
            </a:r>
            <a:r>
              <a:rPr lang="en-US" sz="1500" dirty="0" err="1" smtClean="0"/>
              <a:t>Nivo</a:t>
            </a:r>
            <a:r>
              <a:rPr lang="en-US" sz="1500" dirty="0" smtClean="0"/>
              <a:t> 0.3 mg/kg</a:t>
            </a:r>
            <a:endParaRPr lang="en-US" sz="1500" dirty="0"/>
          </a:p>
        </p:txBody>
      </p:sp>
      <p:sp>
        <p:nvSpPr>
          <p:cNvPr id="14" name="TextBox 13"/>
          <p:cNvSpPr txBox="1"/>
          <p:nvPr/>
        </p:nvSpPr>
        <p:spPr>
          <a:xfrm>
            <a:off x="304800" y="3876137"/>
            <a:ext cx="25908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smtClean="0"/>
              <a:t>Uninfected</a:t>
            </a:r>
            <a:r>
              <a:rPr lang="en-US" sz="1500" dirty="0" smtClean="0"/>
              <a:t>: </a:t>
            </a:r>
            <a:r>
              <a:rPr lang="en-US" sz="1500" dirty="0" err="1" smtClean="0"/>
              <a:t>Nivo</a:t>
            </a:r>
            <a:r>
              <a:rPr lang="en-US" sz="1500" dirty="0" smtClean="0"/>
              <a:t> 10 mg/kg</a:t>
            </a:r>
            <a:endParaRPr lang="en-US" sz="1500" dirty="0"/>
          </a:p>
        </p:txBody>
      </p:sp>
      <p:sp>
        <p:nvSpPr>
          <p:cNvPr id="15" name="TextBox 14"/>
          <p:cNvSpPr txBox="1"/>
          <p:nvPr/>
        </p:nvSpPr>
        <p:spPr>
          <a:xfrm>
            <a:off x="709914" y="4199656"/>
            <a:ext cx="21856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dirty="0" smtClean="0"/>
              <a:t>HCV: </a:t>
            </a:r>
            <a:r>
              <a:rPr lang="en-US" sz="1500" dirty="0" err="1" smtClean="0"/>
              <a:t>Nivo</a:t>
            </a:r>
            <a:r>
              <a:rPr lang="en-US" sz="1500" dirty="0" smtClean="0"/>
              <a:t> 1 mg/kg</a:t>
            </a:r>
            <a:endParaRPr lang="en-US" sz="1500" dirty="0"/>
          </a:p>
        </p:txBody>
      </p:sp>
      <p:sp>
        <p:nvSpPr>
          <p:cNvPr id="16" name="TextBox 15"/>
          <p:cNvSpPr txBox="1"/>
          <p:nvPr/>
        </p:nvSpPr>
        <p:spPr>
          <a:xfrm>
            <a:off x="914400" y="4523175"/>
            <a:ext cx="19812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dirty="0" smtClean="0"/>
              <a:t>HCV: </a:t>
            </a:r>
            <a:r>
              <a:rPr lang="en-US" sz="1500" dirty="0" err="1" smtClean="0"/>
              <a:t>Nivo</a:t>
            </a:r>
            <a:r>
              <a:rPr lang="en-US" sz="1500" dirty="0" smtClean="0"/>
              <a:t> 3 mg/kg</a:t>
            </a:r>
            <a:endParaRPr lang="en-US" sz="1500" dirty="0"/>
          </a:p>
        </p:txBody>
      </p:sp>
      <p:sp>
        <p:nvSpPr>
          <p:cNvPr id="17" name="TextBox 16"/>
          <p:cNvSpPr txBox="1"/>
          <p:nvPr/>
        </p:nvSpPr>
        <p:spPr>
          <a:xfrm>
            <a:off x="914400" y="4846694"/>
            <a:ext cx="19812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dirty="0" smtClean="0"/>
              <a:t>HBV: </a:t>
            </a:r>
            <a:r>
              <a:rPr lang="en-US" sz="1500" dirty="0" err="1" smtClean="0"/>
              <a:t>Nivo</a:t>
            </a:r>
            <a:r>
              <a:rPr lang="en-US" sz="1500" dirty="0" smtClean="0"/>
              <a:t> 0.1 mg/kg</a:t>
            </a:r>
            <a:endParaRPr lang="en-US" sz="1500" dirty="0"/>
          </a:p>
        </p:txBody>
      </p:sp>
      <p:sp>
        <p:nvSpPr>
          <p:cNvPr id="18" name="TextBox 17"/>
          <p:cNvSpPr txBox="1"/>
          <p:nvPr/>
        </p:nvSpPr>
        <p:spPr>
          <a:xfrm>
            <a:off x="36653" y="3253718"/>
            <a:ext cx="46196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/>
              <a:t>CR</a:t>
            </a:r>
            <a:endParaRPr lang="en-US" sz="15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6653" y="4472918"/>
            <a:ext cx="46196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/>
              <a:t>P</a:t>
            </a:r>
            <a:r>
              <a:rPr lang="en-US" sz="1500" b="1" dirty="0" smtClean="0"/>
              <a:t>R</a:t>
            </a:r>
            <a:endParaRPr lang="en-US" sz="15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788319" y="1844582"/>
            <a:ext cx="174783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= First response</a:t>
            </a:r>
            <a:endParaRPr lang="en-US" sz="1300" dirty="0"/>
          </a:p>
        </p:txBody>
      </p:sp>
      <p:sp>
        <p:nvSpPr>
          <p:cNvPr id="21" name="TextBox 20"/>
          <p:cNvSpPr txBox="1"/>
          <p:nvPr/>
        </p:nvSpPr>
        <p:spPr>
          <a:xfrm>
            <a:off x="1788319" y="2142489"/>
            <a:ext cx="221456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= Last </a:t>
            </a:r>
            <a:r>
              <a:rPr lang="en-US" sz="1300" dirty="0" err="1" smtClean="0"/>
              <a:t>nivolumab</a:t>
            </a:r>
            <a:r>
              <a:rPr lang="en-US" sz="1300" dirty="0" smtClean="0"/>
              <a:t> dose</a:t>
            </a:r>
            <a:endParaRPr lang="en-US" sz="1300" dirty="0"/>
          </a:p>
        </p:txBody>
      </p:sp>
      <p:sp>
        <p:nvSpPr>
          <p:cNvPr id="22" name="TextBox 21"/>
          <p:cNvSpPr txBox="1"/>
          <p:nvPr/>
        </p:nvSpPr>
        <p:spPr>
          <a:xfrm>
            <a:off x="1788319" y="2492530"/>
            <a:ext cx="221456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= Ongoing response</a:t>
            </a:r>
            <a:endParaRPr lang="en-US" sz="1300" dirty="0"/>
          </a:p>
        </p:txBody>
      </p:sp>
      <p:sp>
        <p:nvSpPr>
          <p:cNvPr id="23" name="TextBox 22"/>
          <p:cNvSpPr txBox="1"/>
          <p:nvPr/>
        </p:nvSpPr>
        <p:spPr>
          <a:xfrm>
            <a:off x="4391778" y="1860606"/>
            <a:ext cx="174783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= Recurrence</a:t>
            </a:r>
            <a:endParaRPr lang="en-US" sz="1300" dirty="0"/>
          </a:p>
        </p:txBody>
      </p:sp>
      <p:sp>
        <p:nvSpPr>
          <p:cNvPr id="24" name="TextBox 23"/>
          <p:cNvSpPr txBox="1"/>
          <p:nvPr/>
        </p:nvSpPr>
        <p:spPr>
          <a:xfrm>
            <a:off x="4397774" y="2191633"/>
            <a:ext cx="308231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= Retreatment after recurrence</a:t>
            </a:r>
            <a:endParaRPr lang="en-US" sz="1300" dirty="0"/>
          </a:p>
        </p:txBody>
      </p:sp>
      <p:sp>
        <p:nvSpPr>
          <p:cNvPr id="27" name="TextBox 26"/>
          <p:cNvSpPr txBox="1"/>
          <p:nvPr/>
        </p:nvSpPr>
        <p:spPr>
          <a:xfrm>
            <a:off x="7286519" y="2403157"/>
            <a:ext cx="144945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 smtClean="0"/>
              <a:t>Duration of response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895600" y="5551981"/>
            <a:ext cx="552237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/>
              <a:t>Time since first dose, months</a:t>
            </a:r>
            <a:endParaRPr lang="en-US" sz="1500" b="1" dirty="0"/>
          </a:p>
        </p:txBody>
      </p:sp>
      <p:sp>
        <p:nvSpPr>
          <p:cNvPr id="4" name="Left Bracket 3"/>
          <p:cNvSpPr/>
          <p:nvPr/>
        </p:nvSpPr>
        <p:spPr bwMode="auto">
          <a:xfrm>
            <a:off x="498616" y="3875783"/>
            <a:ext cx="187184" cy="1294076"/>
          </a:xfrm>
          <a:prstGeom prst="leftBracke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9" name="Left Bracket 28"/>
          <p:cNvSpPr/>
          <p:nvPr/>
        </p:nvSpPr>
        <p:spPr bwMode="auto">
          <a:xfrm>
            <a:off x="498616" y="2980136"/>
            <a:ext cx="151717" cy="845744"/>
          </a:xfrm>
          <a:prstGeom prst="leftBracke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135777" y="2905580"/>
            <a:ext cx="177962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/>
              <a:t>23.7</a:t>
            </a:r>
            <a:endParaRPr lang="en-US" sz="1500" dirty="0"/>
          </a:p>
        </p:txBody>
      </p:sp>
      <p:sp>
        <p:nvSpPr>
          <p:cNvPr id="31" name="TextBox 30"/>
          <p:cNvSpPr txBox="1"/>
          <p:nvPr/>
        </p:nvSpPr>
        <p:spPr>
          <a:xfrm>
            <a:off x="7135777" y="3229099"/>
            <a:ext cx="177962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/>
              <a:t>NR</a:t>
            </a:r>
            <a:endParaRPr lang="en-US" sz="1500" dirty="0"/>
          </a:p>
        </p:txBody>
      </p:sp>
      <p:sp>
        <p:nvSpPr>
          <p:cNvPr id="32" name="TextBox 31"/>
          <p:cNvSpPr txBox="1"/>
          <p:nvPr/>
        </p:nvSpPr>
        <p:spPr>
          <a:xfrm>
            <a:off x="7135777" y="3552618"/>
            <a:ext cx="177962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/>
              <a:t>18</a:t>
            </a:r>
            <a:endParaRPr lang="en-US" sz="1500" dirty="0"/>
          </a:p>
        </p:txBody>
      </p:sp>
      <p:sp>
        <p:nvSpPr>
          <p:cNvPr id="33" name="TextBox 32"/>
          <p:cNvSpPr txBox="1"/>
          <p:nvPr/>
        </p:nvSpPr>
        <p:spPr>
          <a:xfrm>
            <a:off x="7135777" y="3876137"/>
            <a:ext cx="177962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/>
              <a:t>15</a:t>
            </a:r>
            <a:endParaRPr lang="en-US" sz="1500" dirty="0"/>
          </a:p>
        </p:txBody>
      </p:sp>
      <p:sp>
        <p:nvSpPr>
          <p:cNvPr id="34" name="TextBox 33"/>
          <p:cNvSpPr txBox="1"/>
          <p:nvPr/>
        </p:nvSpPr>
        <p:spPr>
          <a:xfrm>
            <a:off x="7135777" y="4199656"/>
            <a:ext cx="177962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/>
              <a:t>17</a:t>
            </a:r>
            <a:endParaRPr lang="en-US" sz="1500" dirty="0"/>
          </a:p>
        </p:txBody>
      </p:sp>
      <p:sp>
        <p:nvSpPr>
          <p:cNvPr id="35" name="TextBox 34"/>
          <p:cNvSpPr txBox="1"/>
          <p:nvPr/>
        </p:nvSpPr>
        <p:spPr>
          <a:xfrm>
            <a:off x="7135777" y="4523175"/>
            <a:ext cx="177962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/>
              <a:t>6</a:t>
            </a:r>
            <a:endParaRPr lang="en-US" sz="1500" dirty="0"/>
          </a:p>
        </p:txBody>
      </p:sp>
      <p:sp>
        <p:nvSpPr>
          <p:cNvPr id="36" name="TextBox 35"/>
          <p:cNvSpPr txBox="1"/>
          <p:nvPr/>
        </p:nvSpPr>
        <p:spPr>
          <a:xfrm>
            <a:off x="7135777" y="4846694"/>
            <a:ext cx="177962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/>
              <a:t>7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2850744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254" y="1518116"/>
            <a:ext cx="7714215" cy="4139962"/>
          </a:xfrm>
          <a:prstGeom prst="rect">
            <a:avLst/>
          </a:prstGeom>
        </p:spPr>
      </p:pic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685800" y="0"/>
            <a:ext cx="8458200" cy="11430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CheckMate-040: Results of Dose-Expansion Study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868584" y="987661"/>
            <a:ext cx="81534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Nivolumab</a:t>
            </a:r>
            <a:r>
              <a:rPr lang="en-US" sz="1800" dirty="0" smtClean="0">
                <a:solidFill>
                  <a:schemeClr val="bg1"/>
                </a:solidFill>
              </a:rPr>
              <a:t> (3 mg/kg) in advanced HCC (n = 214)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err="1" smtClean="0">
                <a:solidFill>
                  <a:srgbClr val="FFFFFF"/>
                </a:solidFill>
              </a:rPr>
              <a:t>Sangro</a:t>
            </a:r>
            <a:r>
              <a:rPr lang="en-US" sz="1800" dirty="0" smtClean="0">
                <a:solidFill>
                  <a:srgbClr val="FFFFFF"/>
                </a:solidFill>
              </a:rPr>
              <a:t> B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</a:rPr>
              <a:t>Proc ASCO </a:t>
            </a:r>
            <a:r>
              <a:rPr lang="en-US" sz="1800" dirty="0" smtClean="0">
                <a:solidFill>
                  <a:srgbClr val="FFFFFF"/>
                </a:solidFill>
              </a:rPr>
              <a:t>2016;Abstract 4078.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714500" y="2751535"/>
            <a:ext cx="74295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/>
              <a:t>ORR 20%                ORR 19%           ORR 14%            ORR 12%</a:t>
            </a:r>
            <a:endParaRPr lang="en-US" sz="1800" dirty="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885254" y="5763145"/>
            <a:ext cx="8153400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bg1"/>
                </a:solidFill>
              </a:rPr>
              <a:t> Responses occurred regardless of PD-L1 status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bg1"/>
                </a:solidFill>
              </a:rPr>
              <a:t> OS rate (9 mo): 70.8%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64810" y="1651337"/>
            <a:ext cx="160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/>
              <a:t>Uninfected: </a:t>
            </a:r>
            <a:r>
              <a:rPr lang="en-US" sz="1500" dirty="0" err="1" smtClean="0"/>
              <a:t>Sorafenib</a:t>
            </a:r>
            <a:r>
              <a:rPr lang="en-US" sz="1500" dirty="0" smtClean="0"/>
              <a:t/>
            </a:r>
            <a:br>
              <a:rPr lang="en-US" sz="1500" dirty="0" smtClean="0"/>
            </a:br>
            <a:r>
              <a:rPr lang="en-US" sz="1500" dirty="0" smtClean="0"/>
              <a:t>naïve/intolerant</a:t>
            </a:r>
            <a:br>
              <a:rPr lang="en-US" sz="1500" dirty="0" smtClean="0"/>
            </a:br>
            <a:r>
              <a:rPr lang="en-US" sz="1500" dirty="0" smtClean="0"/>
              <a:t>(n = 53)</a:t>
            </a:r>
            <a:endParaRPr lang="en-US" sz="1500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-627615" y="3315600"/>
            <a:ext cx="2438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/>
              <a:t>Change in target lesion from baseline, (%)</a:t>
            </a:r>
            <a:endParaRPr lang="en-US" sz="15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636667" y="1647871"/>
            <a:ext cx="160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/>
              <a:t>Uninfected: </a:t>
            </a:r>
            <a:r>
              <a:rPr lang="en-US" sz="1500" dirty="0" err="1" smtClean="0"/>
              <a:t>Sorafenib</a:t>
            </a:r>
            <a:r>
              <a:rPr lang="en-US" sz="1500" dirty="0" smtClean="0"/>
              <a:t/>
            </a:r>
            <a:br>
              <a:rPr lang="en-US" sz="1500" dirty="0" smtClean="0"/>
            </a:br>
            <a:r>
              <a:rPr lang="en-US" sz="1500" dirty="0" err="1" smtClean="0"/>
              <a:t>Progressor</a:t>
            </a:r>
            <a:r>
              <a:rPr lang="en-US" sz="1500" dirty="0" smtClean="0"/>
              <a:t/>
            </a:r>
            <a:br>
              <a:rPr lang="en-US" sz="1500" dirty="0" smtClean="0"/>
            </a:br>
            <a:r>
              <a:rPr lang="en-US" sz="1500" dirty="0" smtClean="0"/>
              <a:t>(n = 54)</a:t>
            </a:r>
            <a:endParaRPr lang="en-US" sz="1500" dirty="0"/>
          </a:p>
        </p:txBody>
      </p:sp>
      <p:sp>
        <p:nvSpPr>
          <p:cNvPr id="15" name="TextBox 14"/>
          <p:cNvSpPr txBox="1"/>
          <p:nvPr/>
        </p:nvSpPr>
        <p:spPr>
          <a:xfrm>
            <a:off x="5293555" y="1647871"/>
            <a:ext cx="1600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/>
              <a:t>HCV</a:t>
            </a:r>
            <a:br>
              <a:rPr lang="en-US" sz="1500" dirty="0" smtClean="0"/>
            </a:br>
            <a:r>
              <a:rPr lang="en-US" sz="1500" dirty="0" smtClean="0"/>
              <a:t>(n = 47)</a:t>
            </a:r>
            <a:endParaRPr lang="en-US" sz="1500" dirty="0"/>
          </a:p>
        </p:txBody>
      </p:sp>
      <p:sp>
        <p:nvSpPr>
          <p:cNvPr id="16" name="TextBox 15"/>
          <p:cNvSpPr txBox="1"/>
          <p:nvPr/>
        </p:nvSpPr>
        <p:spPr>
          <a:xfrm>
            <a:off x="6993482" y="1647871"/>
            <a:ext cx="1600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/>
              <a:t>HBV</a:t>
            </a:r>
            <a:br>
              <a:rPr lang="en-US" sz="1500" dirty="0" smtClean="0"/>
            </a:br>
            <a:r>
              <a:rPr lang="en-US" sz="1500" dirty="0" smtClean="0"/>
              <a:t>(n = 50)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2850744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441081" y="1447801"/>
            <a:ext cx="8305800" cy="2819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41581" y="3829059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i="1" dirty="0" smtClean="0">
                <a:solidFill>
                  <a:schemeClr val="tx2"/>
                </a:solidFill>
              </a:rPr>
              <a:t>Lancet </a:t>
            </a:r>
            <a:r>
              <a:rPr lang="en-US" sz="1800" i="1" dirty="0" err="1" smtClean="0">
                <a:solidFill>
                  <a:schemeClr val="tx2"/>
                </a:solidFill>
              </a:rPr>
              <a:t>Oncol</a:t>
            </a:r>
            <a:r>
              <a:rPr lang="en-US" sz="1800" i="1" dirty="0" smtClean="0">
                <a:solidFill>
                  <a:schemeClr val="tx2"/>
                </a:solidFill>
              </a:rPr>
              <a:t> </a:t>
            </a:r>
            <a:r>
              <a:rPr lang="en-US" sz="1800" dirty="0" smtClean="0">
                <a:solidFill>
                  <a:schemeClr val="tx2"/>
                </a:solidFill>
              </a:rPr>
              <a:t>2016;17:717-26.</a:t>
            </a:r>
            <a:endParaRPr lang="en-US" sz="1800" dirty="0">
              <a:solidFill>
                <a:schemeClr val="tx2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40" y="1600200"/>
            <a:ext cx="8020050" cy="21731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59736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KEYNOTE-012: Response to </a:t>
            </a:r>
            <a:r>
              <a:rPr lang="en-US" dirty="0" err="1"/>
              <a:t>Pembrolizumab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4929728"/>
            <a:ext cx="7772400" cy="1559972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700" dirty="0"/>
              <a:t> Median duration of response: 40 </a:t>
            </a:r>
            <a:r>
              <a:rPr lang="en-US" sz="1700" dirty="0" err="1" smtClean="0"/>
              <a:t>wk</a:t>
            </a:r>
            <a:endParaRPr lang="en-US" sz="1700" dirty="0"/>
          </a:p>
          <a:p>
            <a:pPr>
              <a:buFont typeface="Arial" pitchFamily="34" charset="0"/>
              <a:buChar char="•"/>
            </a:pPr>
            <a:r>
              <a:rPr lang="en-US" sz="1700" dirty="0"/>
              <a:t> Median </a:t>
            </a:r>
            <a:r>
              <a:rPr lang="en-US" sz="1700" dirty="0" smtClean="0"/>
              <a:t>overall survival</a:t>
            </a:r>
            <a:r>
              <a:rPr lang="en-US" sz="1700" dirty="0"/>
              <a:t>: 11.4 </a:t>
            </a:r>
            <a:r>
              <a:rPr lang="en-US" sz="1700" dirty="0" err="1"/>
              <a:t>mo</a:t>
            </a:r>
            <a:endParaRPr lang="en-US" sz="1700" dirty="0"/>
          </a:p>
          <a:p>
            <a:pPr>
              <a:buFont typeface="Arial" pitchFamily="34" charset="0"/>
              <a:buChar char="•"/>
            </a:pPr>
            <a:r>
              <a:rPr lang="en-US" sz="1700" dirty="0"/>
              <a:t> Survival similar between pts from Asia versus the rest of the </a:t>
            </a:r>
            <a:r>
              <a:rPr lang="en-US" sz="1700" dirty="0" smtClean="0"/>
              <a:t>world</a:t>
            </a:r>
            <a:endParaRPr lang="en-US" sz="1700" dirty="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err="1" smtClean="0">
                <a:solidFill>
                  <a:srgbClr val="FFFFFF"/>
                </a:solidFill>
              </a:rPr>
              <a:t>Muro</a:t>
            </a:r>
            <a:r>
              <a:rPr lang="en-US" sz="1800" dirty="0" smtClean="0">
                <a:solidFill>
                  <a:srgbClr val="FFFFFF"/>
                </a:solidFill>
              </a:rPr>
              <a:t> K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</a:rPr>
              <a:t>Lancet </a:t>
            </a:r>
            <a:r>
              <a:rPr lang="en-US" sz="1800" i="1" dirty="0" err="1" smtClean="0">
                <a:solidFill>
                  <a:srgbClr val="FFFFFF"/>
                </a:solidFill>
              </a:rPr>
              <a:t>Oncol</a:t>
            </a:r>
            <a:r>
              <a:rPr lang="en-US" sz="1800" i="1" dirty="0" smtClean="0">
                <a:solidFill>
                  <a:srgbClr val="FFFFFF"/>
                </a:solidFill>
              </a:rPr>
              <a:t> </a:t>
            </a:r>
            <a:r>
              <a:rPr lang="en-US" sz="1800" dirty="0" smtClean="0">
                <a:solidFill>
                  <a:srgbClr val="FFFFFF"/>
                </a:solidFill>
              </a:rPr>
              <a:t>2016;17:717-26.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0" y="1228751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1800" dirty="0" smtClean="0"/>
              <a:t>ORR (n = 36): 22%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600200" y="4606563"/>
            <a:ext cx="637521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/>
              <a:t>Follow-up (weeks)</a:t>
            </a:r>
            <a:endParaRPr lang="en-US" sz="1500" b="1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762001" y="2429218"/>
            <a:ext cx="350520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/>
              <a:t>Change from baseline (%)</a:t>
            </a:r>
            <a:endParaRPr lang="en-US" sz="15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582" y="964906"/>
            <a:ext cx="6806836" cy="3641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744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dirty="0" smtClean="0"/>
              <a:t>Safety and Activity of </a:t>
            </a:r>
            <a:r>
              <a:rPr lang="en-US" sz="2800" dirty="0" err="1" smtClean="0"/>
              <a:t>Nivolumab</a:t>
            </a:r>
            <a:r>
              <a:rPr lang="en-US" sz="2800" dirty="0" smtClean="0"/>
              <a:t> </a:t>
            </a:r>
            <a:r>
              <a:rPr lang="en-US" sz="2800" dirty="0" err="1" smtClean="0"/>
              <a:t>Monotherapy</a:t>
            </a:r>
            <a:r>
              <a:rPr lang="en-US" sz="2800" dirty="0" smtClean="0"/>
              <a:t> in Advanced and Metastatic  Gastric or </a:t>
            </a:r>
            <a:r>
              <a:rPr lang="en-US" sz="2800" dirty="0" err="1" smtClean="0"/>
              <a:t>Gastroesophageal</a:t>
            </a:r>
            <a:r>
              <a:rPr lang="en-US" sz="2800" dirty="0" smtClean="0"/>
              <a:t> Junction Cancer (GC/GEC): Results from the CheckMate-032 Study</a:t>
            </a:r>
            <a:br>
              <a:rPr lang="en-US" sz="2800" dirty="0" smtClean="0"/>
            </a:b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Le DT et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dirty="0"/>
              <a:t>Gastrointestinal Cancers </a:t>
            </a:r>
            <a:r>
              <a:rPr lang="en-US" dirty="0" smtClean="0"/>
              <a:t>Symposium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2016;Abstract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6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458993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853828"/>
            <a:ext cx="6781800" cy="3922367"/>
          </a:xfrm>
          <a:prstGeom prst="rect">
            <a:avLst/>
          </a:prstGeom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Le DT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dirty="0"/>
              <a:t>Gastrointestinal Cancers Symposium</a:t>
            </a:r>
            <a:r>
              <a:rPr lang="en-US" sz="1800" dirty="0" smtClean="0">
                <a:solidFill>
                  <a:srgbClr val="FFFFFF"/>
                </a:solidFill>
              </a:rPr>
              <a:t> 2016;Abstract 6.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6" name="TextBox 15"/>
          <p:cNvSpPr txBox="1">
            <a:spLocks noChangeArrowheads="1"/>
          </p:cNvSpPr>
          <p:nvPr/>
        </p:nvSpPr>
        <p:spPr bwMode="auto">
          <a:xfrm>
            <a:off x="5938491" y="1368010"/>
            <a:ext cx="2595909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cs typeface="Arial" charset="0"/>
              </a:rPr>
              <a:t>ORR </a:t>
            </a:r>
            <a:r>
              <a:rPr lang="en-US" sz="1800" smtClean="0">
                <a:cs typeface="Arial" charset="0"/>
              </a:rPr>
              <a:t>(n = 59</a:t>
            </a:r>
            <a:r>
              <a:rPr lang="en-US" sz="1800" dirty="0" smtClean="0">
                <a:cs typeface="Arial" charset="0"/>
              </a:rPr>
              <a:t>): </a:t>
            </a:r>
            <a:r>
              <a:rPr lang="en-US" sz="1800" smtClean="0">
                <a:cs typeface="Arial" charset="0"/>
              </a:rPr>
              <a:t>14%</a:t>
            </a:r>
            <a:endParaRPr lang="en-US" sz="1800" dirty="0" smtClean="0"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28800" y="4593830"/>
            <a:ext cx="614661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/>
              <a:t>Patients</a:t>
            </a:r>
            <a:endParaRPr lang="en-US" sz="1500" b="1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-324477" y="2369744"/>
            <a:ext cx="276497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/>
              <a:t>Best change from baseline in target lesion, %</a:t>
            </a:r>
            <a:endParaRPr lang="en-US" sz="15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905000" y="4839622"/>
            <a:ext cx="509614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*</a:t>
            </a:r>
            <a:r>
              <a:rPr lang="en-US" sz="1500" baseline="30000" dirty="0" smtClean="0"/>
              <a:t> </a:t>
            </a:r>
            <a:r>
              <a:rPr lang="en-US" sz="1500" dirty="0"/>
              <a:t>P</a:t>
            </a:r>
            <a:r>
              <a:rPr lang="en-US" sz="1500" dirty="0" smtClean="0"/>
              <a:t>atients with a confirmed response</a:t>
            </a:r>
            <a:endParaRPr lang="en-US" sz="1500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> CheckMate-032: Response to </a:t>
            </a:r>
            <a:r>
              <a:rPr lang="en-US" dirty="0" err="1" smtClean="0">
                <a:latin typeface="Arial" charset="0"/>
                <a:ea typeface="ヒラギノ角ゴ Pro W3" charset="0"/>
                <a:cs typeface="ヒラギノ角ゴ Pro W3" charset="0"/>
              </a:rPr>
              <a:t>Nivolumab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762000" y="5416703"/>
            <a:ext cx="7772400" cy="1057728"/>
          </a:xfrm>
        </p:spPr>
        <p:txBody>
          <a:bodyPr/>
          <a:lstStyle/>
          <a:p>
            <a:r>
              <a:rPr lang="en-US" sz="1700" dirty="0" smtClean="0"/>
              <a:t>Median </a:t>
            </a:r>
            <a:r>
              <a:rPr lang="en-US" sz="1700" dirty="0"/>
              <a:t>duration of  response: </a:t>
            </a:r>
            <a:r>
              <a:rPr lang="en-US" sz="1700" dirty="0" smtClean="0"/>
              <a:t>7.1 </a:t>
            </a:r>
            <a:r>
              <a:rPr lang="en-US" sz="1700" dirty="0" err="1" smtClean="0"/>
              <a:t>mo</a:t>
            </a:r>
            <a:endParaRPr lang="en-US" sz="1700" dirty="0"/>
          </a:p>
          <a:p>
            <a:r>
              <a:rPr lang="en-US" sz="1700" dirty="0" smtClean="0"/>
              <a:t>Median </a:t>
            </a:r>
            <a:r>
              <a:rPr lang="en-US" sz="1700" dirty="0"/>
              <a:t>OS: 5.0 </a:t>
            </a:r>
            <a:r>
              <a:rPr lang="en-US" sz="1700" dirty="0" err="1"/>
              <a:t>mo</a:t>
            </a:r>
            <a:endParaRPr lang="en-US" sz="1700" dirty="0"/>
          </a:p>
          <a:p>
            <a:r>
              <a:rPr lang="en-US" sz="1700" dirty="0" smtClean="0"/>
              <a:t>Response </a:t>
            </a:r>
            <a:r>
              <a:rPr lang="en-US" sz="1700" dirty="0"/>
              <a:t>in patients with both PD-L1-positive and negative </a:t>
            </a:r>
            <a:r>
              <a:rPr lang="en-US" sz="1700" dirty="0" smtClean="0"/>
              <a:t>tumors</a:t>
            </a: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3070634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03" y="3797104"/>
            <a:ext cx="1534746" cy="184169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381000" y="691417"/>
            <a:ext cx="8229600" cy="2743200"/>
          </a:xfrm>
          <a:prstGeom prst="rect">
            <a:avLst/>
          </a:prstGeom>
        </p:spPr>
        <p:txBody>
          <a:bodyPr anchor="b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BBE0E3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EFC53D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EFC53D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EFC53D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EFC53D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3600" kern="0" dirty="0" smtClean="0">
                <a:solidFill>
                  <a:srgbClr val="BCE1E3"/>
                </a:solidFill>
              </a:rPr>
              <a:t>Emerging Treatment Options </a:t>
            </a:r>
            <a:r>
              <a:rPr lang="en-US" sz="3600" kern="0" smtClean="0">
                <a:solidFill>
                  <a:srgbClr val="BCE1E3"/>
                </a:solidFill>
              </a:rPr>
              <a:t>for Non-Colorectal GI Cancers</a:t>
            </a:r>
            <a:endParaRPr lang="en-US" sz="3600" kern="0" dirty="0">
              <a:solidFill>
                <a:srgbClr val="BCE1E3"/>
              </a:solidFill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2057400" y="3810000"/>
            <a:ext cx="7086600" cy="215118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2200" b="1" kern="0" dirty="0" err="1"/>
              <a:t>Tanios</a:t>
            </a:r>
            <a:r>
              <a:rPr lang="en-US" sz="2200" b="1" kern="0" dirty="0"/>
              <a:t> </a:t>
            </a:r>
            <a:r>
              <a:rPr lang="en-US" sz="2200" b="1" kern="0" dirty="0" err="1"/>
              <a:t>Bekaii</a:t>
            </a:r>
            <a:r>
              <a:rPr lang="en-US" sz="2200" b="1" kern="0" dirty="0"/>
              <a:t>-Saab, MD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/>
              <a:t>Co-Leader, GI Cancer Program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/>
              <a:t>Mayo Clinic Cancer Center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/>
              <a:t>Senior Associate Consultant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/>
              <a:t>Mayo Clinic Arizona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kern="0" dirty="0"/>
              <a:t>Scottsdale, Arizona </a:t>
            </a:r>
          </a:p>
        </p:txBody>
      </p:sp>
    </p:spTree>
    <p:extLst>
      <p:ext uri="{BB962C8B-B14F-4D97-AF65-F5344CB8AC3E}">
        <p14:creationId xmlns:p14="http://schemas.microsoft.com/office/powerpoint/2010/main" val="2106930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200" b="1" dirty="0" smtClean="0">
                <a:solidFill>
                  <a:srgbClr val="FFFFFF"/>
                </a:solidFill>
              </a:rPr>
              <a:t>Which neoadjuvant regimen would you likely recommend for a 75-year-old otherwise healthy patient with </a:t>
            </a:r>
            <a:r>
              <a:rPr lang="en-US" sz="2200" b="1" dirty="0" err="1" smtClean="0">
                <a:solidFill>
                  <a:srgbClr val="FFFFFF"/>
                </a:solidFill>
              </a:rPr>
              <a:t>unresectable</a:t>
            </a:r>
            <a:r>
              <a:rPr lang="en-US" sz="2200" b="1" dirty="0" smtClean="0">
                <a:solidFill>
                  <a:srgbClr val="FFFFFF"/>
                </a:solidFill>
              </a:rPr>
              <a:t> pancreatic cancer that may be </a:t>
            </a:r>
            <a:r>
              <a:rPr lang="en-US" sz="2200" b="1" dirty="0" err="1" smtClean="0">
                <a:solidFill>
                  <a:srgbClr val="FFFFFF"/>
                </a:solidFill>
              </a:rPr>
              <a:t>resectable</a:t>
            </a:r>
            <a:r>
              <a:rPr lang="en-US" sz="2200" b="1" dirty="0" smtClean="0">
                <a:solidFill>
                  <a:srgbClr val="FFFFFF"/>
                </a:solidFill>
              </a:rPr>
              <a:t> with tumor shrinkage?</a:t>
            </a:r>
            <a:endParaRPr lang="en-US" sz="2200" b="1" dirty="0">
              <a:solidFill>
                <a:srgbClr val="FFFFFF"/>
              </a:solidFill>
            </a:endParaRP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0700908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  <p:sp>
        <p:nvSpPr>
          <p:cNvPr id="5" name="Rectangle 4"/>
          <p:cNvSpPr/>
          <p:nvPr/>
        </p:nvSpPr>
        <p:spPr>
          <a:xfrm>
            <a:off x="990600" y="4177884"/>
            <a:ext cx="28200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600" b="1" i="1" dirty="0"/>
              <a:t>Nab </a:t>
            </a:r>
            <a:r>
              <a:rPr lang="en-US" sz="1600" b="1" dirty="0"/>
              <a:t>paclitaxel/gemcitabine</a:t>
            </a:r>
          </a:p>
        </p:txBody>
      </p:sp>
    </p:spTree>
    <p:extLst>
      <p:ext uri="{BB962C8B-B14F-4D97-AF65-F5344CB8AC3E}">
        <p14:creationId xmlns:p14="http://schemas.microsoft.com/office/powerpoint/2010/main" val="1264829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200" b="1" dirty="0" smtClean="0">
                <a:solidFill>
                  <a:srgbClr val="FFFFFF"/>
                </a:solidFill>
              </a:rPr>
              <a:t>In general, what is your usual second-line treatment recommendation for a 77-year-old otherwise healthy patient with metastatic pancreatic cancer who has a minor response to nab paclitaxel/gemcitabine and then experiences disease progression after 7 months?</a:t>
            </a:r>
            <a:endParaRPr lang="en-US" sz="2200" b="1" dirty="0">
              <a:solidFill>
                <a:srgbClr val="FFFFFF"/>
              </a:solidFill>
            </a:endParaRPr>
          </a:p>
        </p:txBody>
      </p:sp>
      <p:graphicFrame>
        <p:nvGraphicFramePr>
          <p:cNvPr id="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0758652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</p:spTree>
    <p:extLst>
      <p:ext uri="{BB962C8B-B14F-4D97-AF65-F5344CB8AC3E}">
        <p14:creationId xmlns:p14="http://schemas.microsoft.com/office/powerpoint/2010/main" val="331173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Disclosures</a:t>
            </a:r>
            <a:endParaRPr lang="en-US" dirty="0"/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6802071"/>
              </p:ext>
            </p:extLst>
          </p:nvPr>
        </p:nvGraphicFramePr>
        <p:xfrm>
          <a:off x="685800" y="2057400"/>
          <a:ext cx="77724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1106"/>
                <a:gridCol w="5131294"/>
              </a:tblGrid>
              <a:tr h="1524000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Consulting Agreements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Bayer HealthCare Pharmaceuticals, </a:t>
                      </a:r>
                      <a:r>
                        <a:rPr lang="en-US" sz="18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Boehringer</a:t>
                      </a:r>
                      <a:r>
                        <a:rPr lang="en-US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Ingelheim</a:t>
                      </a:r>
                      <a:r>
                        <a:rPr lang="en-US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Pharmaceuticals </a:t>
                      </a:r>
                      <a:r>
                        <a:rPr lang="en-US" sz="18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r>
                        <a:rPr lang="en-US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Celgene Corporation, Genentech </a:t>
                      </a:r>
                      <a:r>
                        <a:rPr lang="en-US" sz="18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BioOncology</a:t>
                      </a:r>
                      <a:r>
                        <a:rPr lang="en-US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Merck, Taiho Oncology </a:t>
                      </a:r>
                      <a:r>
                        <a:rPr lang="en-US" sz="18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endParaRPr lang="en-US" sz="20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3440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 and Safety Monitoring Board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Exelixis</a:t>
                      </a:r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Silagen</a:t>
                      </a:r>
                      <a:r>
                        <a:rPr lang="en-US" sz="2000" b="0" dirty="0" smtClean="0">
                          <a:effectLst/>
                        </a:rPr>
                        <a:t> </a:t>
                      </a:r>
                      <a:endParaRPr lang="en-US" sz="20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8923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dirty="0" smtClean="0"/>
              <a:t>ESPAC-4: A Multicenter, International, Open-Label Randomized Controlled </a:t>
            </a:r>
            <a:br>
              <a:rPr lang="en-US" sz="2800" dirty="0" smtClean="0"/>
            </a:br>
            <a:r>
              <a:rPr lang="en-US" sz="2800" dirty="0" smtClean="0"/>
              <a:t>Phase III Trial of Adjuvant Combination Chemotherapy of Gemcitabine (GEM) and Capecitabine (CAP) versus Monotherapy Gemcitabine in Patients with Resected Pancreatic Ductal Adenocarcinoma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2800" dirty="0" err="1" smtClean="0">
                <a:latin typeface="Arial" charset="0"/>
                <a:ea typeface="ＭＳ Ｐゴシック" charset="0"/>
                <a:cs typeface="ＭＳ Ｐゴシック" charset="0"/>
              </a:rPr>
              <a:t>Neoptolemos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 JP et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i="1" dirty="0" smtClean="0">
                <a:latin typeface="Arial" charset="0"/>
                <a:ea typeface="ＭＳ Ｐゴシック" charset="0"/>
                <a:cs typeface="ＭＳ Ｐゴシック" charset="0"/>
              </a:rPr>
              <a:t>Proc </a:t>
            </a:r>
            <a:r>
              <a:rPr lang="en-US" sz="2800" i="1" dirty="0">
                <a:latin typeface="Arial" charset="0"/>
                <a:ea typeface="ＭＳ Ｐゴシック" charset="0"/>
                <a:cs typeface="ＭＳ Ｐゴシック" charset="0"/>
              </a:rPr>
              <a:t>ASCO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2016;Abstract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LBA4006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458993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934" y="1433096"/>
            <a:ext cx="8001000" cy="44005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ESPAC-4: Overall Survival</a:t>
            </a:r>
            <a:endParaRPr lang="en-US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err="1" smtClean="0">
                <a:solidFill>
                  <a:srgbClr val="FFFFFF"/>
                </a:solidFill>
              </a:rPr>
              <a:t>Neoptolemos</a:t>
            </a:r>
            <a:r>
              <a:rPr lang="en-US" sz="1800" dirty="0" smtClean="0">
                <a:solidFill>
                  <a:srgbClr val="FFFFFF"/>
                </a:solidFill>
              </a:rPr>
              <a:t> JP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</a:rPr>
              <a:t>Proc ASCO </a:t>
            </a:r>
            <a:r>
              <a:rPr lang="en-US" sz="1800" dirty="0" smtClean="0">
                <a:solidFill>
                  <a:srgbClr val="FFFFFF"/>
                </a:solidFill>
              </a:rPr>
              <a:t>2016;Abstract LBA4006.</a:t>
            </a:r>
            <a:endParaRPr lang="en-US" sz="1800" dirty="0">
              <a:solidFill>
                <a:srgbClr val="FFFFFF"/>
              </a:solidFill>
            </a:endParaRPr>
          </a:p>
        </p:txBody>
      </p:sp>
      <p:graphicFrame>
        <p:nvGraphicFramePr>
          <p:cNvPr id="7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4111556"/>
              </p:ext>
            </p:extLst>
          </p:nvPr>
        </p:nvGraphicFramePr>
        <p:xfrm>
          <a:off x="4174137" y="1784610"/>
          <a:ext cx="4571999" cy="1179634"/>
        </p:xfrm>
        <a:graphic>
          <a:graphicData uri="http://schemas.openxmlformats.org/drawingml/2006/table">
            <a:tbl>
              <a:tblPr/>
              <a:tblGrid>
                <a:gridCol w="1219200"/>
                <a:gridCol w="838200"/>
                <a:gridCol w="1143000"/>
                <a:gridCol w="1371599"/>
              </a:tblGrid>
              <a:tr h="66154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Gem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n = 366</a:t>
                      </a: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Gem-Cap</a:t>
                      </a:r>
                      <a:b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</a:b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n = 364</a:t>
                      </a: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HR, </a:t>
                      </a:r>
                      <a:r>
                        <a:rPr kumimoji="0" 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p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-value</a:t>
                      </a: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28519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Median OS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OS rate (5 y)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>
                          <a:solidFill>
                            <a:schemeClr val="bg1"/>
                          </a:solidFill>
                        </a:rPr>
                        <a:t>25.5 mo</a:t>
                      </a:r>
                    </a:p>
                    <a:p>
                      <a:pPr algn="ctr"/>
                      <a:r>
                        <a:rPr lang="en-US" sz="1400" b="0" baseline="0" dirty="0" smtClean="0">
                          <a:solidFill>
                            <a:schemeClr val="bg1"/>
                          </a:solidFill>
                        </a:rPr>
                        <a:t>16.3%</a:t>
                      </a:r>
                      <a:endParaRPr lang="en-US" sz="1400" b="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baseline="0" dirty="0" smtClean="0">
                          <a:solidFill>
                            <a:schemeClr val="bg1"/>
                          </a:solidFill>
                        </a:rPr>
                        <a:t>28 mo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baseline="0" dirty="0" smtClean="0">
                          <a:solidFill>
                            <a:schemeClr val="bg1"/>
                          </a:solidFill>
                        </a:rPr>
                        <a:t>28.8%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chemeClr val="bg1"/>
                          </a:solidFill>
                        </a:rPr>
                        <a:t>HR = 0.82,</a:t>
                      </a:r>
                      <a:r>
                        <a:rPr lang="en-US" sz="1400" b="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1" baseline="0" dirty="0" smtClean="0">
                          <a:solidFill>
                            <a:schemeClr val="bg1"/>
                          </a:solidFill>
                        </a:rPr>
                        <a:t>p</a:t>
                      </a:r>
                      <a:r>
                        <a:rPr lang="en-US" sz="1400" b="0" baseline="0" dirty="0" smtClean="0">
                          <a:solidFill>
                            <a:schemeClr val="bg1"/>
                          </a:solidFill>
                        </a:rPr>
                        <a:t> = 0.032</a:t>
                      </a:r>
                      <a:endParaRPr lang="en-US" sz="1400" b="0" baseline="30000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 rot="16200000">
            <a:off x="-638550" y="3247054"/>
            <a:ext cx="2133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Overall survival (%)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91200" y="1296484"/>
            <a:ext cx="22098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Gemcitabine</a:t>
            </a:r>
            <a:endParaRPr lang="en-US" sz="1500" dirty="0"/>
          </a:p>
        </p:txBody>
      </p:sp>
      <p:sp>
        <p:nvSpPr>
          <p:cNvPr id="12" name="TextBox 11"/>
          <p:cNvSpPr txBox="1"/>
          <p:nvPr/>
        </p:nvSpPr>
        <p:spPr>
          <a:xfrm>
            <a:off x="5791200" y="989854"/>
            <a:ext cx="2667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Gemcitabine-</a:t>
            </a:r>
            <a:r>
              <a:rPr lang="en-US" sz="1500" dirty="0" err="1" smtClean="0"/>
              <a:t>Capecitabine</a:t>
            </a:r>
            <a:endParaRPr lang="en-US" sz="1500" dirty="0"/>
          </a:p>
        </p:txBody>
      </p:sp>
      <p:sp>
        <p:nvSpPr>
          <p:cNvPr id="13" name="TextBox 12"/>
          <p:cNvSpPr txBox="1"/>
          <p:nvPr/>
        </p:nvSpPr>
        <p:spPr>
          <a:xfrm>
            <a:off x="2939976" y="5833646"/>
            <a:ext cx="3886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Time from </a:t>
            </a:r>
            <a:r>
              <a:rPr lang="en-US" sz="1600" b="1" dirty="0" err="1" smtClean="0"/>
              <a:t>randomisation</a:t>
            </a:r>
            <a:r>
              <a:rPr lang="en-US" sz="1600" b="1" dirty="0" smtClean="0"/>
              <a:t> (months)</a:t>
            </a:r>
            <a:endParaRPr lang="en-US" sz="1600" b="1" dirty="0"/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5334000" y="1181139"/>
            <a:ext cx="4572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9815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5" name="Straight Connector 14"/>
          <p:cNvCxnSpPr/>
          <p:nvPr/>
        </p:nvCxnSpPr>
        <p:spPr bwMode="auto">
          <a:xfrm>
            <a:off x="5334000" y="1469542"/>
            <a:ext cx="4572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8FC42A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dirty="0" smtClean="0"/>
              <a:t>Efficacy and Safety of </a:t>
            </a:r>
            <a:r>
              <a:rPr lang="en-US" sz="2800" dirty="0" err="1" smtClean="0"/>
              <a:t>Regorafenib</a:t>
            </a:r>
            <a:r>
              <a:rPr lang="en-US" sz="2800" dirty="0" smtClean="0"/>
              <a:t> versus Placebo in Patients with Hepatocellular Carcinoma Progressing on </a:t>
            </a:r>
            <a:r>
              <a:rPr lang="en-US" sz="2800" dirty="0" err="1" smtClean="0"/>
              <a:t>Sorafenib</a:t>
            </a:r>
            <a:r>
              <a:rPr lang="en-US" sz="2800" dirty="0" smtClean="0"/>
              <a:t>: Results of the International, Randomized Phase 3 RESORCE Trial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2800" dirty="0" err="1" smtClean="0">
                <a:latin typeface="Arial" charset="0"/>
                <a:ea typeface="ＭＳ Ｐゴシック" charset="0"/>
                <a:cs typeface="ＭＳ Ｐゴシック" charset="0"/>
              </a:rPr>
              <a:t>Bruix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 J et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al.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i="1" dirty="0" smtClean="0">
                <a:latin typeface="Arial" charset="0"/>
                <a:ea typeface="ＭＳ Ｐゴシック" charset="0"/>
                <a:cs typeface="ＭＳ Ｐゴシック" charset="0"/>
              </a:rPr>
              <a:t>Proc ESMO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i="1" dirty="0" smtClean="0">
                <a:latin typeface="Arial" charset="0"/>
                <a:ea typeface="ＭＳ Ｐゴシック" charset="0"/>
                <a:cs typeface="ＭＳ Ｐゴシック" charset="0"/>
              </a:rPr>
              <a:t>GI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 2016;Abstract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LBA03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5610073"/>
            <a:ext cx="914400" cy="955497"/>
          </a:xfrm>
          <a:prstGeom prst="rect">
            <a:avLst/>
          </a:prstGeom>
          <a:effectLst>
            <a:glow rad="63500">
              <a:schemeClr val="accent5">
                <a:satMod val="175000"/>
                <a:alpha val="3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458993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RESORCE: Results Summary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3886200"/>
            <a:ext cx="7772400" cy="2362200"/>
          </a:xfrm>
        </p:spPr>
        <p:txBody>
          <a:bodyPr/>
          <a:lstStyle/>
          <a:p>
            <a:r>
              <a:rPr lang="en-US" sz="2000" smtClean="0"/>
              <a:t>Grade </a:t>
            </a:r>
            <a:r>
              <a:rPr lang="en-US" sz="2000" dirty="0"/>
              <a:t>≥3 adverse events occurring more frequently in the </a:t>
            </a:r>
            <a:r>
              <a:rPr lang="en-US" sz="2000" dirty="0" err="1"/>
              <a:t>regorafenib</a:t>
            </a:r>
            <a:r>
              <a:rPr lang="en-US" sz="2000" dirty="0"/>
              <a:t> group</a:t>
            </a:r>
            <a:r>
              <a:rPr lang="en-US" sz="2000" dirty="0" smtClean="0"/>
              <a:t>:</a:t>
            </a:r>
            <a:endParaRPr lang="en-US" sz="2000" dirty="0"/>
          </a:p>
          <a:p>
            <a:pPr lvl="1"/>
            <a:r>
              <a:rPr lang="en-US" sz="2000" dirty="0" smtClean="0"/>
              <a:t>Hypertension</a:t>
            </a:r>
            <a:r>
              <a:rPr lang="en-US" sz="2000" dirty="0"/>
              <a:t>: 15.2% vs 4.7</a:t>
            </a:r>
            <a:r>
              <a:rPr lang="en-US" sz="2000" dirty="0" smtClean="0"/>
              <a:t>%</a:t>
            </a:r>
            <a:endParaRPr lang="en-US" sz="2000" dirty="0"/>
          </a:p>
          <a:p>
            <a:pPr lvl="1"/>
            <a:r>
              <a:rPr lang="en-US" sz="2000" dirty="0" smtClean="0"/>
              <a:t>Hand-foot </a:t>
            </a:r>
            <a:r>
              <a:rPr lang="en-US" sz="2000" dirty="0"/>
              <a:t>skin reaction: 12.6% vs 0.5</a:t>
            </a:r>
            <a:r>
              <a:rPr lang="en-US" sz="2000" dirty="0" smtClean="0"/>
              <a:t>%</a:t>
            </a:r>
            <a:endParaRPr lang="en-US" sz="2000" dirty="0"/>
          </a:p>
          <a:p>
            <a:pPr lvl="1"/>
            <a:r>
              <a:rPr lang="en-US" sz="2000" dirty="0" smtClean="0"/>
              <a:t>Fatigue</a:t>
            </a:r>
            <a:r>
              <a:rPr lang="en-US" sz="2000" dirty="0"/>
              <a:t>: 9.1% vs 4.7</a:t>
            </a:r>
            <a:r>
              <a:rPr lang="en-US" sz="2000" dirty="0" smtClean="0"/>
              <a:t>%</a:t>
            </a:r>
            <a:endParaRPr lang="en-US" sz="2000" dirty="0"/>
          </a:p>
          <a:p>
            <a:pPr lvl="1"/>
            <a:r>
              <a:rPr lang="en-US" sz="2000" dirty="0" smtClean="0"/>
              <a:t>Diarrhea</a:t>
            </a:r>
            <a:r>
              <a:rPr lang="en-US" sz="2000" dirty="0"/>
              <a:t>: 3.2% vs </a:t>
            </a:r>
            <a:r>
              <a:rPr lang="en-US" sz="2000" dirty="0" smtClean="0"/>
              <a:t>0%</a:t>
            </a:r>
          </a:p>
        </p:txBody>
      </p:sp>
      <p:sp>
        <p:nvSpPr>
          <p:cNvPr id="6" name="Rectangle 33"/>
          <p:cNvSpPr>
            <a:spLocks noChangeArrowheads="1"/>
          </p:cNvSpPr>
          <p:nvPr/>
        </p:nvSpPr>
        <p:spPr bwMode="auto">
          <a:xfrm>
            <a:off x="838200" y="1292858"/>
            <a:ext cx="7391400" cy="2364742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FFFFFF"/>
              </a:solidFill>
              <a:latin typeface="Arial" charset="0"/>
              <a:ea typeface="ヒラギノ角ゴ Pro W3" charset="0"/>
              <a:cs typeface="ヒラギノ角ゴ Pro W3" charset="0"/>
            </a:endParaRPr>
          </a:p>
        </p:txBody>
      </p:sp>
      <p:graphicFrame>
        <p:nvGraphicFramePr>
          <p:cNvPr id="9" name="Group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8027115"/>
              </p:ext>
            </p:extLst>
          </p:nvPr>
        </p:nvGraphicFramePr>
        <p:xfrm>
          <a:off x="990601" y="1460021"/>
          <a:ext cx="7086598" cy="2030416"/>
        </p:xfrm>
        <a:graphic>
          <a:graphicData uri="http://schemas.openxmlformats.org/drawingml/2006/table">
            <a:tbl>
              <a:tblPr/>
              <a:tblGrid>
                <a:gridCol w="1739437"/>
                <a:gridCol w="1739437"/>
                <a:gridCol w="1803862"/>
                <a:gridCol w="1803862"/>
              </a:tblGrid>
              <a:tr h="8064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Regorafenib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 (n = 379)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Placebo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(n = 194)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HR, </a:t>
                      </a: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p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-value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</a:tr>
              <a:tr h="40798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Median OS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10.6 mo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7.8 mo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0.62, &lt;0.001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40798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Median PFS</a:t>
                      </a: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3.1 mo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1.5 mo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0.46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, &lt;0.001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40798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ORR</a:t>
                      </a: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10.6%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4.1%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—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644250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err="1" smtClean="0">
                <a:solidFill>
                  <a:srgbClr val="FFFFFF"/>
                </a:solidFill>
              </a:rPr>
              <a:t>Bruix</a:t>
            </a:r>
            <a:r>
              <a:rPr lang="en-US" sz="1800" dirty="0" smtClean="0">
                <a:solidFill>
                  <a:srgbClr val="FFFFFF"/>
                </a:solidFill>
              </a:rPr>
              <a:t> J et </a:t>
            </a:r>
            <a:r>
              <a:rPr lang="en-US" sz="1800" dirty="0">
                <a:solidFill>
                  <a:srgbClr val="FFFFFF"/>
                </a:solidFill>
              </a:rPr>
              <a:t>al. </a:t>
            </a:r>
            <a:r>
              <a:rPr lang="en-US" sz="1800" i="1" dirty="0" smtClean="0">
                <a:solidFill>
                  <a:srgbClr val="FFFFFF"/>
                </a:solidFill>
              </a:rPr>
              <a:t>Proc ESMO GI </a:t>
            </a:r>
            <a:r>
              <a:rPr lang="en-US" sz="1800" dirty="0" smtClean="0">
                <a:solidFill>
                  <a:srgbClr val="FFFFFF"/>
                </a:solidFill>
              </a:rPr>
              <a:t>2016;Abstract LBA03.</a:t>
            </a:r>
            <a:endParaRPr lang="en-US" sz="1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239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8224</TotalTime>
  <Words>675</Words>
  <Application>Microsoft Macintosh PowerPoint</Application>
  <PresentationFormat>On-screen Show (4:3)</PresentationFormat>
  <Paragraphs>133</Paragraphs>
  <Slides>16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ＭＳ Ｐゴシック</vt:lpstr>
      <vt:lpstr>ＭＳ 明朝</vt:lpstr>
      <vt:lpstr>Times</vt:lpstr>
      <vt:lpstr>Wingdings</vt:lpstr>
      <vt:lpstr>ヒラギノ角ゴ Pro W3</vt:lpstr>
      <vt:lpstr>Blank Presentation</vt:lpstr>
      <vt:lpstr>PowerPoint Presentation</vt:lpstr>
      <vt:lpstr>PowerPoint Presentation</vt:lpstr>
      <vt:lpstr>PowerPoint Presentation</vt:lpstr>
      <vt:lpstr>PowerPoint Presentation</vt:lpstr>
      <vt:lpstr>Disclosures</vt:lpstr>
      <vt:lpstr> ESPAC-4: A Multicenter, International, Open-Label Randomized Controlled  Phase III Trial of Adjuvant Combination Chemotherapy of Gemcitabine (GEM) and Capecitabine (CAP) versus Monotherapy Gemcitabine in Patients with Resected Pancreatic Ductal Adenocarcinoma</vt:lpstr>
      <vt:lpstr>ESPAC-4: Overall Survival</vt:lpstr>
      <vt:lpstr> Efficacy and Safety of Regorafenib versus Placebo in Patients with Hepatocellular Carcinoma Progressing on Sorafenib: Results of the International, Randomized Phase 3 RESORCE Trial</vt:lpstr>
      <vt:lpstr>RESORCE: Results Summary</vt:lpstr>
      <vt:lpstr>Phase I/II Safety and Antitumor Activity of Nivolumab in Patients with Advanced Hepatocellular Carcinoma: Interim Analysis of the CheckMate-040 Dose Escalation Study1  Safety and Antitumor Activity of Nivolumab in Patients with Advanced Hepatocellular Carcinoma: Interim Analysis of Dose-Expansion Cohorts from the Phase 1/2 CheckMate-040 Study2   A Randomized, Multicenter, Phase 3 study of Nivolumab vs Sorafenib as First-Line Treatment in Patients with Advanced Hepatocellular Carcinoma: CheckMate-4593 </vt:lpstr>
      <vt:lpstr>CheckMate-040: Response to Nivolumab</vt:lpstr>
      <vt:lpstr>CheckMate-040: Results of Dose-Expansion Study</vt:lpstr>
      <vt:lpstr>PowerPoint Presentation</vt:lpstr>
      <vt:lpstr>KEYNOTE-012: Response to Pembrolizumab</vt:lpstr>
      <vt:lpstr> Safety and Activity of Nivolumab Monotherapy in Advanced and Metastatic  Gastric or Gastroesophageal Junction Cancer (GC/GEC): Results from the CheckMate-032 Study </vt:lpstr>
      <vt:lpstr> CheckMate-032: Response to Nivolumab</vt:lpstr>
    </vt:vector>
  </TitlesOfParts>
  <Company>Research To Practice</Company>
  <LinksUpToDate>false</LinksUpToDate>
  <SharedDoc>false</SharedDoc>
  <HyperlinkBase/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</dc:title>
  <dc:creator>Fernando G Rendina</dc:creator>
  <cp:lastModifiedBy>Silvana Izquierdo</cp:lastModifiedBy>
  <cp:revision>945</cp:revision>
  <cp:lastPrinted>2017-01-26T18:01:20Z</cp:lastPrinted>
  <dcterms:created xsi:type="dcterms:W3CDTF">2012-08-13T12:55:31Z</dcterms:created>
  <dcterms:modified xsi:type="dcterms:W3CDTF">2017-01-26T18:01:21Z</dcterms:modified>
</cp:coreProperties>
</file>