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</p:sldMasterIdLst>
  <p:notesMasterIdLst>
    <p:notesMasterId r:id="rId17"/>
  </p:notesMasterIdLst>
  <p:sldIdLst>
    <p:sldId id="768" r:id="rId3"/>
    <p:sldId id="751" r:id="rId4"/>
    <p:sldId id="769" r:id="rId5"/>
    <p:sldId id="770" r:id="rId6"/>
    <p:sldId id="771" r:id="rId7"/>
    <p:sldId id="752" r:id="rId8"/>
    <p:sldId id="730" r:id="rId9"/>
    <p:sldId id="731" r:id="rId10"/>
    <p:sldId id="733" r:id="rId11"/>
    <p:sldId id="734" r:id="rId12"/>
    <p:sldId id="767" r:id="rId13"/>
    <p:sldId id="737" r:id="rId14"/>
    <p:sldId id="743" r:id="rId15"/>
    <p:sldId id="744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1E3"/>
    <a:srgbClr val="71D5FF"/>
    <a:srgbClr val="F68220"/>
    <a:srgbClr val="042148"/>
    <a:srgbClr val="FF00FF"/>
    <a:srgbClr val="0D4384"/>
    <a:srgbClr val="004383"/>
    <a:srgbClr val="092A50"/>
    <a:srgbClr val="002A4F"/>
    <a:srgbClr val="000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2" autoAdjust="0"/>
    <p:restoredTop sz="99125" autoAdjust="0"/>
  </p:normalViewPr>
  <p:slideViewPr>
    <p:cSldViewPr>
      <p:cViewPr>
        <p:scale>
          <a:sx n="100" d="100"/>
          <a:sy n="100" d="100"/>
        </p:scale>
        <p:origin x="1896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Bortezomib +/- rituximab</c:v>
                </c:pt>
                <c:pt idx="2">
                  <c:v>Lenalidomide +/- rituximab</c:v>
                </c:pt>
                <c:pt idx="3">
                  <c:v>Ibrutinib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0.02</c:v>
                </c:pt>
                <c:pt idx="1">
                  <c:v>0.26</c:v>
                </c:pt>
                <c:pt idx="2">
                  <c:v>0.41</c:v>
                </c:pt>
                <c:pt idx="3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5777536"/>
        <c:axId val="1241083248"/>
      </c:barChart>
      <c:catAx>
        <c:axId val="13057775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41083248"/>
        <c:crosses val="autoZero"/>
        <c:auto val="1"/>
        <c:lblAlgn val="ctr"/>
        <c:lblOffset val="100"/>
        <c:noMultiLvlLbl val="0"/>
      </c:catAx>
      <c:valAx>
        <c:axId val="124108324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057775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No</c:v>
                </c:pt>
                <c:pt idx="1">
                  <c:v>Yes, in both the up-front and relapsed/refractory settings</c:v>
                </c:pt>
                <c:pt idx="2">
                  <c:v>Yes, in the relapsed/refractory setting</c:v>
                </c:pt>
                <c:pt idx="3">
                  <c:v>Yes, in the up-front setting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0.33</c:v>
                </c:pt>
                <c:pt idx="1">
                  <c:v>0.06</c:v>
                </c:pt>
                <c:pt idx="2">
                  <c:v>0.6</c:v>
                </c:pt>
                <c:pt idx="3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7575872"/>
        <c:axId val="1123689600"/>
      </c:barChart>
      <c:catAx>
        <c:axId val="12575758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123689600"/>
        <c:crosses val="autoZero"/>
        <c:auto val="1"/>
        <c:lblAlgn val="ctr"/>
        <c:lblOffset val="100"/>
        <c:noMultiLvlLbl val="0"/>
      </c:catAx>
      <c:valAx>
        <c:axId val="112368960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7575872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None of the above</c:v>
                </c:pt>
                <c:pt idx="1">
                  <c:v>Both of the above</c:v>
                </c:pt>
                <c:pt idx="2">
                  <c:v>T-cel lymphoma</c:v>
                </c:pt>
                <c:pt idx="3">
                  <c:v>Diffuse large B-cell lymphoma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0.07</c:v>
                </c:pt>
                <c:pt idx="1">
                  <c:v>0.54</c:v>
                </c:pt>
                <c:pt idx="2">
                  <c:v>0.35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2786960"/>
        <c:axId val="1261860256"/>
      </c:barChart>
      <c:catAx>
        <c:axId val="1262786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61860256"/>
        <c:crosses val="autoZero"/>
        <c:auto val="1"/>
        <c:lblAlgn val="ctr"/>
        <c:lblOffset val="100"/>
        <c:noMultiLvlLbl val="0"/>
      </c:catAx>
      <c:valAx>
        <c:axId val="126186025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6278696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49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16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650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648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202201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1532312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1644695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27916436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36986216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09049130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78687127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3813277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6095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4000159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2249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7525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3117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809304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6297868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8585285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8657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91162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000569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29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jp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990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38" y="1201951"/>
            <a:ext cx="8464664" cy="3639805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GADOLIN: Efficacy Analysis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4918502"/>
            <a:ext cx="7772400" cy="1571198"/>
          </a:xfrm>
        </p:spPr>
        <p:txBody>
          <a:bodyPr/>
          <a:lstStyle/>
          <a:p>
            <a:r>
              <a:rPr lang="en-US" sz="1800" dirty="0"/>
              <a:t>At time of analysis, no significant difference in OS between groups.</a:t>
            </a:r>
          </a:p>
          <a:p>
            <a:r>
              <a:rPr lang="en-US" sz="1800" dirty="0"/>
              <a:t>ORR = 79% </a:t>
            </a:r>
            <a:r>
              <a:rPr lang="en-US" sz="1800" dirty="0" smtClean="0"/>
              <a:t>(</a:t>
            </a:r>
            <a:r>
              <a:rPr lang="en-US" sz="1800" dirty="0" err="1" smtClean="0"/>
              <a:t>obinutuzumab</a:t>
            </a:r>
            <a:r>
              <a:rPr lang="en-US" sz="1800" dirty="0" smtClean="0"/>
              <a:t>/</a:t>
            </a:r>
            <a:r>
              <a:rPr lang="en-US" sz="1800" dirty="0" err="1" smtClean="0"/>
              <a:t>benda</a:t>
            </a:r>
            <a:r>
              <a:rPr lang="en-US" sz="1800" dirty="0"/>
              <a:t>) </a:t>
            </a:r>
            <a:r>
              <a:rPr lang="en-US" sz="1800" dirty="0" err="1" smtClean="0"/>
              <a:t>vs</a:t>
            </a:r>
            <a:r>
              <a:rPr lang="en-US" sz="1800" dirty="0" smtClean="0"/>
              <a:t> </a:t>
            </a:r>
            <a:r>
              <a:rPr lang="en-US" sz="1800" dirty="0"/>
              <a:t>77% </a:t>
            </a:r>
            <a:r>
              <a:rPr lang="en-US" sz="1800" dirty="0" smtClean="0"/>
              <a:t>(</a:t>
            </a:r>
            <a:r>
              <a:rPr lang="en-US" sz="1800" dirty="0" err="1" smtClean="0"/>
              <a:t>benda</a:t>
            </a:r>
            <a:r>
              <a:rPr lang="en-US" sz="1800" dirty="0"/>
              <a:t>); </a:t>
            </a:r>
            <a:r>
              <a:rPr lang="en-US" sz="1800" i="1" dirty="0"/>
              <a:t>p</a:t>
            </a:r>
            <a:r>
              <a:rPr lang="en-US" sz="1800" dirty="0"/>
              <a:t> = 0.74</a:t>
            </a:r>
          </a:p>
          <a:p>
            <a:pPr lvl="1"/>
            <a:r>
              <a:rPr lang="en-US" sz="1800" dirty="0"/>
              <a:t>CR = 17% </a:t>
            </a:r>
            <a:r>
              <a:rPr lang="en-US" sz="1800" dirty="0" smtClean="0"/>
              <a:t>(</a:t>
            </a:r>
            <a:r>
              <a:rPr lang="en-US" sz="1800" dirty="0" err="1" smtClean="0"/>
              <a:t>obinutuzumab</a:t>
            </a:r>
            <a:r>
              <a:rPr lang="en-US" sz="1800" dirty="0" smtClean="0"/>
              <a:t>/</a:t>
            </a:r>
            <a:r>
              <a:rPr lang="en-US" sz="1800" dirty="0" err="1" smtClean="0"/>
              <a:t>benda</a:t>
            </a:r>
            <a:r>
              <a:rPr lang="en-US" sz="1800" dirty="0"/>
              <a:t>) </a:t>
            </a:r>
            <a:r>
              <a:rPr lang="en-US" sz="1800" dirty="0" err="1" smtClean="0"/>
              <a:t>vs</a:t>
            </a:r>
            <a:r>
              <a:rPr lang="en-US" sz="1800" dirty="0" smtClean="0"/>
              <a:t> 7</a:t>
            </a:r>
            <a:r>
              <a:rPr lang="en-US" sz="1800" dirty="0"/>
              <a:t>% </a:t>
            </a:r>
            <a:r>
              <a:rPr lang="en-US" sz="1800" dirty="0" smtClean="0"/>
              <a:t>(</a:t>
            </a:r>
            <a:r>
              <a:rPr lang="en-US" sz="1800" dirty="0" err="1" smtClean="0"/>
              <a:t>benda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Sehn LH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2016;17(8):1081-93.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3558570"/>
            <a:ext cx="3825086" cy="840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50" dirty="0" err="1"/>
              <a:t>Obinutuzumab</a:t>
            </a:r>
            <a:r>
              <a:rPr lang="en-US" sz="1450" dirty="0"/>
              <a:t> plus </a:t>
            </a:r>
            <a:r>
              <a:rPr lang="en-US" sz="1450" dirty="0" err="1" smtClean="0"/>
              <a:t>bendamustine</a:t>
            </a:r>
            <a:r>
              <a:rPr lang="en-US" sz="1450" dirty="0" smtClean="0"/>
              <a:t> (</a:t>
            </a:r>
            <a:r>
              <a:rPr lang="en-US" sz="1450" dirty="0"/>
              <a:t>n </a:t>
            </a:r>
            <a:r>
              <a:rPr lang="en-US" sz="1450" dirty="0" smtClean="0"/>
              <a:t>= 194)</a:t>
            </a:r>
          </a:p>
          <a:p>
            <a:pPr>
              <a:lnSpc>
                <a:spcPts val="2000"/>
              </a:lnSpc>
            </a:pPr>
            <a:r>
              <a:rPr lang="en-US" sz="1450" dirty="0" err="1"/>
              <a:t>Bendamustine</a:t>
            </a:r>
            <a:r>
              <a:rPr lang="en-US" sz="1450" dirty="0"/>
              <a:t> </a:t>
            </a:r>
            <a:r>
              <a:rPr lang="en-US" sz="1450" dirty="0" smtClean="0"/>
              <a:t>monotherapy (</a:t>
            </a:r>
            <a:r>
              <a:rPr lang="en-US" sz="1450" dirty="0"/>
              <a:t>n </a:t>
            </a:r>
            <a:r>
              <a:rPr lang="en-US" sz="1450" dirty="0" smtClean="0"/>
              <a:t>= 202)</a:t>
            </a:r>
          </a:p>
          <a:p>
            <a:pPr>
              <a:lnSpc>
                <a:spcPts val="2000"/>
              </a:lnSpc>
            </a:pPr>
            <a:r>
              <a:rPr lang="en-US" sz="1450" dirty="0"/>
              <a:t>Censored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19800" y="3331940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92D050"/>
                </a:solidFill>
              </a:rPr>
              <a:t>Median PFS = 14.9 mo</a:t>
            </a:r>
            <a:endParaRPr lang="en-US" sz="1800" b="1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0293" y="2297668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68220"/>
                </a:solidFill>
              </a:rPr>
              <a:t>Median PFS = Not reached</a:t>
            </a:r>
            <a:endParaRPr lang="en-US" sz="1800" b="1" dirty="0">
              <a:solidFill>
                <a:srgbClr val="F6822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1318305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HR = 0.55</a:t>
            </a:r>
          </a:p>
          <a:p>
            <a:r>
              <a:rPr lang="en-US" sz="1800" i="1" dirty="0"/>
              <a:t>p</a:t>
            </a:r>
            <a:r>
              <a:rPr lang="en-US" sz="1800" dirty="0" smtClean="0"/>
              <a:t> = 0.0001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309483" y="2747174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Progression-free survival (%)</a:t>
            </a:r>
          </a:p>
        </p:txBody>
      </p:sp>
    </p:spTree>
    <p:extLst>
      <p:ext uri="{BB962C8B-B14F-4D97-AF65-F5344CB8AC3E}">
        <p14:creationId xmlns:p14="http://schemas.microsoft.com/office/powerpoint/2010/main" val="6361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228600"/>
            <a:ext cx="8305801" cy="1143000"/>
          </a:xfrm>
        </p:spPr>
        <p:txBody>
          <a:bodyPr/>
          <a:lstStyle/>
          <a:p>
            <a:r>
              <a:rPr lang="en-US" dirty="0"/>
              <a:t>Press Release – </a:t>
            </a:r>
            <a:r>
              <a:rPr lang="en-US" dirty="0" smtClean="0"/>
              <a:t>May 26, </a:t>
            </a:r>
            <a:r>
              <a:rPr lang="en-US" dirty="0"/>
              <a:t>2016</a:t>
            </a:r>
            <a:br>
              <a:rPr lang="en-US" dirty="0"/>
            </a:br>
            <a:r>
              <a:rPr lang="en-US" sz="2000" dirty="0" err="1" smtClean="0"/>
              <a:t>Obinutuzumab</a:t>
            </a:r>
            <a:r>
              <a:rPr lang="en-US" sz="2000" dirty="0" smtClean="0"/>
              <a:t> showed superior progression-free survival compared to rituximab in previously untreated follicular lymphoma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84700"/>
          </a:xfrm>
        </p:spPr>
        <p:txBody>
          <a:bodyPr/>
          <a:lstStyle/>
          <a:p>
            <a:pPr marL="0" indent="0">
              <a:lnSpc>
                <a:spcPts val="3100"/>
              </a:lnSpc>
              <a:buNone/>
            </a:pPr>
            <a:r>
              <a:rPr lang="en-US" sz="2300" dirty="0" smtClean="0"/>
              <a:t>“The </a:t>
            </a:r>
            <a:r>
              <a:rPr lang="en-US" sz="2300" dirty="0"/>
              <a:t>pivotal Phase III GALLIUM study </a:t>
            </a:r>
            <a:r>
              <a:rPr lang="en-US" sz="2300" dirty="0" smtClean="0"/>
              <a:t>in previously </a:t>
            </a:r>
            <a:r>
              <a:rPr lang="en-US" sz="2300" dirty="0"/>
              <a:t>untreated follicular </a:t>
            </a:r>
            <a:r>
              <a:rPr lang="en-US" sz="2300" dirty="0" smtClean="0"/>
              <a:t>lymphoma compared </a:t>
            </a:r>
            <a:r>
              <a:rPr lang="en-US" sz="2300" dirty="0"/>
              <a:t>the efficacy and safety of </a:t>
            </a:r>
            <a:r>
              <a:rPr lang="en-US" sz="2300" dirty="0" err="1" smtClean="0"/>
              <a:t>obinutuzumab</a:t>
            </a:r>
            <a:r>
              <a:rPr lang="en-US" sz="2300" dirty="0" smtClean="0"/>
              <a:t> </a:t>
            </a:r>
            <a:r>
              <a:rPr lang="en-US" sz="2300" dirty="0"/>
              <a:t>plus chemotherapy (CHOP, CVP or </a:t>
            </a:r>
            <a:r>
              <a:rPr lang="en-US" sz="2300" dirty="0" err="1"/>
              <a:t>bendamustine</a:t>
            </a:r>
            <a:r>
              <a:rPr lang="en-US" sz="2300" dirty="0"/>
              <a:t>) followed by </a:t>
            </a:r>
            <a:r>
              <a:rPr lang="en-US" sz="2300" dirty="0" err="1" smtClean="0"/>
              <a:t>obinutuzumab</a:t>
            </a:r>
            <a:r>
              <a:rPr lang="en-US" sz="2300" dirty="0" smtClean="0"/>
              <a:t> </a:t>
            </a:r>
            <a:r>
              <a:rPr lang="en-US" sz="2300" dirty="0"/>
              <a:t>alone, head-to-head with </a:t>
            </a:r>
            <a:r>
              <a:rPr lang="en-US" sz="2300" dirty="0" smtClean="0"/>
              <a:t>rituximab </a:t>
            </a:r>
            <a:r>
              <a:rPr lang="en-US" sz="2300" dirty="0"/>
              <a:t>plus chemotherapy followed by </a:t>
            </a:r>
            <a:r>
              <a:rPr lang="en-US" sz="2300" dirty="0" smtClean="0"/>
              <a:t>rituximab </a:t>
            </a:r>
            <a:r>
              <a:rPr lang="en-US" sz="2300" dirty="0"/>
              <a:t>alone. </a:t>
            </a:r>
            <a:r>
              <a:rPr lang="en-US" sz="2300" dirty="0" smtClean="0"/>
              <a:t>. . </a:t>
            </a:r>
            <a:r>
              <a:rPr lang="en-US" sz="2300" dirty="0" err="1" smtClean="0"/>
              <a:t>obinutumumab</a:t>
            </a:r>
            <a:r>
              <a:rPr lang="en-US" sz="2300" dirty="0" smtClean="0"/>
              <a:t>-based </a:t>
            </a:r>
            <a:r>
              <a:rPr lang="en-US" sz="2300" dirty="0"/>
              <a:t>treatment significantly reduced the risk of disease worsening or death </a:t>
            </a:r>
            <a:r>
              <a:rPr lang="en-US" sz="2300" dirty="0" smtClean="0"/>
              <a:t>compared </a:t>
            </a:r>
            <a:r>
              <a:rPr lang="en-US" sz="2300" dirty="0"/>
              <a:t>to </a:t>
            </a:r>
            <a:r>
              <a:rPr lang="en-US" sz="2300" dirty="0" smtClean="0"/>
              <a:t>rituximab-based treatment”</a:t>
            </a:r>
            <a:endParaRPr lang="en-US" sz="23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84900"/>
            <a:ext cx="8781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http://</a:t>
            </a:r>
            <a:r>
              <a:rPr lang="en-US" sz="1600" dirty="0" err="1">
                <a:solidFill>
                  <a:srgbClr val="FFFFFF"/>
                </a:solidFill>
              </a:rPr>
              <a:t>www.gene.com</a:t>
            </a:r>
            <a:r>
              <a:rPr lang="en-US" sz="1600" dirty="0">
                <a:solidFill>
                  <a:srgbClr val="FFFFFF"/>
                </a:solidFill>
              </a:rPr>
              <a:t>/media/press-releases/14628/2016-05-26/</a:t>
            </a:r>
            <a:r>
              <a:rPr lang="en-US" sz="1600" dirty="0" err="1">
                <a:solidFill>
                  <a:srgbClr val="FFFFFF"/>
                </a:solidFill>
              </a:rPr>
              <a:t>genentechs</a:t>
            </a:r>
            <a:r>
              <a:rPr lang="en-US" sz="1600" dirty="0">
                <a:solidFill>
                  <a:srgbClr val="FFFFFF"/>
                </a:solidFill>
              </a:rPr>
              <a:t>-</a:t>
            </a:r>
            <a:r>
              <a:rPr lang="en-US" sz="1600" dirty="0" err="1">
                <a:solidFill>
                  <a:srgbClr val="FFFFFF"/>
                </a:solidFill>
              </a:rPr>
              <a:t>gazyva</a:t>
            </a:r>
            <a:r>
              <a:rPr lang="en-US" sz="1600" dirty="0">
                <a:solidFill>
                  <a:srgbClr val="FFFFFF"/>
                </a:solidFill>
              </a:rPr>
              <a:t>-showed-superior-</a:t>
            </a:r>
            <a:r>
              <a:rPr lang="en-US" sz="1600" dirty="0" err="1">
                <a:solidFill>
                  <a:srgbClr val="FFFFFF"/>
                </a:solidFill>
              </a:rPr>
              <a:t>progre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0316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2400" y="6339943"/>
            <a:ext cx="86106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Ruan J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N Engl J Med </a:t>
            </a:r>
            <a:r>
              <a:rPr lang="en-US" sz="1800" dirty="0" smtClean="0">
                <a:solidFill>
                  <a:srgbClr val="FFFFFF"/>
                </a:solidFill>
              </a:rPr>
              <a:t>2015;373(19):1835-44.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2444023"/>
            <a:ext cx="8382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Trneny M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2016;17(3):319-31.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6700" y="228601"/>
            <a:ext cx="8610600" cy="21528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92"/>
          <a:stretch/>
        </p:blipFill>
        <p:spPr>
          <a:xfrm>
            <a:off x="381000" y="266700"/>
            <a:ext cx="8496300" cy="21147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66700" y="3045776"/>
            <a:ext cx="8610600" cy="32941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200400"/>
            <a:ext cx="6858000" cy="31522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9237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805" y="948255"/>
            <a:ext cx="6606795" cy="4155674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FFFF"/>
                </a:solidFill>
              </a:rPr>
              <a:t>Trneny M et al</a:t>
            </a:r>
            <a:r>
              <a:rPr lang="en-US" sz="1800" i="1" dirty="0">
                <a:solidFill>
                  <a:srgbClr val="FFFFFF"/>
                </a:solidFill>
              </a:rPr>
              <a:t>. Lancet </a:t>
            </a:r>
            <a:r>
              <a:rPr lang="en-US" sz="1800" i="1" dirty="0" err="1">
                <a:solidFill>
                  <a:srgbClr val="FFFFFF"/>
                </a:solidFill>
              </a:rPr>
              <a:t>Oncol</a:t>
            </a:r>
            <a:r>
              <a:rPr lang="en-US" sz="1800" i="1" dirty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</a:t>
            </a:r>
            <a:r>
              <a:rPr lang="en-US" sz="1800" dirty="0">
                <a:solidFill>
                  <a:srgbClr val="FFFFFF"/>
                </a:solidFill>
              </a:rPr>
              <a:t>(3)</a:t>
            </a:r>
            <a:r>
              <a:rPr lang="en-US" sz="1800" dirty="0" smtClean="0">
                <a:solidFill>
                  <a:srgbClr val="FFFFFF"/>
                </a:solidFill>
              </a:rPr>
              <a:t>:319</a:t>
            </a:r>
            <a:r>
              <a:rPr lang="en-US" sz="1800" dirty="0">
                <a:solidFill>
                  <a:srgbClr val="FFFFFF"/>
                </a:solidFill>
              </a:rPr>
              <a:t>-31.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SPRINT (MCL-002): Efficacy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564713"/>
            <a:ext cx="8481563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/>
              <a:t>OS = 27.9 </a:t>
            </a:r>
            <a:r>
              <a:rPr lang="en-US" sz="1800" dirty="0" err="1" smtClean="0"/>
              <a:t>mo</a:t>
            </a:r>
            <a:r>
              <a:rPr lang="en-US" sz="1800" dirty="0" smtClean="0"/>
              <a:t> (</a:t>
            </a:r>
            <a:r>
              <a:rPr lang="en-US" sz="1800" dirty="0" err="1" smtClean="0"/>
              <a:t>len</a:t>
            </a:r>
            <a:r>
              <a:rPr lang="en-US" sz="1800" dirty="0" smtClean="0"/>
              <a:t>) </a:t>
            </a:r>
            <a:r>
              <a:rPr lang="en-US" sz="1800" dirty="0" err="1" smtClean="0"/>
              <a:t>vs</a:t>
            </a:r>
            <a:r>
              <a:rPr lang="en-US" sz="1800" dirty="0" smtClean="0"/>
              <a:t> 21.2 </a:t>
            </a:r>
            <a:r>
              <a:rPr lang="en-US" sz="1800" dirty="0" err="1" smtClean="0"/>
              <a:t>mo</a:t>
            </a:r>
            <a:r>
              <a:rPr lang="en-US" sz="1800" dirty="0" smtClean="0"/>
              <a:t> (investigator’s choice); HR = 0.89; </a:t>
            </a:r>
            <a:r>
              <a:rPr lang="en-US" sz="1800" i="1" dirty="0" smtClean="0"/>
              <a:t>p</a:t>
            </a:r>
            <a:r>
              <a:rPr lang="en-US" sz="1800" dirty="0" smtClean="0"/>
              <a:t> = 0.45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/>
              <a:t>ORR = 40% (</a:t>
            </a:r>
            <a:r>
              <a:rPr lang="en-US" sz="1800" dirty="0" err="1" smtClean="0"/>
              <a:t>len</a:t>
            </a:r>
            <a:r>
              <a:rPr lang="en-US" sz="1800" dirty="0" smtClean="0"/>
              <a:t>) </a:t>
            </a:r>
            <a:r>
              <a:rPr lang="en-US" sz="1800" dirty="0" err="1" smtClean="0"/>
              <a:t>vs</a:t>
            </a:r>
            <a:r>
              <a:rPr lang="en-US" sz="1800" dirty="0" smtClean="0"/>
              <a:t> 11% (investigator’s choice); </a:t>
            </a:r>
            <a:r>
              <a:rPr lang="en-US" sz="1800" i="1" dirty="0" smtClean="0"/>
              <a:t>p </a:t>
            </a:r>
            <a:r>
              <a:rPr lang="en-US" sz="1800" dirty="0" smtClean="0"/>
              <a:t>&lt; 0.001</a:t>
            </a:r>
            <a:endParaRPr lang="en-US" sz="1800" dirty="0"/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654384"/>
              </p:ext>
            </p:extLst>
          </p:nvPr>
        </p:nvGraphicFramePr>
        <p:xfrm>
          <a:off x="2895601" y="927100"/>
          <a:ext cx="5890763" cy="1340910"/>
        </p:xfrm>
        <a:graphic>
          <a:graphicData uri="http://schemas.openxmlformats.org/drawingml/2006/table">
            <a:tbl>
              <a:tblPr/>
              <a:tblGrid>
                <a:gridCol w="2127220"/>
                <a:gridCol w="1741341"/>
                <a:gridCol w="2022202"/>
              </a:tblGrid>
              <a:tr h="368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Lenalidomide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group (n = 170)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Investigator’s choice group (n = 84)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152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Median progression-free survival (months)</a:t>
                      </a:r>
                      <a:endParaRPr lang="en-US" sz="1400" baseline="0" dirty="0" smtClean="0">
                        <a:latin typeface="+mn-lt"/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8.7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5.2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152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+mn-lt"/>
                        </a:rPr>
                        <a:t>Hazard ratio, </a:t>
                      </a:r>
                      <a:r>
                        <a:rPr lang="en-US" sz="1400" i="1" baseline="0" dirty="0" smtClean="0">
                          <a:latin typeface="+mn-lt"/>
                        </a:rPr>
                        <a:t>p</a:t>
                      </a:r>
                      <a:r>
                        <a:rPr lang="en-US" sz="1400" baseline="0" dirty="0" smtClean="0">
                          <a:latin typeface="+mn-lt"/>
                        </a:rPr>
                        <a:t>-value</a:t>
                      </a:r>
                      <a:endParaRPr lang="en-US" sz="1400" dirty="0" smtClean="0">
                        <a:latin typeface="+mn-lt"/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n-lt"/>
                        </a:rPr>
                        <a:t>0.61, 0.004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latin typeface="+mn-lt"/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 rot="16200000">
            <a:off x="-808546" y="2761023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Progression-free survival (%)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87703" y="5071646"/>
            <a:ext cx="6160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Time (months)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31188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457199" y="1143000"/>
            <a:ext cx="8229601" cy="4114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Ruan J et </a:t>
            </a:r>
            <a:r>
              <a:rPr lang="en-US" sz="1800" dirty="0">
                <a:solidFill>
                  <a:srgbClr val="FFFFFF"/>
                </a:solidFill>
              </a:rPr>
              <a:t>al</a:t>
            </a:r>
            <a:r>
              <a:rPr lang="en-US" sz="1800" i="1" dirty="0">
                <a:solidFill>
                  <a:srgbClr val="FFFFFF"/>
                </a:solidFill>
              </a:rPr>
              <a:t>. </a:t>
            </a:r>
            <a:r>
              <a:rPr lang="en-US" sz="1800" i="1" dirty="0" smtClean="0">
                <a:solidFill>
                  <a:srgbClr val="FFFFFF"/>
                </a:solidFill>
              </a:rPr>
              <a:t>N Engl J Med </a:t>
            </a:r>
            <a:r>
              <a:rPr lang="en-US" sz="1800" dirty="0" smtClean="0">
                <a:solidFill>
                  <a:srgbClr val="FFFFFF"/>
                </a:solidFill>
              </a:rPr>
              <a:t>2015;373(19):1835-44.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Phase II Trial of Lenalidomide/Rituximab in MCL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499" y="5477935"/>
            <a:ext cx="8481563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/>
              <a:t>Median PFS and OS have not been reached.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/>
              <a:t>MIPI score ≥6.2 (high-risk disease) was associated with an unfavorable OS.</a:t>
            </a: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686896"/>
              </p:ext>
            </p:extLst>
          </p:nvPr>
        </p:nvGraphicFramePr>
        <p:xfrm>
          <a:off x="609600" y="1295405"/>
          <a:ext cx="7924800" cy="3809998"/>
        </p:xfrm>
        <a:graphic>
          <a:graphicData uri="http://schemas.openxmlformats.org/drawingml/2006/table">
            <a:tbl>
              <a:tblPr/>
              <a:tblGrid>
                <a:gridCol w="4088435"/>
                <a:gridCol w="3836365"/>
              </a:tblGrid>
              <a:tr h="6813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Response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Evaluable</a:t>
                      </a:r>
                      <a:r>
                        <a:rPr lang="en-US" sz="1800" baseline="0" dirty="0" smtClean="0"/>
                        <a:t> patients</a:t>
                      </a:r>
                    </a:p>
                    <a:p>
                      <a:pPr algn="ctr"/>
                      <a:r>
                        <a:rPr lang="en-US" sz="1800" baseline="0" dirty="0" smtClean="0"/>
                        <a:t>(n = 36)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214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ORR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33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dirty="0" smtClean="0"/>
                        <a:t>92%)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4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 CR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23 (64%)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4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 PR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r>
                        <a:rPr lang="en-US" sz="1800" baseline="0" dirty="0" smtClean="0"/>
                        <a:t> (28%)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4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Survival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421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42148"/>
                    </a:solidFill>
                  </a:tcPr>
                </a:tc>
              </a:tr>
              <a:tr h="5214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2-year PFS (n = 36)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85%</a:t>
                      </a:r>
                      <a:endParaRPr lang="en-US" sz="18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5214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2-year OS (n = 38)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45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3810000"/>
            <a:ext cx="1493503" cy="17922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rgbClr val="BCE1E3"/>
                </a:solidFill>
              </a:rPr>
              <a:t>Follicular, Diffuse Large B-Cell and Mantle-Cell Lymphomas</a:t>
            </a:r>
            <a:endParaRPr lang="en-US" sz="3600" kern="0" dirty="0">
              <a:solidFill>
                <a:srgbClr val="BCE1E3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Ian W </a:t>
            </a:r>
            <a:r>
              <a:rPr lang="en-US" sz="2200" b="1" kern="0" dirty="0" err="1"/>
              <a:t>Flinn</a:t>
            </a:r>
            <a:r>
              <a:rPr lang="en-US" sz="2200" b="1" kern="0" dirty="0"/>
              <a:t>, MD, PhD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Director of Blood Cancer Research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Sarah Cannon Research Institute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Tennessee Oncology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Nashville, Tennessee</a:t>
            </a:r>
          </a:p>
        </p:txBody>
      </p:sp>
    </p:spTree>
    <p:extLst>
      <p:ext uri="{BB962C8B-B14F-4D97-AF65-F5344CB8AC3E}">
        <p14:creationId xmlns:p14="http://schemas.microsoft.com/office/powerpoint/2010/main" val="163102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FFFF"/>
                </a:solidFill>
              </a:rPr>
              <a:t>A 75-year-old patient with mantle-cell lymphoma and a history of atrial fibrillation who is receiving anticoagulation responds to BR but after 18 months develops moderately symptomatic disease progression. The patient </a:t>
            </a:r>
            <a:r>
              <a:rPr lang="en-US" sz="2000" b="1" smtClean="0">
                <a:solidFill>
                  <a:srgbClr val="FFFFFF"/>
                </a:solidFill>
              </a:rPr>
              <a:t>is not </a:t>
            </a:r>
            <a:r>
              <a:rPr lang="en-US" sz="2000" b="1" dirty="0" smtClean="0">
                <a:solidFill>
                  <a:srgbClr val="FFFFFF"/>
                </a:solidFill>
              </a:rPr>
              <a:t>a candidate for transplant. In general, what would be your most likely next treatment recommendation</a:t>
            </a:r>
            <a:r>
              <a:rPr lang="en-US" sz="2000" b="1" dirty="0">
                <a:solidFill>
                  <a:srgbClr val="FFFFFF"/>
                </a:solidFill>
              </a:rPr>
              <a:t>?</a:t>
            </a:r>
            <a:endParaRPr lang="en-US" sz="2000" b="1" dirty="0" smtClean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5874035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85673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In general, do you use </a:t>
            </a:r>
            <a:r>
              <a:rPr lang="en-US" sz="2200" b="1" dirty="0" err="1" smtClean="0">
                <a:solidFill>
                  <a:srgbClr val="FFFFFF"/>
                </a:solidFill>
              </a:rPr>
              <a:t>lenalidomide</a:t>
            </a:r>
            <a:r>
              <a:rPr lang="en-US" sz="2200" b="1" dirty="0" smtClean="0">
                <a:solidFill>
                  <a:srgbClr val="FFFFFF"/>
                </a:solidFill>
              </a:rPr>
              <a:t> (with or without rituximab) in the treatment of diffuse large B-cell lymphoma?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9758983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28823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Do you generally recommend CD30 testing for your patients with…</a:t>
            </a: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444878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19842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303458"/>
              </p:ext>
            </p:extLst>
          </p:nvPr>
        </p:nvGraphicFramePr>
        <p:xfrm>
          <a:off x="685800" y="1752600"/>
          <a:ext cx="78486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715000"/>
              </a:tblGrid>
              <a:tr h="15240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Celgene Corporation, Genentech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GlaxoSmithKline, Merck, Novartis Pharmaceuticals Corporation, Pfizer </a:t>
                      </a:r>
                      <a:r>
                        <a:rPr lang="en-US" sz="1800" b="0" u="non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Takeda Oncology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45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 smtClean="0"/>
              <a:t>Effect </a:t>
            </a:r>
            <a:r>
              <a:rPr lang="en-US" sz="3000" dirty="0"/>
              <a:t>of </a:t>
            </a:r>
            <a:r>
              <a:rPr lang="en-US" sz="3000" dirty="0" smtClean="0"/>
              <a:t>Bortezomib </a:t>
            </a:r>
            <a:r>
              <a:rPr lang="en-US" sz="3000" dirty="0"/>
              <a:t>on </a:t>
            </a:r>
            <a:r>
              <a:rPr lang="en-US" sz="3000" dirty="0" smtClean="0"/>
              <a:t>Complete Remission </a:t>
            </a:r>
            <a:r>
              <a:rPr lang="en-US" sz="3000" dirty="0"/>
              <a:t>(CR) </a:t>
            </a:r>
            <a:r>
              <a:rPr lang="en-US" sz="3000" dirty="0" smtClean="0"/>
              <a:t>Rate When Added </a:t>
            </a:r>
            <a:r>
              <a:rPr lang="en-US" sz="3000" dirty="0"/>
              <a:t>to </a:t>
            </a:r>
            <a:r>
              <a:rPr lang="en-US" sz="3000" dirty="0" smtClean="0"/>
              <a:t>Bendamustine-Rituximab </a:t>
            </a:r>
            <a:r>
              <a:rPr lang="en-US" sz="3000" dirty="0"/>
              <a:t>(BR) in </a:t>
            </a:r>
            <a:r>
              <a:rPr lang="en-US" sz="3000" dirty="0" smtClean="0"/>
              <a:t>Previously Untreated High-Risk </a:t>
            </a:r>
            <a:r>
              <a:rPr lang="en-US" sz="3000" dirty="0"/>
              <a:t>(HR) </a:t>
            </a:r>
            <a:r>
              <a:rPr lang="en-US" sz="3000" dirty="0" smtClean="0"/>
              <a:t>Follicular Lymphoma </a:t>
            </a:r>
            <a:r>
              <a:rPr lang="en-US" sz="3000" dirty="0"/>
              <a:t>(FL): A </a:t>
            </a:r>
            <a:r>
              <a:rPr lang="en-US" sz="3000" dirty="0" smtClean="0"/>
              <a:t>Randomized Phase </a:t>
            </a:r>
            <a:r>
              <a:rPr lang="en-US" sz="3000" dirty="0"/>
              <a:t>II </a:t>
            </a:r>
            <a:r>
              <a:rPr lang="en-US" sz="3000" dirty="0" smtClean="0"/>
              <a:t>Trial </a:t>
            </a:r>
            <a:r>
              <a:rPr lang="en-US" sz="3000" dirty="0"/>
              <a:t>of the ECOG-ACRIN Cancer Research Group (E2408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Evens AM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Abstract 7507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1913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408894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E2408: </a:t>
            </a:r>
            <a:r>
              <a:rPr lang="en-US" dirty="0" smtClean="0"/>
              <a:t>Response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with Bortezomib (V) Added to BR as Induction Therapy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Evens AM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7507.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4" name="Rectangle 33"/>
          <p:cNvSpPr>
            <a:spLocks noChangeArrowheads="1"/>
          </p:cNvSpPr>
          <p:nvPr/>
        </p:nvSpPr>
        <p:spPr bwMode="auto">
          <a:xfrm>
            <a:off x="685800" y="1413084"/>
            <a:ext cx="7772400" cy="3733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8292310"/>
              </p:ext>
            </p:extLst>
          </p:nvPr>
        </p:nvGraphicFramePr>
        <p:xfrm>
          <a:off x="838200" y="1564325"/>
          <a:ext cx="7467599" cy="34305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18321"/>
                <a:gridCol w="1924639"/>
                <a:gridCol w="1924639"/>
              </a:tblGrid>
              <a:tr h="91258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Clinical variable</a:t>
                      </a: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BR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137)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BVR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85)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</a:tr>
              <a:tr h="62948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FFFFFF"/>
                          </a:solidFill>
                        </a:rPr>
                        <a:t>ORR</a:t>
                      </a:r>
                      <a:endParaRPr lang="en-US" sz="1800" b="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91%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91%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  <a:tr h="62948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FFFFFF"/>
                          </a:solidFill>
                        </a:rPr>
                        <a:t>   Complete remission*</a:t>
                      </a:r>
                      <a:endParaRPr lang="en-US" sz="1800" b="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58%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74%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  <a:tr h="62948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FFFFFF"/>
                          </a:solidFill>
                        </a:rPr>
                        <a:t>   Partial remission</a:t>
                      </a:r>
                      <a:endParaRPr lang="en-US" sz="1800" b="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33%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  <a:tr h="62948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FFFFFF"/>
                          </a:solidFill>
                        </a:rPr>
                        <a:t>Stable disease</a:t>
                      </a:r>
                      <a:endParaRPr lang="en-US" sz="1800" b="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2%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6494" y="5798559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Survival data was not mature at time of analysis</a:t>
            </a:r>
          </a:p>
          <a:p>
            <a:endParaRPr lang="en-US" sz="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36494" y="5238690"/>
            <a:ext cx="4947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*</a:t>
            </a:r>
            <a:r>
              <a:rPr lang="en-US" sz="2000" i="1" dirty="0" smtClean="0"/>
              <a:t>p</a:t>
            </a:r>
            <a:r>
              <a:rPr lang="en-US" sz="2000" dirty="0" smtClean="0"/>
              <a:t> = 0.008 one-sided; two-sided </a:t>
            </a:r>
            <a:r>
              <a:rPr lang="en-US" sz="2000" i="1" dirty="0" smtClean="0"/>
              <a:t>p</a:t>
            </a:r>
            <a:r>
              <a:rPr lang="en-US" sz="2000" dirty="0" smtClean="0"/>
              <a:t> = 0.016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4038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04800" y="1371600"/>
            <a:ext cx="8586613" cy="278473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Sehn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LH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2016;17(8):1081-93.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9"/>
          <a:stretch/>
        </p:blipFill>
        <p:spPr>
          <a:xfrm>
            <a:off x="496005" y="1600200"/>
            <a:ext cx="8370008" cy="205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53000" y="3787001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2"/>
                </a:solidFill>
              </a:rPr>
              <a:t>Lancet </a:t>
            </a:r>
            <a:r>
              <a:rPr lang="en-US" sz="1800" i="1" dirty="0" err="1" smtClean="0">
                <a:solidFill>
                  <a:schemeClr val="tx2"/>
                </a:solidFill>
              </a:rPr>
              <a:t>Oncol</a:t>
            </a:r>
            <a:r>
              <a:rPr lang="en-US" sz="1800" i="1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2016;17:1081-93.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3971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19190</TotalTime>
  <Words>668</Words>
  <Application>Microsoft Macintosh PowerPoint</Application>
  <PresentationFormat>On-screen Show (4:3)</PresentationFormat>
  <Paragraphs>97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ＭＳ 明朝</vt:lpstr>
      <vt:lpstr>Times</vt:lpstr>
      <vt:lpstr>ヒラギノ角ゴ Pro W3</vt:lpstr>
      <vt:lpstr>Arial</vt:lpstr>
      <vt:lpstr>Blank Presentation</vt:lpstr>
      <vt:lpstr>4_Blank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Effect of Bortezomib on Complete Remission (CR) Rate When Added to Bendamustine-Rituximab (BR) in Previously Untreated High-Risk (HR) Follicular Lymphoma (FL): A Randomized Phase II Trial of the ECOG-ACRIN Cancer Research Group (E2408)</vt:lpstr>
      <vt:lpstr>E2408: Response with Bortezomib (V) Added to BR as Induction Therapy</vt:lpstr>
      <vt:lpstr>PowerPoint Presentation</vt:lpstr>
      <vt:lpstr>GADOLIN: Efficacy Analysis</vt:lpstr>
      <vt:lpstr>Press Release – May 26, 2016 Obinutuzumab showed superior progression-free survival compared to rituximab in previously untreated follicular lymphoma</vt:lpstr>
      <vt:lpstr>PowerPoint Presentation</vt:lpstr>
      <vt:lpstr>SPRINT (MCL-002): Efficacy Results</vt:lpstr>
      <vt:lpstr>Phase II Trial of Lenalidomide/Rituximab in MCL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977</cp:revision>
  <cp:lastPrinted>2016-12-07T13:31:41Z</cp:lastPrinted>
  <dcterms:created xsi:type="dcterms:W3CDTF">2012-08-13T12:55:31Z</dcterms:created>
  <dcterms:modified xsi:type="dcterms:W3CDTF">2016-12-07T20:55:41Z</dcterms:modified>
</cp:coreProperties>
</file>