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5.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6390" r:id="rId2"/>
  </p:sldMasterIdLst>
  <p:notesMasterIdLst>
    <p:notesMasterId r:id="rId22"/>
  </p:notesMasterIdLst>
  <p:sldIdLst>
    <p:sldId id="768" r:id="rId3"/>
    <p:sldId id="725" r:id="rId4"/>
    <p:sldId id="769" r:id="rId5"/>
    <p:sldId id="770" r:id="rId6"/>
    <p:sldId id="771" r:id="rId7"/>
    <p:sldId id="772" r:id="rId8"/>
    <p:sldId id="773" r:id="rId9"/>
    <p:sldId id="726" r:id="rId10"/>
    <p:sldId id="718" r:id="rId11"/>
    <p:sldId id="724" r:id="rId12"/>
    <p:sldId id="716" r:id="rId13"/>
    <p:sldId id="720" r:id="rId14"/>
    <p:sldId id="706" r:id="rId15"/>
    <p:sldId id="709" r:id="rId16"/>
    <p:sldId id="643" r:id="rId17"/>
    <p:sldId id="644" r:id="rId18"/>
    <p:sldId id="765" r:id="rId19"/>
    <p:sldId id="766" r:id="rId20"/>
    <p:sldId id="767"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Mac WQ02392KDAS" initials="" lastIdx="9" clrIdx="0"/>
  <p:cmAuthor id="1" name="Margaret Peng" initials="MP" lastIdx="29" clrIdx="1">
    <p:extLst/>
  </p:cmAuthor>
  <p:cmAuthor id="2" name="Silvana Izquierdo" initials="SI"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94F"/>
    <a:srgbClr val="FF25DD"/>
    <a:srgbClr val="FF5E2D"/>
    <a:srgbClr val="004383"/>
    <a:srgbClr val="00AEF0"/>
    <a:srgbClr val="002B51"/>
    <a:srgbClr val="D2D3D5"/>
    <a:srgbClr val="002B50"/>
    <a:srgbClr val="125894"/>
    <a:srgbClr val="082B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28" autoAdjust="0"/>
    <p:restoredTop sz="98449" autoAdjust="0"/>
  </p:normalViewPr>
  <p:slideViewPr>
    <p:cSldViewPr>
      <p:cViewPr>
        <p:scale>
          <a:sx n="100" d="100"/>
          <a:sy n="100" d="100"/>
        </p:scale>
        <p:origin x="1976" y="360"/>
      </p:cViewPr>
      <p:guideLst>
        <p:guide orient="horz" pos="2160"/>
        <p:guide pos="28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snapToGrid="0" snapToObjects="1" showGuides="1">
      <p:cViewPr varScale="1">
        <p:scale>
          <a:sx n="85" d="100"/>
          <a:sy n="85" d="100"/>
        </p:scale>
        <p:origin x="3928"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7498828271466"/>
          <c:y val="0.0448275098425197"/>
          <c:w val="0.526029246344207"/>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w="25420">
              <a:noFill/>
            </a:ln>
          </c:spPr>
          <c:invertIfNegative val="0"/>
          <c:dLbls>
            <c:spPr>
              <a:noFill/>
              <a:ln>
                <a:noFill/>
              </a:ln>
              <a:effectLst/>
            </c:spPr>
            <c:txPr>
              <a:bodyPr/>
              <a:lstStyle/>
              <a:p>
                <a:pPr>
                  <a:defRPr b="1" i="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Not initially but would assess response and then consider adding chemotherapy</c:v>
                </c:pt>
                <c:pt idx="1">
                  <c:v>No</c:v>
                </c:pt>
                <c:pt idx="2">
                  <c:v>Yes</c:v>
                </c:pt>
              </c:strCache>
            </c:strRef>
          </c:cat>
          <c:val>
            <c:numRef>
              <c:f>Sheet1!$B$2:$B$4</c:f>
              <c:numCache>
                <c:formatCode>0%</c:formatCode>
                <c:ptCount val="3"/>
                <c:pt idx="0">
                  <c:v>0.29</c:v>
                </c:pt>
                <c:pt idx="1">
                  <c:v>0.35</c:v>
                </c:pt>
                <c:pt idx="2">
                  <c:v>0.36</c:v>
                </c:pt>
              </c:numCache>
            </c:numRef>
          </c:val>
        </c:ser>
        <c:dLbls>
          <c:showLegendKey val="0"/>
          <c:showVal val="0"/>
          <c:showCatName val="0"/>
          <c:showSerName val="0"/>
          <c:showPercent val="0"/>
          <c:showBubbleSize val="0"/>
        </c:dLbls>
        <c:gapWidth val="150"/>
        <c:axId val="1347212512"/>
        <c:axId val="1347767600"/>
      </c:barChart>
      <c:catAx>
        <c:axId val="1347212512"/>
        <c:scaling>
          <c:orientation val="minMax"/>
        </c:scaling>
        <c:delete val="0"/>
        <c:axPos val="l"/>
        <c:numFmt formatCode="General" sourceLinked="1"/>
        <c:majorTickMark val="out"/>
        <c:minorTickMark val="none"/>
        <c:tickLblPos val="nextTo"/>
        <c:spPr>
          <a:ln w="6344">
            <a:solidFill>
              <a:schemeClr val="bg1"/>
            </a:solidFill>
          </a:ln>
        </c:spPr>
        <c:txPr>
          <a:bodyPr/>
          <a:lstStyle/>
          <a:p>
            <a:pPr algn="r">
              <a:defRPr sz="1598" b="1" i="0"/>
            </a:pPr>
            <a:endParaRPr lang="en-US"/>
          </a:p>
        </c:txPr>
        <c:crossAx val="1347767600"/>
        <c:crosses val="autoZero"/>
        <c:auto val="1"/>
        <c:lblAlgn val="ctr"/>
        <c:lblOffset val="100"/>
        <c:noMultiLvlLbl val="0"/>
      </c:catAx>
      <c:valAx>
        <c:axId val="1347767600"/>
        <c:scaling>
          <c:orientation val="minMax"/>
        </c:scaling>
        <c:delete val="0"/>
        <c:axPos val="b"/>
        <c:numFmt formatCode="0%" sourceLinked="1"/>
        <c:majorTickMark val="out"/>
        <c:minorTickMark val="none"/>
        <c:tickLblPos val="nextTo"/>
        <c:spPr>
          <a:ln w="6344">
            <a:solidFill>
              <a:schemeClr val="bg1"/>
            </a:solidFill>
          </a:ln>
        </c:spPr>
        <c:txPr>
          <a:bodyPr/>
          <a:lstStyle/>
          <a:p>
            <a:pPr>
              <a:defRPr sz="1598" b="1" i="0"/>
            </a:pPr>
            <a:endParaRPr lang="en-US"/>
          </a:p>
        </c:txPr>
        <c:crossAx val="1347212512"/>
        <c:crosses val="autoZero"/>
        <c:crossBetween val="between"/>
      </c:valAx>
      <c:spPr>
        <a:noFill/>
        <a:ln w="25405">
          <a:noFill/>
        </a:ln>
      </c:spPr>
    </c:plotArea>
    <c:plotVisOnly val="1"/>
    <c:dispBlanksAs val="gap"/>
    <c:showDLblsOverMax val="0"/>
  </c:chart>
  <c:spPr>
    <a:noFill/>
    <a:ln>
      <a:noFill/>
    </a:ln>
  </c:spPr>
  <c:txPr>
    <a:bodyPr/>
    <a:lstStyle/>
    <a:p>
      <a:pPr>
        <a:defRPr sz="1797" baseline="0">
          <a:solidFill>
            <a:schemeClr val="bg1"/>
          </a:solidFill>
          <a:latin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7498828271466"/>
          <c:y val="0.0448275098425197"/>
          <c:w val="0.526029246344207"/>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w="25420">
              <a:noFill/>
            </a:ln>
          </c:spPr>
          <c:invertIfNegative val="0"/>
          <c:dLbls>
            <c:spPr>
              <a:noFill/>
              <a:ln>
                <a:noFill/>
              </a:ln>
              <a:effectLst/>
            </c:spPr>
            <c:txPr>
              <a:bodyPr/>
              <a:lstStyle/>
              <a:p>
                <a:pPr>
                  <a:defRPr b="1" i="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Other</c:v>
                </c:pt>
                <c:pt idx="1">
                  <c:v>Cabazitaxel</c:v>
                </c:pt>
                <c:pt idx="2">
                  <c:v>Docetaxel</c:v>
                </c:pt>
                <c:pt idx="3">
                  <c:v>Either enzalutamide or abiraterone</c:v>
                </c:pt>
                <c:pt idx="4">
                  <c:v>Abiraterone</c:v>
                </c:pt>
                <c:pt idx="5">
                  <c:v>Enzalutamide</c:v>
                </c:pt>
              </c:strCache>
            </c:strRef>
          </c:cat>
          <c:val>
            <c:numRef>
              <c:f>Sheet1!$B$2:$B$7</c:f>
              <c:numCache>
                <c:formatCode>0%</c:formatCode>
                <c:ptCount val="6"/>
                <c:pt idx="0">
                  <c:v>0.01</c:v>
                </c:pt>
                <c:pt idx="1">
                  <c:v>0.03</c:v>
                </c:pt>
                <c:pt idx="2">
                  <c:v>0.45</c:v>
                </c:pt>
                <c:pt idx="3">
                  <c:v>0.39</c:v>
                </c:pt>
                <c:pt idx="4">
                  <c:v>0.04</c:v>
                </c:pt>
                <c:pt idx="5">
                  <c:v>0.07</c:v>
                </c:pt>
              </c:numCache>
            </c:numRef>
          </c:val>
        </c:ser>
        <c:dLbls>
          <c:showLegendKey val="0"/>
          <c:showVal val="0"/>
          <c:showCatName val="0"/>
          <c:showSerName val="0"/>
          <c:showPercent val="0"/>
          <c:showBubbleSize val="0"/>
        </c:dLbls>
        <c:gapWidth val="150"/>
        <c:axId val="1255691136"/>
        <c:axId val="1301250736"/>
      </c:barChart>
      <c:catAx>
        <c:axId val="1255691136"/>
        <c:scaling>
          <c:orientation val="minMax"/>
        </c:scaling>
        <c:delete val="0"/>
        <c:axPos val="l"/>
        <c:numFmt formatCode="General" sourceLinked="1"/>
        <c:majorTickMark val="out"/>
        <c:minorTickMark val="none"/>
        <c:tickLblPos val="nextTo"/>
        <c:spPr>
          <a:ln w="6344">
            <a:solidFill>
              <a:schemeClr val="bg1"/>
            </a:solidFill>
          </a:ln>
        </c:spPr>
        <c:txPr>
          <a:bodyPr/>
          <a:lstStyle/>
          <a:p>
            <a:pPr algn="r">
              <a:defRPr sz="1598" b="1" i="0"/>
            </a:pPr>
            <a:endParaRPr lang="en-US"/>
          </a:p>
        </c:txPr>
        <c:crossAx val="1301250736"/>
        <c:crosses val="autoZero"/>
        <c:auto val="1"/>
        <c:lblAlgn val="ctr"/>
        <c:lblOffset val="100"/>
        <c:noMultiLvlLbl val="0"/>
      </c:catAx>
      <c:valAx>
        <c:axId val="1301250736"/>
        <c:scaling>
          <c:orientation val="minMax"/>
        </c:scaling>
        <c:delete val="0"/>
        <c:axPos val="b"/>
        <c:numFmt formatCode="0%" sourceLinked="1"/>
        <c:majorTickMark val="out"/>
        <c:minorTickMark val="none"/>
        <c:tickLblPos val="nextTo"/>
        <c:spPr>
          <a:ln w="6344">
            <a:solidFill>
              <a:schemeClr val="bg1"/>
            </a:solidFill>
          </a:ln>
        </c:spPr>
        <c:txPr>
          <a:bodyPr/>
          <a:lstStyle/>
          <a:p>
            <a:pPr>
              <a:defRPr sz="1598" b="1" i="0"/>
            </a:pPr>
            <a:endParaRPr lang="en-US"/>
          </a:p>
        </c:txPr>
        <c:crossAx val="1255691136"/>
        <c:crosses val="autoZero"/>
        <c:crossBetween val="between"/>
      </c:valAx>
      <c:spPr>
        <a:noFill/>
        <a:ln w="25405">
          <a:noFill/>
        </a:ln>
      </c:spPr>
    </c:plotArea>
    <c:plotVisOnly val="1"/>
    <c:dispBlanksAs val="gap"/>
    <c:showDLblsOverMax val="0"/>
  </c:chart>
  <c:spPr>
    <a:noFill/>
    <a:ln>
      <a:noFill/>
    </a:ln>
  </c:spPr>
  <c:txPr>
    <a:bodyPr/>
    <a:lstStyle/>
    <a:p>
      <a:pPr>
        <a:defRPr sz="1797" baseline="0">
          <a:solidFill>
            <a:schemeClr val="bg1"/>
          </a:solidFill>
          <a:latin typeface="Aria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7498828271466"/>
          <c:y val="0.0448275098425197"/>
          <c:w val="0.526029246344207"/>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w="25420">
              <a:noFill/>
            </a:ln>
          </c:spPr>
          <c:invertIfNegative val="0"/>
          <c:dLbls>
            <c:spPr>
              <a:noFill/>
              <a:ln>
                <a:noFill/>
              </a:ln>
              <a:effectLst/>
            </c:spPr>
            <c:txPr>
              <a:bodyPr/>
              <a:lstStyle/>
              <a:p>
                <a:pPr>
                  <a:defRPr b="1" i="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Sheet1!$A$2:$A$8</c:f>
              <c:strCache>
                <c:ptCount val="7"/>
                <c:pt idx="0">
                  <c:v>Other</c:v>
                </c:pt>
                <c:pt idx="1">
                  <c:v>Either enzalutamide or abiraterone</c:v>
                </c:pt>
                <c:pt idx="2">
                  <c:v>Abiraterone</c:v>
                </c:pt>
                <c:pt idx="3">
                  <c:v>Enzalutamide</c:v>
                </c:pt>
                <c:pt idx="4">
                  <c:v>Bicalutamide</c:v>
                </c:pt>
                <c:pt idx="5">
                  <c:v>Sipuleucel-T</c:v>
                </c:pt>
                <c:pt idx="6">
                  <c:v>None</c:v>
                </c:pt>
              </c:strCache>
            </c:strRef>
          </c:cat>
          <c:val>
            <c:numRef>
              <c:f>Sheet1!$B$2:$B$8</c:f>
              <c:numCache>
                <c:formatCode>0%</c:formatCode>
                <c:ptCount val="7"/>
                <c:pt idx="0">
                  <c:v>0.03</c:v>
                </c:pt>
                <c:pt idx="1">
                  <c:v>0.27</c:v>
                </c:pt>
                <c:pt idx="2">
                  <c:v>0.04</c:v>
                </c:pt>
                <c:pt idx="3">
                  <c:v>0.09</c:v>
                </c:pt>
                <c:pt idx="4">
                  <c:v>0.21</c:v>
                </c:pt>
                <c:pt idx="5">
                  <c:v>0.22</c:v>
                </c:pt>
                <c:pt idx="6">
                  <c:v>0.14</c:v>
                </c:pt>
              </c:numCache>
            </c:numRef>
          </c:val>
        </c:ser>
        <c:dLbls>
          <c:showLegendKey val="0"/>
          <c:showVal val="0"/>
          <c:showCatName val="0"/>
          <c:showSerName val="0"/>
          <c:showPercent val="0"/>
          <c:showBubbleSize val="0"/>
        </c:dLbls>
        <c:gapWidth val="150"/>
        <c:axId val="1247164464"/>
        <c:axId val="1325188368"/>
      </c:barChart>
      <c:catAx>
        <c:axId val="1247164464"/>
        <c:scaling>
          <c:orientation val="minMax"/>
        </c:scaling>
        <c:delete val="0"/>
        <c:axPos val="l"/>
        <c:numFmt formatCode="General" sourceLinked="1"/>
        <c:majorTickMark val="out"/>
        <c:minorTickMark val="none"/>
        <c:tickLblPos val="nextTo"/>
        <c:spPr>
          <a:ln w="6344">
            <a:solidFill>
              <a:schemeClr val="bg1"/>
            </a:solidFill>
          </a:ln>
        </c:spPr>
        <c:txPr>
          <a:bodyPr/>
          <a:lstStyle/>
          <a:p>
            <a:pPr algn="r">
              <a:defRPr sz="1598" b="1" i="0"/>
            </a:pPr>
            <a:endParaRPr lang="en-US"/>
          </a:p>
        </c:txPr>
        <c:crossAx val="1325188368"/>
        <c:crosses val="autoZero"/>
        <c:auto val="1"/>
        <c:lblAlgn val="ctr"/>
        <c:lblOffset val="100"/>
        <c:noMultiLvlLbl val="0"/>
      </c:catAx>
      <c:valAx>
        <c:axId val="1325188368"/>
        <c:scaling>
          <c:orientation val="minMax"/>
        </c:scaling>
        <c:delete val="0"/>
        <c:axPos val="b"/>
        <c:numFmt formatCode="0%" sourceLinked="1"/>
        <c:majorTickMark val="out"/>
        <c:minorTickMark val="none"/>
        <c:tickLblPos val="nextTo"/>
        <c:spPr>
          <a:ln w="6344">
            <a:solidFill>
              <a:schemeClr val="bg1"/>
            </a:solidFill>
          </a:ln>
        </c:spPr>
        <c:txPr>
          <a:bodyPr/>
          <a:lstStyle/>
          <a:p>
            <a:pPr>
              <a:defRPr sz="1598" b="1" i="0"/>
            </a:pPr>
            <a:endParaRPr lang="en-US"/>
          </a:p>
        </c:txPr>
        <c:crossAx val="1247164464"/>
        <c:crosses val="autoZero"/>
        <c:crossBetween val="between"/>
      </c:valAx>
      <c:spPr>
        <a:noFill/>
        <a:ln w="25405">
          <a:noFill/>
        </a:ln>
      </c:spPr>
    </c:plotArea>
    <c:plotVisOnly val="1"/>
    <c:dispBlanksAs val="gap"/>
    <c:showDLblsOverMax val="0"/>
  </c:chart>
  <c:spPr>
    <a:noFill/>
    <a:ln>
      <a:noFill/>
    </a:ln>
  </c:spPr>
  <c:txPr>
    <a:bodyPr/>
    <a:lstStyle/>
    <a:p>
      <a:pPr>
        <a:defRPr sz="1797" baseline="0">
          <a:solidFill>
            <a:schemeClr val="bg1"/>
          </a:solidFill>
          <a:latin typeface="Aria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37498828271466"/>
          <c:y val="0.0448275098425197"/>
          <c:w val="0.526029246344207"/>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w="25420">
              <a:noFill/>
            </a:ln>
          </c:spPr>
          <c:invertIfNegative val="0"/>
          <c:dLbls>
            <c:spPr>
              <a:noFill/>
              <a:ln>
                <a:noFill/>
              </a:ln>
              <a:effectLst/>
            </c:spPr>
            <c:txPr>
              <a:bodyPr/>
              <a:lstStyle/>
              <a:p>
                <a:pPr>
                  <a:defRPr b="1" i="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I am not familiar with AR-V7</c:v>
                </c:pt>
                <c:pt idx="1">
                  <c:v>No</c:v>
                </c:pt>
                <c:pt idx="2">
                  <c:v>Yes</c:v>
                </c:pt>
              </c:strCache>
            </c:strRef>
          </c:cat>
          <c:val>
            <c:numRef>
              <c:f>Sheet1!$B$2:$B$4</c:f>
              <c:numCache>
                <c:formatCode>0%</c:formatCode>
                <c:ptCount val="3"/>
                <c:pt idx="0">
                  <c:v>0.58</c:v>
                </c:pt>
                <c:pt idx="1">
                  <c:v>0.26</c:v>
                </c:pt>
                <c:pt idx="2">
                  <c:v>0.16</c:v>
                </c:pt>
              </c:numCache>
            </c:numRef>
          </c:val>
        </c:ser>
        <c:dLbls>
          <c:showLegendKey val="0"/>
          <c:showVal val="0"/>
          <c:showCatName val="0"/>
          <c:showSerName val="0"/>
          <c:showPercent val="0"/>
          <c:showBubbleSize val="0"/>
        </c:dLbls>
        <c:gapWidth val="150"/>
        <c:axId val="1319988720"/>
        <c:axId val="1322407696"/>
      </c:barChart>
      <c:catAx>
        <c:axId val="1319988720"/>
        <c:scaling>
          <c:orientation val="minMax"/>
        </c:scaling>
        <c:delete val="0"/>
        <c:axPos val="l"/>
        <c:numFmt formatCode="General" sourceLinked="1"/>
        <c:majorTickMark val="out"/>
        <c:minorTickMark val="none"/>
        <c:tickLblPos val="nextTo"/>
        <c:spPr>
          <a:ln w="6344">
            <a:solidFill>
              <a:schemeClr val="bg1"/>
            </a:solidFill>
          </a:ln>
        </c:spPr>
        <c:txPr>
          <a:bodyPr/>
          <a:lstStyle/>
          <a:p>
            <a:pPr algn="r">
              <a:defRPr sz="1598" b="1" i="0"/>
            </a:pPr>
            <a:endParaRPr lang="en-US"/>
          </a:p>
        </c:txPr>
        <c:crossAx val="1322407696"/>
        <c:crosses val="autoZero"/>
        <c:auto val="1"/>
        <c:lblAlgn val="ctr"/>
        <c:lblOffset val="100"/>
        <c:noMultiLvlLbl val="0"/>
      </c:catAx>
      <c:valAx>
        <c:axId val="1322407696"/>
        <c:scaling>
          <c:orientation val="minMax"/>
        </c:scaling>
        <c:delete val="0"/>
        <c:axPos val="b"/>
        <c:numFmt formatCode="0%" sourceLinked="1"/>
        <c:majorTickMark val="out"/>
        <c:minorTickMark val="none"/>
        <c:tickLblPos val="nextTo"/>
        <c:spPr>
          <a:ln w="6344">
            <a:solidFill>
              <a:schemeClr val="bg1"/>
            </a:solidFill>
          </a:ln>
        </c:spPr>
        <c:txPr>
          <a:bodyPr/>
          <a:lstStyle/>
          <a:p>
            <a:pPr>
              <a:defRPr sz="1598" b="1" i="0"/>
            </a:pPr>
            <a:endParaRPr lang="en-US"/>
          </a:p>
        </c:txPr>
        <c:crossAx val="1319988720"/>
        <c:crosses val="autoZero"/>
        <c:crossBetween val="between"/>
      </c:valAx>
      <c:spPr>
        <a:noFill/>
        <a:ln w="25405">
          <a:noFill/>
        </a:ln>
      </c:spPr>
    </c:plotArea>
    <c:plotVisOnly val="1"/>
    <c:dispBlanksAs val="gap"/>
    <c:showDLblsOverMax val="0"/>
  </c:chart>
  <c:spPr>
    <a:noFill/>
    <a:ln>
      <a:noFill/>
    </a:ln>
  </c:spPr>
  <c:txPr>
    <a:bodyPr/>
    <a:lstStyle/>
    <a:p>
      <a:pPr>
        <a:defRPr sz="1797" baseline="0">
          <a:solidFill>
            <a:schemeClr val="bg1"/>
          </a:solidFill>
          <a:latin typeface="Arial"/>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5296447319085"/>
          <c:y val="0.0448275098425197"/>
          <c:w val="0.6882316272965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w="25420">
              <a:noFill/>
            </a:ln>
          </c:spPr>
          <c:invertIfNegative val="0"/>
          <c:dLbls>
            <c:spPr>
              <a:noFill/>
              <a:ln>
                <a:noFill/>
              </a:ln>
              <a:effectLst/>
            </c:spPr>
            <c:txPr>
              <a:bodyPr/>
              <a:lstStyle/>
              <a:p>
                <a:pPr>
                  <a:defRPr b="1" i="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No</c:v>
                </c:pt>
                <c:pt idx="1">
                  <c:v>Yes</c:v>
                </c:pt>
              </c:strCache>
            </c:strRef>
          </c:cat>
          <c:val>
            <c:numRef>
              <c:f>Sheet1!$B$2:$B$3</c:f>
              <c:numCache>
                <c:formatCode>0%</c:formatCode>
                <c:ptCount val="2"/>
                <c:pt idx="0">
                  <c:v>0.28</c:v>
                </c:pt>
                <c:pt idx="1">
                  <c:v>0.72</c:v>
                </c:pt>
              </c:numCache>
            </c:numRef>
          </c:val>
        </c:ser>
        <c:dLbls>
          <c:showLegendKey val="0"/>
          <c:showVal val="0"/>
          <c:showCatName val="0"/>
          <c:showSerName val="0"/>
          <c:showPercent val="0"/>
          <c:showBubbleSize val="0"/>
        </c:dLbls>
        <c:gapWidth val="150"/>
        <c:axId val="1257390928"/>
        <c:axId val="1347958880"/>
      </c:barChart>
      <c:catAx>
        <c:axId val="1257390928"/>
        <c:scaling>
          <c:orientation val="minMax"/>
        </c:scaling>
        <c:delete val="0"/>
        <c:axPos val="l"/>
        <c:numFmt formatCode="General" sourceLinked="1"/>
        <c:majorTickMark val="out"/>
        <c:minorTickMark val="none"/>
        <c:tickLblPos val="nextTo"/>
        <c:spPr>
          <a:ln w="6344">
            <a:solidFill>
              <a:schemeClr val="bg1"/>
            </a:solidFill>
          </a:ln>
        </c:spPr>
        <c:txPr>
          <a:bodyPr/>
          <a:lstStyle/>
          <a:p>
            <a:pPr algn="r">
              <a:defRPr sz="1598" b="1" i="0"/>
            </a:pPr>
            <a:endParaRPr lang="en-US"/>
          </a:p>
        </c:txPr>
        <c:crossAx val="1347958880"/>
        <c:crosses val="autoZero"/>
        <c:auto val="1"/>
        <c:lblAlgn val="ctr"/>
        <c:lblOffset val="100"/>
        <c:noMultiLvlLbl val="0"/>
      </c:catAx>
      <c:valAx>
        <c:axId val="1347958880"/>
        <c:scaling>
          <c:orientation val="minMax"/>
        </c:scaling>
        <c:delete val="0"/>
        <c:axPos val="b"/>
        <c:numFmt formatCode="0%" sourceLinked="1"/>
        <c:majorTickMark val="out"/>
        <c:minorTickMark val="none"/>
        <c:tickLblPos val="nextTo"/>
        <c:spPr>
          <a:ln w="6344">
            <a:solidFill>
              <a:schemeClr val="bg1"/>
            </a:solidFill>
          </a:ln>
        </c:spPr>
        <c:txPr>
          <a:bodyPr/>
          <a:lstStyle/>
          <a:p>
            <a:pPr>
              <a:defRPr sz="1598" b="1" i="0"/>
            </a:pPr>
            <a:endParaRPr lang="en-US"/>
          </a:p>
        </c:txPr>
        <c:crossAx val="1257390928"/>
        <c:crosses val="autoZero"/>
        <c:crossBetween val="between"/>
      </c:valAx>
      <c:spPr>
        <a:noFill/>
        <a:ln w="25405">
          <a:noFill/>
        </a:ln>
      </c:spPr>
    </c:plotArea>
    <c:plotVisOnly val="1"/>
    <c:dispBlanksAs val="gap"/>
    <c:showDLblsOverMax val="0"/>
  </c:chart>
  <c:spPr>
    <a:noFill/>
    <a:ln>
      <a:noFill/>
    </a:ln>
  </c:spPr>
  <c:txPr>
    <a:bodyPr/>
    <a:lstStyle/>
    <a:p>
      <a:pPr>
        <a:defRPr sz="1797" baseline="0">
          <a:solidFill>
            <a:schemeClr val="bg1"/>
          </a:solidFill>
          <a:latin typeface="Arial"/>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B8817462-C0DE-534F-9430-245BC02EEB56}" type="slidenum">
              <a:rPr lang="en-US"/>
              <a:pPr>
                <a:defRPr/>
              </a:pPr>
              <a:t>‹#›</a:t>
            </a:fld>
            <a:endParaRPr lang="en-US"/>
          </a:p>
        </p:txBody>
      </p:sp>
    </p:spTree>
    <p:extLst>
      <p:ext uri="{BB962C8B-B14F-4D97-AF65-F5344CB8AC3E}">
        <p14:creationId xmlns:p14="http://schemas.microsoft.com/office/powerpoint/2010/main" val="23358473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a:t>
            </a:fld>
            <a:endParaRPr lang="en-US"/>
          </a:p>
        </p:txBody>
      </p:sp>
    </p:spTree>
    <p:extLst>
      <p:ext uri="{BB962C8B-B14F-4D97-AF65-F5344CB8AC3E}">
        <p14:creationId xmlns:p14="http://schemas.microsoft.com/office/powerpoint/2010/main" val="1291693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11</a:t>
            </a:fld>
            <a:endParaRPr lang="en-US"/>
          </a:p>
        </p:txBody>
      </p:sp>
    </p:spTree>
    <p:extLst>
      <p:ext uri="{BB962C8B-B14F-4D97-AF65-F5344CB8AC3E}">
        <p14:creationId xmlns:p14="http://schemas.microsoft.com/office/powerpoint/2010/main" val="97051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12</a:t>
            </a:fld>
            <a:endParaRPr lang="en-US"/>
          </a:p>
        </p:txBody>
      </p:sp>
    </p:spTree>
    <p:extLst>
      <p:ext uri="{BB962C8B-B14F-4D97-AF65-F5344CB8AC3E}">
        <p14:creationId xmlns:p14="http://schemas.microsoft.com/office/powerpoint/2010/main" val="1904081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13</a:t>
            </a:fld>
            <a:endParaRPr lang="en-US"/>
          </a:p>
        </p:txBody>
      </p:sp>
    </p:spTree>
    <p:extLst>
      <p:ext uri="{BB962C8B-B14F-4D97-AF65-F5344CB8AC3E}">
        <p14:creationId xmlns:p14="http://schemas.microsoft.com/office/powerpoint/2010/main" val="576056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14</a:t>
            </a:fld>
            <a:endParaRPr lang="en-US"/>
          </a:p>
        </p:txBody>
      </p:sp>
    </p:spTree>
    <p:extLst>
      <p:ext uri="{BB962C8B-B14F-4D97-AF65-F5344CB8AC3E}">
        <p14:creationId xmlns:p14="http://schemas.microsoft.com/office/powerpoint/2010/main" val="83421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15</a:t>
            </a:fld>
            <a:endParaRPr lang="en-US"/>
          </a:p>
        </p:txBody>
      </p:sp>
    </p:spTree>
    <p:extLst>
      <p:ext uri="{BB962C8B-B14F-4D97-AF65-F5344CB8AC3E}">
        <p14:creationId xmlns:p14="http://schemas.microsoft.com/office/powerpoint/2010/main" val="1747303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16</a:t>
            </a:fld>
            <a:endParaRPr lang="en-US"/>
          </a:p>
        </p:txBody>
      </p:sp>
    </p:spTree>
    <p:extLst>
      <p:ext uri="{BB962C8B-B14F-4D97-AF65-F5344CB8AC3E}">
        <p14:creationId xmlns:p14="http://schemas.microsoft.com/office/powerpoint/2010/main" val="484108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17</a:t>
            </a:fld>
            <a:endParaRPr lang="en-US"/>
          </a:p>
        </p:txBody>
      </p:sp>
    </p:spTree>
    <p:extLst>
      <p:ext uri="{BB962C8B-B14F-4D97-AF65-F5344CB8AC3E}">
        <p14:creationId xmlns:p14="http://schemas.microsoft.com/office/powerpoint/2010/main" val="96184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18</a:t>
            </a:fld>
            <a:endParaRPr lang="en-US"/>
          </a:p>
        </p:txBody>
      </p:sp>
    </p:spTree>
    <p:extLst>
      <p:ext uri="{BB962C8B-B14F-4D97-AF65-F5344CB8AC3E}">
        <p14:creationId xmlns:p14="http://schemas.microsoft.com/office/powerpoint/2010/main" val="298379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19</a:t>
            </a:fld>
            <a:endParaRPr lang="en-US"/>
          </a:p>
        </p:txBody>
      </p:sp>
    </p:spTree>
    <p:extLst>
      <p:ext uri="{BB962C8B-B14F-4D97-AF65-F5344CB8AC3E}">
        <p14:creationId xmlns:p14="http://schemas.microsoft.com/office/powerpoint/2010/main" val="2048860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B06D12D6-5507-2640-B197-AD515AB8E73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3</a:t>
            </a:fld>
            <a:endParaRPr lang="en-US" sz="1200">
              <a:solidFill>
                <a:srgbClr val="000000"/>
              </a:solidFill>
              <a:latin typeface="Times" charset="0"/>
              <a:ea typeface="ヒラギノ角ゴ Pro W3" charset="0"/>
              <a:cs typeface="ヒラギノ角ゴ Pro W3" charset="0"/>
            </a:endParaRPr>
          </a:p>
        </p:txBody>
      </p:sp>
      <p:sp>
        <p:nvSpPr>
          <p:cNvPr id="163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9C33BE1B-38DF-1A45-9D1D-72E90EA2407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3</a:t>
            </a:fld>
            <a:endParaRPr lang="en-US" sz="1200">
              <a:solidFill>
                <a:srgbClr val="000000"/>
              </a:solidFill>
              <a:latin typeface="Times" charset="0"/>
              <a:ea typeface="ヒラギノ角ゴ Pro W3" charset="0"/>
              <a:cs typeface="ヒラギノ角ゴ Pro W3"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txBody>
          <a:bodyPr/>
          <a:lstStyle/>
          <a:p>
            <a:pPr eaLnBrk="1" hangingPunct="1"/>
            <a:endParaRPr lang="en-US">
              <a:ea typeface="ヒラギノ角ゴ Pro W3" charset="0"/>
              <a:cs typeface="ヒラギノ角ゴ Pro W3" charset="0"/>
            </a:endParaRPr>
          </a:p>
        </p:txBody>
      </p:sp>
    </p:spTree>
    <p:extLst>
      <p:ext uri="{BB962C8B-B14F-4D97-AF65-F5344CB8AC3E}">
        <p14:creationId xmlns:p14="http://schemas.microsoft.com/office/powerpoint/2010/main" val="852980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B06D12D6-5507-2640-B197-AD515AB8E73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4</a:t>
            </a:fld>
            <a:endParaRPr lang="en-US" sz="1200">
              <a:solidFill>
                <a:srgbClr val="000000"/>
              </a:solidFill>
              <a:latin typeface="Times" charset="0"/>
              <a:ea typeface="ヒラギノ角ゴ Pro W3" charset="0"/>
              <a:cs typeface="ヒラギノ角ゴ Pro W3" charset="0"/>
            </a:endParaRPr>
          </a:p>
        </p:txBody>
      </p:sp>
      <p:sp>
        <p:nvSpPr>
          <p:cNvPr id="163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9C33BE1B-38DF-1A45-9D1D-72E90EA2407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4</a:t>
            </a:fld>
            <a:endParaRPr lang="en-US" sz="1200">
              <a:solidFill>
                <a:srgbClr val="000000"/>
              </a:solidFill>
              <a:latin typeface="Times" charset="0"/>
              <a:ea typeface="ヒラギノ角ゴ Pro W3" charset="0"/>
              <a:cs typeface="ヒラギノ角ゴ Pro W3"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txBody>
          <a:bodyPr/>
          <a:lstStyle/>
          <a:p>
            <a:pPr eaLnBrk="1" hangingPunct="1"/>
            <a:endParaRPr lang="en-US">
              <a:ea typeface="ヒラギノ角ゴ Pro W3" charset="0"/>
              <a:cs typeface="ヒラギノ角ゴ Pro W3" charset="0"/>
            </a:endParaRPr>
          </a:p>
        </p:txBody>
      </p:sp>
    </p:spTree>
    <p:extLst>
      <p:ext uri="{BB962C8B-B14F-4D97-AF65-F5344CB8AC3E}">
        <p14:creationId xmlns:p14="http://schemas.microsoft.com/office/powerpoint/2010/main" val="30736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B06D12D6-5507-2640-B197-AD515AB8E73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5</a:t>
            </a:fld>
            <a:endParaRPr lang="en-US" sz="1200">
              <a:solidFill>
                <a:srgbClr val="000000"/>
              </a:solidFill>
              <a:latin typeface="Times" charset="0"/>
              <a:ea typeface="ヒラギノ角ゴ Pro W3" charset="0"/>
              <a:cs typeface="ヒラギノ角ゴ Pro W3" charset="0"/>
            </a:endParaRPr>
          </a:p>
        </p:txBody>
      </p:sp>
      <p:sp>
        <p:nvSpPr>
          <p:cNvPr id="163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9C33BE1B-38DF-1A45-9D1D-72E90EA2407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5</a:t>
            </a:fld>
            <a:endParaRPr lang="en-US" sz="1200">
              <a:solidFill>
                <a:srgbClr val="000000"/>
              </a:solidFill>
              <a:latin typeface="Times" charset="0"/>
              <a:ea typeface="ヒラギノ角ゴ Pro W3" charset="0"/>
              <a:cs typeface="ヒラギノ角ゴ Pro W3"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txBody>
          <a:bodyPr/>
          <a:lstStyle/>
          <a:p>
            <a:pPr eaLnBrk="1" hangingPunct="1"/>
            <a:endParaRPr lang="en-US">
              <a:ea typeface="ヒラギノ角ゴ Pro W3" charset="0"/>
              <a:cs typeface="ヒラギノ角ゴ Pro W3" charset="0"/>
            </a:endParaRPr>
          </a:p>
        </p:txBody>
      </p:sp>
    </p:spTree>
    <p:extLst>
      <p:ext uri="{BB962C8B-B14F-4D97-AF65-F5344CB8AC3E}">
        <p14:creationId xmlns:p14="http://schemas.microsoft.com/office/powerpoint/2010/main" val="527822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B06D12D6-5507-2640-B197-AD515AB8E73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6</a:t>
            </a:fld>
            <a:endParaRPr lang="en-US" sz="1200">
              <a:solidFill>
                <a:srgbClr val="000000"/>
              </a:solidFill>
              <a:latin typeface="Times" charset="0"/>
              <a:ea typeface="ヒラギノ角ゴ Pro W3" charset="0"/>
              <a:cs typeface="ヒラギノ角ゴ Pro W3" charset="0"/>
            </a:endParaRPr>
          </a:p>
        </p:txBody>
      </p:sp>
      <p:sp>
        <p:nvSpPr>
          <p:cNvPr id="163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9C33BE1B-38DF-1A45-9D1D-72E90EA2407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6</a:t>
            </a:fld>
            <a:endParaRPr lang="en-US" sz="1200">
              <a:solidFill>
                <a:srgbClr val="000000"/>
              </a:solidFill>
              <a:latin typeface="Times" charset="0"/>
              <a:ea typeface="ヒラギノ角ゴ Pro W3" charset="0"/>
              <a:cs typeface="ヒラギノ角ゴ Pro W3"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txBody>
          <a:bodyPr/>
          <a:lstStyle/>
          <a:p>
            <a:pPr eaLnBrk="1" hangingPunct="1"/>
            <a:endParaRPr lang="en-US">
              <a:ea typeface="ヒラギノ角ゴ Pro W3" charset="0"/>
              <a:cs typeface="ヒラギノ角ゴ Pro W3" charset="0"/>
            </a:endParaRPr>
          </a:p>
        </p:txBody>
      </p:sp>
    </p:spTree>
    <p:extLst>
      <p:ext uri="{BB962C8B-B14F-4D97-AF65-F5344CB8AC3E}">
        <p14:creationId xmlns:p14="http://schemas.microsoft.com/office/powerpoint/2010/main" val="1442211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B06D12D6-5507-2640-B197-AD515AB8E73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7</a:t>
            </a:fld>
            <a:endParaRPr lang="en-US" sz="1200">
              <a:solidFill>
                <a:srgbClr val="000000"/>
              </a:solidFill>
              <a:latin typeface="Times" charset="0"/>
              <a:ea typeface="ヒラギノ角ゴ Pro W3" charset="0"/>
              <a:cs typeface="ヒラギノ角ゴ Pro W3" charset="0"/>
            </a:endParaRPr>
          </a:p>
        </p:txBody>
      </p:sp>
      <p:sp>
        <p:nvSpPr>
          <p:cNvPr id="163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62" tIns="45231" rIns="90462" bIns="45231"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904616" eaLnBrk="0" fontAlgn="base" hangingPunct="0">
              <a:spcBef>
                <a:spcPct val="0"/>
              </a:spcBef>
              <a:spcAft>
                <a:spcPct val="0"/>
              </a:spcAft>
            </a:pPr>
            <a:fld id="{9C33BE1B-38DF-1A45-9D1D-72E90EA24077}" type="slidenum">
              <a:rPr lang="en-US" sz="1200">
                <a:solidFill>
                  <a:srgbClr val="000000"/>
                </a:solidFill>
                <a:latin typeface="Times" charset="0"/>
                <a:ea typeface="ヒラギノ角ゴ Pro W3" charset="0"/>
                <a:cs typeface="ヒラギノ角ゴ Pro W3" charset="0"/>
              </a:rPr>
              <a:pPr algn="r" defTabSz="904616" eaLnBrk="0" fontAlgn="base" hangingPunct="0">
                <a:spcBef>
                  <a:spcPct val="0"/>
                </a:spcBef>
                <a:spcAft>
                  <a:spcPct val="0"/>
                </a:spcAft>
              </a:pPr>
              <a:t>7</a:t>
            </a:fld>
            <a:endParaRPr lang="en-US" sz="1200">
              <a:solidFill>
                <a:srgbClr val="000000"/>
              </a:solidFill>
              <a:latin typeface="Times" charset="0"/>
              <a:ea typeface="ヒラギノ角ゴ Pro W3" charset="0"/>
              <a:cs typeface="ヒラギノ角ゴ Pro W3"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txBody>
          <a:bodyPr/>
          <a:lstStyle/>
          <a:p>
            <a:pPr eaLnBrk="1" hangingPunct="1"/>
            <a:endParaRPr lang="en-US">
              <a:ea typeface="ヒラギノ角ゴ Pro W3" charset="0"/>
              <a:cs typeface="ヒラギノ角ゴ Pro W3" charset="0"/>
            </a:endParaRPr>
          </a:p>
        </p:txBody>
      </p:sp>
    </p:spTree>
    <p:extLst>
      <p:ext uri="{BB962C8B-B14F-4D97-AF65-F5344CB8AC3E}">
        <p14:creationId xmlns:p14="http://schemas.microsoft.com/office/powerpoint/2010/main" val="576391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8</a:t>
            </a:fld>
            <a:endParaRPr lang="en-US"/>
          </a:p>
        </p:txBody>
      </p:sp>
    </p:spTree>
    <p:extLst>
      <p:ext uri="{BB962C8B-B14F-4D97-AF65-F5344CB8AC3E}">
        <p14:creationId xmlns:p14="http://schemas.microsoft.com/office/powerpoint/2010/main" val="1587609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9</a:t>
            </a:fld>
            <a:endParaRPr lang="en-US"/>
          </a:p>
        </p:txBody>
      </p:sp>
    </p:spTree>
    <p:extLst>
      <p:ext uri="{BB962C8B-B14F-4D97-AF65-F5344CB8AC3E}">
        <p14:creationId xmlns:p14="http://schemas.microsoft.com/office/powerpoint/2010/main" val="1110101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8817462-C0DE-534F-9430-245BC02EEB56}" type="slidenum">
              <a:rPr lang="en-US" smtClean="0"/>
              <a:pPr>
                <a:defRPr/>
              </a:pPr>
              <a:t>10</a:t>
            </a:fld>
            <a:endParaRPr lang="en-US"/>
          </a:p>
        </p:txBody>
      </p:sp>
    </p:spTree>
    <p:extLst>
      <p:ext uri="{BB962C8B-B14F-4D97-AF65-F5344CB8AC3E}">
        <p14:creationId xmlns:p14="http://schemas.microsoft.com/office/powerpoint/2010/main" val="1198606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4" descr="RTP_SlideBackground-YiR15-title-v1f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7486003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63950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21065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85429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17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63189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70850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52262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32699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8809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YiR15-Papers-conclusi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Content Placeholder 8"/>
          <p:cNvSpPr>
            <a:spLocks noGrp="1"/>
          </p:cNvSpPr>
          <p:nvPr>
            <p:ph sz="quarter" idx="10"/>
          </p:nvPr>
        </p:nvSpPr>
        <p:spPr>
          <a:xfrm>
            <a:off x="685800" y="1447800"/>
            <a:ext cx="7772400" cy="5029200"/>
          </a:xfrm>
        </p:spPr>
        <p:txBody>
          <a:bodyPr/>
          <a:lstStyle>
            <a:lvl1pPr>
              <a:defRPr sz="2300">
                <a:solidFill>
                  <a:schemeClr val="bg1"/>
                </a:solidFill>
              </a:defRPr>
            </a:lvl1pPr>
            <a:lvl2pPr>
              <a:defRPr sz="2300">
                <a:solidFill>
                  <a:schemeClr val="bg1"/>
                </a:solidFill>
              </a:defRPr>
            </a:lvl2pPr>
            <a:lvl3pPr>
              <a:defRPr sz="2300">
                <a:solidFill>
                  <a:schemeClr val="bg1"/>
                </a:solidFill>
              </a:defRPr>
            </a:lvl3pPr>
            <a:lvl4pPr>
              <a:defRPr sz="2300">
                <a:solidFill>
                  <a:schemeClr val="bg1"/>
                </a:solidFill>
              </a:defRPr>
            </a:lvl4pPr>
            <a:lvl5pPr>
              <a:defRPr sz="23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
          <p:cNvSpPr>
            <a:spLocks noGrp="1" noChangeArrowheads="1"/>
          </p:cNvSpPr>
          <p:nvPr>
            <p:ph type="title"/>
          </p:nvPr>
        </p:nvSpPr>
        <p:spPr bwMode="auto">
          <a:xfrm>
            <a:off x="685800" y="457200"/>
            <a:ext cx="7772400" cy="762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a:solidFill>
                  <a:srgbClr val="004383"/>
                </a:solidFill>
              </a:defRPr>
            </a:lvl1pPr>
          </a:lstStyle>
          <a:p>
            <a:pPr lvl="0"/>
            <a:r>
              <a:rPr lang="en-US" dirty="0"/>
              <a:t>Click to edit Master title style</a:t>
            </a:r>
          </a:p>
        </p:txBody>
      </p:sp>
    </p:spTree>
    <p:extLst>
      <p:ext uri="{BB962C8B-B14F-4D97-AF65-F5344CB8AC3E}">
        <p14:creationId xmlns:p14="http://schemas.microsoft.com/office/powerpoint/2010/main" val="21167570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5" name="Picture 4" descr="YiR15-Papers-back_v2fr-Breas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32170903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4" descr="RTP_SlideBackground-YiR15-title-v1f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760471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5" name="Picture 4" descr="YiR15-Papers-back_v2fr-Breas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3797926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3" descr="YiR15-Papers-back_v2fr-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9934303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4" name="Picture 3" descr="YiR15-Papers-back_v2fr-Der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3929692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pic>
        <p:nvPicPr>
          <p:cNvPr id="4" name="Picture 3" descr="YiR15-Papers-back_v2fr-CR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279176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3" descr="YiR15-Papers-back_v2fr-GU.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21306489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3" descr="YiR15-Papers-back_v2fr-Lun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5467783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7_Title Slide">
    <p:spTree>
      <p:nvGrpSpPr>
        <p:cNvPr id="1" name=""/>
        <p:cNvGrpSpPr/>
        <p:nvPr/>
      </p:nvGrpSpPr>
      <p:grpSpPr>
        <a:xfrm>
          <a:off x="0" y="0"/>
          <a:ext cx="0" cy="0"/>
          <a:chOff x="0" y="0"/>
          <a:chExt cx="0" cy="0"/>
        </a:xfrm>
      </p:grpSpPr>
      <p:pic>
        <p:nvPicPr>
          <p:cNvPr id="4" name="Picture 3" descr="YiR15-Papers-back_v2fr-NHL.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8717800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3591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9139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3" descr="YiR15-Papers-back_v2fr-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33249332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65024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1164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59149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4438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5203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58369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066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8881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YiR15-Papers-conclusi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Content Placeholder 8"/>
          <p:cNvSpPr>
            <a:spLocks noGrp="1"/>
          </p:cNvSpPr>
          <p:nvPr>
            <p:ph sz="quarter" idx="10"/>
          </p:nvPr>
        </p:nvSpPr>
        <p:spPr>
          <a:xfrm>
            <a:off x="685800" y="1447800"/>
            <a:ext cx="7772400" cy="5029200"/>
          </a:xfrm>
        </p:spPr>
        <p:txBody>
          <a:bodyPr/>
          <a:lstStyle>
            <a:lvl1pPr>
              <a:defRPr sz="2300">
                <a:solidFill>
                  <a:schemeClr val="bg1"/>
                </a:solidFill>
              </a:defRPr>
            </a:lvl1pPr>
            <a:lvl2pPr>
              <a:defRPr sz="2300">
                <a:solidFill>
                  <a:schemeClr val="bg1"/>
                </a:solidFill>
              </a:defRPr>
            </a:lvl2pPr>
            <a:lvl3pPr>
              <a:defRPr sz="2300">
                <a:solidFill>
                  <a:schemeClr val="bg1"/>
                </a:solidFill>
              </a:defRPr>
            </a:lvl3pPr>
            <a:lvl4pPr>
              <a:defRPr sz="2300">
                <a:solidFill>
                  <a:schemeClr val="bg1"/>
                </a:solidFill>
              </a:defRPr>
            </a:lvl4pPr>
            <a:lvl5pPr>
              <a:defRPr sz="23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
          <p:cNvSpPr>
            <a:spLocks noGrp="1" noChangeArrowheads="1"/>
          </p:cNvSpPr>
          <p:nvPr>
            <p:ph type="title"/>
          </p:nvPr>
        </p:nvSpPr>
        <p:spPr bwMode="auto">
          <a:xfrm>
            <a:off x="685800" y="457200"/>
            <a:ext cx="7772400" cy="762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a:solidFill>
                  <a:srgbClr val="004383"/>
                </a:solidFill>
              </a:defRPr>
            </a:lvl1pPr>
          </a:lstStyle>
          <a:p>
            <a:pPr lvl="0"/>
            <a:r>
              <a:rPr lang="en-US" dirty="0"/>
              <a:t>Click to edit Master title style</a:t>
            </a:r>
          </a:p>
        </p:txBody>
      </p:sp>
    </p:spTree>
    <p:extLst>
      <p:ext uri="{BB962C8B-B14F-4D97-AF65-F5344CB8AC3E}">
        <p14:creationId xmlns:p14="http://schemas.microsoft.com/office/powerpoint/2010/main" val="1660387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4" name="Picture 3" descr="YiR15-Papers-back_v2fr-Der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4194513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pic>
        <p:nvPicPr>
          <p:cNvPr id="4" name="Picture 3" descr="YiR15-Papers-back_v2fr-CR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4891321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3" descr="YiR15-Papers-back_v2fr-GU.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2621986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3" descr="YiR15-Papers-back_v2fr-Lun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3010675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Title Slide">
    <p:spTree>
      <p:nvGrpSpPr>
        <p:cNvPr id="1" name=""/>
        <p:cNvGrpSpPr/>
        <p:nvPr/>
      </p:nvGrpSpPr>
      <p:grpSpPr>
        <a:xfrm>
          <a:off x="0" y="0"/>
          <a:ext cx="0" cy="0"/>
          <a:chOff x="0" y="0"/>
          <a:chExt cx="0" cy="0"/>
        </a:xfrm>
      </p:grpSpPr>
      <p:pic>
        <p:nvPicPr>
          <p:cNvPr id="4" name="Picture 3" descr="YiR15-Papers-back_v2fr-NHL.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098" name="Rectangle 2"/>
          <p:cNvSpPr>
            <a:spLocks noGrp="1" noChangeArrowheads="1"/>
          </p:cNvSpPr>
          <p:nvPr>
            <p:ph type="ctrTitle"/>
          </p:nvPr>
        </p:nvSpPr>
        <p:spPr>
          <a:xfrm>
            <a:off x="484632" y="484632"/>
            <a:ext cx="8183880" cy="4005072"/>
          </a:xfrm>
        </p:spPr>
        <p:txBody>
          <a:bodyPr lIns="365760" rIns="274320" bIns="228600" anchor="b"/>
          <a:lstStyle>
            <a:lvl1pPr algn="l">
              <a:defRPr sz="3200">
                <a:solidFill>
                  <a:srgbClr val="004383"/>
                </a:solidFill>
              </a:defRPr>
            </a:lvl1pPr>
          </a:lstStyle>
          <a:p>
            <a:pPr lvl="0"/>
            <a:r>
              <a:rPr lang="en-US" noProof="0" dirty="0" smtClean="0"/>
              <a:t>Click to edit Master title style</a:t>
            </a:r>
          </a:p>
        </p:txBody>
      </p:sp>
      <p:sp>
        <p:nvSpPr>
          <p:cNvPr id="4099" name="Rectangle 3"/>
          <p:cNvSpPr>
            <a:spLocks noGrp="1" noChangeArrowheads="1"/>
          </p:cNvSpPr>
          <p:nvPr>
            <p:ph type="subTitle" idx="1"/>
          </p:nvPr>
        </p:nvSpPr>
        <p:spPr>
          <a:xfrm>
            <a:off x="484632" y="4498848"/>
            <a:ext cx="8046720" cy="1874520"/>
          </a:xfrm>
        </p:spPr>
        <p:txBody>
          <a:bodyPr lIns="365760" tIns="182880"/>
          <a:lstStyle>
            <a:lvl1pPr marL="0" indent="0" algn="l">
              <a:buFontTx/>
              <a:buNone/>
              <a:defRPr sz="2800">
                <a:solidFill>
                  <a:srgbClr val="004383"/>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28363952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16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21"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8.xml"/><Relationship Id="rId20" Type="http://schemas.openxmlformats.org/officeDocument/2006/relationships/theme" Target="../theme/theme2.xml"/><Relationship Id="rId21" Type="http://schemas.openxmlformats.org/officeDocument/2006/relationships/image" Target="../media/image1.png"/><Relationship Id="rId10" Type="http://schemas.openxmlformats.org/officeDocument/2006/relationships/slideLayout" Target="../slideLayouts/slideLayout29.xml"/><Relationship Id="rId11" Type="http://schemas.openxmlformats.org/officeDocument/2006/relationships/slideLayout" Target="../slideLayouts/slideLayout30.xml"/><Relationship Id="rId12" Type="http://schemas.openxmlformats.org/officeDocument/2006/relationships/slideLayout" Target="../slideLayouts/slideLayout31.xml"/><Relationship Id="rId13" Type="http://schemas.openxmlformats.org/officeDocument/2006/relationships/slideLayout" Target="../slideLayouts/slideLayout32.xml"/><Relationship Id="rId14" Type="http://schemas.openxmlformats.org/officeDocument/2006/relationships/slideLayout" Target="../slideLayouts/slideLayout33.xml"/><Relationship Id="rId15" Type="http://schemas.openxmlformats.org/officeDocument/2006/relationships/slideLayout" Target="../slideLayouts/slideLayout34.xml"/><Relationship Id="rId16" Type="http://schemas.openxmlformats.org/officeDocument/2006/relationships/slideLayout" Target="../slideLayouts/slideLayout35.xml"/><Relationship Id="rId17" Type="http://schemas.openxmlformats.org/officeDocument/2006/relationships/slideLayout" Target="../slideLayouts/slideLayout36.xml"/><Relationship Id="rId18" Type="http://schemas.openxmlformats.org/officeDocument/2006/relationships/slideLayout" Target="../slideLayouts/slideLayout37.xml"/><Relationship Id="rId19" Type="http://schemas.openxmlformats.org/officeDocument/2006/relationships/slideLayout" Target="../slideLayouts/slideLayout38.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RTP_SlideBackground-YiR15-plain-v1fr.png"/>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6361" r:id="rId1"/>
    <p:sldLayoutId id="2147486362" r:id="rId2"/>
    <p:sldLayoutId id="2147486363" r:id="rId3"/>
    <p:sldLayoutId id="2147486364" r:id="rId4"/>
    <p:sldLayoutId id="2147486365" r:id="rId5"/>
    <p:sldLayoutId id="2147486366" r:id="rId6"/>
    <p:sldLayoutId id="2147486367" r:id="rId7"/>
    <p:sldLayoutId id="2147486368" r:id="rId8"/>
    <p:sldLayoutId id="2147486351" r:id="rId9"/>
    <p:sldLayoutId id="2147486352" r:id="rId10"/>
    <p:sldLayoutId id="2147486353" r:id="rId11"/>
    <p:sldLayoutId id="2147486354" r:id="rId12"/>
    <p:sldLayoutId id="2147486355" r:id="rId13"/>
    <p:sldLayoutId id="2147486356" r:id="rId14"/>
    <p:sldLayoutId id="2147486357" r:id="rId15"/>
    <p:sldLayoutId id="2147486358" r:id="rId16"/>
    <p:sldLayoutId id="2147486359" r:id="rId17"/>
    <p:sldLayoutId id="2147486360" r:id="rId18"/>
    <p:sldLayoutId id="2147486369" r:id="rId19"/>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RTP_SlideBackground-YiR15-plain-v1fr.png"/>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44743499"/>
      </p:ext>
    </p:extLst>
  </p:cSld>
  <p:clrMap bg1="lt1" tx1="dk1" bg2="lt2" tx2="dk2" accent1="accent1" accent2="accent2" accent3="accent3" accent4="accent4" accent5="accent5" accent6="accent6" hlink="hlink" folHlink="folHlink"/>
  <p:sldLayoutIdLst>
    <p:sldLayoutId id="2147486391" r:id="rId1"/>
    <p:sldLayoutId id="2147486392" r:id="rId2"/>
    <p:sldLayoutId id="2147486393" r:id="rId3"/>
    <p:sldLayoutId id="2147486394" r:id="rId4"/>
    <p:sldLayoutId id="2147486395" r:id="rId5"/>
    <p:sldLayoutId id="2147486396" r:id="rId6"/>
    <p:sldLayoutId id="2147486397" r:id="rId7"/>
    <p:sldLayoutId id="2147486398" r:id="rId8"/>
    <p:sldLayoutId id="2147486399" r:id="rId9"/>
    <p:sldLayoutId id="2147486400" r:id="rId10"/>
    <p:sldLayoutId id="2147486401" r:id="rId11"/>
    <p:sldLayoutId id="2147486402" r:id="rId12"/>
    <p:sldLayoutId id="2147486403" r:id="rId13"/>
    <p:sldLayoutId id="2147486404" r:id="rId14"/>
    <p:sldLayoutId id="2147486405" r:id="rId15"/>
    <p:sldLayoutId id="2147486406" r:id="rId16"/>
    <p:sldLayoutId id="2147486407" r:id="rId17"/>
    <p:sldLayoutId id="2147486408" r:id="rId18"/>
    <p:sldLayoutId id="2147486409" r:id="rId19"/>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3.png"/><Relationship Id="rId1" Type="http://schemas.openxmlformats.org/officeDocument/2006/relationships/slideLayout" Target="../slideLayouts/slideLayout17.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3.png"/><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3.png"/><Relationship Id="rId1" Type="http://schemas.openxmlformats.org/officeDocument/2006/relationships/slideLayout" Target="../slideLayouts/slideLayout36.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chart" Target="../charts/char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png"/><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bwMode="auto">
          <a:xfrm>
            <a:off x="838200" y="2209800"/>
            <a:ext cx="7410400" cy="182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pPr>
            <a:r>
              <a:rPr lang="en-US" sz="2600" b="1" dirty="0">
                <a:solidFill>
                  <a:schemeClr val="bg1"/>
                </a:solidFill>
                <a:latin typeface="Arial"/>
                <a:cs typeface="Arial"/>
              </a:rPr>
              <a:t>Please note, these are the </a:t>
            </a:r>
            <a:r>
              <a:rPr lang="en-US" sz="2600" b="1" dirty="0" smtClean="0">
                <a:solidFill>
                  <a:schemeClr val="bg1"/>
                </a:solidFill>
                <a:latin typeface="Arial"/>
                <a:cs typeface="Arial"/>
              </a:rPr>
              <a:t>actual</a:t>
            </a:r>
            <a:br>
              <a:rPr lang="en-US" sz="2600" b="1" dirty="0" smtClean="0">
                <a:solidFill>
                  <a:schemeClr val="bg1"/>
                </a:solidFill>
                <a:latin typeface="Arial"/>
                <a:cs typeface="Arial"/>
              </a:rPr>
            </a:br>
            <a:r>
              <a:rPr lang="en-US" sz="2600" b="1" dirty="0" smtClean="0">
                <a:solidFill>
                  <a:schemeClr val="bg1"/>
                </a:solidFill>
                <a:latin typeface="Arial"/>
                <a:cs typeface="Arial"/>
              </a:rPr>
              <a:t> </a:t>
            </a:r>
            <a:r>
              <a:rPr lang="en-US" sz="2600" b="1" dirty="0">
                <a:solidFill>
                  <a:schemeClr val="bg1"/>
                </a:solidFill>
                <a:latin typeface="Arial"/>
                <a:cs typeface="Arial"/>
              </a:rPr>
              <a:t>video-recorded proceedings from the </a:t>
            </a:r>
            <a:r>
              <a:rPr lang="en-US" sz="2600" b="1" dirty="0" smtClean="0">
                <a:solidFill>
                  <a:schemeClr val="bg1"/>
                </a:solidFill>
                <a:latin typeface="Arial"/>
                <a:cs typeface="Arial"/>
              </a:rPr>
              <a:t/>
            </a:r>
            <a:br>
              <a:rPr lang="en-US" sz="2600" b="1" dirty="0" smtClean="0">
                <a:solidFill>
                  <a:schemeClr val="bg1"/>
                </a:solidFill>
                <a:latin typeface="Arial"/>
                <a:cs typeface="Arial"/>
              </a:rPr>
            </a:br>
            <a:r>
              <a:rPr lang="en-US" sz="2600" b="1" dirty="0" smtClean="0">
                <a:solidFill>
                  <a:schemeClr val="bg1"/>
                </a:solidFill>
                <a:latin typeface="Arial"/>
                <a:cs typeface="Arial"/>
              </a:rPr>
              <a:t>live </a:t>
            </a:r>
            <a:r>
              <a:rPr lang="en-US" sz="2600" b="1" dirty="0">
                <a:solidFill>
                  <a:schemeClr val="bg1"/>
                </a:solidFill>
                <a:latin typeface="Arial"/>
                <a:cs typeface="Arial"/>
              </a:rPr>
              <a:t>CME event and may include the use of trade names and other raw, unedited content. </a:t>
            </a:r>
            <a:endParaRPr lang="en-US" sz="2600" dirty="0">
              <a:solidFill>
                <a:schemeClr val="bg1"/>
              </a:solidFill>
              <a:latin typeface="Arial"/>
              <a:cs typeface="Arial"/>
            </a:endParaRPr>
          </a:p>
        </p:txBody>
      </p:sp>
    </p:spTree>
    <p:extLst>
      <p:ext uri="{BB962C8B-B14F-4D97-AF65-F5344CB8AC3E}">
        <p14:creationId xmlns:p14="http://schemas.microsoft.com/office/powerpoint/2010/main" val="9356319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3"/>
          <p:cNvSpPr>
            <a:spLocks noChangeArrowheads="1"/>
          </p:cNvSpPr>
          <p:nvPr/>
        </p:nvSpPr>
        <p:spPr bwMode="auto">
          <a:xfrm>
            <a:off x="467998" y="946474"/>
            <a:ext cx="8295002" cy="4311326"/>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2400">
              <a:solidFill>
                <a:srgbClr val="FFFFFF"/>
              </a:solidFill>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val="1953602631"/>
              </p:ext>
            </p:extLst>
          </p:nvPr>
        </p:nvGraphicFramePr>
        <p:xfrm>
          <a:off x="614998" y="1057817"/>
          <a:ext cx="8001002" cy="4088640"/>
        </p:xfrm>
        <a:graphic>
          <a:graphicData uri="http://schemas.openxmlformats.org/drawingml/2006/table">
            <a:tbl>
              <a:tblPr/>
              <a:tblGrid>
                <a:gridCol w="2514601"/>
                <a:gridCol w="1219200"/>
                <a:gridCol w="1270849"/>
                <a:gridCol w="1425450"/>
                <a:gridCol w="1570902"/>
              </a:tblGrid>
              <a:tr h="54338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55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550" b="1" dirty="0" smtClean="0"/>
                        <a:t>SOC </a:t>
                      </a:r>
                      <a:br>
                        <a:rPr lang="en-US" sz="1550" b="1" dirty="0" smtClean="0"/>
                      </a:br>
                      <a:r>
                        <a:rPr lang="en-US" sz="1550" b="1" dirty="0" smtClean="0"/>
                        <a:t>(n = 1184)</a:t>
                      </a:r>
                      <a:endParaRPr lang="en-US" sz="155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550" b="1" dirty="0" smtClean="0"/>
                        <a:t>SOC + ZA</a:t>
                      </a:r>
                      <a:br>
                        <a:rPr lang="en-US" sz="1550" b="1" dirty="0" smtClean="0"/>
                      </a:br>
                      <a:r>
                        <a:rPr lang="en-US" sz="1550" b="1" dirty="0" smtClean="0"/>
                        <a:t> (n = 593)</a:t>
                      </a:r>
                      <a:endParaRPr lang="en-US" sz="155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1" i="0" u="none" strike="noStrike" cap="none" normalizeH="0" baseline="0" dirty="0" smtClean="0">
                          <a:ln>
                            <a:noFill/>
                          </a:ln>
                          <a:solidFill>
                            <a:srgbClr val="FFFFFF"/>
                          </a:solidFill>
                          <a:effectLst/>
                          <a:latin typeface="Arial" charset="0"/>
                          <a:ea typeface="ヒラギノ角ゴ Pro W3" charset="-128"/>
                        </a:rPr>
                        <a:t>SOC + DOC</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1" i="0" u="none" strike="noStrike" cap="none" normalizeH="0" baseline="0" dirty="0" smtClean="0">
                          <a:ln>
                            <a:noFill/>
                          </a:ln>
                          <a:solidFill>
                            <a:srgbClr val="FFFFFF"/>
                          </a:solidFill>
                          <a:effectLst/>
                          <a:latin typeface="Arial" charset="0"/>
                          <a:ea typeface="ヒラギノ角ゴ Pro W3" charset="-128"/>
                        </a:rPr>
                        <a:t>(n = 592)</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1" i="0" u="none" strike="noStrike" cap="none" normalizeH="0" baseline="0" dirty="0" smtClean="0">
                          <a:ln>
                            <a:noFill/>
                          </a:ln>
                          <a:solidFill>
                            <a:srgbClr val="FFFFFF"/>
                          </a:solidFill>
                          <a:effectLst/>
                          <a:latin typeface="Arial" charset="0"/>
                          <a:ea typeface="ヒラギノ角ゴ Pro W3" charset="-128"/>
                        </a:rPr>
                        <a:t>SOC + ZA + DOC (n = 593)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r>
              <a:tr h="4306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Median OS (</a:t>
                      </a:r>
                      <a:r>
                        <a:rPr kumimoji="0" lang="en-US" sz="1550" b="0" i="0" u="none" strike="noStrike" cap="none" normalizeH="0" baseline="0" dirty="0" err="1" smtClean="0">
                          <a:ln>
                            <a:noFill/>
                          </a:ln>
                          <a:solidFill>
                            <a:schemeClr val="bg1"/>
                          </a:solidFill>
                          <a:effectLst/>
                          <a:latin typeface="Arial" charset="0"/>
                          <a:ea typeface="ヒラギノ角ゴ Pro W3" charset="-128"/>
                        </a:rPr>
                        <a:t>mo</a:t>
                      </a:r>
                      <a:r>
                        <a:rPr kumimoji="0" lang="en-US" sz="1550" b="0" i="0" u="none" strike="noStrike" cap="none" normalizeH="0" baseline="0" dirty="0" smtClean="0">
                          <a:ln>
                            <a:noFill/>
                          </a:ln>
                          <a:solidFill>
                            <a:schemeClr val="bg1"/>
                          </a:solidFill>
                          <a:effectLst/>
                          <a:latin typeface="Arial" charset="0"/>
                          <a:ea typeface="ヒラギノ角ゴ Pro W3" charset="-128"/>
                        </a:rPr>
                        <a: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71 </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Not reached</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81</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76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4306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5-yr OS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55%</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57%</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63%</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60%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4306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  HR (</a:t>
                      </a:r>
                      <a:r>
                        <a:rPr kumimoji="0" lang="en-US" sz="1550" b="0" i="1" u="none" strike="noStrike" cap="none" normalizeH="0" baseline="0" dirty="0" smtClean="0">
                          <a:ln>
                            <a:noFill/>
                          </a:ln>
                          <a:solidFill>
                            <a:schemeClr val="bg1"/>
                          </a:solidFill>
                          <a:effectLst/>
                          <a:latin typeface="Arial" charset="0"/>
                          <a:ea typeface="ヒラギノ角ゴ Pro W3" charset="-128"/>
                        </a:rPr>
                        <a:t>p</a:t>
                      </a:r>
                      <a:r>
                        <a:rPr kumimoji="0" lang="en-US" sz="1550" b="0" i="0" u="none" strike="noStrike" cap="none" normalizeH="0" baseline="0" dirty="0" smtClean="0">
                          <a:ln>
                            <a:noFill/>
                          </a:ln>
                          <a:solidFill>
                            <a:schemeClr val="bg1"/>
                          </a:solidFill>
                          <a:effectLst/>
                          <a:latin typeface="Arial" charset="0"/>
                          <a:ea typeface="ヒラギノ角ゴ Pro W3" charset="-128"/>
                        </a:rPr>
                        <a:t>-value) </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REF</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50" b="0" dirty="0" smtClean="0">
                          <a:solidFill>
                            <a:schemeClr val="bg1"/>
                          </a:solidFill>
                        </a:rPr>
                        <a:t>0.94 (0.45)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550" b="0" dirty="0" smtClean="0">
                          <a:solidFill>
                            <a:schemeClr val="bg1"/>
                          </a:solidFill>
                        </a:rPr>
                        <a:t>0.78</a:t>
                      </a:r>
                      <a:r>
                        <a:rPr lang="en-US" sz="1550" b="0" baseline="0" dirty="0" smtClean="0">
                          <a:solidFill>
                            <a:schemeClr val="bg1"/>
                          </a:solidFill>
                        </a:rPr>
                        <a:t> </a:t>
                      </a:r>
                      <a:r>
                        <a:rPr lang="en-US" sz="1550" b="0" dirty="0" smtClean="0">
                          <a:solidFill>
                            <a:schemeClr val="bg1"/>
                          </a:solidFill>
                        </a:rPr>
                        <a:t> (0.006)</a:t>
                      </a:r>
                      <a:endParaRPr lang="en-US" sz="1550" b="0" dirty="0">
                        <a:solidFill>
                          <a:schemeClr val="bg1"/>
                        </a:solidFill>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0.82 (0.022)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4269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Median FFS </a:t>
                      </a:r>
                      <a:r>
                        <a:rPr kumimoji="0" lang="en-US" sz="1550" b="0" i="0" u="none" strike="noStrike" cap="none" normalizeH="0" baseline="0" dirty="0" smtClean="0">
                          <a:ln>
                            <a:noFill/>
                          </a:ln>
                          <a:solidFill>
                            <a:srgbClr val="FFFFFF"/>
                          </a:solidFill>
                          <a:effectLst/>
                          <a:latin typeface="Arial" charset="0"/>
                          <a:ea typeface="ヒラギノ角ゴ Pro W3" charset="-128"/>
                        </a:rPr>
                        <a:t>(</a:t>
                      </a:r>
                      <a:r>
                        <a:rPr kumimoji="0" lang="en-US" sz="1550" b="0" i="0" u="none" strike="noStrike" cap="none" normalizeH="0" baseline="0" dirty="0" err="1" smtClean="0">
                          <a:ln>
                            <a:noFill/>
                          </a:ln>
                          <a:solidFill>
                            <a:srgbClr val="FFFFFF"/>
                          </a:solidFill>
                          <a:effectLst/>
                          <a:latin typeface="Arial" charset="0"/>
                          <a:ea typeface="ヒラギノ角ゴ Pro W3" charset="-128"/>
                        </a:rPr>
                        <a:t>mo</a:t>
                      </a:r>
                      <a:r>
                        <a:rPr kumimoji="0" lang="en-US" sz="1550" b="0" i="0" u="none" strike="noStrike" cap="none" normalizeH="0" baseline="0" dirty="0" smtClean="0">
                          <a:ln>
                            <a:noFill/>
                          </a:ln>
                          <a:solidFill>
                            <a:srgbClr val="FFFFFF"/>
                          </a:solidFill>
                          <a:effectLst/>
                          <a:latin typeface="Arial" charset="0"/>
                          <a:ea typeface="ヒラギノ角ゴ Pro W3" charset="-128"/>
                        </a:rPr>
                        <a:t>)</a:t>
                      </a:r>
                      <a:endParaRPr kumimoji="0" lang="en-US" sz="1550" b="0" i="0" u="none" strike="noStrike" cap="none" normalizeH="0" baseline="0" dirty="0" smtClean="0">
                        <a:ln>
                          <a:noFill/>
                        </a:ln>
                        <a:solidFill>
                          <a:schemeClr val="bg1"/>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20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22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37</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r>
              <a:tr h="34269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5-yr FFS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28%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34%</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r>
              <a:tr h="51932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  HR (</a:t>
                      </a:r>
                      <a:r>
                        <a:rPr kumimoji="0" lang="en-US" sz="1550" b="0" i="1" u="none" strike="noStrike" cap="none" normalizeH="0" baseline="0" dirty="0" smtClean="0">
                          <a:ln>
                            <a:noFill/>
                          </a:ln>
                          <a:solidFill>
                            <a:schemeClr val="bg1"/>
                          </a:solidFill>
                          <a:effectLst/>
                          <a:latin typeface="Arial" charset="0"/>
                          <a:ea typeface="ヒラギノ角ゴ Pro W3" charset="-128"/>
                        </a:rPr>
                        <a:t>p</a:t>
                      </a:r>
                      <a:r>
                        <a:rPr kumimoji="0" lang="en-US" sz="1550" b="0" i="0" u="none" strike="noStrike" cap="none" normalizeH="0" baseline="0" dirty="0" smtClean="0">
                          <a:ln>
                            <a:noFill/>
                          </a:ln>
                          <a:solidFill>
                            <a:schemeClr val="bg1"/>
                          </a:solidFill>
                          <a:effectLst/>
                          <a:latin typeface="Arial" charset="0"/>
                          <a:ea typeface="ヒラギノ角ゴ Pro W3" charset="-128"/>
                        </a:rPr>
                        <a:t>-value)</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REF</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0.92 (0.198)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0.61 (&lt;0.0001)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0.62 (&lt;0.0001)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4383"/>
                    </a:solidFill>
                  </a:tcPr>
                </a:tc>
              </a:tr>
              <a:tr h="34269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Median OS </a:t>
                      </a:r>
                      <a:r>
                        <a:rPr lang="en-US" sz="1800" u="none" kern="1200" baseline="0" dirty="0" smtClean="0">
                          <a:solidFill>
                            <a:schemeClr val="tx1"/>
                          </a:solidFill>
                          <a:latin typeface="+mn-lt"/>
                          <a:ea typeface="+mn-ea"/>
                          <a:cs typeface="+mn-cs"/>
                        </a:rPr>
                        <a:t>— </a:t>
                      </a:r>
                      <a:r>
                        <a:rPr kumimoji="0" lang="en-US" sz="1550" b="0" i="0" u="none" strike="noStrike" cap="none" normalizeH="0" baseline="0" dirty="0" smtClean="0">
                          <a:ln>
                            <a:noFill/>
                          </a:ln>
                          <a:solidFill>
                            <a:srgbClr val="FFFFFF"/>
                          </a:solidFill>
                          <a:effectLst/>
                          <a:latin typeface="Arial" charset="0"/>
                          <a:ea typeface="ヒラギノ角ゴ Pro W3" charset="-128"/>
                        </a:rPr>
                        <a:t>metastatic*</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45 </a:t>
                      </a:r>
                      <a:r>
                        <a:rPr kumimoji="0" lang="en-US" sz="1550" b="0" i="0" u="none" strike="noStrike" cap="none" normalizeH="0" baseline="0" dirty="0" err="1" smtClean="0">
                          <a:ln>
                            <a:noFill/>
                          </a:ln>
                          <a:solidFill>
                            <a:srgbClr val="FFFFFF"/>
                          </a:solidFill>
                          <a:effectLst/>
                          <a:latin typeface="Arial" charset="0"/>
                          <a:ea typeface="ヒラギノ角ゴ Pro W3" charset="-128"/>
                        </a:rPr>
                        <a:t>mo</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46 </a:t>
                      </a:r>
                      <a:r>
                        <a:rPr kumimoji="0" lang="en-US" sz="1550" b="0" i="0" u="none" strike="noStrike" cap="none" normalizeH="0" baseline="0" dirty="0" err="1" smtClean="0">
                          <a:ln>
                            <a:noFill/>
                          </a:ln>
                          <a:solidFill>
                            <a:srgbClr val="FFFFFF"/>
                          </a:solidFill>
                          <a:effectLst/>
                          <a:latin typeface="Arial" charset="0"/>
                          <a:ea typeface="ヒラギノ角ゴ Pro W3" charset="-128"/>
                        </a:rPr>
                        <a:t>mo</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60 </a:t>
                      </a:r>
                      <a:r>
                        <a:rPr kumimoji="0" lang="en-US" sz="1550" b="0" i="0" u="none" strike="noStrike" cap="none" normalizeH="0" baseline="0" dirty="0" err="1" smtClean="0">
                          <a:ln>
                            <a:noFill/>
                          </a:ln>
                          <a:solidFill>
                            <a:srgbClr val="FFFFFF"/>
                          </a:solidFill>
                          <a:effectLst/>
                          <a:latin typeface="Arial" charset="0"/>
                          <a:ea typeface="ヒラギノ角ゴ Pro W3" charset="-128"/>
                        </a:rPr>
                        <a:t>mo</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55 </a:t>
                      </a:r>
                      <a:r>
                        <a:rPr kumimoji="0" lang="en-US" sz="1550" b="0" i="0" u="none" strike="noStrike" cap="none" normalizeH="0" baseline="0" dirty="0" err="1" smtClean="0">
                          <a:ln>
                            <a:noFill/>
                          </a:ln>
                          <a:solidFill>
                            <a:srgbClr val="FFFFFF"/>
                          </a:solidFill>
                          <a:effectLst/>
                          <a:latin typeface="Arial" charset="0"/>
                          <a:ea typeface="ヒラギノ角ゴ Pro W3" charset="-128"/>
                        </a:rPr>
                        <a:t>mo</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4269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   5-yr OS</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39%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43%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50%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46%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4269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chemeClr val="bg1"/>
                          </a:solidFill>
                          <a:effectLst/>
                          <a:latin typeface="Arial" charset="0"/>
                          <a:ea typeface="ヒラギノ角ゴ Pro W3" charset="-128"/>
                        </a:rPr>
                        <a:t>   HR (</a:t>
                      </a:r>
                      <a:r>
                        <a:rPr kumimoji="0" lang="en-US" sz="1550" b="0" i="1" u="none" strike="noStrike" cap="none" normalizeH="0" baseline="0" dirty="0" smtClean="0">
                          <a:ln>
                            <a:noFill/>
                          </a:ln>
                          <a:solidFill>
                            <a:schemeClr val="bg1"/>
                          </a:solidFill>
                          <a:effectLst/>
                          <a:latin typeface="Arial" charset="0"/>
                          <a:ea typeface="ヒラギノ角ゴ Pro W3" charset="-128"/>
                        </a:rPr>
                        <a:t>p</a:t>
                      </a:r>
                      <a:r>
                        <a:rPr kumimoji="0" lang="en-US" sz="1550" b="0" i="0" u="none" strike="noStrike" cap="none" normalizeH="0" baseline="0" dirty="0" smtClean="0">
                          <a:ln>
                            <a:noFill/>
                          </a:ln>
                          <a:solidFill>
                            <a:schemeClr val="bg1"/>
                          </a:solidFill>
                          <a:effectLst/>
                          <a:latin typeface="Arial" charset="0"/>
                          <a:ea typeface="ヒラギノ角ゴ Pro W3" charset="-128"/>
                        </a:rPr>
                        <a:t>-value)</a:t>
                      </a:r>
                      <a:endParaRPr kumimoji="0" lang="en-US" sz="155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REF</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0.93 (0.416)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0.76 (0.005)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550" b="0" i="0" u="none" strike="noStrike" cap="none" normalizeH="0" baseline="0" dirty="0" smtClean="0">
                          <a:ln>
                            <a:noFill/>
                          </a:ln>
                          <a:solidFill>
                            <a:srgbClr val="FFFFFF"/>
                          </a:solidFill>
                          <a:effectLst/>
                          <a:latin typeface="Arial" charset="0"/>
                          <a:ea typeface="ヒラギノ角ゴ Pro W3" charset="-128"/>
                        </a:rPr>
                        <a:t>0.79 (0.015)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bl>
          </a:graphicData>
        </a:graphic>
      </p:graphicFrame>
      <p:sp>
        <p:nvSpPr>
          <p:cNvPr id="9" name="Title 2"/>
          <p:cNvSpPr>
            <a:spLocks noGrp="1"/>
          </p:cNvSpPr>
          <p:nvPr>
            <p:ph type="title"/>
          </p:nvPr>
        </p:nvSpPr>
        <p:spPr/>
        <p:txBody>
          <a:bodyPr/>
          <a:lstStyle/>
          <a:p>
            <a:r>
              <a:rPr lang="en-US" dirty="0" smtClean="0">
                <a:latin typeface="Arial" charset="0"/>
                <a:ea typeface="ヒラギノ角ゴ Pro W3" charset="0"/>
                <a:cs typeface="ヒラギノ角ゴ Pro W3" charset="0"/>
              </a:rPr>
              <a:t>STAMPEDE: Survival at 43 Months Follow-Up</a:t>
            </a:r>
            <a:endParaRPr lang="en-US" dirty="0">
              <a:latin typeface="Arial" charset="0"/>
              <a:ea typeface="ＭＳ Ｐゴシック" charset="0"/>
              <a:cs typeface="ＭＳ Ｐゴシック" charset="0"/>
            </a:endParaRPr>
          </a:p>
        </p:txBody>
      </p:sp>
      <p:sp>
        <p:nvSpPr>
          <p:cNvPr id="8" name="TextBox 7"/>
          <p:cNvSpPr txBox="1"/>
          <p:nvPr/>
        </p:nvSpPr>
        <p:spPr>
          <a:xfrm>
            <a:off x="152401" y="6336268"/>
            <a:ext cx="7924799" cy="369332"/>
          </a:xfrm>
          <a:prstGeom prst="rect">
            <a:avLst/>
          </a:prstGeom>
          <a:noFill/>
        </p:spPr>
        <p:txBody>
          <a:bodyPr wrap="square" rtlCol="0">
            <a:spAutoFit/>
          </a:bodyPr>
          <a:lstStyle/>
          <a:p>
            <a:r>
              <a:rPr lang="en-US" sz="1800" dirty="0" smtClean="0"/>
              <a:t>James ND et al. </a:t>
            </a:r>
            <a:r>
              <a:rPr lang="en-US" sz="1800" i="1" dirty="0" smtClean="0"/>
              <a:t>Lancet</a:t>
            </a:r>
            <a:r>
              <a:rPr lang="en-US" sz="1800" dirty="0" smtClean="0"/>
              <a:t> 2016;387(10024):1163-77.</a:t>
            </a:r>
            <a:endParaRPr lang="en-US" sz="1800" dirty="0"/>
          </a:p>
        </p:txBody>
      </p:sp>
      <p:sp>
        <p:nvSpPr>
          <p:cNvPr id="3" name="TextBox 2"/>
          <p:cNvSpPr txBox="1"/>
          <p:nvPr/>
        </p:nvSpPr>
        <p:spPr>
          <a:xfrm>
            <a:off x="484191" y="5312834"/>
            <a:ext cx="7918430" cy="1000274"/>
          </a:xfrm>
          <a:prstGeom prst="rect">
            <a:avLst/>
          </a:prstGeom>
          <a:noFill/>
        </p:spPr>
        <p:txBody>
          <a:bodyPr wrap="square" rtlCol="0">
            <a:spAutoFit/>
          </a:bodyPr>
          <a:lstStyle/>
          <a:p>
            <a:r>
              <a:rPr lang="en-US" sz="1800" dirty="0" smtClean="0"/>
              <a:t>*</a:t>
            </a:r>
            <a:r>
              <a:rPr lang="en-US" sz="1800" baseline="30000" dirty="0" smtClean="0"/>
              <a:t> </a:t>
            </a:r>
            <a:r>
              <a:rPr lang="en-US" sz="1800" dirty="0" smtClean="0"/>
              <a:t>Patients with metastatic disease at study entry</a:t>
            </a:r>
          </a:p>
          <a:p>
            <a:pPr>
              <a:spcBef>
                <a:spcPts val="600"/>
              </a:spcBef>
            </a:pPr>
            <a:r>
              <a:rPr lang="en-US" sz="1800" dirty="0" smtClean="0"/>
              <a:t>SOC = standard of care (control); ZA = </a:t>
            </a:r>
            <a:r>
              <a:rPr lang="en-US" sz="1800" dirty="0" err="1" smtClean="0"/>
              <a:t>zoledronic</a:t>
            </a:r>
            <a:r>
              <a:rPr lang="en-US" sz="1800" dirty="0" smtClean="0"/>
              <a:t> acid; DOC = </a:t>
            </a:r>
            <a:r>
              <a:rPr lang="en-US" sz="1800" dirty="0" err="1" smtClean="0"/>
              <a:t>docetaxel</a:t>
            </a:r>
            <a:r>
              <a:rPr lang="en-US" sz="1800" dirty="0" smtClean="0"/>
              <a:t>; REF = reference</a:t>
            </a:r>
          </a:p>
        </p:txBody>
      </p:sp>
    </p:spTree>
    <p:extLst>
      <p:ext uri="{BB962C8B-B14F-4D97-AF65-F5344CB8AC3E}">
        <p14:creationId xmlns:p14="http://schemas.microsoft.com/office/powerpoint/2010/main" val="16667579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3"/>
          <p:cNvSpPr>
            <a:spLocks noGrp="1"/>
          </p:cNvSpPr>
          <p:nvPr>
            <p:ph type="ctrTitle"/>
          </p:nvPr>
        </p:nvSpPr>
        <p:spPr/>
        <p:txBody>
          <a:bodyPr/>
          <a:lstStyle/>
          <a:p>
            <a:r>
              <a:rPr lang="en-US" sz="3200" dirty="0">
                <a:latin typeface="Arial" charset="0"/>
                <a:ea typeface="ＭＳ Ｐゴシック" charset="0"/>
                <a:cs typeface="ＭＳ Ｐゴシック" charset="0"/>
              </a:rPr>
              <a:t/>
            </a:r>
            <a:br>
              <a:rPr lang="en-US" sz="3200" dirty="0">
                <a:latin typeface="Arial" charset="0"/>
                <a:ea typeface="ＭＳ Ｐゴシック" charset="0"/>
                <a:cs typeface="ＭＳ Ｐゴシック" charset="0"/>
              </a:rPr>
            </a:br>
            <a:r>
              <a:rPr lang="en-US" sz="2800" dirty="0" err="1"/>
              <a:t>Cabazitaxel</a:t>
            </a:r>
            <a:r>
              <a:rPr lang="en-US" sz="2800" dirty="0"/>
              <a:t> vs docetaxel in chemotherapy-naive (CN) patients with metastatic castration-resistant prostate cancer</a:t>
            </a:r>
            <a:br>
              <a:rPr lang="en-US" sz="2800" dirty="0"/>
            </a:br>
            <a:r>
              <a:rPr lang="en-US" sz="2800" dirty="0"/>
              <a:t>(</a:t>
            </a:r>
            <a:r>
              <a:rPr lang="en-US" sz="2800" dirty="0" err="1"/>
              <a:t>mCRPC</a:t>
            </a:r>
            <a:r>
              <a:rPr lang="en-US" sz="2800" dirty="0"/>
              <a:t>): A three-arm phase III study (FIRSTANA</a:t>
            </a:r>
            <a:r>
              <a:rPr lang="en-US" sz="2800" dirty="0" smtClean="0"/>
              <a:t>)</a:t>
            </a:r>
            <a:endParaRPr lang="en-US" sz="2800" dirty="0">
              <a:latin typeface="Arial" charset="0"/>
              <a:ea typeface="ＭＳ Ｐゴシック" charset="0"/>
              <a:cs typeface="ＭＳ Ｐゴシック" charset="0"/>
            </a:endParaRPr>
          </a:p>
        </p:txBody>
      </p:sp>
      <p:sp>
        <p:nvSpPr>
          <p:cNvPr id="7170" name="Content Placeholder 4"/>
          <p:cNvSpPr>
            <a:spLocks noGrp="1"/>
          </p:cNvSpPr>
          <p:nvPr>
            <p:ph type="subTitle" idx="1"/>
          </p:nvPr>
        </p:nvSpPr>
        <p:spPr/>
        <p:txBody>
          <a:bodyPr/>
          <a:lstStyle/>
          <a:p>
            <a:r>
              <a:rPr lang="en-US" dirty="0" smtClean="0"/>
              <a:t>Sartor AO </a:t>
            </a:r>
            <a:r>
              <a:rPr lang="en-US" dirty="0"/>
              <a:t>et al. </a:t>
            </a:r>
            <a:br>
              <a:rPr lang="en-US" dirty="0"/>
            </a:br>
            <a:r>
              <a:rPr lang="en-US" i="1" dirty="0" smtClean="0">
                <a:latin typeface="Arial" charset="0"/>
                <a:ea typeface="ＭＳ Ｐゴシック" charset="0"/>
                <a:cs typeface="ＭＳ Ｐゴシック" charset="0"/>
              </a:rPr>
              <a:t>Proc </a:t>
            </a:r>
            <a:r>
              <a:rPr lang="en-US" i="1" dirty="0">
                <a:latin typeface="Arial" charset="0"/>
                <a:ea typeface="ＭＳ Ｐゴシック" charset="0"/>
                <a:cs typeface="ＭＳ Ｐゴシック" charset="0"/>
              </a:rPr>
              <a:t>ASCO </a:t>
            </a:r>
            <a:r>
              <a:rPr lang="en-US" dirty="0">
                <a:latin typeface="Arial" charset="0"/>
                <a:ea typeface="ＭＳ Ｐゴシック" charset="0"/>
                <a:cs typeface="ＭＳ Ｐゴシック" charset="0"/>
              </a:rPr>
              <a:t>2016;Abstract </a:t>
            </a:r>
            <a:r>
              <a:rPr lang="en-US" dirty="0" smtClean="0">
                <a:latin typeface="Arial" charset="0"/>
                <a:ea typeface="ＭＳ Ｐゴシック" charset="0"/>
                <a:cs typeface="ＭＳ Ｐゴシック" charset="0"/>
              </a:rPr>
              <a:t>5006.</a:t>
            </a:r>
            <a:endParaRPr lang="en-US" dirty="0">
              <a:latin typeface="Arial" charset="0"/>
              <a:ea typeface="ＭＳ Ｐゴシック" charset="0"/>
              <a:cs typeface="ＭＳ Ｐゴシック" charset="0"/>
            </a:endParaRPr>
          </a:p>
        </p:txBody>
      </p:sp>
      <p:pic>
        <p:nvPicPr>
          <p:cNvPr id="4" name="Picture 3"/>
          <p:cNvPicPr>
            <a:picLocks noChangeAspect="1"/>
          </p:cNvPicPr>
          <p:nvPr/>
        </p:nvPicPr>
        <p:blipFill>
          <a:blip r:embed="rId3">
            <a:alphaModFix amt="90000"/>
            <a:extLst>
              <a:ext uri="{28A0092B-C50C-407E-A947-70E740481C1C}">
                <a14:useLocalDpi xmlns:a14="http://schemas.microsoft.com/office/drawing/2010/main" val="0"/>
              </a:ext>
            </a:extLst>
          </a:blip>
          <a:stretch>
            <a:fillRect/>
          </a:stretch>
        </p:blipFill>
        <p:spPr>
          <a:xfrm>
            <a:off x="7886700" y="5610073"/>
            <a:ext cx="914400" cy="955497"/>
          </a:xfrm>
          <a:prstGeom prst="rect">
            <a:avLst/>
          </a:prstGeom>
          <a:effectLst>
            <a:glow rad="63500">
              <a:schemeClr val="accent5">
                <a:satMod val="175000"/>
                <a:alpha val="35000"/>
              </a:schemeClr>
            </a:glow>
          </a:effectLst>
        </p:spPr>
      </p:pic>
    </p:spTree>
    <p:extLst>
      <p:ext uri="{BB962C8B-B14F-4D97-AF65-F5344CB8AC3E}">
        <p14:creationId xmlns:p14="http://schemas.microsoft.com/office/powerpoint/2010/main" val="5709514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p:cNvSpPr>
            <a:spLocks noChangeArrowheads="1"/>
          </p:cNvSpPr>
          <p:nvPr/>
        </p:nvSpPr>
        <p:spPr bwMode="auto">
          <a:xfrm>
            <a:off x="533400" y="981634"/>
            <a:ext cx="8208003" cy="4504766"/>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2400">
              <a:solidFill>
                <a:srgbClr val="FFFFFF"/>
              </a:solidFill>
              <a:cs typeface="+mn-cs"/>
            </a:endParaRPr>
          </a:p>
        </p:txBody>
      </p:sp>
      <p:sp>
        <p:nvSpPr>
          <p:cNvPr id="7" name="Rectangle 33"/>
          <p:cNvSpPr>
            <a:spLocks noChangeArrowheads="1"/>
          </p:cNvSpPr>
          <p:nvPr/>
        </p:nvSpPr>
        <p:spPr bwMode="auto">
          <a:xfrm>
            <a:off x="676004" y="2133537"/>
            <a:ext cx="7922795" cy="2200961"/>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2400">
              <a:solidFill>
                <a:srgbClr val="FFFFFF"/>
              </a:solidFill>
              <a:cs typeface="+mn-cs"/>
            </a:endParaRPr>
          </a:p>
        </p:txBody>
      </p:sp>
      <p:sp>
        <p:nvSpPr>
          <p:cNvPr id="23553" name="Title 2"/>
          <p:cNvSpPr>
            <a:spLocks noGrp="1"/>
          </p:cNvSpPr>
          <p:nvPr>
            <p:ph type="title"/>
          </p:nvPr>
        </p:nvSpPr>
        <p:spPr/>
        <p:txBody>
          <a:bodyPr/>
          <a:lstStyle/>
          <a:p>
            <a:r>
              <a:rPr lang="en-US" dirty="0" smtClean="0">
                <a:latin typeface="Arial" charset="0"/>
                <a:ea typeface="ヒラギノ角ゴ Pro W3" charset="0"/>
                <a:cs typeface="ヒラギノ角ゴ Pro W3" charset="0"/>
              </a:rPr>
              <a:t>FIRSTANA: Survival and Response</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41706998"/>
              </p:ext>
            </p:extLst>
          </p:nvPr>
        </p:nvGraphicFramePr>
        <p:xfrm>
          <a:off x="714105" y="1151948"/>
          <a:ext cx="7846593" cy="4164138"/>
        </p:xfrm>
        <a:graphic>
          <a:graphicData uri="http://schemas.openxmlformats.org/drawingml/2006/table">
            <a:tbl>
              <a:tblPr/>
              <a:tblGrid>
                <a:gridCol w="2922870"/>
                <a:gridCol w="1599026"/>
                <a:gridCol w="1599026"/>
                <a:gridCol w="1725671"/>
              </a:tblGrid>
              <a:tr h="67259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70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700" b="1" dirty="0" smtClean="0"/>
                        <a:t>DOC </a:t>
                      </a:r>
                    </a:p>
                    <a:p>
                      <a:pPr algn="ctr"/>
                      <a:r>
                        <a:rPr lang="en-US" sz="1700" b="1" dirty="0" smtClean="0"/>
                        <a:t>(n = 391)</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700" b="1" dirty="0" smtClean="0"/>
                        <a:t>CBZ 20</a:t>
                      </a:r>
                    </a:p>
                    <a:p>
                      <a:pPr algn="ctr"/>
                      <a:r>
                        <a:rPr lang="en-US" sz="1700" b="1" baseline="0" dirty="0" smtClean="0"/>
                        <a:t>(n = 389)</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700" b="1" i="0" u="none" strike="noStrike" cap="none" normalizeH="0" baseline="0" dirty="0" smtClean="0">
                          <a:ln>
                            <a:noFill/>
                          </a:ln>
                          <a:solidFill>
                            <a:srgbClr val="FFFFFF"/>
                          </a:solidFill>
                          <a:effectLst/>
                          <a:latin typeface="Arial" charset="0"/>
                          <a:ea typeface="ヒラギノ角ゴ Pro W3" charset="-128"/>
                        </a:rPr>
                        <a:t>CBZ 25</a:t>
                      </a:r>
                    </a:p>
                    <a:p>
                      <a:pPr marL="0" marR="0" lvl="0" indent="0" algn="ctr" defTabSz="914400" rtl="0" eaLnBrk="0" fontAlgn="base" latinLnBrk="0" hangingPunct="0">
                        <a:lnSpc>
                          <a:spcPct val="90000"/>
                        </a:lnSpc>
                        <a:spcBef>
                          <a:spcPct val="0"/>
                        </a:spcBef>
                        <a:spcAft>
                          <a:spcPct val="0"/>
                        </a:spcAft>
                        <a:buClrTx/>
                        <a:buSzTx/>
                        <a:buFontTx/>
                        <a:buNone/>
                        <a:tabLst/>
                      </a:pPr>
                      <a:r>
                        <a:rPr kumimoji="0" lang="en-US" sz="1700" b="1" i="0" u="none" strike="noStrike" cap="none" normalizeH="0" baseline="0" dirty="0" smtClean="0">
                          <a:ln>
                            <a:noFill/>
                          </a:ln>
                          <a:solidFill>
                            <a:srgbClr val="FFFFFF"/>
                          </a:solidFill>
                          <a:effectLst/>
                          <a:latin typeface="Arial" charset="0"/>
                          <a:ea typeface="ヒラギノ角ゴ Pro W3" charset="-128"/>
                        </a:rPr>
                        <a:t>(n = 388)</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Median OS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r>
                        <a:rPr kumimoji="0" lang="en-US" sz="1700" b="0" i="0" u="none" strike="noStrike" cap="none" normalizeH="0" baseline="0" dirty="0" smtClean="0">
                          <a:ln>
                            <a:noFill/>
                          </a:ln>
                          <a:solidFill>
                            <a:srgbClr val="FFFFFF"/>
                          </a:solidFill>
                          <a:effectLst/>
                          <a:latin typeface="Arial" charset="0"/>
                          <a:ea typeface="ヒラギノ角ゴ Pro W3" charset="-128"/>
                        </a:rPr>
                        <a:t>)</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24.3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24.5</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25.2</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        HR (</a:t>
                      </a:r>
                      <a:r>
                        <a:rPr kumimoji="0" lang="en-US" sz="1700" b="0" i="1" u="none" strike="noStrike" cap="none" normalizeH="0" baseline="0" dirty="0" smtClean="0">
                          <a:ln>
                            <a:noFill/>
                          </a:ln>
                          <a:solidFill>
                            <a:srgbClr val="FFFFFF"/>
                          </a:solidFill>
                          <a:effectLst/>
                          <a:latin typeface="Arial" charset="0"/>
                          <a:ea typeface="ヒラギノ角ゴ Pro W3" charset="-128"/>
                        </a:rPr>
                        <a:t>p</a:t>
                      </a:r>
                      <a:r>
                        <a:rPr kumimoji="0" lang="en-US" sz="1700" b="0" i="0" u="none" strike="noStrike" cap="none" normalizeH="0" baseline="0" dirty="0" smtClean="0">
                          <a:ln>
                            <a:noFill/>
                          </a:ln>
                          <a:solidFill>
                            <a:srgbClr val="FFFFFF"/>
                          </a:solidFill>
                          <a:effectLst/>
                          <a:latin typeface="Arial" charset="0"/>
                          <a:ea typeface="ヒラギノ角ゴ Pro W3" charset="-128"/>
                        </a:rPr>
                        <a:t>-value)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REF</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1.009 (0.997)</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0.97 (0.757)</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Median PFS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r>
                        <a:rPr kumimoji="0" lang="en-US" sz="1700" b="0" i="0" u="none" strike="noStrike" cap="none" normalizeH="0" baseline="0" dirty="0" smtClean="0">
                          <a:ln>
                            <a:noFill/>
                          </a:ln>
                          <a:solidFill>
                            <a:srgbClr val="FFFFFF"/>
                          </a:solidFill>
                          <a:effectLst/>
                          <a:latin typeface="Arial" charset="0"/>
                          <a:ea typeface="ヒラギノ角ゴ Pro W3" charset="-128"/>
                        </a:rPr>
                        <a:t>)</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5.3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4.4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5.1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        HR (</a:t>
                      </a:r>
                      <a:r>
                        <a:rPr kumimoji="0" lang="en-US" sz="1700" b="0" i="1" u="none" strike="noStrike" cap="none" normalizeH="0" baseline="0" dirty="0" smtClean="0">
                          <a:ln>
                            <a:noFill/>
                          </a:ln>
                          <a:solidFill>
                            <a:srgbClr val="FFFFFF"/>
                          </a:solidFill>
                          <a:effectLst/>
                          <a:latin typeface="Arial" charset="0"/>
                          <a:ea typeface="ヒラギノ角ゴ Pro W3" charset="-128"/>
                        </a:rPr>
                        <a:t>p</a:t>
                      </a:r>
                      <a:r>
                        <a:rPr kumimoji="0" lang="en-US" sz="1700" b="0" i="0" u="none" strike="noStrike" cap="none" normalizeH="0" baseline="0" dirty="0" smtClean="0">
                          <a:ln>
                            <a:noFill/>
                          </a:ln>
                          <a:solidFill>
                            <a:srgbClr val="FFFFFF"/>
                          </a:solidFill>
                          <a:effectLst/>
                          <a:latin typeface="Arial" charset="0"/>
                          <a:ea typeface="ヒラギノ角ゴ Pro W3" charset="-128"/>
                        </a:rPr>
                        <a:t>-value)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REF</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1.063 (0.42)</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0.989 (0.80)</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8613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r>
              <a:tr h="58735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PSA response</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a:t>
                      </a:r>
                      <a:r>
                        <a:rPr kumimoji="0" lang="en-US" sz="1700" b="0" i="0" u="none" strike="noStrike" cap="none" normalizeH="0" baseline="0" dirty="0" smtClean="0">
                          <a:ln>
                            <a:noFill/>
                          </a:ln>
                          <a:solidFill>
                            <a:srgbClr val="FFFFFF"/>
                          </a:solidFill>
                          <a:effectLst/>
                          <a:latin typeface="Arial" charset="0"/>
                          <a:ea typeface="ヒラギノ角ゴ Pro W3" charset="-128"/>
                        </a:rPr>
                        <a:t>-value </a:t>
                      </a:r>
                      <a:r>
                        <a:rPr kumimoji="0" lang="en-US" sz="1700" b="0" i="0" u="none" strike="noStrike" cap="none" normalizeH="0" baseline="0" dirty="0" err="1" smtClean="0">
                          <a:ln>
                            <a:noFill/>
                          </a:ln>
                          <a:solidFill>
                            <a:srgbClr val="FFFFFF"/>
                          </a:solidFill>
                          <a:effectLst/>
                          <a:latin typeface="Arial" charset="0"/>
                          <a:ea typeface="ヒラギノ角ゴ Pro W3" charset="-128"/>
                        </a:rPr>
                        <a:t>vs</a:t>
                      </a:r>
                      <a:r>
                        <a:rPr kumimoji="0" lang="en-US" sz="1700" b="0" i="0" u="none" strike="noStrike" cap="none" normalizeH="0" baseline="0" dirty="0" smtClean="0">
                          <a:ln>
                            <a:noFill/>
                          </a:ln>
                          <a:solidFill>
                            <a:srgbClr val="FFFFFF"/>
                          </a:solidFill>
                          <a:effectLst/>
                          <a:latin typeface="Arial" charset="0"/>
                          <a:ea typeface="ヒラギノ角ゴ Pro W3" charset="-128"/>
                        </a:rPr>
                        <a:t> DOC)</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68.4%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60.7%</a:t>
                      </a:r>
                      <a:br>
                        <a:rPr kumimoji="0" lang="en-US" sz="1700" b="0" i="0" u="none" strike="noStrike" cap="none" normalizeH="0" baseline="0" dirty="0" smtClean="0">
                          <a:ln>
                            <a:noFill/>
                          </a:ln>
                          <a:solidFill>
                            <a:srgbClr val="FFFFFF"/>
                          </a:solidFill>
                          <a:effectLst/>
                          <a:latin typeface="Arial" charset="0"/>
                          <a:ea typeface="ヒラギノ角ゴ Pro W3" charset="-128"/>
                        </a:rPr>
                      </a:b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 </a:t>
                      </a:r>
                      <a:r>
                        <a:rPr kumimoji="0" lang="en-US" sz="1700" b="0" i="0" u="none" strike="noStrike" cap="none" normalizeH="0" baseline="0" dirty="0" smtClean="0">
                          <a:ln>
                            <a:noFill/>
                          </a:ln>
                          <a:solidFill>
                            <a:srgbClr val="FFFFFF"/>
                          </a:solidFill>
                          <a:effectLst/>
                          <a:latin typeface="Arial" charset="0"/>
                          <a:ea typeface="ヒラギノ角ゴ Pro W3" charset="-128"/>
                        </a:rPr>
                        <a:t>= 0.052)</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68.7%</a:t>
                      </a:r>
                      <a:br>
                        <a:rPr kumimoji="0" lang="en-US" sz="1700" b="0" i="0" u="none" strike="noStrike" cap="none" normalizeH="0" baseline="0" dirty="0" smtClean="0">
                          <a:ln>
                            <a:noFill/>
                          </a:ln>
                          <a:solidFill>
                            <a:srgbClr val="FFFFFF"/>
                          </a:solidFill>
                          <a:effectLst/>
                          <a:latin typeface="Arial" charset="0"/>
                          <a:ea typeface="ヒラギノ角ゴ Pro W3" charset="-128"/>
                        </a:rPr>
                      </a:b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 </a:t>
                      </a:r>
                      <a:r>
                        <a:rPr kumimoji="0" lang="en-US" sz="1700" b="0" i="0" u="none" strike="noStrike" cap="none" normalizeH="0" baseline="0" dirty="0" smtClean="0">
                          <a:ln>
                            <a:noFill/>
                          </a:ln>
                          <a:solidFill>
                            <a:srgbClr val="FFFFFF"/>
                          </a:solidFill>
                          <a:effectLst/>
                          <a:latin typeface="Arial" charset="0"/>
                          <a:ea typeface="ヒラギノ角ゴ Pro W3" charset="-128"/>
                        </a:rPr>
                        <a:t>= 0.999)</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58735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Tumor response</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a:t>
                      </a:r>
                      <a:r>
                        <a:rPr kumimoji="0" lang="en-US" sz="1700" b="0" i="0" u="none" strike="noStrike" cap="none" normalizeH="0" baseline="0" dirty="0" smtClean="0">
                          <a:ln>
                            <a:noFill/>
                          </a:ln>
                          <a:solidFill>
                            <a:srgbClr val="FFFFFF"/>
                          </a:solidFill>
                          <a:effectLst/>
                          <a:latin typeface="Arial" charset="0"/>
                          <a:ea typeface="ヒラギノ角ゴ Pro W3" charset="-128"/>
                        </a:rPr>
                        <a:t>-value </a:t>
                      </a:r>
                      <a:r>
                        <a:rPr kumimoji="0" lang="en-US" sz="1700" b="0" i="0" u="none" strike="noStrike" cap="none" normalizeH="0" baseline="0" dirty="0" err="1" smtClean="0">
                          <a:ln>
                            <a:noFill/>
                          </a:ln>
                          <a:solidFill>
                            <a:srgbClr val="FFFFFF"/>
                          </a:solidFill>
                          <a:effectLst/>
                          <a:latin typeface="Arial" charset="0"/>
                          <a:ea typeface="ヒラギノ角ゴ Pro W3" charset="-128"/>
                        </a:rPr>
                        <a:t>vs</a:t>
                      </a:r>
                      <a:r>
                        <a:rPr kumimoji="0" lang="en-US" sz="1700" b="0" i="0" u="none" strike="noStrike" cap="none" normalizeH="0" baseline="0" dirty="0" smtClean="0">
                          <a:ln>
                            <a:noFill/>
                          </a:ln>
                          <a:solidFill>
                            <a:srgbClr val="FFFFFF"/>
                          </a:solidFill>
                          <a:effectLst/>
                          <a:latin typeface="Arial" charset="0"/>
                          <a:ea typeface="ヒラギノ角ゴ Pro W3" charset="-128"/>
                        </a:rPr>
                        <a:t> DOC)</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30.9%</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32.4% </a:t>
                      </a:r>
                      <a:br>
                        <a:rPr kumimoji="0" lang="en-US" sz="1700" b="0" i="0" u="none" strike="noStrike" cap="none" normalizeH="0" baseline="0" dirty="0" smtClean="0">
                          <a:ln>
                            <a:noFill/>
                          </a:ln>
                          <a:solidFill>
                            <a:srgbClr val="FFFFFF"/>
                          </a:solidFill>
                          <a:effectLst/>
                          <a:latin typeface="Arial" charset="0"/>
                          <a:ea typeface="ヒラギノ角ゴ Pro W3" charset="-128"/>
                        </a:rPr>
                      </a:b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 </a:t>
                      </a:r>
                      <a:r>
                        <a:rPr kumimoji="0" lang="en-US" sz="1700" b="0" i="0" u="none" strike="noStrike" cap="none" normalizeH="0" baseline="0" dirty="0" smtClean="0">
                          <a:ln>
                            <a:noFill/>
                          </a:ln>
                          <a:solidFill>
                            <a:srgbClr val="FFFFFF"/>
                          </a:solidFill>
                          <a:effectLst/>
                          <a:latin typeface="Arial" charset="0"/>
                          <a:ea typeface="ヒラギノ角ゴ Pro W3" charset="-128"/>
                        </a:rPr>
                        <a:t>= 0.731)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41.6%</a:t>
                      </a:r>
                      <a:br>
                        <a:rPr kumimoji="0" lang="en-US" sz="1700" b="0" i="0" u="none" strike="noStrike" cap="none" normalizeH="0" baseline="0" dirty="0" smtClean="0">
                          <a:ln>
                            <a:noFill/>
                          </a:ln>
                          <a:solidFill>
                            <a:srgbClr val="FFFFFF"/>
                          </a:solidFill>
                          <a:effectLst/>
                          <a:latin typeface="Arial" charset="0"/>
                          <a:ea typeface="ヒラギノ角ゴ Pro W3" charset="-128"/>
                        </a:rPr>
                      </a:br>
                      <a:r>
                        <a:rPr kumimoji="0" lang="en-US" sz="1700" b="0" i="0" u="none" strike="noStrike" cap="none" normalizeH="0" baseline="0" dirty="0" smtClean="0">
                          <a:ln>
                            <a:noFill/>
                          </a:ln>
                          <a:solidFill>
                            <a:srgbClr val="FFFFFF"/>
                          </a:solidFill>
                          <a:effectLst/>
                          <a:latin typeface="Arial" charset="0"/>
                          <a:ea typeface="ヒラギノ角ゴ Pro W3" charset="-128"/>
                        </a:rPr>
                        <a:t>(</a:t>
                      </a:r>
                      <a:r>
                        <a:rPr kumimoji="0" lang="en-US" sz="1700" b="0" i="1" u="none" strike="noStrike" cap="none" normalizeH="0" baseline="0" dirty="0" smtClean="0">
                          <a:ln>
                            <a:noFill/>
                          </a:ln>
                          <a:solidFill>
                            <a:srgbClr val="FFFFFF"/>
                          </a:solidFill>
                          <a:effectLst/>
                          <a:latin typeface="Arial" charset="0"/>
                          <a:ea typeface="ヒラギノ角ゴ Pro W3" charset="-128"/>
                        </a:rPr>
                        <a:t>p </a:t>
                      </a:r>
                      <a:r>
                        <a:rPr kumimoji="0" lang="en-US" sz="1700" b="0" i="0" u="none" strike="noStrike" cap="none" normalizeH="0" baseline="0" dirty="0" smtClean="0">
                          <a:ln>
                            <a:noFill/>
                          </a:ln>
                          <a:solidFill>
                            <a:srgbClr val="FFFFFF"/>
                          </a:solidFill>
                          <a:effectLst/>
                          <a:latin typeface="Arial" charset="0"/>
                          <a:ea typeface="ヒラギノ角ゴ Pro W3" charset="-128"/>
                        </a:rPr>
                        <a:t>= 0.037)</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bl>
          </a:graphicData>
        </a:graphic>
      </p:graphicFrame>
      <p:sp>
        <p:nvSpPr>
          <p:cNvPr id="10" name="TextBox 9"/>
          <p:cNvSpPr txBox="1"/>
          <p:nvPr/>
        </p:nvSpPr>
        <p:spPr>
          <a:xfrm>
            <a:off x="304801" y="6248401"/>
            <a:ext cx="7924799" cy="369332"/>
          </a:xfrm>
          <a:prstGeom prst="rect">
            <a:avLst/>
          </a:prstGeom>
          <a:noFill/>
        </p:spPr>
        <p:txBody>
          <a:bodyPr wrap="square" rtlCol="0">
            <a:spAutoFit/>
          </a:bodyPr>
          <a:lstStyle/>
          <a:p>
            <a:r>
              <a:rPr lang="en-US" sz="1800" dirty="0" smtClean="0"/>
              <a:t>Sartor AO et </a:t>
            </a:r>
            <a:r>
              <a:rPr lang="en-US" sz="1800" dirty="0"/>
              <a:t>al. </a:t>
            </a:r>
            <a:r>
              <a:rPr lang="en-US" sz="1800" i="1" dirty="0" smtClean="0"/>
              <a:t>Proc </a:t>
            </a:r>
            <a:r>
              <a:rPr lang="en-US" sz="1800" i="1" dirty="0"/>
              <a:t>ASCO </a:t>
            </a:r>
            <a:r>
              <a:rPr lang="en-US" sz="1800" dirty="0"/>
              <a:t>2016;Abstract </a:t>
            </a:r>
            <a:r>
              <a:rPr lang="en-US" sz="1800" dirty="0" smtClean="0"/>
              <a:t>5006.</a:t>
            </a:r>
            <a:endParaRPr lang="en-US" sz="1800" dirty="0"/>
          </a:p>
        </p:txBody>
      </p:sp>
      <p:sp>
        <p:nvSpPr>
          <p:cNvPr id="2" name="TextBox 1"/>
          <p:cNvSpPr txBox="1"/>
          <p:nvPr/>
        </p:nvSpPr>
        <p:spPr>
          <a:xfrm>
            <a:off x="717923" y="5613086"/>
            <a:ext cx="7935495" cy="584775"/>
          </a:xfrm>
          <a:prstGeom prst="rect">
            <a:avLst/>
          </a:prstGeom>
          <a:noFill/>
        </p:spPr>
        <p:txBody>
          <a:bodyPr wrap="square" rtlCol="0">
            <a:spAutoFit/>
          </a:bodyPr>
          <a:lstStyle/>
          <a:p>
            <a:r>
              <a:rPr lang="en-US" sz="1600" dirty="0" smtClean="0"/>
              <a:t>DOC = docetaxel; CBZ 20 = </a:t>
            </a:r>
            <a:r>
              <a:rPr lang="en-US" sz="1600" dirty="0" err="1" smtClean="0"/>
              <a:t>cabazitaxel</a:t>
            </a:r>
            <a:r>
              <a:rPr lang="en-US" sz="1600" dirty="0" smtClean="0"/>
              <a:t> </a:t>
            </a:r>
            <a:r>
              <a:rPr lang="en-US" sz="1600" dirty="0"/>
              <a:t>20 mg/</a:t>
            </a:r>
            <a:r>
              <a:rPr lang="en-US" sz="1600" dirty="0" smtClean="0"/>
              <a:t>m</a:t>
            </a:r>
            <a:r>
              <a:rPr lang="en-US" sz="1600" baseline="30000" dirty="0" smtClean="0"/>
              <a:t>2</a:t>
            </a:r>
            <a:r>
              <a:rPr lang="en-US" sz="1600" dirty="0"/>
              <a:t>;</a:t>
            </a:r>
            <a:r>
              <a:rPr lang="en-US" sz="1600" dirty="0" smtClean="0"/>
              <a:t> </a:t>
            </a:r>
            <a:r>
              <a:rPr lang="en-US" sz="1600" dirty="0"/>
              <a:t>CBZ </a:t>
            </a:r>
            <a:r>
              <a:rPr lang="en-US" sz="1600" dirty="0" smtClean="0"/>
              <a:t>25 = </a:t>
            </a:r>
            <a:r>
              <a:rPr lang="en-US" sz="1600" dirty="0" err="1" smtClean="0"/>
              <a:t>cabazitaxel</a:t>
            </a:r>
            <a:r>
              <a:rPr lang="en-US" sz="1600" dirty="0" smtClean="0"/>
              <a:t> 25 mg/m</a:t>
            </a:r>
            <a:r>
              <a:rPr lang="en-US" sz="1600" baseline="30000" dirty="0" smtClean="0"/>
              <a:t>2</a:t>
            </a:r>
            <a:r>
              <a:rPr lang="en-US" sz="1600" dirty="0" smtClean="0"/>
              <a:t>; REF = reference </a:t>
            </a:r>
            <a:endParaRPr lang="en-US" sz="1600" dirty="0"/>
          </a:p>
        </p:txBody>
      </p:sp>
    </p:spTree>
    <p:extLst>
      <p:ext uri="{BB962C8B-B14F-4D97-AF65-F5344CB8AC3E}">
        <p14:creationId xmlns:p14="http://schemas.microsoft.com/office/powerpoint/2010/main" val="1120857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609600" y="1219200"/>
            <a:ext cx="7924800" cy="3200400"/>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1880"/>
          <a:stretch/>
        </p:blipFill>
        <p:spPr>
          <a:xfrm>
            <a:off x="838200" y="1524000"/>
            <a:ext cx="7696200" cy="2339026"/>
          </a:xfrm>
          <a:prstGeom prst="rect">
            <a:avLst/>
          </a:prstGeom>
        </p:spPr>
      </p:pic>
      <p:sp>
        <p:nvSpPr>
          <p:cNvPr id="6" name="TextBox 5"/>
          <p:cNvSpPr txBox="1"/>
          <p:nvPr/>
        </p:nvSpPr>
        <p:spPr>
          <a:xfrm>
            <a:off x="3657600" y="3956647"/>
            <a:ext cx="4740088" cy="369332"/>
          </a:xfrm>
          <a:prstGeom prst="rect">
            <a:avLst/>
          </a:prstGeom>
          <a:noFill/>
        </p:spPr>
        <p:txBody>
          <a:bodyPr wrap="square" rtlCol="0">
            <a:spAutoFit/>
          </a:bodyPr>
          <a:lstStyle/>
          <a:p>
            <a:pPr algn="r"/>
            <a:r>
              <a:rPr lang="en-US" sz="1800" i="1" dirty="0" smtClean="0">
                <a:solidFill>
                  <a:schemeClr val="tx2"/>
                </a:solidFill>
              </a:rPr>
              <a:t>Lancet </a:t>
            </a:r>
            <a:r>
              <a:rPr lang="en-US" sz="1800" i="1" dirty="0" err="1" smtClean="0">
                <a:solidFill>
                  <a:schemeClr val="tx2"/>
                </a:solidFill>
              </a:rPr>
              <a:t>Oncol</a:t>
            </a:r>
            <a:r>
              <a:rPr lang="en-US" sz="1800" i="1" dirty="0" smtClean="0">
                <a:solidFill>
                  <a:schemeClr val="tx2"/>
                </a:solidFill>
              </a:rPr>
              <a:t> </a:t>
            </a:r>
            <a:r>
              <a:rPr lang="en-US" sz="1800" dirty="0">
                <a:solidFill>
                  <a:schemeClr val="tx2"/>
                </a:solidFill>
              </a:rPr>
              <a:t>2016;17(9):1306-16.</a:t>
            </a:r>
          </a:p>
        </p:txBody>
      </p:sp>
      <p:pic>
        <p:nvPicPr>
          <p:cNvPr id="5" name="Picture 4"/>
          <p:cNvPicPr>
            <a:picLocks noChangeAspect="1"/>
          </p:cNvPicPr>
          <p:nvPr/>
        </p:nvPicPr>
        <p:blipFill>
          <a:blip r:embed="rId4">
            <a:alphaModFix amt="90000"/>
            <a:extLst>
              <a:ext uri="{28A0092B-C50C-407E-A947-70E740481C1C}">
                <a14:useLocalDpi xmlns:a14="http://schemas.microsoft.com/office/drawing/2010/main" val="0"/>
              </a:ext>
            </a:extLst>
          </a:blip>
          <a:stretch>
            <a:fillRect/>
          </a:stretch>
        </p:blipFill>
        <p:spPr>
          <a:xfrm>
            <a:off x="7886700" y="5610073"/>
            <a:ext cx="914400" cy="955497"/>
          </a:xfrm>
          <a:prstGeom prst="rect">
            <a:avLst/>
          </a:prstGeom>
          <a:effectLst>
            <a:glow rad="63500">
              <a:schemeClr val="accent5">
                <a:satMod val="175000"/>
                <a:alpha val="35000"/>
              </a:schemeClr>
            </a:glow>
          </a:effectLst>
        </p:spPr>
      </p:pic>
    </p:spTree>
    <p:extLst>
      <p:ext uri="{BB962C8B-B14F-4D97-AF65-F5344CB8AC3E}">
        <p14:creationId xmlns:p14="http://schemas.microsoft.com/office/powerpoint/2010/main" val="795294477"/>
      </p:ext>
    </p:extLst>
  </p:cSld>
  <p:clrMapOvr>
    <a:masterClrMapping/>
  </p:clrMapOvr>
  <p:transition spd="slow"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2"/>
          <p:cNvSpPr>
            <a:spLocks noGrp="1"/>
          </p:cNvSpPr>
          <p:nvPr>
            <p:ph type="title"/>
          </p:nvPr>
        </p:nvSpPr>
        <p:spPr/>
        <p:txBody>
          <a:bodyPr/>
          <a:lstStyle/>
          <a:p>
            <a:r>
              <a:rPr lang="en-US" dirty="0" smtClean="0">
                <a:latin typeface="Arial" charset="0"/>
                <a:ea typeface="ヒラギノ角ゴ Pro W3" charset="0"/>
                <a:cs typeface="ヒラギノ角ゴ Pro W3" charset="0"/>
              </a:rPr>
              <a:t>Overall Survival (OS) with Radium-223 and Concomitant Therapy for </a:t>
            </a:r>
            <a:r>
              <a:rPr lang="en-US" dirty="0" err="1" smtClean="0">
                <a:latin typeface="Arial" charset="0"/>
                <a:ea typeface="ヒラギノ角ゴ Pro W3" charset="0"/>
                <a:cs typeface="ヒラギノ角ゴ Pro W3" charset="0"/>
              </a:rPr>
              <a:t>mCRPC</a:t>
            </a:r>
            <a:endParaRPr lang="en-US" dirty="0">
              <a:latin typeface="Arial" charset="0"/>
              <a:ea typeface="ＭＳ Ｐゴシック" charset="0"/>
              <a:cs typeface="ＭＳ Ｐゴシック" charset="0"/>
            </a:endParaRPr>
          </a:p>
        </p:txBody>
      </p:sp>
      <p:sp>
        <p:nvSpPr>
          <p:cNvPr id="2" name="Content Placeholder 1"/>
          <p:cNvSpPr>
            <a:spLocks noGrp="1"/>
          </p:cNvSpPr>
          <p:nvPr>
            <p:ph idx="1"/>
          </p:nvPr>
        </p:nvSpPr>
        <p:spPr>
          <a:xfrm>
            <a:off x="685800" y="1462088"/>
            <a:ext cx="7772400" cy="4786312"/>
          </a:xfrm>
        </p:spPr>
        <p:txBody>
          <a:bodyPr/>
          <a:lstStyle/>
          <a:p>
            <a:r>
              <a:rPr lang="en-US" sz="2100" dirty="0"/>
              <a:t>Median overall survival was 16 months at 7.5 months median  </a:t>
            </a:r>
            <a:r>
              <a:rPr lang="en-US" sz="2100" dirty="0" smtClean="0"/>
              <a:t>follow-up </a:t>
            </a:r>
            <a:r>
              <a:rPr lang="en-US" sz="2100" dirty="0"/>
              <a:t>for 696 patients</a:t>
            </a:r>
          </a:p>
          <a:p>
            <a:r>
              <a:rPr lang="en-US" sz="2100" dirty="0"/>
              <a:t>Exploratory analysis </a:t>
            </a:r>
            <a:r>
              <a:rPr lang="en-US" sz="2100" dirty="0" smtClean="0"/>
              <a:t>of </a:t>
            </a:r>
            <a:r>
              <a:rPr lang="en-US" sz="2100" dirty="0"/>
              <a:t>OS with predefined factors reported longer median OS for the following:</a:t>
            </a:r>
          </a:p>
          <a:p>
            <a:pPr lvl="1"/>
            <a:r>
              <a:rPr lang="en-US" sz="2100" dirty="0"/>
              <a:t>Baseline alkaline phosphatase concentration &lt; upper limit of normal</a:t>
            </a:r>
          </a:p>
          <a:p>
            <a:pPr lvl="1"/>
            <a:r>
              <a:rPr lang="en-US" sz="2100" dirty="0"/>
              <a:t>Baseline hemoglobin </a:t>
            </a:r>
            <a:r>
              <a:rPr lang="en-US" sz="2400" dirty="0" smtClean="0"/>
              <a:t>≥</a:t>
            </a:r>
            <a:r>
              <a:rPr lang="en-US" sz="2100" dirty="0" smtClean="0"/>
              <a:t>10g</a:t>
            </a:r>
            <a:r>
              <a:rPr lang="en-US" sz="2100" dirty="0"/>
              <a:t>/</a:t>
            </a:r>
            <a:r>
              <a:rPr lang="en-US" sz="2100" dirty="0" err="1"/>
              <a:t>dL</a:t>
            </a:r>
            <a:endParaRPr lang="en-US" sz="2100" dirty="0"/>
          </a:p>
          <a:p>
            <a:pPr lvl="1"/>
            <a:r>
              <a:rPr lang="en-US" sz="2100" dirty="0"/>
              <a:t>ECOG performance status of 0</a:t>
            </a:r>
          </a:p>
          <a:p>
            <a:pPr lvl="1"/>
            <a:r>
              <a:rPr lang="en-US" sz="2100" dirty="0"/>
              <a:t>No baseline pain</a:t>
            </a:r>
          </a:p>
          <a:p>
            <a:r>
              <a:rPr lang="en-US" sz="2100" dirty="0"/>
              <a:t>Median OS was longer in patients who received radium-223 plus </a:t>
            </a:r>
            <a:r>
              <a:rPr lang="en-US" sz="2100" dirty="0" err="1"/>
              <a:t>abiraterone</a:t>
            </a:r>
            <a:r>
              <a:rPr lang="en-US" sz="2100" dirty="0"/>
              <a:t>, enzalutamide or both than with radium-223 </a:t>
            </a:r>
          </a:p>
          <a:p>
            <a:r>
              <a:rPr lang="en-US" sz="2100" dirty="0"/>
              <a:t>Median OS was longer in patients who received radium-223 plus </a:t>
            </a:r>
            <a:r>
              <a:rPr lang="en-US" sz="2100" dirty="0" err="1"/>
              <a:t>denosumab</a:t>
            </a:r>
            <a:r>
              <a:rPr lang="en-US" sz="2100" dirty="0"/>
              <a:t> than with </a:t>
            </a:r>
            <a:r>
              <a:rPr lang="en-US" sz="2100" dirty="0" smtClean="0"/>
              <a:t>radium-223</a:t>
            </a:r>
            <a:endParaRPr lang="en-US" sz="2100" dirty="0"/>
          </a:p>
        </p:txBody>
      </p:sp>
      <p:sp>
        <p:nvSpPr>
          <p:cNvPr id="3" name="TextBox 2"/>
          <p:cNvSpPr txBox="1"/>
          <p:nvPr/>
        </p:nvSpPr>
        <p:spPr>
          <a:xfrm>
            <a:off x="304801" y="6248401"/>
            <a:ext cx="7924799" cy="369332"/>
          </a:xfrm>
          <a:prstGeom prst="rect">
            <a:avLst/>
          </a:prstGeom>
          <a:noFill/>
        </p:spPr>
        <p:txBody>
          <a:bodyPr wrap="square" rtlCol="0">
            <a:spAutoFit/>
          </a:bodyPr>
          <a:lstStyle/>
          <a:p>
            <a:r>
              <a:rPr lang="en-US" sz="1800" dirty="0" err="1" smtClean="0"/>
              <a:t>Saad</a:t>
            </a:r>
            <a:r>
              <a:rPr lang="en-US" sz="1800" dirty="0" smtClean="0"/>
              <a:t> F et al. </a:t>
            </a:r>
            <a:r>
              <a:rPr lang="en-US" sz="1800" i="1" dirty="0" smtClean="0"/>
              <a:t>Lancet </a:t>
            </a:r>
            <a:r>
              <a:rPr lang="en-US" sz="1800" i="1" dirty="0" err="1" smtClean="0"/>
              <a:t>Oncol</a:t>
            </a:r>
            <a:r>
              <a:rPr lang="en-US" sz="1800" i="1" dirty="0" smtClean="0"/>
              <a:t> </a:t>
            </a:r>
            <a:r>
              <a:rPr lang="en-US" sz="1800" dirty="0"/>
              <a:t>2016;17(9):1306-16.</a:t>
            </a:r>
          </a:p>
        </p:txBody>
      </p:sp>
    </p:spTree>
    <p:extLst>
      <p:ext uri="{BB962C8B-B14F-4D97-AF65-F5344CB8AC3E}">
        <p14:creationId xmlns:p14="http://schemas.microsoft.com/office/powerpoint/2010/main" val="4812456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04800" y="1084221"/>
            <a:ext cx="8492912" cy="3259179"/>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TextBox 6"/>
          <p:cNvSpPr txBox="1"/>
          <p:nvPr/>
        </p:nvSpPr>
        <p:spPr>
          <a:xfrm>
            <a:off x="4800600" y="3927010"/>
            <a:ext cx="3733800" cy="369332"/>
          </a:xfrm>
          <a:prstGeom prst="rect">
            <a:avLst/>
          </a:prstGeom>
          <a:noFill/>
        </p:spPr>
        <p:txBody>
          <a:bodyPr wrap="square" rtlCol="0">
            <a:spAutoFit/>
          </a:bodyPr>
          <a:lstStyle/>
          <a:p>
            <a:pPr algn="r"/>
            <a:r>
              <a:rPr lang="en-US" sz="1800" i="1" dirty="0" smtClean="0">
                <a:solidFill>
                  <a:schemeClr val="tx2"/>
                </a:solidFill>
              </a:rPr>
              <a:t>J </a:t>
            </a:r>
            <a:r>
              <a:rPr lang="en-US" sz="1800" i="1" dirty="0" err="1" smtClean="0">
                <a:solidFill>
                  <a:schemeClr val="tx2"/>
                </a:solidFill>
              </a:rPr>
              <a:t>Clin</a:t>
            </a:r>
            <a:r>
              <a:rPr lang="en-US" sz="1800" i="1" dirty="0">
                <a:solidFill>
                  <a:schemeClr val="tx2"/>
                </a:solidFill>
              </a:rPr>
              <a:t> </a:t>
            </a:r>
            <a:r>
              <a:rPr lang="en-US" sz="1800" i="1" dirty="0" err="1" smtClean="0">
                <a:solidFill>
                  <a:schemeClr val="tx2"/>
                </a:solidFill>
              </a:rPr>
              <a:t>Oncol</a:t>
            </a:r>
            <a:r>
              <a:rPr lang="en-US" sz="1800" i="1" dirty="0" smtClean="0">
                <a:solidFill>
                  <a:schemeClr val="tx2"/>
                </a:solidFill>
              </a:rPr>
              <a:t> </a:t>
            </a:r>
            <a:r>
              <a:rPr lang="en-US" sz="1800" dirty="0" smtClean="0">
                <a:solidFill>
                  <a:schemeClr val="tx2"/>
                </a:solidFill>
              </a:rPr>
              <a:t>34:2098-106.</a:t>
            </a:r>
            <a:endParaRPr lang="en-US" sz="1800" dirty="0">
              <a:solidFill>
                <a:schemeClr val="tx2"/>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768" y="1327881"/>
            <a:ext cx="8373944" cy="2423340"/>
          </a:xfrm>
          <a:prstGeom prst="rect">
            <a:avLst/>
          </a:prstGeom>
        </p:spPr>
      </p:pic>
      <p:pic>
        <p:nvPicPr>
          <p:cNvPr id="6" name="Picture 5"/>
          <p:cNvPicPr>
            <a:picLocks noChangeAspect="1"/>
          </p:cNvPicPr>
          <p:nvPr/>
        </p:nvPicPr>
        <p:blipFill>
          <a:blip r:embed="rId4">
            <a:alphaModFix amt="90000"/>
            <a:extLst>
              <a:ext uri="{28A0092B-C50C-407E-A947-70E740481C1C}">
                <a14:useLocalDpi xmlns:a14="http://schemas.microsoft.com/office/drawing/2010/main" val="0"/>
              </a:ext>
            </a:extLst>
          </a:blip>
          <a:stretch>
            <a:fillRect/>
          </a:stretch>
        </p:blipFill>
        <p:spPr>
          <a:xfrm>
            <a:off x="7886700" y="5610073"/>
            <a:ext cx="914400" cy="955497"/>
          </a:xfrm>
          <a:prstGeom prst="rect">
            <a:avLst/>
          </a:prstGeom>
          <a:effectLst>
            <a:glow rad="63500">
              <a:schemeClr val="accent5">
                <a:satMod val="175000"/>
                <a:alpha val="35000"/>
              </a:schemeClr>
            </a:glow>
          </a:effectLst>
        </p:spPr>
      </p:pic>
    </p:spTree>
    <p:extLst>
      <p:ext uri="{BB962C8B-B14F-4D97-AF65-F5344CB8AC3E}">
        <p14:creationId xmlns:p14="http://schemas.microsoft.com/office/powerpoint/2010/main" val="30643897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982447"/>
            <a:ext cx="7620000" cy="3185160"/>
          </a:xfrm>
          <a:prstGeom prst="rect">
            <a:avLst/>
          </a:prstGeom>
        </p:spPr>
      </p:pic>
      <p:sp>
        <p:nvSpPr>
          <p:cNvPr id="15" name="Rectangle 33"/>
          <p:cNvSpPr>
            <a:spLocks noChangeArrowheads="1"/>
          </p:cNvSpPr>
          <p:nvPr/>
        </p:nvSpPr>
        <p:spPr bwMode="auto">
          <a:xfrm>
            <a:off x="533400" y="4542020"/>
            <a:ext cx="7772400" cy="163018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2400">
              <a:solidFill>
                <a:srgbClr val="FFFFFF"/>
              </a:solidFill>
              <a:cs typeface="+mn-cs"/>
            </a:endParaRPr>
          </a:p>
        </p:txBody>
      </p:sp>
      <p:sp>
        <p:nvSpPr>
          <p:cNvPr id="23553" name="Title 2"/>
          <p:cNvSpPr>
            <a:spLocks noGrp="1"/>
          </p:cNvSpPr>
          <p:nvPr>
            <p:ph type="title"/>
          </p:nvPr>
        </p:nvSpPr>
        <p:spPr/>
        <p:txBody>
          <a:bodyPr/>
          <a:lstStyle/>
          <a:p>
            <a:r>
              <a:rPr lang="en-US" dirty="0" smtClean="0">
                <a:latin typeface="Arial" charset="0"/>
                <a:ea typeface="ヒラギノ角ゴ Pro W3" charset="0"/>
                <a:cs typeface="ヒラギノ角ゴ Pro W3" charset="0"/>
              </a:rPr>
              <a:t>STRIVE: Progression-Free Survival (PFS)</a:t>
            </a:r>
            <a:endParaRPr lang="en-US" dirty="0">
              <a:latin typeface="Arial" charset="0"/>
              <a:ea typeface="ＭＳ Ｐゴシック" charset="0"/>
              <a:cs typeface="ＭＳ Ｐゴシック" charset="0"/>
            </a:endParaRPr>
          </a:p>
        </p:txBody>
      </p:sp>
      <p:sp>
        <p:nvSpPr>
          <p:cNvPr id="3" name="TextBox 2"/>
          <p:cNvSpPr txBox="1"/>
          <p:nvPr/>
        </p:nvSpPr>
        <p:spPr>
          <a:xfrm>
            <a:off x="304801" y="6248401"/>
            <a:ext cx="7924799" cy="369332"/>
          </a:xfrm>
          <a:prstGeom prst="rect">
            <a:avLst/>
          </a:prstGeom>
          <a:noFill/>
        </p:spPr>
        <p:txBody>
          <a:bodyPr wrap="square" rtlCol="0">
            <a:spAutoFit/>
          </a:bodyPr>
          <a:lstStyle/>
          <a:p>
            <a:r>
              <a:rPr lang="en-US" sz="1800" dirty="0" err="1" smtClean="0"/>
              <a:t>Penson</a:t>
            </a:r>
            <a:r>
              <a:rPr lang="en-US" sz="1800" dirty="0" smtClean="0"/>
              <a:t> DF et al. </a:t>
            </a:r>
            <a:r>
              <a:rPr lang="en-US" sz="1800" i="1" dirty="0" smtClean="0"/>
              <a:t>J </a:t>
            </a:r>
            <a:r>
              <a:rPr lang="en-US" sz="1800" i="1" dirty="0" err="1" smtClean="0"/>
              <a:t>Clin</a:t>
            </a:r>
            <a:r>
              <a:rPr lang="en-US" sz="1800" i="1" dirty="0" smtClean="0"/>
              <a:t> </a:t>
            </a:r>
            <a:r>
              <a:rPr lang="en-US" sz="1800" i="1" dirty="0" err="1" smtClean="0"/>
              <a:t>Oncol</a:t>
            </a:r>
            <a:r>
              <a:rPr lang="en-US" sz="1800" i="1" dirty="0" smtClean="0"/>
              <a:t> </a:t>
            </a:r>
            <a:r>
              <a:rPr lang="en-US" sz="1800" dirty="0" smtClean="0"/>
              <a:t>2016;34(18):2098-106.</a:t>
            </a:r>
            <a:endParaRPr lang="en-US" sz="1800" dirty="0"/>
          </a:p>
        </p:txBody>
      </p:sp>
      <p:sp>
        <p:nvSpPr>
          <p:cNvPr id="5" name="TextBox 4"/>
          <p:cNvSpPr txBox="1"/>
          <p:nvPr/>
        </p:nvSpPr>
        <p:spPr>
          <a:xfrm>
            <a:off x="4021005" y="819687"/>
            <a:ext cx="4970595" cy="1107996"/>
          </a:xfrm>
          <a:prstGeom prst="rect">
            <a:avLst/>
          </a:prstGeom>
          <a:noFill/>
        </p:spPr>
        <p:txBody>
          <a:bodyPr wrap="square" rtlCol="0">
            <a:spAutoFit/>
          </a:bodyPr>
          <a:lstStyle/>
          <a:p>
            <a:r>
              <a:rPr lang="en-US" sz="1800" dirty="0" smtClean="0"/>
              <a:t>                                      </a:t>
            </a:r>
            <a:r>
              <a:rPr lang="en-US" sz="1600" dirty="0" smtClean="0"/>
              <a:t>Median PFS </a:t>
            </a:r>
          </a:p>
          <a:p>
            <a:r>
              <a:rPr lang="en-US" sz="1600" dirty="0" smtClean="0"/>
              <a:t>Enzalutamide (n = 198)        19.4 </a:t>
            </a:r>
            <a:r>
              <a:rPr lang="en-US" sz="1600" dirty="0" err="1" smtClean="0"/>
              <a:t>mo</a:t>
            </a:r>
            <a:endParaRPr lang="en-US" sz="1600" dirty="0" smtClean="0"/>
          </a:p>
          <a:p>
            <a:r>
              <a:rPr lang="en-US" sz="1600" dirty="0" err="1" smtClean="0"/>
              <a:t>Bicalutamide</a:t>
            </a:r>
            <a:r>
              <a:rPr lang="en-US" sz="1600" dirty="0" smtClean="0"/>
              <a:t> (n = 198)          5.7 </a:t>
            </a:r>
            <a:r>
              <a:rPr lang="en-US" sz="1600" dirty="0" err="1" smtClean="0"/>
              <a:t>mo</a:t>
            </a:r>
            <a:endParaRPr lang="en-US" sz="1600" dirty="0" smtClean="0"/>
          </a:p>
          <a:p>
            <a:r>
              <a:rPr lang="en-US" sz="1600" dirty="0" smtClean="0"/>
              <a:t>                                    HR = 0.24; </a:t>
            </a:r>
            <a:r>
              <a:rPr lang="en-US" sz="1600" i="1" dirty="0" smtClean="0"/>
              <a:t>p</a:t>
            </a:r>
            <a:r>
              <a:rPr lang="en-US" sz="1600" dirty="0" smtClean="0"/>
              <a:t>-value &lt;0.001</a:t>
            </a:r>
            <a:endParaRPr lang="en-US" sz="1800" dirty="0"/>
          </a:p>
        </p:txBody>
      </p:sp>
      <p:graphicFrame>
        <p:nvGraphicFramePr>
          <p:cNvPr id="35" name="Table 34"/>
          <p:cNvGraphicFramePr>
            <a:graphicFrameLocks noGrp="1"/>
          </p:cNvGraphicFramePr>
          <p:nvPr>
            <p:extLst>
              <p:ext uri="{D42A27DB-BD31-4B8C-83A1-F6EECF244321}">
                <p14:modId xmlns:p14="http://schemas.microsoft.com/office/powerpoint/2010/main" val="2505774857"/>
              </p:ext>
            </p:extLst>
          </p:nvPr>
        </p:nvGraphicFramePr>
        <p:xfrm>
          <a:off x="685800" y="4675675"/>
          <a:ext cx="7467600" cy="1362870"/>
        </p:xfrm>
        <a:graphic>
          <a:graphicData uri="http://schemas.openxmlformats.org/drawingml/2006/table">
            <a:tbl>
              <a:tblPr/>
              <a:tblGrid>
                <a:gridCol w="1917492"/>
                <a:gridCol w="1615855"/>
                <a:gridCol w="1545600"/>
                <a:gridCol w="1405091"/>
                <a:gridCol w="983562"/>
              </a:tblGrid>
              <a:tr h="30404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smtClean="0">
                          <a:ln>
                            <a:noFill/>
                          </a:ln>
                          <a:solidFill>
                            <a:srgbClr val="FFFFFF"/>
                          </a:solidFill>
                          <a:effectLst/>
                          <a:latin typeface="Arial" charset="0"/>
                          <a:ea typeface="ヒラギノ角ゴ Pro W3" charset="-128"/>
                        </a:rPr>
                        <a:t>PFS</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600" b="1" dirty="0" smtClean="0"/>
                        <a:t>Enzalutamide</a:t>
                      </a:r>
                      <a:endParaRPr lang="en-US" sz="16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err="1" smtClean="0">
                          <a:ln>
                            <a:noFill/>
                          </a:ln>
                          <a:solidFill>
                            <a:srgbClr val="FFFFFF"/>
                          </a:solidFill>
                          <a:effectLst/>
                          <a:latin typeface="Arial" charset="0"/>
                          <a:ea typeface="ヒラギノ角ゴ Pro W3" charset="-128"/>
                        </a:rPr>
                        <a:t>Bicalutamide</a:t>
                      </a:r>
                      <a:endParaRPr kumimoji="0" lang="en-US" sz="160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ヒラギノ角ゴ Pro W3" charset="-128"/>
                        </a:rPr>
                        <a:t>Hazard ratio</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600" b="1" i="1" u="none" strike="noStrike" cap="none" normalizeH="0" baseline="0" dirty="0" smtClean="0">
                          <a:ln>
                            <a:noFill/>
                          </a:ln>
                          <a:solidFill>
                            <a:srgbClr val="FFFFFF"/>
                          </a:solidFill>
                          <a:effectLst/>
                          <a:latin typeface="Arial" charset="0"/>
                          <a:ea typeface="ヒラギノ角ゴ Pro W3" charset="-128"/>
                        </a:rPr>
                        <a:t>p-</a:t>
                      </a:r>
                      <a:r>
                        <a:rPr kumimoji="0" lang="en-US" sz="1600" b="1" i="0" u="none" strike="noStrike" cap="none" normalizeH="0" baseline="0" dirty="0" smtClean="0">
                          <a:ln>
                            <a:noFill/>
                          </a:ln>
                          <a:solidFill>
                            <a:srgbClr val="FFFFFF"/>
                          </a:solidFill>
                          <a:effectLst/>
                          <a:latin typeface="Arial" charset="0"/>
                          <a:ea typeface="ヒラギノ角ゴ Pro W3" charset="-128"/>
                        </a:rPr>
                        <a:t>value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r>
              <a:tr h="347530">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Radiographic PFS</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600" b="0" dirty="0" smtClean="0">
                          <a:solidFill>
                            <a:schemeClr val="tx1"/>
                          </a:solidFill>
                        </a:rPr>
                        <a:t>Not reached</a:t>
                      </a:r>
                      <a:endParaRPr lang="en-US" sz="1600" b="0" dirty="0">
                        <a:solidFill>
                          <a:schemeClr val="tx1"/>
                        </a:solidFill>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11.2 </a:t>
                      </a:r>
                      <a:r>
                        <a:rPr kumimoji="0" lang="en-US" sz="1600" b="0" i="0" u="none" strike="noStrike" cap="none" normalizeH="0" baseline="0" dirty="0" err="1" smtClean="0">
                          <a:ln>
                            <a:noFill/>
                          </a:ln>
                          <a:solidFill>
                            <a:schemeClr val="tx1"/>
                          </a:solidFill>
                          <a:effectLst/>
                          <a:latin typeface="Arial" charset="0"/>
                          <a:ea typeface="ヒラギノ角ゴ Pro W3" charset="-128"/>
                        </a:rPr>
                        <a:t>mo</a:t>
                      </a:r>
                      <a:endParaRPr kumimoji="0" lang="en-US" sz="1600" b="0" i="0" u="none" strike="noStrike" cap="none" normalizeH="0" baseline="0" dirty="0" smtClean="0">
                        <a:ln>
                          <a:noFill/>
                        </a:ln>
                        <a:solidFill>
                          <a:schemeClr val="tx1"/>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0.30</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&lt;0.001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47530">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err="1" smtClean="0">
                          <a:ln>
                            <a:noFill/>
                          </a:ln>
                          <a:solidFill>
                            <a:schemeClr val="tx1"/>
                          </a:solidFill>
                          <a:effectLst/>
                          <a:latin typeface="Arial" charset="0"/>
                          <a:ea typeface="ヒラギノ角ゴ Pro W3" charset="-128"/>
                        </a:rPr>
                        <a:t>Nonmetastatic</a:t>
                      </a:r>
                      <a:endParaRPr kumimoji="0" lang="en-US" sz="1600" b="0" i="0" u="none" strike="noStrike" cap="none" normalizeH="0" baseline="0" dirty="0" smtClean="0">
                        <a:ln>
                          <a:noFill/>
                        </a:ln>
                        <a:solidFill>
                          <a:schemeClr val="tx1"/>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600" b="0" dirty="0" smtClean="0">
                          <a:solidFill>
                            <a:schemeClr val="tx1"/>
                          </a:solidFill>
                        </a:rPr>
                        <a:t>Not reached</a:t>
                      </a:r>
                      <a:endParaRPr lang="en-US" sz="1600" b="0" dirty="0">
                        <a:solidFill>
                          <a:schemeClr val="tx1"/>
                        </a:solidFill>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8.6 </a:t>
                      </a:r>
                      <a:r>
                        <a:rPr kumimoji="0" lang="en-US" sz="1600" b="0" i="0" u="none" strike="noStrike" cap="none" normalizeH="0" baseline="0" dirty="0" err="1" smtClean="0">
                          <a:ln>
                            <a:noFill/>
                          </a:ln>
                          <a:solidFill>
                            <a:schemeClr val="tx1"/>
                          </a:solidFill>
                          <a:effectLst/>
                          <a:latin typeface="Arial" charset="0"/>
                          <a:ea typeface="ヒラギノ角ゴ Pro W3" charset="-128"/>
                        </a:rPr>
                        <a:t>mo</a:t>
                      </a:r>
                      <a:endParaRPr kumimoji="0" lang="en-US" sz="1600" b="0" i="0" u="none" strike="noStrike" cap="none" normalizeH="0" baseline="0" dirty="0" smtClean="0">
                        <a:ln>
                          <a:noFill/>
                        </a:ln>
                        <a:solidFill>
                          <a:schemeClr val="tx1"/>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600" b="0" dirty="0" smtClean="0">
                          <a:solidFill>
                            <a:schemeClr val="tx1"/>
                          </a:solidFill>
                        </a:rPr>
                        <a:t>0.24</a:t>
                      </a:r>
                      <a:endParaRPr kumimoji="0" lang="en-US" sz="1600" b="0" i="0" u="none" strike="noStrike" cap="none" normalizeH="0" baseline="0" dirty="0" smtClean="0">
                        <a:ln>
                          <a:noFill/>
                        </a:ln>
                        <a:solidFill>
                          <a:schemeClr val="tx1"/>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ea typeface="ヒラギノ角ゴ Pro W3" charset="-128"/>
                        </a:rPr>
                        <a:t>&lt;0.001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3253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rgbClr val="FFFFFF"/>
                          </a:solidFill>
                          <a:effectLst/>
                          <a:latin typeface="Arial" charset="0"/>
                          <a:ea typeface="ヒラギノ角ゴ Pro W3" charset="-128"/>
                        </a:rPr>
                        <a:t>Metastatic</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rgbClr val="FFFFFF"/>
                          </a:solidFill>
                          <a:effectLst/>
                          <a:latin typeface="Arial" charset="0"/>
                          <a:ea typeface="ヒラギノ角ゴ Pro W3" charset="-128"/>
                        </a:rPr>
                        <a:t>16.5 </a:t>
                      </a:r>
                      <a:r>
                        <a:rPr kumimoji="0" lang="en-US" sz="1600" b="0" i="0" u="none" strike="noStrike" cap="none" normalizeH="0" baseline="0" dirty="0" err="1" smtClean="0">
                          <a:ln>
                            <a:noFill/>
                          </a:ln>
                          <a:solidFill>
                            <a:srgbClr val="FFFFFF"/>
                          </a:solidFill>
                          <a:effectLst/>
                          <a:latin typeface="Arial" charset="0"/>
                          <a:ea typeface="ヒラギノ角ゴ Pro W3" charset="-128"/>
                        </a:rPr>
                        <a:t>mo</a:t>
                      </a:r>
                      <a:endParaRPr kumimoji="0" lang="en-US" sz="16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rgbClr val="FFFFFF"/>
                          </a:solidFill>
                          <a:effectLst/>
                          <a:latin typeface="Arial" charset="0"/>
                          <a:ea typeface="ヒラギノ角ゴ Pro W3" charset="-128"/>
                        </a:rPr>
                        <a:t>5.5 </a:t>
                      </a:r>
                      <a:r>
                        <a:rPr kumimoji="0" lang="en-US" sz="1600" b="0" i="0" u="none" strike="noStrike" cap="none" normalizeH="0" baseline="0" dirty="0" err="1" smtClean="0">
                          <a:ln>
                            <a:noFill/>
                          </a:ln>
                          <a:solidFill>
                            <a:srgbClr val="FFFFFF"/>
                          </a:solidFill>
                          <a:effectLst/>
                          <a:latin typeface="Arial" charset="0"/>
                          <a:ea typeface="ヒラギノ角ゴ Pro W3" charset="-128"/>
                        </a:rPr>
                        <a:t>mo</a:t>
                      </a:r>
                      <a:endParaRPr kumimoji="0" lang="en-US" sz="16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rgbClr val="FFFFFF"/>
                          </a:solidFill>
                          <a:effectLst/>
                          <a:latin typeface="Arial" charset="0"/>
                          <a:ea typeface="ヒラギノ角ゴ Pro W3" charset="-128"/>
                        </a:rPr>
                        <a:t>0.24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cap="none" normalizeH="0" baseline="0" dirty="0" smtClean="0">
                          <a:ln>
                            <a:noFill/>
                          </a:ln>
                          <a:solidFill>
                            <a:srgbClr val="FFFFFF"/>
                          </a:solidFill>
                          <a:effectLst/>
                          <a:latin typeface="Arial" charset="0"/>
                          <a:ea typeface="ヒラギノ角ゴ Pro W3" charset="-128"/>
                        </a:rPr>
                        <a:t>&lt;0.001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bl>
          </a:graphicData>
        </a:graphic>
      </p:graphicFrame>
      <p:sp>
        <p:nvSpPr>
          <p:cNvPr id="2" name="TextBox 1"/>
          <p:cNvSpPr txBox="1"/>
          <p:nvPr/>
        </p:nvSpPr>
        <p:spPr>
          <a:xfrm>
            <a:off x="2019300" y="4101017"/>
            <a:ext cx="5105400" cy="338554"/>
          </a:xfrm>
          <a:prstGeom prst="rect">
            <a:avLst/>
          </a:prstGeom>
          <a:noFill/>
        </p:spPr>
        <p:txBody>
          <a:bodyPr wrap="square" rtlCol="0">
            <a:spAutoFit/>
          </a:bodyPr>
          <a:lstStyle/>
          <a:p>
            <a:pPr algn="ctr"/>
            <a:r>
              <a:rPr lang="en-US" sz="1600" b="1" dirty="0"/>
              <a:t>Months</a:t>
            </a:r>
          </a:p>
        </p:txBody>
      </p:sp>
      <p:sp>
        <p:nvSpPr>
          <p:cNvPr id="17" name="TextBox 16"/>
          <p:cNvSpPr txBox="1"/>
          <p:nvPr/>
        </p:nvSpPr>
        <p:spPr>
          <a:xfrm rot="16200000">
            <a:off x="-1228644" y="2436705"/>
            <a:ext cx="3071097" cy="338554"/>
          </a:xfrm>
          <a:prstGeom prst="rect">
            <a:avLst/>
          </a:prstGeom>
          <a:noFill/>
        </p:spPr>
        <p:txBody>
          <a:bodyPr wrap="square" rtlCol="0">
            <a:spAutoFit/>
          </a:bodyPr>
          <a:lstStyle/>
          <a:p>
            <a:pPr algn="ctr"/>
            <a:r>
              <a:rPr lang="en-US" sz="1600" b="1" dirty="0" smtClean="0"/>
              <a:t>PFS (%)</a:t>
            </a:r>
            <a:endParaRPr lang="en-US" sz="1600" b="1" dirty="0"/>
          </a:p>
        </p:txBody>
      </p:sp>
      <p:cxnSp>
        <p:nvCxnSpPr>
          <p:cNvPr id="9" name="Straight Connector 8"/>
          <p:cNvCxnSpPr/>
          <p:nvPr/>
        </p:nvCxnSpPr>
        <p:spPr bwMode="auto">
          <a:xfrm>
            <a:off x="3590365" y="1295400"/>
            <a:ext cx="430640" cy="0"/>
          </a:xfrm>
          <a:prstGeom prst="line">
            <a:avLst/>
          </a:prstGeom>
          <a:solidFill>
            <a:schemeClr val="accent1"/>
          </a:solidFill>
          <a:ln w="28575"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Connector 21"/>
          <p:cNvCxnSpPr/>
          <p:nvPr/>
        </p:nvCxnSpPr>
        <p:spPr bwMode="auto">
          <a:xfrm>
            <a:off x="3590365" y="1512184"/>
            <a:ext cx="430640" cy="0"/>
          </a:xfrm>
          <a:prstGeom prst="line">
            <a:avLst/>
          </a:prstGeom>
          <a:solidFill>
            <a:schemeClr val="accent1"/>
          </a:solidFill>
          <a:ln w="28575" cap="flat" cmpd="sng" algn="ctr">
            <a:solidFill>
              <a:srgbClr val="FF5E2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7470227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03700" y="5575300"/>
            <a:ext cx="184731" cy="461665"/>
          </a:xfrm>
          <a:prstGeom prst="rect">
            <a:avLst/>
          </a:prstGeom>
          <a:noFill/>
        </p:spPr>
        <p:txBody>
          <a:bodyPr wrap="none" rtlCol="0">
            <a:spAutoFit/>
          </a:bodyPr>
          <a:lstStyle/>
          <a:p>
            <a:endParaRPr lang="en-US"/>
          </a:p>
        </p:txBody>
      </p:sp>
      <p:sp>
        <p:nvSpPr>
          <p:cNvPr id="5" name="Rectangle 4"/>
          <p:cNvSpPr/>
          <p:nvPr/>
        </p:nvSpPr>
        <p:spPr bwMode="auto">
          <a:xfrm>
            <a:off x="304800" y="1295400"/>
            <a:ext cx="8492912" cy="3985789"/>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TextBox 6"/>
          <p:cNvSpPr txBox="1"/>
          <p:nvPr/>
        </p:nvSpPr>
        <p:spPr>
          <a:xfrm>
            <a:off x="3810000" y="4752141"/>
            <a:ext cx="4800599" cy="369332"/>
          </a:xfrm>
          <a:prstGeom prst="rect">
            <a:avLst/>
          </a:prstGeom>
          <a:noFill/>
        </p:spPr>
        <p:txBody>
          <a:bodyPr wrap="square" rtlCol="0">
            <a:spAutoFit/>
          </a:bodyPr>
          <a:lstStyle/>
          <a:p>
            <a:r>
              <a:rPr lang="en-US" sz="1800" i="1" dirty="0" smtClean="0">
                <a:solidFill>
                  <a:schemeClr val="tx2"/>
                </a:solidFill>
              </a:rPr>
              <a:t>JAMA </a:t>
            </a:r>
            <a:r>
              <a:rPr lang="en-US" sz="1800" i="1" dirty="0">
                <a:solidFill>
                  <a:schemeClr val="tx2"/>
                </a:solidFill>
              </a:rPr>
              <a:t>Oncology </a:t>
            </a:r>
            <a:r>
              <a:rPr lang="en-US" sz="1800" dirty="0">
                <a:solidFill>
                  <a:schemeClr val="tx2"/>
                </a:solidFill>
              </a:rPr>
              <a:t>2016;[</a:t>
            </a:r>
            <a:r>
              <a:rPr lang="en-US" sz="1800" dirty="0" err="1">
                <a:solidFill>
                  <a:schemeClr val="tx2"/>
                </a:solidFill>
              </a:rPr>
              <a:t>Epub</a:t>
            </a:r>
            <a:r>
              <a:rPr lang="en-US" sz="1800" dirty="0">
                <a:solidFill>
                  <a:schemeClr val="tx2"/>
                </a:solidFill>
              </a:rPr>
              <a:t> ahead of print].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467" y="1606010"/>
            <a:ext cx="8408245" cy="2794281"/>
          </a:xfrm>
          <a:prstGeom prst="rect">
            <a:avLst/>
          </a:prstGeom>
        </p:spPr>
      </p:pic>
      <p:pic>
        <p:nvPicPr>
          <p:cNvPr id="6" name="Picture 5"/>
          <p:cNvPicPr>
            <a:picLocks noChangeAspect="1"/>
          </p:cNvPicPr>
          <p:nvPr/>
        </p:nvPicPr>
        <p:blipFill>
          <a:blip r:embed="rId4">
            <a:alphaModFix amt="90000"/>
            <a:extLst>
              <a:ext uri="{28A0092B-C50C-407E-A947-70E740481C1C}">
                <a14:useLocalDpi xmlns:a14="http://schemas.microsoft.com/office/drawing/2010/main" val="0"/>
              </a:ext>
            </a:extLst>
          </a:blip>
          <a:stretch>
            <a:fillRect/>
          </a:stretch>
        </p:blipFill>
        <p:spPr>
          <a:xfrm>
            <a:off x="7886700" y="5610073"/>
            <a:ext cx="914400" cy="955497"/>
          </a:xfrm>
          <a:prstGeom prst="rect">
            <a:avLst/>
          </a:prstGeom>
          <a:effectLst>
            <a:glow rad="63500">
              <a:schemeClr val="accent5">
                <a:satMod val="175000"/>
                <a:alpha val="35000"/>
              </a:schemeClr>
            </a:glow>
          </a:effectLst>
        </p:spPr>
      </p:pic>
    </p:spTree>
    <p:extLst>
      <p:ext uri="{BB962C8B-B14F-4D97-AF65-F5344CB8AC3E}">
        <p14:creationId xmlns:p14="http://schemas.microsoft.com/office/powerpoint/2010/main" val="1466841700"/>
      </p:ext>
    </p:extLst>
  </p:cSld>
  <p:clrMapOvr>
    <a:masterClrMapping/>
  </p:clrMapOvr>
  <p:transition spd="slow"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p:cNvSpPr>
            <a:spLocks noChangeArrowheads="1"/>
          </p:cNvSpPr>
          <p:nvPr/>
        </p:nvSpPr>
        <p:spPr bwMode="auto">
          <a:xfrm>
            <a:off x="762000" y="1209133"/>
            <a:ext cx="7620000" cy="4433727"/>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2400">
              <a:solidFill>
                <a:srgbClr val="FFFFFF"/>
              </a:solidFill>
              <a:cs typeface="+mn-cs"/>
            </a:endParaRPr>
          </a:p>
        </p:txBody>
      </p:sp>
      <p:sp>
        <p:nvSpPr>
          <p:cNvPr id="23553" name="Title 2"/>
          <p:cNvSpPr>
            <a:spLocks noGrp="1"/>
          </p:cNvSpPr>
          <p:nvPr>
            <p:ph type="title"/>
          </p:nvPr>
        </p:nvSpPr>
        <p:spPr>
          <a:xfrm>
            <a:off x="685800" y="0"/>
            <a:ext cx="8153400" cy="1143000"/>
          </a:xfrm>
        </p:spPr>
        <p:txBody>
          <a:bodyPr/>
          <a:lstStyle/>
          <a:p>
            <a:r>
              <a:rPr lang="en-US" dirty="0" smtClean="0">
                <a:latin typeface="Arial" charset="0"/>
                <a:ea typeface="ヒラギノ角ゴ Pro W3" charset="0"/>
                <a:cs typeface="ヒラギノ角ゴ Pro W3" charset="0"/>
              </a:rPr>
              <a:t>AR-V7 Expression in Circulating Tumor Cells (CTC) as a Treatment-Specific Biomarker in CRPC </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589218346"/>
              </p:ext>
            </p:extLst>
          </p:nvPr>
        </p:nvGraphicFramePr>
        <p:xfrm>
          <a:off x="941282" y="1359295"/>
          <a:ext cx="7261437" cy="4127104"/>
        </p:xfrm>
        <a:graphic>
          <a:graphicData uri="http://schemas.openxmlformats.org/drawingml/2006/table">
            <a:tbl>
              <a:tblPr/>
              <a:tblGrid>
                <a:gridCol w="2744203"/>
                <a:gridCol w="1496115"/>
                <a:gridCol w="1573319"/>
                <a:gridCol w="1447800"/>
              </a:tblGrid>
              <a:tr h="643297">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70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00" b="1" i="0" u="none" strike="noStrike" cap="none" normalizeH="0" baseline="0" dirty="0" smtClean="0">
                          <a:ln>
                            <a:noFill/>
                          </a:ln>
                          <a:solidFill>
                            <a:srgbClr val="FFFFFF"/>
                          </a:solidFill>
                          <a:effectLst/>
                          <a:latin typeface="Arial" charset="0"/>
                          <a:ea typeface="ヒラギノ角ゴ Pro W3" charset="-128"/>
                        </a:rPr>
                        <a:t>AR-V7 CTC in pretreatment</a:t>
                      </a:r>
                      <a:br>
                        <a:rPr kumimoji="0" lang="en-US" sz="1700" b="1" i="0" u="none" strike="noStrike" cap="none" normalizeH="0" baseline="0" dirty="0" smtClean="0">
                          <a:ln>
                            <a:noFill/>
                          </a:ln>
                          <a:solidFill>
                            <a:srgbClr val="FFFFFF"/>
                          </a:solidFill>
                          <a:effectLst/>
                          <a:latin typeface="Arial" charset="0"/>
                          <a:ea typeface="ヒラギノ角ゴ Pro W3" charset="-128"/>
                        </a:rPr>
                      </a:br>
                      <a:r>
                        <a:rPr kumimoji="0" lang="en-US" sz="1700" b="1" i="0" u="none" strike="noStrike" cap="none" normalizeH="0" baseline="0" dirty="0" smtClean="0">
                          <a:ln>
                            <a:noFill/>
                          </a:ln>
                          <a:solidFill>
                            <a:srgbClr val="FFFFFF"/>
                          </a:solidFill>
                          <a:effectLst/>
                          <a:latin typeface="Arial" charset="0"/>
                          <a:ea typeface="ヒラギノ角ゴ Pro W3" charset="-128"/>
                        </a:rPr>
                        <a:t>blood samples</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hMerge="1">
                  <a:txBody>
                    <a:bodyPr/>
                    <a:lstStyle/>
                    <a:p>
                      <a:pPr marL="0" marR="0" lvl="0" indent="0" algn="ctr" defTabSz="914400" rtl="0" eaLnBrk="0" fontAlgn="base" latinLnBrk="0" hangingPunct="0">
                        <a:lnSpc>
                          <a:spcPct val="9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r>
              <a:tr h="58861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1" i="0" u="none" strike="noStrike" cap="none" normalizeH="0" baseline="0" dirty="0" smtClean="0">
                          <a:ln>
                            <a:noFill/>
                          </a:ln>
                          <a:solidFill>
                            <a:schemeClr val="tx1"/>
                          </a:solidFill>
                          <a:effectLst/>
                          <a:latin typeface="Arial" charset="0"/>
                          <a:ea typeface="ヒラギノ角ゴ Pro W3" charset="-128"/>
                        </a:rPr>
                        <a:t>Post-therapy outcomes with ARS inhibitors</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algn="ctr"/>
                      <a:r>
                        <a:rPr lang="en-US" sz="1700" b="1" dirty="0" smtClean="0"/>
                        <a:t>Positive</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00" b="1" i="0" u="none" strike="noStrike" cap="none" normalizeH="0" baseline="0" dirty="0" smtClean="0">
                          <a:ln>
                            <a:noFill/>
                          </a:ln>
                          <a:solidFill>
                            <a:srgbClr val="FFFFFF"/>
                          </a:solidFill>
                          <a:effectLst/>
                          <a:latin typeface="Arial" charset="0"/>
                          <a:ea typeface="ヒラギノ角ゴ Pro W3" charset="-128"/>
                        </a:rPr>
                        <a:t>Negative</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1" u="none" strike="noStrike" cap="none" normalizeH="0" baseline="0" dirty="0" smtClean="0">
                          <a:ln>
                            <a:noFill/>
                          </a:ln>
                          <a:solidFill>
                            <a:srgbClr val="FFFFFF"/>
                          </a:solidFill>
                          <a:effectLst/>
                          <a:latin typeface="Arial" charset="0"/>
                          <a:ea typeface="ヒラギノ角ゴ Pro W3" charset="-128"/>
                        </a:rPr>
                        <a:t>p</a:t>
                      </a:r>
                      <a:r>
                        <a:rPr kumimoji="0" lang="en-US" sz="1700" b="1" i="0" u="none" strike="noStrike" cap="none" normalizeH="0" baseline="0" dirty="0" smtClean="0">
                          <a:ln>
                            <a:noFill/>
                          </a:ln>
                          <a:solidFill>
                            <a:srgbClr val="FFFFFF"/>
                          </a:solidFill>
                          <a:effectLst/>
                          <a:latin typeface="Arial" charset="0"/>
                          <a:ea typeface="ヒラギノ角ゴ Pro W3" charset="-128"/>
                        </a:rPr>
                        <a:t>-value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B51"/>
                    </a:solidFill>
                  </a:tcPr>
                </a:tc>
              </a:tr>
              <a:tr h="37961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Median </a:t>
                      </a:r>
                      <a:r>
                        <a:rPr kumimoji="0" lang="en-US" sz="1700" b="0" i="0" u="none" strike="noStrike" cap="none" normalizeH="0" baseline="0" dirty="0" err="1" smtClean="0">
                          <a:ln>
                            <a:noFill/>
                          </a:ln>
                          <a:solidFill>
                            <a:srgbClr val="FFFFFF"/>
                          </a:solidFill>
                          <a:effectLst/>
                          <a:latin typeface="Arial" charset="0"/>
                          <a:ea typeface="ヒラギノ角ゴ Pro W3" charset="-128"/>
                        </a:rPr>
                        <a:t>rPFS</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2.3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14.5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&lt;0.001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79618">
                <a:tc>
                  <a:txBody>
                    <a:bodyPr/>
                    <a:lstStyle/>
                    <a:p>
                      <a:pPr algn="l"/>
                      <a:r>
                        <a:rPr lang="en-US" sz="1700" b="0" dirty="0" smtClean="0"/>
                        <a:t>Median</a:t>
                      </a:r>
                      <a:r>
                        <a:rPr lang="en-US" sz="1700" b="0" baseline="0" dirty="0" smtClean="0"/>
                        <a:t> t</a:t>
                      </a:r>
                      <a:r>
                        <a:rPr lang="en-US" sz="1700" b="0" dirty="0" smtClean="0"/>
                        <a:t>ime on therapy</a:t>
                      </a:r>
                      <a:endParaRPr lang="en-US" sz="1700" b="0" dirty="0"/>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2.1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6.8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&lt;0.001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53804">
                <a:tc>
                  <a:txBody>
                    <a:bodyPr/>
                    <a:lstStyle/>
                    <a:p>
                      <a:pPr marL="0" marR="0" lvl="0" indent="0" algn="l" defTabSz="914400" rtl="0" eaLnBrk="0" fontAlgn="base" latinLnBrk="0" hangingPunct="0">
                        <a:lnSpc>
                          <a:spcPct val="90000"/>
                        </a:lnSpc>
                        <a:spcBef>
                          <a:spcPct val="0"/>
                        </a:spcBef>
                        <a:spcAft>
                          <a:spcPct val="0"/>
                        </a:spcAft>
                        <a:buClrTx/>
                        <a:buSzTx/>
                        <a:buFontTx/>
                        <a:buNone/>
                        <a:tabLst/>
                      </a:pPr>
                      <a:r>
                        <a:rPr kumimoji="0" lang="en-US" sz="1700" b="0" i="0" u="none" strike="noStrike" cap="none" normalizeH="0" baseline="0" dirty="0" smtClean="0">
                          <a:ln>
                            <a:noFill/>
                          </a:ln>
                          <a:solidFill>
                            <a:srgbClr val="FFFFFF"/>
                          </a:solidFill>
                          <a:effectLst/>
                          <a:latin typeface="Arial" charset="0"/>
                          <a:ea typeface="ヒラギノ角ゴ Pro W3" charset="-128"/>
                        </a:rPr>
                        <a:t>Median overall survival</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4.6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Not reached</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&lt;0.001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64329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700" b="1" i="0" u="none" strike="noStrike" cap="none" normalizeH="0" baseline="0" dirty="0" smtClean="0">
                          <a:ln>
                            <a:noFill/>
                          </a:ln>
                          <a:solidFill>
                            <a:schemeClr val="tx1"/>
                          </a:solidFill>
                          <a:effectLst/>
                          <a:latin typeface="Arial" charset="0"/>
                          <a:ea typeface="ヒラギノ角ゴ Pro W3" charset="-128"/>
                        </a:rPr>
                        <a:t>Post-therapy outcomes with </a:t>
                      </a:r>
                      <a:r>
                        <a:rPr kumimoji="0" lang="en-US" sz="1700" b="1" i="0" u="none" strike="noStrike" cap="none" normalizeH="0" baseline="0" dirty="0" err="1" smtClean="0">
                          <a:ln>
                            <a:noFill/>
                          </a:ln>
                          <a:solidFill>
                            <a:schemeClr val="tx1"/>
                          </a:solidFill>
                          <a:effectLst/>
                          <a:latin typeface="Arial" charset="0"/>
                          <a:ea typeface="ヒラギノ角ゴ Pro W3" charset="-128"/>
                        </a:rPr>
                        <a:t>taxane</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algn="ctr"/>
                      <a:r>
                        <a:rPr lang="en-US" sz="1700" b="1" dirty="0" smtClean="0"/>
                        <a:t>Positive</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00" b="1" i="0" u="none" strike="noStrike" cap="none" normalizeH="0" baseline="0" dirty="0" smtClean="0">
                          <a:ln>
                            <a:noFill/>
                          </a:ln>
                          <a:solidFill>
                            <a:srgbClr val="FFFFFF"/>
                          </a:solidFill>
                          <a:effectLst/>
                          <a:latin typeface="Arial" charset="0"/>
                          <a:ea typeface="ヒラギノ角ゴ Pro W3" charset="-128"/>
                        </a:rPr>
                        <a:t>Negative</a:t>
                      </a:r>
                      <a:endParaRPr lang="en-US" sz="1700" b="1" dirty="0"/>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1" i="1" u="none" strike="noStrike" cap="none" normalizeH="0" baseline="0" dirty="0" smtClean="0">
                          <a:ln>
                            <a:noFill/>
                          </a:ln>
                          <a:solidFill>
                            <a:schemeClr val="tx1"/>
                          </a:solidFill>
                          <a:effectLst/>
                          <a:latin typeface="Arial" charset="0"/>
                          <a:ea typeface="ヒラギノ角ゴ Pro W3" charset="-128"/>
                        </a:rPr>
                        <a:t>p</a:t>
                      </a:r>
                      <a:r>
                        <a:rPr kumimoji="0" lang="en-US" sz="1700" b="1" i="0" u="none" strike="noStrike" cap="none" normalizeH="0" baseline="0" dirty="0" smtClean="0">
                          <a:ln>
                            <a:noFill/>
                          </a:ln>
                          <a:solidFill>
                            <a:schemeClr val="tx1"/>
                          </a:solidFill>
                          <a:effectLst/>
                          <a:latin typeface="Arial" charset="0"/>
                          <a:ea typeface="ヒラギノ角ゴ Pro W3" charset="-128"/>
                        </a:rPr>
                        <a:t>-value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0294F"/>
                    </a:solidFill>
                  </a:tcPr>
                </a:tc>
              </a:tr>
              <a:tr h="37961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Median </a:t>
                      </a:r>
                      <a:r>
                        <a:rPr kumimoji="0" lang="en-US" sz="1700" b="0" i="0" u="none" strike="noStrike" cap="none" normalizeH="0" baseline="0" dirty="0" err="1" smtClean="0">
                          <a:ln>
                            <a:noFill/>
                          </a:ln>
                          <a:solidFill>
                            <a:srgbClr val="FFFFFF"/>
                          </a:solidFill>
                          <a:effectLst/>
                          <a:latin typeface="Arial" charset="0"/>
                          <a:ea typeface="ヒラギノ角ゴ Pro W3" charset="-128"/>
                        </a:rPr>
                        <a:t>rPFS</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700" b="0" dirty="0" smtClean="0"/>
                        <a:t>5.3 </a:t>
                      </a:r>
                      <a:r>
                        <a:rPr lang="en-US" sz="1700" b="0" dirty="0" err="1" smtClean="0"/>
                        <a:t>mo</a:t>
                      </a:r>
                      <a:endParaRPr lang="en-US" sz="1700" b="0" dirty="0"/>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700" b="0" dirty="0" smtClean="0"/>
                        <a:t>6.6 </a:t>
                      </a:r>
                      <a:r>
                        <a:rPr lang="en-US" sz="1700" b="0" dirty="0" err="1" smtClean="0"/>
                        <a:t>mo</a:t>
                      </a:r>
                      <a:endParaRPr lang="en-US" sz="1700" b="0" dirty="0" smtClean="0"/>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algn="ctr"/>
                      <a:r>
                        <a:rPr lang="en-US" sz="1700" b="0" dirty="0" smtClean="0"/>
                        <a:t>0.46</a:t>
                      </a:r>
                      <a:endParaRPr lang="en-US" sz="1700" b="0" dirty="0"/>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79618">
                <a:tc>
                  <a:txBody>
                    <a:bodyPr/>
                    <a:lstStyle/>
                    <a:p>
                      <a:pPr algn="l"/>
                      <a:r>
                        <a:rPr lang="en-US" sz="1700" b="0" dirty="0" smtClean="0"/>
                        <a:t>Median</a:t>
                      </a:r>
                      <a:r>
                        <a:rPr lang="en-US" sz="1700" b="0" baseline="0" dirty="0" smtClean="0"/>
                        <a:t> t</a:t>
                      </a:r>
                      <a:r>
                        <a:rPr lang="en-US" sz="1700" b="0" dirty="0" smtClean="0"/>
                        <a:t>ime on therapy</a:t>
                      </a:r>
                      <a:endParaRPr lang="en-US" sz="1700" b="0" dirty="0"/>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3.0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3.7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0.23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r h="379618">
                <a:tc>
                  <a:txBody>
                    <a:bodyPr/>
                    <a:lstStyle/>
                    <a:p>
                      <a:pPr marL="0" marR="0" lvl="0" indent="0" algn="l" defTabSz="914400" rtl="0" eaLnBrk="0" fontAlgn="base" latinLnBrk="0" hangingPunct="0">
                        <a:lnSpc>
                          <a:spcPct val="90000"/>
                        </a:lnSpc>
                        <a:spcBef>
                          <a:spcPct val="0"/>
                        </a:spcBef>
                        <a:spcAft>
                          <a:spcPct val="0"/>
                        </a:spcAft>
                        <a:buClrTx/>
                        <a:buSzTx/>
                        <a:buFontTx/>
                        <a:buNone/>
                        <a:tabLst/>
                      </a:pPr>
                      <a:r>
                        <a:rPr kumimoji="0" lang="en-US" sz="1700" b="0" i="0" u="none" strike="noStrike" cap="none" normalizeH="0" baseline="0" dirty="0" smtClean="0">
                          <a:ln>
                            <a:noFill/>
                          </a:ln>
                          <a:solidFill>
                            <a:srgbClr val="FFFFFF"/>
                          </a:solidFill>
                          <a:effectLst/>
                          <a:latin typeface="Arial" charset="0"/>
                          <a:ea typeface="ヒラギノ角ゴ Pro W3" charset="-128"/>
                        </a:rPr>
                        <a:t>Median overall survival</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8.9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19.8 </a:t>
                      </a:r>
                      <a:r>
                        <a:rPr kumimoji="0" lang="en-US" sz="1700" b="0" i="0" u="none" strike="noStrike" cap="none" normalizeH="0" baseline="0" dirty="0" err="1" smtClean="0">
                          <a:ln>
                            <a:noFill/>
                          </a:ln>
                          <a:solidFill>
                            <a:srgbClr val="FFFFFF"/>
                          </a:solidFill>
                          <a:effectLst/>
                          <a:latin typeface="Arial" charset="0"/>
                          <a:ea typeface="ヒラギノ角ゴ Pro W3" charset="-128"/>
                        </a:rPr>
                        <a:t>mo</a:t>
                      </a:r>
                      <a:endParaRPr kumimoji="0" lang="en-US" sz="1700" b="0" i="0" u="none" strike="noStrike" cap="none" normalizeH="0" baseline="0" dirty="0" smtClean="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700" b="0" i="0" u="none" strike="noStrike" cap="none" normalizeH="0" baseline="0" dirty="0" smtClean="0">
                          <a:ln>
                            <a:noFill/>
                          </a:ln>
                          <a:solidFill>
                            <a:srgbClr val="FFFFFF"/>
                          </a:solidFill>
                          <a:effectLst/>
                          <a:latin typeface="Arial" charset="0"/>
                          <a:ea typeface="ヒラギノ角ゴ Pro W3" charset="-128"/>
                        </a:rPr>
                        <a:t>&lt;0.001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r>
            </a:tbl>
          </a:graphicData>
        </a:graphic>
      </p:graphicFrame>
      <p:sp>
        <p:nvSpPr>
          <p:cNvPr id="10" name="TextBox 9"/>
          <p:cNvSpPr txBox="1"/>
          <p:nvPr/>
        </p:nvSpPr>
        <p:spPr>
          <a:xfrm>
            <a:off x="304801" y="6336268"/>
            <a:ext cx="7924799" cy="369332"/>
          </a:xfrm>
          <a:prstGeom prst="rect">
            <a:avLst/>
          </a:prstGeom>
          <a:noFill/>
        </p:spPr>
        <p:txBody>
          <a:bodyPr wrap="square" rtlCol="0">
            <a:spAutoFit/>
          </a:bodyPr>
          <a:lstStyle/>
          <a:p>
            <a:r>
              <a:rPr lang="en-US" sz="1800" dirty="0" err="1" smtClean="0"/>
              <a:t>Scher</a:t>
            </a:r>
            <a:r>
              <a:rPr lang="en-US" sz="1800" dirty="0" smtClean="0"/>
              <a:t> HI et </a:t>
            </a:r>
            <a:r>
              <a:rPr lang="en-US" sz="1800" dirty="0"/>
              <a:t>al. </a:t>
            </a:r>
            <a:r>
              <a:rPr lang="en-US" sz="1800" i="1" dirty="0" smtClean="0"/>
              <a:t>JAMA Oncology </a:t>
            </a:r>
            <a:r>
              <a:rPr lang="en-US" sz="1800" dirty="0" smtClean="0"/>
              <a:t>2016;[</a:t>
            </a:r>
            <a:r>
              <a:rPr lang="en-US" sz="1800" dirty="0" err="1" smtClean="0"/>
              <a:t>Epub</a:t>
            </a:r>
            <a:r>
              <a:rPr lang="en-US" sz="1800" dirty="0" smtClean="0"/>
              <a:t> ahead of print].</a:t>
            </a:r>
            <a:endParaRPr lang="en-US" sz="1800" dirty="0"/>
          </a:p>
        </p:txBody>
      </p:sp>
      <p:sp>
        <p:nvSpPr>
          <p:cNvPr id="5" name="TextBox 4"/>
          <p:cNvSpPr txBox="1"/>
          <p:nvPr/>
        </p:nvSpPr>
        <p:spPr>
          <a:xfrm>
            <a:off x="941282" y="5775549"/>
            <a:ext cx="4897495" cy="369332"/>
          </a:xfrm>
          <a:prstGeom prst="rect">
            <a:avLst/>
          </a:prstGeom>
          <a:noFill/>
        </p:spPr>
        <p:txBody>
          <a:bodyPr wrap="none" rtlCol="0">
            <a:spAutoFit/>
          </a:bodyPr>
          <a:lstStyle/>
          <a:p>
            <a:r>
              <a:rPr lang="en-US" sz="1800" dirty="0" err="1" smtClean="0"/>
              <a:t>rPFS</a:t>
            </a:r>
            <a:r>
              <a:rPr lang="en-US" sz="1800" dirty="0" smtClean="0"/>
              <a:t> = radiographic progression-free survival</a:t>
            </a:r>
            <a:endParaRPr lang="en-US" sz="1800" dirty="0"/>
          </a:p>
        </p:txBody>
      </p:sp>
    </p:spTree>
    <p:extLst>
      <p:ext uri="{BB962C8B-B14F-4D97-AF65-F5344CB8AC3E}">
        <p14:creationId xmlns:p14="http://schemas.microsoft.com/office/powerpoint/2010/main" val="16624998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466" y="1409491"/>
            <a:ext cx="8763000" cy="4078111"/>
          </a:xfrm>
          <a:prstGeom prst="rect">
            <a:avLst/>
          </a:prstGeom>
        </p:spPr>
      </p:pic>
      <p:sp>
        <p:nvSpPr>
          <p:cNvPr id="23553" name="Title 2"/>
          <p:cNvSpPr>
            <a:spLocks noGrp="1"/>
          </p:cNvSpPr>
          <p:nvPr>
            <p:ph type="title"/>
          </p:nvPr>
        </p:nvSpPr>
        <p:spPr/>
        <p:txBody>
          <a:bodyPr/>
          <a:lstStyle/>
          <a:p>
            <a:r>
              <a:rPr lang="en-US" dirty="0" smtClean="0">
                <a:latin typeface="Arial" charset="0"/>
                <a:ea typeface="ヒラギノ角ゴ Pro W3" charset="0"/>
                <a:cs typeface="ヒラギノ角ゴ Pro W3" charset="0"/>
              </a:rPr>
              <a:t>Overall Survival by AR-V7 Status with Pre-ARS Inhibitor and </a:t>
            </a:r>
            <a:r>
              <a:rPr lang="en-US" dirty="0" err="1" smtClean="0">
                <a:latin typeface="Arial" charset="0"/>
                <a:ea typeface="ヒラギノ角ゴ Pro W3" charset="0"/>
                <a:cs typeface="ヒラギノ角ゴ Pro W3" charset="0"/>
              </a:rPr>
              <a:t>Pretaxane</a:t>
            </a:r>
            <a:r>
              <a:rPr lang="en-US" dirty="0" smtClean="0">
                <a:latin typeface="Arial" charset="0"/>
                <a:ea typeface="ヒラギノ角ゴ Pro W3" charset="0"/>
                <a:cs typeface="ヒラギノ角ゴ Pro W3" charset="0"/>
              </a:rPr>
              <a:t> Treatment</a:t>
            </a:r>
            <a:endParaRPr lang="en-US" dirty="0">
              <a:latin typeface="Arial" charset="0"/>
              <a:ea typeface="ＭＳ Ｐゴシック" charset="0"/>
              <a:cs typeface="ＭＳ Ｐゴシック" charset="0"/>
            </a:endParaRPr>
          </a:p>
        </p:txBody>
      </p:sp>
      <p:sp>
        <p:nvSpPr>
          <p:cNvPr id="7" name="TextBox 6"/>
          <p:cNvSpPr txBox="1"/>
          <p:nvPr/>
        </p:nvSpPr>
        <p:spPr>
          <a:xfrm>
            <a:off x="172978" y="6386238"/>
            <a:ext cx="7924799" cy="369332"/>
          </a:xfrm>
          <a:prstGeom prst="rect">
            <a:avLst/>
          </a:prstGeom>
          <a:noFill/>
        </p:spPr>
        <p:txBody>
          <a:bodyPr wrap="square" rtlCol="0">
            <a:spAutoFit/>
          </a:bodyPr>
          <a:lstStyle/>
          <a:p>
            <a:r>
              <a:rPr lang="en-US" sz="1800" dirty="0" err="1"/>
              <a:t>Scher</a:t>
            </a:r>
            <a:r>
              <a:rPr lang="en-US" sz="1800" dirty="0"/>
              <a:t> HI et al. </a:t>
            </a:r>
            <a:r>
              <a:rPr lang="en-US" sz="1800" i="1" dirty="0"/>
              <a:t>JAMA Oncology </a:t>
            </a:r>
            <a:r>
              <a:rPr lang="en-US" sz="1800" dirty="0"/>
              <a:t>2016;[</a:t>
            </a:r>
            <a:r>
              <a:rPr lang="en-US" sz="1800" dirty="0" err="1"/>
              <a:t>Epub</a:t>
            </a:r>
            <a:r>
              <a:rPr lang="en-US" sz="1800" dirty="0"/>
              <a:t> ahead of print].</a:t>
            </a:r>
          </a:p>
        </p:txBody>
      </p:sp>
      <p:sp>
        <p:nvSpPr>
          <p:cNvPr id="9" name="TextBox 8"/>
          <p:cNvSpPr txBox="1"/>
          <p:nvPr/>
        </p:nvSpPr>
        <p:spPr>
          <a:xfrm>
            <a:off x="457201" y="5739825"/>
            <a:ext cx="8382000" cy="584775"/>
          </a:xfrm>
          <a:prstGeom prst="rect">
            <a:avLst/>
          </a:prstGeom>
          <a:noFill/>
        </p:spPr>
        <p:txBody>
          <a:bodyPr wrap="square" rtlCol="0">
            <a:spAutoFit/>
          </a:bodyPr>
          <a:lstStyle/>
          <a:p>
            <a:r>
              <a:rPr lang="en-US" sz="1600" dirty="0" smtClean="0"/>
              <a:t>In a multivariable model incorporating line of therapy and other clinical features, AR-V7 status showed significant treatment-specific interaction with </a:t>
            </a:r>
            <a:r>
              <a:rPr lang="en-US" sz="1600" dirty="0" err="1" smtClean="0"/>
              <a:t>taxane</a:t>
            </a:r>
            <a:r>
              <a:rPr lang="en-US" sz="1600" dirty="0" smtClean="0"/>
              <a:t> administration.</a:t>
            </a:r>
            <a:endParaRPr lang="en-US" sz="1600" dirty="0"/>
          </a:p>
        </p:txBody>
      </p:sp>
      <p:sp>
        <p:nvSpPr>
          <p:cNvPr id="2" name="TextBox 1"/>
          <p:cNvSpPr txBox="1"/>
          <p:nvPr/>
        </p:nvSpPr>
        <p:spPr>
          <a:xfrm>
            <a:off x="714737" y="1111940"/>
            <a:ext cx="3581400" cy="523220"/>
          </a:xfrm>
          <a:prstGeom prst="rect">
            <a:avLst/>
          </a:prstGeom>
          <a:noFill/>
        </p:spPr>
        <p:txBody>
          <a:bodyPr wrap="square" rtlCol="0">
            <a:spAutoFit/>
          </a:bodyPr>
          <a:lstStyle/>
          <a:p>
            <a:r>
              <a:rPr lang="en-US" sz="1400" b="1" dirty="0"/>
              <a:t>Overall survival: pre-AR signaling inhibitor samples</a:t>
            </a:r>
          </a:p>
        </p:txBody>
      </p:sp>
      <p:sp>
        <p:nvSpPr>
          <p:cNvPr id="8" name="TextBox 7"/>
          <p:cNvSpPr txBox="1"/>
          <p:nvPr/>
        </p:nvSpPr>
        <p:spPr>
          <a:xfrm>
            <a:off x="4876800" y="1111940"/>
            <a:ext cx="3581400" cy="307777"/>
          </a:xfrm>
          <a:prstGeom prst="rect">
            <a:avLst/>
          </a:prstGeom>
          <a:noFill/>
        </p:spPr>
        <p:txBody>
          <a:bodyPr wrap="square" rtlCol="0">
            <a:spAutoFit/>
          </a:bodyPr>
          <a:lstStyle/>
          <a:p>
            <a:r>
              <a:rPr lang="en-US" sz="1400" b="1" dirty="0"/>
              <a:t>Overall survival: </a:t>
            </a:r>
            <a:r>
              <a:rPr lang="en-US" sz="1400" b="1" dirty="0" err="1"/>
              <a:t>pretaxane</a:t>
            </a:r>
            <a:r>
              <a:rPr lang="en-US" sz="1400" b="1" dirty="0"/>
              <a:t> samples</a:t>
            </a:r>
          </a:p>
        </p:txBody>
      </p:sp>
      <p:sp>
        <p:nvSpPr>
          <p:cNvPr id="10" name="TextBox 9"/>
          <p:cNvSpPr txBox="1"/>
          <p:nvPr/>
        </p:nvSpPr>
        <p:spPr>
          <a:xfrm>
            <a:off x="573267" y="5420916"/>
            <a:ext cx="3581400" cy="307777"/>
          </a:xfrm>
          <a:prstGeom prst="rect">
            <a:avLst/>
          </a:prstGeom>
          <a:noFill/>
        </p:spPr>
        <p:txBody>
          <a:bodyPr wrap="square" rtlCol="0">
            <a:spAutoFit/>
          </a:bodyPr>
          <a:lstStyle/>
          <a:p>
            <a:pPr algn="ctr"/>
            <a:r>
              <a:rPr lang="en-US" sz="1400" b="1" dirty="0" smtClean="0"/>
              <a:t>Survival, </a:t>
            </a:r>
            <a:r>
              <a:rPr lang="en-US" sz="1400" b="1" dirty="0" err="1" smtClean="0"/>
              <a:t>mo</a:t>
            </a:r>
            <a:endParaRPr lang="en-US" sz="1400" b="1" dirty="0"/>
          </a:p>
        </p:txBody>
      </p:sp>
      <p:sp>
        <p:nvSpPr>
          <p:cNvPr id="11" name="TextBox 10"/>
          <p:cNvSpPr txBox="1"/>
          <p:nvPr/>
        </p:nvSpPr>
        <p:spPr>
          <a:xfrm rot="16200000">
            <a:off x="-1474045" y="3534977"/>
            <a:ext cx="3332628" cy="307777"/>
          </a:xfrm>
          <a:prstGeom prst="rect">
            <a:avLst/>
          </a:prstGeom>
          <a:noFill/>
        </p:spPr>
        <p:txBody>
          <a:bodyPr wrap="square" rtlCol="0">
            <a:spAutoFit/>
          </a:bodyPr>
          <a:lstStyle/>
          <a:p>
            <a:pPr algn="ctr"/>
            <a:r>
              <a:rPr lang="en-US" sz="1400" b="1" smtClean="0"/>
              <a:t>Survival, %</a:t>
            </a:r>
            <a:endParaRPr lang="en-US" sz="1400" b="1" dirty="0"/>
          </a:p>
        </p:txBody>
      </p:sp>
      <p:sp>
        <p:nvSpPr>
          <p:cNvPr id="12" name="TextBox 11"/>
          <p:cNvSpPr txBox="1"/>
          <p:nvPr/>
        </p:nvSpPr>
        <p:spPr>
          <a:xfrm>
            <a:off x="1902448" y="3589393"/>
            <a:ext cx="2232929" cy="954107"/>
          </a:xfrm>
          <a:prstGeom prst="rect">
            <a:avLst/>
          </a:prstGeom>
          <a:noFill/>
        </p:spPr>
        <p:txBody>
          <a:bodyPr wrap="square" rtlCol="0">
            <a:spAutoFit/>
          </a:bodyPr>
          <a:lstStyle/>
          <a:p>
            <a:r>
              <a:rPr lang="en-US" sz="1400" dirty="0" smtClean="0"/>
              <a:t>HR = 11.45</a:t>
            </a:r>
          </a:p>
          <a:p>
            <a:r>
              <a:rPr lang="en-US" sz="1400" i="1" dirty="0" smtClean="0"/>
              <a:t>P</a:t>
            </a:r>
            <a:r>
              <a:rPr lang="en-US" sz="1400" dirty="0" smtClean="0"/>
              <a:t> &lt; 0.001</a:t>
            </a:r>
          </a:p>
          <a:p>
            <a:r>
              <a:rPr lang="en-US" sz="1400" dirty="0" smtClean="0"/>
              <a:t>Median survival: 4.6 </a:t>
            </a:r>
            <a:r>
              <a:rPr lang="en-US" sz="1400" dirty="0" err="1" smtClean="0"/>
              <a:t>mo</a:t>
            </a:r>
            <a:r>
              <a:rPr lang="en-US" sz="1400" dirty="0" smtClean="0"/>
              <a:t> </a:t>
            </a:r>
            <a:br>
              <a:rPr lang="en-US" sz="1400" dirty="0" smtClean="0"/>
            </a:br>
            <a:r>
              <a:rPr lang="en-US" sz="1400" dirty="0" smtClean="0"/>
              <a:t>vs not reached</a:t>
            </a:r>
            <a:endParaRPr lang="en-US" sz="1400" dirty="0"/>
          </a:p>
        </p:txBody>
      </p:sp>
      <p:sp>
        <p:nvSpPr>
          <p:cNvPr id="13" name="TextBox 12"/>
          <p:cNvSpPr txBox="1"/>
          <p:nvPr/>
        </p:nvSpPr>
        <p:spPr>
          <a:xfrm>
            <a:off x="6846125" y="3568173"/>
            <a:ext cx="2175014" cy="954107"/>
          </a:xfrm>
          <a:prstGeom prst="rect">
            <a:avLst/>
          </a:prstGeom>
          <a:noFill/>
        </p:spPr>
        <p:txBody>
          <a:bodyPr wrap="square" rtlCol="0">
            <a:spAutoFit/>
          </a:bodyPr>
          <a:lstStyle/>
          <a:p>
            <a:r>
              <a:rPr lang="en-US" sz="1400" dirty="0" smtClean="0"/>
              <a:t>HR = 3.74</a:t>
            </a:r>
          </a:p>
          <a:p>
            <a:r>
              <a:rPr lang="en-US" sz="1400" i="1" dirty="0" smtClean="0"/>
              <a:t>P</a:t>
            </a:r>
            <a:r>
              <a:rPr lang="en-US" sz="1400" dirty="0" smtClean="0"/>
              <a:t> = 0.001</a:t>
            </a:r>
          </a:p>
          <a:p>
            <a:r>
              <a:rPr lang="en-US" sz="1400" dirty="0" smtClean="0"/>
              <a:t>Median survival: 8.9 </a:t>
            </a:r>
            <a:r>
              <a:rPr lang="en-US" sz="1400" dirty="0" err="1" smtClean="0"/>
              <a:t>mo</a:t>
            </a:r>
            <a:r>
              <a:rPr lang="en-US" sz="1400" dirty="0" smtClean="0"/>
              <a:t> vs not reached</a:t>
            </a:r>
            <a:endParaRPr lang="en-US" sz="1400" dirty="0"/>
          </a:p>
        </p:txBody>
      </p:sp>
      <p:sp>
        <p:nvSpPr>
          <p:cNvPr id="14" name="TextBox 13"/>
          <p:cNvSpPr txBox="1"/>
          <p:nvPr/>
        </p:nvSpPr>
        <p:spPr>
          <a:xfrm rot="16200000">
            <a:off x="3055633" y="3534978"/>
            <a:ext cx="3332628" cy="307777"/>
          </a:xfrm>
          <a:prstGeom prst="rect">
            <a:avLst/>
          </a:prstGeom>
          <a:noFill/>
        </p:spPr>
        <p:txBody>
          <a:bodyPr wrap="square" rtlCol="0">
            <a:spAutoFit/>
          </a:bodyPr>
          <a:lstStyle/>
          <a:p>
            <a:pPr algn="ctr"/>
            <a:r>
              <a:rPr lang="en-US" sz="1400" b="1" smtClean="0"/>
              <a:t>Survival, %</a:t>
            </a:r>
            <a:endParaRPr lang="en-US" sz="1400" b="1" dirty="0"/>
          </a:p>
        </p:txBody>
      </p:sp>
      <p:sp>
        <p:nvSpPr>
          <p:cNvPr id="15" name="TextBox 14"/>
          <p:cNvSpPr txBox="1"/>
          <p:nvPr/>
        </p:nvSpPr>
        <p:spPr>
          <a:xfrm>
            <a:off x="5439739" y="5420916"/>
            <a:ext cx="3581400" cy="307777"/>
          </a:xfrm>
          <a:prstGeom prst="rect">
            <a:avLst/>
          </a:prstGeom>
          <a:noFill/>
        </p:spPr>
        <p:txBody>
          <a:bodyPr wrap="square" rtlCol="0">
            <a:spAutoFit/>
          </a:bodyPr>
          <a:lstStyle/>
          <a:p>
            <a:pPr algn="ctr"/>
            <a:r>
              <a:rPr lang="en-US" sz="1400" b="1" dirty="0" smtClean="0"/>
              <a:t>Survival, </a:t>
            </a:r>
            <a:r>
              <a:rPr lang="en-US" sz="1400" b="1" dirty="0" err="1" smtClean="0"/>
              <a:t>mo</a:t>
            </a:r>
            <a:endParaRPr lang="en-US" sz="1400" b="1" dirty="0"/>
          </a:p>
        </p:txBody>
      </p:sp>
    </p:spTree>
    <p:extLst>
      <p:ext uri="{BB962C8B-B14F-4D97-AF65-F5344CB8AC3E}">
        <p14:creationId xmlns:p14="http://schemas.microsoft.com/office/powerpoint/2010/main" val="7250125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81000" y="691417"/>
            <a:ext cx="8229600" cy="2743200"/>
          </a:xfrm>
          <a:prstGeom prst="rect">
            <a:avLst/>
          </a:prstGeom>
        </p:spPr>
        <p:txBody>
          <a:bodyPr anchor="b" anchorCtr="0"/>
          <a:lst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pPr algn="ctr"/>
            <a:r>
              <a:rPr lang="en-US" sz="3600" kern="0" dirty="0">
                <a:solidFill>
                  <a:schemeClr val="accent2">
                    <a:lumMod val="20000"/>
                    <a:lumOff val="80000"/>
                  </a:schemeClr>
                </a:solidFill>
              </a:rPr>
              <a:t>Systemic Therapy and </a:t>
            </a:r>
            <a:r>
              <a:rPr lang="en-US" sz="3600" kern="0" dirty="0" smtClean="0">
                <a:solidFill>
                  <a:schemeClr val="accent2">
                    <a:lumMod val="20000"/>
                    <a:lumOff val="80000"/>
                  </a:schemeClr>
                </a:solidFill>
              </a:rPr>
              <a:t/>
            </a:r>
            <a:br>
              <a:rPr lang="en-US" sz="3600" kern="0" dirty="0" smtClean="0">
                <a:solidFill>
                  <a:schemeClr val="accent2">
                    <a:lumMod val="20000"/>
                    <a:lumOff val="80000"/>
                  </a:schemeClr>
                </a:solidFill>
              </a:rPr>
            </a:br>
            <a:r>
              <a:rPr lang="en-US" sz="3600" kern="0" dirty="0" smtClean="0">
                <a:solidFill>
                  <a:schemeClr val="accent2">
                    <a:lumMod val="20000"/>
                    <a:lumOff val="80000"/>
                  </a:schemeClr>
                </a:solidFill>
              </a:rPr>
              <a:t>Predictive </a:t>
            </a:r>
            <a:r>
              <a:rPr lang="en-US" sz="3600" kern="0" dirty="0">
                <a:solidFill>
                  <a:schemeClr val="accent2">
                    <a:lumMod val="20000"/>
                    <a:lumOff val="80000"/>
                  </a:schemeClr>
                </a:solidFill>
              </a:rPr>
              <a:t>Biomarkers for </a:t>
            </a:r>
            <a:r>
              <a:rPr lang="en-US" sz="3600" kern="0" dirty="0" smtClean="0">
                <a:solidFill>
                  <a:schemeClr val="accent2">
                    <a:lumMod val="20000"/>
                    <a:lumOff val="80000"/>
                  </a:schemeClr>
                </a:solidFill>
              </a:rPr>
              <a:t/>
            </a:r>
            <a:br>
              <a:rPr lang="en-US" sz="3600" kern="0" dirty="0" smtClean="0">
                <a:solidFill>
                  <a:schemeClr val="accent2">
                    <a:lumMod val="20000"/>
                    <a:lumOff val="80000"/>
                  </a:schemeClr>
                </a:solidFill>
              </a:rPr>
            </a:br>
            <a:r>
              <a:rPr lang="en-US" sz="3600" kern="0" dirty="0" smtClean="0">
                <a:solidFill>
                  <a:schemeClr val="accent2">
                    <a:lumMod val="20000"/>
                    <a:lumOff val="80000"/>
                  </a:schemeClr>
                </a:solidFill>
              </a:rPr>
              <a:t>Advanced </a:t>
            </a:r>
            <a:r>
              <a:rPr lang="en-US" sz="3600" kern="0" dirty="0">
                <a:solidFill>
                  <a:schemeClr val="accent2">
                    <a:lumMod val="20000"/>
                    <a:lumOff val="80000"/>
                  </a:schemeClr>
                </a:solidFill>
              </a:rPr>
              <a:t>Prostate Cancer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496" y="3809999"/>
            <a:ext cx="1517904" cy="1821485"/>
          </a:xfrm>
          <a:prstGeom prst="rect">
            <a:avLst/>
          </a:prstGeom>
          <a:effectLst>
            <a:outerShdw blurRad="50800" dist="38100" dir="2700000" algn="tl" rotWithShape="0">
              <a:prstClr val="black">
                <a:alpha val="40000"/>
              </a:prstClr>
            </a:outerShdw>
          </a:effectLst>
        </p:spPr>
      </p:pic>
      <p:sp>
        <p:nvSpPr>
          <p:cNvPr id="6" name="Subtitle 2"/>
          <p:cNvSpPr txBox="1">
            <a:spLocks/>
          </p:cNvSpPr>
          <p:nvPr/>
        </p:nvSpPr>
        <p:spPr>
          <a:xfrm>
            <a:off x="2057400" y="3810000"/>
            <a:ext cx="7086600" cy="2151184"/>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lgn="ctr">
              <a:spcBef>
                <a:spcPts val="0"/>
              </a:spcBef>
              <a:buNone/>
            </a:pPr>
            <a:r>
              <a:rPr lang="en-US" sz="2200" b="1" kern="0" dirty="0"/>
              <a:t>David I Quinn, MBBS, PhD</a:t>
            </a:r>
          </a:p>
          <a:p>
            <a:pPr marL="0" indent="0" algn="ctr">
              <a:spcBef>
                <a:spcPts val="0"/>
              </a:spcBef>
              <a:buNone/>
            </a:pPr>
            <a:r>
              <a:rPr lang="en-US" sz="2200" kern="0" dirty="0"/>
              <a:t>Medical Director, Norris Cancer Hospital and </a:t>
            </a:r>
            <a:r>
              <a:rPr lang="en-US" sz="2200" kern="0" dirty="0" smtClean="0"/>
              <a:t>Clinics</a:t>
            </a:r>
            <a:endParaRPr lang="en-US" sz="2200" kern="0" dirty="0"/>
          </a:p>
          <a:p>
            <a:pPr marL="0" indent="0" algn="ctr">
              <a:spcBef>
                <a:spcPts val="0"/>
              </a:spcBef>
              <a:buNone/>
            </a:pPr>
            <a:r>
              <a:rPr lang="en-US" sz="2200" kern="0" dirty="0"/>
              <a:t>Head, GU Cancer Section</a:t>
            </a:r>
          </a:p>
          <a:p>
            <a:pPr marL="0" indent="0" algn="ctr">
              <a:spcBef>
                <a:spcPts val="0"/>
              </a:spcBef>
              <a:buNone/>
            </a:pPr>
            <a:r>
              <a:rPr lang="en-US" sz="2200" kern="0" dirty="0"/>
              <a:t>Division of Cancer Medicine and Blood Diseases</a:t>
            </a:r>
          </a:p>
          <a:p>
            <a:pPr marL="0" indent="0" algn="ctr">
              <a:spcBef>
                <a:spcPts val="0"/>
              </a:spcBef>
              <a:buNone/>
            </a:pPr>
            <a:r>
              <a:rPr lang="en-US" sz="2200" kern="0" dirty="0"/>
              <a:t>USC/Norris Comprehensive Cancer Center</a:t>
            </a:r>
          </a:p>
          <a:p>
            <a:pPr marL="0" indent="0" algn="ctr">
              <a:spcBef>
                <a:spcPts val="0"/>
              </a:spcBef>
              <a:buNone/>
            </a:pPr>
            <a:r>
              <a:rPr lang="en-US" sz="2200" kern="0" dirty="0"/>
              <a:t>Los Angeles, California</a:t>
            </a:r>
          </a:p>
        </p:txBody>
      </p:sp>
    </p:spTree>
    <p:extLst>
      <p:ext uri="{BB962C8B-B14F-4D97-AF65-F5344CB8AC3E}">
        <p14:creationId xmlns:p14="http://schemas.microsoft.com/office/powerpoint/2010/main" val="1611933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520700" y="381000"/>
            <a:ext cx="8054345" cy="227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200" b="1" dirty="0" smtClean="0">
                <a:solidFill>
                  <a:srgbClr val="FFFFFF"/>
                </a:solidFill>
              </a:rPr>
              <a:t>For a 68-year-old otherwise healthy man with prostate cancer who is about to receive </a:t>
            </a:r>
            <a:r>
              <a:rPr lang="en-US" sz="2200" b="1" dirty="0">
                <a:solidFill>
                  <a:srgbClr val="FFFFFF"/>
                </a:solidFill>
              </a:rPr>
              <a:t>androgen </a:t>
            </a:r>
            <a:r>
              <a:rPr lang="en-US" sz="2200" b="1" dirty="0" smtClean="0">
                <a:solidFill>
                  <a:srgbClr val="FFFFFF"/>
                </a:solidFill>
              </a:rPr>
              <a:t>deprivation therapy (ADT) for metastases to 3 ribs, would you likely add docetaxel?</a:t>
            </a:r>
            <a:endParaRPr lang="en-US" sz="2200" b="1" dirty="0">
              <a:solidFill>
                <a:srgbClr val="FFFFFF"/>
              </a:solidFill>
            </a:endParaRPr>
          </a:p>
        </p:txBody>
      </p:sp>
      <p:graphicFrame>
        <p:nvGraphicFramePr>
          <p:cNvPr id="2" name="Chart 3"/>
          <p:cNvGraphicFramePr>
            <a:graphicFrameLocks/>
          </p:cNvGraphicFramePr>
          <p:nvPr>
            <p:extLst>
              <p:ext uri="{D42A27DB-BD31-4B8C-83A1-F6EECF244321}">
                <p14:modId xmlns:p14="http://schemas.microsoft.com/office/powerpoint/2010/main" val="587685897"/>
              </p:ext>
            </p:extLst>
          </p:nvPr>
        </p:nvGraphicFramePr>
        <p:xfrm>
          <a:off x="152400" y="2487613"/>
          <a:ext cx="8534400" cy="405765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2"/>
          <p:cNvSpPr txBox="1">
            <a:spLocks noChangeArrowheads="1"/>
          </p:cNvSpPr>
          <p:nvPr/>
        </p:nvSpPr>
        <p:spPr bwMode="auto">
          <a:xfrm>
            <a:off x="622300" y="177800"/>
            <a:ext cx="188118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spAutoFit/>
          </a:bodyPr>
          <a:lstStyle>
            <a:lvl1pPr>
              <a:defRPr sz="2400">
                <a:solidFill>
                  <a:schemeClr val="tx1"/>
                </a:solidFill>
                <a:latin typeface="Lucida Grande" charset="0"/>
                <a:ea typeface="ＭＳ Ｐゴシック" charset="0"/>
                <a:cs typeface="ＭＳ Ｐゴシック" charset="0"/>
              </a:defRPr>
            </a:lvl1pPr>
            <a:lvl2pPr marL="742950" indent="-285750">
              <a:defRPr sz="2400">
                <a:solidFill>
                  <a:schemeClr val="tx1"/>
                </a:solidFill>
                <a:latin typeface="Lucida Grande" charset="0"/>
                <a:ea typeface="ＭＳ Ｐゴシック" charset="0"/>
              </a:defRPr>
            </a:lvl2pPr>
            <a:lvl3pPr marL="1143000" indent="-228600">
              <a:defRPr sz="2400">
                <a:solidFill>
                  <a:schemeClr val="tx1"/>
                </a:solidFill>
                <a:latin typeface="Lucida Grande" charset="0"/>
                <a:ea typeface="ＭＳ Ｐゴシック" charset="0"/>
              </a:defRPr>
            </a:lvl3pPr>
            <a:lvl4pPr marL="1600200" indent="-228600">
              <a:defRPr sz="2400">
                <a:solidFill>
                  <a:schemeClr val="tx1"/>
                </a:solidFill>
                <a:latin typeface="Lucida Grande" charset="0"/>
                <a:ea typeface="ＭＳ Ｐゴシック" charset="0"/>
              </a:defRPr>
            </a:lvl4pPr>
            <a:lvl5pPr marL="2057400" indent="-22860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defTabSz="457200" fontAlgn="base">
              <a:spcBef>
                <a:spcPct val="0"/>
              </a:spcBef>
              <a:spcAft>
                <a:spcPct val="0"/>
              </a:spcAft>
            </a:pPr>
            <a:r>
              <a:rPr lang="en-US" sz="1800" b="1" dirty="0">
                <a:solidFill>
                  <a:srgbClr val="FFFFFF"/>
                </a:solidFill>
                <a:latin typeface="Arial" charset="0"/>
                <a:cs typeface="Arial" charset="0"/>
              </a:rPr>
              <a:t>AUDIENCE POLL</a:t>
            </a:r>
          </a:p>
        </p:txBody>
      </p:sp>
    </p:spTree>
    <p:extLst>
      <p:ext uri="{BB962C8B-B14F-4D97-AF65-F5344CB8AC3E}">
        <p14:creationId xmlns:p14="http://schemas.microsoft.com/office/powerpoint/2010/main" val="17041615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520700" y="381000"/>
            <a:ext cx="8054345" cy="227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200" b="1" dirty="0" smtClean="0">
                <a:solidFill>
                  <a:srgbClr val="FFFFFF"/>
                </a:solidFill>
              </a:rPr>
              <a:t>An otherwise healthy 62-year-old man receiving an LHRH agonist for PSA-only recurrent prostate cancer develops pain, recent weight loss and extensive bony and pulmonary metastases 2 years later. What treatment would you likely recommend (with or without bone-targeted treatment)?</a:t>
            </a:r>
            <a:endParaRPr lang="en-US" sz="2200" b="1" dirty="0">
              <a:solidFill>
                <a:srgbClr val="FFFFFF"/>
              </a:solidFill>
            </a:endParaRPr>
          </a:p>
        </p:txBody>
      </p:sp>
      <p:graphicFrame>
        <p:nvGraphicFramePr>
          <p:cNvPr id="2" name="Chart 3"/>
          <p:cNvGraphicFramePr>
            <a:graphicFrameLocks/>
          </p:cNvGraphicFramePr>
          <p:nvPr>
            <p:extLst>
              <p:ext uri="{D42A27DB-BD31-4B8C-83A1-F6EECF244321}">
                <p14:modId xmlns:p14="http://schemas.microsoft.com/office/powerpoint/2010/main" val="1305664096"/>
              </p:ext>
            </p:extLst>
          </p:nvPr>
        </p:nvGraphicFramePr>
        <p:xfrm>
          <a:off x="152400" y="2487613"/>
          <a:ext cx="8534400" cy="405765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2"/>
          <p:cNvSpPr txBox="1">
            <a:spLocks noChangeArrowheads="1"/>
          </p:cNvSpPr>
          <p:nvPr/>
        </p:nvSpPr>
        <p:spPr bwMode="auto">
          <a:xfrm>
            <a:off x="622300" y="177800"/>
            <a:ext cx="188118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spAutoFit/>
          </a:bodyPr>
          <a:lstStyle>
            <a:lvl1pPr>
              <a:defRPr sz="2400">
                <a:solidFill>
                  <a:schemeClr val="tx1"/>
                </a:solidFill>
                <a:latin typeface="Lucida Grande" charset="0"/>
                <a:ea typeface="ＭＳ Ｐゴシック" charset="0"/>
                <a:cs typeface="ＭＳ Ｐゴシック" charset="0"/>
              </a:defRPr>
            </a:lvl1pPr>
            <a:lvl2pPr marL="742950" indent="-285750">
              <a:defRPr sz="2400">
                <a:solidFill>
                  <a:schemeClr val="tx1"/>
                </a:solidFill>
                <a:latin typeface="Lucida Grande" charset="0"/>
                <a:ea typeface="ＭＳ Ｐゴシック" charset="0"/>
              </a:defRPr>
            </a:lvl2pPr>
            <a:lvl3pPr marL="1143000" indent="-228600">
              <a:defRPr sz="2400">
                <a:solidFill>
                  <a:schemeClr val="tx1"/>
                </a:solidFill>
                <a:latin typeface="Lucida Grande" charset="0"/>
                <a:ea typeface="ＭＳ Ｐゴシック" charset="0"/>
              </a:defRPr>
            </a:lvl3pPr>
            <a:lvl4pPr marL="1600200" indent="-228600">
              <a:defRPr sz="2400">
                <a:solidFill>
                  <a:schemeClr val="tx1"/>
                </a:solidFill>
                <a:latin typeface="Lucida Grande" charset="0"/>
                <a:ea typeface="ＭＳ Ｐゴシック" charset="0"/>
              </a:defRPr>
            </a:lvl4pPr>
            <a:lvl5pPr marL="2057400" indent="-22860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defTabSz="457200" fontAlgn="base">
              <a:spcBef>
                <a:spcPct val="0"/>
              </a:spcBef>
              <a:spcAft>
                <a:spcPct val="0"/>
              </a:spcAft>
            </a:pPr>
            <a:r>
              <a:rPr lang="en-US" sz="1800" b="1" dirty="0">
                <a:solidFill>
                  <a:srgbClr val="FFFFFF"/>
                </a:solidFill>
                <a:latin typeface="Arial" charset="0"/>
                <a:cs typeface="Arial" charset="0"/>
              </a:rPr>
              <a:t>AUDIENCE POLL</a:t>
            </a:r>
          </a:p>
        </p:txBody>
      </p:sp>
    </p:spTree>
    <p:extLst>
      <p:ext uri="{BB962C8B-B14F-4D97-AF65-F5344CB8AC3E}">
        <p14:creationId xmlns:p14="http://schemas.microsoft.com/office/powerpoint/2010/main" val="9595783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520700" y="381000"/>
            <a:ext cx="8054345" cy="227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950" b="1" dirty="0" smtClean="0">
                <a:solidFill>
                  <a:srgbClr val="FFFFFF"/>
                </a:solidFill>
              </a:rPr>
              <a:t>A 66-year-old man s/p radiation therapy for localized prostate cancer presents 18 months later with a rising PSA of 8. A metastatic workup is negative. ADT is started and PSA nadirs at 0.9 but over the next 10 months progressively increases above 10. The patient remains asymptomatic and free from metastases. Cost and reimbursement issues aside, what treatment, if any, would you recommend at this point?</a:t>
            </a:r>
            <a:endParaRPr lang="en-US" sz="1950" b="1" dirty="0">
              <a:solidFill>
                <a:srgbClr val="FFFFFF"/>
              </a:solidFill>
            </a:endParaRPr>
          </a:p>
        </p:txBody>
      </p:sp>
      <p:graphicFrame>
        <p:nvGraphicFramePr>
          <p:cNvPr id="2" name="Chart 3"/>
          <p:cNvGraphicFramePr>
            <a:graphicFrameLocks/>
          </p:cNvGraphicFramePr>
          <p:nvPr>
            <p:extLst>
              <p:ext uri="{D42A27DB-BD31-4B8C-83A1-F6EECF244321}">
                <p14:modId xmlns:p14="http://schemas.microsoft.com/office/powerpoint/2010/main" val="1059890596"/>
              </p:ext>
            </p:extLst>
          </p:nvPr>
        </p:nvGraphicFramePr>
        <p:xfrm>
          <a:off x="152400" y="2487613"/>
          <a:ext cx="8534400" cy="405765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2"/>
          <p:cNvSpPr txBox="1">
            <a:spLocks noChangeArrowheads="1"/>
          </p:cNvSpPr>
          <p:nvPr/>
        </p:nvSpPr>
        <p:spPr bwMode="auto">
          <a:xfrm>
            <a:off x="622300" y="177800"/>
            <a:ext cx="188118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spAutoFit/>
          </a:bodyPr>
          <a:lstStyle>
            <a:lvl1pPr>
              <a:defRPr sz="2400">
                <a:solidFill>
                  <a:schemeClr val="tx1"/>
                </a:solidFill>
                <a:latin typeface="Lucida Grande" charset="0"/>
                <a:ea typeface="ＭＳ Ｐゴシック" charset="0"/>
                <a:cs typeface="ＭＳ Ｐゴシック" charset="0"/>
              </a:defRPr>
            </a:lvl1pPr>
            <a:lvl2pPr marL="742950" indent="-285750">
              <a:defRPr sz="2400">
                <a:solidFill>
                  <a:schemeClr val="tx1"/>
                </a:solidFill>
                <a:latin typeface="Lucida Grande" charset="0"/>
                <a:ea typeface="ＭＳ Ｐゴシック" charset="0"/>
              </a:defRPr>
            </a:lvl2pPr>
            <a:lvl3pPr marL="1143000" indent="-228600">
              <a:defRPr sz="2400">
                <a:solidFill>
                  <a:schemeClr val="tx1"/>
                </a:solidFill>
                <a:latin typeface="Lucida Grande" charset="0"/>
                <a:ea typeface="ＭＳ Ｐゴシック" charset="0"/>
              </a:defRPr>
            </a:lvl3pPr>
            <a:lvl4pPr marL="1600200" indent="-228600">
              <a:defRPr sz="2400">
                <a:solidFill>
                  <a:schemeClr val="tx1"/>
                </a:solidFill>
                <a:latin typeface="Lucida Grande" charset="0"/>
                <a:ea typeface="ＭＳ Ｐゴシック" charset="0"/>
              </a:defRPr>
            </a:lvl4pPr>
            <a:lvl5pPr marL="2057400" indent="-22860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defTabSz="457200" fontAlgn="base">
              <a:spcBef>
                <a:spcPct val="0"/>
              </a:spcBef>
              <a:spcAft>
                <a:spcPct val="0"/>
              </a:spcAft>
            </a:pPr>
            <a:r>
              <a:rPr lang="en-US" sz="1800" b="1" dirty="0">
                <a:solidFill>
                  <a:srgbClr val="FFFFFF"/>
                </a:solidFill>
                <a:latin typeface="Arial" charset="0"/>
                <a:cs typeface="Arial" charset="0"/>
              </a:rPr>
              <a:t>AUDIENCE POLL</a:t>
            </a:r>
          </a:p>
        </p:txBody>
      </p:sp>
    </p:spTree>
    <p:extLst>
      <p:ext uri="{BB962C8B-B14F-4D97-AF65-F5344CB8AC3E}">
        <p14:creationId xmlns:p14="http://schemas.microsoft.com/office/powerpoint/2010/main" val="13085564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520700" y="381000"/>
            <a:ext cx="8054345" cy="227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200" b="1" dirty="0" smtClean="0">
                <a:solidFill>
                  <a:srgbClr val="FFFFFF"/>
                </a:solidFill>
              </a:rPr>
              <a:t>Do you believe that there are currently enough data to support </a:t>
            </a:r>
            <a:r>
              <a:rPr lang="en-US" sz="2200" b="1" dirty="0" smtClean="0">
                <a:solidFill>
                  <a:srgbClr val="FFFFFF"/>
                </a:solidFill>
              </a:rPr>
              <a:t>the use </a:t>
            </a:r>
            <a:r>
              <a:rPr lang="en-US" sz="2200" b="1" dirty="0" smtClean="0">
                <a:solidFill>
                  <a:srgbClr val="FFFFFF"/>
                </a:solidFill>
              </a:rPr>
              <a:t>of AR-V7 testing in making decisions regarding the use of hormone therapy in prostate cancer?</a:t>
            </a:r>
            <a:endParaRPr lang="en-US" sz="2200" b="1" dirty="0">
              <a:solidFill>
                <a:srgbClr val="FFFFFF"/>
              </a:solidFill>
            </a:endParaRPr>
          </a:p>
        </p:txBody>
      </p:sp>
      <p:graphicFrame>
        <p:nvGraphicFramePr>
          <p:cNvPr id="2" name="Chart 3"/>
          <p:cNvGraphicFramePr>
            <a:graphicFrameLocks/>
          </p:cNvGraphicFramePr>
          <p:nvPr>
            <p:extLst>
              <p:ext uri="{D42A27DB-BD31-4B8C-83A1-F6EECF244321}">
                <p14:modId xmlns:p14="http://schemas.microsoft.com/office/powerpoint/2010/main" val="1881419870"/>
              </p:ext>
            </p:extLst>
          </p:nvPr>
        </p:nvGraphicFramePr>
        <p:xfrm>
          <a:off x="152400" y="2487613"/>
          <a:ext cx="8534400" cy="405765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2"/>
          <p:cNvSpPr txBox="1">
            <a:spLocks noChangeArrowheads="1"/>
          </p:cNvSpPr>
          <p:nvPr/>
        </p:nvSpPr>
        <p:spPr bwMode="auto">
          <a:xfrm>
            <a:off x="622300" y="177800"/>
            <a:ext cx="188118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spAutoFit/>
          </a:bodyPr>
          <a:lstStyle>
            <a:lvl1pPr>
              <a:defRPr sz="2400">
                <a:solidFill>
                  <a:schemeClr val="tx1"/>
                </a:solidFill>
                <a:latin typeface="Lucida Grande" charset="0"/>
                <a:ea typeface="ＭＳ Ｐゴシック" charset="0"/>
                <a:cs typeface="ＭＳ Ｐゴシック" charset="0"/>
              </a:defRPr>
            </a:lvl1pPr>
            <a:lvl2pPr marL="742950" indent="-285750">
              <a:defRPr sz="2400">
                <a:solidFill>
                  <a:schemeClr val="tx1"/>
                </a:solidFill>
                <a:latin typeface="Lucida Grande" charset="0"/>
                <a:ea typeface="ＭＳ Ｐゴシック" charset="0"/>
              </a:defRPr>
            </a:lvl2pPr>
            <a:lvl3pPr marL="1143000" indent="-228600">
              <a:defRPr sz="2400">
                <a:solidFill>
                  <a:schemeClr val="tx1"/>
                </a:solidFill>
                <a:latin typeface="Lucida Grande" charset="0"/>
                <a:ea typeface="ＭＳ Ｐゴシック" charset="0"/>
              </a:defRPr>
            </a:lvl3pPr>
            <a:lvl4pPr marL="1600200" indent="-228600">
              <a:defRPr sz="2400">
                <a:solidFill>
                  <a:schemeClr val="tx1"/>
                </a:solidFill>
                <a:latin typeface="Lucida Grande" charset="0"/>
                <a:ea typeface="ＭＳ Ｐゴシック" charset="0"/>
              </a:defRPr>
            </a:lvl4pPr>
            <a:lvl5pPr marL="2057400" indent="-22860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defTabSz="457200" fontAlgn="base">
              <a:spcBef>
                <a:spcPct val="0"/>
              </a:spcBef>
              <a:spcAft>
                <a:spcPct val="0"/>
              </a:spcAft>
            </a:pPr>
            <a:r>
              <a:rPr lang="en-US" sz="1800" b="1" dirty="0">
                <a:solidFill>
                  <a:srgbClr val="FFFFFF"/>
                </a:solidFill>
                <a:latin typeface="Arial" charset="0"/>
                <a:cs typeface="Arial" charset="0"/>
              </a:rPr>
              <a:t>AUDIENCE POLL</a:t>
            </a:r>
          </a:p>
        </p:txBody>
      </p:sp>
    </p:spTree>
    <p:extLst>
      <p:ext uri="{BB962C8B-B14F-4D97-AF65-F5344CB8AC3E}">
        <p14:creationId xmlns:p14="http://schemas.microsoft.com/office/powerpoint/2010/main" val="2043951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520701" y="381000"/>
            <a:ext cx="7937500" cy="227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200" b="1" dirty="0" smtClean="0">
                <a:solidFill>
                  <a:srgbClr val="FFFFFF"/>
                </a:solidFill>
              </a:rPr>
              <a:t>A 68-year-old man who </a:t>
            </a:r>
            <a:r>
              <a:rPr lang="en-US" sz="2200" b="1" dirty="0">
                <a:solidFill>
                  <a:srgbClr val="FFFFFF"/>
                </a:solidFill>
              </a:rPr>
              <a:t>previously </a:t>
            </a:r>
            <a:r>
              <a:rPr lang="en-US" sz="2200" b="1" dirty="0" smtClean="0">
                <a:solidFill>
                  <a:srgbClr val="FFFFFF"/>
                </a:solidFill>
              </a:rPr>
              <a:t>received ADT for PSA-only relapse following prostatectomy is now diagnosed with multiple, symptomatic bone metastases. In addition to other systemic treatments, would you likely add radium-223?</a:t>
            </a:r>
            <a:endParaRPr lang="en-US" sz="2200" b="1" dirty="0">
              <a:solidFill>
                <a:srgbClr val="FFFFFF"/>
              </a:solidFill>
            </a:endParaRPr>
          </a:p>
        </p:txBody>
      </p:sp>
      <p:graphicFrame>
        <p:nvGraphicFramePr>
          <p:cNvPr id="2" name="Chart 3"/>
          <p:cNvGraphicFramePr>
            <a:graphicFrameLocks/>
          </p:cNvGraphicFramePr>
          <p:nvPr>
            <p:extLst>
              <p:ext uri="{D42A27DB-BD31-4B8C-83A1-F6EECF244321}">
                <p14:modId xmlns:p14="http://schemas.microsoft.com/office/powerpoint/2010/main" val="448462961"/>
              </p:ext>
            </p:extLst>
          </p:nvPr>
        </p:nvGraphicFramePr>
        <p:xfrm>
          <a:off x="152400" y="2487613"/>
          <a:ext cx="8534400" cy="405765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2"/>
          <p:cNvSpPr txBox="1">
            <a:spLocks noChangeArrowheads="1"/>
          </p:cNvSpPr>
          <p:nvPr/>
        </p:nvSpPr>
        <p:spPr bwMode="auto">
          <a:xfrm>
            <a:off x="622300" y="177800"/>
            <a:ext cx="188118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spAutoFit/>
          </a:bodyPr>
          <a:lstStyle>
            <a:lvl1pPr>
              <a:defRPr sz="2400">
                <a:solidFill>
                  <a:schemeClr val="tx1"/>
                </a:solidFill>
                <a:latin typeface="Lucida Grande" charset="0"/>
                <a:ea typeface="ＭＳ Ｐゴシック" charset="0"/>
                <a:cs typeface="ＭＳ Ｐゴシック" charset="0"/>
              </a:defRPr>
            </a:lvl1pPr>
            <a:lvl2pPr marL="742950" indent="-285750">
              <a:defRPr sz="2400">
                <a:solidFill>
                  <a:schemeClr val="tx1"/>
                </a:solidFill>
                <a:latin typeface="Lucida Grande" charset="0"/>
                <a:ea typeface="ＭＳ Ｐゴシック" charset="0"/>
              </a:defRPr>
            </a:lvl2pPr>
            <a:lvl3pPr marL="1143000" indent="-228600">
              <a:defRPr sz="2400">
                <a:solidFill>
                  <a:schemeClr val="tx1"/>
                </a:solidFill>
                <a:latin typeface="Lucida Grande" charset="0"/>
                <a:ea typeface="ＭＳ Ｐゴシック" charset="0"/>
              </a:defRPr>
            </a:lvl3pPr>
            <a:lvl4pPr marL="1600200" indent="-228600">
              <a:defRPr sz="2400">
                <a:solidFill>
                  <a:schemeClr val="tx1"/>
                </a:solidFill>
                <a:latin typeface="Lucida Grande" charset="0"/>
                <a:ea typeface="ＭＳ Ｐゴシック" charset="0"/>
              </a:defRPr>
            </a:lvl4pPr>
            <a:lvl5pPr marL="2057400" indent="-22860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defTabSz="457200" fontAlgn="base">
              <a:spcBef>
                <a:spcPct val="0"/>
              </a:spcBef>
              <a:spcAft>
                <a:spcPct val="0"/>
              </a:spcAft>
            </a:pPr>
            <a:r>
              <a:rPr lang="en-US" sz="1800" b="1" dirty="0">
                <a:solidFill>
                  <a:srgbClr val="FFFFFF"/>
                </a:solidFill>
                <a:latin typeface="Arial" charset="0"/>
                <a:cs typeface="Arial" charset="0"/>
              </a:rPr>
              <a:t>AUDIENCE POLL</a:t>
            </a:r>
          </a:p>
        </p:txBody>
      </p:sp>
    </p:spTree>
    <p:extLst>
      <p:ext uri="{BB962C8B-B14F-4D97-AF65-F5344CB8AC3E}">
        <p14:creationId xmlns:p14="http://schemas.microsoft.com/office/powerpoint/2010/main" val="14745366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Disclosures</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1111965655"/>
              </p:ext>
            </p:extLst>
          </p:nvPr>
        </p:nvGraphicFramePr>
        <p:xfrm>
          <a:off x="800100" y="1752600"/>
          <a:ext cx="7543800" cy="2834640"/>
        </p:xfrm>
        <a:graphic>
          <a:graphicData uri="http://schemas.openxmlformats.org/drawingml/2006/table">
            <a:tbl>
              <a:tblPr firstRow="1" bandRow="1">
                <a:tableStyleId>{5C22544A-7EE6-4342-B048-85BDC9FD1C3A}</a:tableStyleId>
              </a:tblPr>
              <a:tblGrid>
                <a:gridCol w="2416946"/>
                <a:gridCol w="5126854"/>
              </a:tblGrid>
              <a:tr h="1782554">
                <a:tc>
                  <a:txBody>
                    <a:bodyPr/>
                    <a:lstStyle/>
                    <a:p>
                      <a:r>
                        <a:rPr lang="en-US" sz="2000" b="1" dirty="0" smtClean="0">
                          <a:solidFill>
                            <a:schemeClr val="tx1"/>
                          </a:solidFill>
                        </a:rPr>
                        <a:t>Advisory Committee</a:t>
                      </a:r>
                      <a:br>
                        <a:rPr lang="en-US" sz="2000" b="1" dirty="0" smtClean="0">
                          <a:solidFill>
                            <a:schemeClr val="tx1"/>
                          </a:solidFill>
                        </a:rPr>
                      </a:br>
                      <a:r>
                        <a:rPr lang="en-US" sz="2000" b="1" dirty="0" smtClean="0">
                          <a:solidFill>
                            <a:schemeClr val="tx1"/>
                          </a:solidFill>
                        </a:rPr>
                        <a:t>and Consulting Agreements </a:t>
                      </a:r>
                      <a:endParaRPr lang="en-US" sz="2000" b="1" dirty="0">
                        <a:solidFill>
                          <a:schemeClr val="tx1"/>
                        </a:solidFill>
                      </a:endParaRPr>
                    </a:p>
                  </a:txBody>
                  <a:tcPr marL="182880" marR="1828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r>
                        <a:rPr lang="en-US" sz="2000" b="0" dirty="0" err="1" smtClean="0">
                          <a:solidFill>
                            <a:schemeClr val="tx1"/>
                          </a:solidFill>
                        </a:rPr>
                        <a:t>Astellas</a:t>
                      </a:r>
                      <a:r>
                        <a:rPr lang="en-US" sz="2000" b="0" dirty="0" smtClean="0">
                          <a:solidFill>
                            <a:schemeClr val="tx1"/>
                          </a:solidFill>
                        </a:rPr>
                        <a:t> Pharma Global Development </a:t>
                      </a:r>
                      <a:r>
                        <a:rPr lang="en-US" sz="2000" b="0" dirty="0" err="1" smtClean="0">
                          <a:solidFill>
                            <a:schemeClr val="tx1"/>
                          </a:solidFill>
                        </a:rPr>
                        <a:t>Inc</a:t>
                      </a:r>
                      <a:r>
                        <a:rPr lang="en-US" sz="2000" b="0" dirty="0" smtClean="0">
                          <a:solidFill>
                            <a:schemeClr val="tx1"/>
                          </a:solidFill>
                        </a:rPr>
                        <a:t>, AstraZeneca Pharmaceuticals LP, Bayer HealthCare Pharmaceuticals, Bristol-Myers Squibb Company, </a:t>
                      </a:r>
                      <a:r>
                        <a:rPr lang="en-US" sz="2000" b="0" dirty="0" err="1" smtClean="0">
                          <a:solidFill>
                            <a:schemeClr val="tx1"/>
                          </a:solidFill>
                        </a:rPr>
                        <a:t>Dendreon</a:t>
                      </a:r>
                      <a:r>
                        <a:rPr lang="en-US" sz="2000" b="0" dirty="0" smtClean="0">
                          <a:solidFill>
                            <a:schemeClr val="tx1"/>
                          </a:solidFill>
                        </a:rPr>
                        <a:t> Pharmaceuticals </a:t>
                      </a:r>
                      <a:r>
                        <a:rPr lang="en-US" sz="2000" b="0" dirty="0" err="1" smtClean="0">
                          <a:solidFill>
                            <a:schemeClr val="tx1"/>
                          </a:solidFill>
                        </a:rPr>
                        <a:t>Inc</a:t>
                      </a:r>
                      <a:r>
                        <a:rPr lang="en-US" sz="2000" b="0" dirty="0" smtClean="0">
                          <a:solidFill>
                            <a:schemeClr val="tx1"/>
                          </a:solidFill>
                        </a:rPr>
                        <a:t>, EMD </a:t>
                      </a:r>
                      <a:r>
                        <a:rPr lang="en-US" sz="2000" b="0" dirty="0" err="1" smtClean="0">
                          <a:solidFill>
                            <a:schemeClr val="tx1"/>
                          </a:solidFill>
                        </a:rPr>
                        <a:t>Serono</a:t>
                      </a:r>
                      <a:r>
                        <a:rPr lang="en-US" sz="2000" b="0" dirty="0" smtClean="0">
                          <a:solidFill>
                            <a:schemeClr val="tx1"/>
                          </a:solidFill>
                        </a:rPr>
                        <a:t> </a:t>
                      </a:r>
                      <a:r>
                        <a:rPr lang="en-US" sz="2000" b="0" dirty="0" err="1" smtClean="0">
                          <a:solidFill>
                            <a:schemeClr val="tx1"/>
                          </a:solidFill>
                        </a:rPr>
                        <a:t>Inc</a:t>
                      </a:r>
                      <a:r>
                        <a:rPr lang="en-US" sz="2000" b="0" dirty="0" smtClean="0">
                          <a:solidFill>
                            <a:schemeClr val="tx1"/>
                          </a:solidFill>
                        </a:rPr>
                        <a:t>, </a:t>
                      </a:r>
                      <a:r>
                        <a:rPr lang="en-US" sz="2000" b="0" dirty="0" err="1" smtClean="0">
                          <a:solidFill>
                            <a:schemeClr val="tx1"/>
                          </a:solidFill>
                        </a:rPr>
                        <a:t>Exelixis</a:t>
                      </a:r>
                      <a:r>
                        <a:rPr lang="en-US" sz="2000" b="0" dirty="0" smtClean="0">
                          <a:solidFill>
                            <a:schemeClr val="tx1"/>
                          </a:solidFill>
                        </a:rPr>
                        <a:t> </a:t>
                      </a:r>
                      <a:r>
                        <a:rPr lang="en-US" sz="2000" b="0" dirty="0" err="1" smtClean="0">
                          <a:solidFill>
                            <a:schemeClr val="tx1"/>
                          </a:solidFill>
                        </a:rPr>
                        <a:t>Inc</a:t>
                      </a:r>
                      <a:r>
                        <a:rPr lang="en-US" sz="2000" b="0" dirty="0" smtClean="0">
                          <a:solidFill>
                            <a:schemeClr val="tx1"/>
                          </a:solidFill>
                        </a:rPr>
                        <a:t>, Genentech </a:t>
                      </a:r>
                      <a:r>
                        <a:rPr lang="en-US" sz="2000" b="0" dirty="0" err="1" smtClean="0">
                          <a:solidFill>
                            <a:schemeClr val="tx1"/>
                          </a:solidFill>
                        </a:rPr>
                        <a:t>BioOncology</a:t>
                      </a:r>
                      <a:r>
                        <a:rPr lang="en-US" sz="2000" b="0" dirty="0" smtClean="0">
                          <a:solidFill>
                            <a:schemeClr val="tx1"/>
                          </a:solidFill>
                        </a:rPr>
                        <a:t>, Lilly, Merck, Novartis Pharmaceuticals Corporation, Pfizer </a:t>
                      </a:r>
                      <a:r>
                        <a:rPr lang="en-US" sz="2000" b="0" dirty="0" err="1" smtClean="0">
                          <a:solidFill>
                            <a:schemeClr val="tx1"/>
                          </a:solidFill>
                        </a:rPr>
                        <a:t>Inc</a:t>
                      </a:r>
                      <a:r>
                        <a:rPr lang="en-US" sz="2000" b="0" dirty="0" smtClean="0">
                          <a:solidFill>
                            <a:schemeClr val="tx1"/>
                          </a:solidFill>
                        </a:rPr>
                        <a:t>, Roche Laboratories </a:t>
                      </a:r>
                      <a:r>
                        <a:rPr lang="en-US" sz="2000" b="0" dirty="0" err="1" smtClean="0">
                          <a:solidFill>
                            <a:schemeClr val="tx1"/>
                          </a:solidFill>
                        </a:rPr>
                        <a:t>Inc</a:t>
                      </a:r>
                      <a:r>
                        <a:rPr lang="en-US" sz="2000" b="0" dirty="0" smtClean="0">
                          <a:solidFill>
                            <a:schemeClr val="tx1"/>
                          </a:solidFill>
                        </a:rPr>
                        <a:t>, Sanofi </a:t>
                      </a:r>
                      <a:endParaRPr lang="en-US" sz="2000" b="0" dirty="0">
                        <a:solidFill>
                          <a:schemeClr val="tx1"/>
                        </a:solidFill>
                      </a:endParaRPr>
                    </a:p>
                  </a:txBody>
                  <a:tcPr marL="182880" marR="1828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1998722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03700" y="5575300"/>
            <a:ext cx="184731" cy="461665"/>
          </a:xfrm>
          <a:prstGeom prst="rect">
            <a:avLst/>
          </a:prstGeom>
          <a:noFill/>
        </p:spPr>
        <p:txBody>
          <a:bodyPr wrap="none" rtlCol="0">
            <a:spAutoFit/>
          </a:bodyPr>
          <a:lstStyle/>
          <a:p>
            <a:endParaRPr lang="en-US"/>
          </a:p>
        </p:txBody>
      </p:sp>
      <p:sp>
        <p:nvSpPr>
          <p:cNvPr id="5" name="Rectangle 4"/>
          <p:cNvSpPr/>
          <p:nvPr/>
        </p:nvSpPr>
        <p:spPr bwMode="auto">
          <a:xfrm>
            <a:off x="304800" y="1295400"/>
            <a:ext cx="8492912" cy="3985789"/>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TextBox 6"/>
          <p:cNvSpPr txBox="1"/>
          <p:nvPr/>
        </p:nvSpPr>
        <p:spPr>
          <a:xfrm>
            <a:off x="4800600" y="4775618"/>
            <a:ext cx="3733800" cy="369332"/>
          </a:xfrm>
          <a:prstGeom prst="rect">
            <a:avLst/>
          </a:prstGeom>
          <a:noFill/>
        </p:spPr>
        <p:txBody>
          <a:bodyPr wrap="square" rtlCol="0">
            <a:spAutoFit/>
          </a:bodyPr>
          <a:lstStyle/>
          <a:p>
            <a:pPr algn="r"/>
            <a:r>
              <a:rPr lang="en-US" sz="1800" i="1" dirty="0" smtClean="0">
                <a:solidFill>
                  <a:schemeClr val="tx2"/>
                </a:solidFill>
              </a:rPr>
              <a:t>Lancet </a:t>
            </a:r>
            <a:r>
              <a:rPr lang="en-US" sz="1800" dirty="0" smtClean="0">
                <a:solidFill>
                  <a:schemeClr val="tx2"/>
                </a:solidFill>
              </a:rPr>
              <a:t>2016;387:1163-77.</a:t>
            </a:r>
            <a:endParaRPr lang="en-US" sz="1800" dirty="0">
              <a:solidFill>
                <a:schemeClr val="tx2"/>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888" y="1498732"/>
            <a:ext cx="7924800" cy="3276886"/>
          </a:xfrm>
          <a:prstGeom prst="rect">
            <a:avLst/>
          </a:prstGeom>
        </p:spPr>
      </p:pic>
      <p:pic>
        <p:nvPicPr>
          <p:cNvPr id="6" name="Picture 5"/>
          <p:cNvPicPr>
            <a:picLocks noChangeAspect="1"/>
          </p:cNvPicPr>
          <p:nvPr/>
        </p:nvPicPr>
        <p:blipFill>
          <a:blip r:embed="rId4">
            <a:alphaModFix amt="90000"/>
            <a:extLst>
              <a:ext uri="{28A0092B-C50C-407E-A947-70E740481C1C}">
                <a14:useLocalDpi xmlns:a14="http://schemas.microsoft.com/office/drawing/2010/main" val="0"/>
              </a:ext>
            </a:extLst>
          </a:blip>
          <a:stretch>
            <a:fillRect/>
          </a:stretch>
        </p:blipFill>
        <p:spPr>
          <a:xfrm>
            <a:off x="7886700" y="5610073"/>
            <a:ext cx="914400" cy="955497"/>
          </a:xfrm>
          <a:prstGeom prst="rect">
            <a:avLst/>
          </a:prstGeom>
          <a:effectLst>
            <a:glow rad="63500">
              <a:schemeClr val="accent5">
                <a:satMod val="175000"/>
                <a:alpha val="35000"/>
              </a:schemeClr>
            </a:glow>
          </a:effectLst>
        </p:spPr>
      </p:pic>
    </p:spTree>
    <p:extLst>
      <p:ext uri="{BB962C8B-B14F-4D97-AF65-F5344CB8AC3E}">
        <p14:creationId xmlns:p14="http://schemas.microsoft.com/office/powerpoint/2010/main" val="629348906"/>
      </p:ext>
    </p:extLst>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Blank Presentation">
  <a:themeElements>
    <a:clrScheme name="Custom 4">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Custom 4">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10017</TotalTime>
  <Words>1067</Words>
  <Application>Microsoft Macintosh PowerPoint</Application>
  <PresentationFormat>On-screen Show (4:3)</PresentationFormat>
  <Paragraphs>228</Paragraphs>
  <Slides>19</Slides>
  <Notes>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ＭＳ Ｐゴシック</vt:lpstr>
      <vt:lpstr>Times</vt:lpstr>
      <vt:lpstr>ヒラギノ角ゴ Pro W3</vt:lpstr>
      <vt:lpstr>Arial</vt:lpstr>
      <vt:lpstr>Blank Presentation</vt:lpstr>
      <vt:lpstr>1_Blank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Disclosures</vt:lpstr>
      <vt:lpstr>PowerPoint Presentation</vt:lpstr>
      <vt:lpstr>STAMPEDE: Survival at 43 Months Follow-Up</vt:lpstr>
      <vt:lpstr> Cabazitaxel vs docetaxel in chemotherapy-naive (CN) patients with metastatic castration-resistant prostate cancer (mCRPC): A three-arm phase III study (FIRSTANA)</vt:lpstr>
      <vt:lpstr>FIRSTANA: Survival and Response</vt:lpstr>
      <vt:lpstr>PowerPoint Presentation</vt:lpstr>
      <vt:lpstr>Overall Survival (OS) with Radium-223 and Concomitant Therapy for mCRPC</vt:lpstr>
      <vt:lpstr>PowerPoint Presentation</vt:lpstr>
      <vt:lpstr>STRIVE: Progression-Free Survival (PFS)</vt:lpstr>
      <vt:lpstr>PowerPoint Presentation</vt:lpstr>
      <vt:lpstr>AR-V7 Expression in Circulating Tumor Cells (CTC) as a Treatment-Specific Biomarker in CRPC </vt:lpstr>
      <vt:lpstr>Overall Survival by AR-V7 Status with Pre-ARS Inhibitor and Pretaxane Treatment</vt:lpstr>
    </vt:vector>
  </TitlesOfParts>
  <Company>Research To Practice</Company>
  <LinksUpToDate>false</LinksUpToDate>
  <SharedDoc>false</SharedDoc>
  <HyperlinkBase/>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creator>Fernando G Rendina</dc:creator>
  <cp:lastModifiedBy>Silvana Izquierdo</cp:lastModifiedBy>
  <cp:revision>1070</cp:revision>
  <cp:lastPrinted>2016-12-08T15:17:03Z</cp:lastPrinted>
  <dcterms:created xsi:type="dcterms:W3CDTF">2012-08-13T12:55:31Z</dcterms:created>
  <dcterms:modified xsi:type="dcterms:W3CDTF">2016-12-08T15:17:03Z</dcterms:modified>
</cp:coreProperties>
</file>