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xlsx" ContentType="application/vnd.openxmlformats-officedocument.spreadsheetml.sheet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6390" r:id="rId2"/>
  </p:sldMasterIdLst>
  <p:notesMasterIdLst>
    <p:notesMasterId r:id="rId21"/>
  </p:notesMasterIdLst>
  <p:sldIdLst>
    <p:sldId id="777" r:id="rId3"/>
    <p:sldId id="738" r:id="rId4"/>
    <p:sldId id="778" r:id="rId5"/>
    <p:sldId id="779" r:id="rId6"/>
    <p:sldId id="739" r:id="rId7"/>
    <p:sldId id="776" r:id="rId8"/>
    <p:sldId id="775" r:id="rId9"/>
    <p:sldId id="708" r:id="rId10"/>
    <p:sldId id="710" r:id="rId11"/>
    <p:sldId id="718" r:id="rId12"/>
    <p:sldId id="719" r:id="rId13"/>
    <p:sldId id="720" r:id="rId14"/>
    <p:sldId id="721" r:id="rId15"/>
    <p:sldId id="725" r:id="rId16"/>
    <p:sldId id="726" r:id="rId17"/>
    <p:sldId id="728" r:id="rId18"/>
    <p:sldId id="729" r:id="rId19"/>
    <p:sldId id="730" r:id="rId2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208">
          <p15:clr>
            <a:srgbClr val="A4A3A4"/>
          </p15:clr>
        </p15:guide>
        <p15:guide id="2" pos="283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6ED5F9"/>
    <a:srgbClr val="FA7613"/>
    <a:srgbClr val="8AC73F"/>
    <a:srgbClr val="BFE341"/>
    <a:srgbClr val="8ED8F8"/>
    <a:srgbClr val="F7941D"/>
    <a:srgbClr val="002A4F"/>
    <a:srgbClr val="0000E1"/>
    <a:srgbClr val="092A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68" autoAdjust="0"/>
    <p:restoredTop sz="99125" autoAdjust="0"/>
  </p:normalViewPr>
  <p:slideViewPr>
    <p:cSldViewPr>
      <p:cViewPr>
        <p:scale>
          <a:sx n="100" d="100"/>
          <a:sy n="100" d="100"/>
        </p:scale>
        <p:origin x="1968" y="360"/>
      </p:cViewPr>
      <p:guideLst>
        <p:guide orient="horz" pos="2208"/>
        <p:guide pos="28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 snapToGrid="0" snapToObjects="1" showGuides="1">
      <p:cViewPr varScale="1">
        <p:scale>
          <a:sx n="85" d="100"/>
          <a:sy n="85" d="100"/>
        </p:scale>
        <p:origin x="3928" y="19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slide" Target="slides/slide18.xml"/><Relationship Id="rId21" Type="http://schemas.openxmlformats.org/officeDocument/2006/relationships/notesMaster" Target="notesMasters/notesMaster1.xml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437498828271466"/>
          <c:y val="0.0448275098425197"/>
          <c:w val="0.526029246344207"/>
          <c:h val="0.8315405919087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6600"/>
            </a:solidFill>
            <a:ln w="25420"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 i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Sheet1!$A$2:$A$8</c:f>
              <c:strCache>
                <c:ptCount val="7"/>
                <c:pt idx="0">
                  <c:v>Other</c:v>
                </c:pt>
                <c:pt idx="1">
                  <c:v>Ixazomib/lenalidomide</c:v>
                </c:pt>
                <c:pt idx="2">
                  <c:v>Daratumumab + proteasome inhibitor</c:v>
                </c:pt>
                <c:pt idx="3">
                  <c:v>Daratumumab + IMiD</c:v>
                </c:pt>
                <c:pt idx="4">
                  <c:v>Daratumumab</c:v>
                </c:pt>
                <c:pt idx="5">
                  <c:v>Elotuzumab/lenalidomide</c:v>
                </c:pt>
                <c:pt idx="6">
                  <c:v>Carfilzomib +/- pomalidomide</c:v>
                </c:pt>
              </c:strCache>
            </c:strRef>
          </c:cat>
          <c:val>
            <c:numRef>
              <c:f>Sheet1!$B$2:$B$8</c:f>
              <c:numCache>
                <c:formatCode>0%</c:formatCode>
                <c:ptCount val="7"/>
                <c:pt idx="0">
                  <c:v>0.05</c:v>
                </c:pt>
                <c:pt idx="1">
                  <c:v>0.02</c:v>
                </c:pt>
                <c:pt idx="2">
                  <c:v>0.15</c:v>
                </c:pt>
                <c:pt idx="3">
                  <c:v>0.1</c:v>
                </c:pt>
                <c:pt idx="4">
                  <c:v>0.14</c:v>
                </c:pt>
                <c:pt idx="5">
                  <c:v>0.16</c:v>
                </c:pt>
                <c:pt idx="6">
                  <c:v>0.38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58002000"/>
        <c:axId val="1338495008"/>
      </c:barChart>
      <c:catAx>
        <c:axId val="115800200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44">
            <a:solidFill>
              <a:schemeClr val="bg1"/>
            </a:solidFill>
          </a:ln>
        </c:spPr>
        <c:txPr>
          <a:bodyPr/>
          <a:lstStyle/>
          <a:p>
            <a:pPr algn="r">
              <a:defRPr sz="1598" b="1" i="0"/>
            </a:pPr>
            <a:endParaRPr lang="en-US"/>
          </a:p>
        </c:txPr>
        <c:crossAx val="1338495008"/>
        <c:crosses val="autoZero"/>
        <c:auto val="1"/>
        <c:lblAlgn val="ctr"/>
        <c:lblOffset val="100"/>
        <c:noMultiLvlLbl val="0"/>
      </c:catAx>
      <c:valAx>
        <c:axId val="1338495008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spPr>
          <a:ln w="6344">
            <a:solidFill>
              <a:schemeClr val="bg1"/>
            </a:solidFill>
          </a:ln>
        </c:spPr>
        <c:txPr>
          <a:bodyPr/>
          <a:lstStyle/>
          <a:p>
            <a:pPr>
              <a:defRPr sz="1598" b="1" i="0"/>
            </a:pPr>
            <a:endParaRPr lang="en-US"/>
          </a:p>
        </c:txPr>
        <c:crossAx val="1158002000"/>
        <c:crosses val="autoZero"/>
        <c:crossBetween val="between"/>
      </c:valAx>
      <c:spPr>
        <a:noFill/>
        <a:ln w="25405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97" baseline="0">
          <a:solidFill>
            <a:schemeClr val="bg1"/>
          </a:solidFill>
          <a:latin typeface="Arial"/>
        </a:defRPr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437498828271466"/>
          <c:y val="0.0448275098425197"/>
          <c:w val="0.526029246344207"/>
          <c:h val="0.8315405919087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6600"/>
            </a:solidFill>
            <a:ln w="25420"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 i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Sheet1!$A$2:$A$7</c:f>
              <c:strCache>
                <c:ptCount val="6"/>
                <c:pt idx="0">
                  <c:v>Other</c:v>
                </c:pt>
                <c:pt idx="1">
                  <c:v>Ixazomib/lenalidomide</c:v>
                </c:pt>
                <c:pt idx="2">
                  <c:v>Daratumumab + proteasome inhibitor</c:v>
                </c:pt>
                <c:pt idx="3">
                  <c:v>Daratumumab + IMiD</c:v>
                </c:pt>
                <c:pt idx="4">
                  <c:v>Daratumumab</c:v>
                </c:pt>
                <c:pt idx="5">
                  <c:v>Elotuzumab/lenalidomide</c:v>
                </c:pt>
              </c:strCache>
            </c:strRef>
          </c:cat>
          <c:val>
            <c:numRef>
              <c:f>Sheet1!$B$2:$B$7</c:f>
              <c:numCache>
                <c:formatCode>0%</c:formatCode>
                <c:ptCount val="6"/>
                <c:pt idx="0">
                  <c:v>0.05</c:v>
                </c:pt>
                <c:pt idx="1">
                  <c:v>0.0</c:v>
                </c:pt>
                <c:pt idx="2">
                  <c:v>0.29</c:v>
                </c:pt>
                <c:pt idx="3">
                  <c:v>0.21</c:v>
                </c:pt>
                <c:pt idx="4">
                  <c:v>0.37</c:v>
                </c:pt>
                <c:pt idx="5">
                  <c:v>0.08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03280256"/>
        <c:axId val="1302497424"/>
      </c:barChart>
      <c:catAx>
        <c:axId val="130328025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44">
            <a:solidFill>
              <a:schemeClr val="bg1"/>
            </a:solidFill>
          </a:ln>
        </c:spPr>
        <c:txPr>
          <a:bodyPr/>
          <a:lstStyle/>
          <a:p>
            <a:pPr algn="r">
              <a:defRPr sz="1598" b="1" i="0"/>
            </a:pPr>
            <a:endParaRPr lang="en-US"/>
          </a:p>
        </c:txPr>
        <c:crossAx val="1302497424"/>
        <c:crosses val="autoZero"/>
        <c:auto val="1"/>
        <c:lblAlgn val="ctr"/>
        <c:lblOffset val="100"/>
        <c:noMultiLvlLbl val="0"/>
      </c:catAx>
      <c:valAx>
        <c:axId val="1302497424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spPr>
          <a:ln w="6344">
            <a:solidFill>
              <a:schemeClr val="bg1"/>
            </a:solidFill>
          </a:ln>
        </c:spPr>
        <c:txPr>
          <a:bodyPr/>
          <a:lstStyle/>
          <a:p>
            <a:pPr>
              <a:defRPr sz="1598" b="1" i="0"/>
            </a:pPr>
            <a:endParaRPr lang="en-US"/>
          </a:p>
        </c:txPr>
        <c:crossAx val="1303280256"/>
        <c:crosses val="autoZero"/>
        <c:crossBetween val="between"/>
      </c:valAx>
      <c:spPr>
        <a:noFill/>
        <a:ln w="25405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97" baseline="0">
          <a:solidFill>
            <a:schemeClr val="bg1"/>
          </a:solidFill>
          <a:latin typeface="Arial"/>
        </a:defRPr>
      </a:pPr>
      <a:endParaRPr lang="en-US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8817462-C0DE-534F-9430-245BC02EEB5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58473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817462-C0DE-534F-9430-245BC02EEB56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7658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817462-C0DE-534F-9430-245BC02EEB56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2441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817462-C0DE-534F-9430-245BC02EEB56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93773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817462-C0DE-534F-9430-245BC02EEB56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09596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817462-C0DE-534F-9430-245BC02EEB56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88039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817462-C0DE-534F-9430-245BC02EEB56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4403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616" eaLnBrk="0" fontAlgn="base" hangingPunct="0">
              <a:spcBef>
                <a:spcPct val="0"/>
              </a:spcBef>
              <a:spcAft>
                <a:spcPct val="0"/>
              </a:spcAft>
            </a:pPr>
            <a:fld id="{B06D12D6-5507-2640-B197-AD515AB8E73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616" eaLnBrk="0" fontAlgn="base" hangingPunct="0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6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616" eaLnBrk="0" fontAlgn="base" hangingPunct="0">
              <a:spcBef>
                <a:spcPct val="0"/>
              </a:spcBef>
              <a:spcAft>
                <a:spcPct val="0"/>
              </a:spcAft>
            </a:pPr>
            <a:fld id="{9C33BE1B-38DF-1A45-9D1D-72E90EA2407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616" eaLnBrk="0" fontAlgn="base" hangingPunct="0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ea typeface="ヒラギノ角ゴ Pro W3" charset="0"/>
              <a:cs typeface="ヒラギノ角ゴ Pro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56305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616" eaLnBrk="0" fontAlgn="base" hangingPunct="0">
              <a:spcBef>
                <a:spcPct val="0"/>
              </a:spcBef>
              <a:spcAft>
                <a:spcPct val="0"/>
              </a:spcAft>
            </a:pPr>
            <a:fld id="{B06D12D6-5507-2640-B197-AD515AB8E73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616" eaLnBrk="0" fontAlgn="base" hangingPunct="0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6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616" eaLnBrk="0" fontAlgn="base" hangingPunct="0">
              <a:spcBef>
                <a:spcPct val="0"/>
              </a:spcBef>
              <a:spcAft>
                <a:spcPct val="0"/>
              </a:spcAft>
            </a:pPr>
            <a:fld id="{9C33BE1B-38DF-1A45-9D1D-72E90EA2407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616" eaLnBrk="0" fontAlgn="base" hangingPunct="0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ea typeface="ヒラギノ角ゴ Pro W3" charset="0"/>
              <a:cs typeface="ヒラギノ角ゴ Pro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13923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817462-C0DE-534F-9430-245BC02EEB56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45268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817462-C0DE-534F-9430-245BC02EEB56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85880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817462-C0DE-534F-9430-245BC02EEB56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56747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817462-C0DE-534F-9430-245BC02EEB56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32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817462-C0DE-534F-9430-245BC02EEB56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77540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817462-C0DE-534F-9430-245BC02EEB56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91317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pn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png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8.png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9.png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TP_SlideBackground-YiR15-title-v1f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748600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6395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106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542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6318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87085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95226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269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48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48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809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YiR15-Papers-conclusion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sz="quarter" idx="10"/>
          </p:nvPr>
        </p:nvSpPr>
        <p:spPr>
          <a:xfrm>
            <a:off x="685800" y="1447800"/>
            <a:ext cx="7772400" cy="5029200"/>
          </a:xfrm>
        </p:spPr>
        <p:txBody>
          <a:bodyPr/>
          <a:lstStyle>
            <a:lvl1pPr>
              <a:defRPr sz="2300">
                <a:solidFill>
                  <a:schemeClr val="bg1"/>
                </a:solidFill>
              </a:defRPr>
            </a:lvl1pPr>
            <a:lvl2pPr>
              <a:defRPr sz="2300">
                <a:solidFill>
                  <a:schemeClr val="bg1"/>
                </a:solidFill>
              </a:defRPr>
            </a:lvl2pPr>
            <a:lvl3pPr>
              <a:defRPr sz="2300">
                <a:solidFill>
                  <a:schemeClr val="bg1"/>
                </a:solidFill>
              </a:defRPr>
            </a:lvl3pPr>
            <a:lvl4pPr>
              <a:defRPr sz="2300">
                <a:solidFill>
                  <a:schemeClr val="bg1"/>
                </a:solidFill>
              </a:defRPr>
            </a:lvl4pPr>
            <a:lvl5pPr>
              <a:defRPr sz="23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772400" cy="762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4383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16757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YiR15-Papers-back_v2fr-Breast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217090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TP_SlideBackground-YiR15-title-v1f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801180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YiR15-Papers-back_v2fr-Breast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8043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MM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070928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Derm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37015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CRC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70386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GU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6995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Lung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933574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NH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4728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369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97963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MM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324933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027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321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293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6431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7463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46049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536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48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48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4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YiR15-Papers-conclusion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sz="quarter" idx="10"/>
          </p:nvPr>
        </p:nvSpPr>
        <p:spPr>
          <a:xfrm>
            <a:off x="685800" y="1447800"/>
            <a:ext cx="7772400" cy="5029200"/>
          </a:xfrm>
        </p:spPr>
        <p:txBody>
          <a:bodyPr/>
          <a:lstStyle>
            <a:lvl1pPr>
              <a:defRPr sz="2300">
                <a:solidFill>
                  <a:schemeClr val="bg1"/>
                </a:solidFill>
              </a:defRPr>
            </a:lvl1pPr>
            <a:lvl2pPr>
              <a:defRPr sz="2300">
                <a:solidFill>
                  <a:schemeClr val="bg1"/>
                </a:solidFill>
              </a:defRPr>
            </a:lvl2pPr>
            <a:lvl3pPr>
              <a:defRPr sz="2300">
                <a:solidFill>
                  <a:schemeClr val="bg1"/>
                </a:solidFill>
              </a:defRPr>
            </a:lvl3pPr>
            <a:lvl4pPr>
              <a:defRPr sz="2300">
                <a:solidFill>
                  <a:schemeClr val="bg1"/>
                </a:solidFill>
              </a:defRPr>
            </a:lvl4pPr>
            <a:lvl5pPr>
              <a:defRPr sz="23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772400" cy="762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4383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41220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Derm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419451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CRC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89132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GU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621986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Lung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01067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NH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36395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165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theme" Target="../theme/theme1.xml"/><Relationship Id="rId21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8.xml"/><Relationship Id="rId20" Type="http://schemas.openxmlformats.org/officeDocument/2006/relationships/theme" Target="../theme/theme2.xml"/><Relationship Id="rId21" Type="http://schemas.openxmlformats.org/officeDocument/2006/relationships/image" Target="../media/image1.png"/><Relationship Id="rId10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33.xml"/><Relationship Id="rId15" Type="http://schemas.openxmlformats.org/officeDocument/2006/relationships/slideLayout" Target="../slideLayouts/slideLayout34.xml"/><Relationship Id="rId16" Type="http://schemas.openxmlformats.org/officeDocument/2006/relationships/slideLayout" Target="../slideLayouts/slideLayout35.xml"/><Relationship Id="rId17" Type="http://schemas.openxmlformats.org/officeDocument/2006/relationships/slideLayout" Target="../slideLayouts/slideLayout36.xml"/><Relationship Id="rId18" Type="http://schemas.openxmlformats.org/officeDocument/2006/relationships/slideLayout" Target="../slideLayouts/slideLayout37.xml"/><Relationship Id="rId19" Type="http://schemas.openxmlformats.org/officeDocument/2006/relationships/slideLayout" Target="../slideLayouts/slideLayout38.xml"/><Relationship Id="rId1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1.xml"/><Relationship Id="rId3" Type="http://schemas.openxmlformats.org/officeDocument/2006/relationships/slideLayout" Target="../slideLayouts/slideLayout22.xml"/><Relationship Id="rId4" Type="http://schemas.openxmlformats.org/officeDocument/2006/relationships/slideLayout" Target="../slideLayouts/slideLayout23.xml"/><Relationship Id="rId5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6.xml"/><Relationship Id="rId8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TP_SlideBackground-YiR15-plain-v1fr.png"/>
          <p:cNvPicPr>
            <a:picLocks noChangeAspect="1"/>
          </p:cNvPicPr>
          <p:nvPr userDrawn="1"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62088"/>
            <a:ext cx="7772400" cy="50276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361" r:id="rId1"/>
    <p:sldLayoutId id="2147486362" r:id="rId2"/>
    <p:sldLayoutId id="2147486363" r:id="rId3"/>
    <p:sldLayoutId id="2147486364" r:id="rId4"/>
    <p:sldLayoutId id="2147486365" r:id="rId5"/>
    <p:sldLayoutId id="2147486366" r:id="rId6"/>
    <p:sldLayoutId id="2147486367" r:id="rId7"/>
    <p:sldLayoutId id="2147486368" r:id="rId8"/>
    <p:sldLayoutId id="2147486351" r:id="rId9"/>
    <p:sldLayoutId id="2147486352" r:id="rId10"/>
    <p:sldLayoutId id="2147486353" r:id="rId11"/>
    <p:sldLayoutId id="2147486354" r:id="rId12"/>
    <p:sldLayoutId id="2147486355" r:id="rId13"/>
    <p:sldLayoutId id="2147486356" r:id="rId14"/>
    <p:sldLayoutId id="2147486357" r:id="rId15"/>
    <p:sldLayoutId id="2147486358" r:id="rId16"/>
    <p:sldLayoutId id="2147486359" r:id="rId17"/>
    <p:sldLayoutId id="2147486360" r:id="rId18"/>
    <p:sldLayoutId id="2147486369" r:id="rId1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TP_SlideBackground-YiR15-plain-v1fr.png"/>
          <p:cNvPicPr>
            <a:picLocks noChangeAspect="1"/>
          </p:cNvPicPr>
          <p:nvPr userDrawn="1"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62088"/>
            <a:ext cx="7772400" cy="50276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29180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391" r:id="rId1"/>
    <p:sldLayoutId id="2147486392" r:id="rId2"/>
    <p:sldLayoutId id="2147486393" r:id="rId3"/>
    <p:sldLayoutId id="2147486394" r:id="rId4"/>
    <p:sldLayoutId id="2147486395" r:id="rId5"/>
    <p:sldLayoutId id="2147486396" r:id="rId6"/>
    <p:sldLayoutId id="2147486397" r:id="rId7"/>
    <p:sldLayoutId id="2147486398" r:id="rId8"/>
    <p:sldLayoutId id="2147486399" r:id="rId9"/>
    <p:sldLayoutId id="2147486400" r:id="rId10"/>
    <p:sldLayoutId id="2147486401" r:id="rId11"/>
    <p:sldLayoutId id="2147486402" r:id="rId12"/>
    <p:sldLayoutId id="2147486403" r:id="rId13"/>
    <p:sldLayoutId id="2147486404" r:id="rId14"/>
    <p:sldLayoutId id="2147486405" r:id="rId15"/>
    <p:sldLayoutId id="2147486406" r:id="rId16"/>
    <p:sldLayoutId id="2147486407" r:id="rId17"/>
    <p:sldLayoutId id="2147486408" r:id="rId18"/>
    <p:sldLayoutId id="2147486409" r:id="rId1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1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.xml"/><Relationship Id="rId3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Relationship Id="rId3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 txBox="1">
            <a:spLocks/>
          </p:cNvSpPr>
          <p:nvPr/>
        </p:nvSpPr>
        <p:spPr bwMode="auto">
          <a:xfrm>
            <a:off x="838200" y="2209800"/>
            <a:ext cx="74104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sz="2600" b="1" dirty="0">
                <a:solidFill>
                  <a:schemeClr val="bg1"/>
                </a:solidFill>
                <a:latin typeface="Arial"/>
                <a:cs typeface="Arial"/>
              </a:rPr>
              <a:t>Please note, these are the </a:t>
            </a:r>
            <a:r>
              <a:rPr lang="en-US" sz="2600" b="1" dirty="0" smtClean="0">
                <a:solidFill>
                  <a:schemeClr val="bg1"/>
                </a:solidFill>
                <a:latin typeface="Arial"/>
                <a:cs typeface="Arial"/>
              </a:rPr>
              <a:t>actual</a:t>
            </a:r>
            <a:br>
              <a:rPr lang="en-US" sz="2600" b="1" dirty="0" smtClean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US" sz="2600" b="1" dirty="0" smtClean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en-US" sz="2600" b="1" dirty="0">
                <a:solidFill>
                  <a:schemeClr val="bg1"/>
                </a:solidFill>
                <a:latin typeface="Arial"/>
                <a:cs typeface="Arial"/>
              </a:rPr>
              <a:t>video-recorded proceedings from the </a:t>
            </a:r>
            <a:r>
              <a:rPr lang="en-US" sz="2600" b="1" dirty="0" smtClean="0">
                <a:solidFill>
                  <a:schemeClr val="bg1"/>
                </a:solidFill>
                <a:latin typeface="Arial"/>
                <a:cs typeface="Arial"/>
              </a:rPr>
              <a:t/>
            </a:r>
            <a:br>
              <a:rPr lang="en-US" sz="2600" b="1" dirty="0" smtClean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US" sz="2600" b="1" dirty="0" smtClean="0">
                <a:solidFill>
                  <a:schemeClr val="bg1"/>
                </a:solidFill>
                <a:latin typeface="Arial"/>
                <a:cs typeface="Arial"/>
              </a:rPr>
              <a:t>live </a:t>
            </a:r>
            <a:r>
              <a:rPr lang="en-US" sz="2600" b="1" dirty="0">
                <a:solidFill>
                  <a:schemeClr val="bg1"/>
                </a:solidFill>
                <a:latin typeface="Arial"/>
                <a:cs typeface="Arial"/>
              </a:rPr>
              <a:t>CME event and may include the use of trade names and other raw, unedited content. </a:t>
            </a:r>
            <a:endParaRPr lang="en-US" sz="2600" dirty="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82286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000" dirty="0">
                <a:latin typeface="Arial" charset="0"/>
                <a:ea typeface="ＭＳ Ｐゴシック" charset="0"/>
                <a:cs typeface="ＭＳ Ｐゴシック" charset="0"/>
              </a:rPr>
              <a:t>CHAMPION-1: A phase 1/2 study of </a:t>
            </a:r>
            <a:r>
              <a:rPr lang="en-US" sz="3000" dirty="0" smtClean="0">
                <a:latin typeface="Arial" charset="0"/>
                <a:ea typeface="ＭＳ Ｐゴシック" charset="0"/>
                <a:cs typeface="ＭＳ Ｐゴシック" charset="0"/>
              </a:rPr>
              <a:t>once-weekly </a:t>
            </a:r>
            <a:r>
              <a:rPr lang="en-US" sz="3000" dirty="0">
                <a:latin typeface="Arial" charset="0"/>
                <a:ea typeface="ＭＳ Ｐゴシック" charset="0"/>
                <a:cs typeface="ＭＳ Ｐゴシック" charset="0"/>
              </a:rPr>
              <a:t>carfilzomib and dexamethasone for relapsed or refractory multiple myeloma</a:t>
            </a:r>
          </a:p>
        </p:txBody>
      </p:sp>
      <p:sp>
        <p:nvSpPr>
          <p:cNvPr id="7170" name="Content Placeholder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Berenson JR 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et </a:t>
            </a: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al.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dirty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800" i="1" dirty="0" smtClean="0">
                <a:latin typeface="Arial" charset="0"/>
                <a:ea typeface="ＭＳ Ｐゴシック" charset="0"/>
                <a:cs typeface="ＭＳ Ｐゴシック" charset="0"/>
              </a:rPr>
              <a:t>Blood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 2016;127(26):3360-8.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dirty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800" i="1" dirty="0" smtClean="0">
                <a:latin typeface="Arial" charset="0"/>
                <a:ea typeface="ＭＳ Ｐゴシック" charset="0"/>
                <a:cs typeface="ＭＳ Ｐゴシック" charset="0"/>
              </a:rPr>
              <a:t>Proc ASH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 2015;Abstract 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373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.</a:t>
            </a:r>
            <a:endParaRPr lang="en-US" sz="28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1827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211580"/>
            <a:ext cx="7945886" cy="3866998"/>
          </a:xfrm>
          <a:prstGeom prst="rect">
            <a:avLst/>
          </a:prstGeom>
        </p:spPr>
      </p:pic>
      <p:sp>
        <p:nvSpPr>
          <p:cNvPr id="23553" name="Title 2"/>
          <p:cNvSpPr>
            <a:spLocks noGrp="1"/>
          </p:cNvSpPr>
          <p:nvPr>
            <p:ph type="title"/>
          </p:nvPr>
        </p:nvSpPr>
        <p:spPr>
          <a:xfrm>
            <a:off x="533400" y="0"/>
            <a:ext cx="8153400" cy="91440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CHAMPION-1: Weekly Carfilzomib and Dex in Relapsed/Refractory MM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644250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smtClean="0">
                <a:solidFill>
                  <a:srgbClr val="FFFFFF"/>
                </a:solidFill>
              </a:rPr>
              <a:t>Berenson J et </a:t>
            </a:r>
            <a:r>
              <a:rPr lang="en-US" sz="1800" dirty="0">
                <a:solidFill>
                  <a:srgbClr val="FFFFFF"/>
                </a:solidFill>
              </a:rPr>
              <a:t>al. </a:t>
            </a:r>
            <a:r>
              <a:rPr lang="en-US" sz="1800" i="1" dirty="0"/>
              <a:t>Blood</a:t>
            </a:r>
            <a:r>
              <a:rPr lang="en-US" sz="1800" dirty="0"/>
              <a:t> </a:t>
            </a:r>
            <a:r>
              <a:rPr lang="en-US" sz="1800" dirty="0" smtClean="0"/>
              <a:t>2016;127</a:t>
            </a:r>
            <a:r>
              <a:rPr lang="en-US" sz="1800" dirty="0"/>
              <a:t>(26):</a:t>
            </a:r>
            <a:r>
              <a:rPr lang="en-US" sz="1800" dirty="0" smtClean="0"/>
              <a:t>3360-8; </a:t>
            </a:r>
            <a:r>
              <a:rPr lang="en-US" sz="1800" i="1" dirty="0" smtClean="0">
                <a:solidFill>
                  <a:srgbClr val="FFFFFF"/>
                </a:solidFill>
              </a:rPr>
              <a:t>Proc ASH </a:t>
            </a:r>
            <a:r>
              <a:rPr lang="en-US" sz="1800" dirty="0" smtClean="0">
                <a:solidFill>
                  <a:srgbClr val="FFFFFF"/>
                </a:solidFill>
              </a:rPr>
              <a:t>2015;Abstract 373.</a:t>
            </a:r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5800" y="5952484"/>
            <a:ext cx="3929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sz="1800" dirty="0" smtClean="0"/>
              <a:t>Median PFS (N = 104) = 12.6 mo</a:t>
            </a:r>
            <a:endParaRPr lang="en-US" sz="1800" dirty="0"/>
          </a:p>
        </p:txBody>
      </p:sp>
      <p:sp>
        <p:nvSpPr>
          <p:cNvPr id="8" name="TextBox 7"/>
          <p:cNvSpPr txBox="1"/>
          <p:nvPr/>
        </p:nvSpPr>
        <p:spPr>
          <a:xfrm>
            <a:off x="3048000" y="1230868"/>
            <a:ext cx="5306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 smtClean="0"/>
              <a:t>ORR by prior treatment, %</a:t>
            </a:r>
            <a:endParaRPr lang="en-US" sz="1800" b="1" dirty="0"/>
          </a:p>
        </p:txBody>
      </p:sp>
      <p:sp>
        <p:nvSpPr>
          <p:cNvPr id="9" name="TextBox 8"/>
          <p:cNvSpPr txBox="1"/>
          <p:nvPr/>
        </p:nvSpPr>
        <p:spPr>
          <a:xfrm rot="16200000">
            <a:off x="-1701968" y="3018282"/>
            <a:ext cx="417268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 smtClean="0"/>
              <a:t>Patients achieving objective response (%)</a:t>
            </a:r>
            <a:endParaRPr lang="en-US" sz="15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447800" y="1762037"/>
            <a:ext cx="6586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77%</a:t>
            </a:r>
            <a:endParaRPr lang="en-US" sz="1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219200" y="4988236"/>
            <a:ext cx="114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Overall</a:t>
            </a:r>
            <a:br>
              <a:rPr lang="en-US" sz="1400" b="1" dirty="0" smtClean="0"/>
            </a:br>
            <a:r>
              <a:rPr lang="en-US" sz="1400" b="1" dirty="0" smtClean="0"/>
              <a:t>(N = 104)</a:t>
            </a:r>
            <a:endParaRPr lang="en-US" sz="1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048000" y="1981200"/>
            <a:ext cx="6586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73</a:t>
            </a:r>
            <a:endParaRPr lang="en-US" sz="16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989517" y="2406792"/>
            <a:ext cx="6586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smtClean="0"/>
              <a:t>63</a:t>
            </a:r>
            <a:endParaRPr lang="en-US" sz="16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980117" y="2057400"/>
            <a:ext cx="5824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71</a:t>
            </a:r>
            <a:endParaRPr lang="en-US" sz="16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5894517" y="2114556"/>
            <a:ext cx="5824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smtClean="0"/>
              <a:t>69</a:t>
            </a:r>
            <a:endParaRPr lang="en-US" sz="16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6858000" y="2062237"/>
            <a:ext cx="5824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smtClean="0"/>
              <a:t>71</a:t>
            </a:r>
            <a:endParaRPr lang="en-US" sz="16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7772400" y="2611333"/>
            <a:ext cx="5824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55</a:t>
            </a:r>
            <a:endParaRPr lang="en-US" sz="16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1981200" y="1981760"/>
            <a:ext cx="12463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err="1" smtClean="0"/>
              <a:t>sCR</a:t>
            </a:r>
            <a:r>
              <a:rPr lang="en-US" sz="1600" b="1" dirty="0" smtClean="0"/>
              <a:t>: 3%</a:t>
            </a:r>
            <a:endParaRPr lang="en-US" sz="16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1981200" y="2283833"/>
            <a:ext cx="12463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smtClean="0"/>
              <a:t>CR: 11%</a:t>
            </a:r>
            <a:endParaRPr lang="en-US" sz="16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1981200" y="3105351"/>
            <a:ext cx="12463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VGPR: 33%</a:t>
            </a:r>
            <a:endParaRPr lang="en-US" sz="16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1981200" y="4309310"/>
            <a:ext cx="12463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smtClean="0"/>
              <a:t>PR: 31%</a:t>
            </a:r>
            <a:endParaRPr lang="en-US" sz="16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2790573" y="4988236"/>
            <a:ext cx="1143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BTZ</a:t>
            </a:r>
            <a:br>
              <a:rPr lang="en-US" sz="1400" b="1" dirty="0" smtClean="0"/>
            </a:br>
            <a:r>
              <a:rPr lang="en-US" sz="1400" b="1" dirty="0" smtClean="0"/>
              <a:t>exposed</a:t>
            </a:r>
            <a:br>
              <a:rPr lang="en-US" sz="1400" b="1" dirty="0" smtClean="0"/>
            </a:br>
            <a:r>
              <a:rPr lang="en-US" sz="1400" b="1" dirty="0" smtClean="0"/>
              <a:t>(n = 87)</a:t>
            </a:r>
            <a:endParaRPr lang="en-US" sz="14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3771900" y="4988236"/>
            <a:ext cx="1143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BTZ</a:t>
            </a:r>
            <a:r>
              <a:rPr lang="en-US" sz="1400" b="1" smtClean="0"/>
              <a:t/>
            </a:r>
            <a:br>
              <a:rPr lang="en-US" sz="1400" b="1" smtClean="0"/>
            </a:br>
            <a:r>
              <a:rPr lang="en-US" sz="1400" b="1" smtClean="0"/>
              <a:t>refractory</a:t>
            </a:r>
            <a:r>
              <a:rPr lang="en-US" sz="1400" b="1" dirty="0" smtClean="0"/>
              <a:t/>
            </a:r>
            <a:br>
              <a:rPr lang="en-US" sz="1400" b="1" dirty="0" smtClean="0"/>
            </a:br>
            <a:r>
              <a:rPr lang="en-US" sz="1400" b="1" dirty="0" smtClean="0"/>
              <a:t>(</a:t>
            </a:r>
            <a:r>
              <a:rPr lang="en-US" sz="1400" b="1" smtClean="0"/>
              <a:t>n = 54)</a:t>
            </a:r>
            <a:endParaRPr lang="en-US" sz="14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4751517" y="4988236"/>
            <a:ext cx="11430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smtClean="0"/>
              <a:t>LEN</a:t>
            </a:r>
            <a:br>
              <a:rPr lang="en-US" sz="1500" b="1" smtClean="0"/>
            </a:br>
            <a:r>
              <a:rPr lang="en-US" sz="1500" b="1" smtClean="0"/>
              <a:t>exposed</a:t>
            </a:r>
            <a:r>
              <a:rPr lang="en-US" sz="1500" b="1" dirty="0" smtClean="0"/>
              <a:t/>
            </a:r>
            <a:br>
              <a:rPr lang="en-US" sz="1500" b="1" dirty="0" smtClean="0"/>
            </a:br>
            <a:r>
              <a:rPr lang="en-US" sz="1500" b="1" dirty="0" smtClean="0"/>
              <a:t>(</a:t>
            </a:r>
            <a:r>
              <a:rPr lang="en-US" sz="1500" b="1" smtClean="0"/>
              <a:t>n = 56)</a:t>
            </a:r>
            <a:endParaRPr lang="en-US" sz="15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5715000" y="4988236"/>
            <a:ext cx="1143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LEN</a:t>
            </a:r>
            <a:r>
              <a:rPr lang="en-US" sz="1400" b="1" smtClean="0"/>
              <a:t/>
            </a:r>
            <a:br>
              <a:rPr lang="en-US" sz="1400" b="1" smtClean="0"/>
            </a:br>
            <a:r>
              <a:rPr lang="en-US" sz="1400" b="1" smtClean="0"/>
              <a:t>refractory</a:t>
            </a:r>
            <a:r>
              <a:rPr lang="en-US" sz="1400" b="1" dirty="0" smtClean="0"/>
              <a:t/>
            </a:r>
            <a:br>
              <a:rPr lang="en-US" sz="1400" b="1" dirty="0" smtClean="0"/>
            </a:br>
            <a:r>
              <a:rPr lang="en-US" sz="1400" b="1" dirty="0" smtClean="0"/>
              <a:t>(</a:t>
            </a:r>
            <a:r>
              <a:rPr lang="en-US" sz="1400" b="1" smtClean="0"/>
              <a:t>n = 35)</a:t>
            </a:r>
            <a:endParaRPr lang="en-US" sz="14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6601428" y="4988236"/>
            <a:ext cx="1143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smtClean="0"/>
              <a:t>BTZ/LEN</a:t>
            </a:r>
            <a:br>
              <a:rPr lang="en-US" sz="1400" b="1" smtClean="0"/>
            </a:br>
            <a:r>
              <a:rPr lang="en-US" sz="1400" b="1" smtClean="0"/>
              <a:t>exposed</a:t>
            </a:r>
            <a:r>
              <a:rPr lang="en-US" sz="1400" b="1" dirty="0" smtClean="0"/>
              <a:t/>
            </a:r>
            <a:br>
              <a:rPr lang="en-US" sz="1400" b="1" dirty="0" smtClean="0"/>
            </a:br>
            <a:r>
              <a:rPr lang="en-US" sz="1400" b="1" dirty="0" smtClean="0"/>
              <a:t>(</a:t>
            </a:r>
            <a:r>
              <a:rPr lang="en-US" sz="1400" b="1" smtClean="0"/>
              <a:t>n = 45)</a:t>
            </a:r>
            <a:endParaRPr lang="en-US" sz="14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7547530" y="4988236"/>
            <a:ext cx="1143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BTZ/LEN</a:t>
            </a:r>
            <a:br>
              <a:rPr lang="en-US" sz="1400" b="1" dirty="0" smtClean="0"/>
            </a:br>
            <a:r>
              <a:rPr lang="en-US" sz="1400" b="1" dirty="0" smtClean="0"/>
              <a:t>refractory</a:t>
            </a:r>
            <a:br>
              <a:rPr lang="en-US" sz="1400" b="1" dirty="0" smtClean="0"/>
            </a:br>
            <a:r>
              <a:rPr lang="en-US" sz="1400" b="1" dirty="0" smtClean="0"/>
              <a:t>(n = 20)</a:t>
            </a:r>
            <a:endParaRPr lang="en-US" sz="1400" b="1" dirty="0"/>
          </a:p>
        </p:txBody>
      </p:sp>
      <p:cxnSp>
        <p:nvCxnSpPr>
          <p:cNvPr id="28" name="Straight Connector 27"/>
          <p:cNvCxnSpPr/>
          <p:nvPr/>
        </p:nvCxnSpPr>
        <p:spPr bwMode="auto">
          <a:xfrm flipV="1">
            <a:off x="3048000" y="1583836"/>
            <a:ext cx="5306883" cy="16364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0" name="Straight Connector 29"/>
          <p:cNvCxnSpPr/>
          <p:nvPr/>
        </p:nvCxnSpPr>
        <p:spPr bwMode="auto">
          <a:xfrm>
            <a:off x="2971800" y="1762037"/>
            <a:ext cx="0" cy="3226199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758387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000" dirty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3000" dirty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800" dirty="0"/>
              <a:t>Safety of Treatment (Tx) with Pomalidomide (POM) and Low-Dose Dexamethasone (LoDEX) in Patients (Pts) with Relapsed or Refractory Multiple Myeloma (RRMM) and Renal Impairment (RI), Including Those on </a:t>
            </a:r>
            <a:r>
              <a:rPr lang="en-US" sz="2800" dirty="0" smtClean="0"/>
              <a:t>Dialysis</a:t>
            </a:r>
            <a:r>
              <a:rPr lang="en-US" sz="3000" dirty="0" smtClean="0"/>
              <a:t> </a:t>
            </a:r>
            <a:endParaRPr lang="en-US" sz="30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170" name="Content Placeholder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Ramasamy K 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et </a:t>
            </a: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al. 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800" i="1" dirty="0" smtClean="0">
                <a:latin typeface="Arial" charset="0"/>
                <a:ea typeface="ＭＳ Ｐゴシック" charset="0"/>
                <a:cs typeface="ＭＳ Ｐゴシック" charset="0"/>
              </a:rPr>
              <a:t>Proc </a:t>
            </a:r>
            <a:r>
              <a:rPr lang="en-US" i="1" dirty="0" smtClean="0">
                <a:latin typeface="Arial" charset="0"/>
                <a:ea typeface="ＭＳ Ｐゴシック" charset="0"/>
                <a:cs typeface="ＭＳ Ｐゴシック" charset="0"/>
              </a:rPr>
              <a:t>ASH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 2015;Abstract 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374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.</a:t>
            </a:r>
            <a:endParaRPr lang="en-US" sz="28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0476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2"/>
          <p:cNvSpPr>
            <a:spLocks noGrp="1"/>
          </p:cNvSpPr>
          <p:nvPr>
            <p:ph type="title"/>
          </p:nvPr>
        </p:nvSpPr>
        <p:spPr>
          <a:xfrm>
            <a:off x="533400" y="0"/>
            <a:ext cx="8153400" cy="91440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MM-013: Adverse Events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" name="Rectangle 33"/>
          <p:cNvSpPr>
            <a:spLocks noChangeArrowheads="1"/>
          </p:cNvSpPr>
          <p:nvPr/>
        </p:nvSpPr>
        <p:spPr bwMode="auto">
          <a:xfrm>
            <a:off x="457200" y="1143000"/>
            <a:ext cx="8229600" cy="4191000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2400" dirty="0">
              <a:solidFill>
                <a:srgbClr val="FFFFFF"/>
              </a:solidFill>
              <a:cs typeface="+mn-cs"/>
            </a:endParaRPr>
          </a:p>
        </p:txBody>
      </p:sp>
      <p:graphicFrame>
        <p:nvGraphicFramePr>
          <p:cNvPr id="13" name="Group 2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549534"/>
              </p:ext>
            </p:extLst>
          </p:nvPr>
        </p:nvGraphicFramePr>
        <p:xfrm>
          <a:off x="579305" y="1300514"/>
          <a:ext cx="7985391" cy="3917120"/>
        </p:xfrm>
        <a:graphic>
          <a:graphicData uri="http://schemas.openxmlformats.org/drawingml/2006/table">
            <a:tbl>
              <a:tblPr/>
              <a:tblGrid>
                <a:gridCol w="2611311"/>
                <a:gridCol w="1791360"/>
                <a:gridCol w="1791360"/>
                <a:gridCol w="1791360"/>
              </a:tblGrid>
              <a:tr h="62275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Grade 3-4 adverse event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Moderate RI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(n = 16)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Severe RI, </a:t>
                      </a:r>
                      <a:b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</a:b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no dialysis </a:t>
                      </a:r>
                      <a:b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</a:b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(n = 21)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Severe RI + dialysis 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(n = 10)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</a:tr>
              <a:tr h="52102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Neutropenia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8 (50%)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11 (52%)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6 (60%)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52102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Thrombocytopenia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5 (31%)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4 (19%)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4 (40%)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52102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Leukopenia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1 (6%)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1 (5%)</a:t>
                      </a:r>
                      <a:endParaRPr kumimoji="0" lang="en-US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明朝" charset="-128"/>
                      </a:endParaRP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4 (40%)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52102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Febrile neutropenia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1 (6%)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0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0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52102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Anemia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1 (6%)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7 (33%)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6 (60%)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52102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Pneumonia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2 (13%)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1 (5%)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0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</a:tbl>
          </a:graphicData>
        </a:graphic>
      </p:graphicFrame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0" y="644250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smtClean="0">
                <a:solidFill>
                  <a:srgbClr val="FFFFFF"/>
                </a:solidFill>
              </a:rPr>
              <a:t>Ramasamy K et </a:t>
            </a:r>
            <a:r>
              <a:rPr lang="en-US" sz="1800" dirty="0">
                <a:solidFill>
                  <a:srgbClr val="FFFFFF"/>
                </a:solidFill>
              </a:rPr>
              <a:t>al</a:t>
            </a:r>
            <a:r>
              <a:rPr lang="en-US" sz="1800" i="1" dirty="0">
                <a:solidFill>
                  <a:srgbClr val="FFFFFF"/>
                </a:solidFill>
              </a:rPr>
              <a:t>. </a:t>
            </a:r>
            <a:r>
              <a:rPr lang="en-US" sz="1800" i="1" dirty="0" smtClean="0">
                <a:solidFill>
                  <a:srgbClr val="FFFFFF"/>
                </a:solidFill>
              </a:rPr>
              <a:t>Proc ASH </a:t>
            </a:r>
            <a:r>
              <a:rPr lang="en-US" sz="1800" dirty="0" smtClean="0">
                <a:solidFill>
                  <a:srgbClr val="FFFFFF"/>
                </a:solidFill>
              </a:rPr>
              <a:t>2015;Abstract 374.</a:t>
            </a:r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26903" y="5491514"/>
            <a:ext cx="8379217" cy="7232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/>
              <a:buChar char="•"/>
            </a:pPr>
            <a:r>
              <a:rPr lang="en-US" sz="1800" dirty="0" smtClean="0"/>
              <a:t>Grade </a:t>
            </a:r>
            <a:r>
              <a:rPr lang="en-US" sz="1800" dirty="0"/>
              <a:t>3 or 4 infections: 10 (21%) patients</a:t>
            </a:r>
          </a:p>
          <a:p>
            <a:pPr marL="285750" indent="-285750">
              <a:spcBef>
                <a:spcPts val="600"/>
              </a:spcBef>
              <a:buFont typeface="Arial"/>
              <a:buChar char="•"/>
            </a:pPr>
            <a:r>
              <a:rPr lang="en-US" sz="1800" dirty="0" smtClean="0"/>
              <a:t>POM + Lo-DEX in RRMM with RI including dialysis is generally well tolerated.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087093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200" dirty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3200" dirty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dirty="0"/>
              <a:t>Pembrolizumab in combination with lenalidomide and low-dose dexamethasone for relapsed/refractory multiple myeloma (RRMM): Final efficacy and safety </a:t>
            </a:r>
            <a:r>
              <a:rPr lang="en-US" dirty="0" smtClean="0"/>
              <a:t>analysis </a:t>
            </a:r>
            <a:endParaRPr lang="en-US" sz="32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170" name="Content Placeholder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Mateos MV et </a:t>
            </a: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al.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dirty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800" i="1" dirty="0" smtClean="0">
                <a:latin typeface="Arial" charset="0"/>
                <a:ea typeface="ＭＳ Ｐゴシック" charset="0"/>
                <a:cs typeface="ＭＳ Ｐゴシック" charset="0"/>
              </a:rPr>
              <a:t>Proc ASCO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 2016;Abstract 8010.</a:t>
            </a:r>
            <a:endParaRPr lang="en-US" sz="28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871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305800" cy="91440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KEYNOTE-023: Change in M Protein, Free Light Chain (FLC) and Response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3554" name="TextBox 15"/>
          <p:cNvSpPr txBox="1">
            <a:spLocks noChangeArrowheads="1"/>
          </p:cNvSpPr>
          <p:nvPr/>
        </p:nvSpPr>
        <p:spPr bwMode="auto">
          <a:xfrm>
            <a:off x="0" y="644250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bIns="9144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smtClean="0">
                <a:solidFill>
                  <a:srgbClr val="FFFFFF"/>
                </a:solidFill>
                <a:cs typeface="Arial" charset="0"/>
              </a:rPr>
              <a:t>Mateos MV et </a:t>
            </a:r>
            <a:r>
              <a:rPr lang="en-US" sz="1800" dirty="0">
                <a:solidFill>
                  <a:srgbClr val="FFFFFF"/>
                </a:solidFill>
                <a:cs typeface="Arial" charset="0"/>
              </a:rPr>
              <a:t>al. </a:t>
            </a:r>
            <a:r>
              <a:rPr lang="en-US" sz="1800" i="1" dirty="0" smtClean="0">
                <a:solidFill>
                  <a:srgbClr val="FFFFFF"/>
                </a:solidFill>
                <a:cs typeface="Arial" charset="0"/>
              </a:rPr>
              <a:t>Proc ASCO </a:t>
            </a:r>
            <a:r>
              <a:rPr lang="en-US" sz="1800" dirty="0" smtClean="0">
                <a:solidFill>
                  <a:srgbClr val="FFFFFF"/>
                </a:solidFill>
                <a:cs typeface="Arial" charset="0"/>
              </a:rPr>
              <a:t>2016;Abstract 8010.</a:t>
            </a:r>
            <a:endParaRPr lang="en-US" sz="180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66468" y="1196712"/>
            <a:ext cx="6518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ORR (all patients) = 20/40 (50%); </a:t>
            </a:r>
            <a:r>
              <a:rPr lang="en-US" sz="1800" dirty="0" err="1" smtClean="0"/>
              <a:t>len</a:t>
            </a:r>
            <a:r>
              <a:rPr lang="en-US" sz="1800" dirty="0" smtClean="0"/>
              <a:t> refractory = 11/29 (38%) </a:t>
            </a:r>
            <a:endParaRPr lang="en-US" sz="1800" dirty="0"/>
          </a:p>
        </p:txBody>
      </p:sp>
      <p:sp>
        <p:nvSpPr>
          <p:cNvPr id="3" name="TextBox 2"/>
          <p:cNvSpPr txBox="1"/>
          <p:nvPr/>
        </p:nvSpPr>
        <p:spPr>
          <a:xfrm>
            <a:off x="228601" y="5955268"/>
            <a:ext cx="868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1800" dirty="0" smtClean="0"/>
              <a:t>Ongoing Phase III studies of pembrolizumab:</a:t>
            </a:r>
            <a:r>
              <a:rPr lang="en-US" sz="1800" dirty="0"/>
              <a:t> </a:t>
            </a:r>
            <a:r>
              <a:rPr lang="en-US" sz="1800" dirty="0" smtClean="0"/>
              <a:t>KEYNOTE-185; KEYNOTE-183</a:t>
            </a:r>
            <a:endParaRPr lang="en-US" sz="1800" dirty="0"/>
          </a:p>
        </p:txBody>
      </p:sp>
      <p:sp>
        <p:nvSpPr>
          <p:cNvPr id="10" name="TextBox 9"/>
          <p:cNvSpPr txBox="1"/>
          <p:nvPr/>
        </p:nvSpPr>
        <p:spPr>
          <a:xfrm rot="16200000">
            <a:off x="-1659127" y="3228201"/>
            <a:ext cx="41148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/>
              <a:t>Percent change from baseline </a:t>
            </a:r>
            <a:r>
              <a:rPr lang="en-US" sz="1500" b="1" dirty="0" smtClean="0"/>
              <a:t/>
            </a:r>
            <a:br>
              <a:rPr lang="en-US" sz="1500" b="1" dirty="0" smtClean="0"/>
            </a:br>
            <a:r>
              <a:rPr lang="en-US" sz="1500" b="1" dirty="0" smtClean="0"/>
              <a:t>in </a:t>
            </a:r>
            <a:r>
              <a:rPr lang="en-US" sz="1500" b="1" dirty="0"/>
              <a:t>M </a:t>
            </a:r>
            <a:r>
              <a:rPr lang="en-US" sz="1500" b="1" dirty="0" smtClean="0"/>
              <a:t>protein </a:t>
            </a:r>
            <a:r>
              <a:rPr lang="en-US" sz="1500" b="1" dirty="0"/>
              <a:t>or FLC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273" y="1396767"/>
            <a:ext cx="8075107" cy="430403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667000" y="2276669"/>
            <a:ext cx="49231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35/40 (88%) of patients with a decrease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07455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44250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smtClean="0">
                <a:solidFill>
                  <a:srgbClr val="FFFFFF"/>
                </a:solidFill>
              </a:rPr>
              <a:t>Ali SA et </a:t>
            </a:r>
            <a:r>
              <a:rPr lang="en-US" sz="1800" dirty="0">
                <a:solidFill>
                  <a:srgbClr val="FFFFFF"/>
                </a:solidFill>
              </a:rPr>
              <a:t>al</a:t>
            </a:r>
            <a:r>
              <a:rPr lang="en-US" sz="1800" i="1" dirty="0">
                <a:solidFill>
                  <a:srgbClr val="FFFFFF"/>
                </a:solidFill>
              </a:rPr>
              <a:t>. </a:t>
            </a:r>
            <a:r>
              <a:rPr lang="en-US" sz="1800" i="1" dirty="0" smtClean="0">
                <a:solidFill>
                  <a:srgbClr val="FFFFFF"/>
                </a:solidFill>
              </a:rPr>
              <a:t>Blood </a:t>
            </a:r>
            <a:r>
              <a:rPr lang="en-US" sz="1800" dirty="0" smtClean="0">
                <a:solidFill>
                  <a:srgbClr val="FFFFFF"/>
                </a:solidFill>
              </a:rPr>
              <a:t>2016;</a:t>
            </a:r>
            <a:r>
              <a:rPr lang="en-US" sz="1800" dirty="0">
                <a:solidFill>
                  <a:srgbClr val="FFFFFF"/>
                </a:solidFill>
              </a:rPr>
              <a:t>[</a:t>
            </a:r>
            <a:r>
              <a:rPr lang="en-US" sz="1800" dirty="0" err="1" smtClean="0">
                <a:solidFill>
                  <a:srgbClr val="FFFFFF"/>
                </a:solidFill>
              </a:rPr>
              <a:t>Epub</a:t>
            </a:r>
            <a:r>
              <a:rPr lang="en-US" sz="1800" dirty="0" smtClean="0">
                <a:solidFill>
                  <a:srgbClr val="FFFFFF"/>
                </a:solidFill>
              </a:rPr>
              <a:t> ahead of print]; </a:t>
            </a:r>
            <a:r>
              <a:rPr lang="en-US" sz="1800" i="1" dirty="0" smtClean="0">
                <a:solidFill>
                  <a:srgbClr val="FFFFFF"/>
                </a:solidFill>
              </a:rPr>
              <a:t>Proc ASH </a:t>
            </a:r>
            <a:r>
              <a:rPr lang="en-US" sz="1800" dirty="0" smtClean="0">
                <a:solidFill>
                  <a:srgbClr val="FFFFFF"/>
                </a:solidFill>
              </a:rPr>
              <a:t>2015;Abstract LBA-1.</a:t>
            </a:r>
            <a:endParaRPr lang="en-US" sz="1800" dirty="0">
              <a:solidFill>
                <a:srgbClr val="FFFFFF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" y="1524000"/>
            <a:ext cx="8305800" cy="3048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599311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2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91440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CAR T-Cell Therapy Process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3554" name="TextBox 15"/>
          <p:cNvSpPr txBox="1">
            <a:spLocks noChangeArrowheads="1"/>
          </p:cNvSpPr>
          <p:nvPr/>
        </p:nvSpPr>
        <p:spPr bwMode="auto">
          <a:xfrm>
            <a:off x="0" y="6165503"/>
            <a:ext cx="9144000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bIns="9144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>
                <a:solidFill>
                  <a:srgbClr val="FFFFFF"/>
                </a:solidFill>
                <a:cs typeface="Arial" charset="0"/>
              </a:rPr>
              <a:t>http://www.oncologynurseadvisor.com/leukemia/reprogramming-immune-system-to-target-cancer/article/461164/</a:t>
            </a:r>
          </a:p>
        </p:txBody>
      </p:sp>
      <p:pic>
        <p:nvPicPr>
          <p:cNvPr id="4" name="Picture 3" descr="Screen shot 2016-08-24 at 12.21.4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722" y="914400"/>
            <a:ext cx="7797478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4664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Response to CAR-BCMA T-Cell Therapy and Adverse Events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256760"/>
            <a:ext cx="7924800" cy="5027612"/>
          </a:xfrm>
        </p:spPr>
        <p:txBody>
          <a:bodyPr/>
          <a:lstStyle/>
          <a:p>
            <a:pPr marL="285750" indent="-285750">
              <a:spcBef>
                <a:spcPts val="800"/>
              </a:spcBef>
              <a:spcAft>
                <a:spcPts val="800"/>
              </a:spcAft>
              <a:buFont typeface="Arial"/>
              <a:buChar char="•"/>
            </a:pPr>
            <a:r>
              <a:rPr lang="en-US" sz="2000" dirty="0"/>
              <a:t>Pts with advanced relapsed/refractory MM enrolled to date: n = 12</a:t>
            </a:r>
          </a:p>
          <a:p>
            <a:pPr marL="285750" indent="-285750">
              <a:spcBef>
                <a:spcPts val="800"/>
              </a:spcBef>
              <a:spcAft>
                <a:spcPts val="800"/>
              </a:spcAft>
              <a:buFont typeface="Arial"/>
              <a:buChar char="•"/>
            </a:pPr>
            <a:r>
              <a:rPr lang="en-US" sz="2000" dirty="0"/>
              <a:t>Method: single infusion of anti-BCMA CAR </a:t>
            </a:r>
            <a:r>
              <a:rPr lang="en-US" sz="2000" dirty="0" smtClean="0"/>
              <a:t>T cells </a:t>
            </a:r>
            <a:r>
              <a:rPr lang="en-US" sz="2000" dirty="0"/>
              <a:t>after a 3-day regimen of cyclophosphamide/</a:t>
            </a:r>
            <a:r>
              <a:rPr lang="en-US" sz="2000" dirty="0" err="1"/>
              <a:t>fludarabine</a:t>
            </a:r>
            <a:endParaRPr lang="en-US" sz="2000" dirty="0"/>
          </a:p>
          <a:p>
            <a:pPr marL="285750" indent="-285750">
              <a:spcBef>
                <a:spcPts val="800"/>
              </a:spcBef>
              <a:spcAft>
                <a:spcPts val="800"/>
              </a:spcAft>
              <a:buFont typeface="Arial"/>
              <a:buChar char="•"/>
            </a:pPr>
            <a:r>
              <a:rPr lang="en-US" sz="2000" dirty="0"/>
              <a:t>ORR = 4 (33.3%)</a:t>
            </a:r>
          </a:p>
          <a:p>
            <a:pPr marL="285750" indent="-285750">
              <a:spcBef>
                <a:spcPts val="800"/>
              </a:spcBef>
              <a:spcAft>
                <a:spcPts val="800"/>
              </a:spcAft>
              <a:buFont typeface="Arial"/>
              <a:buChar char="•"/>
            </a:pPr>
            <a:r>
              <a:rPr lang="en-US" sz="2000" dirty="0"/>
              <a:t>CAR-BCMA </a:t>
            </a:r>
            <a:r>
              <a:rPr lang="en-US" sz="2000" dirty="0" smtClean="0"/>
              <a:t>T cells </a:t>
            </a:r>
            <a:r>
              <a:rPr lang="en-US" sz="2000" dirty="0"/>
              <a:t>eliminated plasma cells without direct organ damage.</a:t>
            </a:r>
          </a:p>
          <a:p>
            <a:pPr marL="285750" indent="-285750">
              <a:spcBef>
                <a:spcPts val="800"/>
              </a:spcBef>
              <a:spcAft>
                <a:spcPts val="800"/>
              </a:spcAft>
              <a:buFont typeface="Arial"/>
              <a:buChar char="•"/>
            </a:pPr>
            <a:r>
              <a:rPr lang="en-US" sz="2000" dirty="0"/>
              <a:t>Significant </a:t>
            </a:r>
            <a:r>
              <a:rPr lang="en-US" sz="2000" dirty="0" err="1" smtClean="0"/>
              <a:t>antimyeloma</a:t>
            </a:r>
            <a:r>
              <a:rPr lang="en-US" sz="2000" dirty="0" smtClean="0"/>
              <a:t> </a:t>
            </a:r>
            <a:r>
              <a:rPr lang="en-US" sz="2000" dirty="0"/>
              <a:t>responses were associated with the highest levels </a:t>
            </a:r>
            <a:r>
              <a:rPr lang="en-US" sz="2000"/>
              <a:t>of </a:t>
            </a:r>
            <a:r>
              <a:rPr lang="en-US" sz="2000" smtClean="0"/>
              <a:t>CAR-BCMA </a:t>
            </a:r>
            <a:r>
              <a:rPr lang="en-US" sz="2000" dirty="0" smtClean="0"/>
              <a:t>T cells </a:t>
            </a:r>
            <a:r>
              <a:rPr lang="en-US" sz="2000" dirty="0"/>
              <a:t>in the blood.</a:t>
            </a:r>
          </a:p>
          <a:p>
            <a:pPr marL="285750" indent="-285750">
              <a:spcBef>
                <a:spcPts val="800"/>
              </a:spcBef>
              <a:spcAft>
                <a:spcPts val="800"/>
              </a:spcAft>
              <a:buFont typeface="Arial"/>
              <a:buChar char="•"/>
            </a:pPr>
            <a:r>
              <a:rPr lang="en-US" sz="2000" dirty="0"/>
              <a:t>Toxicity was substantial but reversible.</a:t>
            </a:r>
          </a:p>
          <a:p>
            <a:pPr marL="285750" indent="-285750">
              <a:spcBef>
                <a:spcPts val="800"/>
              </a:spcBef>
              <a:spcAft>
                <a:spcPts val="800"/>
              </a:spcAft>
              <a:buFont typeface="Arial"/>
              <a:buChar char="•"/>
            </a:pPr>
            <a:r>
              <a:rPr lang="en-US" sz="2000" dirty="0"/>
              <a:t>Grade 3-4 adverse events associated with CAR-BCMA T-cell therapy include: Hypophosphatemia, anemia, febrile neutropenia, thrombocytopenia and hypotension</a:t>
            </a:r>
            <a:r>
              <a:rPr lang="en-US" sz="2000" dirty="0" smtClean="0"/>
              <a:t>.</a:t>
            </a:r>
            <a:endParaRPr lang="en-US" sz="2000" dirty="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44250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smtClean="0">
                <a:solidFill>
                  <a:srgbClr val="FFFFFF"/>
                </a:solidFill>
              </a:rPr>
              <a:t>Ali SA et </a:t>
            </a:r>
            <a:r>
              <a:rPr lang="en-US" sz="1800" dirty="0">
                <a:solidFill>
                  <a:srgbClr val="FFFFFF"/>
                </a:solidFill>
              </a:rPr>
              <a:t>al</a:t>
            </a:r>
            <a:r>
              <a:rPr lang="en-US" sz="1800" i="1" dirty="0">
                <a:solidFill>
                  <a:srgbClr val="FFFFFF"/>
                </a:solidFill>
              </a:rPr>
              <a:t>. </a:t>
            </a:r>
            <a:r>
              <a:rPr lang="en-US" sz="1800" i="1" dirty="0" smtClean="0">
                <a:solidFill>
                  <a:srgbClr val="FFFFFF"/>
                </a:solidFill>
              </a:rPr>
              <a:t>Blood </a:t>
            </a:r>
            <a:r>
              <a:rPr lang="en-US" sz="1800" dirty="0" smtClean="0">
                <a:solidFill>
                  <a:srgbClr val="FFFFFF"/>
                </a:solidFill>
              </a:rPr>
              <a:t>2016;</a:t>
            </a:r>
            <a:r>
              <a:rPr lang="en-US" sz="1800" dirty="0">
                <a:solidFill>
                  <a:srgbClr val="FFFFFF"/>
                </a:solidFill>
              </a:rPr>
              <a:t>[</a:t>
            </a:r>
            <a:r>
              <a:rPr lang="en-US" sz="1800" dirty="0" err="1" smtClean="0">
                <a:solidFill>
                  <a:srgbClr val="FFFFFF"/>
                </a:solidFill>
              </a:rPr>
              <a:t>Epub</a:t>
            </a:r>
            <a:r>
              <a:rPr lang="en-US" sz="1800" dirty="0" smtClean="0">
                <a:solidFill>
                  <a:srgbClr val="FFFFFF"/>
                </a:solidFill>
              </a:rPr>
              <a:t> ahead of print]; </a:t>
            </a:r>
            <a:r>
              <a:rPr lang="en-US" sz="1800" i="1" dirty="0" smtClean="0">
                <a:solidFill>
                  <a:srgbClr val="FFFFFF"/>
                </a:solidFill>
              </a:rPr>
              <a:t>Proc ASH </a:t>
            </a:r>
            <a:r>
              <a:rPr lang="en-US" sz="1800" dirty="0" smtClean="0">
                <a:solidFill>
                  <a:srgbClr val="FFFFFF"/>
                </a:solidFill>
              </a:rPr>
              <a:t>2015;Abstract LBA-1.</a:t>
            </a:r>
            <a:endParaRPr lang="en-US" sz="18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9808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96" y="3810000"/>
            <a:ext cx="1539455" cy="184734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381000" y="691417"/>
            <a:ext cx="8229600" cy="2743200"/>
          </a:xfrm>
          <a:prstGeom prst="rect">
            <a:avLst/>
          </a:prstGeom>
        </p:spPr>
        <p:txBody>
          <a:bodyPr anchor="b" anchorCtr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BBE0E3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BBE0E3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BBE0E3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BBE0E3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BBE0E3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EFC53D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EFC53D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EFC53D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EFC53D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/>
            <a:r>
              <a:rPr lang="en-US" sz="3600" kern="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Management of Relapsed Myeloma and Incorporation of Novel Agents: </a:t>
            </a:r>
            <a:r>
              <a:rPr lang="en-US" sz="3600" kern="0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Ixazomib</a:t>
            </a:r>
            <a:r>
              <a:rPr lang="en-US" sz="3600" kern="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, </a:t>
            </a:r>
            <a:r>
              <a:rPr lang="en-US" sz="3600" kern="0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Daratumumab</a:t>
            </a:r>
            <a:r>
              <a:rPr lang="en-US" sz="3600" kern="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, </a:t>
            </a:r>
            <a:r>
              <a:rPr lang="en-US" sz="3600" kern="0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Elotuzumab</a:t>
            </a:r>
            <a:r>
              <a:rPr lang="en-US" sz="3600" kern="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and Checkpoint Inhibitors</a:t>
            </a:r>
            <a:endParaRPr lang="en-US" sz="3600" kern="0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2057400" y="3810000"/>
            <a:ext cx="7086600" cy="28194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5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500">
                <a:solidFill>
                  <a:schemeClr val="bg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500">
                <a:solidFill>
                  <a:schemeClr val="bg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500">
                <a:solidFill>
                  <a:schemeClr val="bg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en-US" sz="2200" b="1" kern="0" dirty="0"/>
              <a:t>Kenneth C Anderson, MD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200" kern="0" dirty="0"/>
              <a:t>Kraft Family Professor of Medicine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200" kern="0" dirty="0"/>
              <a:t>Harvard Medical School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200" kern="0" dirty="0"/>
              <a:t>Director, Jerome Lipper Multiple Myeloma Center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200" kern="0" dirty="0"/>
              <a:t>Director, </a:t>
            </a:r>
            <a:r>
              <a:rPr lang="en-US" sz="2200" kern="0" dirty="0" err="1"/>
              <a:t>LeBow</a:t>
            </a:r>
            <a:r>
              <a:rPr lang="en-US" sz="2200" kern="0" dirty="0"/>
              <a:t> Institute for Myeloma Therapeutics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200" kern="0" dirty="0"/>
              <a:t>Dana-Farber Cancer Institute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200" kern="0" dirty="0"/>
              <a:t>Boston, Massachusetts</a:t>
            </a:r>
          </a:p>
        </p:txBody>
      </p:sp>
    </p:spTree>
    <p:extLst>
      <p:ext uri="{BB962C8B-B14F-4D97-AF65-F5344CB8AC3E}">
        <p14:creationId xmlns:p14="http://schemas.microsoft.com/office/powerpoint/2010/main" val="729622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 txBox="1">
            <a:spLocks/>
          </p:cNvSpPr>
          <p:nvPr/>
        </p:nvSpPr>
        <p:spPr bwMode="auto">
          <a:xfrm>
            <a:off x="520700" y="381000"/>
            <a:ext cx="8054345" cy="22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000" b="1" dirty="0" smtClean="0">
                <a:solidFill>
                  <a:srgbClr val="FFFFFF"/>
                </a:solidFill>
              </a:rPr>
              <a:t>Cost and reimbursement issues aside, what treatment would you most likely recommend for a 65-year-old patient with standard-risk MM who initially received RVD followed by ASCT and 2 years of </a:t>
            </a:r>
            <a:r>
              <a:rPr lang="en-US" sz="2000" b="1" dirty="0" err="1" smtClean="0">
                <a:solidFill>
                  <a:srgbClr val="FFFFFF"/>
                </a:solidFill>
              </a:rPr>
              <a:t>lenalidomide</a:t>
            </a:r>
            <a:r>
              <a:rPr lang="en-US" sz="2000" b="1" dirty="0" smtClean="0">
                <a:solidFill>
                  <a:srgbClr val="FFFFFF"/>
                </a:solidFill>
              </a:rPr>
              <a:t> maintenance and experiences relapse 18 months after completing therapy (with or without dexamethasone)?</a:t>
            </a:r>
          </a:p>
        </p:txBody>
      </p:sp>
      <p:graphicFrame>
        <p:nvGraphicFramePr>
          <p:cNvPr id="2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77303858"/>
              </p:ext>
            </p:extLst>
          </p:nvPr>
        </p:nvGraphicFramePr>
        <p:xfrm>
          <a:off x="152400" y="2487613"/>
          <a:ext cx="8534400" cy="4057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622300" y="177800"/>
            <a:ext cx="188118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dirty="0">
                <a:solidFill>
                  <a:srgbClr val="FFFFFF"/>
                </a:solidFill>
                <a:latin typeface="Arial" charset="0"/>
                <a:cs typeface="Arial" charset="0"/>
              </a:rPr>
              <a:t>AUDIENCE POLL</a:t>
            </a:r>
          </a:p>
        </p:txBody>
      </p:sp>
    </p:spTree>
    <p:extLst>
      <p:ext uri="{BB962C8B-B14F-4D97-AF65-F5344CB8AC3E}">
        <p14:creationId xmlns:p14="http://schemas.microsoft.com/office/powerpoint/2010/main" val="1019232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 txBox="1">
            <a:spLocks/>
          </p:cNvSpPr>
          <p:nvPr/>
        </p:nvSpPr>
        <p:spPr bwMode="auto">
          <a:xfrm>
            <a:off x="520700" y="381000"/>
            <a:ext cx="8054345" cy="22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000" b="1" dirty="0" smtClean="0">
                <a:solidFill>
                  <a:srgbClr val="FFFFFF"/>
                </a:solidFill>
              </a:rPr>
              <a:t>A 65-year-old patient who initially received RVD followed by ASCT experiences relapse 18 months after transplant while receiving </a:t>
            </a:r>
            <a:r>
              <a:rPr lang="en-US" sz="2000" b="1" dirty="0" err="1" smtClean="0">
                <a:solidFill>
                  <a:srgbClr val="FFFFFF"/>
                </a:solidFill>
              </a:rPr>
              <a:t>lenalidomide</a:t>
            </a:r>
            <a:r>
              <a:rPr lang="en-US" sz="2000" b="1" dirty="0" smtClean="0">
                <a:solidFill>
                  <a:srgbClr val="FFFFFF"/>
                </a:solidFill>
              </a:rPr>
              <a:t> maintenance. The patient receives carfilzomib/</a:t>
            </a:r>
            <a:r>
              <a:rPr lang="en-US" sz="2000" b="1" dirty="0" err="1" smtClean="0">
                <a:solidFill>
                  <a:srgbClr val="FFFFFF"/>
                </a:solidFill>
              </a:rPr>
              <a:t>pomalidomide</a:t>
            </a:r>
            <a:r>
              <a:rPr lang="en-US" sz="2000" b="1" dirty="0" smtClean="0">
                <a:solidFill>
                  <a:srgbClr val="FFFFFF"/>
                </a:solidFill>
              </a:rPr>
              <a:t>/dexamethasone and experiences relapse 15 months later. Which systemic treatment would you most likely recommend (with or without dexamethasone)?</a:t>
            </a:r>
          </a:p>
        </p:txBody>
      </p:sp>
      <p:graphicFrame>
        <p:nvGraphicFramePr>
          <p:cNvPr id="2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5878952"/>
              </p:ext>
            </p:extLst>
          </p:nvPr>
        </p:nvGraphicFramePr>
        <p:xfrm>
          <a:off x="152400" y="2487613"/>
          <a:ext cx="8534400" cy="4057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622300" y="177800"/>
            <a:ext cx="188118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dirty="0">
                <a:solidFill>
                  <a:srgbClr val="FFFFFF"/>
                </a:solidFill>
                <a:latin typeface="Arial" charset="0"/>
                <a:cs typeface="Arial" charset="0"/>
              </a:rPr>
              <a:t>AUDIENCE POLL</a:t>
            </a:r>
          </a:p>
        </p:txBody>
      </p:sp>
    </p:spTree>
    <p:extLst>
      <p:ext uri="{BB962C8B-B14F-4D97-AF65-F5344CB8AC3E}">
        <p14:creationId xmlns:p14="http://schemas.microsoft.com/office/powerpoint/2010/main" val="1007849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Disclosures</a:t>
            </a:r>
            <a:endParaRPr lang="en-US" dirty="0"/>
          </a:p>
        </p:txBody>
      </p:sp>
      <p:graphicFrame>
        <p:nvGraphicFramePr>
          <p:cNvPr id="7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54040202"/>
              </p:ext>
            </p:extLst>
          </p:nvPr>
        </p:nvGraphicFramePr>
        <p:xfrm>
          <a:off x="685800" y="2133600"/>
          <a:ext cx="7848600" cy="167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3600"/>
                <a:gridCol w="5715000"/>
              </a:tblGrid>
              <a:tr h="1676400">
                <a:tc>
                  <a:txBody>
                    <a:bodyPr/>
                    <a:lstStyle/>
                    <a:p>
                      <a:r>
                        <a:rPr lang="en-US" sz="1800" b="1" baseline="0" dirty="0" smtClean="0">
                          <a:solidFill>
                            <a:schemeClr val="tx1"/>
                          </a:solidFill>
                        </a:rPr>
                        <a:t>Advisory Committee </a:t>
                      </a:r>
                      <a:endParaRPr lang="en-US" sz="1800" b="1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182880" marR="18288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u="non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Bristol-Myers Squibb Company, Celgene Corporation, Gilead Sciences </a:t>
                      </a:r>
                      <a:r>
                        <a:rPr lang="en-US" sz="1800" b="0" u="non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Inc</a:t>
                      </a:r>
                      <a:r>
                        <a:rPr lang="en-US" sz="1800" b="0" u="non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, Takeda Oncology </a:t>
                      </a:r>
                      <a:endParaRPr lang="en-US" sz="180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182880" marR="18288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25817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838200"/>
            <a:ext cx="8229600" cy="4555391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alphaModFix am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6700" y="5610073"/>
            <a:ext cx="914400" cy="955497"/>
          </a:xfrm>
          <a:prstGeom prst="rect">
            <a:avLst/>
          </a:prstGeom>
          <a:effectLst>
            <a:glow rad="63500">
              <a:schemeClr val="accent5">
                <a:satMod val="175000"/>
                <a:alpha val="35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710538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914400"/>
            <a:ext cx="8077200" cy="4239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1053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064"/>
          <a:stretch/>
        </p:blipFill>
        <p:spPr>
          <a:xfrm>
            <a:off x="274807" y="1369248"/>
            <a:ext cx="7467600" cy="3623102"/>
          </a:xfrm>
          <a:prstGeom prst="rect">
            <a:avLst/>
          </a:prstGeom>
        </p:spPr>
      </p:pic>
      <p:sp>
        <p:nvSpPr>
          <p:cNvPr id="23554" name="TextBox 15"/>
          <p:cNvSpPr txBox="1">
            <a:spLocks noChangeArrowheads="1"/>
          </p:cNvSpPr>
          <p:nvPr/>
        </p:nvSpPr>
        <p:spPr bwMode="auto">
          <a:xfrm>
            <a:off x="0" y="644250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bIns="9144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smtClean="0">
                <a:solidFill>
                  <a:srgbClr val="FFFFFF"/>
                </a:solidFill>
                <a:cs typeface="Arial" charset="0"/>
              </a:rPr>
              <a:t>Palumbo A et </a:t>
            </a:r>
            <a:r>
              <a:rPr lang="en-US" sz="1800" dirty="0">
                <a:solidFill>
                  <a:srgbClr val="FFFFFF"/>
                </a:solidFill>
                <a:cs typeface="Arial" charset="0"/>
              </a:rPr>
              <a:t>al. </a:t>
            </a:r>
            <a:r>
              <a:rPr lang="en-US" sz="1800" i="1" dirty="0" smtClean="0">
                <a:solidFill>
                  <a:srgbClr val="FFFFFF"/>
                </a:solidFill>
                <a:cs typeface="Arial" charset="0"/>
              </a:rPr>
              <a:t>N Engl J Med</a:t>
            </a:r>
            <a:r>
              <a:rPr lang="en-US" sz="1800" i="1" dirty="0">
                <a:solidFill>
                  <a:srgbClr val="FFFFFF"/>
                </a:solidFill>
                <a:cs typeface="Arial" charset="0"/>
              </a:rPr>
              <a:t> </a:t>
            </a:r>
            <a:r>
              <a:rPr lang="en-US" sz="1800" dirty="0" smtClean="0">
                <a:solidFill>
                  <a:srgbClr val="FFFFFF"/>
                </a:solidFill>
                <a:cs typeface="Arial" charset="0"/>
              </a:rPr>
              <a:t>2016;375(8</a:t>
            </a:r>
            <a:r>
              <a:rPr lang="en-US" sz="1800" dirty="0" smtClean="0">
                <a:solidFill>
                  <a:srgbClr val="FFFFFF"/>
                </a:solidFill>
                <a:cs typeface="Arial" charset="0"/>
              </a:rPr>
              <a:t>):754-66; </a:t>
            </a:r>
            <a:r>
              <a:rPr lang="en-US" sz="1800" i="1" dirty="0">
                <a:solidFill>
                  <a:srgbClr val="FFFFFF"/>
                </a:solidFill>
                <a:cs typeface="Arial" charset="0"/>
              </a:rPr>
              <a:t>Proc ASCO </a:t>
            </a:r>
            <a:r>
              <a:rPr lang="en-US" sz="1800" dirty="0">
                <a:solidFill>
                  <a:srgbClr val="FFFFFF"/>
                </a:solidFill>
                <a:cs typeface="Arial" charset="0"/>
              </a:rPr>
              <a:t>2016</a:t>
            </a:r>
            <a:r>
              <a:rPr lang="en-US" sz="1800" dirty="0" smtClean="0">
                <a:solidFill>
                  <a:srgbClr val="FFFFFF"/>
                </a:solidFill>
                <a:cs typeface="Arial" charset="0"/>
              </a:rPr>
              <a:t>;Abstract LBA4.</a:t>
            </a:r>
            <a:endParaRPr lang="en-US" sz="180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CASTOR: Results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04800" y="5939135"/>
            <a:ext cx="861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1800" dirty="0" smtClean="0"/>
              <a:t>ORR</a:t>
            </a:r>
            <a:r>
              <a:rPr lang="en-US" sz="1800" dirty="0"/>
              <a:t>: </a:t>
            </a:r>
            <a:r>
              <a:rPr lang="en-US" sz="1800" dirty="0" smtClean="0"/>
              <a:t>82.9% </a:t>
            </a:r>
            <a:r>
              <a:rPr lang="en-US" sz="1800" dirty="0"/>
              <a:t>(DVd) vs </a:t>
            </a:r>
            <a:r>
              <a:rPr lang="en-US" sz="1800" dirty="0" smtClean="0"/>
              <a:t>63.2% </a:t>
            </a:r>
            <a:r>
              <a:rPr lang="en-US" sz="1800" dirty="0"/>
              <a:t>(</a:t>
            </a:r>
            <a:r>
              <a:rPr lang="en-US" sz="1800" dirty="0" smtClean="0"/>
              <a:t>Vd); </a:t>
            </a:r>
            <a:r>
              <a:rPr lang="en-US" sz="1800" i="1" dirty="0" smtClean="0"/>
              <a:t>p </a:t>
            </a:r>
            <a:r>
              <a:rPr lang="en-US" sz="1800" dirty="0" smtClean="0"/>
              <a:t>&lt; 0.001</a:t>
            </a:r>
            <a:endParaRPr lang="en-US" sz="1800" dirty="0"/>
          </a:p>
        </p:txBody>
      </p:sp>
      <p:sp>
        <p:nvSpPr>
          <p:cNvPr id="10" name="TextBox 9"/>
          <p:cNvSpPr txBox="1"/>
          <p:nvPr/>
        </p:nvSpPr>
        <p:spPr>
          <a:xfrm>
            <a:off x="6885926" y="3713083"/>
            <a:ext cx="14478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err="1" smtClean="0"/>
              <a:t>Vd</a:t>
            </a:r>
            <a:r>
              <a:rPr lang="en-US" sz="1500" dirty="0" smtClean="0"/>
              <a:t> (n </a:t>
            </a:r>
            <a:r>
              <a:rPr lang="en-US" sz="1500" dirty="0"/>
              <a:t>= </a:t>
            </a:r>
            <a:r>
              <a:rPr lang="en-US" sz="1500" dirty="0" smtClean="0"/>
              <a:t>247)</a:t>
            </a:r>
            <a:endParaRPr lang="en-US" sz="1500" dirty="0"/>
          </a:p>
        </p:txBody>
      </p:sp>
      <p:sp>
        <p:nvSpPr>
          <p:cNvPr id="15" name="TextBox 14"/>
          <p:cNvSpPr txBox="1"/>
          <p:nvPr/>
        </p:nvSpPr>
        <p:spPr>
          <a:xfrm>
            <a:off x="7590007" y="2722483"/>
            <a:ext cx="147779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/>
              <a:t> </a:t>
            </a:r>
            <a:r>
              <a:rPr lang="en-US" sz="1500" dirty="0" err="1" smtClean="0"/>
              <a:t>DVd</a:t>
            </a:r>
            <a:r>
              <a:rPr lang="en-US" sz="1500" dirty="0" smtClean="0"/>
              <a:t> (n </a:t>
            </a:r>
            <a:r>
              <a:rPr lang="en-US" sz="1500" dirty="0"/>
              <a:t>= 251)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447799" y="4934635"/>
            <a:ext cx="629460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 smtClean="0"/>
              <a:t>Months</a:t>
            </a:r>
            <a:endParaRPr lang="en-US" sz="1500" b="1" dirty="0"/>
          </a:p>
        </p:txBody>
      </p:sp>
      <p:sp>
        <p:nvSpPr>
          <p:cNvPr id="17" name="TextBox 16"/>
          <p:cNvSpPr txBox="1"/>
          <p:nvPr/>
        </p:nvSpPr>
        <p:spPr>
          <a:xfrm rot="16200000">
            <a:off x="-1512028" y="2657817"/>
            <a:ext cx="486233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 smtClean="0"/>
              <a:t>Proportion surviving without progression</a:t>
            </a:r>
            <a:endParaRPr lang="en-US" sz="15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1699502" y="4096752"/>
            <a:ext cx="28956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/>
              <a:t>HR: 0.39; </a:t>
            </a:r>
            <a:r>
              <a:rPr lang="en-US" sz="1500" i="1" dirty="0" smtClean="0"/>
              <a:t>P</a:t>
            </a:r>
            <a:r>
              <a:rPr lang="en-US" sz="1500" dirty="0" smtClean="0"/>
              <a:t> &lt; 0.0001</a:t>
            </a:r>
            <a:endParaRPr lang="en-US" sz="1500" dirty="0"/>
          </a:p>
        </p:txBody>
      </p:sp>
      <p:sp>
        <p:nvSpPr>
          <p:cNvPr id="19" name="TextBox 18"/>
          <p:cNvSpPr txBox="1"/>
          <p:nvPr/>
        </p:nvSpPr>
        <p:spPr>
          <a:xfrm>
            <a:off x="3124200" y="3544560"/>
            <a:ext cx="28956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/>
              <a:t>Median: 7.2 months</a:t>
            </a:r>
            <a:endParaRPr lang="en-US" sz="1500" dirty="0"/>
          </a:p>
        </p:txBody>
      </p:sp>
      <p:sp>
        <p:nvSpPr>
          <p:cNvPr id="20" name="TextBox 19"/>
          <p:cNvSpPr txBox="1"/>
          <p:nvPr/>
        </p:nvSpPr>
        <p:spPr>
          <a:xfrm>
            <a:off x="3124200" y="1318448"/>
            <a:ext cx="28956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/>
              <a:t>Median: </a:t>
            </a:r>
            <a:r>
              <a:rPr lang="en-US" sz="1500" dirty="0"/>
              <a:t>Not reached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78084" y="5569803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61% reduction in the risk of disease progression or death for </a:t>
            </a:r>
            <a:r>
              <a:rPr lang="en-US" sz="1800" dirty="0" err="1" smtClean="0"/>
              <a:t>DVd</a:t>
            </a:r>
            <a:r>
              <a:rPr lang="en-US" sz="1800" dirty="0" smtClean="0"/>
              <a:t> vs </a:t>
            </a:r>
            <a:r>
              <a:rPr lang="en-US" sz="1800" dirty="0" err="1" smtClean="0"/>
              <a:t>Vd</a:t>
            </a:r>
            <a:endParaRPr lang="en-US" sz="1800" dirty="0"/>
          </a:p>
        </p:txBody>
      </p:sp>
      <p:sp>
        <p:nvSpPr>
          <p:cNvPr id="22" name="TextBox 21"/>
          <p:cNvSpPr txBox="1"/>
          <p:nvPr/>
        </p:nvSpPr>
        <p:spPr>
          <a:xfrm>
            <a:off x="5867400" y="1318448"/>
            <a:ext cx="28956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/>
              <a:t>1-year PFS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334360" y="819090"/>
            <a:ext cx="2895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PFS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056027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8846" y="914400"/>
            <a:ext cx="7239000" cy="4517136"/>
          </a:xfrm>
          <a:prstGeom prst="rect">
            <a:avLst/>
          </a:prstGeom>
        </p:spPr>
      </p:pic>
      <p:sp>
        <p:nvSpPr>
          <p:cNvPr id="23554" name="TextBox 15"/>
          <p:cNvSpPr txBox="1">
            <a:spLocks noChangeArrowheads="1"/>
          </p:cNvSpPr>
          <p:nvPr/>
        </p:nvSpPr>
        <p:spPr bwMode="auto">
          <a:xfrm>
            <a:off x="0" y="6165503"/>
            <a:ext cx="9144000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smtClean="0">
                <a:solidFill>
                  <a:srgbClr val="FFFFFF"/>
                </a:solidFill>
                <a:cs typeface="Arial" charset="0"/>
              </a:rPr>
              <a:t>Dimopoulos MA et </a:t>
            </a:r>
            <a:r>
              <a:rPr lang="en-US" sz="1800" dirty="0">
                <a:solidFill>
                  <a:srgbClr val="FFFFFF"/>
                </a:solidFill>
                <a:cs typeface="Arial" charset="0"/>
              </a:rPr>
              <a:t>al. </a:t>
            </a:r>
            <a:r>
              <a:rPr lang="da-DK" sz="1800" i="1" dirty="0">
                <a:solidFill>
                  <a:srgbClr val="FFFFFF"/>
                </a:solidFill>
                <a:cs typeface="Arial" charset="0"/>
              </a:rPr>
              <a:t>N </a:t>
            </a:r>
            <a:r>
              <a:rPr lang="da-DK" sz="1800" i="1" dirty="0" err="1">
                <a:solidFill>
                  <a:srgbClr val="FFFFFF"/>
                </a:solidFill>
                <a:cs typeface="Arial" charset="0"/>
              </a:rPr>
              <a:t>Engl</a:t>
            </a:r>
            <a:r>
              <a:rPr lang="da-DK" sz="1800" i="1" dirty="0">
                <a:solidFill>
                  <a:srgbClr val="FFFFFF"/>
                </a:solidFill>
                <a:cs typeface="Arial" charset="0"/>
              </a:rPr>
              <a:t> J Med</a:t>
            </a:r>
            <a:r>
              <a:rPr lang="da-DK" sz="1800" dirty="0">
                <a:solidFill>
                  <a:srgbClr val="FFFFFF"/>
                </a:solidFill>
                <a:cs typeface="Arial" charset="0"/>
              </a:rPr>
              <a:t> </a:t>
            </a:r>
            <a:r>
              <a:rPr lang="da-DK" sz="1800" dirty="0" smtClean="0">
                <a:solidFill>
                  <a:srgbClr val="FFFFFF"/>
                </a:solidFill>
                <a:cs typeface="Arial" charset="0"/>
              </a:rPr>
              <a:t>2016;375(14</a:t>
            </a:r>
            <a:r>
              <a:rPr lang="da-DK" sz="1800" dirty="0">
                <a:solidFill>
                  <a:srgbClr val="FFFFFF"/>
                </a:solidFill>
                <a:cs typeface="Arial" charset="0"/>
              </a:rPr>
              <a:t>):1319-31; </a:t>
            </a:r>
            <a:r>
              <a:rPr lang="en-US" sz="1800" i="1" dirty="0" smtClean="0">
                <a:solidFill>
                  <a:srgbClr val="FFFFFF"/>
                </a:solidFill>
                <a:cs typeface="Arial" charset="0"/>
              </a:rPr>
              <a:t>Proc EHA </a:t>
            </a:r>
            <a:r>
              <a:rPr lang="en-US" sz="1800" dirty="0" smtClean="0">
                <a:solidFill>
                  <a:srgbClr val="FFFFFF"/>
                </a:solidFill>
                <a:cs typeface="Arial" charset="0"/>
              </a:rPr>
              <a:t>2016;Abstract LB2238.</a:t>
            </a:r>
            <a:endParaRPr lang="en-US" sz="180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POLLUX: Results at Interim Analysis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28600" y="5726668"/>
            <a:ext cx="86867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US" sz="1800" dirty="0" smtClean="0">
                <a:solidFill>
                  <a:schemeClr val="bg1"/>
                </a:solidFill>
              </a:rPr>
              <a:t>ORR: 93% (</a:t>
            </a:r>
            <a:r>
              <a:rPr lang="en-US" sz="1800" dirty="0" err="1" smtClean="0">
                <a:solidFill>
                  <a:schemeClr val="bg1"/>
                </a:solidFill>
              </a:rPr>
              <a:t>dara</a:t>
            </a:r>
            <a:r>
              <a:rPr lang="en-US" sz="1800" dirty="0" smtClean="0">
                <a:solidFill>
                  <a:schemeClr val="bg1"/>
                </a:solidFill>
              </a:rPr>
              <a:t>/len/dex) vs 76% (</a:t>
            </a:r>
            <a:r>
              <a:rPr lang="en-US" sz="1800" dirty="0" err="1" smtClean="0">
                <a:solidFill>
                  <a:schemeClr val="bg1"/>
                </a:solidFill>
              </a:rPr>
              <a:t>len</a:t>
            </a:r>
            <a:r>
              <a:rPr lang="en-US" sz="1800" dirty="0" smtClean="0">
                <a:solidFill>
                  <a:schemeClr val="bg1"/>
                </a:solidFill>
              </a:rPr>
              <a:t>/dex); </a:t>
            </a:r>
            <a:r>
              <a:rPr lang="en-US" sz="1800" i="1" dirty="0"/>
              <a:t>p</a:t>
            </a:r>
            <a:r>
              <a:rPr lang="en-US" sz="1800" dirty="0"/>
              <a:t> &lt; </a:t>
            </a:r>
            <a:r>
              <a:rPr lang="en-US" sz="1800" dirty="0" smtClean="0"/>
              <a:t>0.001</a:t>
            </a:r>
            <a:endParaRPr lang="en-US" sz="1800" dirty="0"/>
          </a:p>
        </p:txBody>
      </p:sp>
      <p:sp>
        <p:nvSpPr>
          <p:cNvPr id="11" name="TextBox 10"/>
          <p:cNvSpPr txBox="1"/>
          <p:nvPr/>
        </p:nvSpPr>
        <p:spPr>
          <a:xfrm>
            <a:off x="4659773" y="950029"/>
            <a:ext cx="2133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PFS</a:t>
            </a:r>
            <a:endParaRPr 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1701042" y="5407916"/>
            <a:ext cx="676680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 smtClean="0"/>
              <a:t>Months since randomization</a:t>
            </a:r>
            <a:endParaRPr lang="en-US" sz="1500" b="1" dirty="0"/>
          </a:p>
        </p:txBody>
      </p:sp>
      <p:sp>
        <p:nvSpPr>
          <p:cNvPr id="15" name="TextBox 14"/>
          <p:cNvSpPr txBox="1"/>
          <p:nvPr/>
        </p:nvSpPr>
        <p:spPr>
          <a:xfrm rot="16200000">
            <a:off x="-1311064" y="2901619"/>
            <a:ext cx="460240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 smtClean="0"/>
              <a:t>Percent of patients progression free and alive</a:t>
            </a:r>
            <a:endParaRPr lang="en-US" sz="15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1909360" y="4600337"/>
            <a:ext cx="28956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/>
              <a:t>HR: 0.37; </a:t>
            </a:r>
            <a:r>
              <a:rPr lang="en-US" sz="1500" i="1" dirty="0" smtClean="0"/>
              <a:t>p</a:t>
            </a:r>
            <a:r>
              <a:rPr lang="en-US" sz="1500" dirty="0" smtClean="0"/>
              <a:t> </a:t>
            </a:r>
            <a:r>
              <a:rPr lang="en-US" sz="1500" dirty="0"/>
              <a:t>&lt; 0.001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669901" y="1947777"/>
            <a:ext cx="435786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err="1"/>
              <a:t>DRd</a:t>
            </a:r>
            <a:r>
              <a:rPr lang="en-US" sz="1500" dirty="0"/>
              <a:t> (n = </a:t>
            </a:r>
            <a:r>
              <a:rPr lang="en-US" sz="1500" dirty="0" smtClean="0"/>
              <a:t>286): Estimated median PFS: NE</a:t>
            </a:r>
            <a:endParaRPr lang="en-US" sz="1500" dirty="0"/>
          </a:p>
        </p:txBody>
      </p:sp>
      <p:sp>
        <p:nvSpPr>
          <p:cNvPr id="18" name="TextBox 17"/>
          <p:cNvSpPr txBox="1"/>
          <p:nvPr/>
        </p:nvSpPr>
        <p:spPr>
          <a:xfrm>
            <a:off x="2971800" y="3031683"/>
            <a:ext cx="51054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/>
              <a:t>Rd </a:t>
            </a:r>
            <a:r>
              <a:rPr lang="en-US" sz="1500" dirty="0"/>
              <a:t>(n = </a:t>
            </a:r>
            <a:r>
              <a:rPr lang="en-US" sz="1500" dirty="0" smtClean="0"/>
              <a:t>283): Estimated median PFS: 18.4 months</a:t>
            </a: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969031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">
    <a:dk1>
      <a:srgbClr val="FFFFFF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DADADA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Blank Presentation">
    <a:majorFont>
      <a:latin typeface="Arial"/>
      <a:ea typeface="ＭＳ Ｐゴシック"/>
      <a:cs typeface="ＭＳ Ｐゴシック"/>
    </a:majorFont>
    <a:minorFont>
      <a:latin typeface="Arial"/>
      <a:ea typeface="ＭＳ Ｐゴシック"/>
      <a:cs typeface="ＭＳ Ｐゴシック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">
    <a:dk1>
      <a:srgbClr val="FFFFFF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DADADA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Blank Presentation">
    <a:majorFont>
      <a:latin typeface="Arial"/>
      <a:ea typeface="ＭＳ Ｐゴシック"/>
      <a:cs typeface="ＭＳ Ｐゴシック"/>
    </a:majorFont>
    <a:minorFont>
      <a:latin typeface="Arial"/>
      <a:ea typeface="ＭＳ Ｐゴシック"/>
      <a:cs typeface="ＭＳ Ｐゴシック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15090</TotalTime>
  <Words>802</Words>
  <Application>Microsoft Macintosh PowerPoint</Application>
  <PresentationFormat>On-screen Show (4:3)</PresentationFormat>
  <Paragraphs>135</Paragraphs>
  <Slides>18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ＭＳ Ｐゴシック</vt:lpstr>
      <vt:lpstr>ＭＳ 明朝</vt:lpstr>
      <vt:lpstr>Times</vt:lpstr>
      <vt:lpstr>ヒラギノ角ゴ Pro W3</vt:lpstr>
      <vt:lpstr>Arial</vt:lpstr>
      <vt:lpstr>Blank Presentation</vt:lpstr>
      <vt:lpstr>1_Blank Presentation</vt:lpstr>
      <vt:lpstr>PowerPoint Presentation</vt:lpstr>
      <vt:lpstr>PowerPoint Presentation</vt:lpstr>
      <vt:lpstr>PowerPoint Presentation</vt:lpstr>
      <vt:lpstr>PowerPoint Presentation</vt:lpstr>
      <vt:lpstr>Disclosures</vt:lpstr>
      <vt:lpstr>PowerPoint Presentation</vt:lpstr>
      <vt:lpstr>PowerPoint Presentation</vt:lpstr>
      <vt:lpstr>CASTOR: Results</vt:lpstr>
      <vt:lpstr>POLLUX: Results at Interim Analysis</vt:lpstr>
      <vt:lpstr>CHAMPION-1: A phase 1/2 study of once-weekly carfilzomib and dexamethasone for relapsed or refractory multiple myeloma</vt:lpstr>
      <vt:lpstr>CHAMPION-1: Weekly Carfilzomib and Dex in Relapsed/Refractory MM</vt:lpstr>
      <vt:lpstr> Safety of Treatment (Tx) with Pomalidomide (POM) and Low-Dose Dexamethasone (LoDEX) in Patients (Pts) with Relapsed or Refractory Multiple Myeloma (RRMM) and Renal Impairment (RI), Including Those on Dialysis </vt:lpstr>
      <vt:lpstr>MM-013: Adverse Events</vt:lpstr>
      <vt:lpstr> Pembrolizumab in combination with lenalidomide and low-dose dexamethasone for relapsed/refractory multiple myeloma (RRMM): Final efficacy and safety analysis </vt:lpstr>
      <vt:lpstr>KEYNOTE-023: Change in M Protein, Free Light Chain (FLC) and Response</vt:lpstr>
      <vt:lpstr>PowerPoint Presentation</vt:lpstr>
      <vt:lpstr>CAR T-Cell Therapy Process</vt:lpstr>
      <vt:lpstr>Response to CAR-BCMA T-Cell Therapy and Adverse Events</vt:lpstr>
    </vt:vector>
  </TitlesOfParts>
  <Company>Research To Practice</Company>
  <LinksUpToDate>false</LinksUpToDate>
  <SharedDoc>false</SharedDoc>
  <HyperlinkBase/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To Practice</dc:title>
  <dc:creator>Fernando G Rendina</dc:creator>
  <cp:lastModifiedBy>Silvana Izquierdo</cp:lastModifiedBy>
  <cp:revision>934</cp:revision>
  <cp:lastPrinted>2016-12-08T18:47:58Z</cp:lastPrinted>
  <dcterms:created xsi:type="dcterms:W3CDTF">2012-08-13T12:55:31Z</dcterms:created>
  <dcterms:modified xsi:type="dcterms:W3CDTF">2016-12-08T18:47:59Z</dcterms:modified>
</cp:coreProperties>
</file>