
<file path=[Content_Types].xml><?xml version="1.0" encoding="utf-8"?>
<Types xmlns="http://schemas.openxmlformats.org/package/2006/content-types">
  <Default Extension="xml" ContentType="application/xml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2"/>
  </p:notesMasterIdLst>
  <p:sldIdLst>
    <p:sldId id="728" r:id="rId2"/>
    <p:sldId id="677" r:id="rId3"/>
    <p:sldId id="729" r:id="rId4"/>
    <p:sldId id="730" r:id="rId5"/>
    <p:sldId id="731" r:id="rId6"/>
    <p:sldId id="732" r:id="rId7"/>
    <p:sldId id="678" r:id="rId8"/>
    <p:sldId id="611" r:id="rId9"/>
    <p:sldId id="638" r:id="rId10"/>
    <p:sldId id="637" r:id="rId11"/>
    <p:sldId id="612" r:id="rId12"/>
    <p:sldId id="666" r:id="rId13"/>
    <p:sldId id="668" r:id="rId14"/>
    <p:sldId id="659" r:id="rId15"/>
    <p:sldId id="660" r:id="rId16"/>
    <p:sldId id="670" r:id="rId17"/>
    <p:sldId id="661" r:id="rId18"/>
    <p:sldId id="663" r:id="rId19"/>
    <p:sldId id="662" r:id="rId20"/>
    <p:sldId id="655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28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loria Kelly" initials="GK" lastIdx="1" clrIdx="0">
    <p:extLst/>
  </p:cmAuthor>
  <p:cmAuthor id="2" name="Gloria Kelly" initials="GK [2]" lastIdx="1" clrIdx="1">
    <p:extLst/>
  </p:cmAuthor>
  <p:cmAuthor id="3" name="Gloria Kelly" initials="GK [3]" lastIdx="1" clrIdx="2">
    <p:extLst/>
  </p:cmAuthor>
  <p:cmAuthor id="4" name="Gloria Kelly" initials="GK [4]" lastIdx="1" clrIdx="3">
    <p:extLst/>
  </p:cmAuthor>
  <p:cmAuthor id="5" name="Gloria Kelly" initials="GK [5]" lastIdx="1" clrIdx="4">
    <p:extLst/>
  </p:cmAuthor>
  <p:cmAuthor id="6" name="Gloria Kelly" initials="GK [6]" lastIdx="1" clrIdx="5">
    <p:extLst/>
  </p:cmAuthor>
  <p:cmAuthor id="7" name="Gloria Kelly" initials="GK [7]" lastIdx="1" clrIdx="6">
    <p:extLst/>
  </p:cmAuthor>
  <p:cmAuthor id="8" name="Gloria Kelly" initials="GK [8]" lastIdx="1" clrIdx="7">
    <p:extLst/>
  </p:cmAuthor>
  <p:cmAuthor id="9" name="Gloria Kelly" initials="GK [9]" lastIdx="1" clrIdx="8">
    <p:extLst/>
  </p:cmAuthor>
  <p:cmAuthor id="10" name="Gloria Kelly" initials="GK [10]" lastIdx="1" clrIdx="9">
    <p:extLst/>
  </p:cmAuthor>
  <p:cmAuthor id="11" name="Gloria Kelly" initials="GK [11]" lastIdx="1" clrIdx="10">
    <p:extLst/>
  </p:cmAuthor>
  <p:cmAuthor id="12" name="Gloria Kelly" initials="GK [12]" lastIdx="1" clrIdx="11">
    <p:extLst/>
  </p:cmAuthor>
  <p:cmAuthor id="13" name="Gloria Kelly" initials="GK [13]" lastIdx="1" clrIdx="12">
    <p:extLst/>
  </p:cmAuthor>
  <p:cmAuthor id="14" name="Gloria Kelly" initials="GK [14]" lastIdx="1" clrIdx="13">
    <p:extLst/>
  </p:cmAuthor>
  <p:cmAuthor id="15" name="Gloria Kelly" initials="GK [15]" lastIdx="1" clrIdx="14">
    <p:extLst/>
  </p:cmAuthor>
  <p:cmAuthor id="16" name="Gloria Kelly" initials="GK [16]" lastIdx="1" clrIdx="15">
    <p:extLst/>
  </p:cmAuthor>
  <p:cmAuthor id="17" name="Gloria Kelly" initials="GK [17]" lastIdx="1" clrIdx="16">
    <p:extLst/>
  </p:cmAuthor>
  <p:cmAuthor id="18" name="Gloria Kelly" initials="GK [18]" lastIdx="1" clrIdx="17">
    <p:extLst/>
  </p:cmAuthor>
  <p:cmAuthor id="19" name="Gloria Kelly" initials="GK [19]" lastIdx="1" clrIdx="18">
    <p:extLst/>
  </p:cmAuthor>
  <p:cmAuthor id="20" name="Gloria Kelly" initials="GK [20]" lastIdx="1" clrIdx="19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C42A"/>
    <a:srgbClr val="71D5FF"/>
    <a:srgbClr val="D3E9EB"/>
    <a:srgbClr val="F68220"/>
    <a:srgbClr val="092A50"/>
    <a:srgbClr val="175895"/>
    <a:srgbClr val="0D4384"/>
    <a:srgbClr val="FF00FF"/>
    <a:srgbClr val="004383"/>
    <a:srgbClr val="1258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47" autoAdjust="0"/>
    <p:restoredTop sz="99125" autoAdjust="0"/>
  </p:normalViewPr>
  <p:slideViewPr>
    <p:cSldViewPr>
      <p:cViewPr>
        <p:scale>
          <a:sx n="100" d="100"/>
          <a:sy n="100" d="100"/>
        </p:scale>
        <p:origin x="2080" y="360"/>
      </p:cViewPr>
      <p:guideLst>
        <p:guide orient="horz" pos="2208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3216"/>
    </p:cViewPr>
  </p:sorterViewPr>
  <p:notesViewPr>
    <p:cSldViewPr snapToGrid="0" snapToObjects="1" showGuides="1">
      <p:cViewPr varScale="1">
        <p:scale>
          <a:sx n="120" d="100"/>
          <a:sy n="120" d="100"/>
        </p:scale>
        <p:origin x="-492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commentAuthors" Target="commentAuthors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Neither</c:v>
                </c:pt>
                <c:pt idx="1">
                  <c:v>Both</c:v>
                </c:pt>
                <c:pt idx="2">
                  <c:v>MSI</c:v>
                </c:pt>
                <c:pt idx="3">
                  <c:v>HER2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0.06</c:v>
                </c:pt>
                <c:pt idx="1">
                  <c:v>0.41</c:v>
                </c:pt>
                <c:pt idx="2">
                  <c:v>0.53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6909888"/>
        <c:axId val="1324773056"/>
      </c:barChart>
      <c:catAx>
        <c:axId val="13369098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324773056"/>
        <c:crosses val="autoZero"/>
        <c:auto val="1"/>
        <c:lblAlgn val="ctr"/>
        <c:lblOffset val="100"/>
        <c:noMultiLvlLbl val="0"/>
      </c:catAx>
      <c:valAx>
        <c:axId val="132477305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336909888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Other</c:v>
                </c:pt>
                <c:pt idx="1">
                  <c:v>Anti-PD-1/PD-L1 antibody</c:v>
                </c:pt>
                <c:pt idx="2">
                  <c:v>Chemotherapy + EGFR antibody</c:v>
                </c:pt>
                <c:pt idx="3">
                  <c:v>Chemotherapy + bevacizumab</c:v>
                </c:pt>
                <c:pt idx="4">
                  <c:v>Chemotherapy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0.01</c:v>
                </c:pt>
                <c:pt idx="1">
                  <c:v>0.39</c:v>
                </c:pt>
                <c:pt idx="2">
                  <c:v>0.19</c:v>
                </c:pt>
                <c:pt idx="3">
                  <c:v>0.35</c:v>
                </c:pt>
                <c:pt idx="4">
                  <c:v>0.06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5647136"/>
        <c:axId val="1308412672"/>
      </c:barChart>
      <c:catAx>
        <c:axId val="13056471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308412672"/>
        <c:crosses val="autoZero"/>
        <c:auto val="1"/>
        <c:lblAlgn val="ctr"/>
        <c:lblOffset val="100"/>
        <c:noMultiLvlLbl val="0"/>
      </c:catAx>
      <c:valAx>
        <c:axId val="1308412672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305647136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Other</c:v>
                </c:pt>
                <c:pt idx="1">
                  <c:v>TAS-102</c:v>
                </c:pt>
                <c:pt idx="2">
                  <c:v>Regorafenib</c:v>
                </c:pt>
                <c:pt idx="3">
                  <c:v>Other chemotherapy + aflibercept</c:v>
                </c:pt>
                <c:pt idx="4">
                  <c:v>Other chemotherapy + ramucirumab</c:v>
                </c:pt>
                <c:pt idx="5">
                  <c:v>Other chemotherapy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0.1</c:v>
                </c:pt>
                <c:pt idx="1">
                  <c:v>0.29</c:v>
                </c:pt>
                <c:pt idx="2">
                  <c:v>0.47</c:v>
                </c:pt>
                <c:pt idx="3">
                  <c:v>0.03</c:v>
                </c:pt>
                <c:pt idx="4">
                  <c:v>0.11</c:v>
                </c:pt>
                <c:pt idx="5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58294960"/>
        <c:axId val="1318538496"/>
      </c:barChart>
      <c:catAx>
        <c:axId val="12582949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318538496"/>
        <c:crosses val="autoZero"/>
        <c:auto val="1"/>
        <c:lblAlgn val="ctr"/>
        <c:lblOffset val="100"/>
        <c:noMultiLvlLbl val="0"/>
      </c:catAx>
      <c:valAx>
        <c:axId val="131853849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258294960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Other</c:v>
                </c:pt>
                <c:pt idx="1">
                  <c:v>Increase the dose to 160 mg</c:v>
                </c:pt>
                <c:pt idx="2">
                  <c:v>Increase the dose to 120 mg</c:v>
                </c:pt>
                <c:pt idx="3">
                  <c:v>Maintain the dose at 80 mg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0.03</c:v>
                </c:pt>
                <c:pt idx="1">
                  <c:v>0.03</c:v>
                </c:pt>
                <c:pt idx="2">
                  <c:v>0.72</c:v>
                </c:pt>
                <c:pt idx="3">
                  <c:v>0.23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59851312"/>
        <c:axId val="1201824864"/>
      </c:barChart>
      <c:catAx>
        <c:axId val="12598513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201824864"/>
        <c:crosses val="autoZero"/>
        <c:auto val="1"/>
        <c:lblAlgn val="ctr"/>
        <c:lblOffset val="100"/>
        <c:noMultiLvlLbl val="0"/>
      </c:catAx>
      <c:valAx>
        <c:axId val="1201824864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259851312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817462-C0DE-534F-9430-245BC02EEB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47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021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500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5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1523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671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88B1B1B-EDAC-2B46-AC0E-B38D92238C3A}" type="slidenum">
              <a:rPr lang="en-US" sz="1200"/>
              <a:pPr/>
              <a:t>20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516312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4860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39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0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4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31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708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22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6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0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75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1709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2493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1945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891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2198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6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3639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6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61" r:id="rId1"/>
    <p:sldLayoutId id="2147486362" r:id="rId2"/>
    <p:sldLayoutId id="2147486363" r:id="rId3"/>
    <p:sldLayoutId id="2147486364" r:id="rId4"/>
    <p:sldLayoutId id="2147486365" r:id="rId5"/>
    <p:sldLayoutId id="2147486366" r:id="rId6"/>
    <p:sldLayoutId id="2147486367" r:id="rId7"/>
    <p:sldLayoutId id="2147486368" r:id="rId8"/>
    <p:sldLayoutId id="2147486351" r:id="rId9"/>
    <p:sldLayoutId id="2147486352" r:id="rId10"/>
    <p:sldLayoutId id="2147486353" r:id="rId11"/>
    <p:sldLayoutId id="2147486354" r:id="rId12"/>
    <p:sldLayoutId id="2147486355" r:id="rId13"/>
    <p:sldLayoutId id="2147486356" r:id="rId14"/>
    <p:sldLayoutId id="2147486357" r:id="rId15"/>
    <p:sldLayoutId id="2147486358" r:id="rId16"/>
    <p:sldLayoutId id="2147486359" r:id="rId17"/>
    <p:sldLayoutId id="2147486360" r:id="rId18"/>
    <p:sldLayoutId id="2147486369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5.png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838200" y="2209800"/>
            <a:ext cx="7410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actual</a:t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/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live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8395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Corcoran RB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J Clin </a:t>
            </a:r>
            <a:r>
              <a:rPr lang="en-US" sz="1800" i="1" dirty="0" err="1" smtClean="0">
                <a:solidFill>
                  <a:srgbClr val="FFFFFF"/>
                </a:solidFill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2015;33(34):4023-31.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419100" y="1091593"/>
            <a:ext cx="8305800" cy="317560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5"/>
          <a:stretch/>
        </p:blipFill>
        <p:spPr>
          <a:xfrm>
            <a:off x="469556" y="1219200"/>
            <a:ext cx="8217244" cy="2895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344504"/>
            <a:ext cx="8483925" cy="3608496"/>
          </a:xfrm>
          <a:prstGeom prst="rect">
            <a:avLst/>
          </a:prstGeom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Corcoran RB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J Clin </a:t>
            </a:r>
            <a:r>
              <a:rPr lang="en-US" sz="1800" i="1" dirty="0" err="1" smtClean="0">
                <a:solidFill>
                  <a:srgbClr val="FFFFFF"/>
                </a:solidFill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2015;33(34):4023-31.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248011" y="1600200"/>
            <a:ext cx="2743200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/>
              <a:t>ORR (n = 43): 5 (12%)</a:t>
            </a:r>
            <a:br>
              <a:rPr lang="en-US" sz="1800" dirty="0" smtClean="0"/>
            </a:br>
            <a:r>
              <a:rPr lang="en-US" sz="1800" dirty="0" smtClean="0"/>
              <a:t>CR: 1 (2%) </a:t>
            </a:r>
            <a:endParaRPr lang="en-US" sz="1800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Response to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Dabrafenib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plus Trametinib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98066" y="5271503"/>
            <a:ext cx="6400800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US" sz="1800" dirty="0" smtClean="0">
                <a:solidFill>
                  <a:srgbClr val="FFFFFF"/>
                </a:solidFill>
              </a:rPr>
              <a:t>Duration of response &gt; 36 mo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>
                <a:solidFill>
                  <a:srgbClr val="FFFFFF"/>
                </a:solidFill>
              </a:rPr>
              <a:t>PIK3CA mutations identified in1 pt with CR and 2 with PR and thus do not preclude response to this regimen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1569900" y="2968346"/>
            <a:ext cx="39355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Maximum % Change From Baseline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52671" y="3672183"/>
            <a:ext cx="19098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Progressive disease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52671" y="3949719"/>
            <a:ext cx="19098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Stable disease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52671" y="4242760"/>
            <a:ext cx="19098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Partial response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52671" y="4492823"/>
            <a:ext cx="19098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Complete response </a:t>
            </a:r>
          </a:p>
        </p:txBody>
      </p:sp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500" dirty="0"/>
              <a:t>TAS-102 versus placebo plus best supportive care in patients with metastatic colorectal cancer refractory to standard therapies: Final survival results of the phase III RECOURSE </a:t>
            </a:r>
            <a:r>
              <a:rPr lang="en-US" sz="2500" dirty="0" smtClean="0"/>
              <a:t>trial </a:t>
            </a:r>
            <a:r>
              <a:rPr lang="en-US" sz="25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5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500" dirty="0"/>
              <a:t>Onset of neutropenia as an indicator of treatment response in the phase III RECOURSE trial of TAS-102 vs placebo in patients with metastatic colorectal </a:t>
            </a:r>
            <a:r>
              <a:rPr lang="en-US" sz="2500" dirty="0" smtClean="0"/>
              <a:t>cancer </a:t>
            </a:r>
            <a:endParaRPr lang="en-US" sz="25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sz="2500" dirty="0">
                <a:latin typeface="Arial" charset="0"/>
                <a:ea typeface="ＭＳ Ｐゴシック" charset="0"/>
                <a:cs typeface="ＭＳ Ｐゴシック" charset="0"/>
              </a:rPr>
              <a:t>Mayer RJ et al. </a:t>
            </a:r>
            <a:br>
              <a:rPr lang="en-US" sz="25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400" dirty="0"/>
              <a:t>Gastrointestinal Cancers </a:t>
            </a:r>
            <a:r>
              <a:rPr lang="en-US" sz="2400" dirty="0" smtClean="0"/>
              <a:t>Symposium </a:t>
            </a:r>
            <a:r>
              <a:rPr lang="en-US" sz="2500" dirty="0" smtClean="0">
                <a:latin typeface="Arial" charset="0"/>
                <a:ea typeface="ＭＳ Ｐゴシック" charset="0"/>
                <a:cs typeface="ＭＳ Ｐゴシック" charset="0"/>
              </a:rPr>
              <a:t>2016</a:t>
            </a:r>
            <a:r>
              <a:rPr lang="en-US" sz="2500" dirty="0">
                <a:latin typeface="Arial" charset="0"/>
                <a:ea typeface="ＭＳ Ｐゴシック" charset="0"/>
                <a:cs typeface="ＭＳ Ｐゴシック" charset="0"/>
              </a:rPr>
              <a:t>;Abstract 634</a:t>
            </a:r>
            <a:r>
              <a:rPr lang="en-US" sz="25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r>
              <a:rPr lang="en-US" sz="2500" dirty="0" err="1">
                <a:latin typeface="Arial" charset="0"/>
                <a:ea typeface="ＭＳ Ｐゴシック" charset="0"/>
                <a:cs typeface="ＭＳ Ｐゴシック" charset="0"/>
              </a:rPr>
              <a:t>Ohtsu</a:t>
            </a:r>
            <a:r>
              <a:rPr lang="en-US" sz="2500" dirty="0">
                <a:latin typeface="Arial" charset="0"/>
                <a:ea typeface="ＭＳ Ｐゴシック" charset="0"/>
                <a:cs typeface="ＭＳ Ｐゴシック" charset="0"/>
              </a:rPr>
              <a:t> A et al. </a:t>
            </a:r>
            <a:br>
              <a:rPr lang="en-US" sz="25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500" i="1" dirty="0">
                <a:latin typeface="Arial" charset="0"/>
                <a:ea typeface="ＭＳ Ｐゴシック" charset="0"/>
                <a:cs typeface="ＭＳ Ｐゴシック" charset="0"/>
              </a:rPr>
              <a:t>Proc ASCO</a:t>
            </a:r>
            <a:r>
              <a:rPr lang="en-US" sz="2500" dirty="0">
                <a:latin typeface="Arial" charset="0"/>
                <a:ea typeface="ＭＳ Ｐゴシック" charset="0"/>
                <a:cs typeface="ＭＳ Ｐゴシック" charset="0"/>
              </a:rPr>
              <a:t> 2016;Abstract </a:t>
            </a:r>
            <a:r>
              <a:rPr lang="en-US" sz="2500" dirty="0" smtClean="0">
                <a:latin typeface="Arial" charset="0"/>
                <a:ea typeface="ＭＳ Ｐゴシック" charset="0"/>
                <a:cs typeface="ＭＳ Ｐゴシック" charset="0"/>
              </a:rPr>
              <a:t>3556.</a:t>
            </a:r>
            <a:endParaRPr lang="en-US" sz="25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82159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3"/>
          <p:cNvSpPr>
            <a:spLocks noChangeArrowheads="1"/>
          </p:cNvSpPr>
          <p:nvPr/>
        </p:nvSpPr>
        <p:spPr bwMode="auto">
          <a:xfrm>
            <a:off x="533399" y="1600200"/>
            <a:ext cx="8001001" cy="32004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rgbClr val="FFFFFF"/>
              </a:solidFill>
              <a:cs typeface="+mn-cs"/>
            </a:endParaRPr>
          </a:p>
        </p:txBody>
      </p:sp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RECOURSE: Onset of Neutropenia and Treatment Outcomes 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41586" y="4974335"/>
            <a:ext cx="7772400" cy="1066800"/>
          </a:xfrm>
        </p:spPr>
        <p:txBody>
          <a:bodyPr/>
          <a:lstStyle/>
          <a:p>
            <a:r>
              <a:rPr lang="en-US" sz="2200" dirty="0" smtClean="0"/>
              <a:t>Patients </a:t>
            </a:r>
            <a:r>
              <a:rPr lang="en-US" sz="2200" dirty="0"/>
              <a:t>who developed </a:t>
            </a:r>
            <a:r>
              <a:rPr lang="en-US" sz="2200" dirty="0" smtClean="0"/>
              <a:t>Grade ≥3 </a:t>
            </a:r>
            <a:r>
              <a:rPr lang="en-US" sz="2200" dirty="0"/>
              <a:t>neutropenia had longer median survival, regardless of the timing of </a:t>
            </a:r>
            <a:r>
              <a:rPr lang="en-US" sz="2200" dirty="0" smtClean="0"/>
              <a:t>onset</a:t>
            </a:r>
            <a:endParaRPr lang="en-US" sz="2200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</a:rPr>
              <a:t>Ohtsu</a:t>
            </a:r>
            <a:r>
              <a:rPr lang="en-US" sz="1800" dirty="0" smtClean="0">
                <a:solidFill>
                  <a:srgbClr val="FFFFFF"/>
                </a:solidFill>
              </a:rPr>
              <a:t> A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2016;Abstract 3556.</a:t>
            </a:r>
            <a:endParaRPr lang="en-US" sz="1800" dirty="0">
              <a:solidFill>
                <a:srgbClr val="FFFFFF"/>
              </a:solidFill>
            </a:endParaRPr>
          </a:p>
        </p:txBody>
      </p:sp>
      <p:graphicFrame>
        <p:nvGraphicFramePr>
          <p:cNvPr id="9" name="Group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8922269"/>
              </p:ext>
            </p:extLst>
          </p:nvPr>
        </p:nvGraphicFramePr>
        <p:xfrm>
          <a:off x="685801" y="1773935"/>
          <a:ext cx="7699248" cy="2852930"/>
        </p:xfrm>
        <a:graphic>
          <a:graphicData uri="http://schemas.openxmlformats.org/drawingml/2006/table">
            <a:tbl>
              <a:tblPr/>
              <a:tblGrid>
                <a:gridCol w="3505199"/>
                <a:gridCol w="1447800"/>
                <a:gridCol w="1437376"/>
                <a:gridCol w="1308873"/>
              </a:tblGrid>
              <a:tr h="564647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Earliest onset of Grade </a:t>
                      </a:r>
                      <a:r>
                        <a:rPr lang="en-US" sz="18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≥3</a:t>
                      </a: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 neutropenia</a:t>
                      </a:r>
                      <a:endParaRPr kumimoji="0" lang="en-US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Overall survival</a:t>
                      </a:r>
                      <a:endParaRPr kumimoji="0" lang="en-US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56464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TAS-102</a:t>
                      </a: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Placebo</a:t>
                      </a: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HR</a:t>
                      </a:r>
                      <a:endParaRPr kumimoji="0" lang="en-US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4309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Cycle 1 (n = 75, 265)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9.7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mo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5.3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mo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0.45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309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Cycle 2 (n = </a:t>
                      </a:r>
                      <a:r>
                        <a:rPr lang="en-US" sz="180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86, 215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)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8.7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mo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6.3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mo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0.56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309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Cycle 3 ≥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3 (</a:t>
                      </a:r>
                      <a:r>
                        <a:rPr lang="en-US" sz="180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 = 39, 48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)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16.4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mo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10.2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mo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0.36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309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None (n = 62, 100)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5.5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mo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5.3 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mo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0.97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989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dirty="0" err="1" smtClean="0"/>
              <a:t>Nivolumab</a:t>
            </a:r>
            <a:r>
              <a:rPr lang="en-US" dirty="0" smtClean="0"/>
              <a:t> ± ipilimumab in treatment (</a:t>
            </a:r>
            <a:r>
              <a:rPr lang="en-US" dirty="0" err="1" smtClean="0"/>
              <a:t>tx</a:t>
            </a:r>
            <a:r>
              <a:rPr lang="en-US" dirty="0" smtClean="0"/>
              <a:t>) of patients (pts) with metastatic colorectal cancer (</a:t>
            </a:r>
            <a:r>
              <a:rPr lang="en-US" dirty="0" err="1" smtClean="0"/>
              <a:t>mCRC</a:t>
            </a:r>
            <a:r>
              <a:rPr lang="en-US" dirty="0" smtClean="0"/>
              <a:t>) with and without high microsatellite instability (MSI-H): CheckMate-142 interim results</a:t>
            </a:r>
            <a:endParaRPr lang="en-US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Overman MJ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sz="2800" i="1" dirty="0">
                <a:latin typeface="Arial" charset="0"/>
                <a:ea typeface="ＭＳ Ｐゴシック" charset="0"/>
                <a:cs typeface="ＭＳ Ｐゴシック" charset="0"/>
              </a:rPr>
              <a:t>ASCO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3501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1819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3"/>
          <p:cNvSpPr>
            <a:spLocks noChangeArrowheads="1"/>
          </p:cNvSpPr>
          <p:nvPr/>
        </p:nvSpPr>
        <p:spPr bwMode="auto">
          <a:xfrm>
            <a:off x="823103" y="4841069"/>
            <a:ext cx="7060914" cy="1178731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rgbClr val="FFFFFF"/>
              </a:solidFill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154178"/>
            <a:ext cx="6908511" cy="3265422"/>
          </a:xfrm>
          <a:prstGeom prst="rect">
            <a:avLst/>
          </a:prstGeom>
        </p:spPr>
      </p:pic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CheckMate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142: Efficacy Summary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</a:rPr>
              <a:t>Overman</a:t>
            </a:r>
            <a:r>
              <a:rPr lang="en-US" sz="1800" dirty="0" smtClean="0">
                <a:solidFill>
                  <a:srgbClr val="FFFFFF"/>
                </a:solidFill>
              </a:rPr>
              <a:t> M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2016;Abstract 3501.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38300" y="3703351"/>
            <a:ext cx="3124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ORR (n = 47): (pts with </a:t>
            </a:r>
          </a:p>
          <a:p>
            <a:r>
              <a:rPr lang="en-US" sz="1500" dirty="0"/>
              <a:t>≥</a:t>
            </a:r>
            <a:r>
              <a:rPr lang="en-US" sz="1500" dirty="0" smtClean="0"/>
              <a:t>12 wks follow-up) 25.5%         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53789" y="3691907"/>
            <a:ext cx="27813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ORR (n = 27): (pts with </a:t>
            </a:r>
            <a:br>
              <a:rPr lang="en-US" sz="1500" dirty="0" smtClean="0"/>
            </a:br>
            <a:r>
              <a:rPr lang="en-US" sz="1500" dirty="0" smtClean="0"/>
              <a:t>≥12 wks follow-up) 33.3%           </a:t>
            </a:r>
          </a:p>
        </p:txBody>
      </p:sp>
      <p:graphicFrame>
        <p:nvGraphicFramePr>
          <p:cNvPr id="9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208800"/>
              </p:ext>
            </p:extLst>
          </p:nvPr>
        </p:nvGraphicFramePr>
        <p:xfrm>
          <a:off x="924560" y="4950479"/>
          <a:ext cx="6858000" cy="959910"/>
        </p:xfrm>
        <a:graphic>
          <a:graphicData uri="http://schemas.openxmlformats.org/drawingml/2006/table">
            <a:tbl>
              <a:tblPr/>
              <a:tblGrid>
                <a:gridCol w="1834116"/>
                <a:gridCol w="2312582"/>
                <a:gridCol w="2711302"/>
              </a:tblGrid>
              <a:tr h="2641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Nivo</a:t>
                      </a: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(n = 70)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Nivo</a:t>
                      </a: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+ </a:t>
                      </a:r>
                      <a:r>
                        <a:rPr kumimoji="0" lang="en-US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ipi</a:t>
                      </a: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(n = 30)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2641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Median PFS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baseline="0" dirty="0" smtClean="0">
                          <a:solidFill>
                            <a:schemeClr val="bg1"/>
                          </a:solidFill>
                        </a:rPr>
                        <a:t>5.3 mo</a:t>
                      </a:r>
                      <a:endParaRPr lang="en-US" sz="1500" b="0" baseline="30000" dirty="0">
                        <a:solidFill>
                          <a:schemeClr val="bg1"/>
                        </a:solidFill>
                      </a:endParaRP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baseline="0" dirty="0" smtClean="0">
                          <a:solidFill>
                            <a:schemeClr val="bg1"/>
                          </a:solidFill>
                        </a:rPr>
                        <a:t>Not estimable</a:t>
                      </a:r>
                      <a:endParaRPr lang="en-US" sz="1500" b="0" baseline="3000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2641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Median OS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baseline="0" dirty="0" smtClean="0">
                          <a:solidFill>
                            <a:schemeClr val="bg1"/>
                          </a:solidFill>
                        </a:rPr>
                        <a:t>17.1 </a:t>
                      </a:r>
                      <a:r>
                        <a:rPr lang="en-US" sz="1500" b="0" baseline="0" dirty="0" err="1" smtClean="0">
                          <a:solidFill>
                            <a:schemeClr val="bg1"/>
                          </a:solidFill>
                        </a:rPr>
                        <a:t>mo</a:t>
                      </a:r>
                      <a:endParaRPr lang="en-US" sz="1500" b="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baseline="0" dirty="0" smtClean="0">
                          <a:solidFill>
                            <a:schemeClr val="bg1"/>
                          </a:solidFill>
                        </a:rPr>
                        <a:t>Not estimable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733800" y="757535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800" b="1" dirty="0" smtClean="0"/>
              <a:t>MSI-H cohort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29310" y="6036233"/>
            <a:ext cx="52578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700" b="1" dirty="0" smtClean="0"/>
              <a:t> </a:t>
            </a:r>
            <a:r>
              <a:rPr lang="en-US" sz="1700" dirty="0" smtClean="0"/>
              <a:t>No significant benefit in non-MSI-H cohort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20207" y="1075779"/>
            <a:ext cx="2514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err="1" smtClean="0"/>
              <a:t>Nivolumab</a:t>
            </a:r>
            <a:r>
              <a:rPr lang="en-US" sz="1500" dirty="0" smtClean="0"/>
              <a:t> 3 mg/kg</a:t>
            </a:r>
            <a:endParaRPr lang="en-US" sz="1500" dirty="0"/>
          </a:p>
        </p:txBody>
      </p:sp>
      <p:sp>
        <p:nvSpPr>
          <p:cNvPr id="12" name="TextBox 11"/>
          <p:cNvSpPr txBox="1"/>
          <p:nvPr/>
        </p:nvSpPr>
        <p:spPr>
          <a:xfrm>
            <a:off x="6012560" y="998195"/>
            <a:ext cx="2514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err="1" smtClean="0"/>
              <a:t>Nivolumab</a:t>
            </a:r>
            <a:r>
              <a:rPr lang="en-US" sz="1500" dirty="0" smtClean="0"/>
              <a:t> 3 mg/kg +</a:t>
            </a:r>
          </a:p>
          <a:p>
            <a:pPr algn="ctr"/>
            <a:r>
              <a:rPr lang="en-US" sz="1500" dirty="0" err="1" smtClean="0"/>
              <a:t>ipilimumab</a:t>
            </a:r>
            <a:r>
              <a:rPr lang="en-US" sz="1500" dirty="0" smtClean="0"/>
              <a:t> 1 mg/kg</a:t>
            </a:r>
            <a:endParaRPr lang="en-US" sz="1500" dirty="0"/>
          </a:p>
        </p:txBody>
      </p:sp>
      <p:sp>
        <p:nvSpPr>
          <p:cNvPr id="13" name="TextBox 12"/>
          <p:cNvSpPr txBox="1"/>
          <p:nvPr/>
        </p:nvSpPr>
        <p:spPr>
          <a:xfrm>
            <a:off x="5110860" y="1580149"/>
            <a:ext cx="3416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81% of patients </a:t>
            </a:r>
            <a:r>
              <a:rPr lang="en-US" sz="1600" smtClean="0"/>
              <a:t>with reduction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1529747" y="1608913"/>
            <a:ext cx="3416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mtClean="0"/>
              <a:t>56% of </a:t>
            </a:r>
            <a:r>
              <a:rPr lang="en-US" sz="1600" dirty="0" smtClean="0"/>
              <a:t>patients with reduction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-831037" y="2416993"/>
            <a:ext cx="33082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Best reduction from baseline</a:t>
            </a:r>
            <a:br>
              <a:rPr lang="en-US" sz="1600" b="1" dirty="0" smtClean="0"/>
            </a:br>
            <a:r>
              <a:rPr lang="en-US" sz="1600" b="1" dirty="0" smtClean="0"/>
              <a:t>in target lesion (%)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820633" y="4259801"/>
            <a:ext cx="2044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/>
              <a:t>Patients</a:t>
            </a:r>
            <a:endParaRPr lang="en-US" sz="1600" b="1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1476350" y="4511995"/>
            <a:ext cx="45923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* Asterisks denote confirmed responses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21945" y="4259801"/>
            <a:ext cx="2044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Patients</a:t>
            </a:r>
          </a:p>
        </p:txBody>
      </p:sp>
    </p:spTree>
    <p:extLst>
      <p:ext uri="{BB962C8B-B14F-4D97-AF65-F5344CB8AC3E}">
        <p14:creationId xmlns:p14="http://schemas.microsoft.com/office/powerpoint/2010/main" val="285074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200" dirty="0" smtClean="0"/>
              <a:t>Impact of primary tumor location on overall survival  and progression-free survival in patients with metastatic colorectal cancer: Analysis of CALGB/SWOG 80405 (Alliance)</a:t>
            </a: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10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10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200" dirty="0" smtClean="0"/>
              <a:t>The relationship between primary tumor sidedness and prognosis in colorectal cancer </a:t>
            </a: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10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10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200" dirty="0" smtClean="0"/>
              <a:t>Association of primary site and molecular features with progression-free survival and overall survival of metastatic colorectal cancer after anti-epidermal growth factor receptor therapy </a:t>
            </a:r>
            <a:endParaRPr lang="en-US" sz="2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84632" y="4498848"/>
            <a:ext cx="8046720" cy="1978152"/>
          </a:xfrm>
        </p:spPr>
        <p:txBody>
          <a:bodyPr anchor="t"/>
          <a:lstStyle/>
          <a:p>
            <a:r>
              <a:rPr lang="en-US" sz="1700" dirty="0" err="1">
                <a:latin typeface="Arial" charset="0"/>
                <a:ea typeface="ＭＳ Ｐゴシック" charset="0"/>
                <a:cs typeface="ＭＳ Ｐゴシック" charset="0"/>
              </a:rPr>
              <a:t>Venook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>AP 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et al. </a:t>
            </a: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17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sz="1700" i="1" dirty="0">
                <a:latin typeface="Arial" charset="0"/>
                <a:ea typeface="ＭＳ Ｐゴシック" charset="0"/>
                <a:cs typeface="ＭＳ Ｐゴシック" charset="0"/>
              </a:rPr>
              <a:t>ASCO 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2016;Abstract </a:t>
            </a: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>3504.</a:t>
            </a:r>
          </a:p>
          <a:p>
            <a:r>
              <a:rPr lang="en-US" sz="1700" dirty="0" err="1">
                <a:latin typeface="Arial" charset="0"/>
                <a:ea typeface="ＭＳ Ｐゴシック" charset="0"/>
                <a:cs typeface="ＭＳ Ｐゴシック" charset="0"/>
              </a:rPr>
              <a:t>Schrag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 D et al. </a:t>
            </a: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17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sz="1700" i="1" dirty="0">
                <a:latin typeface="Arial" charset="0"/>
                <a:ea typeface="ＭＳ Ｐゴシック" charset="0"/>
                <a:cs typeface="ＭＳ Ｐゴシック" charset="0"/>
              </a:rPr>
              <a:t>ASCO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 2016;Abstract </a:t>
            </a: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>3505.</a:t>
            </a:r>
          </a:p>
          <a:p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Lee MS et al. </a:t>
            </a: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17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sz="1700" i="1" dirty="0">
                <a:latin typeface="Arial" charset="0"/>
                <a:ea typeface="ＭＳ Ｐゴシック" charset="0"/>
                <a:cs typeface="ＭＳ Ｐゴシック" charset="0"/>
              </a:rPr>
              <a:t>ASCO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 2016;Abstract </a:t>
            </a: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>3506.</a:t>
            </a:r>
            <a:endParaRPr lang="en-US" sz="17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82159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250" dirty="0" smtClean="0"/>
              <a:t>BBI608-201</a:t>
            </a:r>
            <a:r>
              <a:rPr lang="en-US" sz="2250" dirty="0"/>
              <a:t>: Phase 1b/2 study of cancer </a:t>
            </a:r>
            <a:r>
              <a:rPr lang="en-US" sz="2250" dirty="0" err="1"/>
              <a:t>stemness</a:t>
            </a:r>
            <a:r>
              <a:rPr lang="en-US" sz="2250" dirty="0"/>
              <a:t> inhibitor BBI608 combined with paclitaxel in advanced gastric and gastroesophageal junction (GEJ) </a:t>
            </a:r>
            <a:r>
              <a:rPr lang="en-US" sz="2250" dirty="0" smtClean="0"/>
              <a:t>adenocarcinoma</a:t>
            </a:r>
            <a:r>
              <a:rPr lang="en-US" sz="225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25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250" dirty="0" smtClean="0"/>
              <a:t>The </a:t>
            </a:r>
            <a:r>
              <a:rPr lang="en-US" sz="2250" dirty="0"/>
              <a:t>BRIGHTER trial: A phase III randomized double-blind study of </a:t>
            </a:r>
            <a:r>
              <a:rPr lang="en-US" sz="2250" dirty="0" err="1"/>
              <a:t>napabucasin</a:t>
            </a:r>
            <a:r>
              <a:rPr lang="en-US" sz="2250" dirty="0"/>
              <a:t> (BBI-608) + weekly paclitaxel versus placebo (PBO) + weekly paclitaxel in patients (pts) with pretreated advanced gastric and gastro-esophageal junction (GEJ) </a:t>
            </a:r>
            <a:r>
              <a:rPr lang="en-US" sz="2250" dirty="0" smtClean="0"/>
              <a:t>adenocarcinoma </a:t>
            </a:r>
            <a:endParaRPr lang="en-US" sz="225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Becerra C et al. </a:t>
            </a:r>
            <a:b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400" i="1" dirty="0">
                <a:latin typeface="Arial" charset="0"/>
                <a:ea typeface="ＭＳ Ｐゴシック" charset="0"/>
                <a:cs typeface="ＭＳ Ｐゴシック" charset="0"/>
              </a:rPr>
              <a:t>Proc ASCO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2015;Abstract 4069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Shah MA et al. </a:t>
            </a:r>
            <a:b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400" i="1" dirty="0">
                <a:latin typeface="Arial" charset="0"/>
                <a:ea typeface="ＭＳ Ｐゴシック" charset="0"/>
                <a:cs typeface="ＭＳ Ｐゴシック" charset="0"/>
              </a:rPr>
              <a:t>Proc ASCO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2016;Abstract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TPS4144.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17477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3"/>
          <p:cNvSpPr>
            <a:spLocks noChangeArrowheads="1"/>
          </p:cNvSpPr>
          <p:nvPr/>
        </p:nvSpPr>
        <p:spPr bwMode="auto">
          <a:xfrm>
            <a:off x="533399" y="1600200"/>
            <a:ext cx="8001001" cy="28956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rgbClr val="FFFFFF"/>
              </a:solidFill>
              <a:cs typeface="+mn-cs"/>
            </a:endParaRPr>
          </a:p>
        </p:txBody>
      </p:sp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BBI608-201: Efficacy Summary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4724400"/>
            <a:ext cx="7543800" cy="1765300"/>
          </a:xfrm>
        </p:spPr>
        <p:txBody>
          <a:bodyPr/>
          <a:lstStyle/>
          <a:p>
            <a:r>
              <a:rPr lang="en-US" sz="2000" dirty="0"/>
              <a:t>Evaluable p</a:t>
            </a:r>
            <a:r>
              <a:rPr lang="en-US" sz="2000" dirty="0" smtClean="0"/>
              <a:t>atients </a:t>
            </a:r>
            <a:r>
              <a:rPr lang="en-US" sz="2000" dirty="0"/>
              <a:t>who received 1 prior line of therapy without a </a:t>
            </a:r>
            <a:r>
              <a:rPr lang="en-US" sz="2000" dirty="0" err="1"/>
              <a:t>taxane</a:t>
            </a:r>
            <a:r>
              <a:rPr lang="en-US" sz="2000" dirty="0"/>
              <a:t> (</a:t>
            </a:r>
            <a:r>
              <a:rPr lang="en-US" sz="2000" dirty="0" smtClean="0"/>
              <a:t>n = 6</a:t>
            </a:r>
            <a:r>
              <a:rPr lang="en-US" sz="2000" dirty="0"/>
              <a:t>): </a:t>
            </a:r>
            <a:r>
              <a:rPr lang="en-US" sz="2000" dirty="0" smtClean="0"/>
              <a:t>ORR = </a:t>
            </a:r>
            <a:r>
              <a:rPr lang="en-US" sz="2000" dirty="0"/>
              <a:t>50</a:t>
            </a:r>
            <a:r>
              <a:rPr lang="en-US" sz="2000" dirty="0" smtClean="0"/>
              <a:t>%</a:t>
            </a:r>
            <a:r>
              <a:rPr lang="en-US" sz="2000" dirty="0"/>
              <a:t>; DCR = 83%</a:t>
            </a:r>
            <a:r>
              <a:rPr lang="en-US" sz="2000" dirty="0" smtClean="0"/>
              <a:t>  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Becerra C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2015;Abstract 4069.</a:t>
            </a:r>
            <a:endParaRPr lang="en-US" sz="1800" dirty="0">
              <a:solidFill>
                <a:srgbClr val="FFFFFF"/>
              </a:solidFill>
            </a:endParaRPr>
          </a:p>
        </p:txBody>
      </p:sp>
      <p:graphicFrame>
        <p:nvGraphicFramePr>
          <p:cNvPr id="9" name="Group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7348017"/>
              </p:ext>
            </p:extLst>
          </p:nvPr>
        </p:nvGraphicFramePr>
        <p:xfrm>
          <a:off x="685800" y="1717780"/>
          <a:ext cx="7696199" cy="2638321"/>
        </p:xfrm>
        <a:graphic>
          <a:graphicData uri="http://schemas.openxmlformats.org/drawingml/2006/table">
            <a:tbl>
              <a:tblPr/>
              <a:tblGrid>
                <a:gridCol w="2819400"/>
                <a:gridCol w="1676400"/>
                <a:gridCol w="1676400"/>
                <a:gridCol w="1523999"/>
              </a:tblGrid>
              <a:tr h="886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All patients</a:t>
                      </a:r>
                      <a:b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</a:b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(n = 46)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Prior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taxane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/>
                      </a:r>
                      <a:b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</a:b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(n = 19)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No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taxane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/>
                      </a:r>
                      <a:b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</a:b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(n = 16)</a:t>
                      </a: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41886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Objective response rate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15%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11%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31%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1886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Disease control rate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54%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68%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75%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9565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Median PFS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13.0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wks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12.6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wks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20.6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wks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1886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Median OS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31.6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wks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33.1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wks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39.3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wks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1243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3"/>
          <p:cNvSpPr>
            <a:spLocks noChangeArrowheads="1"/>
          </p:cNvSpPr>
          <p:nvPr/>
        </p:nvSpPr>
        <p:spPr bwMode="auto">
          <a:xfrm>
            <a:off x="533399" y="1600200"/>
            <a:ext cx="8001001" cy="28956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rgbClr val="FFFFFF"/>
              </a:solidFill>
              <a:cs typeface="+mn-cs"/>
            </a:endParaRPr>
          </a:p>
        </p:txBody>
      </p:sp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ヒラギノ角ゴ Pro W3" charset="0"/>
                <a:cs typeface="ヒラギノ角ゴ Pro W3" charset="0"/>
              </a:rPr>
              <a:t>BBI608-201: Select 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Adverse Events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Becerra C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2015;Abstract 4069.</a:t>
            </a:r>
            <a:endParaRPr lang="en-US" sz="1800" dirty="0">
              <a:solidFill>
                <a:srgbClr val="FFFFFF"/>
              </a:solidFill>
            </a:endParaRPr>
          </a:p>
        </p:txBody>
      </p:sp>
      <p:graphicFrame>
        <p:nvGraphicFramePr>
          <p:cNvPr id="9" name="Group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154055"/>
              </p:ext>
            </p:extLst>
          </p:nvPr>
        </p:nvGraphicFramePr>
        <p:xfrm>
          <a:off x="685800" y="1755757"/>
          <a:ext cx="7696200" cy="2568948"/>
        </p:xfrm>
        <a:graphic>
          <a:graphicData uri="http://schemas.openxmlformats.org/drawingml/2006/table">
            <a:tbl>
              <a:tblPr/>
              <a:tblGrid>
                <a:gridCol w="4965208"/>
                <a:gridCol w="2730992"/>
              </a:tblGrid>
              <a:tr h="5334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Adverse event  (N = 46)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Grade 3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4071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Diarrhea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6.5%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071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Nausea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2.2%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071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Vomiting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8.7%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071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Abdominal pain  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2.2%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071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Decrease in WBC count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2.2%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102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93" y="3810000"/>
            <a:ext cx="1539455" cy="18473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81000" y="691417"/>
            <a:ext cx="8229600" cy="2743200"/>
          </a:xfrm>
          <a:prstGeom prst="rect">
            <a:avLst/>
          </a:prstGeom>
        </p:spPr>
        <p:txBody>
          <a:bodyPr anchor="b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3600" kern="0" dirty="0" smtClean="0">
                <a:solidFill>
                  <a:srgbClr val="BCE1E3"/>
                </a:solidFill>
              </a:rPr>
              <a:t>Emerging Data on the Treatment </a:t>
            </a:r>
            <a:br>
              <a:rPr lang="en-US" sz="3600" kern="0" dirty="0" smtClean="0">
                <a:solidFill>
                  <a:srgbClr val="BCE1E3"/>
                </a:solidFill>
              </a:rPr>
            </a:br>
            <a:r>
              <a:rPr lang="en-US" sz="3600" kern="0" dirty="0" smtClean="0">
                <a:solidFill>
                  <a:srgbClr val="BCE1E3"/>
                </a:solidFill>
              </a:rPr>
              <a:t>of Metastatic Colorectal and </a:t>
            </a:r>
            <a:br>
              <a:rPr lang="en-US" sz="3600" kern="0" dirty="0" smtClean="0">
                <a:solidFill>
                  <a:srgbClr val="BCE1E3"/>
                </a:solidFill>
              </a:rPr>
            </a:br>
            <a:r>
              <a:rPr lang="en-US" sz="3600" kern="0" dirty="0" smtClean="0">
                <a:solidFill>
                  <a:srgbClr val="BCE1E3"/>
                </a:solidFill>
              </a:rPr>
              <a:t>Gastric Cancers</a:t>
            </a:r>
            <a:endParaRPr lang="en-US" sz="3600" kern="0" dirty="0">
              <a:solidFill>
                <a:srgbClr val="BCE1E3"/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2057400" y="3810000"/>
            <a:ext cx="7086600" cy="2971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2200" b="1" kern="0" dirty="0"/>
              <a:t>Philip A Philip, MD, PhD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Professor of Oncology and Medicine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Director of GI and Neuroendocrine Tumors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Vice President of Medical Affairs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 err="1"/>
              <a:t>Karmanos</a:t>
            </a:r>
            <a:r>
              <a:rPr lang="en-US" sz="2200" kern="0" dirty="0"/>
              <a:t> Cancer Institute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Wayne State University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Detroit, Michigan </a:t>
            </a:r>
          </a:p>
        </p:txBody>
      </p:sp>
    </p:spTree>
    <p:extLst>
      <p:ext uri="{BB962C8B-B14F-4D97-AF65-F5344CB8AC3E}">
        <p14:creationId xmlns:p14="http://schemas.microsoft.com/office/powerpoint/2010/main" val="1661185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Line 6"/>
          <p:cNvSpPr>
            <a:spLocks noChangeShapeType="1"/>
          </p:cNvSpPr>
          <p:nvPr/>
        </p:nvSpPr>
        <p:spPr bwMode="auto">
          <a:xfrm>
            <a:off x="2994025" y="3370263"/>
            <a:ext cx="1425575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46" name="Line 7"/>
          <p:cNvSpPr>
            <a:spLocks noChangeShapeType="1"/>
          </p:cNvSpPr>
          <p:nvPr/>
        </p:nvSpPr>
        <p:spPr bwMode="auto">
          <a:xfrm flipH="1">
            <a:off x="4419600" y="2286000"/>
            <a:ext cx="0" cy="200342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47" name="Line 8"/>
          <p:cNvSpPr>
            <a:spLocks noChangeShapeType="1"/>
          </p:cNvSpPr>
          <p:nvPr/>
        </p:nvSpPr>
        <p:spPr bwMode="auto">
          <a:xfrm flipV="1">
            <a:off x="4419600" y="2274888"/>
            <a:ext cx="514350" cy="11112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48" name="Line 9"/>
          <p:cNvSpPr>
            <a:spLocks noChangeShapeType="1"/>
          </p:cNvSpPr>
          <p:nvPr/>
        </p:nvSpPr>
        <p:spPr bwMode="auto">
          <a:xfrm>
            <a:off x="4419600" y="4289425"/>
            <a:ext cx="514350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49" name="Text Box 11"/>
          <p:cNvSpPr txBox="1">
            <a:spLocks noChangeArrowheads="1"/>
          </p:cNvSpPr>
          <p:nvPr/>
        </p:nvSpPr>
        <p:spPr bwMode="auto">
          <a:xfrm>
            <a:off x="5000624" y="1818365"/>
            <a:ext cx="3533775" cy="931185"/>
          </a:xfrm>
          <a:prstGeom prst="rect">
            <a:avLst/>
          </a:prstGeom>
          <a:solidFill>
            <a:srgbClr val="F8951E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prstShdw prst="shdw17" dist="17961" dir="2700000">
              <a:srgbClr val="999999">
                <a:alpha val="74997"/>
              </a:srgbClr>
            </a:prst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Aft>
                <a:spcPts val="1200"/>
              </a:spcAft>
            </a:pPr>
            <a:r>
              <a:rPr lang="en-US" sz="2000" b="1" dirty="0" err="1" smtClean="0">
                <a:solidFill>
                  <a:srgbClr val="000090"/>
                </a:solidFill>
              </a:rPr>
              <a:t>Napabucasin</a:t>
            </a:r>
            <a:r>
              <a:rPr lang="en-US" sz="2000" b="1" dirty="0" smtClean="0">
                <a:solidFill>
                  <a:srgbClr val="000090"/>
                </a:solidFill>
              </a:rPr>
              <a:t> + weekly paclitaxel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57350" name="Text Box 13"/>
          <p:cNvSpPr txBox="1">
            <a:spLocks noChangeArrowheads="1"/>
          </p:cNvSpPr>
          <p:nvPr/>
        </p:nvSpPr>
        <p:spPr bwMode="auto">
          <a:xfrm>
            <a:off x="5000625" y="3924300"/>
            <a:ext cx="3533775" cy="960438"/>
          </a:xfrm>
          <a:prstGeom prst="rect">
            <a:avLst/>
          </a:prstGeom>
          <a:solidFill>
            <a:srgbClr val="58C4F3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prstShdw prst="shdw17" dist="17961" dir="2700000">
              <a:srgbClr val="999999">
                <a:alpha val="74997"/>
              </a:srgbClr>
            </a:prst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1" dirty="0" smtClean="0">
                <a:solidFill>
                  <a:srgbClr val="000090"/>
                </a:solidFill>
              </a:rPr>
              <a:t>Placebo + weekly paclitaxel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57351" name="Oval 25"/>
          <p:cNvSpPr>
            <a:spLocks noChangeArrowheads="1"/>
          </p:cNvSpPr>
          <p:nvPr/>
        </p:nvSpPr>
        <p:spPr bwMode="auto">
          <a:xfrm>
            <a:off x="3276600" y="2933700"/>
            <a:ext cx="852488" cy="850900"/>
          </a:xfrm>
          <a:prstGeom prst="ellipse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3000" b="1">
                <a:solidFill>
                  <a:srgbClr val="FFFFFF"/>
                </a:solidFill>
              </a:rPr>
              <a:t>R</a:t>
            </a:r>
          </a:p>
        </p:txBody>
      </p:sp>
      <p:sp>
        <p:nvSpPr>
          <p:cNvPr id="57352" name="TextBox 3"/>
          <p:cNvSpPr txBox="1"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/>
              <a:t>Shah MA et </a:t>
            </a:r>
            <a:r>
              <a:rPr lang="en-US" sz="1800" dirty="0"/>
              <a:t>al. </a:t>
            </a:r>
            <a:r>
              <a:rPr lang="en-US" sz="1800" i="1" dirty="0"/>
              <a:t>Proc ASCO </a:t>
            </a:r>
            <a:r>
              <a:rPr lang="en-US" sz="1800" dirty="0" smtClean="0"/>
              <a:t>2016;Abstract TPS4144. </a:t>
            </a:r>
            <a:r>
              <a:rPr lang="en-US" sz="1800" dirty="0"/>
              <a:t>(</a:t>
            </a:r>
            <a:r>
              <a:rPr lang="en-US" sz="1800" dirty="0" smtClean="0"/>
              <a:t>NCT02178956)</a:t>
            </a:r>
            <a:endParaRPr lang="en-US" sz="1800" dirty="0"/>
          </a:p>
        </p:txBody>
      </p:sp>
      <p:graphicFrame>
        <p:nvGraphicFramePr>
          <p:cNvPr id="29" name="Group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095114"/>
              </p:ext>
            </p:extLst>
          </p:nvPr>
        </p:nvGraphicFramePr>
        <p:xfrm>
          <a:off x="304800" y="2058295"/>
          <a:ext cx="2701925" cy="2611424"/>
        </p:xfrm>
        <a:graphic>
          <a:graphicData uri="http://schemas.openxmlformats.org/drawingml/2006/table">
            <a:tbl>
              <a:tblPr/>
              <a:tblGrid>
                <a:gridCol w="2701925"/>
              </a:tblGrid>
              <a:tr h="45630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Eligibility (N = 700)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91490" marR="91490" marT="45654" marB="45654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2155119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20000"/>
                        </a:lnSpc>
                        <a:buFont typeface="Arial"/>
                        <a:buChar char="•"/>
                        <a:defRPr/>
                      </a:pPr>
                      <a:r>
                        <a:rPr lang="en-US" sz="1800" dirty="0" smtClean="0"/>
                        <a:t>Advanced gastric and GEJ adenocarcinoma</a:t>
                      </a:r>
                      <a:endParaRPr lang="en-US" sz="1800" baseline="0" dirty="0" smtClean="0"/>
                    </a:p>
                    <a:p>
                      <a:pPr marL="285750" indent="-285750">
                        <a:lnSpc>
                          <a:spcPct val="120000"/>
                        </a:lnSpc>
                        <a:buFont typeface="Arial"/>
                        <a:buChar char="•"/>
                        <a:defRPr/>
                      </a:pPr>
                      <a:r>
                        <a:rPr lang="en-US" sz="1800" baseline="0" dirty="0" smtClean="0"/>
                        <a:t>Failed first-line </a:t>
                      </a:r>
                      <a:r>
                        <a:rPr lang="en-US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fluoropyrimidine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platinum doublet</a:t>
                      </a:r>
                      <a:endParaRPr lang="en-US" sz="1800" baseline="0" dirty="0" smtClean="0"/>
                    </a:p>
                  </a:txBody>
                  <a:tcPr marL="91490" marR="91490" marT="45654" marB="45654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12A50"/>
                    </a:solidFill>
                  </a:tcPr>
                </a:tc>
              </a:tr>
            </a:tbl>
          </a:graphicData>
        </a:graphic>
      </p:graphicFrame>
      <p:sp>
        <p:nvSpPr>
          <p:cNvPr id="57361" name="TextBox 2"/>
          <p:cNvSpPr txBox="1">
            <a:spLocks noChangeArrowheads="1"/>
          </p:cNvSpPr>
          <p:nvPr/>
        </p:nvSpPr>
        <p:spPr bwMode="auto">
          <a:xfrm>
            <a:off x="417174" y="5309277"/>
            <a:ext cx="734169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/>
              <a:t>Primary Endpoint: </a:t>
            </a:r>
            <a:r>
              <a:rPr lang="en-US" sz="2000" dirty="0"/>
              <a:t>Overall </a:t>
            </a:r>
            <a:r>
              <a:rPr lang="en-US" sz="2000" dirty="0" smtClean="0"/>
              <a:t>survival</a:t>
            </a:r>
          </a:p>
          <a:p>
            <a:r>
              <a:rPr lang="en-US" sz="2000" dirty="0" smtClean="0"/>
              <a:t>Secondary </a:t>
            </a:r>
            <a:r>
              <a:rPr lang="en-US" sz="2000" dirty="0"/>
              <a:t>e</a:t>
            </a:r>
            <a:r>
              <a:rPr lang="en-US" sz="2000" dirty="0" smtClean="0"/>
              <a:t>ndpoints </a:t>
            </a:r>
            <a:r>
              <a:rPr lang="en-US" sz="2000" dirty="0"/>
              <a:t>i</a:t>
            </a:r>
            <a:r>
              <a:rPr lang="en-US" sz="2000" dirty="0" smtClean="0"/>
              <a:t>nclude OS, PFS in predefined biomarker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                             (</a:t>
            </a:r>
            <a:r>
              <a:rPr lang="en-US" sz="2000" dirty="0"/>
              <a:t>nuclear </a:t>
            </a:r>
            <a:r>
              <a:rPr lang="en-US" sz="2000" dirty="0" smtClean="0">
                <a:latin typeface="Symbol" charset="2"/>
              </a:rPr>
              <a:t>b</a:t>
            </a:r>
            <a:r>
              <a:rPr lang="en-US" sz="2000" dirty="0" smtClean="0"/>
              <a:t>-catenin)-positive population </a:t>
            </a:r>
            <a:endParaRPr lang="en-US" sz="2000" dirty="0"/>
          </a:p>
        </p:txBody>
      </p:sp>
      <p:sp>
        <p:nvSpPr>
          <p:cNvPr id="57362" name="TextBox 1"/>
          <p:cNvSpPr txBox="1">
            <a:spLocks noChangeArrowheads="1"/>
          </p:cNvSpPr>
          <p:nvPr/>
        </p:nvSpPr>
        <p:spPr bwMode="auto">
          <a:xfrm>
            <a:off x="3435350" y="2549525"/>
            <a:ext cx="555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/>
              <a:t>1:1</a:t>
            </a:r>
          </a:p>
        </p:txBody>
      </p:sp>
      <p:sp>
        <p:nvSpPr>
          <p:cNvPr id="57364" name="Title 1"/>
          <p:cNvSpPr>
            <a:spLocks noGrp="1"/>
          </p:cNvSpPr>
          <p:nvPr>
            <p:ph type="title"/>
          </p:nvPr>
        </p:nvSpPr>
        <p:spPr>
          <a:xfrm>
            <a:off x="685800" y="185061"/>
            <a:ext cx="7772400" cy="1143000"/>
          </a:xfrm>
        </p:spPr>
        <p:txBody>
          <a:bodyPr/>
          <a:lstStyle/>
          <a:p>
            <a:r>
              <a:rPr lang="en-US" dirty="0" smtClean="0"/>
              <a:t>BRIGHTER: A Phase III Study of </a:t>
            </a:r>
            <a:r>
              <a:rPr lang="en-US" dirty="0" err="1" smtClean="0"/>
              <a:t>Napabucasin</a:t>
            </a:r>
            <a:r>
              <a:rPr lang="en-US" baseline="30000" dirty="0"/>
              <a:t> </a:t>
            </a:r>
            <a:r>
              <a:rPr lang="en-US" dirty="0"/>
              <a:t>(BBI608)</a:t>
            </a:r>
            <a:r>
              <a:rPr lang="en-US" dirty="0" smtClean="0"/>
              <a:t> with Weekly Paclitaxel in Pretreated Advanced Gastric and GEJ Adenocarcinoma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493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Should HER2 status and MSI routinely be assessed in patients with metastatic colorectal cancer (</a:t>
            </a:r>
            <a:r>
              <a:rPr lang="en-US" sz="2200" b="1" dirty="0" err="1" smtClean="0">
                <a:solidFill>
                  <a:srgbClr val="FFFFFF"/>
                </a:solidFill>
              </a:rPr>
              <a:t>mCRC</a:t>
            </a:r>
            <a:r>
              <a:rPr lang="en-US" sz="2200" b="1" dirty="0" smtClean="0">
                <a:solidFill>
                  <a:srgbClr val="FFFFFF"/>
                </a:solidFill>
              </a:rPr>
              <a:t>)?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9091616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155543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A 78-year-old otherwise healthy patient presents with asymptomatic pan-RAS wild-type </a:t>
            </a:r>
            <a:r>
              <a:rPr lang="en-US" sz="2200" b="1" dirty="0" err="1" smtClean="0">
                <a:solidFill>
                  <a:srgbClr val="FFFFFF"/>
                </a:solidFill>
              </a:rPr>
              <a:t>mCRC</a:t>
            </a:r>
            <a:r>
              <a:rPr lang="en-US" sz="2200" b="1" dirty="0" smtClean="0">
                <a:solidFill>
                  <a:srgbClr val="FFFFFF"/>
                </a:solidFill>
              </a:rPr>
              <a:t>. The patient is found to have an MSI-high tumor. Cost and reimbursement issues aside, which regimen would you must likely recommend?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8690824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198572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In general, what is your usual third-line systemic treatment recommendation for an otherwise healthy patient with RAS-mutated </a:t>
            </a:r>
            <a:r>
              <a:rPr lang="en-US" sz="2200" b="1" dirty="0" err="1" smtClean="0">
                <a:solidFill>
                  <a:srgbClr val="FFFFFF"/>
                </a:solidFill>
              </a:rPr>
              <a:t>mCRC</a:t>
            </a:r>
            <a:r>
              <a:rPr lang="en-US" sz="2200" b="1" dirty="0" smtClean="0">
                <a:solidFill>
                  <a:srgbClr val="FFFFFF"/>
                </a:solidFill>
              </a:rPr>
              <a:t> who received first-line FOLFOX/bevacizumab and second-line FOLFIRI/bevacizumab and is now experiencing disease progression?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8317012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12505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A 67-year-old patient with extensive prior treatment for metastatic colon cancer is started on </a:t>
            </a:r>
            <a:r>
              <a:rPr lang="en-US" sz="2200" b="1" dirty="0" err="1" smtClean="0">
                <a:solidFill>
                  <a:srgbClr val="FFFFFF"/>
                </a:solidFill>
              </a:rPr>
              <a:t>regorafenib</a:t>
            </a:r>
            <a:r>
              <a:rPr lang="en-US" sz="2200" b="1" dirty="0" smtClean="0">
                <a:solidFill>
                  <a:srgbClr val="FFFFFF"/>
                </a:solidFill>
              </a:rPr>
              <a:t> 80 mg PO daily for 21 days of each 28-day cycle. Four weeks later, the patient is tolerating therapy well with no significant side effects from the drug. What would you do at this time </a:t>
            </a:r>
            <a:r>
              <a:rPr lang="en-US" sz="2200" b="1" dirty="0" smtClean="0">
                <a:solidFill>
                  <a:srgbClr val="FFFFFF"/>
                </a:solidFill>
              </a:rPr>
              <a:t>with </a:t>
            </a:r>
            <a:r>
              <a:rPr lang="en-US" sz="2200" b="1" dirty="0" smtClean="0">
                <a:solidFill>
                  <a:srgbClr val="FFFFFF"/>
                </a:solidFill>
              </a:rPr>
              <a:t>respect to the dose of </a:t>
            </a:r>
            <a:r>
              <a:rPr lang="en-US" sz="2200" b="1" dirty="0" err="1" smtClean="0">
                <a:solidFill>
                  <a:srgbClr val="FFFFFF"/>
                </a:solidFill>
              </a:rPr>
              <a:t>regorafenib</a:t>
            </a:r>
            <a:r>
              <a:rPr lang="en-US" sz="2200" b="1" dirty="0" smtClean="0">
                <a:solidFill>
                  <a:srgbClr val="FFFFFF"/>
                </a:solidFill>
              </a:rPr>
              <a:t>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2055592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49827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Disclosures</a:t>
            </a:r>
            <a:endParaRPr lang="en-US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9493233"/>
              </p:ext>
            </p:extLst>
          </p:nvPr>
        </p:nvGraphicFramePr>
        <p:xfrm>
          <a:off x="685800" y="1676400"/>
          <a:ext cx="7848600" cy="423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5715000"/>
              </a:tblGrid>
              <a:tr h="1524000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Advisory Committee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endParaRPr lang="en-US" sz="18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bioTheranostics</a:t>
                      </a:r>
                      <a:r>
                        <a:rPr lang="en-US" sz="18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u="non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0" u="non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Caris</a:t>
                      </a:r>
                      <a:r>
                        <a:rPr lang="en-US" sz="18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Life Sciences, Celgene Corporation, EMD </a:t>
                      </a:r>
                      <a:r>
                        <a:rPr lang="en-US" sz="1800" b="0" u="non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Serono</a:t>
                      </a:r>
                      <a:r>
                        <a:rPr lang="en-US" sz="18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u="non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0" u="non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Halozyme</a:t>
                      </a:r>
                      <a:r>
                        <a:rPr lang="en-US" sz="18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Therapeutics, Lexicon Pharmaceuticals </a:t>
                      </a:r>
                      <a:r>
                        <a:rPr lang="en-US" sz="1800" b="0" u="non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Merrimack Pharmaceuticals </a:t>
                      </a:r>
                      <a:r>
                        <a:rPr lang="en-US" sz="1800" b="0" u="non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8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0">
                <a:tc>
                  <a:txBody>
                    <a:bodyPr/>
                    <a:lstStyle/>
                    <a:p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Contracted Research </a:t>
                      </a:r>
                      <a:endParaRPr lang="en-US" sz="18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Acerta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Pharma, Bayer HealthCare Pharmaceuticals, Celgene Corporation,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Incyte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Corporation,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Karyopharm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Therapeutics, Lilly, Merck, Momenta Pharmaceuticals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Novartis Pharmaceuticals Corporation, Roche Laboratories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Taiho Oncology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XBiotech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endParaRPr lang="en-US" sz="18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75360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Speakers Bureau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endParaRPr lang="en-US" sz="18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Amgen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Celgene Corporation, Genentech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BioOncology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Novartis Pharmaceuticals Corporation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endParaRPr lang="en-US" sz="18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745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419100" y="1091593"/>
            <a:ext cx="8305800" cy="317560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36" y="1078146"/>
            <a:ext cx="8269941" cy="27566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19600" y="3834793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i="1" dirty="0" smtClean="0">
                <a:solidFill>
                  <a:schemeClr val="tx2"/>
                </a:solidFill>
              </a:rPr>
              <a:t>Lancet </a:t>
            </a:r>
            <a:r>
              <a:rPr lang="en-US" sz="1800" i="1" dirty="0" err="1" smtClean="0">
                <a:solidFill>
                  <a:schemeClr val="tx2"/>
                </a:solidFill>
              </a:rPr>
              <a:t>Oncol</a:t>
            </a:r>
            <a:r>
              <a:rPr lang="en-US" sz="1800" i="1" dirty="0" smtClean="0">
                <a:solidFill>
                  <a:schemeClr val="tx2"/>
                </a:solidFill>
              </a:rPr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2016;17(6):738-46.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71600" y="5541791"/>
            <a:ext cx="4800600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US" sz="1800" dirty="0" smtClean="0">
                <a:solidFill>
                  <a:srgbClr val="FFFFFF"/>
                </a:solidFill>
              </a:rPr>
              <a:t>Median response duration: </a:t>
            </a:r>
            <a:r>
              <a:rPr lang="en-US" sz="1800" dirty="0"/>
              <a:t>38 weeks</a:t>
            </a:r>
            <a:endParaRPr lang="en-US" sz="1800" dirty="0" smtClean="0">
              <a:solidFill>
                <a:srgbClr val="FFFFFF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>
                <a:solidFill>
                  <a:srgbClr val="FFFFFF"/>
                </a:solidFill>
              </a:rPr>
              <a:t>Median PFS: 21 weeks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>
                <a:solidFill>
                  <a:srgbClr val="FFFFFF"/>
                </a:solidFill>
              </a:rPr>
              <a:t>Median OS: </a:t>
            </a:r>
            <a:r>
              <a:rPr lang="en-US" sz="1800" dirty="0"/>
              <a:t>46</a:t>
            </a:r>
            <a:r>
              <a:rPr lang="en-US" sz="1800" baseline="30000" dirty="0"/>
              <a:t> </a:t>
            </a:r>
            <a:r>
              <a:rPr lang="en-US" sz="1800" dirty="0"/>
              <a:t>weeks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HERACLES: Efficacy Summary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</a:rPr>
              <a:t>Sartore</a:t>
            </a:r>
            <a:r>
              <a:rPr lang="en-US" sz="1800" dirty="0" smtClean="0">
                <a:solidFill>
                  <a:srgbClr val="FFFFFF"/>
                </a:solidFill>
              </a:rPr>
              <a:t>-Bianchi A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Lancet </a:t>
            </a:r>
            <a:r>
              <a:rPr lang="en-US" sz="1800" i="1" dirty="0" err="1" smtClean="0">
                <a:solidFill>
                  <a:srgbClr val="FFFFFF"/>
                </a:solidFill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2016;17(6):738-46.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076970" y="1074215"/>
            <a:ext cx="23622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/>
              <a:t>ORR (n = 27): 30%</a:t>
            </a:r>
            <a:endParaRPr lang="en-US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3077135" y="5149852"/>
            <a:ext cx="365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Patients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809368" y="2484892"/>
            <a:ext cx="32148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Maximum target </a:t>
            </a:r>
            <a:r>
              <a:rPr lang="en-US" sz="1600" b="1" smtClean="0"/>
              <a:t>lesion variations vs baseline (%)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435891" y="1273909"/>
            <a:ext cx="3657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HER2 immunohistochemistry score 3+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35891" y="1527688"/>
            <a:ext cx="3657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HER2 immunohistochemistry score 2+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35891" y="1810435"/>
            <a:ext cx="3657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Patient response ongoing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05400" y="1810435"/>
            <a:ext cx="48289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+</a:t>
            </a:r>
            <a:endParaRPr lang="en-US" sz="1500" b="1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5210495" y="1341820"/>
            <a:ext cx="166523" cy="166523"/>
          </a:xfrm>
          <a:prstGeom prst="rect">
            <a:avLst/>
          </a:prstGeom>
          <a:solidFill>
            <a:srgbClr val="F6822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210495" y="1643912"/>
            <a:ext cx="166523" cy="166523"/>
          </a:xfrm>
          <a:prstGeom prst="rect">
            <a:avLst/>
          </a:prstGeom>
          <a:solidFill>
            <a:srgbClr val="8FC42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" y="782553"/>
            <a:ext cx="7027087" cy="442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8072</TotalTime>
  <Words>947</Words>
  <Application>Microsoft Macintosh PowerPoint</Application>
  <PresentationFormat>On-screen Show (4:3)</PresentationFormat>
  <Paragraphs>166</Paragraphs>
  <Slides>20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ＭＳ Ｐゴシック</vt:lpstr>
      <vt:lpstr>ＭＳ 明朝</vt:lpstr>
      <vt:lpstr>Symbol</vt:lpstr>
      <vt:lpstr>Times</vt:lpstr>
      <vt:lpstr>Wingdings</vt:lpstr>
      <vt:lpstr>ヒラギノ角ゴ Pro W3</vt:lpstr>
      <vt:lpstr>Arial</vt:lpstr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Disclosures</vt:lpstr>
      <vt:lpstr>PowerPoint Presentation</vt:lpstr>
      <vt:lpstr>HERACLES: Efficacy Summary</vt:lpstr>
      <vt:lpstr>PowerPoint Presentation</vt:lpstr>
      <vt:lpstr>Response to Dabrafenib plus Trametinib</vt:lpstr>
      <vt:lpstr>TAS-102 versus placebo plus best supportive care in patients with metastatic colorectal cancer refractory to standard therapies: Final survival results of the phase III RECOURSE trial   Onset of neutropenia as an indicator of treatment response in the phase III RECOURSE trial of TAS-102 vs placebo in patients with metastatic colorectal cancer </vt:lpstr>
      <vt:lpstr>RECOURSE: Onset of Neutropenia and Treatment Outcomes </vt:lpstr>
      <vt:lpstr> Nivolumab ± ipilimumab in treatment (tx) of patients (pts) with metastatic colorectal cancer (mCRC) with and without high microsatellite instability (MSI-H): CheckMate-142 interim results</vt:lpstr>
      <vt:lpstr>CheckMate 142: Efficacy Summary</vt:lpstr>
      <vt:lpstr>Impact of primary tumor location on overall survival  and progression-free survival in patients with metastatic colorectal cancer: Analysis of CALGB/SWOG 80405 (Alliance)  The relationship between primary tumor sidedness and prognosis in colorectal cancer   Association of primary site and molecular features with progression-free survival and overall survival of metastatic colorectal cancer after anti-epidermal growth factor receptor therapy </vt:lpstr>
      <vt:lpstr>BBI608-201: Phase 1b/2 study of cancer stemness inhibitor BBI608 combined with paclitaxel in advanced gastric and gastroesophageal junction (GEJ) adenocarcinoma  The BRIGHTER trial: A phase III randomized double-blind study of napabucasin (BBI-608) + weekly paclitaxel versus placebo (PBO) + weekly paclitaxel in patients (pts) with pretreated advanced gastric and gastro-esophageal junction (GEJ) adenocarcinoma </vt:lpstr>
      <vt:lpstr>BBI608-201: Efficacy Summary</vt:lpstr>
      <vt:lpstr>BBI608-201: Select Adverse Events</vt:lpstr>
      <vt:lpstr>BRIGHTER: A Phase III Study of Napabucasin (BBI608) with Weekly Paclitaxel in Pretreated Advanced Gastric and GEJ Adenocarcinoma</vt:lpstr>
    </vt:vector>
  </TitlesOfParts>
  <Company>Research To Practice</Company>
  <LinksUpToDate>false</LinksUpToDate>
  <SharedDoc>false</SharedDoc>
  <HyperlinkBase/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creator>Fernando G Rendina</dc:creator>
  <cp:lastModifiedBy>Silvana Izquierdo</cp:lastModifiedBy>
  <cp:revision>922</cp:revision>
  <cp:lastPrinted>2016-10-25T16:13:23Z</cp:lastPrinted>
  <dcterms:created xsi:type="dcterms:W3CDTF">2012-08-13T12:55:31Z</dcterms:created>
  <dcterms:modified xsi:type="dcterms:W3CDTF">2016-12-08T15:31:39Z</dcterms:modified>
</cp:coreProperties>
</file>