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xlsx" ContentType="application/vnd.openxmlformats-officedocument.spreadsheetml.sheet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notesSlides/notesSlide4.xml" ContentType="application/vnd.openxmlformats-officedocument.presentationml.notesSl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notesSlides/notesSlide5.xml" ContentType="application/vnd.openxmlformats-officedocument.presentationml.notesSl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6370" r:id="rId2"/>
  </p:sldMasterIdLst>
  <p:notesMasterIdLst>
    <p:notesMasterId r:id="rId30"/>
  </p:notesMasterIdLst>
  <p:sldIdLst>
    <p:sldId id="744" r:id="rId3"/>
    <p:sldId id="717" r:id="rId4"/>
    <p:sldId id="745" r:id="rId5"/>
    <p:sldId id="746" r:id="rId6"/>
    <p:sldId id="747" r:id="rId7"/>
    <p:sldId id="748" r:id="rId8"/>
    <p:sldId id="718" r:id="rId9"/>
    <p:sldId id="702" r:id="rId10"/>
    <p:sldId id="703" r:id="rId11"/>
    <p:sldId id="673" r:id="rId12"/>
    <p:sldId id="679" r:id="rId13"/>
    <p:sldId id="741" r:id="rId14"/>
    <p:sldId id="742" r:id="rId15"/>
    <p:sldId id="665" r:id="rId16"/>
    <p:sldId id="659" r:id="rId17"/>
    <p:sldId id="699" r:id="rId18"/>
    <p:sldId id="716" r:id="rId19"/>
    <p:sldId id="714" r:id="rId20"/>
    <p:sldId id="715" r:id="rId21"/>
    <p:sldId id="677" r:id="rId22"/>
    <p:sldId id="682" r:id="rId23"/>
    <p:sldId id="743" r:id="rId24"/>
    <p:sldId id="674" r:id="rId25"/>
    <p:sldId id="680" r:id="rId26"/>
    <p:sldId id="675" r:id="rId27"/>
    <p:sldId id="681" r:id="rId28"/>
    <p:sldId id="698" r:id="rId29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3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iMac WQ02392KDAS" initials="" lastIdx="9" clrIdx="0"/>
  <p:cmAuthor id="1" name="Margaret Peng" initials="MP" lastIdx="24" clrIdx="1">
    <p:extLst/>
  </p:cmAuthor>
  <p:cmAuthor id="2" name="Silvana Izquierdo" initials="SI" lastIdx="1" clrIdx="2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7729"/>
    <a:srgbClr val="A4CE4C"/>
    <a:srgbClr val="011997"/>
    <a:srgbClr val="002B50"/>
    <a:srgbClr val="76D3F6"/>
    <a:srgbClr val="BDBEC1"/>
    <a:srgbClr val="FF5E2D"/>
    <a:srgbClr val="D2D3D5"/>
    <a:srgbClr val="00AEF0"/>
    <a:srgbClr val="0043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767" autoAdjust="0"/>
    <p:restoredTop sz="81193" autoAdjust="0"/>
  </p:normalViewPr>
  <p:slideViewPr>
    <p:cSldViewPr snapToGrid="0">
      <p:cViewPr>
        <p:scale>
          <a:sx n="100" d="100"/>
          <a:sy n="100" d="100"/>
        </p:scale>
        <p:origin x="1568" y="360"/>
      </p:cViewPr>
      <p:guideLst>
        <p:guide orient="horz" pos="2160"/>
        <p:guide pos="28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 snapToGrid="0" snapToObjects="1" showGuides="1">
      <p:cViewPr varScale="1">
        <p:scale>
          <a:sx n="120" d="100"/>
          <a:sy n="120" d="100"/>
        </p:scale>
        <p:origin x="-4920" y="-12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notesMaster" Target="notesMasters/notesMaster1.xml"/><Relationship Id="rId31" Type="http://schemas.openxmlformats.org/officeDocument/2006/relationships/commentAuthors" Target="commentAuthors.xml"/><Relationship Id="rId32" Type="http://schemas.openxmlformats.org/officeDocument/2006/relationships/presProps" Target="presProps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viewProps" Target="viewProps.xml"/><Relationship Id="rId34" Type="http://schemas.openxmlformats.org/officeDocument/2006/relationships/theme" Target="theme/theme1.xml"/><Relationship Id="rId35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2.xml"/><Relationship Id="rId2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3.xml"/><Relationship Id="rId2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4.xml"/><Relationship Id="rId2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444279521436181"/>
          <c:y val="0.0448275098425197"/>
          <c:w val="0.51841111424058"/>
          <c:h val="0.8315405919087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FF6600"/>
            </a:solidFill>
            <a:ln w="25420"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 i="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None</c:v>
                </c:pt>
                <c:pt idx="1">
                  <c:v>Trastuzumab</c:v>
                </c:pt>
                <c:pt idx="2">
                  <c:v>Trastuzumab/pertuzumab during chemotherapy</c:v>
                </c:pt>
                <c:pt idx="3">
                  <c:v>Trastuzumab/pertuzumab for 1 year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0.03</c:v>
                </c:pt>
                <c:pt idx="1">
                  <c:v>0.35</c:v>
                </c:pt>
                <c:pt idx="2">
                  <c:v>0.36</c:v>
                </c:pt>
                <c:pt idx="3">
                  <c:v>0.27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370526384"/>
        <c:axId val="-230179808"/>
      </c:barChart>
      <c:catAx>
        <c:axId val="-37052638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6344">
            <a:solidFill>
              <a:schemeClr val="bg1"/>
            </a:solidFill>
          </a:ln>
        </c:spPr>
        <c:txPr>
          <a:bodyPr/>
          <a:lstStyle/>
          <a:p>
            <a:pPr algn="r">
              <a:defRPr sz="1598" b="1" i="0"/>
            </a:pPr>
            <a:endParaRPr lang="en-US"/>
          </a:p>
        </c:txPr>
        <c:crossAx val="-230179808"/>
        <c:crosses val="autoZero"/>
        <c:auto val="1"/>
        <c:lblAlgn val="ctr"/>
        <c:lblOffset val="100"/>
        <c:noMultiLvlLbl val="0"/>
      </c:catAx>
      <c:valAx>
        <c:axId val="-230179808"/>
        <c:scaling>
          <c:orientation val="minMax"/>
        </c:scaling>
        <c:delete val="0"/>
        <c:axPos val="b"/>
        <c:numFmt formatCode="0%" sourceLinked="1"/>
        <c:majorTickMark val="out"/>
        <c:minorTickMark val="none"/>
        <c:tickLblPos val="nextTo"/>
        <c:spPr>
          <a:ln w="6344">
            <a:solidFill>
              <a:schemeClr val="bg1"/>
            </a:solidFill>
          </a:ln>
        </c:spPr>
        <c:txPr>
          <a:bodyPr/>
          <a:lstStyle/>
          <a:p>
            <a:pPr>
              <a:defRPr sz="1598" b="1" i="0"/>
            </a:pPr>
            <a:endParaRPr lang="en-US"/>
          </a:p>
        </c:txPr>
        <c:crossAx val="-370526384"/>
        <c:crosses val="autoZero"/>
        <c:crossBetween val="between"/>
      </c:valAx>
      <c:spPr>
        <a:noFill/>
        <a:ln w="25405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797" baseline="0">
          <a:solidFill>
            <a:schemeClr val="bg1"/>
          </a:solidFill>
          <a:latin typeface="Arial"/>
        </a:defRPr>
      </a:pPr>
      <a:endParaRPr lang="en-US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46836271475468"/>
          <c:y val="0.0448275098425197"/>
          <c:w val="0.494327885616192"/>
          <c:h val="0.8315405919087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FF6600"/>
            </a:solidFill>
            <a:ln w="25420"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 i="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Sheet1!$A$2:$A$8</c:f>
              <c:strCache>
                <c:ptCount val="7"/>
                <c:pt idx="0">
                  <c:v>Other</c:v>
                </c:pt>
                <c:pt idx="1">
                  <c:v>T-DM1</c:v>
                </c:pt>
                <c:pt idx="2">
                  <c:v>Trastuzumab/pertuzumab/other chemotherapy</c:v>
                </c:pt>
                <c:pt idx="3">
                  <c:v>Trastuzumab/pertuzumab/capecitabine</c:v>
                </c:pt>
                <c:pt idx="4">
                  <c:v>Trastuzumab/pertuzumab/          paclitaxel</c:v>
                </c:pt>
                <c:pt idx="5">
                  <c:v>Trastuzumab/pertuzumab/docetaxel</c:v>
                </c:pt>
                <c:pt idx="6">
                  <c:v>Trastuzumab/pertuzumab/paclitaxel</c:v>
                </c:pt>
              </c:strCache>
            </c:strRef>
          </c:cat>
          <c:val>
            <c:numRef>
              <c:f>Sheet1!$B$2:$B$8</c:f>
              <c:numCache>
                <c:formatCode>0%</c:formatCode>
                <c:ptCount val="7"/>
                <c:pt idx="0">
                  <c:v>0.03</c:v>
                </c:pt>
                <c:pt idx="1">
                  <c:v>0.07</c:v>
                </c:pt>
                <c:pt idx="2">
                  <c:v>0.14</c:v>
                </c:pt>
                <c:pt idx="3">
                  <c:v>0.35</c:v>
                </c:pt>
                <c:pt idx="4">
                  <c:v>0.2</c:v>
                </c:pt>
                <c:pt idx="5">
                  <c:v>0.18</c:v>
                </c:pt>
                <c:pt idx="6">
                  <c:v>0.02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47618720"/>
        <c:axId val="-247615040"/>
      </c:barChart>
      <c:catAx>
        <c:axId val="-24761872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6344">
            <a:solidFill>
              <a:schemeClr val="bg1"/>
            </a:solidFill>
          </a:ln>
        </c:spPr>
        <c:txPr>
          <a:bodyPr/>
          <a:lstStyle/>
          <a:p>
            <a:pPr algn="r">
              <a:defRPr sz="1598" b="1" i="0"/>
            </a:pPr>
            <a:endParaRPr lang="en-US"/>
          </a:p>
        </c:txPr>
        <c:crossAx val="-247615040"/>
        <c:crosses val="autoZero"/>
        <c:auto val="1"/>
        <c:lblAlgn val="ctr"/>
        <c:lblOffset val="100"/>
        <c:noMultiLvlLbl val="0"/>
      </c:catAx>
      <c:valAx>
        <c:axId val="-247615040"/>
        <c:scaling>
          <c:orientation val="minMax"/>
        </c:scaling>
        <c:delete val="0"/>
        <c:axPos val="b"/>
        <c:numFmt formatCode="0%" sourceLinked="1"/>
        <c:majorTickMark val="out"/>
        <c:minorTickMark val="none"/>
        <c:tickLblPos val="nextTo"/>
        <c:spPr>
          <a:ln w="6344">
            <a:solidFill>
              <a:schemeClr val="bg1"/>
            </a:solidFill>
          </a:ln>
        </c:spPr>
        <c:txPr>
          <a:bodyPr/>
          <a:lstStyle/>
          <a:p>
            <a:pPr>
              <a:defRPr sz="1598" b="1" i="0"/>
            </a:pPr>
            <a:endParaRPr lang="en-US"/>
          </a:p>
        </c:txPr>
        <c:crossAx val="-247618720"/>
        <c:crosses val="autoZero"/>
        <c:crossBetween val="between"/>
      </c:valAx>
      <c:spPr>
        <a:noFill/>
        <a:ln w="25405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797" baseline="0">
          <a:solidFill>
            <a:schemeClr val="bg1"/>
          </a:solidFill>
          <a:latin typeface="Arial"/>
        </a:defRPr>
      </a:pPr>
      <a:endParaRPr lang="en-US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392536081535844"/>
          <c:y val="0.0448275098425197"/>
          <c:w val="0.571354174938352"/>
          <c:h val="0.8315405919087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FF6600"/>
            </a:solidFill>
            <a:ln w="25420"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 i="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Other</c:v>
                </c:pt>
                <c:pt idx="1">
                  <c:v>I use both sequences with equal frequency</c:v>
                </c:pt>
                <c:pt idx="2">
                  <c:v>Eribulin first, then capecitabine</c:v>
                </c:pt>
                <c:pt idx="3">
                  <c:v>Capecitabine first, then eribulin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0.09</c:v>
                </c:pt>
                <c:pt idx="1">
                  <c:v>0.15</c:v>
                </c:pt>
                <c:pt idx="2">
                  <c:v>0.25</c:v>
                </c:pt>
                <c:pt idx="3">
                  <c:v>0.51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330164992"/>
        <c:axId val="-330201776"/>
      </c:barChart>
      <c:catAx>
        <c:axId val="-33016499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6344">
            <a:solidFill>
              <a:schemeClr val="bg1"/>
            </a:solidFill>
          </a:ln>
        </c:spPr>
        <c:txPr>
          <a:bodyPr/>
          <a:lstStyle/>
          <a:p>
            <a:pPr algn="r">
              <a:defRPr sz="1598" b="1" i="0"/>
            </a:pPr>
            <a:endParaRPr lang="en-US"/>
          </a:p>
        </c:txPr>
        <c:crossAx val="-330201776"/>
        <c:crosses val="autoZero"/>
        <c:auto val="1"/>
        <c:lblAlgn val="ctr"/>
        <c:lblOffset val="100"/>
        <c:noMultiLvlLbl val="0"/>
      </c:catAx>
      <c:valAx>
        <c:axId val="-330201776"/>
        <c:scaling>
          <c:orientation val="minMax"/>
        </c:scaling>
        <c:delete val="0"/>
        <c:axPos val="b"/>
        <c:numFmt formatCode="0%" sourceLinked="1"/>
        <c:majorTickMark val="out"/>
        <c:minorTickMark val="none"/>
        <c:tickLblPos val="nextTo"/>
        <c:spPr>
          <a:ln w="6344">
            <a:solidFill>
              <a:schemeClr val="bg1"/>
            </a:solidFill>
          </a:ln>
        </c:spPr>
        <c:txPr>
          <a:bodyPr/>
          <a:lstStyle/>
          <a:p>
            <a:pPr>
              <a:defRPr sz="1598" b="1" i="0"/>
            </a:pPr>
            <a:endParaRPr lang="en-US"/>
          </a:p>
        </c:txPr>
        <c:crossAx val="-330164992"/>
        <c:crosses val="autoZero"/>
        <c:crossBetween val="between"/>
      </c:valAx>
      <c:spPr>
        <a:noFill/>
        <a:ln w="25405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797" baseline="0">
          <a:solidFill>
            <a:schemeClr val="bg1"/>
          </a:solidFill>
          <a:latin typeface="Arial"/>
        </a:defRPr>
      </a:pPr>
      <a:endParaRPr lang="en-US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444279521436181"/>
          <c:y val="0.0448275098425197"/>
          <c:w val="0.51841111424058"/>
          <c:h val="0.8315405919087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FF6600"/>
            </a:solidFill>
            <a:ln w="25420"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 i="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Neither 1 nor 2</c:v>
                </c:pt>
                <c:pt idx="1">
                  <c:v>Both 1 and 2</c:v>
                </c:pt>
                <c:pt idx="2">
                  <c:v>A PARP inhibitor</c:v>
                </c:pt>
                <c:pt idx="3">
                  <c:v>An anti-PD-1/anti-PD-L1 antibody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0.39</c:v>
                </c:pt>
                <c:pt idx="1">
                  <c:v>0.34</c:v>
                </c:pt>
                <c:pt idx="2">
                  <c:v>0.11</c:v>
                </c:pt>
                <c:pt idx="3">
                  <c:v>0.16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48680736"/>
        <c:axId val="-248677056"/>
      </c:barChart>
      <c:catAx>
        <c:axId val="-24868073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6344">
            <a:solidFill>
              <a:schemeClr val="bg1"/>
            </a:solidFill>
          </a:ln>
        </c:spPr>
        <c:txPr>
          <a:bodyPr/>
          <a:lstStyle/>
          <a:p>
            <a:pPr algn="r">
              <a:defRPr sz="1598" b="1" i="0"/>
            </a:pPr>
            <a:endParaRPr lang="en-US"/>
          </a:p>
        </c:txPr>
        <c:crossAx val="-248677056"/>
        <c:crosses val="autoZero"/>
        <c:auto val="1"/>
        <c:lblAlgn val="ctr"/>
        <c:lblOffset val="100"/>
        <c:noMultiLvlLbl val="0"/>
      </c:catAx>
      <c:valAx>
        <c:axId val="-248677056"/>
        <c:scaling>
          <c:orientation val="minMax"/>
        </c:scaling>
        <c:delete val="0"/>
        <c:axPos val="b"/>
        <c:numFmt formatCode="0%" sourceLinked="1"/>
        <c:majorTickMark val="out"/>
        <c:minorTickMark val="none"/>
        <c:tickLblPos val="nextTo"/>
        <c:spPr>
          <a:ln w="6344">
            <a:solidFill>
              <a:schemeClr val="bg1"/>
            </a:solidFill>
          </a:ln>
        </c:spPr>
        <c:txPr>
          <a:bodyPr/>
          <a:lstStyle/>
          <a:p>
            <a:pPr>
              <a:defRPr sz="1598" b="1" i="0"/>
            </a:pPr>
            <a:endParaRPr lang="en-US"/>
          </a:p>
        </c:txPr>
        <c:crossAx val="-248680736"/>
        <c:crosses val="autoZero"/>
        <c:crossBetween val="between"/>
      </c:valAx>
      <c:spPr>
        <a:noFill/>
        <a:ln w="25405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797" baseline="0">
          <a:solidFill>
            <a:schemeClr val="bg1"/>
          </a:solidFill>
          <a:latin typeface="Arial"/>
        </a:defRPr>
      </a:pPr>
      <a:endParaRPr lang="en-US"/>
    </a:p>
  </c:txPr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8817462-C0DE-534F-9430-245BC02EEB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8473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817462-C0DE-534F-9430-245BC02EEB56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2132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62" tIns="45231" rIns="90462" bIns="45231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616" eaLnBrk="0" fontAlgn="base" hangingPunct="0">
              <a:spcBef>
                <a:spcPct val="0"/>
              </a:spcBef>
              <a:spcAft>
                <a:spcPct val="0"/>
              </a:spcAft>
            </a:pPr>
            <a:fld id="{B06D12D6-5507-2640-B197-AD515AB8E737}" type="slidenum">
              <a:rPr lang="en-US" sz="1200">
                <a:solidFill>
                  <a:srgbClr val="000000"/>
                </a:solidFill>
                <a:latin typeface="Times" charset="0"/>
                <a:ea typeface="ヒラギノ角ゴ Pro W3" charset="0"/>
                <a:cs typeface="ヒラギノ角ゴ Pro W3" charset="0"/>
              </a:rPr>
              <a:pPr algn="r" defTabSz="904616" eaLnBrk="0" fontAlgn="base" hangingPunct="0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sz="1200">
              <a:solidFill>
                <a:srgbClr val="000000"/>
              </a:solidFill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6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62" tIns="45231" rIns="90462" bIns="45231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616" eaLnBrk="0" fontAlgn="base" hangingPunct="0">
              <a:spcBef>
                <a:spcPct val="0"/>
              </a:spcBef>
              <a:spcAft>
                <a:spcPct val="0"/>
              </a:spcAft>
            </a:pPr>
            <a:fld id="{9C33BE1B-38DF-1A45-9D1D-72E90EA24077}" type="slidenum">
              <a:rPr lang="en-US" sz="1200">
                <a:solidFill>
                  <a:srgbClr val="000000"/>
                </a:solidFill>
                <a:latin typeface="Times" charset="0"/>
                <a:ea typeface="ヒラギノ角ゴ Pro W3" charset="0"/>
                <a:cs typeface="ヒラギノ角ゴ Pro W3" charset="0"/>
              </a:rPr>
              <a:pPr algn="r" defTabSz="904616" eaLnBrk="0" fontAlgn="base" hangingPunct="0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sz="1200">
              <a:solidFill>
                <a:srgbClr val="000000"/>
              </a:solidFill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ea typeface="ヒラギノ角ゴ Pro W3" charset="0"/>
              <a:cs typeface="ヒラギノ角ゴ Pro W3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20506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62" tIns="45231" rIns="90462" bIns="45231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616" eaLnBrk="0" fontAlgn="base" hangingPunct="0">
              <a:spcBef>
                <a:spcPct val="0"/>
              </a:spcBef>
              <a:spcAft>
                <a:spcPct val="0"/>
              </a:spcAft>
            </a:pPr>
            <a:fld id="{B06D12D6-5507-2640-B197-AD515AB8E737}" type="slidenum">
              <a:rPr lang="en-US" sz="1200">
                <a:solidFill>
                  <a:srgbClr val="000000"/>
                </a:solidFill>
                <a:latin typeface="Times" charset="0"/>
                <a:ea typeface="ヒラギノ角ゴ Pro W3" charset="0"/>
                <a:cs typeface="ヒラギノ角ゴ Pro W3" charset="0"/>
              </a:rPr>
              <a:pPr algn="r" defTabSz="904616" eaLnBrk="0" fontAlgn="base" hangingPunct="0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sz="1200">
              <a:solidFill>
                <a:srgbClr val="000000"/>
              </a:solidFill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6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62" tIns="45231" rIns="90462" bIns="45231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616" eaLnBrk="0" fontAlgn="base" hangingPunct="0">
              <a:spcBef>
                <a:spcPct val="0"/>
              </a:spcBef>
              <a:spcAft>
                <a:spcPct val="0"/>
              </a:spcAft>
            </a:pPr>
            <a:fld id="{9C33BE1B-38DF-1A45-9D1D-72E90EA24077}" type="slidenum">
              <a:rPr lang="en-US" sz="1200">
                <a:solidFill>
                  <a:srgbClr val="000000"/>
                </a:solidFill>
                <a:latin typeface="Times" charset="0"/>
                <a:ea typeface="ヒラギノ角ゴ Pro W3" charset="0"/>
                <a:cs typeface="ヒラギノ角ゴ Pro W3" charset="0"/>
              </a:rPr>
              <a:pPr algn="r" defTabSz="904616" eaLnBrk="0" fontAlgn="base" hangingPunct="0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sz="1200">
              <a:solidFill>
                <a:srgbClr val="000000"/>
              </a:solidFill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ea typeface="ヒラギノ角ゴ Pro W3" charset="0"/>
              <a:cs typeface="ヒラギノ角ゴ Pro W3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34394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62" tIns="45231" rIns="90462" bIns="45231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616" eaLnBrk="0" fontAlgn="base" hangingPunct="0">
              <a:spcBef>
                <a:spcPct val="0"/>
              </a:spcBef>
              <a:spcAft>
                <a:spcPct val="0"/>
              </a:spcAft>
            </a:pPr>
            <a:fld id="{B06D12D6-5507-2640-B197-AD515AB8E737}" type="slidenum">
              <a:rPr lang="en-US" sz="1200">
                <a:solidFill>
                  <a:srgbClr val="000000"/>
                </a:solidFill>
                <a:latin typeface="Times" charset="0"/>
                <a:ea typeface="ヒラギノ角ゴ Pro W3" charset="0"/>
                <a:cs typeface="ヒラギノ角ゴ Pro W3" charset="0"/>
              </a:rPr>
              <a:pPr algn="r" defTabSz="904616" eaLnBrk="0" fontAlgn="base" hangingPunct="0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sz="1200">
              <a:solidFill>
                <a:srgbClr val="000000"/>
              </a:solidFill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6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62" tIns="45231" rIns="90462" bIns="45231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616" eaLnBrk="0" fontAlgn="base" hangingPunct="0">
              <a:spcBef>
                <a:spcPct val="0"/>
              </a:spcBef>
              <a:spcAft>
                <a:spcPct val="0"/>
              </a:spcAft>
            </a:pPr>
            <a:fld id="{9C33BE1B-38DF-1A45-9D1D-72E90EA24077}" type="slidenum">
              <a:rPr lang="en-US" sz="1200">
                <a:solidFill>
                  <a:srgbClr val="000000"/>
                </a:solidFill>
                <a:latin typeface="Times" charset="0"/>
                <a:ea typeface="ヒラギノ角ゴ Pro W3" charset="0"/>
                <a:cs typeface="ヒラギノ角ゴ Pro W3" charset="0"/>
              </a:rPr>
              <a:pPr algn="r" defTabSz="904616" eaLnBrk="0" fontAlgn="base" hangingPunct="0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sz="1200">
              <a:solidFill>
                <a:srgbClr val="000000"/>
              </a:solidFill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ea typeface="ヒラギノ角ゴ Pro W3" charset="0"/>
              <a:cs typeface="ヒラギノ角ゴ Pro W3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58955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62" tIns="45231" rIns="90462" bIns="45231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616" eaLnBrk="0" fontAlgn="base" hangingPunct="0">
              <a:spcBef>
                <a:spcPct val="0"/>
              </a:spcBef>
              <a:spcAft>
                <a:spcPct val="0"/>
              </a:spcAft>
            </a:pPr>
            <a:fld id="{B06D12D6-5507-2640-B197-AD515AB8E737}" type="slidenum">
              <a:rPr lang="en-US" sz="1200">
                <a:solidFill>
                  <a:srgbClr val="000000"/>
                </a:solidFill>
                <a:latin typeface="Times" charset="0"/>
                <a:ea typeface="ヒラギノ角ゴ Pro W3" charset="0"/>
                <a:cs typeface="ヒラギノ角ゴ Pro W3" charset="0"/>
              </a:rPr>
              <a:pPr algn="r" defTabSz="904616" eaLnBrk="0" fontAlgn="base" hangingPunct="0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 sz="1200">
              <a:solidFill>
                <a:srgbClr val="000000"/>
              </a:solidFill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6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62" tIns="45231" rIns="90462" bIns="45231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616" eaLnBrk="0" fontAlgn="base" hangingPunct="0">
              <a:spcBef>
                <a:spcPct val="0"/>
              </a:spcBef>
              <a:spcAft>
                <a:spcPct val="0"/>
              </a:spcAft>
            </a:pPr>
            <a:fld id="{9C33BE1B-38DF-1A45-9D1D-72E90EA24077}" type="slidenum">
              <a:rPr lang="en-US" sz="1200">
                <a:solidFill>
                  <a:srgbClr val="000000"/>
                </a:solidFill>
                <a:latin typeface="Times" charset="0"/>
                <a:ea typeface="ヒラギノ角ゴ Pro W3" charset="0"/>
                <a:cs typeface="ヒラギノ角ゴ Pro W3" charset="0"/>
              </a:rPr>
              <a:pPr algn="r" defTabSz="904616" eaLnBrk="0" fontAlgn="base" hangingPunct="0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 sz="1200">
              <a:solidFill>
                <a:srgbClr val="000000"/>
              </a:solidFill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ea typeface="ヒラギノ角ゴ Pro W3" charset="0"/>
              <a:cs typeface="ヒラギノ角ゴ Pro W3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04026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8370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837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888B1B1B-EDAC-2B46-AC0E-B38D92238C3A}" type="slidenum">
              <a:rPr lang="en-US" sz="1200"/>
              <a:pPr/>
              <a:t>13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13604497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8370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837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888B1B1B-EDAC-2B46-AC0E-B38D92238C3A}" type="slidenum">
              <a:rPr lang="en-US" sz="1200">
                <a:solidFill>
                  <a:srgbClr val="000000"/>
                </a:solidFill>
              </a:rPr>
              <a:pPr/>
              <a:t>22</a:t>
            </a:fld>
            <a:endParaRPr lang="en-US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32520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817462-C0DE-534F-9430-245BC02EEB56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5850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png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png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8.png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9.png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0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RTP_SlideBackground-YiR15-title-v1f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ctr">
              <a:defRPr sz="2300"/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748600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6395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106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542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76318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87085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95226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269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489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489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809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YiR15-Papers-conclusion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Content Placeholder 8"/>
          <p:cNvSpPr>
            <a:spLocks noGrp="1"/>
          </p:cNvSpPr>
          <p:nvPr>
            <p:ph sz="quarter" idx="10"/>
          </p:nvPr>
        </p:nvSpPr>
        <p:spPr>
          <a:xfrm>
            <a:off x="685800" y="1447800"/>
            <a:ext cx="7772400" cy="5029200"/>
          </a:xfrm>
        </p:spPr>
        <p:txBody>
          <a:bodyPr/>
          <a:lstStyle>
            <a:lvl1pPr>
              <a:defRPr sz="2300">
                <a:solidFill>
                  <a:schemeClr val="bg1"/>
                </a:solidFill>
              </a:defRPr>
            </a:lvl1pPr>
            <a:lvl2pPr>
              <a:defRPr sz="2300">
                <a:solidFill>
                  <a:schemeClr val="bg1"/>
                </a:solidFill>
              </a:defRPr>
            </a:lvl2pPr>
            <a:lvl3pPr>
              <a:defRPr sz="2300">
                <a:solidFill>
                  <a:schemeClr val="bg1"/>
                </a:solidFill>
              </a:defRPr>
            </a:lvl3pPr>
            <a:lvl4pPr>
              <a:defRPr sz="2300">
                <a:solidFill>
                  <a:schemeClr val="bg1"/>
                </a:solidFill>
              </a:defRPr>
            </a:lvl4pPr>
            <a:lvl5pPr>
              <a:defRPr sz="23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57200"/>
            <a:ext cx="7772400" cy="762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4383"/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16757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YiR15-Papers-back_v2fr-Breast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217090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RTP_SlideBackground-YiR15-title-v1f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ctr">
              <a:defRPr sz="2300"/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760248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YiR15-Papers-back_v2fr-Breast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60832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MM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593687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Derm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11879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CRC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131095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GU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885166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Lung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381484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NH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077213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325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67108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MM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324933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229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67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9922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7666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14770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20903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5614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489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489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79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YiR15-Papers-conclusion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Content Placeholder 8"/>
          <p:cNvSpPr>
            <a:spLocks noGrp="1"/>
          </p:cNvSpPr>
          <p:nvPr>
            <p:ph sz="quarter" idx="10"/>
          </p:nvPr>
        </p:nvSpPr>
        <p:spPr>
          <a:xfrm>
            <a:off x="685800" y="1447800"/>
            <a:ext cx="7772400" cy="5029200"/>
          </a:xfrm>
        </p:spPr>
        <p:txBody>
          <a:bodyPr/>
          <a:lstStyle>
            <a:lvl1pPr>
              <a:defRPr sz="2300">
                <a:solidFill>
                  <a:schemeClr val="bg1"/>
                </a:solidFill>
              </a:defRPr>
            </a:lvl1pPr>
            <a:lvl2pPr>
              <a:defRPr sz="2300">
                <a:solidFill>
                  <a:schemeClr val="bg1"/>
                </a:solidFill>
              </a:defRPr>
            </a:lvl2pPr>
            <a:lvl3pPr>
              <a:defRPr sz="2300">
                <a:solidFill>
                  <a:schemeClr val="bg1"/>
                </a:solidFill>
              </a:defRPr>
            </a:lvl3pPr>
            <a:lvl4pPr>
              <a:defRPr sz="2300">
                <a:solidFill>
                  <a:schemeClr val="bg1"/>
                </a:solidFill>
              </a:defRPr>
            </a:lvl4pPr>
            <a:lvl5pPr>
              <a:defRPr sz="23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57200"/>
            <a:ext cx="7772400" cy="762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4383"/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97927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Derm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419451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CRC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89132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GU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621986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Lung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01067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NH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836395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165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theme" Target="../theme/theme1.xml"/><Relationship Id="rId21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8.xml"/><Relationship Id="rId20" Type="http://schemas.openxmlformats.org/officeDocument/2006/relationships/theme" Target="../theme/theme2.xml"/><Relationship Id="rId21" Type="http://schemas.openxmlformats.org/officeDocument/2006/relationships/image" Target="../media/image1.png"/><Relationship Id="rId10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2.xml"/><Relationship Id="rId14" Type="http://schemas.openxmlformats.org/officeDocument/2006/relationships/slideLayout" Target="../slideLayouts/slideLayout33.xml"/><Relationship Id="rId15" Type="http://schemas.openxmlformats.org/officeDocument/2006/relationships/slideLayout" Target="../slideLayouts/slideLayout34.xml"/><Relationship Id="rId16" Type="http://schemas.openxmlformats.org/officeDocument/2006/relationships/slideLayout" Target="../slideLayouts/slideLayout35.xml"/><Relationship Id="rId17" Type="http://schemas.openxmlformats.org/officeDocument/2006/relationships/slideLayout" Target="../slideLayouts/slideLayout36.xml"/><Relationship Id="rId18" Type="http://schemas.openxmlformats.org/officeDocument/2006/relationships/slideLayout" Target="../slideLayouts/slideLayout37.xml"/><Relationship Id="rId19" Type="http://schemas.openxmlformats.org/officeDocument/2006/relationships/slideLayout" Target="../slideLayouts/slideLayout38.xml"/><Relationship Id="rId1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1.xml"/><Relationship Id="rId3" Type="http://schemas.openxmlformats.org/officeDocument/2006/relationships/slideLayout" Target="../slideLayouts/slideLayout22.xml"/><Relationship Id="rId4" Type="http://schemas.openxmlformats.org/officeDocument/2006/relationships/slideLayout" Target="../slideLayouts/slideLayout23.xml"/><Relationship Id="rId5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6.xml"/><Relationship Id="rId8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RTP_SlideBackground-YiR15-plain-v1fr.png"/>
          <p:cNvPicPr>
            <a:picLocks noChangeAspect="1"/>
          </p:cNvPicPr>
          <p:nvPr userDrawn="1"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62088"/>
            <a:ext cx="7772400" cy="502761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361" r:id="rId1"/>
    <p:sldLayoutId id="2147486362" r:id="rId2"/>
    <p:sldLayoutId id="2147486363" r:id="rId3"/>
    <p:sldLayoutId id="2147486364" r:id="rId4"/>
    <p:sldLayoutId id="2147486365" r:id="rId5"/>
    <p:sldLayoutId id="2147486366" r:id="rId6"/>
    <p:sldLayoutId id="2147486367" r:id="rId7"/>
    <p:sldLayoutId id="2147486368" r:id="rId8"/>
    <p:sldLayoutId id="2147486351" r:id="rId9"/>
    <p:sldLayoutId id="2147486352" r:id="rId10"/>
    <p:sldLayoutId id="2147486353" r:id="rId11"/>
    <p:sldLayoutId id="2147486354" r:id="rId12"/>
    <p:sldLayoutId id="2147486355" r:id="rId13"/>
    <p:sldLayoutId id="2147486356" r:id="rId14"/>
    <p:sldLayoutId id="2147486357" r:id="rId15"/>
    <p:sldLayoutId id="2147486358" r:id="rId16"/>
    <p:sldLayoutId id="2147486359" r:id="rId17"/>
    <p:sldLayoutId id="2147486360" r:id="rId18"/>
    <p:sldLayoutId id="2147486369" r:id="rId1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RTP_SlideBackground-YiR15-plain-v1fr.png"/>
          <p:cNvPicPr>
            <a:picLocks noChangeAspect="1"/>
          </p:cNvPicPr>
          <p:nvPr userDrawn="1"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62088"/>
            <a:ext cx="7772400" cy="502761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05946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371" r:id="rId1"/>
    <p:sldLayoutId id="2147486372" r:id="rId2"/>
    <p:sldLayoutId id="2147486373" r:id="rId3"/>
    <p:sldLayoutId id="2147486374" r:id="rId4"/>
    <p:sldLayoutId id="2147486375" r:id="rId5"/>
    <p:sldLayoutId id="2147486376" r:id="rId6"/>
    <p:sldLayoutId id="2147486377" r:id="rId7"/>
    <p:sldLayoutId id="2147486378" r:id="rId8"/>
    <p:sldLayoutId id="2147486379" r:id="rId9"/>
    <p:sldLayoutId id="2147486380" r:id="rId10"/>
    <p:sldLayoutId id="2147486381" r:id="rId11"/>
    <p:sldLayoutId id="2147486382" r:id="rId12"/>
    <p:sldLayoutId id="2147486383" r:id="rId13"/>
    <p:sldLayoutId id="2147486384" r:id="rId14"/>
    <p:sldLayoutId id="2147486385" r:id="rId15"/>
    <p:sldLayoutId id="2147486386" r:id="rId16"/>
    <p:sldLayoutId id="2147486387" r:id="rId17"/>
    <p:sldLayoutId id="2147486388" r:id="rId18"/>
    <p:sldLayoutId id="2147486389" r:id="rId1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4.png"/><Relationship Id="rId3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5.png"/><Relationship Id="rId3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11.jpg"/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7.png"/><Relationship Id="rId3" Type="http://schemas.openxmlformats.org/officeDocument/2006/relationships/image" Target="../media/image12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8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9.png"/><Relationship Id="rId3" Type="http://schemas.openxmlformats.org/officeDocument/2006/relationships/image" Target="../media/image12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20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Relationship Id="rId2" Type="http://schemas.openxmlformats.org/officeDocument/2006/relationships/notesSlide" Target="../notesSlides/notesSlide2.xml"/><Relationship Id="rId3" Type="http://schemas.openxmlformats.org/officeDocument/2006/relationships/chart" Target="../charts/char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Relationship Id="rId2" Type="http://schemas.openxmlformats.org/officeDocument/2006/relationships/notesSlide" Target="../notesSlides/notesSlide3.xml"/><Relationship Id="rId3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Relationship Id="rId2" Type="http://schemas.openxmlformats.org/officeDocument/2006/relationships/notesSlide" Target="../notesSlides/notesSlide4.xml"/><Relationship Id="rId3" Type="http://schemas.openxmlformats.org/officeDocument/2006/relationships/chart" Target="../charts/char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Relationship Id="rId2" Type="http://schemas.openxmlformats.org/officeDocument/2006/relationships/notesSlide" Target="../notesSlides/notesSlide5.xml"/><Relationship Id="rId3" Type="http://schemas.openxmlformats.org/officeDocument/2006/relationships/chart" Target="../charts/char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 txBox="1">
            <a:spLocks/>
          </p:cNvSpPr>
          <p:nvPr/>
        </p:nvSpPr>
        <p:spPr bwMode="auto">
          <a:xfrm>
            <a:off x="838200" y="2209800"/>
            <a:ext cx="74104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sz="2600" b="1" dirty="0">
                <a:solidFill>
                  <a:schemeClr val="bg1"/>
                </a:solidFill>
                <a:latin typeface="Arial"/>
                <a:cs typeface="Arial"/>
              </a:rPr>
              <a:t>Please note, these are the </a:t>
            </a:r>
            <a:r>
              <a:rPr lang="en-US" sz="2600" b="1" dirty="0" smtClean="0">
                <a:solidFill>
                  <a:schemeClr val="bg1"/>
                </a:solidFill>
                <a:latin typeface="Arial"/>
                <a:cs typeface="Arial"/>
              </a:rPr>
              <a:t>actual</a:t>
            </a:r>
            <a:br>
              <a:rPr lang="en-US" sz="2600" b="1" dirty="0" smtClean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US" sz="2600" b="1" dirty="0" smtClean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en-US" sz="2600" b="1" dirty="0">
                <a:solidFill>
                  <a:schemeClr val="bg1"/>
                </a:solidFill>
                <a:latin typeface="Arial"/>
                <a:cs typeface="Arial"/>
              </a:rPr>
              <a:t>video-recorded proceedings from the </a:t>
            </a:r>
            <a:r>
              <a:rPr lang="en-US" sz="2600" b="1" dirty="0" smtClean="0">
                <a:solidFill>
                  <a:schemeClr val="bg1"/>
                </a:solidFill>
                <a:latin typeface="Arial"/>
                <a:cs typeface="Arial"/>
              </a:rPr>
              <a:t/>
            </a:r>
            <a:br>
              <a:rPr lang="en-US" sz="2600" b="1" dirty="0" smtClean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US" sz="2600" b="1" dirty="0" smtClean="0">
                <a:solidFill>
                  <a:schemeClr val="bg1"/>
                </a:solidFill>
                <a:latin typeface="Arial"/>
                <a:cs typeface="Arial"/>
              </a:rPr>
              <a:t>live </a:t>
            </a:r>
            <a:r>
              <a:rPr lang="en-US" sz="2600" b="1" dirty="0">
                <a:solidFill>
                  <a:schemeClr val="bg1"/>
                </a:solidFill>
                <a:latin typeface="Arial"/>
                <a:cs typeface="Arial"/>
              </a:rPr>
              <a:t>CME event and may include the use of trade names and other raw, unedited content. </a:t>
            </a:r>
            <a:endParaRPr lang="en-US" sz="2600" dirty="0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72238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200" dirty="0"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US" sz="3200" dirty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dirty="0"/>
              <a:t>PHEREXA: A phase III study of </a:t>
            </a:r>
            <a:r>
              <a:rPr lang="en-US" dirty="0" err="1"/>
              <a:t>trastuzumab</a:t>
            </a:r>
            <a:r>
              <a:rPr lang="en-US" dirty="0"/>
              <a:t> (H) + </a:t>
            </a:r>
            <a:r>
              <a:rPr lang="en-US" dirty="0" err="1"/>
              <a:t>capecitabine</a:t>
            </a:r>
            <a:r>
              <a:rPr lang="en-US" dirty="0"/>
              <a:t> (X) ± </a:t>
            </a:r>
            <a:r>
              <a:rPr lang="en-US" dirty="0" err="1"/>
              <a:t>pertuzumab</a:t>
            </a:r>
            <a:r>
              <a:rPr lang="en-US" dirty="0"/>
              <a:t> (P) for patients (pts) who progressed during/after one line of H-based therapy in the HER2-positive metastatic breast cancer (MBC) </a:t>
            </a:r>
            <a:r>
              <a:rPr lang="en-US" dirty="0" smtClean="0"/>
              <a:t>setting</a:t>
            </a:r>
            <a:endParaRPr lang="en-US" sz="32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170" name="Content Placeholder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/>
              <a:t>Urruticoechea</a:t>
            </a:r>
            <a:r>
              <a:rPr lang="en-US" dirty="0"/>
              <a:t> A et al. </a:t>
            </a:r>
            <a:endParaRPr lang="en-US" dirty="0" smtClean="0"/>
          </a:p>
          <a:p>
            <a:r>
              <a:rPr lang="en-US" sz="2800" i="1" dirty="0" smtClean="0">
                <a:latin typeface="Arial" charset="0"/>
                <a:ea typeface="ＭＳ Ｐゴシック" charset="0"/>
                <a:cs typeface="ＭＳ Ｐゴシック" charset="0"/>
              </a:rPr>
              <a:t>Proc </a:t>
            </a:r>
            <a:r>
              <a:rPr lang="en-US" sz="2800" i="1" dirty="0">
                <a:latin typeface="Arial" charset="0"/>
                <a:ea typeface="ＭＳ Ｐゴシック" charset="0"/>
                <a:cs typeface="ＭＳ Ｐゴシック" charset="0"/>
              </a:rPr>
              <a:t>ASCO</a:t>
            </a:r>
            <a: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2016;Abstract 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504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.</a:t>
            </a:r>
            <a:endParaRPr lang="en-US" sz="28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9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6700" y="5610073"/>
            <a:ext cx="914400" cy="955497"/>
          </a:xfrm>
          <a:prstGeom prst="rect">
            <a:avLst/>
          </a:prstGeom>
          <a:effectLst>
            <a:glow rad="63500">
              <a:schemeClr val="accent5">
                <a:satMod val="175000"/>
                <a:alpha val="35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255685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001000" cy="914400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PHEREXA: Survival and Safety (ITT Population)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3554" name="TextBox 15"/>
          <p:cNvSpPr txBox="1">
            <a:spLocks noChangeArrowheads="1"/>
          </p:cNvSpPr>
          <p:nvPr/>
        </p:nvSpPr>
        <p:spPr bwMode="auto">
          <a:xfrm>
            <a:off x="0" y="6442502"/>
            <a:ext cx="91440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2880" bIns="9144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 err="1"/>
              <a:t>Urruticoechea</a:t>
            </a:r>
            <a:r>
              <a:rPr lang="en-US" sz="1800" dirty="0"/>
              <a:t> A et al. </a:t>
            </a:r>
            <a:r>
              <a:rPr lang="en-US" sz="1800" i="1" dirty="0" smtClean="0"/>
              <a:t>Proc </a:t>
            </a:r>
            <a:r>
              <a:rPr lang="en-US" sz="1800" i="1" dirty="0"/>
              <a:t>ASCO</a:t>
            </a:r>
            <a:r>
              <a:rPr lang="en-US" sz="1800" dirty="0"/>
              <a:t> </a:t>
            </a:r>
            <a:r>
              <a:rPr lang="en-US" sz="1800" dirty="0" smtClean="0"/>
              <a:t>2016;Abstract 504</a:t>
            </a:r>
            <a:r>
              <a:rPr lang="en-US" sz="1800" dirty="0"/>
              <a:t>.</a:t>
            </a:r>
          </a:p>
        </p:txBody>
      </p:sp>
      <p:sp>
        <p:nvSpPr>
          <p:cNvPr id="11" name="Rectangle 33"/>
          <p:cNvSpPr>
            <a:spLocks noChangeArrowheads="1"/>
          </p:cNvSpPr>
          <p:nvPr/>
        </p:nvSpPr>
        <p:spPr bwMode="auto">
          <a:xfrm>
            <a:off x="609600" y="1168263"/>
            <a:ext cx="7696200" cy="3962400"/>
          </a:xfrm>
          <a:prstGeom prst="rect">
            <a:avLst/>
          </a:prstGeom>
          <a:solidFill>
            <a:srgbClr val="9CCBE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algn="l">
              <a:spcBef>
                <a:spcPts val="1675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endParaRPr lang="en-US" altLang="en-US" sz="2400">
              <a:solidFill>
                <a:srgbClr val="FFFFFF"/>
              </a:solidFill>
              <a:cs typeface="+mn-cs"/>
            </a:endParaRPr>
          </a:p>
        </p:txBody>
      </p:sp>
      <p:graphicFrame>
        <p:nvGraphicFramePr>
          <p:cNvPr id="12" name="Group 2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3036372"/>
              </p:ext>
            </p:extLst>
          </p:nvPr>
        </p:nvGraphicFramePr>
        <p:xfrm>
          <a:off x="800341" y="1343236"/>
          <a:ext cx="7314718" cy="3587578"/>
        </p:xfrm>
        <a:graphic>
          <a:graphicData uri="http://schemas.openxmlformats.org/drawingml/2006/table">
            <a:tbl>
              <a:tblPr/>
              <a:tblGrid>
                <a:gridCol w="2334484"/>
                <a:gridCol w="1167242"/>
                <a:gridCol w="1400691"/>
                <a:gridCol w="1322875"/>
                <a:gridCol w="1089426"/>
              </a:tblGrid>
              <a:tr h="56879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7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ヒラギノ角ゴ Pro W3" charset="-128"/>
                        <a:cs typeface="+mn-cs"/>
                      </a:endParaRP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H + X </a:t>
                      </a:r>
                      <a:b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</a:b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(n = 224 )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H + X + P </a:t>
                      </a:r>
                      <a:b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</a:b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(n = 228)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Hazard ratio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p</a:t>
                      </a: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-value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</a:tr>
              <a:tr h="36603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Median PFS by IRF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9.0 </a:t>
                      </a:r>
                      <a:r>
                        <a:rPr kumimoji="0" lang="en-US" sz="17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mo</a:t>
                      </a:r>
                      <a:endParaRPr kumimoji="0" lang="en-US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11.1 </a:t>
                      </a:r>
                      <a:r>
                        <a:rPr kumimoji="0" lang="en-US" sz="17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mo</a:t>
                      </a:r>
                      <a:endParaRPr kumimoji="0" lang="en-US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0.82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0.07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</a:tr>
              <a:tr h="43617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Median OS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28.1 </a:t>
                      </a:r>
                      <a:r>
                        <a:rPr kumimoji="0" lang="en-US" sz="17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mo</a:t>
                      </a:r>
                      <a:endParaRPr kumimoji="0" lang="en-US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36.1 </a:t>
                      </a:r>
                      <a:r>
                        <a:rPr kumimoji="0" lang="en-US" sz="17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mo</a:t>
                      </a:r>
                      <a:endParaRPr kumimoji="0" lang="en-US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0.68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NE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</a:tr>
              <a:tr h="41486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Grade ≥3 AEs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2B5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H + X (n = 218)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2B5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2B5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H + X + P (n = 228)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2B5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2B50"/>
                    </a:solidFill>
                  </a:tcPr>
                </a:tc>
              </a:tr>
              <a:tr h="33101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Diarrhea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10%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16%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</a:tr>
              <a:tr h="36331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Nausea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3%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3%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</a:tr>
              <a:tr h="3691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Hand-foot syndrome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22%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10%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</a:tr>
              <a:tr h="3691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LVSD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3%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7%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691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Neutropenia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6%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4%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787135" y="5328047"/>
            <a:ext cx="7657618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dirty="0" smtClean="0"/>
              <a:t>IRF = independent review facility; NE = not evaluable due to hierarchical testing of OS after the primary PFS by IRF endpoint; </a:t>
            </a:r>
            <a:r>
              <a:rPr lang="en-US" sz="1700" dirty="0"/>
              <a:t>LVSD = left ventricular systolic dysfunction</a:t>
            </a:r>
          </a:p>
        </p:txBody>
      </p:sp>
    </p:spTree>
    <p:extLst>
      <p:ext uri="{BB962C8B-B14F-4D97-AF65-F5344CB8AC3E}">
        <p14:creationId xmlns:p14="http://schemas.microsoft.com/office/powerpoint/2010/main" val="2069383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200" dirty="0"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US" sz="3200" dirty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2800" dirty="0" smtClean="0"/>
              <a:t>PRECIOUS</a:t>
            </a:r>
            <a:r>
              <a:rPr lang="en-US" sz="2800" dirty="0"/>
              <a:t>: A randomized, open-label phase III trial of </a:t>
            </a:r>
            <a:r>
              <a:rPr lang="en-US" sz="2800" dirty="0" err="1"/>
              <a:t>pertuzumab</a:t>
            </a:r>
            <a:r>
              <a:rPr lang="en-US" sz="2800" dirty="0"/>
              <a:t> retreatment in HER2-positive locally advanced/metastatic breast cancer patients who were previously treated with </a:t>
            </a:r>
            <a:r>
              <a:rPr lang="en-US" sz="2800" dirty="0" err="1"/>
              <a:t>pertuzumab</a:t>
            </a:r>
            <a:r>
              <a:rPr lang="en-US" sz="2800" dirty="0"/>
              <a:t>, </a:t>
            </a:r>
            <a:r>
              <a:rPr lang="en-US" sz="2800" dirty="0" err="1"/>
              <a:t>trastuzumab</a:t>
            </a:r>
            <a:r>
              <a:rPr lang="en-US" sz="2800" dirty="0"/>
              <a:t>, and chemotherapy </a:t>
            </a:r>
            <a:endParaRPr lang="en-US" sz="2800" dirty="0">
              <a:solidFill>
                <a:srgbClr val="326CA8"/>
              </a:solidFill>
            </a:endParaRPr>
          </a:p>
        </p:txBody>
      </p:sp>
      <p:sp>
        <p:nvSpPr>
          <p:cNvPr id="7170" name="Content Placeholder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Yamamoto Y et </a:t>
            </a:r>
            <a: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  <a:t>al. </a:t>
            </a:r>
          </a:p>
          <a:p>
            <a:pPr marL="0" indent="0">
              <a:buFontTx/>
              <a:buNone/>
            </a:pPr>
            <a:r>
              <a:rPr lang="en-US" sz="2800" i="1" dirty="0">
                <a:latin typeface="Arial" charset="0"/>
                <a:ea typeface="ＭＳ Ｐゴシック" charset="0"/>
                <a:cs typeface="ＭＳ Ｐゴシック" charset="0"/>
              </a:rPr>
              <a:t>Proc ASCO</a:t>
            </a:r>
            <a: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2016;Abstract 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TPS636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.</a:t>
            </a:r>
            <a:endParaRPr lang="en-US" sz="28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6610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Line 6"/>
          <p:cNvSpPr>
            <a:spLocks noChangeShapeType="1"/>
          </p:cNvSpPr>
          <p:nvPr/>
        </p:nvSpPr>
        <p:spPr bwMode="auto">
          <a:xfrm>
            <a:off x="3241402" y="2879381"/>
            <a:ext cx="1425575" cy="0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346" name="Line 7"/>
          <p:cNvSpPr>
            <a:spLocks noChangeShapeType="1"/>
          </p:cNvSpPr>
          <p:nvPr/>
        </p:nvSpPr>
        <p:spPr bwMode="auto">
          <a:xfrm flipH="1">
            <a:off x="4666977" y="1795118"/>
            <a:ext cx="0" cy="2003425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347" name="Line 8"/>
          <p:cNvSpPr>
            <a:spLocks noChangeShapeType="1"/>
          </p:cNvSpPr>
          <p:nvPr/>
        </p:nvSpPr>
        <p:spPr bwMode="auto">
          <a:xfrm flipV="1">
            <a:off x="4666977" y="1784006"/>
            <a:ext cx="514350" cy="11112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348" name="Line 9"/>
          <p:cNvSpPr>
            <a:spLocks noChangeShapeType="1"/>
          </p:cNvSpPr>
          <p:nvPr/>
        </p:nvSpPr>
        <p:spPr bwMode="auto">
          <a:xfrm>
            <a:off x="4666977" y="3798543"/>
            <a:ext cx="514350" cy="0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349" name="Text Box 11"/>
          <p:cNvSpPr txBox="1">
            <a:spLocks noChangeArrowheads="1"/>
          </p:cNvSpPr>
          <p:nvPr/>
        </p:nvSpPr>
        <p:spPr bwMode="auto">
          <a:xfrm>
            <a:off x="5248003" y="1269656"/>
            <a:ext cx="3324252" cy="989012"/>
          </a:xfrm>
          <a:prstGeom prst="rect">
            <a:avLst/>
          </a:prstGeom>
          <a:solidFill>
            <a:srgbClr val="F8951E"/>
          </a:solidFill>
          <a:ln w="9525">
            <a:solidFill>
              <a:srgbClr val="FFFFFF"/>
            </a:solidFill>
            <a:miter lim="800000"/>
            <a:headEnd/>
            <a:tailEnd/>
          </a:ln>
          <a:effectLst>
            <a:prstShdw prst="shdw17" dist="17961" dir="2700000">
              <a:srgbClr val="999999">
                <a:alpha val="74997"/>
              </a:srgbClr>
            </a:prstShdw>
          </a:effec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Aft>
                <a:spcPts val="0"/>
              </a:spcAft>
            </a:pPr>
            <a:r>
              <a:rPr lang="en-US" sz="1800" b="1" dirty="0" err="1" smtClean="0">
                <a:solidFill>
                  <a:srgbClr val="000090"/>
                </a:solidFill>
              </a:rPr>
              <a:t>Trastuzumab</a:t>
            </a:r>
            <a:r>
              <a:rPr lang="en-US" sz="1800" b="1" dirty="0" smtClean="0">
                <a:solidFill>
                  <a:srgbClr val="000090"/>
                </a:solidFill>
              </a:rPr>
              <a:t> + Chemotherapy</a:t>
            </a:r>
            <a:r>
              <a:rPr lang="en-US" sz="1800" b="1" dirty="0">
                <a:solidFill>
                  <a:srgbClr val="000090"/>
                </a:solidFill>
              </a:rPr>
              <a:t>*</a:t>
            </a:r>
          </a:p>
        </p:txBody>
      </p:sp>
      <p:sp>
        <p:nvSpPr>
          <p:cNvPr id="57350" name="Text Box 13"/>
          <p:cNvSpPr txBox="1">
            <a:spLocks noChangeArrowheads="1"/>
          </p:cNvSpPr>
          <p:nvPr/>
        </p:nvSpPr>
        <p:spPr bwMode="auto">
          <a:xfrm>
            <a:off x="5248003" y="3433418"/>
            <a:ext cx="3324252" cy="960438"/>
          </a:xfrm>
          <a:prstGeom prst="rect">
            <a:avLst/>
          </a:prstGeom>
          <a:solidFill>
            <a:srgbClr val="58C4F3"/>
          </a:solidFill>
          <a:ln w="9525">
            <a:solidFill>
              <a:srgbClr val="FFFFFF"/>
            </a:solidFill>
            <a:miter lim="800000"/>
            <a:headEnd/>
            <a:tailEnd/>
          </a:ln>
          <a:effectLst>
            <a:prstShdw prst="shdw17" dist="17961" dir="2700000">
              <a:srgbClr val="999999">
                <a:alpha val="74997"/>
              </a:srgbClr>
            </a:prstShdw>
          </a:effec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ts val="0"/>
              </a:spcBef>
            </a:pPr>
            <a:r>
              <a:rPr lang="en-US" sz="1800" b="1" dirty="0" err="1" smtClean="0">
                <a:solidFill>
                  <a:srgbClr val="000090"/>
                </a:solidFill>
              </a:rPr>
              <a:t>Trastuzumab</a:t>
            </a:r>
            <a:r>
              <a:rPr lang="en-US" sz="1800" b="1" dirty="0" smtClean="0">
                <a:solidFill>
                  <a:srgbClr val="000090"/>
                </a:solidFill>
              </a:rPr>
              <a:t> + </a:t>
            </a:r>
            <a:r>
              <a:rPr lang="en-US" sz="1800" b="1" dirty="0" err="1" smtClean="0">
                <a:solidFill>
                  <a:srgbClr val="000090"/>
                </a:solidFill>
              </a:rPr>
              <a:t>Pertuzumab</a:t>
            </a:r>
            <a:r>
              <a:rPr lang="en-US" sz="1800" b="1" dirty="0" smtClean="0">
                <a:solidFill>
                  <a:srgbClr val="000090"/>
                </a:solidFill>
              </a:rPr>
              <a:t> + Chemotherapy*</a:t>
            </a:r>
            <a:endParaRPr lang="en-US" sz="1800" b="1" dirty="0">
              <a:solidFill>
                <a:srgbClr val="000090"/>
              </a:solidFill>
            </a:endParaRPr>
          </a:p>
        </p:txBody>
      </p:sp>
      <p:sp>
        <p:nvSpPr>
          <p:cNvPr id="57351" name="Oval 25"/>
          <p:cNvSpPr>
            <a:spLocks noChangeArrowheads="1"/>
          </p:cNvSpPr>
          <p:nvPr/>
        </p:nvSpPr>
        <p:spPr bwMode="auto">
          <a:xfrm>
            <a:off x="3523977" y="2442818"/>
            <a:ext cx="852488" cy="850900"/>
          </a:xfrm>
          <a:prstGeom prst="ellipse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381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en-US" sz="3000" b="1">
                <a:solidFill>
                  <a:srgbClr val="FFFFFF"/>
                </a:solidFill>
              </a:rPr>
              <a:t>R</a:t>
            </a:r>
          </a:p>
        </p:txBody>
      </p:sp>
      <p:sp>
        <p:nvSpPr>
          <p:cNvPr id="57352" name="TextBox 3"/>
          <p:cNvSpPr txBox="1">
            <a:spLocks noChangeArrowheads="1"/>
          </p:cNvSpPr>
          <p:nvPr/>
        </p:nvSpPr>
        <p:spPr bwMode="auto">
          <a:xfrm>
            <a:off x="3959" y="6248400"/>
            <a:ext cx="91440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2880" bIns="91440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 smtClean="0">
                <a:solidFill>
                  <a:schemeClr val="bg1"/>
                </a:solidFill>
              </a:rPr>
              <a:t>Yamamoto Y et al. </a:t>
            </a:r>
            <a:r>
              <a:rPr lang="en-US" sz="1600" i="1" dirty="0" smtClean="0">
                <a:solidFill>
                  <a:schemeClr val="bg1"/>
                </a:solidFill>
              </a:rPr>
              <a:t>Proc ASCO </a:t>
            </a:r>
            <a:r>
              <a:rPr lang="en-US" sz="1600" dirty="0" smtClean="0">
                <a:solidFill>
                  <a:schemeClr val="bg1"/>
                </a:solidFill>
              </a:rPr>
              <a:t>2016;Abstract TPS636.</a:t>
            </a:r>
            <a:endParaRPr lang="en-US" sz="1600" dirty="0"/>
          </a:p>
        </p:txBody>
      </p:sp>
      <p:graphicFrame>
        <p:nvGraphicFramePr>
          <p:cNvPr id="29" name="Group 104"/>
          <p:cNvGraphicFramePr>
            <a:graphicFrameLocks noGrp="1"/>
          </p:cNvGraphicFramePr>
          <p:nvPr>
            <p:extLst/>
          </p:nvPr>
        </p:nvGraphicFramePr>
        <p:xfrm>
          <a:off x="457200" y="1359418"/>
          <a:ext cx="2895600" cy="3090408"/>
        </p:xfrm>
        <a:graphic>
          <a:graphicData uri="http://schemas.openxmlformats.org/drawingml/2006/table">
            <a:tbl>
              <a:tblPr/>
              <a:tblGrid>
                <a:gridCol w="2895600"/>
              </a:tblGrid>
              <a:tr h="23237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Target Accrual (N = 370)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/>
                        <a:ea typeface="ＭＳ Ｐゴシック" charset="0"/>
                        <a:cs typeface="Arial"/>
                      </a:endParaRPr>
                    </a:p>
                  </a:txBody>
                  <a:tcPr marL="91490" marR="91490" marT="45654" marB="45654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  <a:tr h="1537164"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120000"/>
                        </a:lnSpc>
                        <a:buFont typeface="Arial"/>
                        <a:buChar char="•"/>
                        <a:defRPr/>
                      </a:pPr>
                      <a:r>
                        <a:rPr lang="en-US" sz="1800" dirty="0" smtClean="0"/>
                        <a:t>HER2-positive locally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dirty="0" smtClean="0"/>
                        <a:t>advanced or metastatic BC (LA/</a:t>
                      </a:r>
                      <a:r>
                        <a:rPr lang="en-US" sz="1800" dirty="0" err="1" smtClean="0"/>
                        <a:t>mBC</a:t>
                      </a:r>
                      <a:r>
                        <a:rPr lang="en-US" sz="1800" dirty="0" smtClean="0"/>
                        <a:t>)</a:t>
                      </a:r>
                    </a:p>
                    <a:p>
                      <a:pPr marL="285750" indent="-285750">
                        <a:lnSpc>
                          <a:spcPct val="120000"/>
                        </a:lnSpc>
                        <a:buFont typeface="Arial"/>
                        <a:buChar char="•"/>
                        <a:defRPr/>
                      </a:pPr>
                      <a:r>
                        <a:rPr lang="en-US" sz="1800" baseline="0" dirty="0" smtClean="0"/>
                        <a:t>Previously 1</a:t>
                      </a:r>
                      <a:r>
                        <a:rPr lang="en-US" sz="1800" baseline="30000" dirty="0" smtClean="0"/>
                        <a:t>st</a:t>
                      </a:r>
                      <a:r>
                        <a:rPr lang="en-US" sz="1800" baseline="0" dirty="0" smtClean="0"/>
                        <a:t> and/or </a:t>
                      </a:r>
                      <a:br>
                        <a:rPr lang="en-US" sz="1800" baseline="0" dirty="0" smtClean="0"/>
                      </a:br>
                      <a:r>
                        <a:rPr lang="en-US" sz="1800" baseline="0" dirty="0" smtClean="0"/>
                        <a:t>2</a:t>
                      </a:r>
                      <a:r>
                        <a:rPr lang="en-US" sz="1800" baseline="30000" dirty="0" smtClean="0"/>
                        <a:t>nd</a:t>
                      </a:r>
                      <a:r>
                        <a:rPr lang="en-US" sz="1800" baseline="0" dirty="0" smtClean="0"/>
                        <a:t> line </a:t>
                      </a:r>
                      <a:r>
                        <a:rPr lang="en-US" sz="1800" baseline="0" dirty="0" err="1" smtClean="0"/>
                        <a:t>pertuzumab</a:t>
                      </a:r>
                      <a:r>
                        <a:rPr lang="en-US" sz="1800" baseline="0" dirty="0" smtClean="0"/>
                        <a:t> </a:t>
                      </a:r>
                      <a:br>
                        <a:rPr lang="en-US" sz="1800" baseline="0" dirty="0" smtClean="0"/>
                      </a:br>
                      <a:r>
                        <a:rPr lang="en-US" sz="1800" baseline="0" dirty="0" smtClean="0"/>
                        <a:t>for LA/</a:t>
                      </a:r>
                      <a:r>
                        <a:rPr lang="en-US" sz="1800" baseline="0" dirty="0" err="1" smtClean="0"/>
                        <a:t>mBC</a:t>
                      </a:r>
                      <a:endParaRPr lang="en-US" sz="1800" baseline="0" dirty="0" smtClean="0"/>
                    </a:p>
                    <a:p>
                      <a:pPr marL="285750" indent="-285750">
                        <a:lnSpc>
                          <a:spcPct val="120000"/>
                        </a:lnSpc>
                        <a:buFont typeface="Arial"/>
                        <a:buChar char="•"/>
                        <a:defRPr/>
                      </a:pPr>
                      <a:r>
                        <a:rPr lang="en-US" sz="1800" baseline="0" dirty="0" smtClean="0"/>
                        <a:t>No </a:t>
                      </a:r>
                      <a:r>
                        <a:rPr lang="en-US" sz="1800" baseline="0" dirty="0" err="1" smtClean="0"/>
                        <a:t>pertuzumab</a:t>
                      </a:r>
                      <a:r>
                        <a:rPr lang="en-US" sz="1800" baseline="0" dirty="0" smtClean="0"/>
                        <a:t> in the most recent regimen</a:t>
                      </a:r>
                    </a:p>
                  </a:txBody>
                  <a:tcPr marL="91490" marR="91490" marT="45654" marB="45654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12A50"/>
                    </a:solidFill>
                  </a:tcPr>
                </a:tc>
              </a:tr>
            </a:tbl>
          </a:graphicData>
        </a:graphic>
      </p:graphicFrame>
      <p:sp>
        <p:nvSpPr>
          <p:cNvPr id="57361" name="TextBox 2"/>
          <p:cNvSpPr txBox="1">
            <a:spLocks noChangeArrowheads="1"/>
          </p:cNvSpPr>
          <p:nvPr/>
        </p:nvSpPr>
        <p:spPr bwMode="auto">
          <a:xfrm>
            <a:off x="460094" y="5714574"/>
            <a:ext cx="758382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000" b="1" dirty="0"/>
              <a:t>Primary Endpoint: </a:t>
            </a:r>
            <a:r>
              <a:rPr lang="en-US" sz="2000" dirty="0" smtClean="0"/>
              <a:t>Progression-free survival</a:t>
            </a:r>
            <a:endParaRPr lang="en-US" sz="2000" dirty="0"/>
          </a:p>
        </p:txBody>
      </p:sp>
      <p:sp>
        <p:nvSpPr>
          <p:cNvPr id="57364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7772400" cy="1143000"/>
          </a:xfrm>
        </p:spPr>
        <p:txBody>
          <a:bodyPr/>
          <a:lstStyle/>
          <a:p>
            <a:r>
              <a:rPr lang="en-US" dirty="0" smtClean="0"/>
              <a:t>PRECIOUS Phase III Study of </a:t>
            </a:r>
            <a:r>
              <a:rPr lang="en-US" dirty="0" err="1" smtClean="0"/>
              <a:t>Pertuzumab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Re-Treatment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643312" y="1926348"/>
            <a:ext cx="5405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1:1</a:t>
            </a:r>
            <a:endParaRPr lang="en-US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5105400" y="4686659"/>
            <a:ext cx="390527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*</a:t>
            </a:r>
            <a:r>
              <a:rPr lang="en-US" sz="1600" baseline="30000" dirty="0" smtClean="0"/>
              <a:t> </a:t>
            </a:r>
            <a:r>
              <a:rPr lang="en-US" sz="1600" dirty="0" smtClean="0"/>
              <a:t>Chemotherapy (docetaxel, paclitaxel, </a:t>
            </a:r>
            <a:r>
              <a:rPr lang="en-US" sz="1600" i="1" dirty="0" smtClean="0"/>
              <a:t>nab</a:t>
            </a:r>
            <a:r>
              <a:rPr lang="en-US" sz="1600" dirty="0" smtClean="0"/>
              <a:t> paclitaxel, </a:t>
            </a:r>
            <a:r>
              <a:rPr lang="en-US" sz="1600" dirty="0" err="1" smtClean="0"/>
              <a:t>vinorelbine</a:t>
            </a:r>
            <a:r>
              <a:rPr lang="en-US" sz="1600" dirty="0" smtClean="0"/>
              <a:t> or </a:t>
            </a:r>
            <a:r>
              <a:rPr lang="en-US" sz="1600" dirty="0" err="1" smtClean="0"/>
              <a:t>eribulin</a:t>
            </a:r>
            <a:r>
              <a:rPr lang="en-US" sz="1600" dirty="0" smtClean="0"/>
              <a:t>) must be chosen before randomization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998069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auto">
          <a:xfrm>
            <a:off x="436156" y="1380744"/>
            <a:ext cx="8215920" cy="3343656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62400" y="4385846"/>
            <a:ext cx="4648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i="1" dirty="0" smtClean="0">
                <a:solidFill>
                  <a:schemeClr val="tx2"/>
                </a:solidFill>
                <a:latin typeface="+mn-lt"/>
                <a:ea typeface="Arial Hebrew Scholar" charset="-79"/>
                <a:cs typeface="Arial Hebrew Scholar" charset="-79"/>
              </a:rPr>
              <a:t>Lancet </a:t>
            </a:r>
            <a:r>
              <a:rPr lang="en-US" sz="1600" i="1" dirty="0" err="1" smtClean="0">
                <a:solidFill>
                  <a:schemeClr val="tx2"/>
                </a:solidFill>
                <a:latin typeface="+mn-lt"/>
                <a:ea typeface="Arial Hebrew Scholar" charset="-79"/>
                <a:cs typeface="Arial Hebrew Scholar" charset="-79"/>
              </a:rPr>
              <a:t>Oncol</a:t>
            </a:r>
            <a:r>
              <a:rPr lang="en-US" sz="1600" i="1" dirty="0" smtClean="0">
                <a:solidFill>
                  <a:schemeClr val="tx2"/>
                </a:solidFill>
                <a:latin typeface="+mn-lt"/>
                <a:ea typeface="Arial Hebrew Scholar" charset="-79"/>
                <a:cs typeface="Arial Hebrew Scholar" charset="-79"/>
              </a:rPr>
              <a:t> </a:t>
            </a:r>
            <a:r>
              <a:rPr lang="en-US" sz="1600" dirty="0" smtClean="0">
                <a:solidFill>
                  <a:schemeClr val="tx2"/>
                </a:solidFill>
                <a:latin typeface="+mn-lt"/>
                <a:ea typeface="Arial Hebrew Scholar" charset="-79"/>
                <a:cs typeface="Arial Hebrew Scholar" charset="-79"/>
              </a:rPr>
              <a:t>2016;17(3):367-77.</a:t>
            </a:r>
            <a:endParaRPr lang="en-US" sz="1600" dirty="0">
              <a:solidFill>
                <a:schemeClr val="tx2"/>
              </a:solidFill>
              <a:latin typeface="+mn-lt"/>
              <a:ea typeface="Arial Hebrew Scholar" charset="-79"/>
              <a:cs typeface="Arial Hebrew Scholar" charset="-79"/>
            </a:endParaRPr>
          </a:p>
        </p:txBody>
      </p:sp>
      <p:sp>
        <p:nvSpPr>
          <p:cNvPr id="7169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US" sz="3200" dirty="0">
                <a:latin typeface="Arial" charset="0"/>
                <a:ea typeface="ＭＳ Ｐゴシック" charset="0"/>
                <a:cs typeface="ＭＳ Ｐゴシック" charset="0"/>
              </a:rPr>
            </a:br>
            <a:endParaRPr lang="en-US" sz="32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156" y="1380744"/>
            <a:ext cx="8215920" cy="295351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alphaModFix amt="9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6700" y="5610073"/>
            <a:ext cx="914400" cy="955497"/>
          </a:xfrm>
          <a:prstGeom prst="rect">
            <a:avLst/>
          </a:prstGeom>
          <a:effectLst>
            <a:glow rad="63500">
              <a:schemeClr val="accent5">
                <a:satMod val="175000"/>
                <a:alpha val="35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138186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503024" cy="914400"/>
          </a:xfrm>
        </p:spPr>
        <p:txBody>
          <a:bodyPr/>
          <a:lstStyle/>
          <a:p>
            <a:r>
              <a:rPr lang="en-US" smtClean="0">
                <a:latin typeface="Arial" charset="0"/>
                <a:ea typeface="ヒラギノ角ゴ Pro W3" charset="0"/>
                <a:cs typeface="ヒラギノ角ゴ Pro W3" charset="0"/>
              </a:rPr>
              <a:t>ExteNET</a:t>
            </a:r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: DFS at 2-Year Follow-Up (Intent to Treat)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3554" name="TextBox 15"/>
          <p:cNvSpPr txBox="1">
            <a:spLocks noChangeArrowheads="1"/>
          </p:cNvSpPr>
          <p:nvPr/>
        </p:nvSpPr>
        <p:spPr bwMode="auto">
          <a:xfrm>
            <a:off x="0" y="6442502"/>
            <a:ext cx="91440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2880" bIns="9144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 smtClean="0">
                <a:solidFill>
                  <a:srgbClr val="FFFFFF"/>
                </a:solidFill>
                <a:cs typeface="Arial" charset="0"/>
              </a:rPr>
              <a:t>Chan A et </a:t>
            </a:r>
            <a:r>
              <a:rPr lang="en-US" sz="1800" dirty="0">
                <a:solidFill>
                  <a:srgbClr val="FFFFFF"/>
                </a:solidFill>
                <a:cs typeface="Arial" charset="0"/>
              </a:rPr>
              <a:t>al. </a:t>
            </a:r>
            <a:r>
              <a:rPr lang="en-US" sz="1800" i="1" dirty="0" smtClean="0">
                <a:solidFill>
                  <a:srgbClr val="FFFFFF"/>
                </a:solidFill>
                <a:cs typeface="Arial" charset="0"/>
              </a:rPr>
              <a:t>Lancet </a:t>
            </a:r>
            <a:r>
              <a:rPr lang="en-US" sz="1800" i="1" dirty="0" err="1" smtClean="0">
                <a:solidFill>
                  <a:srgbClr val="FFFFFF"/>
                </a:solidFill>
                <a:cs typeface="Arial" charset="0"/>
              </a:rPr>
              <a:t>Oncol</a:t>
            </a:r>
            <a:r>
              <a:rPr lang="en-US" sz="1800" i="1" dirty="0" smtClean="0">
                <a:solidFill>
                  <a:srgbClr val="FFFFFF"/>
                </a:solidFill>
                <a:cs typeface="Arial" charset="0"/>
              </a:rPr>
              <a:t> </a:t>
            </a:r>
            <a:r>
              <a:rPr lang="en-US" sz="1800" dirty="0" smtClean="0">
                <a:solidFill>
                  <a:srgbClr val="FFFFFF"/>
                </a:solidFill>
                <a:cs typeface="Arial" charset="0"/>
              </a:rPr>
              <a:t>2016;17(3):367-77.</a:t>
            </a:r>
            <a:endParaRPr lang="en-US" sz="1800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1" name="Rectangle 33"/>
          <p:cNvSpPr>
            <a:spLocks noChangeArrowheads="1"/>
          </p:cNvSpPr>
          <p:nvPr/>
        </p:nvSpPr>
        <p:spPr bwMode="auto">
          <a:xfrm>
            <a:off x="487680" y="1005330"/>
            <a:ext cx="7818120" cy="4023360"/>
          </a:xfrm>
          <a:prstGeom prst="rect">
            <a:avLst/>
          </a:prstGeom>
          <a:solidFill>
            <a:srgbClr val="9CCBE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algn="l">
              <a:spcBef>
                <a:spcPts val="1675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endParaRPr lang="en-US" altLang="en-US" sz="2400">
              <a:solidFill>
                <a:srgbClr val="FFFFFF"/>
              </a:solidFill>
              <a:cs typeface="+mn-cs"/>
            </a:endParaRPr>
          </a:p>
        </p:txBody>
      </p:sp>
      <p:graphicFrame>
        <p:nvGraphicFramePr>
          <p:cNvPr id="12" name="Group 2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1676376"/>
              </p:ext>
            </p:extLst>
          </p:nvPr>
        </p:nvGraphicFramePr>
        <p:xfrm>
          <a:off x="662941" y="1160543"/>
          <a:ext cx="7467599" cy="3713444"/>
        </p:xfrm>
        <a:graphic>
          <a:graphicData uri="http://schemas.openxmlformats.org/drawingml/2006/table">
            <a:tbl>
              <a:tblPr/>
              <a:tblGrid>
                <a:gridCol w="2383277"/>
                <a:gridCol w="1429966"/>
                <a:gridCol w="1350523"/>
                <a:gridCol w="1191638"/>
                <a:gridCol w="1112195"/>
              </a:tblGrid>
              <a:tr h="57171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7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ヒラギノ角ゴ Pro W3" charset="-128"/>
                        <a:cs typeface="+mn-cs"/>
                      </a:endParaRP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7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Neratinib</a:t>
                      </a: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/>
                      </a:r>
                      <a:b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</a:b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(n = 1,420)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Placebo</a:t>
                      </a:r>
                      <a:b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</a:b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(n = 1,420)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Hazard ratio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p</a:t>
                      </a: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-value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</a:tr>
              <a:tr h="3829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DFS including DCIS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93.9%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91.0%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0.63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0.0017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</a:tr>
              <a:tr h="45634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7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  <a:cs typeface="+mn-cs"/>
                        </a:rPr>
                        <a:t>Invasive DFS (IDFS)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93.9%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91.6%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0.67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0.0091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</a:tr>
              <a:tr h="37991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    HR-positive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95.4%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91.2%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0.51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0.0013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</a:tr>
              <a:tr h="37991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    HR-negative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92.0%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92.2%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0.93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0.74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</a:tr>
              <a:tr h="43405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Grade 3/4 AEs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2B5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7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Neratinib</a:t>
                      </a: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 (n = 1,408)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2B5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2B5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Placebo (n = 1,408)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2B5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2B50"/>
                    </a:solidFill>
                  </a:tcPr>
                </a:tc>
              </a:tr>
              <a:tr h="34221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Diarrhea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40%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2%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</a:tr>
              <a:tr h="38012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Vomiting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3%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&lt;1%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</a:tr>
              <a:tr h="3861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Nausea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2%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&lt;1%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</a:tr>
            </a:tbl>
          </a:graphicData>
        </a:graphic>
      </p:graphicFrame>
      <p:sp>
        <p:nvSpPr>
          <p:cNvPr id="6" name="Title 2"/>
          <p:cNvSpPr txBox="1">
            <a:spLocks/>
          </p:cNvSpPr>
          <p:nvPr/>
        </p:nvSpPr>
        <p:spPr bwMode="auto">
          <a:xfrm>
            <a:off x="425824" y="4970766"/>
            <a:ext cx="8534400" cy="1380806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 sz="1800" kern="0" dirty="0" err="1" smtClean="0"/>
              <a:t>Neratinib</a:t>
            </a:r>
            <a:r>
              <a:rPr lang="en-US" sz="1800" kern="0" dirty="0" smtClean="0"/>
              <a:t> for 12 months post </a:t>
            </a:r>
            <a:r>
              <a:rPr lang="en-US" sz="1800" kern="0" dirty="0" err="1" smtClean="0"/>
              <a:t>trastuzumab</a:t>
            </a:r>
            <a:r>
              <a:rPr lang="en-US" sz="1800" kern="0" dirty="0" smtClean="0"/>
              <a:t> significantly improved 2-yr IDFS</a:t>
            </a:r>
          </a:p>
          <a:p>
            <a:pPr marL="285750" indent="-285750">
              <a:buFont typeface="Arial" charset="0"/>
              <a:buChar char="•"/>
              <a:defRPr/>
            </a:pPr>
            <a:r>
              <a:rPr lang="en-US" sz="1800" kern="0" dirty="0" smtClean="0"/>
              <a:t>Grade 3/4 diarrhea was the most common adverse event leading to dose reductions/discontinuation of </a:t>
            </a:r>
            <a:r>
              <a:rPr lang="en-US" sz="1800" kern="0" dirty="0" err="1" smtClean="0"/>
              <a:t>neratinib</a:t>
            </a:r>
            <a:r>
              <a:rPr lang="en-US" sz="1800" kern="0" dirty="0" smtClean="0"/>
              <a:t> in 26%/17% of patients</a:t>
            </a:r>
          </a:p>
        </p:txBody>
      </p:sp>
    </p:spTree>
    <p:extLst>
      <p:ext uri="{BB962C8B-B14F-4D97-AF65-F5344CB8AC3E}">
        <p14:creationId xmlns:p14="http://schemas.microsoft.com/office/powerpoint/2010/main" val="3639575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auto">
          <a:xfrm>
            <a:off x="457200" y="1212114"/>
            <a:ext cx="8229600" cy="3131286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10000" y="4004846"/>
            <a:ext cx="4648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i="1" dirty="0" smtClean="0">
                <a:solidFill>
                  <a:schemeClr val="tx2"/>
                </a:solidFill>
                <a:latin typeface="+mn-lt"/>
                <a:ea typeface="Arial Hebrew Scholar" charset="-79"/>
                <a:cs typeface="Arial Hebrew Scholar" charset="-79"/>
              </a:rPr>
              <a:t>Lancet </a:t>
            </a:r>
            <a:r>
              <a:rPr lang="en-US" sz="1600" i="1" dirty="0" err="1" smtClean="0">
                <a:solidFill>
                  <a:schemeClr val="tx2"/>
                </a:solidFill>
                <a:latin typeface="+mn-lt"/>
                <a:ea typeface="Arial Hebrew Scholar" charset="-79"/>
                <a:cs typeface="Arial Hebrew Scholar" charset="-79"/>
              </a:rPr>
              <a:t>Oncol</a:t>
            </a:r>
            <a:r>
              <a:rPr lang="en-US" sz="1600" i="1" dirty="0" smtClean="0">
                <a:solidFill>
                  <a:schemeClr val="tx2"/>
                </a:solidFill>
                <a:latin typeface="+mn-lt"/>
                <a:ea typeface="Arial Hebrew Scholar" charset="-79"/>
                <a:cs typeface="Arial Hebrew Scholar" charset="-79"/>
              </a:rPr>
              <a:t> </a:t>
            </a:r>
            <a:r>
              <a:rPr lang="en-US" sz="1600" dirty="0" smtClean="0">
                <a:solidFill>
                  <a:schemeClr val="tx2"/>
                </a:solidFill>
                <a:latin typeface="+mn-lt"/>
                <a:ea typeface="Arial Hebrew Scholar" charset="-79"/>
                <a:cs typeface="Arial Hebrew Scholar" charset="-79"/>
              </a:rPr>
              <a:t>2016;17(3):345-56.</a:t>
            </a:r>
            <a:endParaRPr lang="en-US" sz="1600" dirty="0">
              <a:solidFill>
                <a:schemeClr val="tx2"/>
              </a:solidFill>
              <a:latin typeface="+mn-lt"/>
              <a:ea typeface="Arial Hebrew Scholar" charset="-79"/>
              <a:cs typeface="Arial Hebrew Scholar" charset="-79"/>
            </a:endParaRPr>
          </a:p>
        </p:txBody>
      </p:sp>
      <p:sp>
        <p:nvSpPr>
          <p:cNvPr id="7169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US" sz="3200" dirty="0">
                <a:latin typeface="Arial" charset="0"/>
                <a:ea typeface="ＭＳ Ｐゴシック" charset="0"/>
                <a:cs typeface="ＭＳ Ｐゴシック" charset="0"/>
              </a:rPr>
            </a:br>
            <a:endParaRPr lang="en-US" sz="28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887" y="1351180"/>
            <a:ext cx="8107913" cy="25146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alphaModFix amt="9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6700" y="5610073"/>
            <a:ext cx="914400" cy="955497"/>
          </a:xfrm>
          <a:prstGeom prst="rect">
            <a:avLst/>
          </a:prstGeom>
          <a:effectLst>
            <a:glow rad="63500">
              <a:schemeClr val="accent5">
                <a:satMod val="175000"/>
                <a:alpha val="35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706654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dirty="0">
                <a:latin typeface="Arial" charset="0"/>
                <a:ea typeface="ヒラギノ角ゴ Pro W3" charset="0"/>
                <a:cs typeface="ヒラギノ角ゴ Pro W3" charset="0"/>
              </a:rPr>
              <a:t>Pathological Complete Response (ypT0ypN0)</a:t>
            </a:r>
            <a:endParaRPr lang="en-US" dirty="0"/>
          </a:p>
        </p:txBody>
      </p:sp>
      <p:sp>
        <p:nvSpPr>
          <p:cNvPr id="3" name="TextBox 15"/>
          <p:cNvSpPr txBox="1">
            <a:spLocks noChangeArrowheads="1"/>
          </p:cNvSpPr>
          <p:nvPr/>
        </p:nvSpPr>
        <p:spPr bwMode="auto">
          <a:xfrm>
            <a:off x="0" y="6473279"/>
            <a:ext cx="9144000" cy="384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2880" bIns="9144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 err="1" smtClean="0"/>
              <a:t>Untch</a:t>
            </a:r>
            <a:r>
              <a:rPr lang="en-US" sz="1600" dirty="0" smtClean="0"/>
              <a:t> M et </a:t>
            </a:r>
            <a:r>
              <a:rPr lang="en-US" sz="1600" dirty="0"/>
              <a:t>al. </a:t>
            </a:r>
            <a:r>
              <a:rPr lang="en-US" sz="1600" i="1" dirty="0" smtClean="0">
                <a:ea typeface="Arial Hebrew Scholar" charset="-79"/>
                <a:cs typeface="Arial Hebrew Scholar" charset="-79"/>
              </a:rPr>
              <a:t>Lancet </a:t>
            </a:r>
            <a:r>
              <a:rPr lang="en-US" sz="1600" i="1" dirty="0" err="1" smtClean="0">
                <a:ea typeface="Arial Hebrew Scholar" charset="-79"/>
                <a:cs typeface="Arial Hebrew Scholar" charset="-79"/>
              </a:rPr>
              <a:t>Oncol</a:t>
            </a:r>
            <a:r>
              <a:rPr lang="en-US" sz="1600" i="1" dirty="0" smtClean="0">
                <a:ea typeface="Arial Hebrew Scholar" charset="-79"/>
                <a:cs typeface="Arial Hebrew Scholar" charset="-79"/>
              </a:rPr>
              <a:t> </a:t>
            </a:r>
            <a:r>
              <a:rPr lang="en-US" sz="1600" dirty="0" smtClean="0">
                <a:ea typeface="Arial Hebrew Scholar" charset="-79"/>
                <a:cs typeface="Arial Hebrew Scholar" charset="-79"/>
              </a:rPr>
              <a:t>2016;17(3):</a:t>
            </a:r>
            <a:r>
              <a:rPr lang="en-US" sz="1600" dirty="0">
                <a:ea typeface="Arial Hebrew Scholar" charset="-79"/>
                <a:cs typeface="Arial Hebrew Scholar" charset="-79"/>
              </a:rPr>
              <a:t>345-</a:t>
            </a:r>
            <a:r>
              <a:rPr lang="en-US" sz="1600" dirty="0" smtClean="0">
                <a:ea typeface="Arial Hebrew Scholar" charset="-79"/>
                <a:cs typeface="Arial Hebrew Scholar" charset="-79"/>
              </a:rPr>
              <a:t>56.</a:t>
            </a:r>
            <a:endParaRPr lang="en-US" sz="1600" dirty="0">
              <a:solidFill>
                <a:schemeClr val="tx2"/>
              </a:solidFill>
              <a:ea typeface="Arial Hebrew Scholar" charset="-79"/>
              <a:cs typeface="Arial Hebrew Scholar" charset="-79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91980" y="896778"/>
            <a:ext cx="7008637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 err="1" smtClean="0"/>
              <a:t>pCR</a:t>
            </a:r>
            <a:r>
              <a:rPr lang="en-US" sz="1600" dirty="0" smtClean="0"/>
              <a:t> was more frequent with </a:t>
            </a:r>
            <a:r>
              <a:rPr lang="en-US" sz="1600" i="1" dirty="0" smtClean="0"/>
              <a:t>nab</a:t>
            </a:r>
            <a:r>
              <a:rPr lang="en-US" sz="1600" dirty="0" smtClean="0"/>
              <a:t>-paclitaxel (38%) than with solvent-based </a:t>
            </a:r>
          </a:p>
          <a:p>
            <a:r>
              <a:rPr lang="en-US" sz="1600" dirty="0" smtClean="0"/>
              <a:t>paclitaxel (29%), OR = 1.53, unadjusted </a:t>
            </a:r>
            <a:r>
              <a:rPr lang="en-US" sz="1600" i="1" dirty="0" smtClean="0"/>
              <a:t>p = </a:t>
            </a:r>
            <a:r>
              <a:rPr lang="en-US" sz="1600" dirty="0" smtClean="0"/>
              <a:t>0.00065 </a:t>
            </a:r>
            <a:endParaRPr lang="en-US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85460" y="6176923"/>
            <a:ext cx="73134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Survival data are immature</a:t>
            </a:r>
            <a:endParaRPr lang="en-US" sz="16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312" y="1540904"/>
            <a:ext cx="7909560" cy="4582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8492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200" dirty="0"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US" sz="3200" dirty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2800" dirty="0" smtClean="0"/>
              <a:t>ETNA (Evaluating Treatment with Neoadjuvant </a:t>
            </a:r>
            <a:r>
              <a:rPr lang="en-US" sz="2800" dirty="0" err="1" smtClean="0"/>
              <a:t>Abraxane</a:t>
            </a:r>
            <a:r>
              <a:rPr lang="en-US" sz="2800" dirty="0" smtClean="0"/>
              <a:t>) randomized phase III study comparing neoadjuvant nab-paclitaxel (nab-P) versus paclitaxel (P) both followed by anthracycline regimens in women with HER2-negative high-risk breast cancer: A MICHELANGO study</a:t>
            </a:r>
            <a:endParaRPr lang="en-US" sz="28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170" name="Content Placeholder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Gianni L et </a:t>
            </a:r>
            <a:r>
              <a:rPr lang="en-US" dirty="0"/>
              <a:t>al. </a:t>
            </a:r>
            <a:br>
              <a:rPr lang="en-US" dirty="0"/>
            </a:br>
            <a:r>
              <a:rPr lang="en-US" i="1" dirty="0" smtClean="0">
                <a:latin typeface="Arial" charset="0"/>
                <a:ea typeface="ＭＳ Ｐゴシック" charset="0"/>
                <a:cs typeface="ＭＳ Ｐゴシック" charset="0"/>
              </a:rPr>
              <a:t>Proc ASCO 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2016;Abstract 502.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9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6700" y="5610073"/>
            <a:ext cx="914400" cy="955497"/>
          </a:xfrm>
          <a:prstGeom prst="rect">
            <a:avLst/>
          </a:prstGeom>
          <a:effectLst>
            <a:glow rad="63500">
              <a:schemeClr val="accent5">
                <a:satMod val="175000"/>
                <a:alpha val="35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039724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3"/>
          <p:cNvSpPr>
            <a:spLocks noChangeArrowheads="1"/>
          </p:cNvSpPr>
          <p:nvPr/>
        </p:nvSpPr>
        <p:spPr bwMode="auto">
          <a:xfrm>
            <a:off x="582706" y="1371159"/>
            <a:ext cx="7875494" cy="2819841"/>
          </a:xfrm>
          <a:prstGeom prst="rect">
            <a:avLst/>
          </a:prstGeom>
          <a:solidFill>
            <a:srgbClr val="9CCBE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algn="l">
              <a:spcBef>
                <a:spcPts val="1675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endParaRPr lang="en-US" altLang="en-US" sz="2400">
              <a:solidFill>
                <a:srgbClr val="FFFFFF"/>
              </a:solidFill>
              <a:cs typeface="+mn-cs"/>
            </a:endParaRPr>
          </a:p>
        </p:txBody>
      </p:sp>
      <p:sp>
        <p:nvSpPr>
          <p:cNvPr id="2355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001000" cy="914400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ETNA: </a:t>
            </a:r>
            <a:r>
              <a:rPr lang="en-US" dirty="0" err="1" smtClean="0">
                <a:latin typeface="Arial" charset="0"/>
                <a:ea typeface="ヒラギノ角ゴ Pro W3" charset="0"/>
                <a:cs typeface="ヒラギノ角ゴ Pro W3" charset="0"/>
              </a:rPr>
              <a:t>pCR</a:t>
            </a:r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 with Neoadjuvant </a:t>
            </a:r>
            <a:r>
              <a:rPr lang="en-US" i="1" dirty="0">
                <a:latin typeface="Arial" charset="0"/>
                <a:ea typeface="ヒラギノ角ゴ Pro W3" charset="0"/>
                <a:cs typeface="ヒラギノ角ゴ Pro W3" charset="0"/>
              </a:rPr>
              <a:t>N</a:t>
            </a:r>
            <a:r>
              <a:rPr lang="en-US" i="1" dirty="0" smtClean="0">
                <a:latin typeface="Arial" charset="0"/>
                <a:ea typeface="ヒラギノ角ゴ Pro W3" charset="0"/>
                <a:cs typeface="ヒラギノ角ゴ Pro W3" charset="0"/>
              </a:rPr>
              <a:t>ab</a:t>
            </a:r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-P versus P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3554" name="TextBox 15"/>
          <p:cNvSpPr txBox="1">
            <a:spLocks noChangeArrowheads="1"/>
          </p:cNvSpPr>
          <p:nvPr/>
        </p:nvSpPr>
        <p:spPr bwMode="auto">
          <a:xfrm>
            <a:off x="0" y="6473279"/>
            <a:ext cx="9144000" cy="384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2880" bIns="9144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/>
              <a:t>Gianni L et al. </a:t>
            </a:r>
            <a:r>
              <a:rPr lang="en-US" sz="1600" i="1" dirty="0" smtClean="0"/>
              <a:t>Proc </a:t>
            </a:r>
            <a:r>
              <a:rPr lang="en-US" sz="1600" i="1" dirty="0"/>
              <a:t>ASCO </a:t>
            </a:r>
            <a:r>
              <a:rPr lang="en-US" sz="1600" dirty="0"/>
              <a:t>2016;Abstract 502</a:t>
            </a:r>
            <a:r>
              <a:rPr lang="en-US" sz="1600" dirty="0" smtClean="0">
                <a:solidFill>
                  <a:srgbClr val="FFFFFF"/>
                </a:solidFill>
                <a:cs typeface="Arial" charset="0"/>
              </a:rPr>
              <a:t>.</a:t>
            </a:r>
            <a:endParaRPr lang="en-US" sz="1600" dirty="0">
              <a:solidFill>
                <a:srgbClr val="FFFFFF"/>
              </a:solidFill>
              <a:cs typeface="Arial" charset="0"/>
            </a:endParaRPr>
          </a:p>
        </p:txBody>
      </p:sp>
      <p:graphicFrame>
        <p:nvGraphicFramePr>
          <p:cNvPr id="12" name="Group 2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7077013"/>
              </p:ext>
            </p:extLst>
          </p:nvPr>
        </p:nvGraphicFramePr>
        <p:xfrm>
          <a:off x="745118" y="1541596"/>
          <a:ext cx="7550670" cy="2490757"/>
        </p:xfrm>
        <a:graphic>
          <a:graphicData uri="http://schemas.openxmlformats.org/drawingml/2006/table">
            <a:tbl>
              <a:tblPr/>
              <a:tblGrid>
                <a:gridCol w="2713522"/>
                <a:gridCol w="1142139"/>
                <a:gridCol w="1365547"/>
                <a:gridCol w="1204894"/>
                <a:gridCol w="1124568"/>
              </a:tblGrid>
              <a:tr h="61765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ヒラギノ角ゴ Pro W3" charset="-128"/>
                        <a:cs typeface="+mn-cs"/>
                      </a:endParaRP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P</a:t>
                      </a:r>
                      <a:b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</a:b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(n = 349)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Nab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-P </a:t>
                      </a:r>
                      <a:b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</a:b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(n = 346)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Odds ratio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p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-value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</a:tr>
              <a:tr h="39434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pCR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 overall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18.6%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22.5%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0.77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0.1858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</a:tr>
              <a:tr h="469908">
                <a:tc>
                  <a:txBody>
                    <a:bodyPr/>
                    <a:lstStyle/>
                    <a:p>
                      <a:pPr marL="457200" marR="0" lvl="1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  <a:cs typeface="+mn-cs"/>
                        </a:rPr>
                        <a:t>pCR</a:t>
                      </a:r>
                      <a:r>
                        <a:rPr kumimoji="0" lang="en-US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  <a:cs typeface="+mn-cs"/>
                        </a:rPr>
                        <a:t> luminal B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10%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13.9%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0.69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NR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</a:tr>
              <a:tr h="391206">
                <a:tc>
                  <a:txBody>
                    <a:bodyPr/>
                    <a:lstStyle/>
                    <a:p>
                      <a:pPr marL="457200" marR="0" lvl="1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pCR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 triple negative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37.3%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41.3%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0.85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NR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</a:tr>
              <a:tr h="61765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u="non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Clinical overall response at end of chemotherapy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74.5%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77.2%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0.87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0.4273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</a:tr>
            </a:tbl>
          </a:graphicData>
        </a:graphic>
      </p:graphicFrame>
      <p:sp>
        <p:nvSpPr>
          <p:cNvPr id="6" name="Title 2"/>
          <p:cNvSpPr txBox="1">
            <a:spLocks/>
          </p:cNvSpPr>
          <p:nvPr/>
        </p:nvSpPr>
        <p:spPr bwMode="auto">
          <a:xfrm>
            <a:off x="569626" y="4291380"/>
            <a:ext cx="7380591" cy="1899557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285750" lvl="0" indent="-285750">
              <a:spcBef>
                <a:spcPts val="400"/>
              </a:spcBef>
              <a:buFont typeface="Arial" charset="0"/>
              <a:buChar char="•"/>
              <a:defRPr/>
            </a:pPr>
            <a:r>
              <a:rPr lang="en-US" sz="1800" kern="0" dirty="0" smtClean="0"/>
              <a:t>Overall rate of Grade ≥3 </a:t>
            </a:r>
            <a:r>
              <a:rPr lang="en-US" sz="1800" dirty="0"/>
              <a:t>peripheral </a:t>
            </a:r>
            <a:r>
              <a:rPr lang="en-US" sz="1800" kern="0" dirty="0" smtClean="0"/>
              <a:t>neuropathy</a:t>
            </a:r>
            <a:r>
              <a:rPr lang="sv-SE" sz="1800" dirty="0" smtClean="0"/>
              <a:t>: </a:t>
            </a:r>
            <a:r>
              <a:rPr lang="sv-SE" sz="1800" dirty="0"/>
              <a:t>4.5% (</a:t>
            </a:r>
            <a:r>
              <a:rPr lang="sv-SE" sz="1800" i="1" dirty="0" err="1"/>
              <a:t>nab</a:t>
            </a:r>
            <a:r>
              <a:rPr lang="sv-SE" sz="1800" dirty="0"/>
              <a:t>-P) vs </a:t>
            </a:r>
            <a:r>
              <a:rPr lang="sv-SE" sz="1800" dirty="0" smtClean="0"/>
              <a:t>1.8</a:t>
            </a:r>
            <a:r>
              <a:rPr lang="sv-SE" sz="1800" dirty="0"/>
              <a:t>% (P</a:t>
            </a:r>
            <a:r>
              <a:rPr lang="sv-SE" sz="1800" dirty="0" smtClean="0"/>
              <a:t>)</a:t>
            </a:r>
          </a:p>
          <a:p>
            <a:pPr marL="285750" lvl="0" indent="-285750">
              <a:spcBef>
                <a:spcPts val="400"/>
              </a:spcBef>
              <a:buFont typeface="Arial" charset="0"/>
              <a:buChar char="•"/>
              <a:defRPr/>
            </a:pPr>
            <a:r>
              <a:rPr lang="en-US" sz="1800" kern="0" dirty="0" smtClean="0"/>
              <a:t>The improved rate of </a:t>
            </a:r>
            <a:r>
              <a:rPr lang="en-US" sz="1800" kern="0" dirty="0" err="1" smtClean="0"/>
              <a:t>pCR</a:t>
            </a:r>
            <a:r>
              <a:rPr lang="en-US" sz="1800" kern="0" dirty="0" smtClean="0"/>
              <a:t> after </a:t>
            </a:r>
            <a:r>
              <a:rPr lang="en-US" sz="1800" i="1" kern="0" dirty="0"/>
              <a:t>nab</a:t>
            </a:r>
            <a:r>
              <a:rPr lang="en-US" sz="1800" kern="0" dirty="0"/>
              <a:t>-P did </a:t>
            </a:r>
            <a:r>
              <a:rPr lang="en-US" sz="1800" kern="0" dirty="0" smtClean="0"/>
              <a:t>not reach statistical significance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 sz="1800" kern="0" dirty="0" smtClean="0"/>
              <a:t>In multivariate analysis the tumor subtype was the most significant factor influencing treatment outcome (odds ratio 4.85)</a:t>
            </a:r>
          </a:p>
        </p:txBody>
      </p:sp>
    </p:spTree>
    <p:extLst>
      <p:ext uri="{BB962C8B-B14F-4D97-AF65-F5344CB8AC3E}">
        <p14:creationId xmlns:p14="http://schemas.microsoft.com/office/powerpoint/2010/main" val="1871884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1" y="3810000"/>
            <a:ext cx="1524000" cy="18288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691417"/>
            <a:ext cx="8229600" cy="2743200"/>
          </a:xfrm>
        </p:spPr>
        <p:txBody>
          <a:bodyPr anchor="b" anchorCtr="0"/>
          <a:lstStyle/>
          <a:p>
            <a:r>
              <a:rPr lang="en-US" sz="3600" dirty="0" smtClean="0">
                <a:solidFill>
                  <a:schemeClr val="accent5"/>
                </a:solidFill>
              </a:rPr>
              <a:t>Novel Chemotherapy Options, Immunotherapy and Treatment Strategies for HER2-Positive </a:t>
            </a:r>
            <a:r>
              <a:rPr lang="en-US" sz="3600" smtClean="0">
                <a:solidFill>
                  <a:schemeClr val="accent5"/>
                </a:solidFill>
              </a:rPr>
              <a:t>and Triple-Negative Breast Cancer</a:t>
            </a:r>
            <a:endParaRPr lang="en-US" sz="3600" dirty="0">
              <a:solidFill>
                <a:srgbClr val="BCE1E3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57400" y="3810000"/>
            <a:ext cx="6781800" cy="2151184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US" sz="2200" b="1" dirty="0"/>
              <a:t>George W Sledge Jr, MD</a:t>
            </a:r>
          </a:p>
          <a:p>
            <a:pPr>
              <a:spcBef>
                <a:spcPts val="0"/>
              </a:spcBef>
            </a:pPr>
            <a:r>
              <a:rPr lang="en-US" sz="2200" dirty="0"/>
              <a:t>Professor of Medicine</a:t>
            </a:r>
          </a:p>
          <a:p>
            <a:pPr>
              <a:spcBef>
                <a:spcPts val="0"/>
              </a:spcBef>
            </a:pPr>
            <a:r>
              <a:rPr lang="en-US" sz="2200" dirty="0"/>
              <a:t>Chief, Division of Oncology</a:t>
            </a:r>
          </a:p>
          <a:p>
            <a:pPr>
              <a:spcBef>
                <a:spcPts val="0"/>
              </a:spcBef>
            </a:pPr>
            <a:r>
              <a:rPr lang="en-US" sz="2200" dirty="0"/>
              <a:t>Department of Medicine</a:t>
            </a:r>
          </a:p>
          <a:p>
            <a:pPr>
              <a:spcBef>
                <a:spcPts val="0"/>
              </a:spcBef>
            </a:pPr>
            <a:r>
              <a:rPr lang="en-US" sz="2200" dirty="0"/>
              <a:t>Stanford University School of Medicine</a:t>
            </a:r>
          </a:p>
          <a:p>
            <a:pPr>
              <a:spcBef>
                <a:spcPts val="0"/>
              </a:spcBef>
            </a:pPr>
            <a:r>
              <a:rPr lang="en-US" sz="2200" dirty="0"/>
              <a:t>Stanford, California</a:t>
            </a:r>
          </a:p>
        </p:txBody>
      </p:sp>
    </p:spTree>
    <p:extLst>
      <p:ext uri="{BB962C8B-B14F-4D97-AF65-F5344CB8AC3E}">
        <p14:creationId xmlns:p14="http://schemas.microsoft.com/office/powerpoint/2010/main" val="1899102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auto">
          <a:xfrm>
            <a:off x="533400" y="940032"/>
            <a:ext cx="8057017" cy="4393968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04776" y="4995446"/>
            <a:ext cx="4648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i="1" dirty="0" smtClean="0">
                <a:solidFill>
                  <a:schemeClr val="tx2"/>
                </a:solidFill>
                <a:latin typeface="+mn-lt"/>
                <a:ea typeface="Arial Hebrew Scholar" charset="-79"/>
                <a:cs typeface="Arial Hebrew Scholar" charset="-79"/>
              </a:rPr>
              <a:t>N </a:t>
            </a:r>
            <a:r>
              <a:rPr lang="en-US" sz="1600" i="1" dirty="0" err="1" smtClean="0">
                <a:solidFill>
                  <a:schemeClr val="tx2"/>
                </a:solidFill>
                <a:latin typeface="+mn-lt"/>
                <a:ea typeface="Arial Hebrew Scholar" charset="-79"/>
                <a:cs typeface="Arial Hebrew Scholar" charset="-79"/>
              </a:rPr>
              <a:t>Engl</a:t>
            </a:r>
            <a:r>
              <a:rPr lang="en-US" sz="1600" i="1" dirty="0" smtClean="0">
                <a:solidFill>
                  <a:schemeClr val="tx2"/>
                </a:solidFill>
                <a:latin typeface="+mn-lt"/>
                <a:ea typeface="Arial Hebrew Scholar" charset="-79"/>
                <a:cs typeface="Arial Hebrew Scholar" charset="-79"/>
              </a:rPr>
              <a:t> J Med </a:t>
            </a:r>
            <a:r>
              <a:rPr lang="en-US" sz="1600" dirty="0" smtClean="0">
                <a:solidFill>
                  <a:schemeClr val="tx2"/>
                </a:solidFill>
                <a:latin typeface="+mn-lt"/>
                <a:ea typeface="Arial Hebrew Scholar" charset="-79"/>
                <a:cs typeface="Arial Hebrew Scholar" charset="-79"/>
              </a:rPr>
              <a:t>2016;375(1):23-34.</a:t>
            </a:r>
            <a:endParaRPr lang="en-US" sz="1600" dirty="0">
              <a:solidFill>
                <a:schemeClr val="tx2"/>
              </a:solidFill>
              <a:latin typeface="+mn-lt"/>
              <a:ea typeface="Arial Hebrew Scholar" charset="-79"/>
              <a:cs typeface="Arial Hebrew Scholar" charset="-79"/>
            </a:endParaRPr>
          </a:p>
        </p:txBody>
      </p:sp>
      <p:sp>
        <p:nvSpPr>
          <p:cNvPr id="7169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US" sz="3200" dirty="0">
                <a:latin typeface="Arial" charset="0"/>
                <a:ea typeface="ＭＳ Ｐゴシック" charset="0"/>
                <a:cs typeface="ＭＳ Ｐゴシック" charset="0"/>
              </a:rPr>
            </a:br>
            <a:endParaRPr lang="en-US" sz="28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089" y="963181"/>
            <a:ext cx="7985639" cy="406769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alphaModFix amt="9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6700" y="5610073"/>
            <a:ext cx="914400" cy="955497"/>
          </a:xfrm>
          <a:prstGeom prst="rect">
            <a:avLst/>
          </a:prstGeom>
          <a:effectLst>
            <a:glow rad="63500">
              <a:schemeClr val="accent5">
                <a:satMod val="175000"/>
                <a:alpha val="35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450020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2"/>
          <p:cNvSpPr>
            <a:spLocks noGrp="1"/>
          </p:cNvSpPr>
          <p:nvPr>
            <p:ph type="title"/>
          </p:nvPr>
        </p:nvSpPr>
        <p:spPr>
          <a:xfrm>
            <a:off x="318247" y="0"/>
            <a:ext cx="8382000" cy="914400"/>
          </a:xfrm>
        </p:spPr>
        <p:txBody>
          <a:bodyPr lIns="0" tIns="0" rIns="0" bIns="0"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I-SPY 2: </a:t>
            </a:r>
            <a:r>
              <a:rPr lang="en-US" dirty="0" err="1" smtClean="0">
                <a:latin typeface="Arial" charset="0"/>
                <a:ea typeface="ヒラギノ角ゴ Pro W3" charset="0"/>
                <a:cs typeface="ヒラギノ角ゴ Pro W3" charset="0"/>
              </a:rPr>
              <a:t>Veliparib</a:t>
            </a:r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/Carboplatin in HER 2-Negative BC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3554" name="TextBox 15"/>
          <p:cNvSpPr txBox="1">
            <a:spLocks noChangeArrowheads="1"/>
          </p:cNvSpPr>
          <p:nvPr/>
        </p:nvSpPr>
        <p:spPr bwMode="auto">
          <a:xfrm>
            <a:off x="0" y="6442502"/>
            <a:ext cx="91440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2880" bIns="9144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 err="1" smtClean="0">
                <a:solidFill>
                  <a:srgbClr val="FFFFFF"/>
                </a:solidFill>
                <a:cs typeface="Arial" charset="0"/>
              </a:rPr>
              <a:t>Rugo</a:t>
            </a:r>
            <a:r>
              <a:rPr lang="en-US" sz="1800" dirty="0" smtClean="0">
                <a:solidFill>
                  <a:srgbClr val="FFFFFF"/>
                </a:solidFill>
                <a:cs typeface="Arial" charset="0"/>
              </a:rPr>
              <a:t> HS et </a:t>
            </a:r>
            <a:r>
              <a:rPr lang="en-US" sz="1800" dirty="0">
                <a:solidFill>
                  <a:srgbClr val="FFFFFF"/>
                </a:solidFill>
                <a:cs typeface="Arial" charset="0"/>
              </a:rPr>
              <a:t>al. </a:t>
            </a:r>
            <a:r>
              <a:rPr lang="en-US" sz="1800" i="1" dirty="0" smtClean="0">
                <a:solidFill>
                  <a:srgbClr val="FFFFFF"/>
                </a:solidFill>
                <a:cs typeface="Arial" charset="0"/>
              </a:rPr>
              <a:t>N </a:t>
            </a:r>
            <a:r>
              <a:rPr lang="en-US" sz="1800" i="1" dirty="0" err="1" smtClean="0">
                <a:solidFill>
                  <a:srgbClr val="FFFFFF"/>
                </a:solidFill>
                <a:cs typeface="Arial" charset="0"/>
              </a:rPr>
              <a:t>Engl</a:t>
            </a:r>
            <a:r>
              <a:rPr lang="en-US" sz="1800" i="1" dirty="0" smtClean="0">
                <a:solidFill>
                  <a:srgbClr val="FFFFFF"/>
                </a:solidFill>
                <a:cs typeface="Arial" charset="0"/>
              </a:rPr>
              <a:t> J Med </a:t>
            </a:r>
            <a:r>
              <a:rPr lang="en-US" sz="1800" dirty="0" smtClean="0">
                <a:solidFill>
                  <a:srgbClr val="FFFFFF"/>
                </a:solidFill>
                <a:cs typeface="Arial" charset="0"/>
              </a:rPr>
              <a:t>2016;375(1):23-34.</a:t>
            </a:r>
            <a:endParaRPr lang="en-US" sz="1800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7682" y="5632841"/>
            <a:ext cx="836349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1500" dirty="0" smtClean="0"/>
              <a:t>Patients with TNBC benefited whereas patients </a:t>
            </a:r>
            <a:r>
              <a:rPr lang="en-US" sz="1500" dirty="0"/>
              <a:t>with </a:t>
            </a:r>
            <a:r>
              <a:rPr lang="en-US" sz="1500" dirty="0" smtClean="0"/>
              <a:t>HER2-negative/hormone</a:t>
            </a:r>
            <a:r>
              <a:rPr lang="en-US" sz="1500" dirty="0"/>
              <a:t> </a:t>
            </a:r>
            <a:r>
              <a:rPr lang="en-US" sz="1500" dirty="0" smtClean="0"/>
              <a:t>receptor-positive tumors did not benefit from </a:t>
            </a:r>
            <a:r>
              <a:rPr lang="en-US" sz="1500" dirty="0" err="1" smtClean="0"/>
              <a:t>veliparib</a:t>
            </a:r>
            <a:r>
              <a:rPr lang="en-US" sz="1500" dirty="0" smtClean="0"/>
              <a:t>/carboplatin 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1500" dirty="0" smtClean="0"/>
              <a:t>Toxic effects were greater with </a:t>
            </a:r>
            <a:r>
              <a:rPr lang="en-US" sz="1500" dirty="0" err="1" smtClean="0"/>
              <a:t>veliparib</a:t>
            </a:r>
            <a:r>
              <a:rPr lang="en-US" sz="1500" dirty="0" smtClean="0"/>
              <a:t>/carboplatin than with control</a:t>
            </a:r>
            <a:endParaRPr lang="en-US" sz="15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863" y="1425580"/>
            <a:ext cx="8297280" cy="392461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81000" y="1262545"/>
            <a:ext cx="162319" cy="2928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18247" y="762621"/>
            <a:ext cx="850750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800" dirty="0" smtClean="0"/>
              <a:t>I-SPY goal: predict potential </a:t>
            </a:r>
            <a:r>
              <a:rPr lang="en-US" sz="1800" dirty="0"/>
              <a:t>success of a given regimen in a future </a:t>
            </a:r>
            <a:r>
              <a:rPr lang="en-US" sz="1800" dirty="0" smtClean="0"/>
              <a:t>Phase </a:t>
            </a:r>
            <a:r>
              <a:rPr lang="en-US" sz="1800" dirty="0"/>
              <a:t>3 trial by accurately assessing the patient population </a:t>
            </a:r>
            <a:r>
              <a:rPr lang="en-US" sz="1800" dirty="0" smtClean="0"/>
              <a:t>with </a:t>
            </a:r>
            <a:r>
              <a:rPr lang="en-US" sz="1800" dirty="0"/>
              <a:t>response to the  </a:t>
            </a:r>
            <a:r>
              <a:rPr lang="en-US" sz="1800" dirty="0" smtClean="0"/>
              <a:t>regimen</a:t>
            </a:r>
            <a:endParaRPr lang="en-US" sz="1800" dirty="0"/>
          </a:p>
        </p:txBody>
      </p:sp>
      <p:sp>
        <p:nvSpPr>
          <p:cNvPr id="6" name="TextBox 5"/>
          <p:cNvSpPr txBox="1"/>
          <p:nvPr/>
        </p:nvSpPr>
        <p:spPr>
          <a:xfrm>
            <a:off x="390013" y="5290386"/>
            <a:ext cx="22660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PI = probability interval</a:t>
            </a:r>
          </a:p>
        </p:txBody>
      </p:sp>
    </p:spTree>
    <p:extLst>
      <p:ext uri="{BB962C8B-B14F-4D97-AF65-F5344CB8AC3E}">
        <p14:creationId xmlns:p14="http://schemas.microsoft.com/office/powerpoint/2010/main" val="83655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Line 6"/>
          <p:cNvSpPr>
            <a:spLocks noChangeShapeType="1"/>
          </p:cNvSpPr>
          <p:nvPr/>
        </p:nvSpPr>
        <p:spPr bwMode="auto">
          <a:xfrm>
            <a:off x="3270250" y="3370263"/>
            <a:ext cx="1425575" cy="0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7346" name="Line 7"/>
          <p:cNvSpPr>
            <a:spLocks noChangeShapeType="1"/>
          </p:cNvSpPr>
          <p:nvPr/>
        </p:nvSpPr>
        <p:spPr bwMode="auto">
          <a:xfrm flipH="1">
            <a:off x="4695825" y="2286000"/>
            <a:ext cx="0" cy="2003425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FFFFFF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4695825" y="2274888"/>
            <a:ext cx="457200" cy="2014537"/>
            <a:chOff x="4419600" y="2274888"/>
            <a:chExt cx="514350" cy="2014537"/>
          </a:xfrm>
        </p:grpSpPr>
        <p:sp>
          <p:nvSpPr>
            <p:cNvPr id="57347" name="Line 8"/>
            <p:cNvSpPr>
              <a:spLocks noChangeShapeType="1"/>
            </p:cNvSpPr>
            <p:nvPr/>
          </p:nvSpPr>
          <p:spPr bwMode="auto">
            <a:xfrm flipV="1">
              <a:off x="4419600" y="2274888"/>
              <a:ext cx="514350" cy="11112"/>
            </a:xfrm>
            <a:prstGeom prst="line">
              <a:avLst/>
            </a:prstGeom>
            <a:noFill/>
            <a:ln w="28575">
              <a:solidFill>
                <a:srgbClr val="FFFF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57348" name="Line 9"/>
            <p:cNvSpPr>
              <a:spLocks noChangeShapeType="1"/>
            </p:cNvSpPr>
            <p:nvPr/>
          </p:nvSpPr>
          <p:spPr bwMode="auto">
            <a:xfrm>
              <a:off x="4419600" y="4289425"/>
              <a:ext cx="514350" cy="0"/>
            </a:xfrm>
            <a:prstGeom prst="line">
              <a:avLst/>
            </a:prstGeom>
            <a:noFill/>
            <a:ln w="28575">
              <a:solidFill>
                <a:srgbClr val="FFFF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</p:grpSp>
      <p:sp>
        <p:nvSpPr>
          <p:cNvPr id="57349" name="Text Box 11"/>
          <p:cNvSpPr txBox="1">
            <a:spLocks noChangeArrowheads="1"/>
          </p:cNvSpPr>
          <p:nvPr/>
        </p:nvSpPr>
        <p:spPr bwMode="auto">
          <a:xfrm>
            <a:off x="5153025" y="1760538"/>
            <a:ext cx="3457575" cy="989012"/>
          </a:xfrm>
          <a:prstGeom prst="rect">
            <a:avLst/>
          </a:prstGeom>
          <a:solidFill>
            <a:srgbClr val="F8951E"/>
          </a:solidFill>
          <a:ln w="9525">
            <a:solidFill>
              <a:srgbClr val="FFFFFF"/>
            </a:solidFill>
            <a:miter lim="800000"/>
            <a:headEnd/>
            <a:tailEnd/>
          </a:ln>
          <a:effectLst>
            <a:prstShdw prst="shdw17" dist="17961" dir="2700000">
              <a:srgbClr val="999999">
                <a:alpha val="74997"/>
              </a:srgbClr>
            </a:prstShdw>
          </a:effec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Aft>
                <a:spcPts val="0"/>
              </a:spcAft>
            </a:pPr>
            <a:r>
              <a:rPr lang="en-US" sz="1800" b="1" dirty="0" err="1" smtClean="0">
                <a:solidFill>
                  <a:srgbClr val="000090"/>
                </a:solidFill>
              </a:rPr>
              <a:t>Olaparib</a:t>
            </a:r>
            <a:endParaRPr lang="en-US" sz="1800" b="1" dirty="0" smtClean="0">
              <a:solidFill>
                <a:srgbClr val="000090"/>
              </a:solidFill>
            </a:endParaRPr>
          </a:p>
          <a:p>
            <a:pPr algn="ctr">
              <a:spcAft>
                <a:spcPts val="0"/>
              </a:spcAft>
            </a:pPr>
            <a:r>
              <a:rPr lang="en-US" sz="1800" b="1" dirty="0" smtClean="0">
                <a:solidFill>
                  <a:srgbClr val="000090"/>
                </a:solidFill>
              </a:rPr>
              <a:t>300 mg BID PO</a:t>
            </a:r>
            <a:endParaRPr lang="en-US" sz="1800" b="1" dirty="0">
              <a:solidFill>
                <a:srgbClr val="000090"/>
              </a:solidFill>
            </a:endParaRPr>
          </a:p>
        </p:txBody>
      </p:sp>
      <p:sp>
        <p:nvSpPr>
          <p:cNvPr id="57350" name="Text Box 13"/>
          <p:cNvSpPr txBox="1">
            <a:spLocks noChangeArrowheads="1"/>
          </p:cNvSpPr>
          <p:nvPr/>
        </p:nvSpPr>
        <p:spPr bwMode="auto">
          <a:xfrm>
            <a:off x="5153025" y="3796209"/>
            <a:ext cx="3457575" cy="960438"/>
          </a:xfrm>
          <a:prstGeom prst="rect">
            <a:avLst/>
          </a:prstGeom>
          <a:solidFill>
            <a:srgbClr val="58C4F3"/>
          </a:solidFill>
          <a:ln w="9525">
            <a:solidFill>
              <a:srgbClr val="FFFFFF"/>
            </a:solidFill>
            <a:miter lim="800000"/>
            <a:headEnd/>
            <a:tailEnd/>
          </a:ln>
          <a:effectLst>
            <a:prstShdw prst="shdw17" dist="17961" dir="2700000">
              <a:srgbClr val="999999">
                <a:alpha val="74997"/>
              </a:srgbClr>
            </a:prstShdw>
          </a:effec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ts val="0"/>
              </a:spcBef>
            </a:pPr>
            <a:r>
              <a:rPr lang="en-US" sz="1800" b="1" dirty="0" smtClean="0">
                <a:solidFill>
                  <a:srgbClr val="000090"/>
                </a:solidFill>
              </a:rPr>
              <a:t>Physician’s Choice of Chemo</a:t>
            </a:r>
          </a:p>
          <a:p>
            <a:pPr algn="ctr">
              <a:spcBef>
                <a:spcPts val="0"/>
              </a:spcBef>
            </a:pPr>
            <a:r>
              <a:rPr lang="en-US" sz="1800" b="1" dirty="0" smtClean="0">
                <a:solidFill>
                  <a:srgbClr val="000090"/>
                </a:solidFill>
              </a:rPr>
              <a:t>(</a:t>
            </a:r>
            <a:r>
              <a:rPr lang="en-US" sz="1800" b="1" dirty="0" err="1" smtClean="0">
                <a:solidFill>
                  <a:srgbClr val="000090"/>
                </a:solidFill>
              </a:rPr>
              <a:t>capecitabine</a:t>
            </a:r>
            <a:r>
              <a:rPr lang="en-US" sz="1800" b="1" dirty="0" smtClean="0">
                <a:solidFill>
                  <a:srgbClr val="000090"/>
                </a:solidFill>
              </a:rPr>
              <a:t>, </a:t>
            </a:r>
            <a:r>
              <a:rPr lang="en-US" sz="1800" b="1" dirty="0" err="1" smtClean="0">
                <a:solidFill>
                  <a:srgbClr val="000090"/>
                </a:solidFill>
              </a:rPr>
              <a:t>vinorelbine</a:t>
            </a:r>
            <a:r>
              <a:rPr lang="en-US" sz="1800" b="1" dirty="0" smtClean="0">
                <a:solidFill>
                  <a:srgbClr val="000090"/>
                </a:solidFill>
              </a:rPr>
              <a:t> </a:t>
            </a:r>
            <a:br>
              <a:rPr lang="en-US" sz="1800" b="1" dirty="0" smtClean="0">
                <a:solidFill>
                  <a:srgbClr val="000090"/>
                </a:solidFill>
              </a:rPr>
            </a:br>
            <a:r>
              <a:rPr lang="en-US" sz="1800" b="1" dirty="0" smtClean="0">
                <a:solidFill>
                  <a:srgbClr val="000090"/>
                </a:solidFill>
              </a:rPr>
              <a:t>or </a:t>
            </a:r>
            <a:r>
              <a:rPr lang="en-US" sz="1800" b="1" dirty="0" err="1" smtClean="0">
                <a:solidFill>
                  <a:srgbClr val="000090"/>
                </a:solidFill>
              </a:rPr>
              <a:t>eribulin</a:t>
            </a:r>
            <a:r>
              <a:rPr lang="en-US" sz="1800" b="1" dirty="0" smtClean="0">
                <a:solidFill>
                  <a:srgbClr val="000090"/>
                </a:solidFill>
              </a:rPr>
              <a:t>)</a:t>
            </a:r>
            <a:endParaRPr lang="en-US" sz="1800" b="1" dirty="0">
              <a:solidFill>
                <a:srgbClr val="000090"/>
              </a:solidFill>
            </a:endParaRPr>
          </a:p>
        </p:txBody>
      </p:sp>
      <p:sp>
        <p:nvSpPr>
          <p:cNvPr id="57351" name="Oval 25"/>
          <p:cNvSpPr>
            <a:spLocks noChangeArrowheads="1"/>
          </p:cNvSpPr>
          <p:nvPr/>
        </p:nvSpPr>
        <p:spPr bwMode="auto">
          <a:xfrm>
            <a:off x="3552825" y="2933700"/>
            <a:ext cx="852488" cy="850900"/>
          </a:xfrm>
          <a:prstGeom prst="ellipse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381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en-US" sz="3000" b="1">
                <a:solidFill>
                  <a:srgbClr val="FFFFFF"/>
                </a:solidFill>
              </a:rPr>
              <a:t>R</a:t>
            </a:r>
          </a:p>
        </p:txBody>
      </p:sp>
      <p:sp>
        <p:nvSpPr>
          <p:cNvPr id="57352" name="TextBox 3"/>
          <p:cNvSpPr txBox="1">
            <a:spLocks noChangeArrowheads="1"/>
          </p:cNvSpPr>
          <p:nvPr/>
        </p:nvSpPr>
        <p:spPr bwMode="auto">
          <a:xfrm>
            <a:off x="3959" y="6248400"/>
            <a:ext cx="91440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2880" bIns="91440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 err="1" smtClean="0">
                <a:solidFill>
                  <a:srgbClr val="FFFFFF"/>
                </a:solidFill>
              </a:rPr>
              <a:t>Clinicaltrials.gov</a:t>
            </a:r>
            <a:r>
              <a:rPr lang="en-US" sz="1600" smtClean="0">
                <a:solidFill>
                  <a:srgbClr val="FFFFFF"/>
                </a:solidFill>
              </a:rPr>
              <a:t>; Accessed </a:t>
            </a:r>
            <a:r>
              <a:rPr lang="en-US" sz="1600" dirty="0" smtClean="0">
                <a:solidFill>
                  <a:srgbClr val="FFFFFF"/>
                </a:solidFill>
              </a:rPr>
              <a:t>September 14</a:t>
            </a:r>
            <a:r>
              <a:rPr lang="en-US" sz="1600" smtClean="0">
                <a:solidFill>
                  <a:srgbClr val="FFFFFF"/>
                </a:solidFill>
              </a:rPr>
              <a:t>, 2016 (</a:t>
            </a:r>
            <a:r>
              <a:rPr lang="en-US" sz="1600">
                <a:solidFill>
                  <a:srgbClr val="FFFFFF"/>
                </a:solidFill>
              </a:rPr>
              <a:t>NCT02000622</a:t>
            </a:r>
            <a:r>
              <a:rPr lang="en-US" sz="1600" smtClean="0">
                <a:solidFill>
                  <a:srgbClr val="FFFFFF"/>
                </a:solidFill>
              </a:rPr>
              <a:t>).</a:t>
            </a:r>
            <a:endParaRPr lang="en-US" sz="1600" dirty="0">
              <a:solidFill>
                <a:srgbClr val="FFFFFF"/>
              </a:solidFill>
            </a:endParaRPr>
          </a:p>
        </p:txBody>
      </p:sp>
      <p:graphicFrame>
        <p:nvGraphicFramePr>
          <p:cNvPr id="29" name="Group 104"/>
          <p:cNvGraphicFramePr>
            <a:graphicFrameLocks noGrp="1"/>
          </p:cNvGraphicFramePr>
          <p:nvPr>
            <p:extLst/>
          </p:nvPr>
        </p:nvGraphicFramePr>
        <p:xfrm>
          <a:off x="585022" y="1825059"/>
          <a:ext cx="2822547" cy="3090408"/>
        </p:xfrm>
        <a:graphic>
          <a:graphicData uri="http://schemas.openxmlformats.org/drawingml/2006/table">
            <a:tbl>
              <a:tblPr/>
              <a:tblGrid>
                <a:gridCol w="2822547"/>
              </a:tblGrid>
              <a:tr h="23237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Target Accrual (N = 310)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/>
                        <a:ea typeface="ＭＳ Ｐゴシック" charset="0"/>
                        <a:cs typeface="Arial"/>
                      </a:endParaRPr>
                    </a:p>
                  </a:txBody>
                  <a:tcPr marL="91490" marR="91490" marT="45654" marB="45654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  <a:tr h="1537164"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120000"/>
                        </a:lnSpc>
                        <a:buFont typeface="Arial"/>
                        <a:buChar char="•"/>
                        <a:defRPr/>
                      </a:pPr>
                      <a:r>
                        <a:rPr lang="en-US" sz="1800" dirty="0" smtClean="0"/>
                        <a:t>Metastatic breast cancer</a:t>
                      </a:r>
                    </a:p>
                    <a:p>
                      <a:pPr marL="285750" indent="-285750">
                        <a:lnSpc>
                          <a:spcPct val="120000"/>
                        </a:lnSpc>
                        <a:buFont typeface="Arial"/>
                        <a:buChar char="•"/>
                        <a:defRPr/>
                      </a:pPr>
                      <a:r>
                        <a:rPr lang="en-US" sz="1800" baseline="0" dirty="0" smtClean="0"/>
                        <a:t>Germline mutation in BRCA1 or BRCA2</a:t>
                      </a:r>
                    </a:p>
                    <a:p>
                      <a:pPr marL="285750" indent="-285750">
                        <a:lnSpc>
                          <a:spcPct val="120000"/>
                        </a:lnSpc>
                        <a:buFont typeface="Arial"/>
                        <a:buChar char="•"/>
                        <a:defRPr/>
                      </a:pPr>
                      <a:r>
                        <a:rPr lang="en-US" sz="1800" baseline="0" dirty="0" smtClean="0"/>
                        <a:t>Prior therapy with anthracycline and </a:t>
                      </a:r>
                      <a:r>
                        <a:rPr lang="en-US" sz="1800" baseline="0" dirty="0" err="1" smtClean="0"/>
                        <a:t>taxane</a:t>
                      </a:r>
                      <a:r>
                        <a:rPr lang="en-US" sz="1800" baseline="0" dirty="0" smtClean="0"/>
                        <a:t> in adjuvant or metastatic setting</a:t>
                      </a:r>
                    </a:p>
                  </a:txBody>
                  <a:tcPr marL="91490" marR="91490" marT="45654" marB="45654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12A50"/>
                    </a:solidFill>
                  </a:tcPr>
                </a:tc>
              </a:tr>
            </a:tbl>
          </a:graphicData>
        </a:graphic>
      </p:graphicFrame>
      <p:sp>
        <p:nvSpPr>
          <p:cNvPr id="57361" name="TextBox 2"/>
          <p:cNvSpPr txBox="1">
            <a:spLocks noChangeArrowheads="1"/>
          </p:cNvSpPr>
          <p:nvPr/>
        </p:nvSpPr>
        <p:spPr bwMode="auto">
          <a:xfrm>
            <a:off x="569574" y="5309277"/>
            <a:ext cx="758382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000" b="1" dirty="0">
                <a:solidFill>
                  <a:srgbClr val="FFFFFF"/>
                </a:solidFill>
              </a:rPr>
              <a:t>Primary Endpoint: </a:t>
            </a:r>
            <a:r>
              <a:rPr lang="en-US" sz="2000" dirty="0" smtClean="0">
                <a:solidFill>
                  <a:srgbClr val="FFFFFF"/>
                </a:solidFill>
              </a:rPr>
              <a:t>Progression-free survival</a:t>
            </a:r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5736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OlympiAD</a:t>
            </a:r>
            <a:r>
              <a:rPr lang="en-US" dirty="0" smtClean="0"/>
              <a:t>: Phase III Study </a:t>
            </a:r>
            <a:r>
              <a:rPr lang="en-US" dirty="0" err="1" smtClean="0"/>
              <a:t>Olaparib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7361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auto">
          <a:xfrm>
            <a:off x="436156" y="1380744"/>
            <a:ext cx="8215920" cy="3229135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62400" y="4219111"/>
            <a:ext cx="4648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i="1" dirty="0" smtClean="0">
                <a:solidFill>
                  <a:schemeClr val="tx2"/>
                </a:solidFill>
                <a:latin typeface="+mn-lt"/>
                <a:ea typeface="Arial Hebrew Scholar" charset="-79"/>
                <a:cs typeface="Arial Hebrew Scholar" charset="-79"/>
              </a:rPr>
              <a:t>J </a:t>
            </a:r>
            <a:r>
              <a:rPr lang="en-US" sz="1600" i="1" dirty="0" err="1" smtClean="0">
                <a:solidFill>
                  <a:schemeClr val="tx2"/>
                </a:solidFill>
                <a:latin typeface="+mn-lt"/>
                <a:ea typeface="Arial Hebrew Scholar" charset="-79"/>
                <a:cs typeface="Arial Hebrew Scholar" charset="-79"/>
              </a:rPr>
              <a:t>Clin</a:t>
            </a:r>
            <a:r>
              <a:rPr lang="en-US" sz="1600" i="1" dirty="0" smtClean="0">
                <a:solidFill>
                  <a:schemeClr val="tx2"/>
                </a:solidFill>
                <a:latin typeface="+mn-lt"/>
                <a:ea typeface="Arial Hebrew Scholar" charset="-79"/>
                <a:cs typeface="Arial Hebrew Scholar" charset="-79"/>
              </a:rPr>
              <a:t> </a:t>
            </a:r>
            <a:r>
              <a:rPr lang="en-US" sz="1600" i="1" dirty="0" err="1" smtClean="0">
                <a:solidFill>
                  <a:schemeClr val="tx2"/>
                </a:solidFill>
                <a:latin typeface="+mn-lt"/>
                <a:ea typeface="Arial Hebrew Scholar" charset="-79"/>
                <a:cs typeface="Arial Hebrew Scholar" charset="-79"/>
              </a:rPr>
              <a:t>Oncol</a:t>
            </a:r>
            <a:r>
              <a:rPr lang="en-US" sz="1600" dirty="0" smtClean="0">
                <a:solidFill>
                  <a:schemeClr val="tx2"/>
                </a:solidFill>
                <a:latin typeface="+mn-lt"/>
                <a:ea typeface="Arial Hebrew Scholar" charset="-79"/>
                <a:cs typeface="Arial Hebrew Scholar" charset="-79"/>
              </a:rPr>
              <a:t> 2016;34(21):2460-7.</a:t>
            </a:r>
            <a:endParaRPr lang="en-US" sz="1600" dirty="0">
              <a:solidFill>
                <a:schemeClr val="tx2"/>
              </a:solidFill>
              <a:latin typeface="+mn-lt"/>
              <a:ea typeface="Arial Hebrew Scholar" charset="-79"/>
              <a:cs typeface="Arial Hebrew Scholar" charset="-79"/>
            </a:endParaRPr>
          </a:p>
        </p:txBody>
      </p:sp>
      <p:sp>
        <p:nvSpPr>
          <p:cNvPr id="7169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US" sz="3200" dirty="0">
                <a:latin typeface="Arial" charset="0"/>
                <a:ea typeface="ＭＳ Ｐゴシック" charset="0"/>
                <a:cs typeface="ＭＳ Ｐゴシック" charset="0"/>
              </a:rPr>
            </a:br>
            <a:endParaRPr lang="en-US" sz="32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34" b="5541"/>
          <a:stretch/>
        </p:blipFill>
        <p:spPr>
          <a:xfrm>
            <a:off x="521776" y="1600200"/>
            <a:ext cx="8100447" cy="25146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alphaModFix amt="9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6700" y="5610073"/>
            <a:ext cx="914400" cy="955497"/>
          </a:xfrm>
          <a:prstGeom prst="rect">
            <a:avLst/>
          </a:prstGeom>
          <a:effectLst>
            <a:glow rad="63500">
              <a:schemeClr val="accent5">
                <a:satMod val="175000"/>
                <a:alpha val="35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273590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355" y="1248981"/>
            <a:ext cx="6254496" cy="365679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6200" y="6400800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Nanda R </a:t>
            </a:r>
            <a:r>
              <a:rPr lang="en-US" sz="1800" dirty="0"/>
              <a:t>et al. </a:t>
            </a:r>
            <a:r>
              <a:rPr lang="en-US" sz="1800" i="1" dirty="0" smtClean="0"/>
              <a:t>J </a:t>
            </a:r>
            <a:r>
              <a:rPr lang="en-US" sz="1800" i="1" dirty="0" err="1" smtClean="0"/>
              <a:t>Clin</a:t>
            </a:r>
            <a:r>
              <a:rPr lang="en-US" sz="1800" i="1" dirty="0" smtClean="0"/>
              <a:t> </a:t>
            </a:r>
            <a:r>
              <a:rPr lang="en-US" sz="1800" i="1" dirty="0" err="1" smtClean="0"/>
              <a:t>Oncol</a:t>
            </a:r>
            <a:r>
              <a:rPr lang="en-US" sz="1800" i="1" dirty="0" smtClean="0"/>
              <a:t> </a:t>
            </a:r>
            <a:r>
              <a:rPr lang="en-US" sz="1800" dirty="0" smtClean="0"/>
              <a:t>2016;34(21):2460-7.</a:t>
            </a:r>
            <a:endParaRPr lang="en-US" dirty="0"/>
          </a:p>
        </p:txBody>
      </p:sp>
      <p:sp>
        <p:nvSpPr>
          <p:cNvPr id="12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001000" cy="914400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KEYNOTE-012: Efficacy and Safety of </a:t>
            </a:r>
            <a:r>
              <a:rPr lang="en-US" dirty="0" err="1" smtClean="0">
                <a:latin typeface="Arial" charset="0"/>
                <a:ea typeface="ヒラギノ角ゴ Pro W3" charset="0"/>
                <a:cs typeface="ヒラギノ角ゴ Pro W3" charset="0"/>
              </a:rPr>
              <a:t>Pembrolizumab</a:t>
            </a:r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 in Advanced TNBC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3" name="Title 2"/>
          <p:cNvSpPr txBox="1">
            <a:spLocks/>
          </p:cNvSpPr>
          <p:nvPr/>
        </p:nvSpPr>
        <p:spPr bwMode="auto">
          <a:xfrm>
            <a:off x="228600" y="4897432"/>
            <a:ext cx="8915400" cy="1503368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85750" lvl="0" indent="-285750">
              <a:buFont typeface="Arial" charset="0"/>
              <a:buChar char="•"/>
              <a:defRPr/>
            </a:pPr>
            <a:r>
              <a:rPr lang="en-US" sz="1500" kern="0" dirty="0" smtClean="0"/>
              <a:t>Of 32 enrolled patients, 56.3% experienced treatment-related adverse events (TRAEs) </a:t>
            </a:r>
            <a:r>
              <a:rPr lang="en-US" sz="1500" kern="0" dirty="0"/>
              <a:t>including 15.6</a:t>
            </a:r>
            <a:r>
              <a:rPr lang="en-US" sz="1500" kern="0" dirty="0" smtClean="0"/>
              <a:t>% Grade </a:t>
            </a:r>
            <a:r>
              <a:rPr lang="en-US" sz="1500" kern="0" dirty="0"/>
              <a:t>≥</a:t>
            </a:r>
            <a:r>
              <a:rPr lang="en-US" sz="1500" kern="0" dirty="0" smtClean="0"/>
              <a:t>3 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 sz="1500" kern="0" dirty="0" smtClean="0"/>
              <a:t>Most common TRAEs: arthralgia (6), fatigue (6), myalgia (6) and nausea (5)</a:t>
            </a:r>
          </a:p>
          <a:p>
            <a:pPr marL="285750" indent="-285750">
              <a:buFont typeface="Arial" charset="0"/>
              <a:buChar char="•"/>
              <a:defRPr/>
            </a:pPr>
            <a:r>
              <a:rPr lang="en-US" sz="1500" kern="0" dirty="0" smtClean="0"/>
              <a:t>Grade 3 AEs were anemia, aseptic meningitis, lymphopenia, headache and pyrexia.</a:t>
            </a:r>
          </a:p>
          <a:p>
            <a:pPr marL="285750" indent="-285750">
              <a:buFont typeface="Arial" charset="0"/>
              <a:buChar char="•"/>
              <a:defRPr/>
            </a:pPr>
            <a:r>
              <a:rPr lang="en-US" sz="1500" kern="0" dirty="0" smtClean="0"/>
              <a:t>One patient died from TRAE</a:t>
            </a:r>
          </a:p>
          <a:p>
            <a:pPr marL="285750" indent="-285750">
              <a:buFont typeface="Arial" charset="0"/>
              <a:buChar char="•"/>
              <a:defRPr/>
            </a:pPr>
            <a:r>
              <a:rPr lang="en-US" sz="1500" kern="0" dirty="0" smtClean="0"/>
              <a:t>Possible immune-mediated AEs: Grade 3 colitis, Grade 3 hepatitis and Grade 2 hypothyroidism</a:t>
            </a:r>
          </a:p>
        </p:txBody>
      </p:sp>
      <p:sp>
        <p:nvSpPr>
          <p:cNvPr id="2" name="Rectangle 1"/>
          <p:cNvSpPr/>
          <p:nvPr/>
        </p:nvSpPr>
        <p:spPr>
          <a:xfrm rot="16200000">
            <a:off x="-497216" y="2742474"/>
            <a:ext cx="270458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b="1" dirty="0"/>
              <a:t>Change From Baseline, %</a:t>
            </a:r>
          </a:p>
        </p:txBody>
      </p:sp>
      <p:sp>
        <p:nvSpPr>
          <p:cNvPr id="7" name="Rectangle 6"/>
          <p:cNvSpPr/>
          <p:nvPr/>
        </p:nvSpPr>
        <p:spPr>
          <a:xfrm>
            <a:off x="4648200" y="912759"/>
            <a:ext cx="4191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/>
              <a:t>Best overall response, RECIST v1.1 by central review (n evaluable for </a:t>
            </a:r>
            <a:r>
              <a:rPr lang="en-US" sz="1400" b="1"/>
              <a:t>response </a:t>
            </a:r>
            <a:r>
              <a:rPr lang="en-US" sz="1400" b="1" smtClean="0"/>
              <a:t>= 27</a:t>
            </a:r>
            <a:r>
              <a:rPr lang="en-US" sz="1400" b="1" dirty="0"/>
              <a:t>): </a:t>
            </a:r>
          </a:p>
        </p:txBody>
      </p:sp>
      <p:sp>
        <p:nvSpPr>
          <p:cNvPr id="8" name="Rectangle 7"/>
          <p:cNvSpPr/>
          <p:nvPr/>
        </p:nvSpPr>
        <p:spPr>
          <a:xfrm>
            <a:off x="4971327" y="1659667"/>
            <a:ext cx="35862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Complete response (nodal disease) (3.7%)</a:t>
            </a:r>
          </a:p>
        </p:txBody>
      </p:sp>
      <p:sp>
        <p:nvSpPr>
          <p:cNvPr id="9" name="Rectangle 8"/>
          <p:cNvSpPr/>
          <p:nvPr/>
        </p:nvSpPr>
        <p:spPr>
          <a:xfrm>
            <a:off x="4971327" y="1958959"/>
            <a:ext cx="215475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Partial response </a:t>
            </a:r>
            <a:r>
              <a:rPr lang="en-US" sz="1400" dirty="0" smtClean="0"/>
              <a:t>(14.8%)</a:t>
            </a:r>
            <a:endParaRPr lang="en-US" sz="1400" dirty="0"/>
          </a:p>
        </p:txBody>
      </p:sp>
      <p:sp>
        <p:nvSpPr>
          <p:cNvPr id="10" name="Rectangle 9"/>
          <p:cNvSpPr/>
          <p:nvPr/>
        </p:nvSpPr>
        <p:spPr>
          <a:xfrm>
            <a:off x="4971327" y="2280231"/>
            <a:ext cx="203613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Stable disease </a:t>
            </a:r>
            <a:r>
              <a:rPr lang="en-US" sz="1400" dirty="0" smtClean="0"/>
              <a:t>(25.9%)</a:t>
            </a:r>
            <a:endParaRPr lang="en-US" sz="1400" dirty="0"/>
          </a:p>
        </p:txBody>
      </p:sp>
      <p:sp>
        <p:nvSpPr>
          <p:cNvPr id="11" name="Rectangle 10"/>
          <p:cNvSpPr/>
          <p:nvPr/>
        </p:nvSpPr>
        <p:spPr>
          <a:xfrm>
            <a:off x="4971327" y="2600831"/>
            <a:ext cx="247375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Progressive disease </a:t>
            </a:r>
            <a:r>
              <a:rPr lang="en-US" sz="1400" dirty="0" smtClean="0"/>
              <a:t>(48.1%)</a:t>
            </a:r>
            <a:endParaRPr lang="en-US" sz="1400" dirty="0"/>
          </a:p>
        </p:txBody>
      </p:sp>
      <p:sp>
        <p:nvSpPr>
          <p:cNvPr id="6" name="Rectangle 5"/>
          <p:cNvSpPr/>
          <p:nvPr/>
        </p:nvSpPr>
        <p:spPr bwMode="auto">
          <a:xfrm>
            <a:off x="4800600" y="1718692"/>
            <a:ext cx="170727" cy="151300"/>
          </a:xfrm>
          <a:prstGeom prst="rect">
            <a:avLst/>
          </a:prstGeom>
          <a:solidFill>
            <a:srgbClr val="76D3F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4800600" y="2011802"/>
            <a:ext cx="170727" cy="151300"/>
          </a:xfrm>
          <a:prstGeom prst="rect">
            <a:avLst/>
          </a:prstGeom>
          <a:solidFill>
            <a:srgbClr val="A4CE4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4800600" y="2342742"/>
            <a:ext cx="170727" cy="151300"/>
          </a:xfrm>
          <a:prstGeom prst="rect">
            <a:avLst/>
          </a:prstGeom>
          <a:solidFill>
            <a:srgbClr val="BDBEC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4800600" y="2652519"/>
            <a:ext cx="170727" cy="151300"/>
          </a:xfrm>
          <a:prstGeom prst="rect">
            <a:avLst/>
          </a:prstGeom>
          <a:solidFill>
            <a:srgbClr val="FF5E2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668456" y="1382994"/>
            <a:ext cx="224933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Overall </a:t>
            </a:r>
            <a:r>
              <a:rPr lang="en-US" sz="1400" dirty="0" smtClean="0"/>
              <a:t>response = 18.5</a:t>
            </a:r>
            <a:r>
              <a:rPr lang="en-US" sz="1400" dirty="0"/>
              <a:t>%</a:t>
            </a:r>
          </a:p>
        </p:txBody>
      </p:sp>
    </p:spTree>
    <p:extLst>
      <p:ext uri="{BB962C8B-B14F-4D97-AF65-F5344CB8AC3E}">
        <p14:creationId xmlns:p14="http://schemas.microsoft.com/office/powerpoint/2010/main" val="2109649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3"/>
          <p:cNvSpPr>
            <a:spLocks noGrp="1"/>
          </p:cNvSpPr>
          <p:nvPr>
            <p:ph type="ctrTitle"/>
          </p:nvPr>
        </p:nvSpPr>
        <p:spPr>
          <a:xfrm>
            <a:off x="457200" y="533400"/>
            <a:ext cx="8229600" cy="3965448"/>
          </a:xfrm>
        </p:spPr>
        <p:txBody>
          <a:bodyPr/>
          <a:lstStyle/>
          <a:p>
            <a:r>
              <a:rPr lang="en-US" sz="3200" dirty="0"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US" sz="3200" dirty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3200" dirty="0" smtClean="0"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US" sz="3200" dirty="0" smtClean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2600" dirty="0"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US" sz="2600" dirty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2600" dirty="0">
                <a:ea typeface="ＭＳ Ｐゴシック" charset="0"/>
                <a:cs typeface="ＭＳ Ｐゴシック" charset="0"/>
              </a:rPr>
              <a:t>Phase </a:t>
            </a:r>
            <a:r>
              <a:rPr lang="en-US" sz="2600" dirty="0" err="1">
                <a:ea typeface="ＭＳ Ｐゴシック" charset="0"/>
                <a:cs typeface="ＭＳ Ｐゴシック" charset="0"/>
              </a:rPr>
              <a:t>Ib</a:t>
            </a:r>
            <a:r>
              <a:rPr lang="en-US" sz="2600" dirty="0">
                <a:ea typeface="ＭＳ Ｐゴシック" charset="0"/>
                <a:cs typeface="ＭＳ Ｐゴシック" charset="0"/>
              </a:rPr>
              <a:t> trial of </a:t>
            </a:r>
            <a:r>
              <a:rPr lang="en-US" sz="2600" dirty="0" err="1">
                <a:ea typeface="ＭＳ Ｐゴシック" charset="0"/>
                <a:cs typeface="ＭＳ Ｐゴシック" charset="0"/>
              </a:rPr>
              <a:t>atezolizumab</a:t>
            </a:r>
            <a:r>
              <a:rPr lang="en-US" sz="2600" dirty="0">
                <a:ea typeface="ＭＳ Ｐゴシック" charset="0"/>
                <a:cs typeface="ＭＳ Ｐゴシック" charset="0"/>
              </a:rPr>
              <a:t> in combination with </a:t>
            </a:r>
            <a:r>
              <a:rPr lang="en-US" sz="2600" i="1" dirty="0">
                <a:ea typeface="ＭＳ Ｐゴシック" charset="0"/>
                <a:cs typeface="ＭＳ Ｐゴシック" charset="0"/>
              </a:rPr>
              <a:t>nab</a:t>
            </a:r>
            <a:r>
              <a:rPr lang="en-US" sz="2600" dirty="0">
                <a:ea typeface="ＭＳ Ｐゴシック" charset="0"/>
                <a:cs typeface="ＭＳ Ｐゴシック" charset="0"/>
              </a:rPr>
              <a:t>-paclitaxel in patients with metastatic triple-negative breast cancer (</a:t>
            </a:r>
            <a:r>
              <a:rPr lang="en-US" sz="2600" dirty="0" err="1">
                <a:ea typeface="ＭＳ Ｐゴシック" charset="0"/>
                <a:cs typeface="ＭＳ Ｐゴシック" charset="0"/>
              </a:rPr>
              <a:t>mTNBC</a:t>
            </a:r>
            <a:r>
              <a:rPr lang="en-US" sz="2600" dirty="0" smtClean="0">
                <a:ea typeface="ＭＳ Ｐゴシック" charset="0"/>
                <a:cs typeface="ＭＳ Ｐゴシック" charset="0"/>
              </a:rPr>
              <a:t>)</a:t>
            </a:r>
            <a:r>
              <a:rPr lang="en-US" sz="2600" b="0" dirty="0" smtClean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600" dirty="0" smtClean="0"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US" sz="2600" dirty="0" smtClean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2600" dirty="0">
                <a:ea typeface="ＭＳ Ｐゴシック" charset="0"/>
                <a:cs typeface="ＭＳ Ｐゴシック" charset="0"/>
              </a:rPr>
              <a:t/>
            </a:r>
            <a:br>
              <a:rPr lang="en-US" sz="2600" dirty="0">
                <a:ea typeface="ＭＳ Ｐゴシック" charset="0"/>
                <a:cs typeface="ＭＳ Ｐゴシック" charset="0"/>
              </a:rPr>
            </a:br>
            <a:r>
              <a:rPr lang="en-US" sz="2600" dirty="0" smtClean="0">
                <a:ea typeface="ＭＳ Ｐゴシック" charset="0"/>
                <a:cs typeface="ＭＳ Ｐゴシック" charset="0"/>
              </a:rPr>
              <a:t>IMpassion130</a:t>
            </a:r>
            <a:r>
              <a:rPr lang="en-US" sz="2600" dirty="0">
                <a:ea typeface="ＭＳ Ｐゴシック" charset="0"/>
                <a:cs typeface="ＭＳ Ｐゴシック" charset="0"/>
              </a:rPr>
              <a:t>: a Phase III randomized trial of </a:t>
            </a:r>
            <a:r>
              <a:rPr lang="en-US" sz="2600" dirty="0" err="1">
                <a:ea typeface="ＭＳ Ｐゴシック" charset="0"/>
                <a:cs typeface="ＭＳ Ｐゴシック" charset="0"/>
              </a:rPr>
              <a:t>atezolizumab</a:t>
            </a:r>
            <a:r>
              <a:rPr lang="en-US" sz="2600" dirty="0">
                <a:ea typeface="ＭＳ Ｐゴシック" charset="0"/>
                <a:cs typeface="ＭＳ Ｐゴシック" charset="0"/>
              </a:rPr>
              <a:t> with </a:t>
            </a:r>
            <a:r>
              <a:rPr lang="en-US" sz="2600" i="1" dirty="0">
                <a:ea typeface="ＭＳ Ｐゴシック" charset="0"/>
                <a:cs typeface="ＭＳ Ｐゴシック" charset="0"/>
              </a:rPr>
              <a:t>nab</a:t>
            </a:r>
            <a:r>
              <a:rPr lang="en-US" sz="2600" dirty="0">
                <a:ea typeface="ＭＳ Ｐゴシック" charset="0"/>
                <a:cs typeface="ＭＳ Ｐゴシック" charset="0"/>
              </a:rPr>
              <a:t>-paclitaxel for first-line treatment of patients with metastatic triple-negative breast cancer (</a:t>
            </a:r>
            <a:r>
              <a:rPr lang="en-US" sz="2600" dirty="0" err="1">
                <a:ea typeface="ＭＳ Ｐゴシック" charset="0"/>
                <a:cs typeface="ＭＳ Ｐゴシック" charset="0"/>
              </a:rPr>
              <a:t>mTNBC</a:t>
            </a:r>
            <a:r>
              <a:rPr lang="en-US" sz="2600" dirty="0" smtClean="0">
                <a:ea typeface="ＭＳ Ｐゴシック" charset="0"/>
                <a:cs typeface="ＭＳ Ｐゴシック" charset="0"/>
              </a:rPr>
              <a:t>)</a:t>
            </a:r>
            <a:endParaRPr lang="en-US" sz="2600" b="0" dirty="0"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Content Placeholder 4"/>
          <p:cNvSpPr>
            <a:spLocks noGrp="1"/>
          </p:cNvSpPr>
          <p:nvPr>
            <p:ph type="subTitle" idx="1"/>
          </p:nvPr>
        </p:nvSpPr>
        <p:spPr>
          <a:xfrm>
            <a:off x="484632" y="4498848"/>
            <a:ext cx="8046720" cy="1673352"/>
          </a:xfrm>
        </p:spPr>
        <p:txBody>
          <a:bodyPr/>
          <a:lstStyle/>
          <a:p>
            <a:r>
              <a:rPr lang="en-US" sz="2500" dirty="0" smtClean="0"/>
              <a:t>Adams S </a:t>
            </a:r>
            <a:r>
              <a:rPr lang="en-US" sz="2500" dirty="0"/>
              <a:t>et al. </a:t>
            </a:r>
            <a:r>
              <a:rPr lang="en-US" sz="2500" dirty="0" smtClean="0"/>
              <a:t/>
            </a:r>
            <a:br>
              <a:rPr lang="en-US" sz="2500" dirty="0" smtClean="0"/>
            </a:br>
            <a:r>
              <a:rPr lang="en-US" sz="2500" i="1" dirty="0" smtClean="0"/>
              <a:t>Proc </a:t>
            </a:r>
            <a:r>
              <a:rPr lang="en-US" sz="2500" i="1" dirty="0"/>
              <a:t>ASCO </a:t>
            </a:r>
            <a:r>
              <a:rPr lang="en-US" sz="2500" dirty="0"/>
              <a:t>2016;Abstract </a:t>
            </a:r>
            <a:r>
              <a:rPr lang="en-US" sz="2500" dirty="0" smtClean="0"/>
              <a:t>1009. </a:t>
            </a:r>
          </a:p>
          <a:p>
            <a:r>
              <a:rPr lang="en-US" sz="2500" dirty="0" err="1" smtClean="0"/>
              <a:t>Emens</a:t>
            </a:r>
            <a:r>
              <a:rPr lang="en-US" sz="2500" dirty="0" smtClean="0"/>
              <a:t> </a:t>
            </a:r>
            <a:r>
              <a:rPr lang="en-US" sz="2500" dirty="0"/>
              <a:t>LA et al. </a:t>
            </a:r>
            <a:r>
              <a:rPr lang="en-US" sz="2500" dirty="0" smtClean="0"/>
              <a:t/>
            </a:r>
            <a:br>
              <a:rPr lang="en-US" sz="2500" dirty="0" smtClean="0"/>
            </a:br>
            <a:r>
              <a:rPr lang="en-US" sz="2500" i="1" dirty="0" smtClean="0"/>
              <a:t>Proc </a:t>
            </a:r>
            <a:r>
              <a:rPr lang="en-US" sz="2500" i="1" dirty="0"/>
              <a:t>ASCO </a:t>
            </a:r>
            <a:r>
              <a:rPr lang="en-US" sz="2500" dirty="0"/>
              <a:t>2016;Abstract </a:t>
            </a:r>
            <a:r>
              <a:rPr lang="en-US" sz="2500" dirty="0" smtClean="0"/>
              <a:t>TPS1104.</a:t>
            </a:r>
            <a:endParaRPr lang="en-US" sz="25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alphaModFix amt="9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6700" y="5610073"/>
            <a:ext cx="914400" cy="955497"/>
          </a:xfrm>
          <a:prstGeom prst="rect">
            <a:avLst/>
          </a:prstGeom>
          <a:effectLst>
            <a:glow rad="63500">
              <a:schemeClr val="accent5">
                <a:satMod val="175000"/>
                <a:alpha val="35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191268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3"/>
          <p:cNvSpPr>
            <a:spLocks noChangeArrowheads="1"/>
          </p:cNvSpPr>
          <p:nvPr/>
        </p:nvSpPr>
        <p:spPr bwMode="auto">
          <a:xfrm>
            <a:off x="582706" y="1371159"/>
            <a:ext cx="7875494" cy="2819841"/>
          </a:xfrm>
          <a:prstGeom prst="rect">
            <a:avLst/>
          </a:prstGeom>
          <a:solidFill>
            <a:srgbClr val="9CCBE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algn="l">
              <a:spcBef>
                <a:spcPts val="1675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endParaRPr lang="en-US" altLang="en-US" sz="2400">
              <a:solidFill>
                <a:srgbClr val="FFFFFF"/>
              </a:solidFill>
              <a:cs typeface="+mn-cs"/>
            </a:endParaRPr>
          </a:p>
        </p:txBody>
      </p:sp>
      <p:sp>
        <p:nvSpPr>
          <p:cNvPr id="2355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Atezolizumab</a:t>
            </a:r>
            <a:r>
              <a:rPr lang="en-US" dirty="0" smtClean="0"/>
              <a:t> with </a:t>
            </a:r>
            <a:r>
              <a:rPr lang="en-US" i="1" dirty="0"/>
              <a:t>Nab</a:t>
            </a:r>
            <a:r>
              <a:rPr lang="en-US" dirty="0"/>
              <a:t> Paclitaxel for </a:t>
            </a:r>
            <a:r>
              <a:rPr lang="en-US" dirty="0" err="1" smtClean="0"/>
              <a:t>mTNBC</a:t>
            </a:r>
            <a:endParaRPr lang="en-US" dirty="0"/>
          </a:p>
        </p:txBody>
      </p:sp>
      <p:sp>
        <p:nvSpPr>
          <p:cNvPr id="23554" name="TextBox 15"/>
          <p:cNvSpPr txBox="1">
            <a:spLocks noChangeArrowheads="1"/>
          </p:cNvSpPr>
          <p:nvPr/>
        </p:nvSpPr>
        <p:spPr bwMode="auto">
          <a:xfrm>
            <a:off x="0" y="6473279"/>
            <a:ext cx="9220200" cy="384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indent="0">
              <a:buFontTx/>
              <a:buNone/>
            </a:pPr>
            <a:r>
              <a:rPr lang="en-US" sz="1600" dirty="0" smtClean="0"/>
              <a:t>Adams S et </a:t>
            </a:r>
            <a:r>
              <a:rPr lang="en-US" sz="1600" dirty="0"/>
              <a:t>al. </a:t>
            </a:r>
            <a:r>
              <a:rPr lang="en-US" sz="1600" i="1" dirty="0"/>
              <a:t>Proc ASCO</a:t>
            </a:r>
            <a:r>
              <a:rPr lang="en-US" sz="1600" dirty="0"/>
              <a:t> </a:t>
            </a:r>
            <a:r>
              <a:rPr lang="en-US" sz="1600" dirty="0" smtClean="0"/>
              <a:t>2016;Abstract 1009. </a:t>
            </a:r>
          </a:p>
        </p:txBody>
      </p:sp>
      <p:graphicFrame>
        <p:nvGraphicFramePr>
          <p:cNvPr id="12" name="Group 2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109209"/>
              </p:ext>
            </p:extLst>
          </p:nvPr>
        </p:nvGraphicFramePr>
        <p:xfrm>
          <a:off x="714935" y="1514507"/>
          <a:ext cx="7611037" cy="2533144"/>
        </p:xfrm>
        <a:graphic>
          <a:graphicData uri="http://schemas.openxmlformats.org/drawingml/2006/table">
            <a:tbl>
              <a:tblPr/>
              <a:tblGrid>
                <a:gridCol w="3424966"/>
                <a:gridCol w="1217767"/>
                <a:gridCol w="1350959"/>
                <a:gridCol w="1617345"/>
              </a:tblGrid>
              <a:tr h="61674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u="non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Response</a:t>
                      </a:r>
                      <a:endParaRPr kumimoji="0" lang="en-US" sz="18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ヒラギノ角ゴ Pro W3" charset="-128"/>
                        <a:cs typeface="+mn-cs"/>
                      </a:endParaRP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1</a:t>
                      </a:r>
                      <a:r>
                        <a:rPr kumimoji="0" lang="en-US" sz="18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st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 line </a:t>
                      </a:r>
                      <a:b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</a:b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(n = 13)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2</a:t>
                      </a:r>
                      <a:r>
                        <a:rPr kumimoji="0" lang="en-US" sz="18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nd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 line </a:t>
                      </a:r>
                      <a:b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</a:b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(n = 9)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3</a:t>
                      </a:r>
                      <a:r>
                        <a:rPr kumimoji="0" lang="en-US" sz="18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rd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 line + </a:t>
                      </a:r>
                      <a:b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</a:b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(n = 10)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</a:tr>
              <a:tr h="41889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Confirmed objective response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46%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22%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40%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</a:tr>
              <a:tr h="499168">
                <a:tc>
                  <a:txBody>
                    <a:bodyPr/>
                    <a:lstStyle/>
                    <a:p>
                      <a:pPr marL="457200" marR="0" lvl="1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Complete response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8%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0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0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</a:tr>
              <a:tr h="499168">
                <a:tc>
                  <a:txBody>
                    <a:bodyPr/>
                    <a:lstStyle/>
                    <a:p>
                      <a:pPr marL="457200" marR="0" lvl="1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Partial response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38%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22%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40%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</a:tr>
              <a:tr h="49916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Stable disease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38%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67%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30%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629772" y="4334348"/>
            <a:ext cx="7696200" cy="16825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800"/>
              </a:spcBef>
            </a:pPr>
            <a:r>
              <a:rPr lang="en-US" sz="1800" dirty="0" err="1" smtClean="0"/>
              <a:t>mTNBC</a:t>
            </a:r>
            <a:r>
              <a:rPr lang="en-US" sz="1800" dirty="0" smtClean="0"/>
              <a:t> = metastatic triple-negative breast cancer; ORR = objective response rate</a:t>
            </a:r>
          </a:p>
          <a:p>
            <a:pPr marL="285750" indent="-285750">
              <a:spcBef>
                <a:spcPts val="800"/>
              </a:spcBef>
              <a:buFont typeface="Arial" charset="0"/>
              <a:buChar char="•"/>
            </a:pPr>
            <a:r>
              <a:rPr lang="en-US" sz="1800" dirty="0" smtClean="0"/>
              <a:t>PFS not mature and median duration of response not reached</a:t>
            </a:r>
          </a:p>
          <a:p>
            <a:pPr marL="285750" indent="-285750">
              <a:spcBef>
                <a:spcPts val="800"/>
              </a:spcBef>
              <a:buFont typeface="Arial" charset="0"/>
              <a:buChar char="•"/>
            </a:pPr>
            <a:r>
              <a:rPr lang="en-US" sz="1800" dirty="0" smtClean="0"/>
              <a:t>Treatment-related Grade 3-4 adverse events: neutropenia/decreased neutrophil (47%); thrombocytopenia, anemia and diarrhea (6% each)</a:t>
            </a:r>
          </a:p>
        </p:txBody>
      </p:sp>
    </p:spTree>
    <p:extLst>
      <p:ext uri="{BB962C8B-B14F-4D97-AF65-F5344CB8AC3E}">
        <p14:creationId xmlns:p14="http://schemas.microsoft.com/office/powerpoint/2010/main" val="2034991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Line 6"/>
          <p:cNvSpPr>
            <a:spLocks noChangeShapeType="1"/>
          </p:cNvSpPr>
          <p:nvPr/>
        </p:nvSpPr>
        <p:spPr bwMode="auto">
          <a:xfrm>
            <a:off x="3222625" y="3713127"/>
            <a:ext cx="1425575" cy="0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8610" name="Line 7"/>
          <p:cNvSpPr>
            <a:spLocks noChangeShapeType="1"/>
          </p:cNvSpPr>
          <p:nvPr/>
        </p:nvSpPr>
        <p:spPr bwMode="auto">
          <a:xfrm flipH="1">
            <a:off x="4648200" y="2759909"/>
            <a:ext cx="0" cy="1703770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8611" name="Line 8"/>
          <p:cNvSpPr>
            <a:spLocks noChangeShapeType="1"/>
          </p:cNvSpPr>
          <p:nvPr/>
        </p:nvSpPr>
        <p:spPr bwMode="auto">
          <a:xfrm flipV="1">
            <a:off x="4648200" y="2768722"/>
            <a:ext cx="303213" cy="6551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8613" name="Text Box 11"/>
          <p:cNvSpPr txBox="1">
            <a:spLocks noChangeArrowheads="1"/>
          </p:cNvSpPr>
          <p:nvPr/>
        </p:nvSpPr>
        <p:spPr bwMode="auto">
          <a:xfrm>
            <a:off x="5025502" y="2260417"/>
            <a:ext cx="3668712" cy="1018603"/>
          </a:xfrm>
          <a:prstGeom prst="rect">
            <a:avLst/>
          </a:prstGeom>
          <a:solidFill>
            <a:srgbClr val="F8951E"/>
          </a:solidFill>
          <a:ln w="9525">
            <a:solidFill>
              <a:srgbClr val="FFFFFF"/>
            </a:solidFill>
            <a:miter lim="800000"/>
            <a:headEnd/>
            <a:tailEnd/>
          </a:ln>
          <a:effectLst>
            <a:prstShdw prst="shdw17" dist="17961" dir="2700000">
              <a:srgbClr val="999999">
                <a:alpha val="74997"/>
              </a:srgbClr>
            </a:prstShdw>
          </a:effec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12700" lvl="1" indent="0" algn="ctr"/>
            <a:r>
              <a:rPr lang="en-US" sz="1800" b="1" dirty="0" err="1">
                <a:solidFill>
                  <a:srgbClr val="011997"/>
                </a:solidFill>
              </a:rPr>
              <a:t>Atezolizumab</a:t>
            </a:r>
            <a:r>
              <a:rPr lang="en-US" sz="1800" b="1" dirty="0">
                <a:solidFill>
                  <a:srgbClr val="011997"/>
                </a:solidFill>
              </a:rPr>
              <a:t> 840mg </a:t>
            </a:r>
            <a:r>
              <a:rPr lang="en-US" sz="1800" b="1" dirty="0" smtClean="0">
                <a:solidFill>
                  <a:srgbClr val="011997"/>
                </a:solidFill>
              </a:rPr>
              <a:t>q2wk </a:t>
            </a:r>
            <a:r>
              <a:rPr lang="en-US" sz="1800" b="1" dirty="0">
                <a:solidFill>
                  <a:srgbClr val="011997"/>
                </a:solidFill>
              </a:rPr>
              <a:t>+ </a:t>
            </a:r>
            <a:r>
              <a:rPr lang="en-US" sz="1800" b="1" i="1" dirty="0" smtClean="0">
                <a:solidFill>
                  <a:srgbClr val="011997"/>
                </a:solidFill>
              </a:rPr>
              <a:t>nab</a:t>
            </a:r>
            <a:r>
              <a:rPr lang="en-US" sz="1800" b="1" dirty="0">
                <a:solidFill>
                  <a:srgbClr val="011997"/>
                </a:solidFill>
              </a:rPr>
              <a:t> </a:t>
            </a:r>
            <a:r>
              <a:rPr lang="en-US" sz="1800" b="1" dirty="0" smtClean="0">
                <a:solidFill>
                  <a:srgbClr val="011997"/>
                </a:solidFill>
              </a:rPr>
              <a:t>paclitaxel </a:t>
            </a:r>
            <a:br>
              <a:rPr lang="en-US" sz="1800" b="1" dirty="0" smtClean="0">
                <a:solidFill>
                  <a:srgbClr val="011997"/>
                </a:solidFill>
              </a:rPr>
            </a:br>
            <a:r>
              <a:rPr lang="en-US" sz="1800" b="1" dirty="0" smtClean="0">
                <a:solidFill>
                  <a:srgbClr val="011997"/>
                </a:solidFill>
              </a:rPr>
              <a:t>(</a:t>
            </a:r>
            <a:r>
              <a:rPr lang="en-US" sz="1800" b="1" dirty="0">
                <a:solidFill>
                  <a:srgbClr val="011997"/>
                </a:solidFill>
              </a:rPr>
              <a:t>3 </a:t>
            </a:r>
            <a:r>
              <a:rPr lang="en-US" sz="1800" b="1" dirty="0" err="1" smtClean="0">
                <a:solidFill>
                  <a:srgbClr val="011997"/>
                </a:solidFill>
              </a:rPr>
              <a:t>wks</a:t>
            </a:r>
            <a:r>
              <a:rPr lang="en-US" sz="1800" b="1" dirty="0" smtClean="0">
                <a:solidFill>
                  <a:srgbClr val="011997"/>
                </a:solidFill>
              </a:rPr>
              <a:t> </a:t>
            </a:r>
            <a:r>
              <a:rPr lang="en-US" sz="1800" b="1" dirty="0">
                <a:solidFill>
                  <a:srgbClr val="011997"/>
                </a:solidFill>
              </a:rPr>
              <a:t>on/1 off) </a:t>
            </a:r>
            <a:r>
              <a:rPr lang="en-US" sz="1800" b="1" dirty="0" smtClean="0">
                <a:solidFill>
                  <a:srgbClr val="011997"/>
                </a:solidFill>
              </a:rPr>
              <a:t>x </a:t>
            </a:r>
            <a:r>
              <a:rPr lang="en-US" sz="1800" b="1" dirty="0">
                <a:solidFill>
                  <a:srgbClr val="011997"/>
                </a:solidFill>
              </a:rPr>
              <a:t>≥</a:t>
            </a:r>
            <a:r>
              <a:rPr lang="en-US" sz="1800" b="1" dirty="0" smtClean="0">
                <a:solidFill>
                  <a:srgbClr val="011997"/>
                </a:solidFill>
              </a:rPr>
              <a:t>6)</a:t>
            </a:r>
            <a:endParaRPr lang="en-US" sz="1800" b="1" dirty="0">
              <a:solidFill>
                <a:srgbClr val="011997"/>
              </a:solidFill>
            </a:endParaRPr>
          </a:p>
        </p:txBody>
      </p:sp>
      <p:sp>
        <p:nvSpPr>
          <p:cNvPr id="68614" name="Text Box 13"/>
          <p:cNvSpPr txBox="1">
            <a:spLocks noChangeArrowheads="1"/>
          </p:cNvSpPr>
          <p:nvPr/>
        </p:nvSpPr>
        <p:spPr bwMode="auto">
          <a:xfrm>
            <a:off x="5058066" y="3964520"/>
            <a:ext cx="3636148" cy="959497"/>
          </a:xfrm>
          <a:prstGeom prst="rect">
            <a:avLst/>
          </a:prstGeom>
          <a:solidFill>
            <a:srgbClr val="A4CE4C"/>
          </a:solidFill>
          <a:ln w="9525">
            <a:solidFill>
              <a:srgbClr val="FFFFFF"/>
            </a:solidFill>
            <a:miter lim="800000"/>
            <a:headEnd/>
            <a:tailEnd/>
          </a:ln>
          <a:effectLst>
            <a:prstShdw prst="shdw17" dist="17961" dir="2700000">
              <a:srgbClr val="999999">
                <a:alpha val="74997"/>
              </a:srgbClr>
            </a:prstShdw>
          </a:effec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457200" lvl="1" indent="-444500" algn="ctr"/>
            <a:r>
              <a:rPr lang="en-US" sz="1800" b="1" dirty="0">
                <a:solidFill>
                  <a:srgbClr val="011997"/>
                </a:solidFill>
              </a:rPr>
              <a:t>Placebo </a:t>
            </a:r>
            <a:r>
              <a:rPr lang="en-US" sz="1800" b="1" dirty="0" smtClean="0">
                <a:solidFill>
                  <a:srgbClr val="011997"/>
                </a:solidFill>
              </a:rPr>
              <a:t>q2wk </a:t>
            </a:r>
            <a:r>
              <a:rPr lang="en-US" sz="1800" b="1" dirty="0">
                <a:solidFill>
                  <a:srgbClr val="011997"/>
                </a:solidFill>
              </a:rPr>
              <a:t>+ </a:t>
            </a:r>
            <a:r>
              <a:rPr lang="en-US" sz="1800" b="1" i="1" dirty="0" smtClean="0">
                <a:solidFill>
                  <a:srgbClr val="011997"/>
                </a:solidFill>
              </a:rPr>
              <a:t>nab</a:t>
            </a:r>
            <a:r>
              <a:rPr lang="en-US" sz="1800" b="1" dirty="0">
                <a:solidFill>
                  <a:srgbClr val="011997"/>
                </a:solidFill>
              </a:rPr>
              <a:t> </a:t>
            </a:r>
            <a:r>
              <a:rPr lang="en-US" sz="1800" b="1" dirty="0" smtClean="0">
                <a:solidFill>
                  <a:srgbClr val="011997"/>
                </a:solidFill>
              </a:rPr>
              <a:t>paclitaxel </a:t>
            </a:r>
            <a:br>
              <a:rPr lang="en-US" sz="1800" b="1" dirty="0" smtClean="0">
                <a:solidFill>
                  <a:srgbClr val="011997"/>
                </a:solidFill>
              </a:rPr>
            </a:br>
            <a:r>
              <a:rPr lang="en-US" sz="1800" b="1" dirty="0" smtClean="0">
                <a:solidFill>
                  <a:srgbClr val="011997"/>
                </a:solidFill>
              </a:rPr>
              <a:t>(</a:t>
            </a:r>
            <a:r>
              <a:rPr lang="en-US" sz="1800" b="1" dirty="0">
                <a:solidFill>
                  <a:srgbClr val="011997"/>
                </a:solidFill>
              </a:rPr>
              <a:t>3 </a:t>
            </a:r>
            <a:r>
              <a:rPr lang="en-US" sz="1800" b="1" dirty="0" err="1" smtClean="0">
                <a:solidFill>
                  <a:srgbClr val="011997"/>
                </a:solidFill>
              </a:rPr>
              <a:t>wks</a:t>
            </a:r>
            <a:r>
              <a:rPr lang="en-US" sz="1800" b="1" dirty="0" smtClean="0">
                <a:solidFill>
                  <a:srgbClr val="011997"/>
                </a:solidFill>
              </a:rPr>
              <a:t> </a:t>
            </a:r>
            <a:r>
              <a:rPr lang="en-US" sz="1800" b="1" dirty="0">
                <a:solidFill>
                  <a:srgbClr val="011997"/>
                </a:solidFill>
              </a:rPr>
              <a:t>on/1 off) x ≥6 </a:t>
            </a:r>
          </a:p>
        </p:txBody>
      </p:sp>
      <p:sp>
        <p:nvSpPr>
          <p:cNvPr id="68615" name="Oval 25"/>
          <p:cNvSpPr>
            <a:spLocks noChangeArrowheads="1"/>
          </p:cNvSpPr>
          <p:nvPr/>
        </p:nvSpPr>
        <p:spPr bwMode="auto">
          <a:xfrm>
            <a:off x="3672944" y="3266320"/>
            <a:ext cx="852487" cy="850900"/>
          </a:xfrm>
          <a:prstGeom prst="ellipse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381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en-US" sz="3000" b="1" dirty="0" smtClean="0">
                <a:solidFill>
                  <a:schemeClr val="bg1"/>
                </a:solidFill>
              </a:rPr>
              <a:t>R</a:t>
            </a:r>
          </a:p>
        </p:txBody>
      </p:sp>
      <p:sp>
        <p:nvSpPr>
          <p:cNvPr id="68617" name="TextBox 3"/>
          <p:cNvSpPr txBox="1">
            <a:spLocks noChangeArrowheads="1"/>
          </p:cNvSpPr>
          <p:nvPr/>
        </p:nvSpPr>
        <p:spPr bwMode="auto">
          <a:xfrm>
            <a:off x="0" y="6227058"/>
            <a:ext cx="9144000" cy="630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2880" bIns="91440" anchor="b" anchorCtr="0">
            <a:no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 err="1">
                <a:solidFill>
                  <a:srgbClr val="FFFFFF"/>
                </a:solidFill>
              </a:rPr>
              <a:t>www.clinicaltrials.gov</a:t>
            </a:r>
            <a:r>
              <a:rPr lang="en-US" sz="1600" dirty="0">
                <a:solidFill>
                  <a:srgbClr val="FFFFFF"/>
                </a:solidFill>
              </a:rPr>
              <a:t>, </a:t>
            </a:r>
            <a:r>
              <a:rPr lang="en-US" sz="1600" dirty="0" smtClean="0">
                <a:solidFill>
                  <a:srgbClr val="FFFFFF"/>
                </a:solidFill>
              </a:rPr>
              <a:t>August 2016. Identifier</a:t>
            </a:r>
            <a:r>
              <a:rPr lang="en-US" sz="1600" dirty="0">
                <a:solidFill>
                  <a:srgbClr val="FFFFFF"/>
                </a:solidFill>
              </a:rPr>
              <a:t>: </a:t>
            </a:r>
            <a:r>
              <a:rPr lang="en-US" sz="1600" dirty="0" smtClean="0"/>
              <a:t>NCT02425891</a:t>
            </a:r>
          </a:p>
          <a:p>
            <a:r>
              <a:rPr lang="en-US" sz="1600" dirty="0" err="1" smtClean="0"/>
              <a:t>Emens</a:t>
            </a:r>
            <a:r>
              <a:rPr lang="en-US" sz="1600" dirty="0" smtClean="0"/>
              <a:t> </a:t>
            </a:r>
            <a:r>
              <a:rPr lang="en-US" sz="1600" dirty="0"/>
              <a:t>LA et al. </a:t>
            </a:r>
            <a:r>
              <a:rPr lang="en-US" sz="1600" i="1" dirty="0"/>
              <a:t>Proc ASCO</a:t>
            </a:r>
            <a:r>
              <a:rPr lang="en-US" sz="1600" dirty="0"/>
              <a:t> 2016;Abstract </a:t>
            </a:r>
            <a:r>
              <a:rPr lang="en-US" sz="1600" dirty="0" smtClean="0"/>
              <a:t>TPS1104.</a:t>
            </a:r>
            <a:endParaRPr lang="en-US" sz="1600" dirty="0"/>
          </a:p>
        </p:txBody>
      </p:sp>
      <p:sp>
        <p:nvSpPr>
          <p:cNvPr id="68618" name="TextBox 17"/>
          <p:cNvSpPr txBox="1">
            <a:spLocks noChangeArrowheads="1"/>
          </p:cNvSpPr>
          <p:nvPr/>
        </p:nvSpPr>
        <p:spPr bwMode="auto">
          <a:xfrm>
            <a:off x="457200" y="1545138"/>
            <a:ext cx="448558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000" b="1" dirty="0">
                <a:solidFill>
                  <a:srgbClr val="FFFFFF"/>
                </a:solidFill>
              </a:rPr>
              <a:t>Target Accrual: </a:t>
            </a:r>
            <a:r>
              <a:rPr lang="en-US" sz="2000" dirty="0" smtClean="0">
                <a:solidFill>
                  <a:srgbClr val="FFFFFF"/>
                </a:solidFill>
              </a:rPr>
              <a:t>900 </a:t>
            </a:r>
            <a:r>
              <a:rPr lang="en-US" sz="2000" dirty="0">
                <a:solidFill>
                  <a:srgbClr val="FFFFFF"/>
                </a:solidFill>
              </a:rPr>
              <a:t>(Active, </a:t>
            </a:r>
            <a:r>
              <a:rPr lang="en-US" sz="2000" dirty="0" smtClean="0">
                <a:solidFill>
                  <a:srgbClr val="FFFFFF"/>
                </a:solidFill>
              </a:rPr>
              <a:t>recruiting</a:t>
            </a:r>
            <a:r>
              <a:rPr lang="en-US" sz="2000" dirty="0">
                <a:solidFill>
                  <a:srgbClr val="FFFFFF"/>
                </a:solidFill>
              </a:rPr>
              <a:t>)</a:t>
            </a:r>
          </a:p>
        </p:txBody>
      </p:sp>
      <p:sp>
        <p:nvSpPr>
          <p:cNvPr id="68619" name="TextBox 20"/>
          <p:cNvSpPr txBox="1">
            <a:spLocks noChangeArrowheads="1"/>
          </p:cNvSpPr>
          <p:nvPr/>
        </p:nvSpPr>
        <p:spPr bwMode="auto">
          <a:xfrm>
            <a:off x="5108921" y="5040868"/>
            <a:ext cx="34001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b="1" smtClean="0">
                <a:solidFill>
                  <a:srgbClr val="FFFFFF"/>
                </a:solidFill>
              </a:rPr>
              <a:t>Primary Endpoints:</a:t>
            </a:r>
            <a:r>
              <a:rPr lang="en-US" sz="1800" smtClean="0">
                <a:solidFill>
                  <a:srgbClr val="FFFFFF"/>
                </a:solidFill>
              </a:rPr>
              <a:t> </a:t>
            </a:r>
            <a:r>
              <a:rPr lang="en-US" sz="1800" b="1" dirty="0" smtClean="0">
                <a:solidFill>
                  <a:srgbClr val="FFFFFF"/>
                </a:solidFill>
              </a:rPr>
              <a:t>PFS, OS </a:t>
            </a:r>
          </a:p>
        </p:txBody>
      </p:sp>
      <p:graphicFrame>
        <p:nvGraphicFramePr>
          <p:cNvPr id="29" name="Group 1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4425329"/>
              </p:ext>
            </p:extLst>
          </p:nvPr>
        </p:nvGraphicFramePr>
        <p:xfrm>
          <a:off x="422612" y="2157363"/>
          <a:ext cx="3082588" cy="3052812"/>
        </p:xfrm>
        <a:graphic>
          <a:graphicData uri="http://schemas.openxmlformats.org/drawingml/2006/table">
            <a:tbl>
              <a:tblPr/>
              <a:tblGrid>
                <a:gridCol w="3082588"/>
              </a:tblGrid>
              <a:tr h="47415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Eligibility</a:t>
                      </a:r>
                      <a:endParaRPr kumimoji="0" lang="en-US" sz="17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/>
                        <a:ea typeface="ＭＳ Ｐゴシック" charset="0"/>
                        <a:cs typeface="Arial"/>
                      </a:endParaRPr>
                    </a:p>
                  </a:txBody>
                  <a:tcPr marL="91490" marR="91490" marT="45745" marB="45745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  <a:tr h="2350058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ＭＳ Ｐゴシック" charset="0"/>
                          <a:cs typeface="Arial"/>
                        </a:rPr>
                        <a:t>Locally advanced, </a:t>
                      </a:r>
                      <a:r>
                        <a:rPr kumimoji="0" lang="en-US" sz="17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ＭＳ Ｐゴシック" charset="0"/>
                          <a:cs typeface="Arial"/>
                        </a:rPr>
                        <a:t>measurableTNBC</a:t>
                      </a: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ＭＳ Ｐゴシック" charset="0"/>
                          <a:cs typeface="Arial"/>
                        </a:rPr>
                        <a:t> or </a:t>
                      </a:r>
                      <a:r>
                        <a:rPr kumimoji="0" lang="en-US" sz="17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ＭＳ Ｐゴシック" charset="0"/>
                          <a:cs typeface="Arial"/>
                        </a:rPr>
                        <a:t>mTNBC</a:t>
                      </a:r>
                      <a:endParaRPr kumimoji="0" lang="en-US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  <a:ea typeface="ＭＳ Ｐゴシック" charset="0"/>
                        <a:cs typeface="Arial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ＭＳ Ｐゴシック" charset="0"/>
                          <a:cs typeface="Arial"/>
                        </a:rPr>
                        <a:t>No prior systemic therapy for advanced TNBC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ＭＳ Ｐゴシック" charset="0"/>
                          <a:cs typeface="Arial"/>
                        </a:rPr>
                        <a:t>ECOG PS 0-1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ＭＳ Ｐゴシック" charset="0"/>
                          <a:cs typeface="Arial"/>
                        </a:rPr>
                        <a:t>No history of autoimmune disease</a:t>
                      </a:r>
                    </a:p>
                  </a:txBody>
                  <a:tcPr marL="91490" marR="91490" marT="45745" marB="4574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12A50"/>
                    </a:solidFill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4203700" y="5575300"/>
            <a:ext cx="18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sp>
        <p:nvSpPr>
          <p:cNvPr id="17" name="TextBox 20"/>
          <p:cNvSpPr txBox="1">
            <a:spLocks noChangeArrowheads="1"/>
          </p:cNvSpPr>
          <p:nvPr/>
        </p:nvSpPr>
        <p:spPr bwMode="auto">
          <a:xfrm>
            <a:off x="281160" y="5371693"/>
            <a:ext cx="3946234" cy="664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b="1" dirty="0" smtClean="0">
                <a:solidFill>
                  <a:srgbClr val="FFFFFF"/>
                </a:solidFill>
              </a:rPr>
              <a:t>Stratification: </a:t>
            </a:r>
            <a:r>
              <a:rPr lang="en-US" sz="1800" b="1" dirty="0" smtClean="0"/>
              <a:t>Liver </a:t>
            </a:r>
            <a:r>
              <a:rPr lang="en-US" sz="1800" b="1" dirty="0"/>
              <a:t>metastases; prior </a:t>
            </a:r>
            <a:r>
              <a:rPr lang="en-US" sz="1800" b="1" dirty="0" err="1"/>
              <a:t>taxane</a:t>
            </a:r>
            <a:r>
              <a:rPr lang="en-US" sz="1800" b="1" dirty="0"/>
              <a:t>; PD-L1 status</a:t>
            </a:r>
            <a:endParaRPr lang="en-US" sz="1800" b="1" dirty="0">
              <a:solidFill>
                <a:srgbClr val="FFFFFF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33218"/>
            <a:ext cx="8229600" cy="1143000"/>
          </a:xfrm>
        </p:spPr>
        <p:txBody>
          <a:bodyPr lIns="0" tIns="0" rIns="0" bIns="0"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IMpassion130: A Phase III Randomized Trial of </a:t>
            </a:r>
            <a:r>
              <a:rPr lang="en-US" dirty="0" err="1" smtClean="0">
                <a:latin typeface="Arial" charset="0"/>
                <a:ea typeface="ヒラギノ角ゴ Pro W3" charset="0"/>
                <a:cs typeface="ヒラギノ角ゴ Pro W3" charset="0"/>
              </a:rPr>
              <a:t>Atezolizumab</a:t>
            </a:r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 with </a:t>
            </a:r>
            <a:r>
              <a:rPr lang="en-US" i="1" dirty="0" smtClean="0">
                <a:latin typeface="Arial" charset="0"/>
                <a:ea typeface="ヒラギノ角ゴ Pro W3" charset="0"/>
                <a:cs typeface="ヒラギノ角ゴ Pro W3" charset="0"/>
              </a:rPr>
              <a:t>Nab</a:t>
            </a:r>
            <a:r>
              <a:rPr lang="en-US" dirty="0">
                <a:latin typeface="Arial" charset="0"/>
                <a:ea typeface="ヒラギノ角ゴ Pro W3" charset="0"/>
                <a:cs typeface="ヒラギノ角ゴ Pro W3" charset="0"/>
              </a:rPr>
              <a:t> </a:t>
            </a:r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Paclitaxel for 1</a:t>
            </a:r>
            <a:r>
              <a:rPr lang="en-US" baseline="30000" dirty="0" smtClean="0">
                <a:latin typeface="Arial" charset="0"/>
                <a:ea typeface="ヒラギノ角ゴ Pro W3" charset="0"/>
                <a:cs typeface="ヒラギノ角ゴ Pro W3" charset="0"/>
              </a:rPr>
              <a:t>st</a:t>
            </a:r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-Line Metastatic Triple-Negative Breast Cancer (</a:t>
            </a:r>
            <a:r>
              <a:rPr lang="en-US" dirty="0" err="1" smtClean="0">
                <a:latin typeface="Arial" charset="0"/>
                <a:ea typeface="ヒラギノ角ゴ Pro W3" charset="0"/>
                <a:cs typeface="ヒラギノ角ゴ Pro W3" charset="0"/>
              </a:rPr>
              <a:t>mTNBC</a:t>
            </a:r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)</a:t>
            </a:r>
            <a:endParaRPr lang="en-US" dirty="0"/>
          </a:p>
        </p:txBody>
      </p:sp>
      <p:sp>
        <p:nvSpPr>
          <p:cNvPr id="21" name="Line 8"/>
          <p:cNvSpPr>
            <a:spLocks noChangeShapeType="1"/>
          </p:cNvSpPr>
          <p:nvPr/>
        </p:nvSpPr>
        <p:spPr bwMode="auto">
          <a:xfrm flipV="1">
            <a:off x="4648200" y="4463679"/>
            <a:ext cx="303213" cy="0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752479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 txBox="1">
            <a:spLocks/>
          </p:cNvSpPr>
          <p:nvPr/>
        </p:nvSpPr>
        <p:spPr bwMode="auto">
          <a:xfrm>
            <a:off x="520700" y="381000"/>
            <a:ext cx="8054345" cy="227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200" b="1" dirty="0" smtClean="0">
                <a:solidFill>
                  <a:srgbClr val="FFFFFF"/>
                </a:solidFill>
              </a:rPr>
              <a:t>A 44-year-old woman presents for consideration of adjuvant therapy for a 2.5-cm, ER-positive, PR-negative, HER2-positive, node-negative IDC. Which adjuvant anti-HER2 therapy, if any, would you recommend?</a:t>
            </a:r>
            <a:endParaRPr lang="en-US" sz="2200" b="1" dirty="0">
              <a:solidFill>
                <a:srgbClr val="FFFFFF"/>
              </a:solidFill>
            </a:endParaRPr>
          </a:p>
        </p:txBody>
      </p:sp>
      <p:graphicFrame>
        <p:nvGraphicFramePr>
          <p:cNvPr id="2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6780662"/>
              </p:ext>
            </p:extLst>
          </p:nvPr>
        </p:nvGraphicFramePr>
        <p:xfrm>
          <a:off x="249382" y="2487613"/>
          <a:ext cx="8437418" cy="4057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622300" y="177800"/>
            <a:ext cx="188118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9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1800" b="1" dirty="0">
                <a:solidFill>
                  <a:srgbClr val="FFFFFF"/>
                </a:solidFill>
                <a:latin typeface="Arial" charset="0"/>
                <a:cs typeface="Arial" charset="0"/>
              </a:rPr>
              <a:t>AUDIENCE POLL</a:t>
            </a:r>
          </a:p>
        </p:txBody>
      </p:sp>
    </p:spTree>
    <p:extLst>
      <p:ext uri="{BB962C8B-B14F-4D97-AF65-F5344CB8AC3E}">
        <p14:creationId xmlns:p14="http://schemas.microsoft.com/office/powerpoint/2010/main" val="206308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 txBox="1">
            <a:spLocks/>
          </p:cNvSpPr>
          <p:nvPr/>
        </p:nvSpPr>
        <p:spPr bwMode="auto">
          <a:xfrm>
            <a:off x="520700" y="381000"/>
            <a:ext cx="8054345" cy="227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200" b="1" dirty="0" smtClean="0">
                <a:solidFill>
                  <a:srgbClr val="FFFFFF"/>
                </a:solidFill>
              </a:rPr>
              <a:t>In general, what would be your initial therapy for a patient who presents with de novo HER2-positive, ER-negative metastatic disease and significant Grade 3 peripheral neuropathy secondary to long-term diabetes?</a:t>
            </a:r>
            <a:endParaRPr lang="en-US" sz="2200" b="1" dirty="0">
              <a:solidFill>
                <a:srgbClr val="FFFFFF"/>
              </a:solidFill>
            </a:endParaRPr>
          </a:p>
        </p:txBody>
      </p:sp>
      <p:graphicFrame>
        <p:nvGraphicFramePr>
          <p:cNvPr id="2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45238685"/>
              </p:ext>
            </p:extLst>
          </p:nvPr>
        </p:nvGraphicFramePr>
        <p:xfrm>
          <a:off x="249382" y="2487613"/>
          <a:ext cx="8437418" cy="4057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622300" y="177800"/>
            <a:ext cx="188118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9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1800" b="1" dirty="0">
                <a:solidFill>
                  <a:srgbClr val="FFFFFF"/>
                </a:solidFill>
                <a:latin typeface="Arial" charset="0"/>
                <a:cs typeface="Arial" charset="0"/>
              </a:rPr>
              <a:t>AUDIENCE POLL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470238" y="3819699"/>
            <a:ext cx="685800" cy="3382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598" b="1" i="1" dirty="0" smtClean="0"/>
              <a:t>nab</a:t>
            </a:r>
            <a:endParaRPr lang="en-US" sz="1598" b="1" i="1" dirty="0"/>
          </a:p>
        </p:txBody>
      </p:sp>
    </p:spTree>
    <p:extLst>
      <p:ext uri="{BB962C8B-B14F-4D97-AF65-F5344CB8AC3E}">
        <p14:creationId xmlns:p14="http://schemas.microsoft.com/office/powerpoint/2010/main" val="316531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 txBox="1">
            <a:spLocks/>
          </p:cNvSpPr>
          <p:nvPr/>
        </p:nvSpPr>
        <p:spPr bwMode="auto">
          <a:xfrm>
            <a:off x="520700" y="381000"/>
            <a:ext cx="8166100" cy="227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200" b="1" dirty="0" smtClean="0">
                <a:solidFill>
                  <a:srgbClr val="FFFFFF"/>
                </a:solidFill>
              </a:rPr>
              <a:t>For patients with metastatic triple-negative breast cancer (TNBC), how do you generally sequence </a:t>
            </a:r>
            <a:r>
              <a:rPr lang="en-US" sz="2200" b="1" dirty="0" err="1" smtClean="0">
                <a:solidFill>
                  <a:srgbClr val="FFFFFF"/>
                </a:solidFill>
              </a:rPr>
              <a:t>capecitabine</a:t>
            </a:r>
            <a:r>
              <a:rPr lang="en-US" sz="2200" b="1" dirty="0" smtClean="0">
                <a:solidFill>
                  <a:srgbClr val="FFFFFF"/>
                </a:solidFill>
              </a:rPr>
              <a:t> and </a:t>
            </a:r>
            <a:r>
              <a:rPr lang="en-US" sz="2200" b="1" dirty="0" err="1" smtClean="0">
                <a:solidFill>
                  <a:srgbClr val="FFFFFF"/>
                </a:solidFill>
              </a:rPr>
              <a:t>eribulin</a:t>
            </a:r>
            <a:r>
              <a:rPr lang="en-US" sz="2200" b="1" dirty="0" smtClean="0">
                <a:solidFill>
                  <a:srgbClr val="FFFFFF"/>
                </a:solidFill>
              </a:rPr>
              <a:t>?</a:t>
            </a:r>
            <a:endParaRPr lang="en-US" sz="2200" b="1" dirty="0">
              <a:solidFill>
                <a:srgbClr val="FFFFFF"/>
              </a:solidFill>
            </a:endParaRPr>
          </a:p>
        </p:txBody>
      </p:sp>
      <p:graphicFrame>
        <p:nvGraphicFramePr>
          <p:cNvPr id="2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90517662"/>
              </p:ext>
            </p:extLst>
          </p:nvPr>
        </p:nvGraphicFramePr>
        <p:xfrm>
          <a:off x="249382" y="2487613"/>
          <a:ext cx="8437418" cy="4057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622300" y="177800"/>
            <a:ext cx="188118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9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1800" b="1" dirty="0">
                <a:solidFill>
                  <a:srgbClr val="FFFFFF"/>
                </a:solidFill>
                <a:latin typeface="Arial" charset="0"/>
                <a:cs typeface="Arial" charset="0"/>
              </a:rPr>
              <a:t>AUDIENCE POLL</a:t>
            </a:r>
          </a:p>
        </p:txBody>
      </p:sp>
    </p:spTree>
    <p:extLst>
      <p:ext uri="{BB962C8B-B14F-4D97-AF65-F5344CB8AC3E}">
        <p14:creationId xmlns:p14="http://schemas.microsoft.com/office/powerpoint/2010/main" val="260641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 txBox="1">
            <a:spLocks/>
          </p:cNvSpPr>
          <p:nvPr/>
        </p:nvSpPr>
        <p:spPr bwMode="auto">
          <a:xfrm>
            <a:off x="520700" y="381000"/>
            <a:ext cx="7908405" cy="227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200" b="1" dirty="0" smtClean="0">
                <a:solidFill>
                  <a:srgbClr val="FFFFFF"/>
                </a:solidFill>
              </a:rPr>
              <a:t>Have you or would you attempt to use the following agents for a patient with metastatic </a:t>
            </a:r>
            <a:r>
              <a:rPr lang="en-US" sz="2200" b="1" smtClean="0">
                <a:solidFill>
                  <a:srgbClr val="FFFFFF"/>
                </a:solidFill>
              </a:rPr>
              <a:t>TNBC outside of a trial setting?</a:t>
            </a:r>
            <a:endParaRPr lang="en-US" sz="2200" b="1" dirty="0">
              <a:solidFill>
                <a:srgbClr val="FFFFFF"/>
              </a:solidFill>
            </a:endParaRPr>
          </a:p>
        </p:txBody>
      </p:sp>
      <p:graphicFrame>
        <p:nvGraphicFramePr>
          <p:cNvPr id="2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99550174"/>
              </p:ext>
            </p:extLst>
          </p:nvPr>
        </p:nvGraphicFramePr>
        <p:xfrm>
          <a:off x="249382" y="2487613"/>
          <a:ext cx="8437418" cy="4057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622300" y="177800"/>
            <a:ext cx="188118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9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1800" b="1" dirty="0">
                <a:solidFill>
                  <a:srgbClr val="FFFFFF"/>
                </a:solidFill>
                <a:latin typeface="Arial" charset="0"/>
                <a:cs typeface="Arial" charset="0"/>
              </a:rPr>
              <a:t>AUDIENCE POLL</a:t>
            </a:r>
          </a:p>
        </p:txBody>
      </p:sp>
    </p:spTree>
    <p:extLst>
      <p:ext uri="{BB962C8B-B14F-4D97-AF65-F5344CB8AC3E}">
        <p14:creationId xmlns:p14="http://schemas.microsoft.com/office/powerpoint/2010/main" val="1513298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BCE1E3"/>
                </a:solidFill>
              </a:rPr>
              <a:t>Disclosures</a:t>
            </a:r>
            <a:endParaRPr lang="en-US" dirty="0">
              <a:solidFill>
                <a:srgbClr val="BCE1E3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3304772"/>
              </p:ext>
            </p:extLst>
          </p:nvPr>
        </p:nvGraphicFramePr>
        <p:xfrm>
          <a:off x="990599" y="1752600"/>
          <a:ext cx="7367288" cy="2898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3880"/>
                <a:gridCol w="5713408"/>
              </a:tblGrid>
              <a:tr h="910213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Board of Directors</a:t>
                      </a:r>
                      <a:r>
                        <a:rPr lang="en-US" dirty="0" smtClean="0">
                          <a:effectLst/>
                        </a:rPr>
                        <a:t> </a:t>
                      </a:r>
                      <a:endParaRPr lang="en-US" sz="1800" b="1" baseline="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u="non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Syndax</a:t>
                      </a:r>
                      <a:r>
                        <a:rPr lang="en-US" sz="1800" b="0" u="non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Pharmaceuticals </a:t>
                      </a:r>
                      <a:r>
                        <a:rPr lang="en-US" sz="1800" b="0" u="non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Inc</a:t>
                      </a:r>
                      <a:r>
                        <a:rPr lang="en-US" sz="1800" b="0" u="non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US" sz="1800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75598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Contracted Research </a:t>
                      </a:r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Lilly</a:t>
                      </a:r>
                      <a:r>
                        <a:rPr lang="en-US" dirty="0" smtClean="0">
                          <a:effectLst/>
                        </a:rPr>
                        <a:t> </a:t>
                      </a:r>
                      <a:endParaRPr lang="en-US" sz="1800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112289">
                <a:tc>
                  <a:txBody>
                    <a:bodyPr/>
                    <a:lstStyle/>
                    <a:p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Scientific Advisory Board</a:t>
                      </a:r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Nektar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Radius Health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Inc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Symphogen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A/S</a:t>
                      </a:r>
                      <a:r>
                        <a:rPr lang="en-US" dirty="0" smtClean="0">
                          <a:effectLst/>
                        </a:rPr>
                        <a:t> </a:t>
                      </a:r>
                      <a:endParaRPr lang="en-US" sz="1800" u="non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33911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200" dirty="0"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US" sz="3200" dirty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2800" dirty="0"/>
              <a:t>A phase III trial of adjuvant </a:t>
            </a:r>
            <a:r>
              <a:rPr lang="en-US" sz="2800" dirty="0" err="1"/>
              <a:t>capecitabine</a:t>
            </a:r>
            <a:r>
              <a:rPr lang="en-US" sz="2800" dirty="0"/>
              <a:t> in breast cancer patients with HER2-negative pathologic residual invasive disease after neoadjuvant chemotherapy (CREATE-X, JBCRG-04</a:t>
            </a:r>
            <a:r>
              <a:rPr lang="en-US" sz="2800" dirty="0" smtClean="0"/>
              <a:t>) </a:t>
            </a:r>
            <a:endParaRPr lang="en-US" sz="28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170" name="Content Placeholder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Toi</a:t>
            </a:r>
            <a:r>
              <a:rPr lang="en-US" dirty="0" smtClean="0"/>
              <a:t> M et </a:t>
            </a:r>
            <a:r>
              <a:rPr lang="en-US" dirty="0"/>
              <a:t>al. </a:t>
            </a:r>
            <a:br>
              <a:rPr lang="en-US" dirty="0"/>
            </a:br>
            <a:r>
              <a:rPr lang="en-US" dirty="0"/>
              <a:t>San Antonio Breast Cancer </a:t>
            </a:r>
            <a:r>
              <a:rPr lang="en-US" dirty="0" smtClean="0"/>
              <a:t>Symposium 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2015;Abstract S1-07.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9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6700" y="5610073"/>
            <a:ext cx="914400" cy="955497"/>
          </a:xfrm>
          <a:prstGeom prst="rect">
            <a:avLst/>
          </a:prstGeom>
          <a:effectLst>
            <a:glow rad="63500">
              <a:schemeClr val="accent5">
                <a:satMod val="175000"/>
                <a:alpha val="35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310499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952" y="1198920"/>
            <a:ext cx="8412480" cy="3292084"/>
          </a:xfrm>
          <a:prstGeom prst="rect">
            <a:avLst/>
          </a:prstGeom>
        </p:spPr>
      </p:pic>
      <p:sp>
        <p:nvSpPr>
          <p:cNvPr id="2355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CREATE-X: Survival and Adverse Events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3554" name="TextBox 15"/>
          <p:cNvSpPr txBox="1">
            <a:spLocks noChangeArrowheads="1"/>
          </p:cNvSpPr>
          <p:nvPr/>
        </p:nvSpPr>
        <p:spPr bwMode="auto">
          <a:xfrm>
            <a:off x="0" y="6442502"/>
            <a:ext cx="91440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2880" bIns="9144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 smtClean="0"/>
              <a:t>Toi M et al. </a:t>
            </a:r>
            <a:r>
              <a:rPr lang="en-US" sz="1800" dirty="0" smtClean="0">
                <a:ea typeface="Arial Hebrew Scholar" charset="-79"/>
                <a:cs typeface="Arial Hebrew Scholar" charset="-79"/>
              </a:rPr>
              <a:t>SABCS</a:t>
            </a:r>
            <a:r>
              <a:rPr lang="en-US" sz="1800" i="1" dirty="0" smtClean="0">
                <a:ea typeface="Arial Hebrew Scholar" charset="-79"/>
                <a:cs typeface="Arial Hebrew Scholar" charset="-79"/>
              </a:rPr>
              <a:t> </a:t>
            </a:r>
            <a:r>
              <a:rPr lang="en-US" sz="1800" dirty="0" smtClean="0">
                <a:ea typeface="Arial Hebrew Scholar" charset="-79"/>
                <a:cs typeface="Arial Hebrew Scholar" charset="-79"/>
              </a:rPr>
              <a:t>2015;Abstract S1-07.</a:t>
            </a:r>
            <a:endParaRPr lang="en-US" sz="1800" dirty="0">
              <a:solidFill>
                <a:schemeClr val="tx2"/>
              </a:solidFill>
              <a:ea typeface="Arial Hebrew Scholar" charset="-79"/>
              <a:cs typeface="Arial Hebrew Scholar" charset="-79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463250" y="4417739"/>
            <a:ext cx="33855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 smtClean="0"/>
              <a:t>Time </a:t>
            </a:r>
            <a:r>
              <a:rPr lang="en-US" sz="1500" b="1" smtClean="0"/>
              <a:t>for randomization (year)</a:t>
            </a:r>
            <a:endParaRPr lang="en-US" sz="1500" b="1" dirty="0"/>
          </a:p>
        </p:txBody>
      </p:sp>
      <p:sp>
        <p:nvSpPr>
          <p:cNvPr id="13" name="TextBox 12"/>
          <p:cNvSpPr txBox="1"/>
          <p:nvPr/>
        </p:nvSpPr>
        <p:spPr>
          <a:xfrm rot="16200000">
            <a:off x="3487364" y="2631884"/>
            <a:ext cx="272368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 smtClean="0"/>
              <a:t>Overall Survival</a:t>
            </a:r>
            <a:endParaRPr lang="en-US" sz="1500" b="1" dirty="0"/>
          </a:p>
        </p:txBody>
      </p:sp>
      <p:sp>
        <p:nvSpPr>
          <p:cNvPr id="15" name="TextBox 14"/>
          <p:cNvSpPr txBox="1"/>
          <p:nvPr/>
        </p:nvSpPr>
        <p:spPr>
          <a:xfrm rot="16200000">
            <a:off x="-1027107" y="2578929"/>
            <a:ext cx="276148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 smtClean="0"/>
              <a:t>Disease-Free Survival</a:t>
            </a:r>
            <a:endParaRPr lang="en-US" sz="15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777055" y="4406164"/>
            <a:ext cx="33855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 smtClean="0"/>
              <a:t>Time </a:t>
            </a:r>
            <a:r>
              <a:rPr lang="en-US" sz="1500" b="1" smtClean="0"/>
              <a:t>for randomization (year)</a:t>
            </a:r>
            <a:endParaRPr lang="en-US" sz="15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1079768" y="869667"/>
            <a:ext cx="33905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 smtClean="0"/>
              <a:t>Disease-Free Survival</a:t>
            </a:r>
            <a:endParaRPr lang="en-US" sz="1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370649" y="841527"/>
            <a:ext cx="34781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 smtClean="0"/>
              <a:t>Overall Survival</a:t>
            </a:r>
            <a:endParaRPr lang="en-US" sz="1800" b="1" dirty="0"/>
          </a:p>
        </p:txBody>
      </p:sp>
      <p:graphicFrame>
        <p:nvGraphicFramePr>
          <p:cNvPr id="17" name="Group 2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2881075"/>
              </p:ext>
            </p:extLst>
          </p:nvPr>
        </p:nvGraphicFramePr>
        <p:xfrm>
          <a:off x="1021451" y="3081987"/>
          <a:ext cx="2890793" cy="1010433"/>
        </p:xfrm>
        <a:graphic>
          <a:graphicData uri="http://schemas.openxmlformats.org/drawingml/2006/table">
            <a:tbl>
              <a:tblPr/>
              <a:tblGrid>
                <a:gridCol w="937894"/>
                <a:gridCol w="1096372"/>
                <a:gridCol w="856527"/>
              </a:tblGrid>
              <a:tr h="21489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err="1" smtClean="0"/>
                        <a:t>Capecitabine</a:t>
                      </a:r>
                      <a:r>
                        <a:rPr lang="en-US" sz="1200" b="1" dirty="0" smtClean="0"/>
                        <a:t> (n = 440)</a:t>
                      </a:r>
                    </a:p>
                  </a:txBody>
                  <a:tcPr marL="0" marR="0" marT="0" marB="0" anchor="b" horzOverflow="overflow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Control </a:t>
                      </a:r>
                      <a:br>
                        <a:rPr lang="en-US" sz="1200" b="1" dirty="0" smtClean="0"/>
                      </a:br>
                      <a:r>
                        <a:rPr lang="en-US" sz="1200" b="1" dirty="0" smtClean="0"/>
                        <a:t>(n = 445)</a:t>
                      </a:r>
                    </a:p>
                  </a:txBody>
                  <a:tcPr marL="0" marR="0" marT="0" marB="0" anchor="b" horzOverflow="overflow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489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200" dirty="0" smtClean="0"/>
                        <a:t>5yr DFS 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明朝" charset="-128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74.1%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horzOverflow="overflow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67.7%</a:t>
                      </a:r>
                    </a:p>
                  </a:txBody>
                  <a:tcPr marL="0" marR="0" marT="0" marB="0" anchor="ctr" horzOverflow="overflow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489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200" dirty="0" smtClean="0"/>
                        <a:t>Hazard ratio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明朝" charset="-128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0.70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horzOverflow="overflow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horzOverflow="overflow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489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200" i="1" dirty="0" smtClean="0"/>
                        <a:t>p</a:t>
                      </a:r>
                      <a:r>
                        <a:rPr lang="en-US" sz="1200" dirty="0" smtClean="0"/>
                        <a:t>-value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明朝" charset="-128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0.00524</a:t>
                      </a:r>
                    </a:p>
                  </a:txBody>
                  <a:tcPr marL="0" marR="0" marT="0" marB="0" anchor="ctr" horzOverflow="overflow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horzOverflow="overflow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8" name="Group 2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7183664"/>
              </p:ext>
            </p:extLst>
          </p:nvPr>
        </p:nvGraphicFramePr>
        <p:xfrm>
          <a:off x="5551750" y="3081987"/>
          <a:ext cx="2890793" cy="1010433"/>
        </p:xfrm>
        <a:graphic>
          <a:graphicData uri="http://schemas.openxmlformats.org/drawingml/2006/table">
            <a:tbl>
              <a:tblPr/>
              <a:tblGrid>
                <a:gridCol w="937894"/>
                <a:gridCol w="1096372"/>
                <a:gridCol w="856527"/>
              </a:tblGrid>
              <a:tr h="21489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err="1" smtClean="0"/>
                        <a:t>Capecitabine</a:t>
                      </a:r>
                      <a:r>
                        <a:rPr lang="en-US" sz="1200" b="1" dirty="0" smtClean="0"/>
                        <a:t/>
                      </a:r>
                      <a:br>
                        <a:rPr lang="en-US" sz="1200" b="1" dirty="0" smtClean="0"/>
                      </a:br>
                      <a:r>
                        <a:rPr lang="en-US" sz="1200" b="1" dirty="0" smtClean="0"/>
                        <a:t>(n = 440)</a:t>
                      </a:r>
                      <a:endParaRPr lang="en-US" sz="1200" b="1" dirty="0"/>
                    </a:p>
                  </a:txBody>
                  <a:tcPr marL="0" marR="0" marT="0" marB="0" anchor="b" horzOverflow="overflow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Control</a:t>
                      </a:r>
                      <a:br>
                        <a:rPr lang="en-US" sz="1200" b="1" dirty="0" smtClean="0"/>
                      </a:br>
                      <a:r>
                        <a:rPr lang="en-US" sz="1200" b="1" dirty="0" smtClean="0"/>
                        <a:t>(n = 445)</a:t>
                      </a:r>
                      <a:endParaRPr lang="en-US" sz="1200" b="1" dirty="0"/>
                    </a:p>
                  </a:txBody>
                  <a:tcPr marL="0" marR="0" marT="0" marB="0" anchor="b" horzOverflow="overflow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489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200" dirty="0" smtClean="0"/>
                        <a:t>5yr OS 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明朝" charset="-128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89.2%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horzOverflow="overflow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83.9%</a:t>
                      </a:r>
                    </a:p>
                  </a:txBody>
                  <a:tcPr marL="0" marR="0" marT="0" marB="0" anchor="ctr" horzOverflow="overflow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489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200" dirty="0" smtClean="0"/>
                        <a:t>Hazard ratio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明朝" charset="-128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0.60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horzOverflow="overflow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horzOverflow="overflow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489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200" i="1" dirty="0" smtClean="0"/>
                        <a:t>p</a:t>
                      </a:r>
                      <a:r>
                        <a:rPr lang="en-US" sz="1200" dirty="0" smtClean="0"/>
                        <a:t>-value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明朝" charset="-128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&lt;0.01</a:t>
                      </a:r>
                    </a:p>
                  </a:txBody>
                  <a:tcPr marL="0" marR="0" marT="0" marB="0" anchor="ctr" horzOverflow="overflow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horzOverflow="overflow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447261" y="4833155"/>
            <a:ext cx="823953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Grade </a:t>
            </a:r>
            <a:r>
              <a:rPr lang="en-US" sz="1600" dirty="0"/>
              <a:t>≥</a:t>
            </a:r>
            <a:r>
              <a:rPr lang="en-US" sz="1600" dirty="0" smtClean="0"/>
              <a:t>3 neutropenia and diarrhea were significantly higher in the </a:t>
            </a:r>
            <a:r>
              <a:rPr lang="en-US" sz="1600" dirty="0" err="1" smtClean="0"/>
              <a:t>capecitabine</a:t>
            </a:r>
            <a:r>
              <a:rPr lang="en-US" sz="1600" dirty="0" smtClean="0"/>
              <a:t> arm (neutropenia 6.6% versus 1.6%, </a:t>
            </a:r>
            <a:r>
              <a:rPr lang="en-US" sz="1600" i="1" dirty="0" smtClean="0"/>
              <a:t>p</a:t>
            </a:r>
            <a:r>
              <a:rPr lang="en-US" sz="1600" dirty="0" smtClean="0"/>
              <a:t> &lt; 0.001), diarrhea 3% versus 0.4%, </a:t>
            </a:r>
            <a:r>
              <a:rPr lang="en-US" sz="1600" i="1" dirty="0" smtClean="0"/>
              <a:t>p</a:t>
            </a:r>
            <a:r>
              <a:rPr lang="en-US" sz="1600" dirty="0" smtClean="0"/>
              <a:t> = 0.004)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Hand-foot syndrome with </a:t>
            </a:r>
            <a:r>
              <a:rPr lang="en-US" sz="1600" dirty="0" err="1" smtClean="0"/>
              <a:t>capecitabine</a:t>
            </a:r>
            <a:r>
              <a:rPr lang="en-US" sz="1600" dirty="0" smtClean="0"/>
              <a:t>: All </a:t>
            </a:r>
            <a:r>
              <a:rPr lang="en-US" sz="1600" dirty="0"/>
              <a:t>grades </a:t>
            </a:r>
            <a:r>
              <a:rPr lang="en-US" sz="1600" dirty="0" smtClean="0"/>
              <a:t>= 72.3%; Grade 3 = 10.9%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All grade incidence were significantly higher in the </a:t>
            </a:r>
            <a:r>
              <a:rPr lang="en-US" sz="1600" dirty="0" err="1" smtClean="0"/>
              <a:t>capecitabine</a:t>
            </a:r>
            <a:r>
              <a:rPr lang="en-US" sz="1600" dirty="0" smtClean="0"/>
              <a:t> arm for leucopenia, neutropenia, anemia, thrombocytopenia, elevated AST/ALT, total bilirubin, appetite loss, diarrhea, stomatitis and fatigue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283679" y="1313739"/>
            <a:ext cx="17259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/>
              <a:t>Capecitabine</a:t>
            </a:r>
            <a:endParaRPr lang="en-US" sz="1600" dirty="0"/>
          </a:p>
        </p:txBody>
      </p:sp>
      <p:sp>
        <p:nvSpPr>
          <p:cNvPr id="20" name="TextBox 19"/>
          <p:cNvSpPr txBox="1"/>
          <p:nvPr/>
        </p:nvSpPr>
        <p:spPr>
          <a:xfrm>
            <a:off x="3283679" y="1651228"/>
            <a:ext cx="17259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Control</a:t>
            </a:r>
            <a:endParaRPr lang="en-US" sz="1600" dirty="0"/>
          </a:p>
        </p:txBody>
      </p:sp>
      <p:cxnSp>
        <p:nvCxnSpPr>
          <p:cNvPr id="4" name="Straight Connector 3"/>
          <p:cNvCxnSpPr/>
          <p:nvPr/>
        </p:nvCxnSpPr>
        <p:spPr bwMode="auto">
          <a:xfrm>
            <a:off x="2928395" y="1483016"/>
            <a:ext cx="355284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A4CE4C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1" name="Straight Connector 20"/>
          <p:cNvCxnSpPr/>
          <p:nvPr/>
        </p:nvCxnSpPr>
        <p:spPr bwMode="auto">
          <a:xfrm>
            <a:off x="2928395" y="1820505"/>
            <a:ext cx="355284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57729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2" name="TextBox 21"/>
          <p:cNvSpPr txBox="1"/>
          <p:nvPr/>
        </p:nvSpPr>
        <p:spPr>
          <a:xfrm>
            <a:off x="6026879" y="2227780"/>
            <a:ext cx="17259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/>
              <a:t>Capecitabine</a:t>
            </a:r>
            <a:endParaRPr lang="en-US" sz="1600" dirty="0"/>
          </a:p>
        </p:txBody>
      </p:sp>
      <p:sp>
        <p:nvSpPr>
          <p:cNvPr id="23" name="TextBox 22"/>
          <p:cNvSpPr txBox="1"/>
          <p:nvPr/>
        </p:nvSpPr>
        <p:spPr>
          <a:xfrm>
            <a:off x="6026879" y="2565269"/>
            <a:ext cx="17259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Control</a:t>
            </a:r>
            <a:endParaRPr lang="en-US" sz="1600" dirty="0"/>
          </a:p>
        </p:txBody>
      </p:sp>
      <p:cxnSp>
        <p:nvCxnSpPr>
          <p:cNvPr id="24" name="Straight Connector 23"/>
          <p:cNvCxnSpPr/>
          <p:nvPr/>
        </p:nvCxnSpPr>
        <p:spPr bwMode="auto">
          <a:xfrm>
            <a:off x="5671595" y="2397057"/>
            <a:ext cx="355284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A4CE4C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5" name="Straight Connector 24"/>
          <p:cNvCxnSpPr/>
          <p:nvPr/>
        </p:nvCxnSpPr>
        <p:spPr bwMode="auto">
          <a:xfrm>
            <a:off x="5671595" y="2734546"/>
            <a:ext cx="355284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57729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83649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Custom 4">
      <a:dk1>
        <a:srgbClr val="FFFFFF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Blank Presentation">
  <a:themeElements>
    <a:clrScheme name="">
      <a:dk1>
        <a:srgbClr val="FFFFFF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">
    <a:dk1>
      <a:srgbClr val="FFFFFF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DADADA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Blank Presentation">
    <a:majorFont>
      <a:latin typeface="Arial"/>
      <a:ea typeface="ＭＳ Ｐゴシック"/>
      <a:cs typeface="ＭＳ Ｐゴシック"/>
    </a:majorFont>
    <a:minorFont>
      <a:latin typeface="Arial"/>
      <a:ea typeface="ＭＳ Ｐゴシック"/>
      <a:cs typeface="ＭＳ Ｐゴシック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">
    <a:dk1>
      <a:srgbClr val="FFFFFF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DADADA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Blank Presentation">
    <a:majorFont>
      <a:latin typeface="Arial"/>
      <a:ea typeface="ＭＳ Ｐゴシック"/>
      <a:cs typeface="ＭＳ Ｐゴシック"/>
    </a:majorFont>
    <a:minorFont>
      <a:latin typeface="Arial"/>
      <a:ea typeface="ＭＳ Ｐゴシック"/>
      <a:cs typeface="ＭＳ Ｐゴシック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">
    <a:dk1>
      <a:srgbClr val="FFFFFF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DADADA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Blank Presentation">
    <a:majorFont>
      <a:latin typeface="Arial"/>
      <a:ea typeface="ＭＳ Ｐゴシック"/>
      <a:cs typeface="ＭＳ Ｐゴシック"/>
    </a:majorFont>
    <a:minorFont>
      <a:latin typeface="Arial"/>
      <a:ea typeface="ＭＳ Ｐゴシック"/>
      <a:cs typeface="ＭＳ Ｐゴシック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">
    <a:dk1>
      <a:srgbClr val="FFFFFF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DADADA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Blank Presentation">
    <a:majorFont>
      <a:latin typeface="Arial"/>
      <a:ea typeface="ＭＳ Ｐゴシック"/>
      <a:cs typeface="ＭＳ Ｐゴシック"/>
    </a:majorFont>
    <a:minorFont>
      <a:latin typeface="Arial"/>
      <a:ea typeface="ＭＳ Ｐゴシック"/>
      <a:cs typeface="ＭＳ Ｐゴシック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8342</TotalTime>
  <Words>1377</Words>
  <Application>Microsoft Macintosh PowerPoint</Application>
  <PresentationFormat>On-screen Show (4:3)</PresentationFormat>
  <Paragraphs>282</Paragraphs>
  <Slides>27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27</vt:i4>
      </vt:variant>
    </vt:vector>
  </HeadingPairs>
  <TitlesOfParts>
    <vt:vector size="35" baseType="lpstr">
      <vt:lpstr>Arial</vt:lpstr>
      <vt:lpstr>Arial Hebrew Scholar</vt:lpstr>
      <vt:lpstr>ＭＳ Ｐゴシック</vt:lpstr>
      <vt:lpstr>ＭＳ 明朝</vt:lpstr>
      <vt:lpstr>Times</vt:lpstr>
      <vt:lpstr>ヒラギノ角ゴ Pro W3</vt:lpstr>
      <vt:lpstr>Blank Presentation</vt:lpstr>
      <vt:lpstr>1_Blank Presentation</vt:lpstr>
      <vt:lpstr>PowerPoint Presentation</vt:lpstr>
      <vt:lpstr>Novel Chemotherapy Options, Immunotherapy and Treatment Strategies for HER2-Positive and Triple-Negative Breast Cancer</vt:lpstr>
      <vt:lpstr>PowerPoint Presentation</vt:lpstr>
      <vt:lpstr>PowerPoint Presentation</vt:lpstr>
      <vt:lpstr>PowerPoint Presentation</vt:lpstr>
      <vt:lpstr>PowerPoint Presentation</vt:lpstr>
      <vt:lpstr>Disclosures</vt:lpstr>
      <vt:lpstr> A phase III trial of adjuvant capecitabine in breast cancer patients with HER2-negative pathologic residual invasive disease after neoadjuvant chemotherapy (CREATE-X, JBCRG-04) </vt:lpstr>
      <vt:lpstr>CREATE-X: Survival and Adverse Events</vt:lpstr>
      <vt:lpstr> PHEREXA: A phase III study of trastuzumab (H) + capecitabine (X) ± pertuzumab (P) for patients (pts) who progressed during/after one line of H-based therapy in the HER2-positive metastatic breast cancer (MBC) setting</vt:lpstr>
      <vt:lpstr>PHEREXA: Survival and Safety (ITT Population)</vt:lpstr>
      <vt:lpstr> PRECIOUS: A randomized, open-label phase III trial of pertuzumab retreatment in HER2-positive locally advanced/metastatic breast cancer patients who were previously treated with pertuzumab, trastuzumab, and chemotherapy </vt:lpstr>
      <vt:lpstr>PRECIOUS Phase III Study of Pertuzumab  Re-Treatment</vt:lpstr>
      <vt:lpstr> </vt:lpstr>
      <vt:lpstr>ExteNET: DFS at 2-Year Follow-Up (Intent to Treat)</vt:lpstr>
      <vt:lpstr> </vt:lpstr>
      <vt:lpstr>Pathological Complete Response (ypT0ypN0)</vt:lpstr>
      <vt:lpstr> ETNA (Evaluating Treatment with Neoadjuvant Abraxane) randomized phase III study comparing neoadjuvant nab-paclitaxel (nab-P) versus paclitaxel (P) both followed by anthracycline regimens in women with HER2-negative high-risk breast cancer: A MICHELANGO study</vt:lpstr>
      <vt:lpstr>ETNA: pCR with Neoadjuvant Nab-P versus P</vt:lpstr>
      <vt:lpstr> </vt:lpstr>
      <vt:lpstr>I-SPY 2: Veliparib/Carboplatin in HER 2-Negative BC</vt:lpstr>
      <vt:lpstr>OlympiAD: Phase III Study Olaparib</vt:lpstr>
      <vt:lpstr> </vt:lpstr>
      <vt:lpstr>KEYNOTE-012: Efficacy and Safety of Pembrolizumab in Advanced TNBC</vt:lpstr>
      <vt:lpstr>   Phase Ib trial of atezolizumab in combination with nab-paclitaxel in patients with metastatic triple-negative breast cancer (mTNBC)   IMpassion130: a Phase III randomized trial of atezolizumab with nab-paclitaxel for first-line treatment of patients with metastatic triple-negative breast cancer (mTNBC)</vt:lpstr>
      <vt:lpstr>Atezolizumab with Nab Paclitaxel for mTNBC</vt:lpstr>
      <vt:lpstr>IMpassion130: A Phase III Randomized Trial of Atezolizumab with Nab Paclitaxel for 1st-Line Metastatic Triple-Negative Breast Cancer (mTNBC)</vt:lpstr>
    </vt:vector>
  </TitlesOfParts>
  <Company>Research To Practice</Company>
  <LinksUpToDate>false</LinksUpToDate>
  <SharedDoc>false</SharedDoc>
  <HyperlinkBase/>
  <HyperlinksChanged>false</HyperlinksChanged>
  <AppVersion>15.0028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 To Practice</dc:title>
  <dc:creator>Fernando G Rendina</dc:creator>
  <cp:lastModifiedBy>Silvana Izquierdo</cp:lastModifiedBy>
  <cp:revision>896</cp:revision>
  <cp:lastPrinted>2016-11-28T16:50:24Z</cp:lastPrinted>
  <dcterms:created xsi:type="dcterms:W3CDTF">2012-08-13T12:55:31Z</dcterms:created>
  <dcterms:modified xsi:type="dcterms:W3CDTF">2016-12-22T16:34:23Z</dcterms:modified>
</cp:coreProperties>
</file>