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4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  <p:sldMasterId id="2147486390" r:id="rId3"/>
    <p:sldMasterId id="2147486430" r:id="rId4"/>
    <p:sldMasterId id="2147486450" r:id="rId5"/>
  </p:sldMasterIdLst>
  <p:notesMasterIdLst>
    <p:notesMasterId r:id="rId34"/>
  </p:notesMasterIdLst>
  <p:sldIdLst>
    <p:sldId id="735" r:id="rId6"/>
    <p:sldId id="709" r:id="rId7"/>
    <p:sldId id="736" r:id="rId8"/>
    <p:sldId id="737" r:id="rId9"/>
    <p:sldId id="738" r:id="rId10"/>
    <p:sldId id="739" r:id="rId11"/>
    <p:sldId id="710" r:id="rId12"/>
    <p:sldId id="591" r:id="rId13"/>
    <p:sldId id="562" r:id="rId14"/>
    <p:sldId id="625" r:id="rId15"/>
    <p:sldId id="626" r:id="rId16"/>
    <p:sldId id="734" r:id="rId17"/>
    <p:sldId id="594" r:id="rId18"/>
    <p:sldId id="600" r:id="rId19"/>
    <p:sldId id="611" r:id="rId20"/>
    <p:sldId id="607" r:id="rId21"/>
    <p:sldId id="666" r:id="rId22"/>
    <p:sldId id="667" r:id="rId23"/>
    <p:sldId id="665" r:id="rId24"/>
    <p:sldId id="643" r:id="rId25"/>
    <p:sldId id="644" r:id="rId26"/>
    <p:sldId id="708" r:id="rId27"/>
    <p:sldId id="629" r:id="rId28"/>
    <p:sldId id="630" r:id="rId29"/>
    <p:sldId id="664" r:id="rId30"/>
    <p:sldId id="608" r:id="rId31"/>
    <p:sldId id="652" r:id="rId32"/>
    <p:sldId id="653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C96"/>
    <a:srgbClr val="002B51"/>
    <a:srgbClr val="FF00FF"/>
    <a:srgbClr val="FF9C23"/>
    <a:srgbClr val="092A50"/>
    <a:srgbClr val="D3E9EB"/>
    <a:srgbClr val="71D5FF"/>
    <a:srgbClr val="8FC42A"/>
    <a:srgbClr val="175895"/>
    <a:srgbClr val="0D43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03" autoAdjust="0"/>
    <p:restoredTop sz="95872" autoAdjust="0"/>
  </p:normalViewPr>
  <p:slideViewPr>
    <p:cSldViewPr>
      <p:cViewPr>
        <p:scale>
          <a:sx n="100" d="100"/>
          <a:sy n="100" d="100"/>
        </p:scale>
        <p:origin x="1520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528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8927399700037"/>
          <c:y val="0.0448275098425197"/>
          <c:w val="0.454600674915636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ctr" rtl="0">
                  <a:defRPr sz="179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Multiplex/next-generation sequencing</c:v>
                </c:pt>
                <c:pt idx="2">
                  <c:v>EGFR, ALK and ROS1; if negative, initiate chemotherapy +/- bevacizumab and order multiplex/next-generation sequencing</c:v>
                </c:pt>
                <c:pt idx="3">
                  <c:v>EGFR, ALK and ROS1</c:v>
                </c:pt>
                <c:pt idx="4">
                  <c:v>None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0.02</c:v>
                </c:pt>
                <c:pt idx="1">
                  <c:v>0.16</c:v>
                </c:pt>
                <c:pt idx="2">
                  <c:v>0.53</c:v>
                </c:pt>
                <c:pt idx="3">
                  <c:v>0.27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6401344"/>
        <c:axId val="875930848"/>
      </c:barChart>
      <c:catAx>
        <c:axId val="1346401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875930848"/>
        <c:crosses val="autoZero"/>
        <c:auto val="1"/>
        <c:lblAlgn val="ctr"/>
        <c:lblOffset val="100"/>
        <c:noMultiLvlLbl val="0"/>
      </c:catAx>
      <c:valAx>
        <c:axId val="8759308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134640134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1129780652418"/>
          <c:y val="0.0448275098425197"/>
          <c:w val="0.542398293963255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ctr" rtl="0">
                  <a:defRPr sz="179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Yes, urine and plasma assays first</c:v>
                </c:pt>
                <c:pt idx="2">
                  <c:v>Yes, urine assay first</c:v>
                </c:pt>
                <c:pt idx="3">
                  <c:v>Yes, plasma assay first</c:v>
                </c:pt>
                <c:pt idx="4">
                  <c:v>Yes, tissue assay first</c:v>
                </c:pt>
                <c:pt idx="5">
                  <c:v>No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0.02</c:v>
                </c:pt>
                <c:pt idx="1">
                  <c:v>0.1</c:v>
                </c:pt>
                <c:pt idx="2">
                  <c:v>0.04</c:v>
                </c:pt>
                <c:pt idx="3">
                  <c:v>0.35</c:v>
                </c:pt>
                <c:pt idx="4">
                  <c:v>0.32</c:v>
                </c:pt>
                <c:pt idx="5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2702800"/>
        <c:axId val="567168480"/>
      </c:barChart>
      <c:catAx>
        <c:axId val="1282702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567168480"/>
        <c:crosses val="autoZero"/>
        <c:auto val="1"/>
        <c:lblAlgn val="ctr"/>
        <c:lblOffset val="100"/>
        <c:noMultiLvlLbl val="0"/>
      </c:catAx>
      <c:valAx>
        <c:axId val="56716848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128270280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1129780652418"/>
          <c:y val="0.0448275098425197"/>
          <c:w val="0.542398293963255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ctr" rtl="0">
                  <a:defRPr sz="179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 don't know</c:v>
                </c:pt>
                <c:pt idx="1">
                  <c:v>Less with osimertinib</c:v>
                </c:pt>
                <c:pt idx="2">
                  <c:v>Less with erlotinib</c:v>
                </c:pt>
                <c:pt idx="3">
                  <c:v>About the same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0.39</c:v>
                </c:pt>
                <c:pt idx="1">
                  <c:v>0.27</c:v>
                </c:pt>
                <c:pt idx="2">
                  <c:v>0.22</c:v>
                </c:pt>
                <c:pt idx="3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4022640"/>
        <c:axId val="933745472"/>
      </c:barChart>
      <c:catAx>
        <c:axId val="964022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933745472"/>
        <c:crosses val="autoZero"/>
        <c:auto val="1"/>
        <c:lblAlgn val="ctr"/>
        <c:lblOffset val="100"/>
        <c:noMultiLvlLbl val="0"/>
      </c:catAx>
      <c:valAx>
        <c:axId val="93374547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96402264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1129780652418"/>
          <c:y val="0.0448275098425197"/>
          <c:w val="0.542398293963255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ctr" rtl="0">
                  <a:defRPr sz="179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Crizotinib, certinib or alectinib — "coin flip"</c:v>
                </c:pt>
                <c:pt idx="2">
                  <c:v>Alectinib</c:v>
                </c:pt>
                <c:pt idx="3">
                  <c:v>Certinib</c:v>
                </c:pt>
                <c:pt idx="4">
                  <c:v>Crizotinib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0.04</c:v>
                </c:pt>
                <c:pt idx="1">
                  <c:v>0.17</c:v>
                </c:pt>
                <c:pt idx="2">
                  <c:v>0.11</c:v>
                </c:pt>
                <c:pt idx="3">
                  <c:v>0.07</c:v>
                </c:pt>
                <c:pt idx="4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9130048"/>
        <c:axId val="607956144"/>
      </c:barChart>
      <c:catAx>
        <c:axId val="569130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607956144"/>
        <c:crosses val="autoZero"/>
        <c:auto val="1"/>
        <c:lblAlgn val="ctr"/>
        <c:lblOffset val="100"/>
        <c:noMultiLvlLbl val="0"/>
      </c:catAx>
      <c:valAx>
        <c:axId val="6079561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569130048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99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60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30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12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2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09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448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8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97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11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54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652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30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9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A8EEC4A0-4BAA-E748-89BA-FAED0BF0CC93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3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EBDDD1C4-90E3-2B45-B573-6E239DAE5F72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3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8940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A8EEC4A0-4BAA-E748-89BA-FAED0BF0CC93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4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EBDDD1C4-90E3-2B45-B573-6E239DAE5F72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4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235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A8EEC4A0-4BAA-E748-89BA-FAED0BF0CC93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5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EBDDD1C4-90E3-2B45-B573-6E239DAE5F72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5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4729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A8EEC4A0-4BAA-E748-89BA-FAED0BF0CC93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6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fld id="{EBDDD1C4-90E3-2B45-B573-6E239DAE5F72}" type="slidenum">
              <a:rPr lang="en-US" altLang="en-US" sz="1200" smtClean="0">
                <a:solidFill>
                  <a:srgbClr val="000000"/>
                </a:solidFill>
                <a:latin typeface="Times" charset="0"/>
                <a:ea typeface="ヒラギノ角ゴ Pro W3" charset="-128"/>
                <a:cs typeface=""/>
              </a:rPr>
              <a:pPr algn="r"/>
              <a:t>6</a:t>
            </a:fld>
            <a:endParaRPr lang="en-US" altLang="en-US" sz="1200" smtClean="0">
              <a:solidFill>
                <a:srgbClr val="000000"/>
              </a:solidFill>
              <a:latin typeface="Times" charset="0"/>
              <a:ea typeface="ヒラギノ角ゴ Pro W3" charset="-128"/>
              <a:cs typeface="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207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24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3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pn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9881079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31564644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41386955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8830008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26847873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92757205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08049959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32406085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47980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137441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8647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94343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4327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769869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416925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014147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2966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33425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6823117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4515471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4999795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92452339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45524724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90328617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06549344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762365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00100058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61047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785403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57826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59045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78786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012585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6890742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765130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01718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70884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866581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0196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5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53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586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4488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8779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1800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30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649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5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9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5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6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929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184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1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3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848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YiR_v3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20" Type="http://schemas.openxmlformats.org/officeDocument/2006/relationships/theme" Target="../theme/theme4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7.xml"/><Relationship Id="rId12" Type="http://schemas.openxmlformats.org/officeDocument/2006/relationships/theme" Target="../theme/theme5.xml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9.xml"/><Relationship Id="rId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907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598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1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  <p:sldLayoutId id="2147486403" r:id="rId13"/>
    <p:sldLayoutId id="2147486404" r:id="rId14"/>
    <p:sldLayoutId id="2147486405" r:id="rId15"/>
    <p:sldLayoutId id="2147486406" r:id="rId16"/>
    <p:sldLayoutId id="2147486407" r:id="rId17"/>
    <p:sldLayoutId id="2147486408" r:id="rId18"/>
    <p:sldLayoutId id="214748640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384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31" r:id="rId1"/>
    <p:sldLayoutId id="2147486432" r:id="rId2"/>
    <p:sldLayoutId id="2147486433" r:id="rId3"/>
    <p:sldLayoutId id="2147486434" r:id="rId4"/>
    <p:sldLayoutId id="2147486435" r:id="rId5"/>
    <p:sldLayoutId id="2147486436" r:id="rId6"/>
    <p:sldLayoutId id="2147486437" r:id="rId7"/>
    <p:sldLayoutId id="2147486438" r:id="rId8"/>
    <p:sldLayoutId id="2147486439" r:id="rId9"/>
    <p:sldLayoutId id="2147486440" r:id="rId10"/>
    <p:sldLayoutId id="2147486441" r:id="rId11"/>
    <p:sldLayoutId id="2147486442" r:id="rId12"/>
    <p:sldLayoutId id="2147486443" r:id="rId13"/>
    <p:sldLayoutId id="2147486444" r:id="rId14"/>
    <p:sldLayoutId id="2147486445" r:id="rId15"/>
    <p:sldLayoutId id="2147486446" r:id="rId16"/>
    <p:sldLayoutId id="2147486447" r:id="rId17"/>
    <p:sldLayoutId id="2147486448" r:id="rId18"/>
    <p:sldLayoutId id="214748644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13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51" r:id="rId1"/>
    <p:sldLayoutId id="2147486452" r:id="rId2"/>
    <p:sldLayoutId id="2147486453" r:id="rId3"/>
    <p:sldLayoutId id="2147486454" r:id="rId4"/>
    <p:sldLayoutId id="2147486455" r:id="rId5"/>
    <p:sldLayoutId id="2147486456" r:id="rId6"/>
    <p:sldLayoutId id="2147486457" r:id="rId7"/>
    <p:sldLayoutId id="2147486458" r:id="rId8"/>
    <p:sldLayoutId id="2147486459" r:id="rId9"/>
    <p:sldLayoutId id="2147486460" r:id="rId10"/>
    <p:sldLayoutId id="2147486461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7541215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Oxnard GT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/>
              <a:t>2016;34(28):</a:t>
            </a:r>
            <a:r>
              <a:rPr lang="en-US" sz="1800" dirty="0" smtClean="0"/>
              <a:t>3375-82.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81000" y="669890"/>
            <a:ext cx="8382000" cy="298072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40" y="685800"/>
            <a:ext cx="8382000" cy="27336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505076" y="3961490"/>
            <a:ext cx="80621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ESMO 2016 Update</a:t>
            </a:r>
          </a:p>
          <a:p>
            <a:endParaRPr lang="en-US" dirty="0" smtClean="0"/>
          </a:p>
          <a:p>
            <a:r>
              <a:rPr lang="en-US" dirty="0" smtClean="0"/>
              <a:t>Oxnard </a:t>
            </a:r>
            <a:r>
              <a:rPr lang="en-US" dirty="0"/>
              <a:t>G et al. Plasma genotyping for predicting benefit from </a:t>
            </a:r>
            <a:r>
              <a:rPr lang="en-US" dirty="0" err="1"/>
              <a:t>osimertinib</a:t>
            </a:r>
            <a:r>
              <a:rPr lang="en-US" dirty="0"/>
              <a:t> in patients (pts) with advanced NSCLC. G. Oxnard. Proc ESMO 2016; Abstract 135O_PR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Association Between Plasma Genotyping and Outcomes with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Osimertinib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268941" y="3657600"/>
            <a:ext cx="8610600" cy="2362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581225"/>
              </p:ext>
            </p:extLst>
          </p:nvPr>
        </p:nvGraphicFramePr>
        <p:xfrm>
          <a:off x="421342" y="3809998"/>
          <a:ext cx="8305799" cy="2057402"/>
        </p:xfrm>
        <a:graphic>
          <a:graphicData uri="http://schemas.openxmlformats.org/drawingml/2006/table">
            <a:tbl>
              <a:tblPr/>
              <a:tblGrid>
                <a:gridCol w="3657599"/>
                <a:gridCol w="1250373"/>
                <a:gridCol w="1132609"/>
                <a:gridCol w="1208116"/>
                <a:gridCol w="1057102"/>
              </a:tblGrid>
              <a:tr h="7312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Outcome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Tumor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T790M +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Tumor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T790M -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Plasma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T790M +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Plasma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T790M -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6881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 (n = 173,58,164,102)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6379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PFS (n = 179,58,169,104)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9.7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3.4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9.7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8.2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3412" y="1247507"/>
            <a:ext cx="8054788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t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Sensitivity </a:t>
            </a:r>
            <a:r>
              <a:rPr lang="en-US" sz="2000" dirty="0" smtClean="0"/>
              <a:t>of plasma genotyping for detection of EGFR mutations:</a:t>
            </a:r>
          </a:p>
          <a:p>
            <a:pPr marL="1028700" lvl="1">
              <a:spcAft>
                <a:spcPts val="600"/>
              </a:spcAft>
              <a:buFont typeface="Arial" charset="0"/>
              <a:buChar char="•"/>
            </a:pPr>
            <a:r>
              <a:rPr lang="en-US" sz="2000" dirty="0" smtClean="0"/>
              <a:t>T790M: 70%</a:t>
            </a:r>
          </a:p>
          <a:p>
            <a:pPr marL="1028700" lvl="1">
              <a:spcAft>
                <a:spcPts val="600"/>
              </a:spcAft>
              <a:buFont typeface="Arial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xon 19 del: 82%</a:t>
            </a:r>
          </a:p>
          <a:p>
            <a:pPr marL="1028700" lvl="1">
              <a:spcAft>
                <a:spcPts val="600"/>
              </a:spcAft>
              <a:buFont typeface="Arial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xon 21 L858R: 86%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2000" dirty="0"/>
              <a:t>Plasma positive for T790M in 31% of cases negative for T790M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 tumor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FFFF"/>
                </a:solidFill>
              </a:rPr>
              <a:t>Oxnard GT et al. </a:t>
            </a:r>
            <a:r>
              <a:rPr lang="en-US" sz="1800" i="1" dirty="0">
                <a:solidFill>
                  <a:srgbClr val="FFFFFF"/>
                </a:solidFill>
              </a:rPr>
              <a:t>J </a:t>
            </a:r>
            <a:r>
              <a:rPr lang="en-US" sz="1800" i="1" dirty="0" err="1">
                <a:solidFill>
                  <a:srgbClr val="FFFFFF"/>
                </a:solidFill>
              </a:rPr>
              <a:t>Clin</a:t>
            </a:r>
            <a:r>
              <a:rPr lang="en-US" sz="1800" i="1" dirty="0">
                <a:solidFill>
                  <a:srgbClr val="FFFFFF"/>
                </a:solidFill>
              </a:rPr>
              <a:t> </a:t>
            </a:r>
            <a:r>
              <a:rPr lang="en-US" sz="1800" i="1" dirty="0" err="1">
                <a:solidFill>
                  <a:srgbClr val="FFFFFF"/>
                </a:solidFill>
              </a:rPr>
              <a:t>Oncol</a:t>
            </a:r>
            <a:r>
              <a:rPr lang="en-US" sz="1800" i="1" dirty="0">
                <a:solidFill>
                  <a:srgbClr val="FFFFFF"/>
                </a:solidFill>
              </a:rPr>
              <a:t> </a:t>
            </a:r>
            <a:r>
              <a:rPr lang="en-US" sz="1800" dirty="0"/>
              <a:t>2016;34(28):3375-82.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447800"/>
          </a:xfrm>
        </p:spPr>
        <p:txBody>
          <a:bodyPr/>
          <a:lstStyle/>
          <a:p>
            <a:r>
              <a:rPr lang="en-US" dirty="0" smtClean="0"/>
              <a:t>Press Release – Sept 29, 2016</a:t>
            </a:r>
            <a:br>
              <a:rPr lang="en-US" dirty="0" smtClean="0"/>
            </a:br>
            <a:r>
              <a:rPr lang="en-US" sz="800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FDA approval of blood-based T790M companion diagnostic test for </a:t>
            </a:r>
            <a:r>
              <a:rPr lang="en-US" sz="2000" dirty="0" err="1" smtClean="0"/>
              <a:t>osimertinib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153400" cy="4100512"/>
          </a:xfrm>
        </p:spPr>
        <p:txBody>
          <a:bodyPr/>
          <a:lstStyle/>
          <a:p>
            <a:pPr marL="0" indent="0">
              <a:lnSpc>
                <a:spcPts val="2940"/>
              </a:lnSpc>
              <a:buNone/>
            </a:pPr>
            <a:r>
              <a:rPr lang="en-US" sz="2200" dirty="0" smtClean="0"/>
              <a:t>“The FDA </a:t>
            </a:r>
            <a:r>
              <a:rPr lang="en-US" sz="2200" dirty="0"/>
              <a:t>has approved a blood-based companion </a:t>
            </a:r>
            <a:r>
              <a:rPr lang="en-US" sz="2200" dirty="0" smtClean="0"/>
              <a:t>diagnostic for </a:t>
            </a:r>
            <a:r>
              <a:rPr lang="en-US" sz="2200" dirty="0" err="1" smtClean="0"/>
              <a:t>osimertinib</a:t>
            </a:r>
            <a:r>
              <a:rPr lang="en-US" sz="2200" dirty="0" smtClean="0"/>
              <a:t>. </a:t>
            </a:r>
            <a:r>
              <a:rPr lang="en-US" sz="2200" dirty="0"/>
              <a:t>The companion diagnostic for </a:t>
            </a:r>
            <a:r>
              <a:rPr lang="en-US" sz="2200" dirty="0" err="1" smtClean="0"/>
              <a:t>osimertinib</a:t>
            </a:r>
            <a:r>
              <a:rPr lang="en-US" sz="2200" dirty="0" smtClean="0"/>
              <a:t> </a:t>
            </a:r>
            <a:r>
              <a:rPr lang="en-US" sz="2200" dirty="0"/>
              <a:t>(cobas</a:t>
            </a:r>
            <a:r>
              <a:rPr lang="en-US" sz="2200" baseline="30000" dirty="0"/>
              <a:t>®</a:t>
            </a:r>
            <a:r>
              <a:rPr lang="en-US" sz="2200" dirty="0"/>
              <a:t> EGFR Mutation Test </a:t>
            </a:r>
            <a:r>
              <a:rPr lang="en-US" sz="2200" dirty="0" smtClean="0"/>
              <a:t>v2) is </a:t>
            </a:r>
            <a:r>
              <a:rPr lang="en-US" sz="2200" dirty="0"/>
              <a:t>the only FDA-approved and clinically validated companion diagnostic test that uses either tissue or a blood sample to confirm the presence of a T790M mutation in patients with metastatic epidermal growth factor receptor (EGFR) mutation-positive non-small cell lung cancer (NSCLC), who have progressed on or after an EGFR tyrosine kinase inhibitor (TKI) medicine</a:t>
            </a:r>
            <a:r>
              <a:rPr lang="en-US" sz="2200" dirty="0" smtClean="0"/>
              <a:t>.”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246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http://</a:t>
            </a:r>
            <a:r>
              <a:rPr lang="en-US" sz="1400" dirty="0" err="1">
                <a:solidFill>
                  <a:srgbClr val="FFFFFF"/>
                </a:solidFill>
              </a:rPr>
              <a:t>www.businesswire.com</a:t>
            </a:r>
            <a:r>
              <a:rPr lang="en-US" sz="1400" dirty="0">
                <a:solidFill>
                  <a:srgbClr val="FFFFFF"/>
                </a:solidFill>
              </a:rPr>
              <a:t>/news/home/20160929005389/</a:t>
            </a:r>
            <a:r>
              <a:rPr lang="en-US" sz="1400" dirty="0" err="1">
                <a:solidFill>
                  <a:srgbClr val="FFFFFF"/>
                </a:solidFill>
              </a:rPr>
              <a:t>en</a:t>
            </a:r>
            <a:r>
              <a:rPr lang="en-US" sz="1400" dirty="0">
                <a:solidFill>
                  <a:srgbClr val="FFFFFF"/>
                </a:solidFill>
              </a:rPr>
              <a:t>/FDA-Approves-TAGRISSO%C2%AE-osimertinib-Blood-Based-T790M-Companion</a:t>
            </a:r>
            <a:endParaRPr lang="en-US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9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Epidermal </a:t>
            </a:r>
            <a:r>
              <a:rPr lang="en-US" dirty="0"/>
              <a:t>growth factor receptor (EGFR) genotyping of matched urine, plasma and tumor tissue from non-small cell lung cancer (NSCLC) patients (pts) treated with </a:t>
            </a:r>
            <a:r>
              <a:rPr lang="en-US" dirty="0" err="1" smtClean="0"/>
              <a:t>rociletinib</a:t>
            </a:r>
            <a:r>
              <a:rPr lang="en-US" dirty="0" smtClean="0"/>
              <a:t>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Wakelee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HA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9001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5899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05800" cy="1143000"/>
          </a:xfrm>
        </p:spPr>
        <p:txBody>
          <a:bodyPr/>
          <a:lstStyle/>
          <a:p>
            <a:r>
              <a:rPr lang="en-US" dirty="0" smtClean="0"/>
              <a:t>Plasma and Urine Detection is Sensitive </a:t>
            </a:r>
            <a:r>
              <a:rPr lang="en-US" smtClean="0"/>
              <a:t>and Complements </a:t>
            </a:r>
            <a:r>
              <a:rPr lang="en-US" dirty="0" smtClean="0"/>
              <a:t>Tissue T790M Testing</a:t>
            </a:r>
            <a:endParaRPr lang="en-US" dirty="0"/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533400" y="1184702"/>
            <a:ext cx="79248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b="1" smtClean="0"/>
              <a:t> </a:t>
            </a:r>
            <a:r>
              <a:rPr lang="en-US" sz="1800" b="1"/>
              <a:t>T</a:t>
            </a:r>
            <a:r>
              <a:rPr lang="en-US" sz="1800" b="1" smtClean="0"/>
              <a:t>issue as </a:t>
            </a:r>
            <a:r>
              <a:rPr lang="en-US" sz="1800" b="1" dirty="0" smtClean="0"/>
              <a:t>reference, plasma sensitivity = 80.9% (313/387)</a:t>
            </a:r>
            <a:endParaRPr lang="en-US" sz="1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Wakelee</a:t>
            </a:r>
            <a:r>
              <a:rPr lang="en-US" sz="1800" dirty="0" smtClean="0">
                <a:solidFill>
                  <a:srgbClr val="FFFFFF"/>
                </a:solidFill>
              </a:rPr>
              <a:t> HA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33400" y="2940530"/>
            <a:ext cx="79248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/>
              <a:t> Urine sensitivity = 81.1% (142/175), with tissue as a reference</a:t>
            </a:r>
          </a:p>
        </p:txBody>
      </p:sp>
      <p:graphicFrame>
        <p:nvGraphicFramePr>
          <p:cNvPr id="10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47803"/>
              </p:ext>
            </p:extLst>
          </p:nvPr>
        </p:nvGraphicFramePr>
        <p:xfrm>
          <a:off x="609599" y="1587928"/>
          <a:ext cx="7924801" cy="1917272"/>
        </p:xfrm>
        <a:graphic>
          <a:graphicData uri="http://schemas.openxmlformats.org/drawingml/2006/table">
            <a:tbl>
              <a:tblPr/>
              <a:tblGrid>
                <a:gridCol w="1295401"/>
                <a:gridCol w="1371600"/>
                <a:gridCol w="1066800"/>
                <a:gridCol w="1447800"/>
                <a:gridCol w="1524000"/>
                <a:gridCol w="1219200"/>
              </a:tblGrid>
              <a:tr h="285760"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Plasma vs tissue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8576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T790M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Tissue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Total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04888"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Positive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Negative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Inadequate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36852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Plasma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BEAMing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Positive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313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23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38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374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36852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Negative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74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17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108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8576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Total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387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40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482</a:t>
                      </a:r>
                    </a:p>
                  </a:txBody>
                  <a:tcPr marL="91454" marR="91454" marT="45718" marB="45718" anchor="ctr" horzOverflow="overflow">
                    <a:lnL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533400" y="3689796"/>
            <a:ext cx="79248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b="1" dirty="0"/>
              <a:t> </a:t>
            </a:r>
            <a:r>
              <a:rPr lang="en-US" sz="1800" b="1" dirty="0" smtClean="0"/>
              <a:t>Tissue as reference, urine </a:t>
            </a:r>
            <a:r>
              <a:rPr lang="en-US" sz="1800" b="1" dirty="0"/>
              <a:t>sensitivity = 81.1% (</a:t>
            </a:r>
            <a:r>
              <a:rPr lang="en-US" sz="1800" b="1"/>
              <a:t>142/175</a:t>
            </a:r>
            <a:r>
              <a:rPr lang="en-US" sz="1800" b="1" smtClean="0"/>
              <a:t>)</a:t>
            </a:r>
            <a:endParaRPr lang="en-US" sz="1800" b="1" dirty="0"/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015784"/>
              </p:ext>
            </p:extLst>
          </p:nvPr>
        </p:nvGraphicFramePr>
        <p:xfrm>
          <a:off x="609599" y="4070476"/>
          <a:ext cx="7924801" cy="2254124"/>
        </p:xfrm>
        <a:graphic>
          <a:graphicData uri="http://schemas.openxmlformats.org/drawingml/2006/table">
            <a:tbl>
              <a:tblPr/>
              <a:tblGrid>
                <a:gridCol w="1295401"/>
                <a:gridCol w="1371600"/>
                <a:gridCol w="1066800"/>
                <a:gridCol w="1447800"/>
                <a:gridCol w="1524000"/>
                <a:gridCol w="1219200"/>
              </a:tblGrid>
              <a:tr h="285760"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Urine vs tissue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8576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T790M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Tissue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Total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03927"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Positive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Negative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Inadequate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36852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Urine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Positive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169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36852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Negative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31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</a:t>
                      </a:r>
                    </a:p>
                  </a:txBody>
                  <a:tcPr marL="91454" marR="91454" marT="45718" marB="45718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36852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Inadequate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8576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Total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175</a:t>
                      </a:r>
                    </a:p>
                  </a:txBody>
                  <a:tcPr marL="91454" marR="91454" marT="45718" marB="45718" anchor="ctr" horzOverflow="overflow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</a:t>
                      </a:r>
                    </a:p>
                  </a:txBody>
                  <a:tcPr marL="91454" marR="91454" marT="45718" marB="45718" anchor="ctr" horzOverflow="overflow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213</a:t>
                      </a:r>
                    </a:p>
                  </a:txBody>
                  <a:tcPr marL="91454" marR="91454" marT="45718" marB="45718" anchor="ctr" horzOverflow="overflow">
                    <a:lnL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Plasma, Tissue and Urine Identify Unique and Overlapping Subsets of T790M-Positive Patients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Wakelee</a:t>
            </a:r>
            <a:r>
              <a:rPr lang="en-US" sz="1800" dirty="0" smtClean="0">
                <a:solidFill>
                  <a:srgbClr val="FFFFFF"/>
                </a:solidFill>
              </a:rPr>
              <a:t> HA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181 samples had matched pretreatment T790M results in plasma, tissue and urine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5890105"/>
            <a:ext cx="5029200" cy="5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93688" indent="-2809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57% were positive by all 3 sample types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34834"/>
            <a:ext cx="6248400" cy="4442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 err="1" smtClean="0"/>
              <a:t>Osimertinib</a:t>
            </a:r>
            <a:r>
              <a:rPr lang="en-US" sz="2400" dirty="0" smtClean="0"/>
              <a:t> activity in patients with leptomeningeal (LM) disease from non-small cell lung cancer (NSCLC): Updated results from BLOOM, a phase I study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Phase I study of AZD3759, a CNS penetrable EGFR inhibitor, for the treatment of non-small-cell lung cancer (NSCLC) with brain metastasis (BM) and leptomeningeal metastasis (LM)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Yang JC et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9002.</a:t>
            </a:r>
          </a:p>
          <a:p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Ahn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MJ et al. </a:t>
            </a:r>
            <a:b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9003.</a:t>
            </a:r>
          </a:p>
          <a:p>
            <a:pPr marL="0" indent="0">
              <a:buFontTx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om-Study-Desig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1648206"/>
            <a:ext cx="8648167" cy="3533394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6858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BLOOM Study Design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165503"/>
            <a:ext cx="91440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Yang JC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9002; </a:t>
            </a:r>
            <a:r>
              <a:rPr lang="en-US" sz="1800" dirty="0" err="1" smtClean="0">
                <a:solidFill>
                  <a:srgbClr val="FFFFFF"/>
                </a:solidFill>
              </a:rPr>
              <a:t>Ahn</a:t>
            </a:r>
            <a:r>
              <a:rPr lang="en-US" sz="1800" dirty="0" smtClean="0">
                <a:solidFill>
                  <a:srgbClr val="FFFFFF"/>
                </a:solidFill>
              </a:rPr>
              <a:t> MJ et 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 Abstract 9003.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22" y="1134730"/>
            <a:ext cx="8723376" cy="3589669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6858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BLOOM: Time on Treatment with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Osimertinib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in Patients with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Leptomeningeal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Carcinomatosis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Yang JC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9002.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8200" y="4830793"/>
            <a:ext cx="7162800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Response (n = 21): Confirmed 33%; unconfirmed 5%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Neurological improvement: n = 5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Clearance of tumor cells from CSF: n = 2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Adverse events: As expected, manageable</a:t>
            </a: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6858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BLOOM: Antitumor activity of AZD3759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Ahn</a:t>
            </a:r>
            <a:r>
              <a:rPr lang="en-US" sz="1800" dirty="0" smtClean="0">
                <a:solidFill>
                  <a:srgbClr val="FFFFFF"/>
                </a:solidFill>
              </a:rPr>
              <a:t> MJ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9003.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5800" y="4648200"/>
            <a:ext cx="8077200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t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Response (n = 21): Confirmed 3; unconfirmed 3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8/22 pts with measurable extracranial lesions had tumor shrinkage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900" dirty="0" smtClean="0">
                <a:solidFill>
                  <a:srgbClr val="FFFFFF"/>
                </a:solidFill>
              </a:rPr>
              <a:t>Adverse events similar to other approved EGFR inhibitors, mainly rash and diarrhea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986937"/>
            <a:ext cx="8915400" cy="36255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3043" y="6019800"/>
            <a:ext cx="17526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*</a:t>
            </a:r>
            <a:r>
              <a:rPr lang="en-US" sz="1700" baseline="30000" dirty="0" smtClean="0"/>
              <a:t> </a:t>
            </a:r>
            <a:r>
              <a:rPr lang="en-US" sz="1700" dirty="0"/>
              <a:t>Confirmed </a:t>
            </a:r>
            <a:r>
              <a:rPr lang="en-US" sz="1700" dirty="0" smtClean="0"/>
              <a:t>PR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7119729" y="3886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aseline="30000" dirty="0" smtClean="0"/>
              <a:t>*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4191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aseline="30000" dirty="0" smtClean="0"/>
              <a:t>*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8577471" y="4251930"/>
            <a:ext cx="414129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 smtClean="0"/>
              <a:t>PD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27686" y="3733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aseline="30000" dirty="0" smtClean="0"/>
              <a:t>*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417"/>
            <a:ext cx="8229600" cy="2743200"/>
          </a:xfrm>
        </p:spPr>
        <p:txBody>
          <a:bodyPr anchor="b" anchorCtr="0"/>
          <a:lstStyle/>
          <a:p>
            <a:r>
              <a:rPr lang="en-US" sz="3600" dirty="0" smtClean="0">
                <a:solidFill>
                  <a:srgbClr val="BCE1E3"/>
                </a:solidFill>
              </a:rPr>
              <a:t>Management of Patients with EGFR, ALK or ROS1 Alterations</a:t>
            </a:r>
            <a:endParaRPr lang="en-US" sz="3600" dirty="0">
              <a:solidFill>
                <a:srgbClr val="BCE1E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10000"/>
            <a:ext cx="7086600" cy="2151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b="1" dirty="0"/>
              <a:t>Geoffrey R Oxnard, MD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Lowe Center for Thoracic Oncology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Dana-Farber Cancer Institute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Assistant Professor of Medicine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Harvard Medical School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Boston, Massachusetts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30097"/>
            <a:ext cx="1536192" cy="18306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822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Antitumor </a:t>
            </a:r>
            <a:r>
              <a:rPr lang="en-US" dirty="0"/>
              <a:t>activity of ASP8273 300 mg in subjects with EGFR mutation-positive non-small cell lung cancer: Interim results from an ongoing phase 1 </a:t>
            </a:r>
            <a:r>
              <a:rPr lang="en-US" dirty="0" smtClean="0"/>
              <a:t>study 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Yu HA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9050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7758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Efficacy of ASP8273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Yu HA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9050.</a:t>
            </a:r>
            <a:endParaRPr lang="en-US" sz="1800" dirty="0">
              <a:solidFill>
                <a:srgbClr val="FFFFF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093232"/>
              </p:ext>
            </p:extLst>
          </p:nvPr>
        </p:nvGraphicFramePr>
        <p:xfrm>
          <a:off x="533399" y="4898781"/>
          <a:ext cx="8077201" cy="1306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1"/>
                <a:gridCol w="2938255"/>
                <a:gridCol w="3233945"/>
              </a:tblGrid>
              <a:tr h="457200"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All patients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(n = 63)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T790M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(n = 58)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</a:tr>
              <a:tr h="41021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  <a:cs typeface="Arial"/>
                        </a:rPr>
                        <a:t>ORR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  <a:cs typeface="Arial"/>
                        </a:rPr>
                        <a:t>19 (30%)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  <a:cs typeface="Arial"/>
                        </a:rPr>
                        <a:t>18</a:t>
                      </a:r>
                      <a:r>
                        <a:rPr lang="en-US" sz="1800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+mn-lt"/>
                          <a:cs typeface="Arial"/>
                        </a:rPr>
                        <a:t>(31%)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</a:tr>
              <a:tr h="4395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cs typeface="Arial"/>
                        </a:rPr>
                        <a:t>Median PFS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  <a:cs typeface="Arial"/>
                        </a:rPr>
                        <a:t>6.0 </a:t>
                      </a:r>
                      <a:r>
                        <a:rPr lang="en-US" sz="1800" dirty="0" err="1" smtClean="0">
                          <a:latin typeface="+mn-lt"/>
                          <a:cs typeface="Arial"/>
                        </a:rPr>
                        <a:t>mo</a:t>
                      </a:r>
                      <a:endParaRPr lang="en-US" sz="1800" dirty="0" smtClean="0"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  <a:cs typeface="Arial"/>
                        </a:rPr>
                        <a:t>6.0 </a:t>
                      </a:r>
                      <a:r>
                        <a:rPr lang="en-US" sz="1800" dirty="0" err="1" smtClean="0">
                          <a:latin typeface="+mn-lt"/>
                          <a:cs typeface="Arial"/>
                        </a:rPr>
                        <a:t>mo</a:t>
                      </a:r>
                      <a:endParaRPr lang="en-US" sz="1800" dirty="0"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91918"/>
            <a:ext cx="8686800" cy="377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9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ASP8273: Select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623048" y="1340197"/>
            <a:ext cx="7758952" cy="269840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121889"/>
              </p:ext>
            </p:extLst>
          </p:nvPr>
        </p:nvGraphicFramePr>
        <p:xfrm>
          <a:off x="762000" y="1461148"/>
          <a:ext cx="7467600" cy="2425053"/>
        </p:xfrm>
        <a:graphic>
          <a:graphicData uri="http://schemas.openxmlformats.org/drawingml/2006/table">
            <a:tbl>
              <a:tblPr/>
              <a:tblGrid>
                <a:gridCol w="3182194"/>
                <a:gridCol w="1904432"/>
                <a:gridCol w="2380974"/>
              </a:tblGrid>
              <a:tr h="646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Adverse event (n = 63)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1/2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3/4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604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Diarrhea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837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Nausea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837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Hyponatremia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510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Paresthesia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2376" y="4343400"/>
            <a:ext cx="796962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t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Serious treatment-related AEs (n = 6): anaphylactic reaction, hyponatremia, pancreatitis, squamous cell carcinoma of the skin, urinary tract infection and vertigo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Yu HA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9050.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47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04800" y="1332492"/>
            <a:ext cx="8544092" cy="35443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3" y="1637290"/>
            <a:ext cx="8517199" cy="3070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344902"/>
            <a:ext cx="7924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</a:rPr>
              <a:t>VOLUME 33 • NUMBER 34 • DECEMBER 1 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RADIANT: Summary of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 bwMode="auto">
          <a:xfrm>
            <a:off x="9144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ITT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population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(EGFR IHC+)              EGFR mutation +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ve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9600" y="5122406"/>
            <a:ext cx="79248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Overall survival data are immature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Most common Grade 3 adverse events in </a:t>
            </a:r>
            <a:r>
              <a:rPr lang="en-US" sz="1800" dirty="0" err="1" smtClean="0"/>
              <a:t>erlotinib</a:t>
            </a:r>
            <a:r>
              <a:rPr lang="en-US" sz="1800" dirty="0" smtClean="0"/>
              <a:t> arm: rash (22.3%), diarrhea (6.2%)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Kelly K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2015;33(34):4007-14.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11" y="1647986"/>
            <a:ext cx="8789871" cy="322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Alectinib</a:t>
            </a:r>
            <a:r>
              <a:rPr lang="en-US" dirty="0" smtClean="0"/>
              <a:t> versus </a:t>
            </a:r>
            <a:r>
              <a:rPr lang="en-US" dirty="0" err="1" smtClean="0"/>
              <a:t>crizotinib</a:t>
            </a:r>
            <a:r>
              <a:rPr lang="en-US" dirty="0" smtClean="0"/>
              <a:t> in ALK-inhibitor naive ALK-positive non-small cell lung cancer: Primary results from the J-ALEX study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Nokihara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90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08.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14400"/>
            <a:ext cx="7848600" cy="470916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J-ALEX: Progression-Free Survival (ITT)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Nokihara</a:t>
            </a:r>
            <a:r>
              <a:rPr lang="en-US" sz="1800" dirty="0" smtClean="0">
                <a:solidFill>
                  <a:srgbClr val="FFFFFF"/>
                </a:solidFill>
              </a:rPr>
              <a:t> H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9008.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5638800"/>
            <a:ext cx="64008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Consistent benefit observed with </a:t>
            </a:r>
            <a:r>
              <a:rPr lang="en-US" sz="1800" dirty="0" err="1" smtClean="0">
                <a:solidFill>
                  <a:schemeClr val="bg1"/>
                </a:solidFill>
              </a:rPr>
              <a:t>alectinib</a:t>
            </a:r>
            <a:r>
              <a:rPr lang="en-US" sz="1800" dirty="0" smtClean="0">
                <a:solidFill>
                  <a:schemeClr val="bg1"/>
                </a:solidFill>
              </a:rPr>
              <a:t> in all subgroups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Patients with </a:t>
            </a:r>
            <a:r>
              <a:rPr lang="en-US" sz="1800" smtClean="0">
                <a:solidFill>
                  <a:schemeClr val="bg1"/>
                </a:solidFill>
              </a:rPr>
              <a:t>brain metastases: </a:t>
            </a:r>
            <a:r>
              <a:rPr lang="en-US" sz="1800" dirty="0" smtClean="0">
                <a:solidFill>
                  <a:schemeClr val="bg1"/>
                </a:solidFill>
              </a:rPr>
              <a:t>HR 0.08, favoring </a:t>
            </a:r>
            <a:r>
              <a:rPr lang="en-US" sz="1800" dirty="0" err="1" smtClean="0">
                <a:solidFill>
                  <a:schemeClr val="bg1"/>
                </a:solidFill>
              </a:rPr>
              <a:t>alectinib</a:t>
            </a:r>
            <a:endParaRPr lang="en-US" sz="1800" dirty="0">
              <a:solidFill>
                <a:schemeClr val="bg1"/>
              </a:solidFill>
            </a:endParaRPr>
          </a:p>
        </p:txBody>
      </p:sp>
      <p:graphicFrame>
        <p:nvGraphicFramePr>
          <p:cNvPr id="9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7332"/>
              </p:ext>
            </p:extLst>
          </p:nvPr>
        </p:nvGraphicFramePr>
        <p:xfrm>
          <a:off x="4648199" y="1447800"/>
          <a:ext cx="3962401" cy="1097000"/>
        </p:xfrm>
        <a:graphic>
          <a:graphicData uri="http://schemas.openxmlformats.org/drawingml/2006/table">
            <a:tbl>
              <a:tblPr/>
              <a:tblGrid>
                <a:gridCol w="1186962"/>
                <a:gridCol w="1327639"/>
                <a:gridCol w="1447800"/>
              </a:tblGrid>
              <a:tr h="2372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Events, n (%)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25 (24.3%)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58 (55.8%)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Median, </a:t>
                      </a:r>
                      <a:r>
                        <a:rPr lang="en-US" sz="1200" b="1" dirty="0" err="1" smtClean="0"/>
                        <a:t>mo</a:t>
                      </a:r>
                      <a:endParaRPr lang="en-US" sz="1200" b="1" dirty="0"/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</a:rPr>
                        <a:t>NR</a:t>
                      </a:r>
                      <a:endParaRPr lang="en-US" sz="12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</a:rPr>
                        <a:t>10.2</a:t>
                      </a:r>
                      <a:endParaRPr lang="en-US" sz="12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P-value</a:t>
                      </a:r>
                      <a:endParaRPr lang="en-US" sz="1200" b="1" dirty="0"/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</a:rPr>
                        <a:t>&lt;0.0001</a:t>
                      </a:r>
                      <a:endParaRPr lang="en-US" sz="12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HR</a:t>
                      </a:r>
                      <a:endParaRPr lang="en-US" sz="1200" b="1" dirty="0"/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</a:rPr>
                        <a:t>0.34</a:t>
                      </a:r>
                      <a:endParaRPr lang="en-US" sz="12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5C9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Brigatinib</a:t>
            </a:r>
            <a:r>
              <a:rPr lang="en-US" dirty="0" smtClean="0"/>
              <a:t> in patients with </a:t>
            </a:r>
            <a:r>
              <a:rPr lang="en-US" dirty="0" err="1" smtClean="0"/>
              <a:t>crizotinib</a:t>
            </a:r>
            <a:r>
              <a:rPr lang="en-US" dirty="0" smtClean="0"/>
              <a:t>-refractory ALK+ non-small cell lung cancer: First report of efficacy and safety from a pivotal randomized phase 2 trial (ALTA)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Kim D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90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07.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ALTA: Efficacy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Brigatinib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for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Crizotinib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-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Refractory ALK+ NSCLC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304800" y="1600200"/>
            <a:ext cx="8412480" cy="3331548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595376"/>
              </p:ext>
            </p:extLst>
          </p:nvPr>
        </p:nvGraphicFramePr>
        <p:xfrm>
          <a:off x="457200" y="1751016"/>
          <a:ext cx="8115300" cy="3038295"/>
        </p:xfrm>
        <a:graphic>
          <a:graphicData uri="http://schemas.openxmlformats.org/drawingml/2006/table">
            <a:tbl>
              <a:tblPr/>
              <a:tblGrid>
                <a:gridCol w="2094271"/>
                <a:gridCol w="2318657"/>
                <a:gridCol w="2774909"/>
                <a:gridCol w="927463"/>
              </a:tblGrid>
              <a:tr h="6838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Parameter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Brigatinib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90 mg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qd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112)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Brigatinib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180 mg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qd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*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110)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991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Confirmed 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830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CNS metastases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Confirmed ORR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DCR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36%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67%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171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9.2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12.9  mo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0.55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6059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OS 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Not reached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Not reached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0.57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Kim D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9007.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5022503"/>
            <a:ext cx="85344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*</a:t>
            </a:r>
            <a:r>
              <a:rPr lang="en-US" sz="1800" baseline="30000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7-day lead-in at 90 mg </a:t>
            </a:r>
          </a:p>
          <a:p>
            <a:r>
              <a:rPr lang="en-US" sz="1800" baseline="30000" dirty="0" smtClean="0">
                <a:ea typeface="ＭＳ 明朝" charset="-128"/>
              </a:rPr>
              <a:t>† </a:t>
            </a:r>
            <a:r>
              <a:rPr lang="en-US" sz="1800" dirty="0" smtClean="0">
                <a:solidFill>
                  <a:srgbClr val="FFFFFF"/>
                </a:solidFill>
              </a:rPr>
              <a:t>Patients with measurable brain metastases (</a:t>
            </a:r>
            <a:r>
              <a:rPr lang="en-US" sz="1800" dirty="0">
                <a:solidFill>
                  <a:srgbClr val="FFFFFF"/>
                </a:solidFill>
              </a:rPr>
              <a:t>≥</a:t>
            </a:r>
            <a:r>
              <a:rPr lang="en-US" sz="1800" dirty="0" smtClean="0">
                <a:solidFill>
                  <a:srgbClr val="FFFFFF"/>
                </a:solidFill>
              </a:rPr>
              <a:t>10 mm)</a:t>
            </a:r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 txBox="1">
            <a:spLocks/>
          </p:cNvSpPr>
          <p:nvPr/>
        </p:nvSpPr>
        <p:spPr bwMode="auto">
          <a:xfrm>
            <a:off x="520700" y="381000"/>
            <a:ext cx="83947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What type of mutation testing, if any, should be ordered prior to first-line treatment for a patient who is a current smoker with metastatic adenocarcinoma of the lung?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891055"/>
              </p:ext>
            </p:extLst>
          </p:nvPr>
        </p:nvGraphicFramePr>
        <p:xfrm>
          <a:off x="-304800" y="2286000"/>
          <a:ext cx="9448800" cy="425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b="1" smtClean="0">
                <a:solidFill>
                  <a:srgbClr val="FFFFFF"/>
                </a:solidFill>
                <a:cs typeface="ＭＳ Ｐゴシック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4703244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 txBox="1">
            <a:spLocks/>
          </p:cNvSpPr>
          <p:nvPr/>
        </p:nvSpPr>
        <p:spPr bwMode="auto">
          <a:xfrm>
            <a:off x="520700" y="381000"/>
            <a:ext cx="805497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A patient with EGFR mutation-positive NSCLC initially responds to an EGFR tyrosine kinase inhibitor but is now experiencing disease progression. Would you repeat tumor mutation testing?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74202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b="1" smtClean="0">
                <a:solidFill>
                  <a:srgbClr val="FFFFFF"/>
                </a:solidFill>
                <a:cs typeface="ＭＳ Ｐゴシック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5245564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 txBox="1">
            <a:spLocks/>
          </p:cNvSpPr>
          <p:nvPr/>
        </p:nvSpPr>
        <p:spPr bwMode="auto">
          <a:xfrm>
            <a:off x="520700" y="381000"/>
            <a:ext cx="805497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In general, how would you compare the severity of rash and gastrointestinal toxicity with </a:t>
            </a:r>
            <a:r>
              <a:rPr lang="en-US" altLang="en-US" sz="2200" b="1" dirty="0" err="1" smtClean="0">
                <a:solidFill>
                  <a:srgbClr val="FFFFFF"/>
                </a:solidFill>
                <a:cs typeface="ＭＳ Ｐゴシック"/>
              </a:rPr>
              <a:t>osimertinib</a:t>
            </a:r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 to that with </a:t>
            </a:r>
            <a:r>
              <a:rPr lang="en-US" altLang="en-US" sz="2200" b="1" dirty="0" err="1" smtClean="0">
                <a:solidFill>
                  <a:srgbClr val="FFFFFF"/>
                </a:solidFill>
                <a:cs typeface="ＭＳ Ｐゴシック"/>
              </a:rPr>
              <a:t>erlotinib</a:t>
            </a:r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683520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b="1" smtClean="0">
                <a:solidFill>
                  <a:srgbClr val="FFFFFF"/>
                </a:solidFill>
                <a:cs typeface="ＭＳ Ｐゴシック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3305927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 txBox="1">
            <a:spLocks/>
          </p:cNvSpPr>
          <p:nvPr/>
        </p:nvSpPr>
        <p:spPr bwMode="auto">
          <a:xfrm>
            <a:off x="520700" y="381000"/>
            <a:ext cx="805497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What would be your preferred first-line systemic therapy recommendation for a younger, otherwise healthy patient with metastatic </a:t>
            </a:r>
            <a:r>
              <a:rPr lang="en-US" altLang="en-US" sz="2200" b="1" dirty="0" err="1" smtClean="0">
                <a:solidFill>
                  <a:srgbClr val="FFFFFF"/>
                </a:solidFill>
                <a:cs typeface="ＭＳ Ｐゴシック"/>
              </a:rPr>
              <a:t>nonsquamous</a:t>
            </a:r>
            <a:r>
              <a:rPr lang="en-US" altLang="en-US" sz="2200" b="1" dirty="0" smtClean="0">
                <a:solidFill>
                  <a:srgbClr val="FFFFFF"/>
                </a:solidFill>
                <a:cs typeface="ＭＳ Ｐゴシック"/>
              </a:rPr>
              <a:t> NSCLC that is demonstrated to have ALK translocation?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81801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b="1" smtClean="0">
                <a:solidFill>
                  <a:srgbClr val="FFFFFF"/>
                </a:solidFill>
                <a:cs typeface="ＭＳ Ｐゴシック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9950543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679931"/>
              </p:ext>
            </p:extLst>
          </p:nvPr>
        </p:nvGraphicFramePr>
        <p:xfrm>
          <a:off x="705059" y="1981200"/>
          <a:ext cx="7848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7526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ARIAD Pharmaceuticals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AstraZeneca Pharmaceuticals LP,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Boehringer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Ingelheim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Pharmaceuticals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Genentech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Inivata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Takeda Oncology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AstraZeneca Pharmaceuticals LP,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Boehringer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Ingelheim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Pharmaceuticals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0832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81000" y="675606"/>
            <a:ext cx="8382000" cy="313312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6300" y="3468710"/>
            <a:ext cx="3721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2016;17:577-89.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8458200" cy="2706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381000" y="3971323"/>
            <a:ext cx="779445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ESMO 2016 Update</a:t>
            </a:r>
          </a:p>
          <a:p>
            <a:r>
              <a:rPr lang="en-US" sz="2200" dirty="0"/>
              <a:t> </a:t>
            </a:r>
          </a:p>
          <a:p>
            <a:r>
              <a:rPr lang="en-US" sz="2200" dirty="0"/>
              <a:t>Paz-Ares L et al. </a:t>
            </a:r>
            <a:r>
              <a:rPr lang="en-US" sz="2200" dirty="0" err="1"/>
              <a:t>Afatinib</a:t>
            </a:r>
            <a:r>
              <a:rPr lang="en-US" sz="2200" dirty="0"/>
              <a:t> (A) vs </a:t>
            </a:r>
            <a:r>
              <a:rPr lang="en-US" sz="2200" dirty="0" err="1"/>
              <a:t>gefitinib</a:t>
            </a:r>
            <a:r>
              <a:rPr lang="en-US" sz="2200" dirty="0"/>
              <a:t> (G) in patients (pts) with EGFR mutation-positive (</a:t>
            </a:r>
            <a:r>
              <a:rPr lang="en-US" sz="2200" dirty="0" err="1"/>
              <a:t>EGFRm</a:t>
            </a:r>
            <a:r>
              <a:rPr lang="en-US" sz="2200" dirty="0"/>
              <a:t>+) non-small-cell lung cancer (NSCLC): Overall survival (OS) data from the phase </a:t>
            </a:r>
            <a:r>
              <a:rPr lang="en-US" sz="2200" dirty="0" err="1"/>
              <a:t>IIb</a:t>
            </a:r>
            <a:r>
              <a:rPr lang="en-US" sz="2200" dirty="0"/>
              <a:t> trial LUX-Lung 7 (LL7). Proc ESMO 2016; Abstract LBA43.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LUX-Lung 7: Efficacy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Afatinib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versus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Gefitinib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for EGFR-Mutant NSCLC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1516306"/>
            <a:ext cx="8229600" cy="320809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656292"/>
              </p:ext>
            </p:extLst>
          </p:nvPr>
        </p:nvGraphicFramePr>
        <p:xfrm>
          <a:off x="609599" y="1668707"/>
          <a:ext cx="7924800" cy="2903294"/>
        </p:xfrm>
        <a:graphic>
          <a:graphicData uri="http://schemas.openxmlformats.org/drawingml/2006/table">
            <a:tbl>
              <a:tblPr/>
              <a:tblGrid>
                <a:gridCol w="2839136"/>
                <a:gridCol w="1465360"/>
                <a:gridCol w="2014871"/>
                <a:gridCol w="1605433"/>
              </a:tblGrid>
              <a:tr h="8188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Efficacy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Afatinib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160)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Gefitinib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159)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HR, 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211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11.0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10.9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0.73, 0.017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1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TTF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13.7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11.5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0.73, 0.0073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1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OS*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27.9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25.0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0.87, 0.33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1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= 0.0083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457200" y="4748301"/>
            <a:ext cx="769620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solidFill>
                  <a:srgbClr val="FFFFFF"/>
                </a:solidFill>
                <a:cs typeface="Arial" charset="0"/>
              </a:rPr>
              <a:t>*</a:t>
            </a:r>
            <a:r>
              <a:rPr lang="en-US" sz="1700" baseline="300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cs typeface="Arial" charset="0"/>
              </a:rPr>
              <a:t>Data not mature</a:t>
            </a:r>
          </a:p>
          <a:p>
            <a:endParaRPr lang="en-US" sz="1700" dirty="0" smtClean="0">
              <a:solidFill>
                <a:srgbClr val="FFFFFF"/>
              </a:solidFill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  <a:cs typeface="Arial" charset="0"/>
              </a:rPr>
              <a:t> PFS benefit with </a:t>
            </a:r>
            <a:r>
              <a:rPr lang="en-US" sz="2000" dirty="0" err="1" smtClean="0">
                <a:solidFill>
                  <a:srgbClr val="FFFFFF"/>
                </a:solidFill>
                <a:cs typeface="Arial" charset="0"/>
              </a:rPr>
              <a:t>afatinib</a:t>
            </a:r>
            <a:r>
              <a:rPr lang="en-US" sz="2000" dirty="0" smtClean="0">
                <a:solidFill>
                  <a:srgbClr val="FFFFFF"/>
                </a:solidFill>
                <a:cs typeface="Arial" charset="0"/>
              </a:rPr>
              <a:t> was observed in patients</a:t>
            </a:r>
            <a:r>
              <a:rPr lang="en-US" sz="2000" dirty="0" smtClean="0"/>
              <a:t> with L858R mutations and exon 19 deletions.</a:t>
            </a:r>
            <a:r>
              <a:rPr lang="en-US" sz="2000" dirty="0" smtClean="0">
                <a:solidFill>
                  <a:srgbClr val="FFFFFF"/>
                </a:solidFill>
                <a:cs typeface="Arial" charset="0"/>
              </a:rPr>
              <a:t>  </a:t>
            </a:r>
            <a:endParaRPr lang="en-US" sz="2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Park K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2016;17(5):577-89.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8379</TotalTime>
  <Words>1308</Words>
  <Application>Microsoft Macintosh PowerPoint</Application>
  <PresentationFormat>On-screen Show (4:3)</PresentationFormat>
  <Paragraphs>279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ＭＳ Ｐゴシック</vt:lpstr>
      <vt:lpstr>ＭＳ 明朝</vt:lpstr>
      <vt:lpstr>Times</vt:lpstr>
      <vt:lpstr>ヒラギノ角ゴ Pro W3</vt:lpstr>
      <vt:lpstr>Arial</vt:lpstr>
      <vt:lpstr>Blank Presentation</vt:lpstr>
      <vt:lpstr>1_Blank Presentation</vt:lpstr>
      <vt:lpstr>2_Blank Presentation</vt:lpstr>
      <vt:lpstr>4_Blank Presentation</vt:lpstr>
      <vt:lpstr>3_Blank Presentation</vt:lpstr>
      <vt:lpstr>PowerPoint Presentation</vt:lpstr>
      <vt:lpstr>Management of Patients with EGFR, ALK or ROS1 Alterations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LUX-Lung 7: Efficacy of Afatinib versus Gefitinib for EGFR-Mutant NSCLC</vt:lpstr>
      <vt:lpstr>PowerPoint Presentation</vt:lpstr>
      <vt:lpstr>Association Between Plasma Genotyping and Outcomes with Osimertinib</vt:lpstr>
      <vt:lpstr>Press Release – Sept 29, 2016   FDA approval of blood-based T790M companion diagnostic test for osimertinib</vt:lpstr>
      <vt:lpstr>Epidermal growth factor receptor (EGFR) genotyping of matched urine, plasma and tumor tissue from non-small cell lung cancer (NSCLC) patients (pts) treated with rociletinib </vt:lpstr>
      <vt:lpstr>Plasma and Urine Detection is Sensitive and Complements Tissue T790M Testing</vt:lpstr>
      <vt:lpstr>Plasma, Tissue and Urine Identify Unique and Overlapping Subsets of T790M-Positive Patients</vt:lpstr>
      <vt:lpstr> Osimertinib activity in patients with leptomeningeal (LM) disease from non-small cell lung cancer (NSCLC): Updated results from BLOOM, a phase I study  Phase I study of AZD3759, a CNS penetrable EGFR inhibitor, for the treatment of non-small-cell lung cancer (NSCLC) with brain metastasis (BM) and leptomeningeal metastasis (LM)</vt:lpstr>
      <vt:lpstr>BLOOM Study Design</vt:lpstr>
      <vt:lpstr>BLOOM: Time on Treatment with Osimertinib in Patients with Leptomeningeal Carcinomatosis</vt:lpstr>
      <vt:lpstr>BLOOM: Antitumor activity of AZD3759</vt:lpstr>
      <vt:lpstr>Antitumor activity of ASP8273 300 mg in subjects with EGFR mutation-positive non-small cell lung cancer: Interim results from an ongoing phase 1 study </vt:lpstr>
      <vt:lpstr>Efficacy of ASP8273</vt:lpstr>
      <vt:lpstr>ASP8273: Select Adverse Events</vt:lpstr>
      <vt:lpstr>PowerPoint Presentation</vt:lpstr>
      <vt:lpstr>RADIANT: Summary of Results</vt:lpstr>
      <vt:lpstr>Alectinib versus crizotinib in ALK-inhibitor naive ALK-positive non-small cell lung cancer: Primary results from the J-ALEX study </vt:lpstr>
      <vt:lpstr>J-ALEX: Progression-Free Survival (ITT)</vt:lpstr>
      <vt:lpstr>Brigatinib in patients with crizotinib-refractory ALK+ non-small cell lung cancer: First report of efficacy and safety from a pivotal randomized phase 2 trial (ALTA) </vt:lpstr>
      <vt:lpstr>ALTA: Efficacy of Brigatinib for Crizotinib-Refractory ALK+ NSCLC</vt:lpstr>
    </vt:vector>
  </TitlesOfParts>
  <Manager/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Fernando G Rendina</dc:creator>
  <cp:keywords/>
  <dc:description/>
  <cp:lastModifiedBy>Silvana Izquierdo</cp:lastModifiedBy>
  <cp:revision>904</cp:revision>
  <cp:lastPrinted>2016-11-28T16:14:35Z</cp:lastPrinted>
  <dcterms:created xsi:type="dcterms:W3CDTF">2012-08-13T12:55:31Z</dcterms:created>
  <dcterms:modified xsi:type="dcterms:W3CDTF">2016-12-06T12:28:23Z</dcterms:modified>
  <cp:category/>
</cp:coreProperties>
</file>