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0"/>
  </p:notesMasterIdLst>
  <p:sldIdLst>
    <p:sldId id="735" r:id="rId2"/>
    <p:sldId id="733" r:id="rId3"/>
    <p:sldId id="736" r:id="rId4"/>
    <p:sldId id="737" r:id="rId5"/>
    <p:sldId id="738" r:id="rId6"/>
    <p:sldId id="734" r:id="rId7"/>
    <p:sldId id="635" r:id="rId8"/>
    <p:sldId id="714" r:id="rId9"/>
    <p:sldId id="706" r:id="rId10"/>
    <p:sldId id="712" r:id="rId11"/>
    <p:sldId id="707" r:id="rId12"/>
    <p:sldId id="717" r:id="rId13"/>
    <p:sldId id="716" r:id="rId14"/>
    <p:sldId id="720" r:id="rId15"/>
    <p:sldId id="708" r:id="rId16"/>
    <p:sldId id="721" r:id="rId17"/>
    <p:sldId id="709" r:id="rId18"/>
    <p:sldId id="723" r:id="rId1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208">
          <p15:clr>
            <a:srgbClr val="A4A3A4"/>
          </p15:clr>
        </p15:guide>
        <p15:guide id="2" pos="28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2A50"/>
    <a:srgbClr val="FF00FF"/>
    <a:srgbClr val="002A4F"/>
    <a:srgbClr val="0000E1"/>
    <a:srgbClr val="D3E9EB"/>
    <a:srgbClr val="71D5FF"/>
    <a:srgbClr val="8FC42A"/>
    <a:srgbClr val="175895"/>
    <a:srgbClr val="0D4384"/>
    <a:srgbClr val="0043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61" autoAdjust="0"/>
    <p:restoredTop sz="99125" autoAdjust="0"/>
  </p:normalViewPr>
  <p:slideViewPr>
    <p:cSldViewPr>
      <p:cViewPr>
        <p:scale>
          <a:sx n="100" d="100"/>
          <a:sy n="100" d="100"/>
        </p:scale>
        <p:origin x="1888" y="360"/>
      </p:cViewPr>
      <p:guideLst>
        <p:guide orient="horz" pos="2208"/>
        <p:guide pos="28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 snapToObjects="1" showGuides="1">
      <p:cViewPr varScale="1">
        <p:scale>
          <a:sx n="85" d="100"/>
          <a:sy n="85" d="100"/>
        </p:scale>
        <p:origin x="3928" y="19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37498828271466"/>
          <c:y val="0.0448275098425197"/>
          <c:w val="0.526029246344207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2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Other</c:v>
                </c:pt>
                <c:pt idx="1">
                  <c:v>No</c:v>
                </c:pt>
                <c:pt idx="2">
                  <c:v>Yes, until toxicity or relapse</c:v>
                </c:pt>
                <c:pt idx="3">
                  <c:v>Yes, for 1 year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0.08</c:v>
                </c:pt>
                <c:pt idx="1">
                  <c:v>0.15</c:v>
                </c:pt>
                <c:pt idx="2">
                  <c:v>0.23</c:v>
                </c:pt>
                <c:pt idx="3">
                  <c:v>0.55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47632064"/>
        <c:axId val="1255523264"/>
      </c:barChart>
      <c:catAx>
        <c:axId val="134763206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 algn="r">
              <a:defRPr sz="1598" b="1" i="0"/>
            </a:pPr>
            <a:endParaRPr lang="en-US"/>
          </a:p>
        </c:txPr>
        <c:crossAx val="1255523264"/>
        <c:crosses val="autoZero"/>
        <c:auto val="1"/>
        <c:lblAlgn val="ctr"/>
        <c:lblOffset val="100"/>
        <c:noMultiLvlLbl val="0"/>
      </c:catAx>
      <c:valAx>
        <c:axId val="1255523264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>
              <a:defRPr sz="1598" b="1" i="0"/>
            </a:pPr>
            <a:endParaRPr lang="en-US"/>
          </a:p>
        </c:txPr>
        <c:crossAx val="1347632064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37498828271466"/>
          <c:y val="0.0448275098425197"/>
          <c:w val="0.526029246344207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2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Sheet1!$A$2:$A$8</c:f>
              <c:strCache>
                <c:ptCount val="7"/>
                <c:pt idx="0">
                  <c:v>Other</c:v>
                </c:pt>
                <c:pt idx="1">
                  <c:v>Nivolumab</c:v>
                </c:pt>
                <c:pt idx="2">
                  <c:v>Other chemotherapy</c:v>
                </c:pt>
                <c:pt idx="3">
                  <c:v>Brentuximab vedotin with other chemotherapy</c:v>
                </c:pt>
                <c:pt idx="4">
                  <c:v>Brentuximab vedotin with DTIC</c:v>
                </c:pt>
                <c:pt idx="5">
                  <c:v>Brentuximab vedotin</c:v>
                </c:pt>
                <c:pt idx="6">
                  <c:v>ABVD</c:v>
                </c:pt>
              </c:strCache>
            </c:strRef>
          </c:cat>
          <c:val>
            <c:numRef>
              <c:f>Sheet1!$B$2:$B$8</c:f>
              <c:numCache>
                <c:formatCode>0%</c:formatCode>
                <c:ptCount val="7"/>
                <c:pt idx="0">
                  <c:v>0.05</c:v>
                </c:pt>
                <c:pt idx="1">
                  <c:v>0.16</c:v>
                </c:pt>
                <c:pt idx="2">
                  <c:v>0.06</c:v>
                </c:pt>
                <c:pt idx="3">
                  <c:v>0.06</c:v>
                </c:pt>
                <c:pt idx="4">
                  <c:v>0.05</c:v>
                </c:pt>
                <c:pt idx="5">
                  <c:v>0.51</c:v>
                </c:pt>
                <c:pt idx="6">
                  <c:v>0.11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50404720"/>
        <c:axId val="1300811344"/>
      </c:barChart>
      <c:catAx>
        <c:axId val="125040472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 algn="r">
              <a:defRPr sz="1598" b="1" i="0"/>
            </a:pPr>
            <a:endParaRPr lang="en-US"/>
          </a:p>
        </c:txPr>
        <c:crossAx val="1300811344"/>
        <c:crosses val="autoZero"/>
        <c:auto val="1"/>
        <c:lblAlgn val="ctr"/>
        <c:lblOffset val="100"/>
        <c:noMultiLvlLbl val="0"/>
      </c:catAx>
      <c:valAx>
        <c:axId val="1300811344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>
              <a:defRPr sz="1598" b="1" i="0"/>
            </a:pPr>
            <a:endParaRPr lang="en-US"/>
          </a:p>
        </c:txPr>
        <c:crossAx val="1250404720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37498828271466"/>
          <c:y val="0.0448275098425197"/>
          <c:w val="0.526029246344207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2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Sheet1!$A$2:$A$7</c:f>
              <c:strCache>
                <c:ptCount val="6"/>
                <c:pt idx="0">
                  <c:v>Other chemotherapy</c:v>
                </c:pt>
                <c:pt idx="1">
                  <c:v>No additional therapy</c:v>
                </c:pt>
                <c:pt idx="2">
                  <c:v>Other chemotherapy</c:v>
                </c:pt>
                <c:pt idx="3">
                  <c:v>Either nivolumab or pembrolizumab — "coin flip"</c:v>
                </c:pt>
                <c:pt idx="4">
                  <c:v>Pembrolizumab</c:v>
                </c:pt>
                <c:pt idx="5">
                  <c:v>Nivolumab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0.08</c:v>
                </c:pt>
                <c:pt idx="1">
                  <c:v>0.01</c:v>
                </c:pt>
                <c:pt idx="2">
                  <c:v>0.02</c:v>
                </c:pt>
                <c:pt idx="3">
                  <c:v>0.28</c:v>
                </c:pt>
                <c:pt idx="4">
                  <c:v>0.05</c:v>
                </c:pt>
                <c:pt idx="5">
                  <c:v>0.55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50513984"/>
        <c:axId val="1347502976"/>
      </c:barChart>
      <c:catAx>
        <c:axId val="125051398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 algn="r">
              <a:defRPr sz="1598" b="1" i="0"/>
            </a:pPr>
            <a:endParaRPr lang="en-US"/>
          </a:p>
        </c:txPr>
        <c:crossAx val="1347502976"/>
        <c:crosses val="autoZero"/>
        <c:auto val="1"/>
        <c:lblAlgn val="ctr"/>
        <c:lblOffset val="100"/>
        <c:noMultiLvlLbl val="0"/>
      </c:catAx>
      <c:valAx>
        <c:axId val="1347502976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>
              <a:defRPr sz="1598" b="1" i="0"/>
            </a:pPr>
            <a:endParaRPr lang="en-US"/>
          </a:p>
        </c:txPr>
        <c:crossAx val="1250513984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8817462-C0DE-534F-9430-245BC02EEB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8473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564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739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7191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4732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9275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7161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49570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08172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25318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4650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255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880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9688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title-v1f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48600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6395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106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542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6318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87085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5226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269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809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YiR15-Papers-conclusion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685800" y="1447800"/>
            <a:ext cx="7772400" cy="5029200"/>
          </a:xfrm>
        </p:spPr>
        <p:txBody>
          <a:bodyPr/>
          <a:lstStyle>
            <a:lvl1pPr>
              <a:defRPr sz="2300">
                <a:solidFill>
                  <a:schemeClr val="bg1"/>
                </a:solidFill>
              </a:defRPr>
            </a:lvl1pPr>
            <a:lvl2pPr>
              <a:defRPr sz="2300">
                <a:solidFill>
                  <a:schemeClr val="bg1"/>
                </a:solidFill>
              </a:defRPr>
            </a:lvl2pPr>
            <a:lvl3pPr>
              <a:defRPr sz="2300">
                <a:solidFill>
                  <a:schemeClr val="bg1"/>
                </a:solidFill>
              </a:defRPr>
            </a:lvl3pPr>
            <a:lvl4pPr>
              <a:defRPr sz="2300">
                <a:solidFill>
                  <a:schemeClr val="bg1"/>
                </a:solidFill>
              </a:defRPr>
            </a:lvl4pPr>
            <a:lvl5pPr>
              <a:defRPr sz="23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762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4383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6757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YiR15-Papers-back_v2fr-Breas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217090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M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2493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Der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19451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CRC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8913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GU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21986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Lun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1067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NH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36395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16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21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plain-v1fr.png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61" r:id="rId1"/>
    <p:sldLayoutId id="2147486362" r:id="rId2"/>
    <p:sldLayoutId id="2147486363" r:id="rId3"/>
    <p:sldLayoutId id="2147486364" r:id="rId4"/>
    <p:sldLayoutId id="2147486365" r:id="rId5"/>
    <p:sldLayoutId id="2147486366" r:id="rId6"/>
    <p:sldLayoutId id="2147486367" r:id="rId7"/>
    <p:sldLayoutId id="2147486368" r:id="rId8"/>
    <p:sldLayoutId id="2147486351" r:id="rId9"/>
    <p:sldLayoutId id="2147486352" r:id="rId10"/>
    <p:sldLayoutId id="2147486353" r:id="rId11"/>
    <p:sldLayoutId id="2147486354" r:id="rId12"/>
    <p:sldLayoutId id="2147486355" r:id="rId13"/>
    <p:sldLayoutId id="2147486356" r:id="rId14"/>
    <p:sldLayoutId id="2147486357" r:id="rId15"/>
    <p:sldLayoutId id="2147486358" r:id="rId16"/>
    <p:sldLayoutId id="2147486359" r:id="rId17"/>
    <p:sldLayoutId id="2147486360" r:id="rId18"/>
    <p:sldLayoutId id="2147486369" r:id="rId1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Relationship Id="rId3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Relationship Id="rId3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 txBox="1">
            <a:spLocks/>
          </p:cNvSpPr>
          <p:nvPr/>
        </p:nvSpPr>
        <p:spPr bwMode="auto">
          <a:xfrm>
            <a:off x="838200" y="2209800"/>
            <a:ext cx="74104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sz="2600" b="1" dirty="0">
                <a:solidFill>
                  <a:schemeClr val="bg1"/>
                </a:solidFill>
                <a:latin typeface="Arial"/>
                <a:cs typeface="Arial"/>
              </a:rPr>
              <a:t>Please note, these are the </a:t>
            </a: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>actual</a:t>
            </a:r>
            <a:b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n-US" sz="2600" b="1" dirty="0">
                <a:solidFill>
                  <a:schemeClr val="bg1"/>
                </a:solidFill>
                <a:latin typeface="Arial"/>
                <a:cs typeface="Arial"/>
              </a:rPr>
              <a:t>video-recorded proceedings from the </a:t>
            </a: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/>
            </a:r>
            <a:b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>live </a:t>
            </a:r>
            <a:r>
              <a:rPr lang="en-US" sz="2600" b="1" dirty="0">
                <a:solidFill>
                  <a:schemeClr val="bg1"/>
                </a:solidFill>
                <a:latin typeface="Arial"/>
                <a:cs typeface="Arial"/>
              </a:rPr>
              <a:t>CME event and may include the use of trade names and other raw, unedited content. </a:t>
            </a:r>
            <a:endParaRPr lang="en-US" sz="2600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5330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32" y="1256563"/>
            <a:ext cx="7059168" cy="3680180"/>
          </a:xfrm>
          <a:prstGeom prst="rect">
            <a:avLst/>
          </a:prstGeom>
        </p:spPr>
      </p:pic>
      <p:sp>
        <p:nvSpPr>
          <p:cNvPr id="2355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KEYNOTE-013: Efficacy of Pembrolizumab in Relapsed/Refractory cHL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Rectangle 33"/>
          <p:cNvSpPr>
            <a:spLocks noChangeArrowheads="1"/>
          </p:cNvSpPr>
          <p:nvPr/>
        </p:nvSpPr>
        <p:spPr bwMode="auto">
          <a:xfrm>
            <a:off x="609600" y="5094199"/>
            <a:ext cx="8000999" cy="1230401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2400" dirty="0">
              <a:solidFill>
                <a:srgbClr val="FFFFFF"/>
              </a:solidFill>
              <a:cs typeface="+mn-cs"/>
            </a:endParaRPr>
          </a:p>
        </p:txBody>
      </p:sp>
      <p:graphicFrame>
        <p:nvGraphicFramePr>
          <p:cNvPr id="13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256756"/>
              </p:ext>
            </p:extLst>
          </p:nvPr>
        </p:nvGraphicFramePr>
        <p:xfrm>
          <a:off x="685800" y="5206485"/>
          <a:ext cx="7848599" cy="1005828"/>
        </p:xfrm>
        <a:graphic>
          <a:graphicData uri="http://schemas.openxmlformats.org/drawingml/2006/table">
            <a:tbl>
              <a:tblPr/>
              <a:tblGrid>
                <a:gridCol w="3139440"/>
                <a:gridCol w="2276094"/>
                <a:gridCol w="2433065"/>
              </a:tblGrid>
              <a:tr h="28843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Survival (n = 31)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At</a:t>
                      </a:r>
                      <a:r>
                        <a:rPr lang="en-US" sz="1600" baseline="0" dirty="0" smtClean="0"/>
                        <a:t> 24 weeks</a:t>
                      </a:r>
                      <a:endParaRPr lang="en-US" sz="1600" dirty="0"/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At 52 weeks</a:t>
                      </a:r>
                      <a:endParaRPr lang="en-US" sz="1600" dirty="0"/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29670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PFS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69%</a:t>
                      </a:r>
                      <a:endParaRPr lang="en-US" sz="1600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46%</a:t>
                      </a:r>
                      <a:endParaRPr lang="en-US" sz="1600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33367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OS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100%</a:t>
                      </a:r>
                      <a:endParaRPr lang="en-US" sz="1600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Not reported</a:t>
                      </a:r>
                      <a:endParaRPr lang="en-US" sz="1600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962511" y="1197647"/>
            <a:ext cx="64956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Overall response rate (n = 31) = 20 (65%)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600" dirty="0" smtClean="0"/>
              <a:t>With progressive disease after transplant (n = 22) = 16 (73%)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600" dirty="0" smtClean="0"/>
              <a:t>Transplant-ineligible patients (n = 9) = 4 (44%)</a:t>
            </a:r>
            <a:endParaRPr lang="en-US" sz="1600" dirty="0"/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</a:rPr>
              <a:t>Armand P et </a:t>
            </a:r>
            <a:r>
              <a:rPr lang="en-US" sz="1800" dirty="0">
                <a:solidFill>
                  <a:srgbClr val="FFFFFF"/>
                </a:solidFill>
              </a:rPr>
              <a:t>al</a:t>
            </a:r>
            <a:r>
              <a:rPr lang="en-US" sz="1800" i="1" dirty="0">
                <a:solidFill>
                  <a:srgbClr val="FFFFFF"/>
                </a:solidFill>
              </a:rPr>
              <a:t>. </a:t>
            </a:r>
            <a:r>
              <a:rPr lang="en-US" sz="1800" i="1" dirty="0" smtClean="0">
                <a:solidFill>
                  <a:srgbClr val="FFFFFF"/>
                </a:solidFill>
              </a:rPr>
              <a:t>J Clin </a:t>
            </a:r>
            <a:r>
              <a:rPr lang="en-US" sz="1800" i="1" dirty="0" err="1" smtClean="0">
                <a:solidFill>
                  <a:srgbClr val="FFFFFF"/>
                </a:solidFill>
              </a:rPr>
              <a:t>Oncol</a:t>
            </a:r>
            <a:r>
              <a:rPr lang="en-US" sz="1800" i="1" dirty="0" smtClean="0">
                <a:solidFill>
                  <a:srgbClr val="FFFFFF"/>
                </a:solidFill>
              </a:rPr>
              <a:t> </a:t>
            </a:r>
            <a:r>
              <a:rPr lang="en-US" sz="1800" dirty="0" smtClean="0">
                <a:solidFill>
                  <a:srgbClr val="FFFFFF"/>
                </a:solidFill>
              </a:rPr>
              <a:t>2016;</a:t>
            </a:r>
            <a:r>
              <a:rPr lang="en-US" sz="1800" dirty="0">
                <a:solidFill>
                  <a:srgbClr val="FFFFFF"/>
                </a:solidFill>
              </a:rPr>
              <a:t>[</a:t>
            </a:r>
            <a:r>
              <a:rPr lang="en-US" sz="1800" dirty="0" err="1" smtClean="0">
                <a:solidFill>
                  <a:srgbClr val="FFFFFF"/>
                </a:solidFill>
              </a:rPr>
              <a:t>Epub</a:t>
            </a:r>
            <a:r>
              <a:rPr lang="en-US" sz="1800" dirty="0" smtClean="0">
                <a:solidFill>
                  <a:srgbClr val="FFFFFF"/>
                </a:solidFill>
              </a:rPr>
              <a:t> ahead of print].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90800" y="4430012"/>
            <a:ext cx="36195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smtClean="0"/>
              <a:t>Patients</a:t>
            </a:r>
            <a:endParaRPr lang="en-US" sz="1600" b="1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-1378611" y="2564285"/>
            <a:ext cx="3619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Maximum % Change from </a:t>
            </a:r>
            <a:r>
              <a:rPr lang="en-US" sz="1600" b="1" dirty="0" smtClean="0"/>
              <a:t/>
            </a:r>
            <a:br>
              <a:rPr lang="en-US" sz="1600" b="1" dirty="0" smtClean="0"/>
            </a:br>
            <a:r>
              <a:rPr lang="en-US" sz="1600" b="1" dirty="0" smtClean="0"/>
              <a:t>Baseline </a:t>
            </a:r>
            <a:r>
              <a:rPr lang="en-US" sz="1600" b="1" dirty="0"/>
              <a:t>in Target Lesions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543800" y="3734772"/>
            <a:ext cx="16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50% decrease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38946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1676400"/>
            <a:ext cx="8382000" cy="246945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676400"/>
            <a:ext cx="8229600" cy="212084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029200" y="3797244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i="1" dirty="0" smtClean="0">
                <a:solidFill>
                  <a:schemeClr val="tx2"/>
                </a:solidFill>
              </a:rPr>
              <a:t>Lancet </a:t>
            </a:r>
            <a:r>
              <a:rPr lang="en-US" sz="1800" i="1" dirty="0" err="1" smtClean="0">
                <a:solidFill>
                  <a:schemeClr val="tx2"/>
                </a:solidFill>
              </a:rPr>
              <a:t>Oncol</a:t>
            </a:r>
            <a:r>
              <a:rPr lang="en-US" sz="1800" i="1" dirty="0" smtClean="0">
                <a:solidFill>
                  <a:schemeClr val="tx2"/>
                </a:solidFill>
              </a:rPr>
              <a:t> </a:t>
            </a:r>
            <a:r>
              <a:rPr lang="en-US" sz="1800" dirty="0" smtClean="0">
                <a:solidFill>
                  <a:schemeClr val="tx2"/>
                </a:solidFill>
              </a:rPr>
              <a:t>2016;17:1283-94.</a:t>
            </a:r>
            <a:endParaRPr lang="en-US" sz="1800" dirty="0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926971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" y="1269461"/>
            <a:ext cx="8266176" cy="2953780"/>
          </a:xfrm>
          <a:prstGeom prst="rect">
            <a:avLst/>
          </a:prstGeom>
        </p:spPr>
      </p:pic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533400" y="0"/>
            <a:ext cx="8458200" cy="9144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CheckMate 205: A Phase II Trial of Nivolumab in cHL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Rectangle 33"/>
          <p:cNvSpPr>
            <a:spLocks noChangeArrowheads="1"/>
          </p:cNvSpPr>
          <p:nvPr/>
        </p:nvSpPr>
        <p:spPr bwMode="auto">
          <a:xfrm>
            <a:off x="457200" y="4800600"/>
            <a:ext cx="8229600" cy="1492626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2400" dirty="0">
              <a:solidFill>
                <a:srgbClr val="FFFFFF"/>
              </a:solidFill>
              <a:cs typeface="+mn-cs"/>
            </a:endParaRPr>
          </a:p>
        </p:txBody>
      </p:sp>
      <p:graphicFrame>
        <p:nvGraphicFramePr>
          <p:cNvPr id="13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2023929"/>
              </p:ext>
            </p:extLst>
          </p:nvPr>
        </p:nvGraphicFramePr>
        <p:xfrm>
          <a:off x="609600" y="4931906"/>
          <a:ext cx="7924800" cy="1263174"/>
        </p:xfrm>
        <a:graphic>
          <a:graphicData uri="http://schemas.openxmlformats.org/drawingml/2006/table">
            <a:tbl>
              <a:tblPr/>
              <a:tblGrid>
                <a:gridCol w="4594086"/>
                <a:gridCol w="3330714"/>
              </a:tblGrid>
              <a:tr h="54419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Survival (by independent review)</a:t>
                      </a:r>
                      <a:endParaRPr lang="en-US" sz="1700" dirty="0"/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32763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Six-month PFS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76.9%</a:t>
                      </a:r>
                      <a:endParaRPr lang="en-US" sz="1700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36846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Six-month OS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98.7%</a:t>
                      </a:r>
                      <a:endParaRPr lang="en-US" sz="1700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</a:rPr>
              <a:t>Younes A et </a:t>
            </a:r>
            <a:r>
              <a:rPr lang="en-US" sz="1800" dirty="0">
                <a:solidFill>
                  <a:srgbClr val="FFFFFF"/>
                </a:solidFill>
              </a:rPr>
              <a:t>al</a:t>
            </a:r>
            <a:r>
              <a:rPr lang="en-US" sz="1800" i="1" dirty="0">
                <a:solidFill>
                  <a:srgbClr val="FFFFFF"/>
                </a:solidFill>
              </a:rPr>
              <a:t>. </a:t>
            </a:r>
            <a:r>
              <a:rPr lang="en-US" sz="1800" i="1" dirty="0" smtClean="0">
                <a:solidFill>
                  <a:srgbClr val="FFFFFF"/>
                </a:solidFill>
              </a:rPr>
              <a:t>Lancet </a:t>
            </a:r>
            <a:r>
              <a:rPr lang="en-US" sz="1800" i="1" dirty="0" err="1" smtClean="0">
                <a:solidFill>
                  <a:srgbClr val="FFFFFF"/>
                </a:solidFill>
              </a:rPr>
              <a:t>Oncol</a:t>
            </a:r>
            <a:r>
              <a:rPr lang="en-US" sz="1800" i="1" dirty="0" smtClean="0">
                <a:solidFill>
                  <a:srgbClr val="FFFFFF"/>
                </a:solidFill>
              </a:rPr>
              <a:t> </a:t>
            </a:r>
            <a:r>
              <a:rPr lang="en-US" sz="1800" dirty="0">
                <a:solidFill>
                  <a:srgbClr val="FFFFFF"/>
                </a:solidFill>
              </a:rPr>
              <a:t>2016;17(9):1283-94.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24000" y="3631152"/>
            <a:ext cx="102463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 smtClean="0"/>
              <a:t>N = 80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1527313" y="1599951"/>
            <a:ext cx="565411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000" dirty="0" smtClean="0"/>
              <a:t>ORR: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2000" dirty="0" smtClean="0"/>
              <a:t>By independent review = 53 (66.3%)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2000" dirty="0" smtClean="0"/>
              <a:t>By investigator assessment = 58 (72.5%)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-1071638" y="2429961"/>
            <a:ext cx="3006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Best change from baseline in target lesion (%)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81045" y="1198602"/>
            <a:ext cx="347242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/>
              <a:t>Responder</a:t>
            </a:r>
          </a:p>
          <a:p>
            <a:r>
              <a:rPr lang="en-US" sz="1500" dirty="0"/>
              <a:t>Percentage change truncated to 100%</a:t>
            </a:r>
          </a:p>
        </p:txBody>
      </p:sp>
    </p:spTree>
    <p:extLst>
      <p:ext uri="{BB962C8B-B14F-4D97-AF65-F5344CB8AC3E}">
        <p14:creationId xmlns:p14="http://schemas.microsoft.com/office/powerpoint/2010/main" val="1533423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381000" y="1600200"/>
            <a:ext cx="8458200" cy="3429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25600"/>
            <a:ext cx="8382000" cy="3289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830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685800" y="0"/>
            <a:ext cx="8458200" cy="1143000"/>
          </a:xfrm>
        </p:spPr>
        <p:txBody>
          <a:bodyPr/>
          <a:lstStyle/>
          <a:p>
            <a:r>
              <a:rPr lang="en-US" dirty="0" err="1">
                <a:latin typeface="Arial" charset="0"/>
                <a:ea typeface="ヒラギノ角ゴ Pro W3" charset="0"/>
                <a:cs typeface="ヒラギノ角ゴ Pro W3" charset="0"/>
              </a:rPr>
              <a:t>Brentuximab</a:t>
            </a:r>
            <a: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  <a:t> </a:t>
            </a:r>
            <a:r>
              <a:rPr lang="en-US" dirty="0" err="1" smtClean="0">
                <a:latin typeface="Arial" charset="0"/>
                <a:ea typeface="ヒラギノ角ゴ Pro W3" charset="0"/>
                <a:cs typeface="ヒラギノ角ゴ Pro W3" charset="0"/>
              </a:rPr>
              <a:t>Vedotin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 (BV) + AVD </a:t>
            </a:r>
            <a: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  <a:t>in Early-Stage HL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462088"/>
            <a:ext cx="8001000" cy="5027612"/>
          </a:xfrm>
        </p:spPr>
        <p:txBody>
          <a:bodyPr/>
          <a:lstStyle/>
          <a:p>
            <a:r>
              <a:rPr lang="en-US" sz="2300" dirty="0"/>
              <a:t>Pts with untreated CD30-positive </a:t>
            </a:r>
            <a:r>
              <a:rPr lang="en-US" sz="2300" dirty="0" err="1"/>
              <a:t>cHL</a:t>
            </a:r>
            <a:r>
              <a:rPr lang="en-US" sz="2300" dirty="0"/>
              <a:t> with unfavorable high-risk factors (n = 30)</a:t>
            </a:r>
          </a:p>
          <a:p>
            <a:r>
              <a:rPr lang="en-US" sz="2300" dirty="0"/>
              <a:t>Primary objective: Evaluate the rate of development of clinically significant (Grade </a:t>
            </a:r>
            <a:r>
              <a:rPr lang="en-US" sz="2300" dirty="0" smtClean="0"/>
              <a:t>≥2</a:t>
            </a:r>
            <a:r>
              <a:rPr lang="en-US" sz="2300" dirty="0"/>
              <a:t>) </a:t>
            </a:r>
            <a:r>
              <a:rPr lang="en-US" sz="2300" dirty="0" smtClean="0"/>
              <a:t>noninfectious </a:t>
            </a:r>
            <a:r>
              <a:rPr lang="en-US" sz="2300" dirty="0"/>
              <a:t>pneumonitis</a:t>
            </a:r>
          </a:p>
          <a:p>
            <a:pPr lvl="1"/>
            <a:r>
              <a:rPr lang="en-US" sz="2300" dirty="0"/>
              <a:t>None observed.</a:t>
            </a:r>
          </a:p>
          <a:p>
            <a:r>
              <a:rPr lang="en-US" sz="2300" dirty="0"/>
              <a:t>After 2 cycles of BV + AVD, pts who achieved PET-negative scan = 26/29 (90%)</a:t>
            </a:r>
          </a:p>
          <a:p>
            <a:r>
              <a:rPr lang="en-US" sz="2300" dirty="0"/>
              <a:t>After 4 cycles of BV + AVD, pts who achieved PET-negative scan = 27/29 (93%)</a:t>
            </a:r>
          </a:p>
          <a:p>
            <a:r>
              <a:rPr lang="en-US" sz="2300" dirty="0"/>
              <a:t>All patients who completed BV + AVD </a:t>
            </a:r>
            <a:r>
              <a:rPr lang="en-US" sz="2300" dirty="0" smtClean="0">
                <a:sym typeface="Wingdings"/>
              </a:rPr>
              <a:t></a:t>
            </a:r>
            <a:r>
              <a:rPr lang="en-US" sz="2300" dirty="0" smtClean="0"/>
              <a:t> </a:t>
            </a:r>
            <a:r>
              <a:rPr lang="en-US" sz="2300" dirty="0"/>
              <a:t>involved site radiation therapy (</a:t>
            </a:r>
            <a:r>
              <a:rPr lang="en-US" sz="2300" dirty="0" smtClean="0"/>
              <a:t>n = 25</a:t>
            </a:r>
            <a:r>
              <a:rPr lang="en-US" sz="2300" dirty="0"/>
              <a:t>) achieved a complete response.</a:t>
            </a:r>
          </a:p>
          <a:p>
            <a:r>
              <a:rPr lang="en-US" sz="2300" dirty="0"/>
              <a:t>1-year PFS = </a:t>
            </a:r>
            <a:r>
              <a:rPr lang="en-US" sz="2300" dirty="0" smtClean="0"/>
              <a:t>93.3%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</a:rPr>
              <a:t>Kumar A et </a:t>
            </a:r>
            <a:r>
              <a:rPr lang="en-US" sz="1800" dirty="0">
                <a:solidFill>
                  <a:srgbClr val="FFFFFF"/>
                </a:solidFill>
              </a:rPr>
              <a:t>al</a:t>
            </a:r>
            <a:r>
              <a:rPr lang="en-US" sz="1800" i="1" dirty="0">
                <a:solidFill>
                  <a:srgbClr val="FFFFFF"/>
                </a:solidFill>
              </a:rPr>
              <a:t>. </a:t>
            </a:r>
            <a:r>
              <a:rPr lang="en-US" sz="1800" i="1" dirty="0" smtClean="0">
                <a:solidFill>
                  <a:srgbClr val="FFFFFF"/>
                </a:solidFill>
              </a:rPr>
              <a:t>Blood </a:t>
            </a:r>
            <a:r>
              <a:rPr lang="en-US" sz="1800" dirty="0" smtClean="0">
                <a:solidFill>
                  <a:srgbClr val="FFFFFF"/>
                </a:solidFill>
              </a:rPr>
              <a:t>2016;128(11</a:t>
            </a:r>
            <a:r>
              <a:rPr lang="en-US" sz="1800" dirty="0">
                <a:solidFill>
                  <a:srgbClr val="FFFFFF"/>
                </a:solidFill>
              </a:rPr>
              <a:t>):</a:t>
            </a:r>
            <a:r>
              <a:rPr lang="en-US" sz="1800" dirty="0" smtClean="0">
                <a:solidFill>
                  <a:srgbClr val="FFFFFF"/>
                </a:solidFill>
              </a:rPr>
              <a:t>1458-64.</a:t>
            </a:r>
            <a:endParaRPr lang="en-US" sz="1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526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000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30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dirty="0" smtClean="0"/>
              <a:t>A Phase </a:t>
            </a:r>
            <a:r>
              <a:rPr lang="en-US" sz="2800" dirty="0"/>
              <a:t>2 </a:t>
            </a:r>
            <a:r>
              <a:rPr lang="en-US" sz="2800" dirty="0" smtClean="0"/>
              <a:t>Trial </a:t>
            </a:r>
            <a:r>
              <a:rPr lang="en-US" sz="2800" dirty="0"/>
              <a:t>of ABVD </a:t>
            </a:r>
            <a:r>
              <a:rPr lang="en-US" sz="2800" dirty="0" smtClean="0"/>
              <a:t>Followed </a:t>
            </a:r>
            <a:r>
              <a:rPr lang="en-US" sz="2800" dirty="0"/>
              <a:t>by </a:t>
            </a:r>
            <a:r>
              <a:rPr lang="en-US" sz="2800" dirty="0" err="1" smtClean="0"/>
              <a:t>Brentuximab</a:t>
            </a:r>
            <a:r>
              <a:rPr lang="en-US" sz="2800" dirty="0" smtClean="0"/>
              <a:t> </a:t>
            </a:r>
            <a:r>
              <a:rPr lang="en-US" sz="2800" dirty="0" err="1" smtClean="0"/>
              <a:t>Vedotin</a:t>
            </a:r>
            <a:r>
              <a:rPr lang="en-US" sz="2800" dirty="0" smtClean="0"/>
              <a:t> Consolidation in Limited Stage Non-bulky </a:t>
            </a:r>
            <a:r>
              <a:rPr lang="en-US" sz="2800" dirty="0"/>
              <a:t>Hodgkin </a:t>
            </a:r>
            <a:r>
              <a:rPr lang="en-US" sz="2800" dirty="0" smtClean="0"/>
              <a:t>Lymphoma (LCCC 1115)</a:t>
            </a:r>
            <a:endParaRPr lang="en-US" sz="30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0" name="Conten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Park SI et 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al.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i="1" dirty="0" smtClean="0">
                <a:latin typeface="Arial" charset="0"/>
                <a:ea typeface="ＭＳ Ｐゴシック" charset="0"/>
                <a:cs typeface="ＭＳ Ｐゴシック" charset="0"/>
              </a:rPr>
              <a:t>Proc ASCO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2016;Abstract 7508.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494331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LCCC 1115: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Response and Survival Outcomes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Rectangle 33"/>
          <p:cNvSpPr>
            <a:spLocks noChangeArrowheads="1"/>
          </p:cNvSpPr>
          <p:nvPr/>
        </p:nvSpPr>
        <p:spPr bwMode="auto">
          <a:xfrm>
            <a:off x="457200" y="1219200"/>
            <a:ext cx="8229600" cy="3251536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2400" dirty="0">
              <a:solidFill>
                <a:srgbClr val="FFFFFF"/>
              </a:solidFill>
              <a:cs typeface="+mn-cs"/>
            </a:endParaRPr>
          </a:p>
        </p:txBody>
      </p:sp>
      <p:graphicFrame>
        <p:nvGraphicFramePr>
          <p:cNvPr id="13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0206912"/>
              </p:ext>
            </p:extLst>
          </p:nvPr>
        </p:nvGraphicFramePr>
        <p:xfrm>
          <a:off x="609600" y="1328520"/>
          <a:ext cx="7924800" cy="3032897"/>
        </p:xfrm>
        <a:graphic>
          <a:graphicData uri="http://schemas.openxmlformats.org/drawingml/2006/table">
            <a:tbl>
              <a:tblPr/>
              <a:tblGrid>
                <a:gridCol w="1905001"/>
                <a:gridCol w="2590800"/>
                <a:gridCol w="1651231"/>
                <a:gridCol w="1777768"/>
              </a:tblGrid>
              <a:tr h="72985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Deauville score achieved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Interim PET analysis: Post 2 cycles of ABVD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40)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Post ABVD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40)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End of therapy: Post BV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36)*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44838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11 (27.5%)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14 (35%)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17 (47.2%)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44838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2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18 (45%)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21 (52.5%)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17 (47.2%)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44838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3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8 (20%)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4 (10%)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 (2.8%)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44838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4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3 (7.5%)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0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0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44838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5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0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 (2.5%)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 (2.8%)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</a:rPr>
              <a:t>Park SI et </a:t>
            </a:r>
            <a:r>
              <a:rPr lang="en-US" sz="1800" dirty="0">
                <a:solidFill>
                  <a:srgbClr val="FFFFFF"/>
                </a:solidFill>
              </a:rPr>
              <a:t>al</a:t>
            </a:r>
            <a:r>
              <a:rPr lang="en-US" sz="1800" i="1" dirty="0">
                <a:solidFill>
                  <a:srgbClr val="FFFFFF"/>
                </a:solidFill>
              </a:rPr>
              <a:t>. </a:t>
            </a:r>
            <a:r>
              <a:rPr lang="en-US" sz="1800" i="1" dirty="0" smtClean="0">
                <a:solidFill>
                  <a:srgbClr val="FFFFFF"/>
                </a:solidFill>
              </a:rPr>
              <a:t>Proc ASCO </a:t>
            </a:r>
            <a:r>
              <a:rPr lang="en-US" sz="1800" dirty="0" smtClean="0">
                <a:solidFill>
                  <a:srgbClr val="FFFFFF"/>
                </a:solidFill>
              </a:rPr>
              <a:t>2016;Abstract 7508.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9600" y="4470736"/>
            <a:ext cx="2420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*</a:t>
            </a:r>
            <a:r>
              <a:rPr lang="en-US" sz="1800" baseline="30000" dirty="0" smtClean="0"/>
              <a:t> </a:t>
            </a:r>
            <a:r>
              <a:rPr lang="en-US" sz="1800" dirty="0" smtClean="0"/>
              <a:t>4 missing responses</a:t>
            </a:r>
            <a:endParaRPr lang="en-US" sz="18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149840"/>
            <a:ext cx="47284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2200" dirty="0"/>
              <a:t>Estimated 1-year </a:t>
            </a:r>
            <a:r>
              <a:rPr lang="en-US" sz="2200" dirty="0" smtClean="0"/>
              <a:t>PFS = 91%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2200" dirty="0"/>
              <a:t>Estimated 1-year </a:t>
            </a:r>
            <a:r>
              <a:rPr lang="en-US" sz="2200" dirty="0" smtClean="0"/>
              <a:t>OS = 97%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259124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000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30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dirty="0" smtClean="0"/>
              <a:t>Brentuximab </a:t>
            </a:r>
            <a:r>
              <a:rPr lang="en-US" sz="2800" dirty="0"/>
              <a:t>Vedotin in Combination with Dacarbazine or Bendamustine for Frontline Treatment of Hodgkin Lymphoma in Patients Aged 60 Years and Above: Interim Results of a Multi-Cohort Phase 2 </a:t>
            </a:r>
            <a:r>
              <a:rPr lang="en-US" sz="2800" dirty="0" smtClean="0"/>
              <a:t>Study</a:t>
            </a:r>
            <a:r>
              <a:rPr lang="en-US" sz="3000" dirty="0" smtClean="0"/>
              <a:t> </a:t>
            </a:r>
            <a:endParaRPr lang="en-US" sz="30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0" name="Conten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Yasenchak CA et 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al.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i="1" dirty="0" smtClean="0">
                <a:latin typeface="Arial" charset="0"/>
                <a:ea typeface="ＭＳ Ｐゴシック" charset="0"/>
                <a:cs typeface="ＭＳ Ｐゴシック" charset="0"/>
              </a:rPr>
              <a:t>Proc ASH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2015;Abstract 587.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848727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Efficacy Results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Rectangle 33"/>
          <p:cNvSpPr>
            <a:spLocks noChangeArrowheads="1"/>
          </p:cNvSpPr>
          <p:nvPr/>
        </p:nvSpPr>
        <p:spPr bwMode="auto">
          <a:xfrm>
            <a:off x="457200" y="1447800"/>
            <a:ext cx="8229600" cy="3886200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2400" dirty="0">
              <a:solidFill>
                <a:srgbClr val="FFFFFF"/>
              </a:solidFill>
              <a:cs typeface="+mn-cs"/>
            </a:endParaRPr>
          </a:p>
        </p:txBody>
      </p:sp>
      <p:graphicFrame>
        <p:nvGraphicFramePr>
          <p:cNvPr id="13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2900413"/>
              </p:ext>
            </p:extLst>
          </p:nvPr>
        </p:nvGraphicFramePr>
        <p:xfrm>
          <a:off x="609600" y="1600200"/>
          <a:ext cx="7924801" cy="3581400"/>
        </p:xfrm>
        <a:graphic>
          <a:graphicData uri="http://schemas.openxmlformats.org/drawingml/2006/table">
            <a:tbl>
              <a:tblPr/>
              <a:tblGrid>
                <a:gridCol w="2600669"/>
                <a:gridCol w="1768596"/>
                <a:gridCol w="1777768"/>
                <a:gridCol w="1777768"/>
              </a:tblGrid>
              <a:tr h="6510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Clinical outcome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BV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26)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BV + DTIC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21)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BV + 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benda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16)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58606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ORR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24 (92%)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21 (100%)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16 (100%)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58606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     CR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19 (73%)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14 (67%)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13 (81%)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58606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     PR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5 (19%)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7 (33%)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3 (19%)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58606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6-month PFS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72%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95%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76%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58606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12-month PFS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38%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66%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Not reported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</a:rPr>
              <a:t>Yasenchak CA et </a:t>
            </a:r>
            <a:r>
              <a:rPr lang="en-US" sz="1800" dirty="0">
                <a:solidFill>
                  <a:srgbClr val="FFFFFF"/>
                </a:solidFill>
              </a:rPr>
              <a:t>al</a:t>
            </a:r>
            <a:r>
              <a:rPr lang="en-US" sz="1800" i="1" dirty="0">
                <a:solidFill>
                  <a:srgbClr val="FFFFFF"/>
                </a:solidFill>
              </a:rPr>
              <a:t>. </a:t>
            </a:r>
            <a:r>
              <a:rPr lang="en-US" sz="1800" i="1" dirty="0" smtClean="0">
                <a:solidFill>
                  <a:srgbClr val="FFFFFF"/>
                </a:solidFill>
              </a:rPr>
              <a:t>Proc ASH </a:t>
            </a:r>
            <a:r>
              <a:rPr lang="en-US" sz="1800" dirty="0" smtClean="0">
                <a:solidFill>
                  <a:srgbClr val="FFFFFF"/>
                </a:solidFill>
              </a:rPr>
              <a:t>2015;Abstract 587.</a:t>
            </a:r>
            <a:endParaRPr lang="en-US" sz="1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70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96" y="3499582"/>
            <a:ext cx="1523426" cy="182811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381000" y="381000"/>
            <a:ext cx="8229600" cy="2743200"/>
          </a:xfrm>
          <a:prstGeom prst="rect">
            <a:avLst/>
          </a:prstGeom>
        </p:spPr>
        <p:txBody>
          <a:bodyPr anchor="b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BBE0E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BBE0E3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BBE0E3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BBE0E3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BBE0E3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EFC53D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EFC53D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EFC53D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EFC53D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US" sz="3600" kern="0" dirty="0">
                <a:solidFill>
                  <a:srgbClr val="BCE1E3"/>
                </a:solidFill>
              </a:rPr>
              <a:t>Hodgkin and T-Cell Lymphomas</a:t>
            </a: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2057400" y="3499583"/>
            <a:ext cx="7086600" cy="215118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2200" b="1" kern="0" dirty="0"/>
              <a:t>Loretta J </a:t>
            </a:r>
            <a:r>
              <a:rPr lang="en-US" sz="2200" b="1" kern="0" dirty="0" err="1"/>
              <a:t>Nastoupil</a:t>
            </a:r>
            <a:r>
              <a:rPr lang="en-US" sz="2200" b="1" kern="0" dirty="0"/>
              <a:t>, MD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200" kern="0" dirty="0"/>
              <a:t>Assistant Professor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200" kern="0" dirty="0"/>
              <a:t>Department of </a:t>
            </a:r>
            <a:r>
              <a:rPr lang="en-US" sz="2200" kern="0" dirty="0" smtClean="0"/>
              <a:t>Lymphoma/Myeloma</a:t>
            </a:r>
            <a:br>
              <a:rPr lang="en-US" sz="2200" kern="0" dirty="0" smtClean="0"/>
            </a:br>
            <a:r>
              <a:rPr lang="en-US" sz="2200" kern="0" dirty="0" smtClean="0"/>
              <a:t>Division </a:t>
            </a:r>
            <a:r>
              <a:rPr lang="en-US" sz="2200" kern="0" dirty="0"/>
              <a:t>of Cancer Medicine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200" kern="0" dirty="0"/>
              <a:t>Director, Lymphoma Outcomes Database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200" kern="0" dirty="0"/>
              <a:t>The University of Texas MD Anderson Cancer Center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200" kern="0" dirty="0"/>
              <a:t>Houston, Texas</a:t>
            </a:r>
          </a:p>
        </p:txBody>
      </p:sp>
    </p:spTree>
    <p:extLst>
      <p:ext uri="{BB962C8B-B14F-4D97-AF65-F5344CB8AC3E}">
        <p14:creationId xmlns:p14="http://schemas.microsoft.com/office/powerpoint/2010/main" val="54799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 b="1" dirty="0" smtClean="0">
                <a:solidFill>
                  <a:srgbClr val="FFFFFF"/>
                </a:solidFill>
              </a:rPr>
              <a:t>A 38-year-old man with Hodgkin lymphoma (HL) receives ABVD but experiences recurrent disease </a:t>
            </a:r>
            <a:r>
              <a:rPr lang="en-US" sz="2000" b="1" u="sng" dirty="0" smtClean="0">
                <a:solidFill>
                  <a:srgbClr val="FFFFFF"/>
                </a:solidFill>
              </a:rPr>
              <a:t>in the liver and multiple nodes 10 months later</a:t>
            </a:r>
            <a:r>
              <a:rPr lang="en-US" sz="2000" b="1" dirty="0" smtClean="0">
                <a:solidFill>
                  <a:srgbClr val="FFFFFF"/>
                </a:solidFill>
              </a:rPr>
              <a:t>. The patient achieves a complete response to ICE chemotherapy and undergoes ASCT. Would you recommend consolidation </a:t>
            </a:r>
            <a:r>
              <a:rPr lang="en-US" sz="2000" b="1" dirty="0" err="1" smtClean="0">
                <a:solidFill>
                  <a:srgbClr val="FFFFFF"/>
                </a:solidFill>
              </a:rPr>
              <a:t>brentuximab</a:t>
            </a:r>
            <a:r>
              <a:rPr lang="en-US" sz="2000" b="1" dirty="0" smtClean="0">
                <a:solidFill>
                  <a:srgbClr val="FFFFFF"/>
                </a:solidFill>
              </a:rPr>
              <a:t> </a:t>
            </a:r>
            <a:r>
              <a:rPr lang="en-US" sz="2000" b="1" dirty="0" err="1" smtClean="0">
                <a:solidFill>
                  <a:srgbClr val="FFFFFF"/>
                </a:solidFill>
              </a:rPr>
              <a:t>vedotin</a:t>
            </a:r>
            <a:r>
              <a:rPr lang="en-US" sz="2000" b="1" dirty="0" smtClean="0">
                <a:solidFill>
                  <a:srgbClr val="FFFFFF"/>
                </a:solidFill>
              </a:rPr>
              <a:t>?</a:t>
            </a: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009606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</p:spTree>
    <p:extLst>
      <p:ext uri="{BB962C8B-B14F-4D97-AF65-F5344CB8AC3E}">
        <p14:creationId xmlns:p14="http://schemas.microsoft.com/office/powerpoint/2010/main" val="901878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 b="1" dirty="0" smtClean="0">
                <a:solidFill>
                  <a:srgbClr val="FFFFFF"/>
                </a:solidFill>
              </a:rPr>
              <a:t>Cost and reimbursement issues aside, what’s your likely </a:t>
            </a:r>
            <a:r>
              <a:rPr lang="en-US" sz="2000" b="1" dirty="0" err="1" smtClean="0">
                <a:solidFill>
                  <a:srgbClr val="FFFFFF"/>
                </a:solidFill>
              </a:rPr>
              <a:t>nonprotocol</a:t>
            </a:r>
            <a:r>
              <a:rPr lang="en-US" sz="2000" b="1" dirty="0" smtClean="0">
                <a:solidFill>
                  <a:srgbClr val="FFFFFF"/>
                </a:solidFill>
              </a:rPr>
              <a:t> therapy for an 86-year-old frail patient with advanced classical HL (</a:t>
            </a:r>
            <a:r>
              <a:rPr lang="en-US" sz="2000" b="1" dirty="0" err="1" smtClean="0">
                <a:solidFill>
                  <a:srgbClr val="FFFFFF"/>
                </a:solidFill>
              </a:rPr>
              <a:t>cHL</a:t>
            </a:r>
            <a:r>
              <a:rPr lang="en-US" sz="2000" b="1" dirty="0" smtClean="0">
                <a:solidFill>
                  <a:srgbClr val="FFFFFF"/>
                </a:solidFill>
              </a:rPr>
              <a:t>)?</a:t>
            </a: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6504646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</p:spTree>
    <p:extLst>
      <p:ext uri="{BB962C8B-B14F-4D97-AF65-F5344CB8AC3E}">
        <p14:creationId xmlns:p14="http://schemas.microsoft.com/office/powerpoint/2010/main" val="370601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 b="1" dirty="0" smtClean="0">
                <a:solidFill>
                  <a:srgbClr val="FFFFFF"/>
                </a:solidFill>
              </a:rPr>
              <a:t>A 78-year-old man with advanced </a:t>
            </a:r>
            <a:r>
              <a:rPr lang="en-US" sz="2000" b="1" dirty="0" err="1" smtClean="0">
                <a:solidFill>
                  <a:srgbClr val="FFFFFF"/>
                </a:solidFill>
              </a:rPr>
              <a:t>cHL</a:t>
            </a:r>
            <a:r>
              <a:rPr lang="en-US" sz="2000" b="1" dirty="0" smtClean="0">
                <a:solidFill>
                  <a:srgbClr val="FFFFFF"/>
                </a:solidFill>
              </a:rPr>
              <a:t> who is not eligible for transplant receives modified ABVD, achieves a complete response but then experiences relapse 1 year later and receives </a:t>
            </a:r>
            <a:r>
              <a:rPr lang="en-US" sz="2000" b="1" dirty="0" err="1" smtClean="0">
                <a:solidFill>
                  <a:srgbClr val="FFFFFF"/>
                </a:solidFill>
              </a:rPr>
              <a:t>brentuximab</a:t>
            </a:r>
            <a:r>
              <a:rPr lang="en-US" sz="2000" b="1" dirty="0" smtClean="0">
                <a:solidFill>
                  <a:srgbClr val="FFFFFF"/>
                </a:solidFill>
              </a:rPr>
              <a:t> </a:t>
            </a:r>
            <a:r>
              <a:rPr lang="en-US" sz="2000" b="1" dirty="0" err="1" smtClean="0">
                <a:solidFill>
                  <a:srgbClr val="FFFFFF"/>
                </a:solidFill>
              </a:rPr>
              <a:t>vedotin</a:t>
            </a:r>
            <a:r>
              <a:rPr lang="en-US" sz="2000" b="1" dirty="0" smtClean="0">
                <a:solidFill>
                  <a:srgbClr val="FFFFFF"/>
                </a:solidFill>
              </a:rPr>
              <a:t>, to </a:t>
            </a:r>
            <a:r>
              <a:rPr lang="en-US" sz="2000" b="1" dirty="0">
                <a:solidFill>
                  <a:srgbClr val="FFFFFF"/>
                </a:solidFill>
              </a:rPr>
              <a:t>w</a:t>
            </a:r>
            <a:r>
              <a:rPr lang="en-US" sz="2000" b="1" dirty="0" smtClean="0">
                <a:solidFill>
                  <a:srgbClr val="FFFFFF"/>
                </a:solidFill>
              </a:rPr>
              <a:t>hich he initially responds but then develops disease progression. Cost and reimbursement issues aside, what would be your most likely treatment?</a:t>
            </a: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3144160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</p:spTree>
    <p:extLst>
      <p:ext uri="{BB962C8B-B14F-4D97-AF65-F5344CB8AC3E}">
        <p14:creationId xmlns:p14="http://schemas.microsoft.com/office/powerpoint/2010/main" val="542730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Disclosures</a:t>
            </a:r>
            <a:endParaRPr lang="en-US" dirty="0"/>
          </a:p>
        </p:txBody>
      </p:sp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3490704"/>
              </p:ext>
            </p:extLst>
          </p:nvPr>
        </p:nvGraphicFramePr>
        <p:xfrm>
          <a:off x="685800" y="1676400"/>
          <a:ext cx="7848600" cy="289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/>
                <a:gridCol w="5715000"/>
              </a:tblGrid>
              <a:tr h="914400"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Advisory Committee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Gilead Sciences </a:t>
                      </a:r>
                      <a:r>
                        <a:rPr lang="en-US" sz="1800" b="0" dirty="0" err="1" smtClean="0">
                          <a:solidFill>
                            <a:schemeClr val="tx1"/>
                          </a:solidFill>
                        </a:rPr>
                        <a:t>Inc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, Janssen Biotech </a:t>
                      </a:r>
                      <a:r>
                        <a:rPr lang="en-US" sz="1800" b="0" dirty="0" err="1" smtClean="0">
                          <a:solidFill>
                            <a:schemeClr val="tx1"/>
                          </a:solidFill>
                        </a:rPr>
                        <a:t>Inc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, TG Therapeutics </a:t>
                      </a:r>
                      <a:r>
                        <a:rPr lang="en-US" sz="1800" b="0" dirty="0" err="1" smtClean="0">
                          <a:solidFill>
                            <a:schemeClr val="tx1"/>
                          </a:solidFill>
                        </a:rPr>
                        <a:t>Inc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3820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Consulting Agreement 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Gilead Sciences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43000"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Contracted Research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Abbott Laboratories, Celgene Corporation, Genentech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BioOncology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Janssen Biotech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TG Therapeutics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3456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304800" y="1371600"/>
            <a:ext cx="8586613" cy="33528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664" y="1628755"/>
            <a:ext cx="8610505" cy="272459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272512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PD-L1/PD-L2 Alterations in Classical HL (cHL)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914400"/>
            <a:ext cx="84582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500"/>
              </a:spcBef>
              <a:spcAft>
                <a:spcPts val="400"/>
              </a:spcAft>
              <a:buFont typeface="Arial"/>
              <a:buChar char="•"/>
            </a:pPr>
            <a:r>
              <a:rPr lang="en-US" sz="2100" dirty="0" smtClean="0"/>
              <a:t>Specimens from pts with newly diagnosed </a:t>
            </a:r>
            <a:r>
              <a:rPr lang="en-US" sz="2100" dirty="0"/>
              <a:t>cHL treated with the Stanford V regimen </a:t>
            </a:r>
            <a:r>
              <a:rPr lang="en-US" sz="2100" dirty="0" smtClean="0"/>
              <a:t>(N = 108)</a:t>
            </a:r>
          </a:p>
          <a:p>
            <a:pPr marL="342900" indent="-342900">
              <a:spcBef>
                <a:spcPts val="500"/>
              </a:spcBef>
              <a:spcAft>
                <a:spcPts val="400"/>
              </a:spcAft>
              <a:buFont typeface="Arial"/>
              <a:buChar char="•"/>
            </a:pPr>
            <a:r>
              <a:rPr lang="en-US" sz="2100" dirty="0" smtClean="0"/>
              <a:t>Concordance in alterations of PD-L1 and PD-L2 loci = 97%</a:t>
            </a:r>
          </a:p>
          <a:p>
            <a:pPr marL="342900" indent="-342900">
              <a:spcBef>
                <a:spcPts val="500"/>
              </a:spcBef>
              <a:spcAft>
                <a:spcPts val="400"/>
              </a:spcAft>
              <a:buFont typeface="Arial"/>
              <a:buChar char="•"/>
            </a:pPr>
            <a:r>
              <a:rPr lang="en-US" sz="2100" dirty="0" smtClean="0"/>
              <a:t>Frequency of chromosome 9p24.1 alterations in cHL:</a:t>
            </a:r>
          </a:p>
          <a:p>
            <a:pPr marL="800100" lvl="1" indent="-342900">
              <a:spcBef>
                <a:spcPts val="500"/>
              </a:spcBef>
              <a:spcAft>
                <a:spcPts val="400"/>
              </a:spcAft>
              <a:buFont typeface=".HelveticaNeueDeskInterface-Regular" charset="-120"/>
              <a:buChar char="–"/>
            </a:pPr>
            <a:r>
              <a:rPr lang="en-US" sz="2100" dirty="0" smtClean="0"/>
              <a:t>Disomy (normal copy numbers) = 1 (1%)</a:t>
            </a:r>
          </a:p>
          <a:p>
            <a:pPr marL="800100" lvl="1" indent="-342900">
              <a:spcBef>
                <a:spcPts val="500"/>
              </a:spcBef>
              <a:spcAft>
                <a:spcPts val="400"/>
              </a:spcAft>
              <a:buFont typeface=".HelveticaNeueDeskInterface-Regular" charset="-120"/>
              <a:buChar char="–"/>
            </a:pPr>
            <a:r>
              <a:rPr lang="en-US" sz="2100" dirty="0" smtClean="0"/>
              <a:t>Polysomy = 5 (5%)</a:t>
            </a:r>
          </a:p>
          <a:p>
            <a:pPr marL="800100" lvl="1" indent="-342900">
              <a:spcBef>
                <a:spcPts val="500"/>
              </a:spcBef>
              <a:spcAft>
                <a:spcPts val="400"/>
              </a:spcAft>
              <a:buFont typeface=".HelveticaNeueDeskInterface-Regular" charset="-120"/>
              <a:buChar char="–"/>
            </a:pPr>
            <a:r>
              <a:rPr lang="en-US" sz="2100" dirty="0" smtClean="0"/>
              <a:t>Copy gain = 61 (56%)</a:t>
            </a:r>
          </a:p>
          <a:p>
            <a:pPr marL="800100" lvl="1" indent="-342900">
              <a:spcBef>
                <a:spcPts val="500"/>
              </a:spcBef>
              <a:spcAft>
                <a:spcPts val="400"/>
              </a:spcAft>
              <a:buFont typeface=".HelveticaNeueDeskInterface-Regular" charset="-120"/>
              <a:buChar char="–"/>
            </a:pPr>
            <a:r>
              <a:rPr lang="en-US" sz="2100" dirty="0" smtClean="0"/>
              <a:t>Amplification = 39 (36%)</a:t>
            </a:r>
          </a:p>
          <a:p>
            <a:pPr marL="800100" lvl="1" indent="-342900">
              <a:spcBef>
                <a:spcPts val="500"/>
              </a:spcBef>
              <a:spcAft>
                <a:spcPts val="400"/>
              </a:spcAft>
              <a:buFont typeface=".HelveticaNeueDeskInterface-Regular" charset="-120"/>
              <a:buChar char="–"/>
            </a:pPr>
            <a:r>
              <a:rPr lang="en-US" sz="2100" dirty="0" smtClean="0"/>
              <a:t>Translocation = 2 (2%)</a:t>
            </a:r>
          </a:p>
          <a:p>
            <a:pPr marL="342900" indent="-342900">
              <a:spcBef>
                <a:spcPts val="500"/>
              </a:spcBef>
              <a:spcAft>
                <a:spcPts val="400"/>
              </a:spcAft>
              <a:buFont typeface="Arial"/>
              <a:buChar char="•"/>
            </a:pPr>
            <a:r>
              <a:rPr lang="en-US" sz="2100" dirty="0" smtClean="0"/>
              <a:t>There was an association between PD-L1 and PD-L2 protein expression and 9p24.1 genetic alterations in RS cells.</a:t>
            </a:r>
          </a:p>
          <a:p>
            <a:pPr marL="342900" indent="-342900">
              <a:spcBef>
                <a:spcPts val="500"/>
              </a:spcBef>
              <a:spcAft>
                <a:spcPts val="400"/>
              </a:spcAft>
              <a:buFont typeface="Arial"/>
              <a:buChar char="•"/>
            </a:pPr>
            <a:r>
              <a:rPr lang="en-US" sz="2100" dirty="0" smtClean="0"/>
              <a:t>PFS was significantly shorter </a:t>
            </a:r>
            <a:r>
              <a:rPr lang="en-US" sz="2100" dirty="0"/>
              <a:t>for pts with </a:t>
            </a:r>
            <a:r>
              <a:rPr lang="en-US" sz="2100" dirty="0" smtClean="0"/>
              <a:t>9p24.1 amplification.</a:t>
            </a:r>
          </a:p>
          <a:p>
            <a:pPr marL="342900" indent="-342900">
              <a:spcBef>
                <a:spcPts val="500"/>
              </a:spcBef>
              <a:spcAft>
                <a:spcPts val="400"/>
              </a:spcAft>
              <a:buFont typeface="Arial"/>
              <a:buChar char="•"/>
            </a:pPr>
            <a:r>
              <a:rPr lang="en-US" sz="2100" dirty="0" smtClean="0"/>
              <a:t>Incidence of 9p24.1 amplification was increased in advanced cHL.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</a:rPr>
              <a:t>Roemer MG et </a:t>
            </a:r>
            <a:r>
              <a:rPr lang="en-US" sz="1800" dirty="0">
                <a:solidFill>
                  <a:srgbClr val="FFFFFF"/>
                </a:solidFill>
              </a:rPr>
              <a:t>al</a:t>
            </a:r>
            <a:r>
              <a:rPr lang="en-US" sz="1800" i="1" dirty="0">
                <a:solidFill>
                  <a:srgbClr val="FFFFFF"/>
                </a:solidFill>
              </a:rPr>
              <a:t>. </a:t>
            </a:r>
            <a:r>
              <a:rPr lang="en-US" sz="1800" i="1" dirty="0" smtClean="0">
                <a:solidFill>
                  <a:srgbClr val="FFFFFF"/>
                </a:solidFill>
              </a:rPr>
              <a:t>J Clin </a:t>
            </a:r>
            <a:r>
              <a:rPr lang="en-US" sz="1800" i="1" dirty="0" err="1" smtClean="0">
                <a:solidFill>
                  <a:srgbClr val="FFFFFF"/>
                </a:solidFill>
              </a:rPr>
              <a:t>Oncol</a:t>
            </a:r>
            <a:r>
              <a:rPr lang="en-US" sz="1800" i="1" dirty="0" smtClean="0">
                <a:solidFill>
                  <a:srgbClr val="FFFFFF"/>
                </a:solidFill>
              </a:rPr>
              <a:t> </a:t>
            </a:r>
            <a:r>
              <a:rPr lang="en-US" sz="1800" dirty="0" smtClean="0">
                <a:solidFill>
                  <a:srgbClr val="FFFFFF"/>
                </a:solidFill>
              </a:rPr>
              <a:t>2016;34(23):2690-7.</a:t>
            </a:r>
            <a:endParaRPr lang="en-US" sz="1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9198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04800" y="1371600"/>
            <a:ext cx="8586613" cy="3581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393" y="1524000"/>
            <a:ext cx="8670807" cy="3200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58140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18788</TotalTime>
  <Words>844</Words>
  <Application>Microsoft Macintosh PowerPoint</Application>
  <PresentationFormat>On-screen Show (4:3)</PresentationFormat>
  <Paragraphs>156</Paragraphs>
  <Slides>18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.HelveticaNeueDeskInterface-Regular</vt:lpstr>
      <vt:lpstr>ＭＳ Ｐゴシック</vt:lpstr>
      <vt:lpstr>ＭＳ 明朝</vt:lpstr>
      <vt:lpstr>Times</vt:lpstr>
      <vt:lpstr>Wingdings</vt:lpstr>
      <vt:lpstr>ヒラギノ角ゴ Pro W3</vt:lpstr>
      <vt:lpstr>Arial</vt:lpstr>
      <vt:lpstr>Blank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Disclosures</vt:lpstr>
      <vt:lpstr>PowerPoint Presentation</vt:lpstr>
      <vt:lpstr>PD-L1/PD-L2 Alterations in Classical HL (cHL)</vt:lpstr>
      <vt:lpstr>PowerPoint Presentation</vt:lpstr>
      <vt:lpstr>KEYNOTE-013: Efficacy of Pembrolizumab in Relapsed/Refractory cHL</vt:lpstr>
      <vt:lpstr>PowerPoint Presentation</vt:lpstr>
      <vt:lpstr>CheckMate 205: A Phase II Trial of Nivolumab in cHL</vt:lpstr>
      <vt:lpstr>PowerPoint Presentation</vt:lpstr>
      <vt:lpstr>Brentuximab Vedotin (BV) + AVD in Early-Stage HL</vt:lpstr>
      <vt:lpstr> A Phase 2 Trial of ABVD Followed by Brentuximab Vedotin Consolidation in Limited Stage Non-bulky Hodgkin Lymphoma (LCCC 1115)</vt:lpstr>
      <vt:lpstr>LCCC 1115: Response and Survival Outcomes</vt:lpstr>
      <vt:lpstr> Brentuximab Vedotin in Combination with Dacarbazine or Bendamustine for Frontline Treatment of Hodgkin Lymphoma in Patients Aged 60 Years and Above: Interim Results of a Multi-Cohort Phase 2 Study </vt:lpstr>
      <vt:lpstr>Efficacy Results</vt:lpstr>
    </vt:vector>
  </TitlesOfParts>
  <Company>Research To Practice</Company>
  <LinksUpToDate>false</LinksUpToDate>
  <SharedDoc>false</SharedDoc>
  <HyperlinkBase/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</dc:title>
  <dc:creator>Fernando G Rendina</dc:creator>
  <cp:lastModifiedBy>Silvana Izquierdo</cp:lastModifiedBy>
  <cp:revision>979</cp:revision>
  <cp:lastPrinted>2016-12-07T14:14:56Z</cp:lastPrinted>
  <dcterms:created xsi:type="dcterms:W3CDTF">2012-08-13T12:55:31Z</dcterms:created>
  <dcterms:modified xsi:type="dcterms:W3CDTF">2016-12-07T19:37:14Z</dcterms:modified>
</cp:coreProperties>
</file>