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</p:sldMasterIdLst>
  <p:notesMasterIdLst>
    <p:notesMasterId r:id="rId23"/>
  </p:notesMasterIdLst>
  <p:sldIdLst>
    <p:sldId id="672" r:id="rId3"/>
    <p:sldId id="654" r:id="rId4"/>
    <p:sldId id="673" r:id="rId5"/>
    <p:sldId id="674" r:id="rId6"/>
    <p:sldId id="675" r:id="rId7"/>
    <p:sldId id="676" r:id="rId8"/>
    <p:sldId id="653" r:id="rId9"/>
    <p:sldId id="677" r:id="rId10"/>
    <p:sldId id="644" r:id="rId11"/>
    <p:sldId id="591" r:id="rId12"/>
    <p:sldId id="678" r:id="rId13"/>
    <p:sldId id="594" r:id="rId14"/>
    <p:sldId id="616" r:id="rId15"/>
    <p:sldId id="615" r:id="rId16"/>
    <p:sldId id="623" r:id="rId17"/>
    <p:sldId id="624" r:id="rId18"/>
    <p:sldId id="621" r:id="rId19"/>
    <p:sldId id="620" r:id="rId20"/>
    <p:sldId id="633" r:id="rId21"/>
    <p:sldId id="679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92A"/>
    <a:srgbClr val="8FC42A"/>
    <a:srgbClr val="FF923F"/>
    <a:srgbClr val="FF9300"/>
    <a:srgbClr val="71D5FF"/>
    <a:srgbClr val="092A50"/>
    <a:srgbClr val="D3E9EB"/>
    <a:srgbClr val="175895"/>
    <a:srgbClr val="0D4384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7" autoAdjust="0"/>
    <p:restoredTop sz="99125" autoAdjust="0"/>
  </p:normalViewPr>
  <p:slideViewPr>
    <p:cSldViewPr>
      <p:cViewPr>
        <p:scale>
          <a:sx n="100" d="100"/>
          <a:sy n="100" d="100"/>
        </p:scale>
        <p:origin x="2088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Yes</c:v>
                </c:pt>
                <c:pt idx="1">
                  <c:v>Yes, in BRAF wild-type disease only</c:v>
                </c:pt>
                <c:pt idx="2">
                  <c:v>Yes, in BRAF-mutant diasease only</c:v>
                </c:pt>
                <c:pt idx="3">
                  <c:v>No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0.29</c:v>
                </c:pt>
                <c:pt idx="1">
                  <c:v>0.07</c:v>
                </c:pt>
                <c:pt idx="2">
                  <c:v>0.12</c:v>
                </c:pt>
                <c:pt idx="3">
                  <c:v>0.52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0905616"/>
        <c:axId val="1319257936"/>
      </c:barChart>
      <c:catAx>
        <c:axId val="1240905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19257936"/>
        <c:crosses val="autoZero"/>
        <c:auto val="1"/>
        <c:lblAlgn val="ctr"/>
        <c:lblOffset val="100"/>
        <c:noMultiLvlLbl val="0"/>
      </c:catAx>
      <c:valAx>
        <c:axId val="131925793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4090561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91103768278965"/>
          <c:y val="0.0448275098425197"/>
          <c:w val="0.47319682695913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Obtain a PD-L1 assay and administer an anti-PD-1 antibody if the result is positive</c:v>
                </c:pt>
                <c:pt idx="2">
                  <c:v>Ipilimumab with nivolumab</c:v>
                </c:pt>
                <c:pt idx="3">
                  <c:v>Anti-PD-1 antibody</c:v>
                </c:pt>
                <c:pt idx="4">
                  <c:v>Ipilimumab</c:v>
                </c:pt>
                <c:pt idx="5">
                  <c:v>High-dose interleukin-2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0.03</c:v>
                </c:pt>
                <c:pt idx="1">
                  <c:v>0.11</c:v>
                </c:pt>
                <c:pt idx="2">
                  <c:v>0.53</c:v>
                </c:pt>
                <c:pt idx="3">
                  <c:v>0.18</c:v>
                </c:pt>
                <c:pt idx="4">
                  <c:v>0.12</c:v>
                </c:pt>
                <c:pt idx="5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3939504"/>
        <c:axId val="1123793104"/>
      </c:barChart>
      <c:catAx>
        <c:axId val="1123939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123793104"/>
        <c:crosses val="autoZero"/>
        <c:auto val="1"/>
        <c:lblAlgn val="ctr"/>
        <c:lblOffset val="100"/>
        <c:noMultiLvlLbl val="0"/>
      </c:catAx>
      <c:valAx>
        <c:axId val="112379310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12393950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99998828271466"/>
          <c:y val="0.0448275098425197"/>
          <c:w val="0.4635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Obtain a PD-L1 assay and administer an anti-PD-1 antibody if the result is positive</c:v>
                </c:pt>
                <c:pt idx="2">
                  <c:v>Ipilimumab with nivolumab</c:v>
                </c:pt>
                <c:pt idx="3">
                  <c:v>Anti-PD-1 antibody</c:v>
                </c:pt>
                <c:pt idx="4">
                  <c:v>Ipilimumab</c:v>
                </c:pt>
                <c:pt idx="5">
                  <c:v>High-dose interleukin-2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0.03</c:v>
                </c:pt>
                <c:pt idx="1">
                  <c:v>0.08</c:v>
                </c:pt>
                <c:pt idx="2">
                  <c:v>0.74</c:v>
                </c:pt>
                <c:pt idx="3">
                  <c:v>0.1</c:v>
                </c:pt>
                <c:pt idx="4">
                  <c:v>0.03</c:v>
                </c:pt>
                <c:pt idx="5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8944736"/>
        <c:axId val="1306594640"/>
      </c:barChart>
      <c:catAx>
        <c:axId val="1258944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6594640"/>
        <c:crosses val="autoZero"/>
        <c:auto val="1"/>
        <c:lblAlgn val="ctr"/>
        <c:lblOffset val="100"/>
        <c:noMultiLvlLbl val="0"/>
      </c:catAx>
      <c:valAx>
        <c:axId val="13065946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89447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91103768278965"/>
          <c:y val="0.0448275098425197"/>
          <c:w val="0.47245781777277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Obtain a PD-L1 assay and administer an anti-PD-1 antibody if the result is positive</c:v>
                </c:pt>
                <c:pt idx="2">
                  <c:v>Ipilimumab with nivolumab</c:v>
                </c:pt>
                <c:pt idx="3">
                  <c:v>Anti-PD-1 antibody</c:v>
                </c:pt>
                <c:pt idx="4">
                  <c:v>Ipilimumab</c:v>
                </c:pt>
                <c:pt idx="5">
                  <c:v>High-dose interleukin-2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0.16</c:v>
                </c:pt>
                <c:pt idx="1">
                  <c:v>0.18</c:v>
                </c:pt>
                <c:pt idx="2">
                  <c:v>0.08</c:v>
                </c:pt>
                <c:pt idx="3">
                  <c:v>0.38</c:v>
                </c:pt>
                <c:pt idx="4">
                  <c:v>0.13</c:v>
                </c:pt>
                <c:pt idx="5">
                  <c:v>0.07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1114736"/>
        <c:axId val="1306016128"/>
      </c:barChart>
      <c:catAx>
        <c:axId val="1321114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6016128"/>
        <c:crosses val="autoZero"/>
        <c:auto val="1"/>
        <c:lblAlgn val="ctr"/>
        <c:lblOffset val="100"/>
        <c:noMultiLvlLbl val="0"/>
      </c:catAx>
      <c:valAx>
        <c:axId val="130601612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211147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I am not familiar with this agent</c:v>
                </c:pt>
                <c:pt idx="1">
                  <c:v>I haven't used it and do not plan to</c:v>
                </c:pt>
                <c:pt idx="2">
                  <c:v>I haven't used it but would for the right patient</c:v>
                </c:pt>
                <c:pt idx="3">
                  <c:v>I have used it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0.55</c:v>
                </c:pt>
                <c:pt idx="1">
                  <c:v>0.09</c:v>
                </c:pt>
                <c:pt idx="2">
                  <c:v>0.28</c:v>
                </c:pt>
                <c:pt idx="3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575648"/>
        <c:axId val="1263569728"/>
      </c:barChart>
      <c:catAx>
        <c:axId val="1263575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63569728"/>
        <c:crosses val="autoZero"/>
        <c:auto val="1"/>
        <c:lblAlgn val="ctr"/>
        <c:lblOffset val="100"/>
        <c:noMultiLvlLbl val="0"/>
      </c:catAx>
      <c:valAx>
        <c:axId val="126356972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63575648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I would not recommend adjuvant therapy for this patient</c:v>
                </c:pt>
                <c:pt idx="1">
                  <c:v>Pegylated interferon alpha-2b</c:v>
                </c:pt>
                <c:pt idx="2">
                  <c:v>Interferon alpha-2b</c:v>
                </c:pt>
                <c:pt idx="3">
                  <c:v>Ipilimumab 3 mg/kg</c:v>
                </c:pt>
                <c:pt idx="4">
                  <c:v>Ipilimumab 10 mg/kg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0.06</c:v>
                </c:pt>
                <c:pt idx="1">
                  <c:v>0.11</c:v>
                </c:pt>
                <c:pt idx="2">
                  <c:v>0.08</c:v>
                </c:pt>
                <c:pt idx="3">
                  <c:v>0.3</c:v>
                </c:pt>
                <c:pt idx="4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7712400"/>
        <c:axId val="1241647936"/>
      </c:barChart>
      <c:catAx>
        <c:axId val="1257712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41647936"/>
        <c:crosses val="autoZero"/>
        <c:auto val="1"/>
        <c:lblAlgn val="ctr"/>
        <c:lblOffset val="100"/>
        <c:noMultiLvlLbl val="0"/>
      </c:catAx>
      <c:valAx>
        <c:axId val="124164793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771240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80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6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64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76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06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52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65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09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7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132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7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31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795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088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6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317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89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698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5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665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492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33400" y="1600200"/>
            <a:ext cx="8077200" cy="2971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752600"/>
            <a:ext cx="7848600" cy="26029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Talimogene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Laherparepvec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/Ipilimumab: Select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1143000" y="1371600"/>
            <a:ext cx="6705600" cy="32766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ＭＳ Ｐゴシック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/>
          </p:nvPr>
        </p:nvGraphicFramePr>
        <p:xfrm>
          <a:off x="1295400" y="1524000"/>
          <a:ext cx="6400800" cy="2981892"/>
        </p:xfrm>
        <a:graphic>
          <a:graphicData uri="http://schemas.openxmlformats.org/drawingml/2006/table">
            <a:tbl>
              <a:tblPr/>
              <a:tblGrid>
                <a:gridCol w="2875722"/>
                <a:gridCol w="1484243"/>
                <a:gridCol w="204083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Adverse event (AE)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Any grade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3/4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930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Pyrexia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57.9%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5.3%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930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Diarrhea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42.1%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5.3%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930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Nausea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36.8%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10.5%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930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ALT increase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10.5%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381000" y="4953000"/>
            <a:ext cx="8382000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No dose-limiting toxicities, no new safety signals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No treatment-related Grade 5 AEs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No AEs led to discontinuation of </a:t>
            </a:r>
            <a:r>
              <a:rPr lang="en-US" sz="1800" dirty="0" err="1" smtClean="0">
                <a:solidFill>
                  <a:srgbClr val="FFFFFF"/>
                </a:solidFill>
              </a:rPr>
              <a:t>talimogene</a:t>
            </a: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</a:rPr>
              <a:t>laherparepvec</a:t>
            </a:r>
            <a:r>
              <a:rPr lang="en-US" sz="1800" dirty="0" smtClean="0">
                <a:solidFill>
                  <a:srgbClr val="FFFFFF"/>
                </a:solidFill>
              </a:rPr>
              <a:t> or ipilimumab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Puzanov</a:t>
            </a:r>
            <a:r>
              <a:rPr lang="en-US" sz="1800" dirty="0" smtClean="0">
                <a:solidFill>
                  <a:srgbClr val="FFFFFF"/>
                </a:solidFill>
              </a:rPr>
              <a:t> I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2016;34:2619-26.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8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1" y="1303475"/>
            <a:ext cx="8799077" cy="38100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Puzanov</a:t>
            </a:r>
            <a:r>
              <a:rPr lang="en-US" sz="1800" dirty="0" smtClean="0">
                <a:solidFill>
                  <a:srgbClr val="FFFFFF"/>
                </a:solidFill>
              </a:rPr>
              <a:t> I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2016;34:2619-26.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6106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Efficacy of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Talimogene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Laherparepvec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/Ipilimumab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609600" y="5149841"/>
            <a:ext cx="43434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18 mo PFS rate: 50%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18 mo OS rate: 67%  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graphicFrame>
        <p:nvGraphicFramePr>
          <p:cNvPr id="9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99605"/>
              </p:ext>
            </p:extLst>
          </p:nvPr>
        </p:nvGraphicFramePr>
        <p:xfrm>
          <a:off x="5105400" y="1066800"/>
          <a:ext cx="3652611" cy="1308178"/>
        </p:xfrm>
        <a:graphic>
          <a:graphicData uri="http://schemas.openxmlformats.org/drawingml/2006/table">
            <a:tbl>
              <a:tblPr/>
              <a:tblGrid>
                <a:gridCol w="2380327"/>
                <a:gridCol w="1272284"/>
              </a:tblGrid>
              <a:tr h="39379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Best overall response per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irRC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No. (%)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625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Overall response rate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 (50)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625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CR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 (22)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625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PR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(28)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86101" y="1066800"/>
            <a:ext cx="1600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 = 18 patients</a:t>
            </a: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609600" y="5800636"/>
            <a:ext cx="82296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500" baseline="30000" dirty="0"/>
              <a:t>* </a:t>
            </a:r>
            <a:r>
              <a:rPr lang="en-US" sz="1500" dirty="0"/>
              <a:t>Patient had a 99.8% reduction in tumor burden; </a:t>
            </a:r>
            <a:r>
              <a:rPr lang="en-US" sz="1500" baseline="30000" dirty="0"/>
              <a:t>† </a:t>
            </a:r>
            <a:r>
              <a:rPr lang="en-US" sz="1500" dirty="0"/>
              <a:t>Patients had a confirmed complete response; </a:t>
            </a:r>
            <a:r>
              <a:rPr lang="en-US" sz="1500" baseline="30000" dirty="0"/>
              <a:t>‡ </a:t>
            </a:r>
            <a:r>
              <a:rPr lang="en-US" sz="1500" dirty="0"/>
              <a:t>Patients had 100% reduction in tumor burden but response was unconfirmed.</a:t>
            </a: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/>
              <a:t>Three-year overall survival for patients with advanced melanoma treated with </a:t>
            </a:r>
            <a:r>
              <a:rPr lang="en-US" dirty="0" err="1" smtClean="0"/>
              <a:t>pembrolizumab</a:t>
            </a:r>
            <a:r>
              <a:rPr lang="en-US" dirty="0" smtClean="0"/>
              <a:t> in KEYNOTE-001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Robert C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9503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873745"/>
            <a:ext cx="8352298" cy="3274101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Robert C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2016;34:Abstract 9503.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KEYNOTE-001: 3-Year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Overall Survival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51960"/>
              </p:ext>
            </p:extLst>
          </p:nvPr>
        </p:nvGraphicFramePr>
        <p:xfrm>
          <a:off x="2096369" y="1626700"/>
          <a:ext cx="1770906" cy="698586"/>
        </p:xfrm>
        <a:graphic>
          <a:graphicData uri="http://schemas.openxmlformats.org/drawingml/2006/table">
            <a:tbl>
              <a:tblPr/>
              <a:tblGrid>
                <a:gridCol w="779199"/>
                <a:gridCol w="991707"/>
              </a:tblGrid>
              <a:tr h="3937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Pts, 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625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655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24.4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38200" y="5147846"/>
            <a:ext cx="3429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Time, </a:t>
            </a:r>
            <a:r>
              <a:rPr lang="en-US" sz="1600" b="1" dirty="0" smtClean="0"/>
              <a:t>months</a:t>
            </a:r>
            <a:endParaRPr lang="en-US" sz="1600" b="1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-1159861" y="3172242"/>
            <a:ext cx="29355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Overall survival, %</a:t>
            </a:r>
            <a:endParaRPr lang="en-US" sz="1600" b="1" dirty="0"/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469873"/>
              </p:ext>
            </p:extLst>
          </p:nvPr>
        </p:nvGraphicFramePr>
        <p:xfrm>
          <a:off x="6782781" y="1627522"/>
          <a:ext cx="1672682" cy="698586"/>
        </p:xfrm>
        <a:graphic>
          <a:graphicData uri="http://schemas.openxmlformats.org/drawingml/2006/table">
            <a:tbl>
              <a:tblPr/>
              <a:tblGrid>
                <a:gridCol w="735980"/>
                <a:gridCol w="936702"/>
              </a:tblGrid>
              <a:tr h="3937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Pts, 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625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152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32.2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5455251" y="5147846"/>
            <a:ext cx="3429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Time, </a:t>
            </a:r>
            <a:r>
              <a:rPr lang="en-US" sz="1600" b="1" dirty="0" smtClean="0"/>
              <a:t>months</a:t>
            </a:r>
            <a:endParaRPr lang="en-US" sz="1600" b="1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3457190" y="3172242"/>
            <a:ext cx="29355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Overall survival, %</a:t>
            </a:r>
            <a:endParaRPr lang="en-US" sz="1600" b="1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33999" y="1123049"/>
            <a:ext cx="355025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Treatment </a:t>
            </a:r>
            <a:r>
              <a:rPr lang="en-US" sz="1800" b="1" dirty="0">
                <a:solidFill>
                  <a:schemeClr val="bg1"/>
                </a:solidFill>
              </a:rPr>
              <a:t>Naïve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96134" y="1123049"/>
            <a:ext cx="343142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 ITT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819400" y="4417101"/>
            <a:ext cx="9326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smtClean="0">
                <a:solidFill>
                  <a:schemeClr val="bg1"/>
                </a:solidFill>
              </a:rPr>
              <a:t>50%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67275" y="4417101"/>
            <a:ext cx="9326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chemeClr val="bg1"/>
                </a:solidFill>
              </a:rPr>
              <a:t>40%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333390" y="4417101"/>
            <a:ext cx="9326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chemeClr val="bg1"/>
                </a:solidFill>
              </a:rPr>
              <a:t>61%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381265" y="4417101"/>
            <a:ext cx="76273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chemeClr val="bg1"/>
                </a:solidFill>
              </a:rPr>
              <a:t>45%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Pembrolizumab</a:t>
            </a:r>
            <a:r>
              <a:rPr lang="en-US" dirty="0" smtClean="0"/>
              <a:t> versus ipilimumab for advanced melanoma: Final overall survival analysis of KEYNOTE-006</a:t>
            </a:r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Schachter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J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9504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37" y="1997810"/>
            <a:ext cx="7086600" cy="2650390"/>
          </a:xfrm>
          <a:prstGeom prst="rect">
            <a:avLst/>
          </a:prstGeom>
        </p:spPr>
      </p:pic>
      <p:graphicFrame>
        <p:nvGraphicFramePr>
          <p:cNvPr id="5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200277"/>
              </p:ext>
            </p:extLst>
          </p:nvPr>
        </p:nvGraphicFramePr>
        <p:xfrm>
          <a:off x="823654" y="5029200"/>
          <a:ext cx="7496692" cy="1249470"/>
        </p:xfrm>
        <a:graphic>
          <a:graphicData uri="http://schemas.openxmlformats.org/drawingml/2006/table">
            <a:tbl>
              <a:tblPr/>
              <a:tblGrid>
                <a:gridCol w="2162692"/>
                <a:gridCol w="1905000"/>
                <a:gridCol w="1858264"/>
                <a:gridCol w="1570736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Pembro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q2wk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279)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Pembro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q3wk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277)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Ipi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278)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8519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Median PFS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5.6 mo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4.1 mo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2.8 mo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8519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Overall response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37%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36%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13%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915846" y="140985"/>
            <a:ext cx="5867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KEYNOTE-006: Efficacy Summary (Median Follow-Up: 23 mo)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Schachter</a:t>
            </a:r>
            <a:r>
              <a:rPr lang="en-US" sz="1800" dirty="0" smtClean="0">
                <a:solidFill>
                  <a:srgbClr val="FFFFFF"/>
                </a:solidFill>
              </a:rPr>
              <a:t> J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9504.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5846" y="4614446"/>
            <a:ext cx="67258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Time, </a:t>
            </a:r>
            <a:r>
              <a:rPr lang="en-US" sz="1600" b="1" dirty="0" smtClean="0"/>
              <a:t>months</a:t>
            </a:r>
            <a:endParaRPr lang="en-US" sz="1600" b="1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668923" y="3109682"/>
            <a:ext cx="2286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Overall survival, %</a:t>
            </a:r>
            <a:endParaRPr lang="en-US" sz="1600" b="1" dirty="0"/>
          </a:p>
        </p:txBody>
      </p:sp>
      <p:graphicFrame>
        <p:nvGraphicFramePr>
          <p:cNvPr id="10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008517"/>
              </p:ext>
            </p:extLst>
          </p:nvPr>
        </p:nvGraphicFramePr>
        <p:xfrm>
          <a:off x="5334000" y="797674"/>
          <a:ext cx="3581399" cy="1066784"/>
        </p:xfrm>
        <a:graphic>
          <a:graphicData uri="http://schemas.openxmlformats.org/drawingml/2006/table">
            <a:tbl>
              <a:tblPr/>
              <a:tblGrid>
                <a:gridCol w="1169437"/>
                <a:gridCol w="950167"/>
                <a:gridCol w="657808"/>
                <a:gridCol w="803987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Arm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Events, 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1D5F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Pembro</a:t>
                      </a: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D5F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q2wk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D5F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122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D5F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0.63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D5F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0.00085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923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Pembro</a:t>
                      </a: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23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q3wk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23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119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23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0.68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23F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0.00083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FC42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Ipi</a:t>
                      </a:r>
                      <a:endParaRPr kumimoji="0" 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FC42A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FC42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142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FC42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FC42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021237" y="1952536"/>
            <a:ext cx="6096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 smtClean="0">
                <a:solidFill>
                  <a:srgbClr val="71D5FF"/>
                </a:solidFill>
              </a:rPr>
              <a:t>74%</a:t>
            </a:r>
          </a:p>
          <a:p>
            <a:r>
              <a:rPr lang="en-US" sz="1300" b="1" dirty="0" smtClean="0">
                <a:solidFill>
                  <a:srgbClr val="FF923F"/>
                </a:solidFill>
              </a:rPr>
              <a:t>68%</a:t>
            </a:r>
          </a:p>
          <a:p>
            <a:r>
              <a:rPr lang="en-US" sz="1300" b="1" dirty="0" smtClean="0">
                <a:solidFill>
                  <a:srgbClr val="8FC42A"/>
                </a:solidFill>
              </a:rPr>
              <a:t>59%</a:t>
            </a:r>
            <a:endParaRPr lang="en-US" sz="1300" b="1" dirty="0">
              <a:solidFill>
                <a:srgbClr val="8FC42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40637" y="1952536"/>
            <a:ext cx="6096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 smtClean="0">
                <a:solidFill>
                  <a:srgbClr val="71D5FF"/>
                </a:solidFill>
              </a:rPr>
              <a:t>55%</a:t>
            </a:r>
          </a:p>
          <a:p>
            <a:r>
              <a:rPr lang="en-US" sz="1300" b="1" dirty="0" smtClean="0">
                <a:solidFill>
                  <a:srgbClr val="FF923F"/>
                </a:solidFill>
              </a:rPr>
              <a:t>55%</a:t>
            </a:r>
          </a:p>
          <a:p>
            <a:r>
              <a:rPr lang="en-US" sz="1300" b="1" dirty="0" smtClean="0">
                <a:solidFill>
                  <a:srgbClr val="8FC42A"/>
                </a:solidFill>
              </a:rPr>
              <a:t>43%</a:t>
            </a:r>
            <a:endParaRPr lang="en-US" sz="1300" b="1" dirty="0">
              <a:solidFill>
                <a:srgbClr val="8FC42A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00541" y="2866936"/>
            <a:ext cx="144346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 smtClean="0">
                <a:solidFill>
                  <a:srgbClr val="71D5FF"/>
                </a:solidFill>
              </a:rPr>
              <a:t>NR (22.1-NR)</a:t>
            </a:r>
          </a:p>
          <a:p>
            <a:r>
              <a:rPr lang="en-US" sz="1300" b="1" dirty="0" smtClean="0">
                <a:solidFill>
                  <a:srgbClr val="FF923F"/>
                </a:solidFill>
              </a:rPr>
              <a:t>NR (23.5-NR)</a:t>
            </a:r>
          </a:p>
          <a:p>
            <a:r>
              <a:rPr lang="en-US" sz="1300" b="1" dirty="0" smtClean="0">
                <a:solidFill>
                  <a:srgbClr val="8FC42A"/>
                </a:solidFill>
              </a:rPr>
              <a:t>16.0 (13.5-22.0)</a:t>
            </a:r>
            <a:endParaRPr lang="en-US" sz="1300" b="1" dirty="0">
              <a:solidFill>
                <a:srgbClr val="8FC4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66532" y="1600200"/>
            <a:ext cx="8458200" cy="3124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52600"/>
            <a:ext cx="8686800" cy="2361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4400" y="4343400"/>
            <a:ext cx="4024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2016;17:976-83.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Goldberg S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2016;17:976-83.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6962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Brain Metastasis </a:t>
            </a:r>
            <a:r>
              <a:rPr lang="en-US" smtClean="0">
                <a:latin typeface="Arial" charset="0"/>
                <a:ea typeface="ヒラギノ角ゴ Pro W3" charset="0"/>
                <a:cs typeface="ヒラギノ角ゴ Pro W3" charset="0"/>
              </a:rPr>
              <a:t>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Pembrozilumab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838200" y="5565339"/>
            <a:ext cx="807720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Brain metastasis response: Melanoma, 4/18  (22%)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Strong concordance between CNS and systemic responses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Ongoing responses in all but 1 patient with NSCLC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6" y="1030226"/>
            <a:ext cx="7421214" cy="460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Algazi</a:t>
            </a:r>
            <a:r>
              <a:rPr lang="en-US" sz="1800" dirty="0" smtClean="0">
                <a:solidFill>
                  <a:srgbClr val="FFFFFF"/>
                </a:solidFill>
              </a:rPr>
              <a:t> 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Cancer </a:t>
            </a:r>
            <a:r>
              <a:rPr lang="en-US" sz="1800" dirty="0" smtClean="0">
                <a:solidFill>
                  <a:srgbClr val="FFFFFF"/>
                </a:solidFill>
              </a:rPr>
              <a:t>2016;</a:t>
            </a:r>
            <a:r>
              <a:rPr lang="en-US" sz="1800" dirty="0">
                <a:solidFill>
                  <a:srgbClr val="FFFFFF"/>
                </a:solidFill>
              </a:rPr>
              <a:t>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66532" y="1600200"/>
            <a:ext cx="8472668" cy="2971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23" y="1996287"/>
            <a:ext cx="8605777" cy="23102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dirty="0" err="1"/>
              <a:t>Talimogene</a:t>
            </a:r>
            <a:r>
              <a:rPr lang="en-US" sz="3600" dirty="0"/>
              <a:t> </a:t>
            </a:r>
            <a:r>
              <a:rPr lang="en-US" sz="3600" dirty="0" err="1" smtClean="0"/>
              <a:t>Laherparepvec</a:t>
            </a:r>
            <a:r>
              <a:rPr lang="en-US" sz="3600" dirty="0" smtClean="0"/>
              <a:t>, Single-Agent Checkpoint Inhibitor Data and Immune-Related Response Criteria </a:t>
            </a:r>
            <a:r>
              <a:rPr lang="en-US" sz="3600" smtClean="0"/>
              <a:t>in Melanoma 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75" y="3815024"/>
            <a:ext cx="1527941" cy="18335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Jason J Luke, MD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Assistant Professor of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The University of Chicago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Chicago, Illinois</a:t>
            </a:r>
          </a:p>
        </p:txBody>
      </p:sp>
    </p:spTree>
    <p:extLst>
      <p:ext uri="{BB962C8B-B14F-4D97-AF65-F5344CB8AC3E}">
        <p14:creationId xmlns:p14="http://schemas.microsoft.com/office/powerpoint/2010/main" val="212219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A 52-year-old woman has an ulcerated 1.6-mm deep </a:t>
            </a:r>
            <a:r>
              <a:rPr lang="en-US" sz="2200" b="1" dirty="0">
                <a:solidFill>
                  <a:srgbClr val="FFFFFF"/>
                </a:solidFill>
              </a:rPr>
              <a:t>malignant melanoma </a:t>
            </a:r>
            <a:r>
              <a:rPr lang="en-US" sz="2200" b="1" dirty="0" smtClean="0">
                <a:solidFill>
                  <a:srgbClr val="FFFFFF"/>
                </a:solidFill>
              </a:rPr>
              <a:t>with 3 positive nodes with macroscopic involvement. What adjuvant treatment, if any, would you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/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76812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Do you generally order a PD-L1 assay for patients presenting with metastatic melanoma?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049239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49703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A 54-year-old patient with surgically excised primary melanoma is found 1 year later to have several </a:t>
            </a:r>
            <a:r>
              <a:rPr lang="en-US" sz="2200" b="1" u="sng" dirty="0" smtClean="0">
                <a:solidFill>
                  <a:srgbClr val="FFFFFF"/>
                </a:solidFill>
              </a:rPr>
              <a:t>asymptomatic</a:t>
            </a:r>
            <a:r>
              <a:rPr lang="en-US" sz="2200" b="1" dirty="0" smtClean="0">
                <a:solidFill>
                  <a:srgbClr val="FFFFFF"/>
                </a:solidFill>
              </a:rPr>
              <a:t> small bilateral metastases in the lung on </a:t>
            </a:r>
            <a:r>
              <a:rPr lang="en-US" sz="2200" b="1" dirty="0">
                <a:solidFill>
                  <a:srgbClr val="FFFFFF"/>
                </a:solidFill>
              </a:rPr>
              <a:t>routine </a:t>
            </a:r>
            <a:r>
              <a:rPr lang="en-US" sz="2200" b="1" dirty="0" smtClean="0">
                <a:solidFill>
                  <a:srgbClr val="FFFFFF"/>
                </a:solidFill>
              </a:rPr>
              <a:t>follow-up, confirmed to be BRAF wild type. PS = 0. In general, what would you recommend as first-line systemic treatment?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833767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60957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54-year-old patient with surgically excised primary melanoma is found 1 year later to have several </a:t>
            </a:r>
            <a:r>
              <a:rPr lang="en-US" sz="2200" b="1" u="sng" dirty="0" smtClean="0">
                <a:solidFill>
                  <a:srgbClr val="FFFFFF"/>
                </a:solidFill>
              </a:rPr>
              <a:t>symptomatic</a:t>
            </a:r>
            <a:r>
              <a:rPr lang="en-US" sz="2200" b="1" dirty="0" smtClean="0">
                <a:solidFill>
                  <a:srgbClr val="FFFFFF"/>
                </a:solidFill>
              </a:rPr>
              <a:t> metastases in the lung, confirmed to be BRAF wild type. PS = 0. In general, what would you recommend as first-line systemic treatment?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177773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202343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What would be your most likely firs-line therapy for a patient with BRAF wild-type metastatic melanoma who has a history of </a:t>
            </a:r>
            <a:r>
              <a:rPr lang="en-US" sz="2200" b="1" dirty="0">
                <a:solidFill>
                  <a:srgbClr val="FFFFFF"/>
                </a:solidFill>
              </a:rPr>
              <a:t>Crohn's </a:t>
            </a:r>
            <a:r>
              <a:rPr lang="en-US" sz="2200" b="1" dirty="0" smtClean="0">
                <a:solidFill>
                  <a:srgbClr val="FFFFFF"/>
                </a:solidFill>
              </a:rPr>
              <a:t>disease that currently does not require active therapy?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808115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33468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Group 6"/>
          <p:cNvGrpSpPr>
            <a:grpSpLocks/>
          </p:cNvGrpSpPr>
          <p:nvPr/>
        </p:nvGrpSpPr>
        <p:grpSpPr bwMode="auto">
          <a:xfrm>
            <a:off x="838200" y="1096826"/>
            <a:ext cx="7551753" cy="4601268"/>
            <a:chOff x="1763316" y="1268413"/>
            <a:chExt cx="5617369" cy="4119562"/>
          </a:xfrm>
        </p:grpSpPr>
        <p:pic>
          <p:nvPicPr>
            <p:cNvPr id="4813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7137" y="1268413"/>
              <a:ext cx="1738313" cy="411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763316" y="1355726"/>
              <a:ext cx="1717261" cy="317023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chemeClr val="tx2"/>
                  </a:solidFill>
                  <a:latin typeface="+mn-lt"/>
                  <a:ea typeface="+mn-ea"/>
                </a:rPr>
                <a:t>Hypophysitis</a:t>
              </a: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Thyroiditis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Adrenal insufficiency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Calibri" panose="020F0502020204030204" pitchFamily="34" charset="0"/>
                  <a:ea typeface="+mn-ea"/>
                </a:rPr>
                <a:t>C</a:t>
              </a: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olitis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Dermatitis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706949" y="1355726"/>
              <a:ext cx="1673736" cy="347821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Pneumonitis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Hepatitis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Pancreatitis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Motor &amp; sensory neuropathies</a:t>
              </a:r>
            </a:p>
            <a:p>
              <a:pPr>
                <a:defRPr/>
              </a:pPr>
              <a:endParaRPr lang="en-US" sz="2000" dirty="0">
                <a:solidFill>
                  <a:schemeClr val="tx2"/>
                </a:solidFill>
                <a:latin typeface="+mn-lt"/>
                <a:ea typeface="+mn-ea"/>
              </a:endParaRPr>
            </a:p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  <a:ea typeface="+mn-ea"/>
                </a:rPr>
                <a:t>Arthritis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68375" y="5802868"/>
            <a:ext cx="646588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</a:rPr>
              <a:t>Less common: hematologic; cardiovascular; ocular, renal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" y="6400800"/>
            <a:ext cx="9144000" cy="463062"/>
          </a:xfrm>
          <a:prstGeom prst="rect">
            <a:avLst/>
          </a:prstGeom>
          <a:noFill/>
        </p:spPr>
        <p:txBody>
          <a:bodyPr wrap="none" lIns="182880" bIns="91440" rtlCol="0" anchor="b" anchorCtr="0">
            <a:noAutofit/>
          </a:bodyPr>
          <a:lstStyle/>
          <a:p>
            <a:r>
              <a:rPr lang="en-US" sz="1600" dirty="0" smtClean="0"/>
              <a:t>Courtesy, Julie R </a:t>
            </a:r>
            <a:r>
              <a:rPr lang="en-US" sz="1600" dirty="0" err="1" smtClean="0"/>
              <a:t>Brahmer</a:t>
            </a:r>
            <a:r>
              <a:rPr lang="en-US" sz="1600" dirty="0" smtClean="0"/>
              <a:t>, MD, MSc</a:t>
            </a:r>
            <a:endParaRPr lang="en-US" sz="16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sz="2400" dirty="0"/>
              <a:t>IRAEs Associated with Immune Checkpoint </a:t>
            </a:r>
            <a:r>
              <a:rPr lang="en-US" sz="2400" dirty="0" smtClean="0"/>
              <a:t>Inhibitors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4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Have you or would you use </a:t>
            </a:r>
            <a:r>
              <a:rPr lang="en-US" sz="2200" b="1" dirty="0" err="1" smtClean="0">
                <a:solidFill>
                  <a:srgbClr val="FFFFFF"/>
                </a:solidFill>
              </a:rPr>
              <a:t>talimogene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err="1" smtClean="0">
                <a:solidFill>
                  <a:srgbClr val="FFFFFF"/>
                </a:solidFill>
              </a:rPr>
              <a:t>laherparepvec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br>
              <a:rPr lang="en-US" sz="2200" b="1" dirty="0" smtClean="0">
                <a:solidFill>
                  <a:srgbClr val="FFFFFF"/>
                </a:solidFill>
              </a:rPr>
            </a:br>
            <a:r>
              <a:rPr lang="en-US" sz="2200" b="1" dirty="0" smtClean="0">
                <a:solidFill>
                  <a:srgbClr val="FFFFFF"/>
                </a:solidFill>
              </a:rPr>
              <a:t>(T-VEC) for a patient in your practice with melanoma?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957055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96346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0129965"/>
              </p:ext>
            </p:extLst>
          </p:nvPr>
        </p:nvGraphicFramePr>
        <p:xfrm>
          <a:off x="685800" y="1828800"/>
          <a:ext cx="78486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143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Amgen </a:t>
                      </a:r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Array </a:t>
                      </a:r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BioPharma</a:t>
                      </a:r>
                      <a:r>
                        <a:rPr lang="en-US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baseline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384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AbbVie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BBI Therapeutics, Bristol-Myers Squibb Company,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Celldex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Therapeutics,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Corvus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Pharmaceuticals,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Delcath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Systems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EMD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Serono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Five Prime Therapeutics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Genentech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Incyte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Corporation,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MedImmune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Merck, Novartis Pharmaceuticals Corporation,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Pharmacyclics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LLC, an AbbVie Company</a:t>
                      </a:r>
                      <a:r>
                        <a:rPr lang="en-US" sz="1800" b="0" baseline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061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7283</TotalTime>
  <Words>763</Words>
  <Application>Microsoft Macintosh PowerPoint</Application>
  <PresentationFormat>On-screen Show (4:3)</PresentationFormat>
  <Paragraphs>176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Calibri</vt:lpstr>
      <vt:lpstr>ＭＳ Ｐゴシック</vt:lpstr>
      <vt:lpstr>ＭＳ 明朝</vt:lpstr>
      <vt:lpstr>Times</vt:lpstr>
      <vt:lpstr>ヒラギノ角ゴ Pro W3</vt:lpstr>
      <vt:lpstr>Arial</vt:lpstr>
      <vt:lpstr>Blank Presentation</vt:lpstr>
      <vt:lpstr>1_Blank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IRAEs Associated with Immune Checkpoint Inhibitors</vt:lpstr>
      <vt:lpstr>PowerPoint Presentation</vt:lpstr>
      <vt:lpstr>Disclosures</vt:lpstr>
      <vt:lpstr>PowerPoint Presentation</vt:lpstr>
      <vt:lpstr>Talimogene Laherparepvec/Ipilimumab: Select Adverse Events</vt:lpstr>
      <vt:lpstr>Efficacy of Talimogene Laherparepvec/Ipilimumab</vt:lpstr>
      <vt:lpstr> Three-year overall survival for patients with advanced melanoma treated with pembrolizumab in KEYNOTE-001</vt:lpstr>
      <vt:lpstr>KEYNOTE-001: 3-Year Overall Survival</vt:lpstr>
      <vt:lpstr>Pembrolizumab versus ipilimumab for advanced melanoma: Final overall survival analysis of KEYNOTE-006 </vt:lpstr>
      <vt:lpstr>KEYNOTE-006: Efficacy Summary (Median Follow-Up: 23 mo)</vt:lpstr>
      <vt:lpstr>PowerPoint Presentation</vt:lpstr>
      <vt:lpstr>Brain Metastasis Response to Pembrozilumab</vt:lpstr>
      <vt:lpstr>PowerPoint Presentation</vt:lpstr>
      <vt:lpstr>PowerPoint Presentation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773</cp:revision>
  <cp:lastPrinted>2016-10-28T15:03:49Z</cp:lastPrinted>
  <dcterms:created xsi:type="dcterms:W3CDTF">2012-08-13T12:55:31Z</dcterms:created>
  <dcterms:modified xsi:type="dcterms:W3CDTF">2016-12-08T12:45:10Z</dcterms:modified>
</cp:coreProperties>
</file>