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6370" r:id="rId2"/>
  </p:sldMasterIdLst>
  <p:notesMasterIdLst>
    <p:notesMasterId r:id="rId28"/>
  </p:notesMasterIdLst>
  <p:sldIdLst>
    <p:sldId id="765" r:id="rId3"/>
    <p:sldId id="701" r:id="rId4"/>
    <p:sldId id="766" r:id="rId5"/>
    <p:sldId id="767" r:id="rId6"/>
    <p:sldId id="768" r:id="rId7"/>
    <p:sldId id="702" r:id="rId8"/>
    <p:sldId id="737" r:id="rId9"/>
    <p:sldId id="745" r:id="rId10"/>
    <p:sldId id="685" r:id="rId11"/>
    <p:sldId id="686" r:id="rId12"/>
    <p:sldId id="734" r:id="rId13"/>
    <p:sldId id="695" r:id="rId14"/>
    <p:sldId id="696" r:id="rId15"/>
    <p:sldId id="735" r:id="rId16"/>
    <p:sldId id="746" r:id="rId17"/>
    <p:sldId id="747" r:id="rId18"/>
    <p:sldId id="664" r:id="rId19"/>
    <p:sldId id="666" r:id="rId20"/>
    <p:sldId id="662" r:id="rId21"/>
    <p:sldId id="673" r:id="rId22"/>
    <p:sldId id="674" r:id="rId23"/>
    <p:sldId id="760" r:id="rId24"/>
    <p:sldId id="743" r:id="rId25"/>
    <p:sldId id="761" r:id="rId26"/>
    <p:sldId id="742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Mac WQ02392KDAS" initials="" lastIdx="5" clrIdx="0"/>
  <p:cmAuthor id="1" name="Margaret Peng" initials="MP [3]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5929"/>
    <a:srgbClr val="8CC63E"/>
    <a:srgbClr val="F68220"/>
    <a:srgbClr val="D2D3D4"/>
    <a:srgbClr val="2AC4F5"/>
    <a:srgbClr val="27BCEA"/>
    <a:srgbClr val="07FF18"/>
    <a:srgbClr val="FF54FF"/>
    <a:srgbClr val="004383"/>
    <a:srgbClr val="1258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9" autoAdjust="0"/>
    <p:restoredTop sz="98739" autoAdjust="0"/>
  </p:normalViewPr>
  <p:slideViewPr>
    <p:cSldViewPr>
      <p:cViewPr>
        <p:scale>
          <a:sx n="100" d="100"/>
          <a:sy n="100" d="100"/>
        </p:scale>
        <p:origin x="1848" y="360"/>
      </p:cViewPr>
      <p:guideLst>
        <p:guide orient="horz" pos="2160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 showGuides="1">
      <p:cViewPr varScale="1">
        <p:scale>
          <a:sx n="85" d="100"/>
          <a:sy n="85" d="100"/>
        </p:scale>
        <p:origin x="3928" y="19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notesMaster" Target="notesMasters/notesMaster1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Other</c:v>
                </c:pt>
                <c:pt idx="1">
                  <c:v>Cabozantinib</c:v>
                </c:pt>
                <c:pt idx="2">
                  <c:v>Lenvatinib + everolimus</c:v>
                </c:pt>
                <c:pt idx="3">
                  <c:v>Nivolumab</c:v>
                </c:pt>
                <c:pt idx="4">
                  <c:v>Everolimus</c:v>
                </c:pt>
                <c:pt idx="5">
                  <c:v>Sorafenib</c:v>
                </c:pt>
                <c:pt idx="6">
                  <c:v>Axitinib</c:v>
                </c:pt>
                <c:pt idx="7">
                  <c:v>Pazopanib</c:v>
                </c:pt>
              </c:strCache>
            </c:strRef>
          </c:cat>
          <c:val>
            <c:numRef>
              <c:f>Sheet1!$B$2:$B$9</c:f>
              <c:numCache>
                <c:formatCode>0%</c:formatCode>
                <c:ptCount val="8"/>
                <c:pt idx="0">
                  <c:v>0.02</c:v>
                </c:pt>
                <c:pt idx="1">
                  <c:v>0.11</c:v>
                </c:pt>
                <c:pt idx="2">
                  <c:v>0.09</c:v>
                </c:pt>
                <c:pt idx="3">
                  <c:v>0.49</c:v>
                </c:pt>
                <c:pt idx="4">
                  <c:v>0.06</c:v>
                </c:pt>
                <c:pt idx="5">
                  <c:v>0.01</c:v>
                </c:pt>
                <c:pt idx="6">
                  <c:v>0.09</c:v>
                </c:pt>
                <c:pt idx="7">
                  <c:v>0.12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1646976"/>
        <c:axId val="1336622800"/>
      </c:barChart>
      <c:catAx>
        <c:axId val="12616469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336622800"/>
        <c:crosses val="autoZero"/>
        <c:auto val="1"/>
        <c:lblAlgn val="ctr"/>
        <c:lblOffset val="100"/>
        <c:noMultiLvlLbl val="0"/>
      </c:catAx>
      <c:valAx>
        <c:axId val="133662280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261646976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Other</c:v>
                </c:pt>
                <c:pt idx="1">
                  <c:v>Cabozantinib</c:v>
                </c:pt>
                <c:pt idx="2">
                  <c:v>Lenvatinib + everolimus</c:v>
                </c:pt>
                <c:pt idx="3">
                  <c:v>Everolimus</c:v>
                </c:pt>
                <c:pt idx="4">
                  <c:v>Sorafenib</c:v>
                </c:pt>
                <c:pt idx="5">
                  <c:v>Axitinib</c:v>
                </c:pt>
                <c:pt idx="6">
                  <c:v>Pazopanib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0.04</c:v>
                </c:pt>
                <c:pt idx="1">
                  <c:v>0.32</c:v>
                </c:pt>
                <c:pt idx="2">
                  <c:v>0.3</c:v>
                </c:pt>
                <c:pt idx="3">
                  <c:v>0.14</c:v>
                </c:pt>
                <c:pt idx="4">
                  <c:v>0.02</c:v>
                </c:pt>
                <c:pt idx="5">
                  <c:v>0.06</c:v>
                </c:pt>
                <c:pt idx="6">
                  <c:v>0.12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4546976"/>
        <c:axId val="1248759712"/>
      </c:barChart>
      <c:catAx>
        <c:axId val="8545469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248759712"/>
        <c:crosses val="autoZero"/>
        <c:auto val="1"/>
        <c:lblAlgn val="ctr"/>
        <c:lblOffset val="100"/>
        <c:noMultiLvlLbl val="0"/>
      </c:catAx>
      <c:valAx>
        <c:axId val="1248759712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854546976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Other</c:v>
                </c:pt>
                <c:pt idx="1">
                  <c:v>Pembrolizumab</c:v>
                </c:pt>
                <c:pt idx="2">
                  <c:v>Nivolumab</c:v>
                </c:pt>
                <c:pt idx="3">
                  <c:v>Atezolizumab</c:v>
                </c:pt>
                <c:pt idx="4">
                  <c:v>Dose-dense MVAC</c:v>
                </c:pt>
                <c:pt idx="5">
                  <c:v>Standard MVAC</c:v>
                </c:pt>
                <c:pt idx="6">
                  <c:v>Gemcitabine + cisplatin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0.1</c:v>
                </c:pt>
                <c:pt idx="1">
                  <c:v>0.05</c:v>
                </c:pt>
                <c:pt idx="2">
                  <c:v>0.07</c:v>
                </c:pt>
                <c:pt idx="3">
                  <c:v>0.45</c:v>
                </c:pt>
                <c:pt idx="4">
                  <c:v>0.02</c:v>
                </c:pt>
                <c:pt idx="5">
                  <c:v>0.0</c:v>
                </c:pt>
                <c:pt idx="6">
                  <c:v>0.31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3740912"/>
        <c:axId val="1325124848"/>
      </c:barChart>
      <c:catAx>
        <c:axId val="13037409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1325124848"/>
        <c:crosses val="autoZero"/>
        <c:auto val="1"/>
        <c:lblAlgn val="ctr"/>
        <c:lblOffset val="100"/>
        <c:noMultiLvlLbl val="0"/>
      </c:catAx>
      <c:valAx>
        <c:axId val="1325124848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1303740912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817462-C0DE-534F-9430-245BC02EEB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47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157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6176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50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337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302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26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92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997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2567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159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8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4860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39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0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4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31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708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22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6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0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75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1709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2493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1945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891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2198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6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3639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6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20" Type="http://schemas.openxmlformats.org/officeDocument/2006/relationships/theme" Target="../theme/theme2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61" r:id="rId1"/>
    <p:sldLayoutId id="2147486362" r:id="rId2"/>
    <p:sldLayoutId id="2147486363" r:id="rId3"/>
    <p:sldLayoutId id="2147486364" r:id="rId4"/>
    <p:sldLayoutId id="2147486365" r:id="rId5"/>
    <p:sldLayoutId id="2147486366" r:id="rId6"/>
    <p:sldLayoutId id="2147486367" r:id="rId7"/>
    <p:sldLayoutId id="2147486368" r:id="rId8"/>
    <p:sldLayoutId id="2147486351" r:id="rId9"/>
    <p:sldLayoutId id="2147486352" r:id="rId10"/>
    <p:sldLayoutId id="2147486353" r:id="rId11"/>
    <p:sldLayoutId id="2147486354" r:id="rId12"/>
    <p:sldLayoutId id="2147486355" r:id="rId13"/>
    <p:sldLayoutId id="2147486356" r:id="rId14"/>
    <p:sldLayoutId id="2147486357" r:id="rId15"/>
    <p:sldLayoutId id="2147486358" r:id="rId16"/>
    <p:sldLayoutId id="2147486359" r:id="rId17"/>
    <p:sldLayoutId id="2147486360" r:id="rId18"/>
    <p:sldLayoutId id="2147486369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5405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371" r:id="rId1"/>
    <p:sldLayoutId id="2147486372" r:id="rId2"/>
    <p:sldLayoutId id="2147486373" r:id="rId3"/>
    <p:sldLayoutId id="2147486374" r:id="rId4"/>
    <p:sldLayoutId id="2147486375" r:id="rId5"/>
    <p:sldLayoutId id="2147486376" r:id="rId6"/>
    <p:sldLayoutId id="2147486377" r:id="rId7"/>
    <p:sldLayoutId id="2147486378" r:id="rId8"/>
    <p:sldLayoutId id="2147486379" r:id="rId9"/>
    <p:sldLayoutId id="2147486380" r:id="rId10"/>
    <p:sldLayoutId id="2147486381" r:id="rId11"/>
    <p:sldLayoutId id="2147486382" r:id="rId12"/>
    <p:sldLayoutId id="2147486383" r:id="rId13"/>
    <p:sldLayoutId id="2147486384" r:id="rId14"/>
    <p:sldLayoutId id="2147486385" r:id="rId15"/>
    <p:sldLayoutId id="2147486386" r:id="rId16"/>
    <p:sldLayoutId id="2147486387" r:id="rId17"/>
    <p:sldLayoutId id="2147486388" r:id="rId18"/>
    <p:sldLayoutId id="2147486389" r:id="rId19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actual</a:t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/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live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868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 smtClean="0"/>
              <a:t>Lenvatinib</a:t>
            </a:r>
            <a:r>
              <a:rPr lang="en-US" sz="2800" dirty="0" smtClean="0"/>
              <a:t> (L), </a:t>
            </a:r>
            <a:r>
              <a:rPr lang="en-US" sz="2800" dirty="0" err="1" smtClean="0"/>
              <a:t>Everolimus</a:t>
            </a:r>
            <a:r>
              <a:rPr lang="en-US" sz="2800" dirty="0"/>
              <a:t> </a:t>
            </a:r>
            <a:r>
              <a:rPr lang="en-US" sz="2800" dirty="0" smtClean="0"/>
              <a:t>(E) or the Combination for </a:t>
            </a:r>
            <a:r>
              <a:rPr lang="en-US" sz="2800" dirty="0" err="1" smtClean="0"/>
              <a:t>mRCC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  <a:cs typeface="Arial" charset="0"/>
              </a:rPr>
              <a:t>Motzer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 RJ et al. </a:t>
            </a:r>
            <a:r>
              <a:rPr lang="en-US" sz="1800" i="1" dirty="0"/>
              <a:t>Lancet </a:t>
            </a:r>
            <a:r>
              <a:rPr lang="en-US" sz="1800" i="1" dirty="0" err="1" smtClean="0"/>
              <a:t>Oncol</a:t>
            </a:r>
            <a:r>
              <a:rPr lang="en-US" sz="1800" i="1" dirty="0"/>
              <a:t> </a:t>
            </a:r>
            <a:r>
              <a:rPr lang="en-US" sz="1800" dirty="0" smtClean="0"/>
              <a:t>2015;16</a:t>
            </a:r>
            <a:r>
              <a:rPr lang="en-US" sz="1800" dirty="0"/>
              <a:t>(15):1473-82. 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1" name="Rectangle 33"/>
          <p:cNvSpPr>
            <a:spLocks noChangeArrowheads="1"/>
          </p:cNvSpPr>
          <p:nvPr/>
        </p:nvSpPr>
        <p:spPr bwMode="auto">
          <a:xfrm>
            <a:off x="762000" y="1143000"/>
            <a:ext cx="7696200" cy="38100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2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12577"/>
              </p:ext>
            </p:extLst>
          </p:nvPr>
        </p:nvGraphicFramePr>
        <p:xfrm>
          <a:off x="914400" y="1321850"/>
          <a:ext cx="7391400" cy="3452301"/>
        </p:xfrm>
        <a:graphic>
          <a:graphicData uri="http://schemas.openxmlformats.org/drawingml/2006/table">
            <a:tbl>
              <a:tblPr/>
              <a:tblGrid>
                <a:gridCol w="1885332"/>
                <a:gridCol w="2102871"/>
                <a:gridCol w="1667794"/>
                <a:gridCol w="1735403"/>
              </a:tblGrid>
              <a:tr h="57191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L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52)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50)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L + 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51)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3639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Median PFS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7.4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mo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5.5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mo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14.6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mo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5186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   HR (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-value)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L+E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vs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E = 0.40 (0.0005); L+E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vs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L = 0.66 (0.12);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vs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E = 0.61 (0.048)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3639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12-mo PFS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34%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21%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51%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3639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Median OS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18.4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mo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17.5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mo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25.5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mo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5186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   HR (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-value)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L+E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vs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E = 0.51 (0.024); L+E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vs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L = 0.75 (0.32);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vs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E = 0.68 (0.12)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3639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18-mo OS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54%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47%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67%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3639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ORR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27%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6%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43%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914400" y="5018782"/>
            <a:ext cx="7239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1" u="sng" dirty="0" smtClean="0"/>
              <a:t>Most </a:t>
            </a:r>
            <a:r>
              <a:rPr lang="en-US" sz="1600" b="1" u="sng" dirty="0"/>
              <a:t>common </a:t>
            </a:r>
            <a:r>
              <a:rPr lang="en-US" sz="1600" b="1" u="sng" dirty="0" smtClean="0"/>
              <a:t>Grade </a:t>
            </a:r>
            <a:r>
              <a:rPr lang="en-US" sz="1600" b="1" u="sng" dirty="0"/>
              <a:t>3 or 4 treatment-emergent </a:t>
            </a:r>
            <a:r>
              <a:rPr lang="en-US" sz="1600" b="1" u="sng" dirty="0" smtClean="0"/>
              <a:t>AEs (TEAEs):</a:t>
            </a:r>
          </a:p>
          <a:p>
            <a:pPr marL="742950" lvl="1" indent="-285750">
              <a:buFont typeface=".HelveticaNeueDeskInterface-Regular" charset="-120"/>
              <a:buChar char="–"/>
            </a:pPr>
            <a:r>
              <a:rPr lang="en-US" sz="1600" dirty="0" smtClean="0"/>
              <a:t>L + E: Any TEAE (71%); diarrhea (20%)</a:t>
            </a:r>
          </a:p>
          <a:p>
            <a:pPr marL="742950" lvl="1" indent="-285750">
              <a:buFont typeface=".HelveticaNeueDeskInterface-Regular" charset="-120"/>
              <a:buChar char="–"/>
            </a:pPr>
            <a:r>
              <a:rPr lang="en-US" sz="1600" dirty="0" smtClean="0"/>
              <a:t>L alone: Any TEAE (79%); proteinuria (19%)</a:t>
            </a:r>
            <a:endParaRPr lang="en-US" sz="1600" dirty="0"/>
          </a:p>
          <a:p>
            <a:pPr marL="742950" lvl="1" indent="-285750">
              <a:buFont typeface=".HelveticaNeueDeskInterface-Regular" charset="-120"/>
              <a:buChar char="–"/>
            </a:pPr>
            <a:r>
              <a:rPr lang="en-US" sz="1600" dirty="0" smtClean="0"/>
              <a:t>E alone: Any TEAE (50%); anemia (12%)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1847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>
          <a:xfrm>
            <a:off x="457200" y="609600"/>
            <a:ext cx="8183880" cy="38862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2500" dirty="0"/>
              <a:t>Nivolumab versus Everolimus in Advanced Renal-Cell Carcinoma</a:t>
            </a:r>
            <a:r>
              <a:rPr lang="en-US" sz="2500" baseline="30000" dirty="0"/>
              <a:t>1</a:t>
            </a: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/>
              <a:t/>
            </a:r>
            <a:br>
              <a:rPr lang="en-US" sz="2500" dirty="0"/>
            </a:br>
            <a:r>
              <a:rPr lang="en-US" sz="2500" dirty="0" smtClean="0"/>
              <a:t>Treatment Beyond Progression with Nivolumab (</a:t>
            </a:r>
            <a:r>
              <a:rPr lang="en-US" sz="2500" dirty="0" err="1" smtClean="0"/>
              <a:t>Nivo</a:t>
            </a:r>
            <a:r>
              <a:rPr lang="en-US" sz="2500" dirty="0" smtClean="0"/>
              <a:t>) in Patients with </a:t>
            </a:r>
            <a:r>
              <a:rPr lang="en-US" sz="2500" dirty="0"/>
              <a:t>A</a:t>
            </a:r>
            <a:r>
              <a:rPr lang="en-US" sz="2500" dirty="0" smtClean="0"/>
              <a:t>dvanced Renal Cell Carcinoma (</a:t>
            </a:r>
            <a:r>
              <a:rPr lang="en-US" sz="2500" dirty="0" err="1" smtClean="0"/>
              <a:t>aRCC</a:t>
            </a:r>
            <a:r>
              <a:rPr lang="en-US" sz="2500" dirty="0" smtClean="0"/>
              <a:t>) in the Phase III </a:t>
            </a:r>
            <a:r>
              <a:rPr lang="en-US" sz="2500" dirty="0" err="1" smtClean="0"/>
              <a:t>CheckMate</a:t>
            </a:r>
            <a:r>
              <a:rPr lang="en-US" sz="2500" dirty="0" smtClean="0"/>
              <a:t> 025 Study</a:t>
            </a:r>
            <a:r>
              <a:rPr lang="en-US" sz="2500" baseline="30000" dirty="0" smtClean="0"/>
              <a:t>2</a:t>
            </a:r>
            <a:endParaRPr lang="en-US" sz="2500" baseline="30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Content Placeholder 4"/>
          <p:cNvSpPr>
            <a:spLocks noGrp="1"/>
          </p:cNvSpPr>
          <p:nvPr>
            <p:ph type="subTitle" idx="1"/>
          </p:nvPr>
        </p:nvSpPr>
        <p:spPr>
          <a:xfrm>
            <a:off x="484632" y="4498848"/>
            <a:ext cx="8049768" cy="187452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2400" baseline="30000" dirty="0" smtClean="0">
                <a:latin typeface="Arial" charset="0"/>
                <a:ea typeface="ＭＳ Ｐゴシック" charset="0"/>
                <a:cs typeface="ＭＳ Ｐゴシック" charset="0"/>
              </a:rPr>
              <a:t>1 </a:t>
            </a:r>
            <a:r>
              <a:rPr lang="en-US" sz="2400" dirty="0" err="1" smtClean="0">
                <a:latin typeface="Arial" charset="0"/>
                <a:ea typeface="ＭＳ Ｐゴシック" charset="0"/>
                <a:cs typeface="ＭＳ Ｐゴシック" charset="0"/>
              </a:rPr>
              <a:t>Motzer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 RJ et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b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400" i="1" dirty="0" smtClean="0">
                <a:latin typeface="Arial" charset="0"/>
                <a:ea typeface="ＭＳ Ｐゴシック" charset="0"/>
                <a:cs typeface="ＭＳ Ｐゴシック" charset="0"/>
              </a:rPr>
              <a:t>N </a:t>
            </a:r>
            <a:r>
              <a:rPr lang="en-US" sz="2400" i="1" dirty="0" err="1" smtClean="0">
                <a:latin typeface="Arial" charset="0"/>
                <a:ea typeface="ＭＳ Ｐゴシック" charset="0"/>
                <a:cs typeface="ＭＳ Ｐゴシック" charset="0"/>
              </a:rPr>
              <a:t>Engl</a:t>
            </a:r>
            <a:r>
              <a:rPr lang="en-US" sz="2400" i="1" dirty="0" smtClean="0">
                <a:latin typeface="Arial" charset="0"/>
                <a:ea typeface="ＭＳ Ｐゴシック" charset="0"/>
                <a:cs typeface="ＭＳ Ｐゴシック" charset="0"/>
              </a:rPr>
              <a:t> J Med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 2015;373(19):1803-13.</a:t>
            </a:r>
          </a:p>
          <a:p>
            <a:pPr marL="0" indent="0">
              <a:buFontTx/>
              <a:buNone/>
            </a:pPr>
            <a:r>
              <a:rPr lang="en-US" sz="2400" baseline="30000" dirty="0" smtClean="0">
                <a:latin typeface="Arial" charset="0"/>
                <a:ea typeface="ＭＳ Ｐゴシック" charset="0"/>
                <a:cs typeface="ＭＳ Ｐゴシック" charset="0"/>
              </a:rPr>
              <a:t>2 </a:t>
            </a:r>
            <a:r>
              <a:rPr lang="en-US" sz="2400" dirty="0" err="1" smtClean="0">
                <a:latin typeface="Arial" charset="0"/>
                <a:ea typeface="ＭＳ Ｐゴシック" charset="0"/>
                <a:cs typeface="ＭＳ Ｐゴシック" charset="0"/>
              </a:rPr>
              <a:t>Escudier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 BJ et al.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400" i="1" dirty="0" smtClean="0">
                <a:latin typeface="Arial" charset="0"/>
                <a:ea typeface="ＭＳ Ｐゴシック" charset="0"/>
                <a:cs typeface="ＭＳ Ｐゴシック" charset="0"/>
              </a:rPr>
              <a:t>Proc ASCO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 2016;Abstract 4509.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96566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838200"/>
            <a:ext cx="6388274" cy="3810000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703703" y="0"/>
            <a:ext cx="7924800" cy="914400"/>
          </a:xfrm>
          <a:noFill/>
        </p:spPr>
        <p:txBody>
          <a:bodyPr/>
          <a:lstStyle/>
          <a:p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CheckMate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025: Survival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6358768"/>
            <a:ext cx="7924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/>
              <a:t>Motzer</a:t>
            </a:r>
            <a:r>
              <a:rPr lang="en-US" sz="1800" dirty="0" smtClean="0"/>
              <a:t> RJ et al. </a:t>
            </a:r>
            <a:r>
              <a:rPr lang="en-US" sz="1800" i="1" dirty="0" smtClean="0"/>
              <a:t>N </a:t>
            </a:r>
            <a:r>
              <a:rPr lang="en-US" sz="1800" i="1" dirty="0" err="1" smtClean="0"/>
              <a:t>Engl</a:t>
            </a:r>
            <a:r>
              <a:rPr lang="en-US" sz="1800" i="1" dirty="0" smtClean="0"/>
              <a:t> J Med </a:t>
            </a:r>
            <a:r>
              <a:rPr lang="en-US" sz="1800" dirty="0" smtClean="0"/>
              <a:t>2015;373(19):1803-13.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627655" y="4953000"/>
            <a:ext cx="792479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Subgroup analysis of OS				       HR</a:t>
            </a:r>
            <a:endParaRPr lang="en-US" sz="17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47796"/>
              </p:ext>
            </p:extLst>
          </p:nvPr>
        </p:nvGraphicFramePr>
        <p:xfrm>
          <a:off x="5181600" y="914400"/>
          <a:ext cx="3733801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8098"/>
                <a:gridCol w="771962"/>
                <a:gridCol w="1297941"/>
                <a:gridCol w="685800"/>
              </a:tblGrid>
              <a:tr h="427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200" dirty="0"/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dirty="0" smtClean="0"/>
                        <a:t>No. of patients</a:t>
                      </a:r>
                      <a:endParaRPr lang="en-US" sz="1200" dirty="0"/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dirty="0" smtClean="0"/>
                        <a:t>Median 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overall survival</a:t>
                      </a:r>
                      <a:endParaRPr lang="en-US" sz="1200" dirty="0"/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dirty="0" smtClean="0"/>
                        <a:t>No. of deaths</a:t>
                      </a:r>
                      <a:endParaRPr lang="en-US" sz="1200" dirty="0"/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673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dirty="0" err="1" smtClean="0"/>
                        <a:t>Nivolumab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dirty="0" smtClean="0"/>
                        <a:t>410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dirty="0" smtClean="0"/>
                        <a:t>25.0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dirty="0" smtClean="0"/>
                        <a:t>183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673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dirty="0" err="1" smtClean="0"/>
                        <a:t>Everolimus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dirty="0" smtClean="0"/>
                        <a:t>411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dirty="0" smtClean="0"/>
                        <a:t>19.6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dirty="0" smtClean="0"/>
                        <a:t>215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8119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dirty="0" smtClean="0"/>
                        <a:t>Hazard ratio, 0.73; </a:t>
                      </a:r>
                      <a:r>
                        <a:rPr lang="en-US" sz="1200" i="1" dirty="0" smtClean="0"/>
                        <a:t>p </a:t>
                      </a:r>
                      <a:r>
                        <a:rPr lang="en-US" sz="1200" dirty="0" smtClean="0"/>
                        <a:t>= 0.002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 rot="16200000">
            <a:off x="-1373089" y="2436911"/>
            <a:ext cx="33528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Probability of </a:t>
            </a:r>
            <a:r>
              <a:rPr lang="en-US" sz="1400" b="1" dirty="0" smtClean="0"/>
              <a:t>overall survival</a:t>
            </a:r>
            <a:endParaRPr lang="en-US" sz="1400" b="1" dirty="0"/>
          </a:p>
        </p:txBody>
      </p:sp>
      <p:sp>
        <p:nvSpPr>
          <p:cNvPr id="14" name="Rectangle 13"/>
          <p:cNvSpPr/>
          <p:nvPr/>
        </p:nvSpPr>
        <p:spPr>
          <a:xfrm>
            <a:off x="990600" y="4645223"/>
            <a:ext cx="5791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Months</a:t>
            </a:r>
            <a:endParaRPr lang="en-US" sz="14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790771" y="2553629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64" y="5335270"/>
            <a:ext cx="7239000" cy="98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83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42" y="2894739"/>
            <a:ext cx="8560958" cy="2790872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85800" y="0"/>
            <a:ext cx="79248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CheckMate025: Survival by PD-L1 Expression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591" y="6396148"/>
            <a:ext cx="7924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/>
              <a:t>Motzer</a:t>
            </a:r>
            <a:r>
              <a:rPr lang="en-US" sz="1800" dirty="0" smtClean="0"/>
              <a:t> RJ et al. </a:t>
            </a:r>
            <a:r>
              <a:rPr lang="en-US" sz="1800" i="1" dirty="0" smtClean="0"/>
              <a:t>N </a:t>
            </a:r>
            <a:r>
              <a:rPr lang="en-US" sz="1800" i="1" dirty="0" err="1" smtClean="0"/>
              <a:t>Engl</a:t>
            </a:r>
            <a:r>
              <a:rPr lang="en-US" sz="1800" i="1" dirty="0" smtClean="0"/>
              <a:t> J Med </a:t>
            </a:r>
            <a:r>
              <a:rPr lang="en-US" sz="1800" dirty="0" smtClean="0"/>
              <a:t>2015;373(19):1803-13.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506842" y="1225938"/>
            <a:ext cx="3733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Patients with ≥1% PD-L1 </a:t>
            </a:r>
            <a:r>
              <a:rPr lang="en-US" sz="1400" b="1" dirty="0" smtClean="0"/>
              <a:t>expression</a:t>
            </a:r>
            <a:endParaRPr lang="en-US" sz="1400" b="1" dirty="0"/>
          </a:p>
        </p:txBody>
      </p:sp>
      <p:sp>
        <p:nvSpPr>
          <p:cNvPr id="14" name="Rectangle 13"/>
          <p:cNvSpPr/>
          <p:nvPr/>
        </p:nvSpPr>
        <p:spPr>
          <a:xfrm>
            <a:off x="5138486" y="1236657"/>
            <a:ext cx="3733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Patients with &lt;1% PD-L1 </a:t>
            </a:r>
            <a:r>
              <a:rPr lang="en-US" sz="1400" b="1" dirty="0" smtClean="0"/>
              <a:t>expression</a:t>
            </a:r>
            <a:endParaRPr lang="en-US" sz="1400" b="1" dirty="0"/>
          </a:p>
        </p:txBody>
      </p:sp>
      <p:sp>
        <p:nvSpPr>
          <p:cNvPr id="20" name="Rectangle 19"/>
          <p:cNvSpPr/>
          <p:nvPr/>
        </p:nvSpPr>
        <p:spPr>
          <a:xfrm rot="16200000">
            <a:off x="-1184862" y="4004000"/>
            <a:ext cx="28666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Probability of Overall Survival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89882" y="5624684"/>
            <a:ext cx="36000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Months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304237" y="5624684"/>
            <a:ext cx="3733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Months</a:t>
            </a:r>
          </a:p>
        </p:txBody>
      </p:sp>
      <p:sp>
        <p:nvSpPr>
          <p:cNvPr id="26" name="Rectangle 25"/>
          <p:cNvSpPr/>
          <p:nvPr/>
        </p:nvSpPr>
        <p:spPr>
          <a:xfrm rot="16200000">
            <a:off x="3368747" y="4004000"/>
            <a:ext cx="28666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Probability of Overall Survival</a:t>
            </a:r>
          </a:p>
        </p:txBody>
      </p:sp>
      <p:graphicFrame>
        <p:nvGraphicFramePr>
          <p:cNvPr id="27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217895"/>
              </p:ext>
            </p:extLst>
          </p:nvPr>
        </p:nvGraphicFramePr>
        <p:xfrm>
          <a:off x="424670" y="1676400"/>
          <a:ext cx="4065302" cy="987540"/>
        </p:xfrm>
        <a:graphic>
          <a:graphicData uri="http://schemas.openxmlformats.org/drawingml/2006/table">
            <a:tbl>
              <a:tblPr/>
              <a:tblGrid>
                <a:gridCol w="1093502"/>
                <a:gridCol w="838200"/>
                <a:gridCol w="1371600"/>
                <a:gridCol w="762000"/>
              </a:tblGrid>
              <a:tr h="2474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No. of patients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Median overall survival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solidFill>
                            <a:schemeClr val="tx1"/>
                          </a:solidFill>
                        </a:rPr>
                        <a:t>No. of deaths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2365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Nivolumab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94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21.8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48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2365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Everolimus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87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18.8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51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8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820080"/>
              </p:ext>
            </p:extLst>
          </p:nvPr>
        </p:nvGraphicFramePr>
        <p:xfrm>
          <a:off x="4972735" y="1676400"/>
          <a:ext cx="4065302" cy="987540"/>
        </p:xfrm>
        <a:graphic>
          <a:graphicData uri="http://schemas.openxmlformats.org/drawingml/2006/table">
            <a:tbl>
              <a:tblPr/>
              <a:tblGrid>
                <a:gridCol w="1093502"/>
                <a:gridCol w="838200"/>
                <a:gridCol w="1371600"/>
                <a:gridCol w="762000"/>
              </a:tblGrid>
              <a:tr h="2474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No. of patients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Median overall survival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solidFill>
                            <a:schemeClr val="tx1"/>
                          </a:solidFill>
                        </a:rPr>
                        <a:t>No. of deaths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2365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Nivolumab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276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27.4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118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2365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Everolimus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299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21.2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150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2907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7" y="990600"/>
            <a:ext cx="8826693" cy="4872335"/>
          </a:xfrm>
          <a:prstGeom prst="rect">
            <a:avLst/>
          </a:prstGeom>
        </p:spPr>
      </p:pic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  <a:cs typeface="Arial" charset="0"/>
              </a:rPr>
              <a:t>Escudier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 BJ et al. 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Proc ASCO </a:t>
            </a:r>
            <a:r>
              <a:rPr lang="en-US" sz="1800" smtClean="0">
                <a:solidFill>
                  <a:srgbClr val="FFFFFF"/>
                </a:solidFill>
                <a:cs typeface="Arial" charset="0"/>
              </a:rPr>
              <a:t>2016;Abstract 4509.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382000" cy="1143000"/>
          </a:xfrm>
        </p:spPr>
        <p:txBody>
          <a:bodyPr/>
          <a:lstStyle/>
          <a:p>
            <a:r>
              <a:rPr lang="en-US" dirty="0" err="1" smtClean="0"/>
              <a:t>CheckMate</a:t>
            </a:r>
            <a:r>
              <a:rPr lang="en-US" dirty="0" smtClean="0"/>
              <a:t> 025: Best Percent Reduction from First Progression in Target Lesion and Survival Analysis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6700" y="6120680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800" dirty="0" smtClean="0"/>
              <a:t>Median OS: 28.1 </a:t>
            </a:r>
            <a:r>
              <a:rPr lang="en-US" sz="1800" dirty="0" err="1" smtClean="0"/>
              <a:t>mo</a:t>
            </a:r>
            <a:r>
              <a:rPr lang="en-US" sz="1800" dirty="0" smtClean="0"/>
              <a:t> (TBP) vs 15 </a:t>
            </a:r>
            <a:r>
              <a:rPr lang="en-US" sz="1800" dirty="0" err="1" smtClean="0"/>
              <a:t>mo</a:t>
            </a:r>
            <a:r>
              <a:rPr lang="en-US" sz="1800" dirty="0" smtClean="0"/>
              <a:t> (no TBP)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1905000" y="1214735"/>
            <a:ext cx="6014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Everolimus</a:t>
            </a:r>
            <a:r>
              <a:rPr lang="en-US" b="1" dirty="0" smtClean="0"/>
              <a:t> </a:t>
            </a:r>
            <a:r>
              <a:rPr lang="en-US" b="1" dirty="0"/>
              <a:t>treatment beyond PD (TBP)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52950" y="2670738"/>
            <a:ext cx="7318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Pts with ≥30% tumor burden reduction post-progression = 0/52 (0%)</a:t>
            </a:r>
            <a:endParaRPr lang="en-US" sz="1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343138" y="3567003"/>
            <a:ext cx="24577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Nivolumab</a:t>
            </a:r>
            <a:r>
              <a:rPr lang="en-US" b="1" dirty="0" smtClean="0"/>
              <a:t> TBP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85800" y="4913491"/>
            <a:ext cx="7318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Pts with ≥30% tumor burden reduction post-progression </a:t>
            </a:r>
            <a:r>
              <a:rPr lang="en-US" sz="1600" b="1" smtClean="0"/>
              <a:t>= 20/142 (14%)</a:t>
            </a:r>
            <a:endParaRPr lang="en-US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7094" y="5752692"/>
            <a:ext cx="861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*</a:t>
            </a:r>
            <a:r>
              <a:rPr lang="en-US" sz="1600" baseline="30000" dirty="0"/>
              <a:t> </a:t>
            </a:r>
            <a:r>
              <a:rPr lang="en-US" sz="1600" dirty="0"/>
              <a:t>Responders before first progression</a:t>
            </a:r>
          </a:p>
        </p:txBody>
      </p:sp>
    </p:spTree>
    <p:extLst>
      <p:ext uri="{BB962C8B-B14F-4D97-AF65-F5344CB8AC3E}">
        <p14:creationId xmlns:p14="http://schemas.microsoft.com/office/powerpoint/2010/main" val="38258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0" y="6473279"/>
            <a:ext cx="914400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err="1" smtClean="0">
                <a:solidFill>
                  <a:srgbClr val="FFFFFF"/>
                </a:solidFill>
                <a:cs typeface="Arial" charset="0"/>
              </a:rPr>
              <a:t>Ravaud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 A et </a:t>
            </a:r>
            <a:r>
              <a:rPr lang="en-US" sz="16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600" i="1" dirty="0" smtClean="0">
                <a:solidFill>
                  <a:srgbClr val="FFFFFF"/>
                </a:solidFill>
                <a:cs typeface="Arial" charset="0"/>
              </a:rPr>
              <a:t>N </a:t>
            </a:r>
            <a:r>
              <a:rPr lang="en-US" sz="1600" i="1" dirty="0" err="1" smtClean="0">
                <a:solidFill>
                  <a:srgbClr val="FFFFFF"/>
                </a:solidFill>
                <a:cs typeface="Arial" charset="0"/>
              </a:rPr>
              <a:t>Engl</a:t>
            </a:r>
            <a:r>
              <a:rPr lang="en-US" sz="1600" i="1" dirty="0" smtClean="0">
                <a:solidFill>
                  <a:srgbClr val="FFFFFF"/>
                </a:solidFill>
                <a:cs typeface="Arial" charset="0"/>
              </a:rPr>
              <a:t> J Med 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2016;[</a:t>
            </a:r>
            <a:r>
              <a:rPr lang="en-US" sz="1600" dirty="0" err="1" smtClean="0">
                <a:solidFill>
                  <a:srgbClr val="FFFFFF"/>
                </a:solidFill>
                <a:cs typeface="Arial" charset="0"/>
              </a:rPr>
              <a:t>Epub</a:t>
            </a:r>
            <a:r>
              <a:rPr lang="en-US" sz="160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ahead of print]; </a:t>
            </a:r>
            <a:r>
              <a:rPr lang="en-US" sz="1600" i="1" dirty="0" smtClean="0">
                <a:solidFill>
                  <a:srgbClr val="FFFFFF"/>
                </a:solidFill>
                <a:cs typeface="Arial" charset="0"/>
              </a:rPr>
              <a:t>Proc ESMO 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2016;Abstract LBA11_PR.</a:t>
            </a:r>
            <a:endParaRPr lang="en-US" sz="16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09600" y="990600"/>
            <a:ext cx="7772400" cy="4267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143000"/>
            <a:ext cx="7848600" cy="398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0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57474"/>
            <a:ext cx="6920151" cy="4576526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914400"/>
          </a:xfrm>
        </p:spPr>
        <p:txBody>
          <a:bodyPr/>
          <a:lstStyle/>
          <a:p>
            <a:r>
              <a:rPr lang="en-US" dirty="0" smtClean="0"/>
              <a:t>S-TRAC: Efficacy Results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" y="5415915"/>
            <a:ext cx="89154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61925"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US" sz="1600" dirty="0" smtClean="0"/>
              <a:t>Median DFS (high-risk disease) </a:t>
            </a:r>
            <a:r>
              <a:rPr lang="en-US" sz="1600" dirty="0"/>
              <a:t>by central review = </a:t>
            </a:r>
            <a:r>
              <a:rPr lang="en-US" sz="1600" dirty="0" smtClean="0"/>
              <a:t>6.2 years (sunitinib) </a:t>
            </a:r>
            <a:r>
              <a:rPr lang="en-US" sz="1600" dirty="0"/>
              <a:t>vs </a:t>
            </a:r>
            <a:r>
              <a:rPr lang="en-US" sz="1600" dirty="0" smtClean="0"/>
              <a:t>4.0 years (placebo)</a:t>
            </a:r>
          </a:p>
          <a:p>
            <a:pPr marL="576263" lvl="2" indent="-288925">
              <a:spcBef>
                <a:spcPts val="300"/>
              </a:spcBef>
              <a:spcAft>
                <a:spcPts val="300"/>
              </a:spcAft>
              <a:buFont typeface=".HelveticaNeueDeskInterface-Regular" charset="-120"/>
              <a:buChar char="–"/>
            </a:pPr>
            <a:r>
              <a:rPr lang="en-US" sz="1600" dirty="0" smtClean="0"/>
              <a:t>HR = 0.74; </a:t>
            </a:r>
            <a:r>
              <a:rPr lang="en-US" sz="1600" i="1" dirty="0" smtClean="0"/>
              <a:t>p</a:t>
            </a:r>
            <a:r>
              <a:rPr lang="en-US" sz="1600" dirty="0" smtClean="0"/>
              <a:t> = 0.04</a:t>
            </a:r>
          </a:p>
          <a:p>
            <a:pPr marL="173038" lvl="1" indent="-161925"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US" sz="1600" dirty="0" smtClean="0"/>
              <a:t>OS data are not mature</a:t>
            </a:r>
          </a:p>
        </p:txBody>
      </p:sp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-106220" y="6473279"/>
            <a:ext cx="914400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err="1" smtClean="0">
                <a:solidFill>
                  <a:srgbClr val="FFFFFF"/>
                </a:solidFill>
                <a:cs typeface="Arial" charset="0"/>
              </a:rPr>
              <a:t>Ravaud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 A et </a:t>
            </a:r>
            <a:r>
              <a:rPr lang="en-US" sz="16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600" i="1" dirty="0" smtClean="0">
                <a:solidFill>
                  <a:srgbClr val="FFFFFF"/>
                </a:solidFill>
                <a:cs typeface="Arial" charset="0"/>
              </a:rPr>
              <a:t>N </a:t>
            </a:r>
            <a:r>
              <a:rPr lang="en-US" sz="1600" i="1" dirty="0" err="1" smtClean="0">
                <a:solidFill>
                  <a:srgbClr val="FFFFFF"/>
                </a:solidFill>
                <a:cs typeface="Arial" charset="0"/>
              </a:rPr>
              <a:t>Engl</a:t>
            </a:r>
            <a:r>
              <a:rPr lang="en-US" sz="1600" i="1" dirty="0" smtClean="0">
                <a:solidFill>
                  <a:srgbClr val="FFFFFF"/>
                </a:solidFill>
                <a:cs typeface="Arial" charset="0"/>
              </a:rPr>
              <a:t> J Med 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2016;[</a:t>
            </a:r>
            <a:r>
              <a:rPr lang="en-US" sz="1600" dirty="0" err="1" smtClean="0">
                <a:solidFill>
                  <a:srgbClr val="FFFFFF"/>
                </a:solidFill>
                <a:cs typeface="Arial" charset="0"/>
              </a:rPr>
              <a:t>Epub</a:t>
            </a:r>
            <a:r>
              <a:rPr lang="en-US" sz="1600" dirty="0" smtClean="0">
                <a:solidFill>
                  <a:srgbClr val="FFFFFF"/>
                </a:solidFill>
                <a:cs typeface="Arial" charset="0"/>
              </a:rPr>
              <a:t> ahead of print].</a:t>
            </a:r>
            <a:endParaRPr lang="en-US" sz="16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65670" y="97257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DFS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09600" y="5028337"/>
            <a:ext cx="2813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Median </a:t>
            </a:r>
            <a:r>
              <a:rPr lang="en-US" sz="1600" dirty="0" smtClean="0"/>
              <a:t>follow-up = </a:t>
            </a:r>
            <a:r>
              <a:rPr lang="en-US" sz="1600" dirty="0"/>
              <a:t>5.4 </a:t>
            </a:r>
            <a:r>
              <a:rPr lang="en-US" sz="1600" dirty="0" smtClean="0"/>
              <a:t>years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5607395" y="1992531"/>
            <a:ext cx="2005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8CC63E"/>
                </a:solidFill>
              </a:rPr>
              <a:t>Median = 6.8 years</a:t>
            </a:r>
            <a:endParaRPr lang="en-US" sz="1600" b="1" dirty="0">
              <a:solidFill>
                <a:srgbClr val="8CC63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77582" y="2707183"/>
            <a:ext cx="1960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8CC63E"/>
                </a:solidFill>
              </a:rPr>
              <a:t>Sunitinib</a:t>
            </a:r>
            <a:r>
              <a:rPr lang="en-US" sz="1600" b="1" dirty="0" smtClean="0">
                <a:solidFill>
                  <a:srgbClr val="8CC63E"/>
                </a:solidFill>
              </a:rPr>
              <a:t> (</a:t>
            </a:r>
            <a:r>
              <a:rPr lang="en-US" sz="1600" b="1" dirty="0">
                <a:solidFill>
                  <a:srgbClr val="8CC63E"/>
                </a:solidFill>
              </a:rPr>
              <a:t>n </a:t>
            </a:r>
            <a:r>
              <a:rPr lang="en-US" sz="1600" b="1" dirty="0" smtClean="0">
                <a:solidFill>
                  <a:srgbClr val="8CC63E"/>
                </a:solidFill>
              </a:rPr>
              <a:t>= 309)</a:t>
            </a:r>
            <a:endParaRPr lang="en-US" sz="1600" b="1" dirty="0">
              <a:solidFill>
                <a:srgbClr val="8CC63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35389" y="2998128"/>
            <a:ext cx="1867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25929"/>
                </a:solidFill>
              </a:rPr>
              <a:t>Placebo (</a:t>
            </a:r>
            <a:r>
              <a:rPr lang="en-US" sz="1600" b="1" dirty="0">
                <a:solidFill>
                  <a:srgbClr val="F25929"/>
                </a:solidFill>
              </a:rPr>
              <a:t>n </a:t>
            </a:r>
            <a:r>
              <a:rPr lang="en-US" sz="1600" b="1" dirty="0" smtClean="0">
                <a:solidFill>
                  <a:srgbClr val="F25929"/>
                </a:solidFill>
              </a:rPr>
              <a:t>= 306)</a:t>
            </a:r>
            <a:endParaRPr lang="en-US" sz="1600" b="1" dirty="0">
              <a:solidFill>
                <a:srgbClr val="F25929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21630" y="3543503"/>
            <a:ext cx="2005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25929"/>
                </a:solidFill>
              </a:rPr>
              <a:t>Median = 5.6 years</a:t>
            </a:r>
            <a:endParaRPr lang="en-US" sz="1600" b="1" dirty="0">
              <a:solidFill>
                <a:srgbClr val="F2592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400" y="3508979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Hazard ratio, </a:t>
            </a:r>
            <a:r>
              <a:rPr lang="en-US" sz="1600" dirty="0" smtClean="0"/>
              <a:t>0.76</a:t>
            </a:r>
          </a:p>
          <a:p>
            <a:r>
              <a:rPr lang="en-US" sz="1600" i="1" dirty="0" smtClean="0"/>
              <a:t>P</a:t>
            </a:r>
            <a:r>
              <a:rPr lang="en-US" sz="1600" dirty="0" smtClean="0"/>
              <a:t> = 0.03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4906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8183880" cy="4005072"/>
          </a:xfrm>
        </p:spPr>
        <p:txBody>
          <a:bodyPr/>
          <a:lstStyle/>
          <a:p>
            <a:r>
              <a:rPr lang="en-US" sz="2500" dirty="0" err="1" smtClean="0">
                <a:latin typeface="Arial" charset="0"/>
                <a:ea typeface="ＭＳ Ｐゴシック" charset="0"/>
                <a:cs typeface="ＭＳ Ｐゴシック" charset="0"/>
              </a:rPr>
              <a:t>Atezolizumab</a:t>
            </a:r>
            <a:r>
              <a:rPr lang="en-US" sz="25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500" dirty="0">
                <a:latin typeface="Arial" charset="0"/>
                <a:ea typeface="ＭＳ Ｐゴシック" charset="0"/>
                <a:cs typeface="ＭＳ Ｐゴシック" charset="0"/>
              </a:rPr>
              <a:t>as First-Line (1L) Therapy in </a:t>
            </a:r>
            <a:r>
              <a:rPr lang="en-US" sz="2500" dirty="0" err="1">
                <a:latin typeface="Arial" charset="0"/>
                <a:ea typeface="ＭＳ Ｐゴシック" charset="0"/>
                <a:cs typeface="ＭＳ Ｐゴシック" charset="0"/>
              </a:rPr>
              <a:t>Cisplatin</a:t>
            </a:r>
            <a:r>
              <a:rPr lang="en-US" sz="2500" dirty="0">
                <a:latin typeface="Arial" charset="0"/>
                <a:ea typeface="ＭＳ Ｐゴシック" charset="0"/>
                <a:cs typeface="ＭＳ Ｐゴシック" charset="0"/>
              </a:rPr>
              <a:t>-Ineligible Locally Advanced/Metastatic </a:t>
            </a:r>
            <a:r>
              <a:rPr lang="en-US" sz="2500" dirty="0" err="1" smtClean="0">
                <a:latin typeface="Arial" charset="0"/>
                <a:ea typeface="ＭＳ Ｐゴシック" charset="0"/>
                <a:cs typeface="ＭＳ Ｐゴシック" charset="0"/>
              </a:rPr>
              <a:t>Urothelial</a:t>
            </a:r>
            <a:r>
              <a:rPr lang="en-US" sz="2500" dirty="0" smtClean="0">
                <a:latin typeface="Arial" charset="0"/>
                <a:ea typeface="ＭＳ Ｐゴシック" charset="0"/>
                <a:cs typeface="ＭＳ Ｐゴシック" charset="0"/>
              </a:rPr>
              <a:t> Carcinoma </a:t>
            </a:r>
            <a:r>
              <a:rPr lang="en-US" sz="2500" dirty="0">
                <a:latin typeface="Arial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500" dirty="0" err="1">
                <a:latin typeface="Arial" charset="0"/>
                <a:ea typeface="ＭＳ Ｐゴシック" charset="0"/>
                <a:cs typeface="ＭＳ Ｐゴシック" charset="0"/>
              </a:rPr>
              <a:t>mUC</a:t>
            </a:r>
            <a:r>
              <a:rPr lang="en-US" sz="2500" dirty="0">
                <a:latin typeface="Arial" charset="0"/>
                <a:ea typeface="ＭＳ Ｐゴシック" charset="0"/>
                <a:cs typeface="ＭＳ Ｐゴシック" charset="0"/>
              </a:rPr>
              <a:t>): Primary Analysis of IMvigor210 Cohort </a:t>
            </a:r>
            <a:r>
              <a:rPr lang="en-US" sz="2500" dirty="0" smtClean="0"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US" sz="2500" baseline="30000" dirty="0" smtClean="0"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br>
              <a:rPr lang="en-US" sz="2500" baseline="300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500" baseline="300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500" baseline="300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500" dirty="0" smtClean="0"/>
              <a:t>Updated </a:t>
            </a:r>
            <a:r>
              <a:rPr lang="en-US" sz="2500" dirty="0"/>
              <a:t>Efficacy from IMvigor210: </a:t>
            </a:r>
            <a:r>
              <a:rPr lang="en-US" sz="2500" dirty="0" err="1"/>
              <a:t>Atezolizumab</a:t>
            </a:r>
            <a:r>
              <a:rPr lang="en-US" sz="2500" dirty="0"/>
              <a:t> in Platinum Treated Locally Advanced/Metastatic </a:t>
            </a:r>
            <a:r>
              <a:rPr lang="en-US" sz="2500" dirty="0" err="1"/>
              <a:t>Urothelial</a:t>
            </a:r>
            <a:r>
              <a:rPr lang="en-US" sz="2500" dirty="0"/>
              <a:t> Carcinoma (</a:t>
            </a:r>
            <a:r>
              <a:rPr lang="en-US" sz="2500" dirty="0" err="1"/>
              <a:t>mUC</a:t>
            </a:r>
            <a:r>
              <a:rPr lang="en-US" sz="2500" dirty="0" smtClean="0"/>
              <a:t>)</a:t>
            </a:r>
            <a:r>
              <a:rPr lang="en-US" sz="2500" baseline="30000" dirty="0" smtClean="0"/>
              <a:t>2</a:t>
            </a:r>
            <a:endParaRPr lang="en-US" sz="2500" baseline="30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baseline="30000" dirty="0">
                <a:latin typeface="Arial" charset="0"/>
                <a:ea typeface="ＭＳ Ｐゴシック" charset="0"/>
                <a:cs typeface="ＭＳ Ｐゴシック" charset="0"/>
              </a:rPr>
              <a:t>1 </a:t>
            </a:r>
            <a:r>
              <a:rPr lang="en-US" sz="2400" dirty="0" err="1">
                <a:latin typeface="Arial" charset="0"/>
                <a:ea typeface="ＭＳ Ｐゴシック" charset="0"/>
                <a:cs typeface="ＭＳ Ｐゴシック" charset="0"/>
              </a:rPr>
              <a:t>Balar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AV et al. </a:t>
            </a:r>
            <a:b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400" i="1" dirty="0" err="1">
                <a:latin typeface="Arial" charset="0"/>
                <a:ea typeface="ＭＳ Ｐゴシック" charset="0"/>
                <a:cs typeface="ＭＳ Ｐゴシック" charset="0"/>
              </a:rPr>
              <a:t>Proc</a:t>
            </a:r>
            <a:r>
              <a:rPr lang="en-US" sz="2400" i="1" dirty="0">
                <a:latin typeface="Arial" charset="0"/>
                <a:ea typeface="ＭＳ Ｐゴシック" charset="0"/>
                <a:cs typeface="ＭＳ Ｐゴシック" charset="0"/>
              </a:rPr>
              <a:t> ASCO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2016;Abstract LBA4500.</a:t>
            </a:r>
          </a:p>
          <a:p>
            <a:r>
              <a:rPr lang="en-US" sz="2400" baseline="30000" dirty="0" smtClean="0"/>
              <a:t>2 </a:t>
            </a:r>
            <a:r>
              <a:rPr lang="en-US" sz="2400" dirty="0" err="1" smtClean="0"/>
              <a:t>Dreicer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R et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4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sz="2400" i="1" dirty="0">
                <a:latin typeface="Arial" charset="0"/>
                <a:ea typeface="ＭＳ Ｐゴシック" charset="0"/>
                <a:cs typeface="ＭＳ Ｐゴシック" charset="0"/>
              </a:rPr>
              <a:t>ASCO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2016;Abstract 4515.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68327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94" y="1061114"/>
            <a:ext cx="5578074" cy="4276524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IMvigor210 Cohort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1 —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First-Line 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Atezolizumab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in Cisplatin-Ineligible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Patients: ORR and Change in Tumor Burden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  <a:cs typeface="Arial" charset="0"/>
              </a:rPr>
              <a:t>Balar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 AR et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800" i="1" dirty="0" err="1" smtClean="0">
                <a:solidFill>
                  <a:srgbClr val="FFFFFF"/>
                </a:solidFill>
                <a:cs typeface="Arial" charset="0"/>
              </a:rPr>
              <a:t>Proc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 ASCO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2016;Abstract LBA4500.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6062246"/>
            <a:ext cx="685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Median follow-up duration: 14.4 months</a:t>
            </a:r>
          </a:p>
        </p:txBody>
      </p:sp>
      <p:sp>
        <p:nvSpPr>
          <p:cNvPr id="7" name="Rectangle 6"/>
          <p:cNvSpPr/>
          <p:nvPr/>
        </p:nvSpPr>
        <p:spPr>
          <a:xfrm>
            <a:off x="1905000" y="2670397"/>
            <a:ext cx="7606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125894"/>
                </a:solidFill>
              </a:rPr>
              <a:t>SLD = </a:t>
            </a:r>
          </a:p>
        </p:txBody>
      </p:sp>
      <p:sp>
        <p:nvSpPr>
          <p:cNvPr id="11" name="Title 2"/>
          <p:cNvSpPr txBox="1">
            <a:spLocks/>
          </p:cNvSpPr>
          <p:nvPr/>
        </p:nvSpPr>
        <p:spPr bwMode="auto">
          <a:xfrm>
            <a:off x="6120952" y="1447800"/>
            <a:ext cx="3023048" cy="331564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spcBef>
                <a:spcPts val="1000"/>
              </a:spcBef>
              <a:buFont typeface="Arial"/>
              <a:buChar char="•"/>
            </a:pPr>
            <a:r>
              <a:rPr lang="en-US" sz="1800" dirty="0"/>
              <a:t>PD-L1 expression </a:t>
            </a:r>
            <a:r>
              <a:rPr lang="en-US" sz="1800" dirty="0" smtClean="0"/>
              <a:t>on immune </a:t>
            </a:r>
            <a:r>
              <a:rPr lang="en-US" sz="1800" dirty="0"/>
              <a:t>cells (IC) </a:t>
            </a:r>
            <a:r>
              <a:rPr lang="en-US" sz="1800" dirty="0" smtClean="0"/>
              <a:t>was evaluated </a:t>
            </a:r>
            <a:r>
              <a:rPr lang="en-US" sz="1800" dirty="0"/>
              <a:t>based on </a:t>
            </a:r>
            <a:r>
              <a:rPr lang="en-US" sz="1800" dirty="0" smtClean="0"/>
              <a:t>3 scoring </a:t>
            </a:r>
            <a:r>
              <a:rPr lang="en-US" sz="1800" dirty="0"/>
              <a:t>levels: IC2/3 (≥5%)</a:t>
            </a:r>
            <a:r>
              <a:rPr lang="en-US" sz="1800" dirty="0" smtClean="0"/>
              <a:t>, IC1 </a:t>
            </a:r>
            <a:r>
              <a:rPr lang="en-US" sz="1800" dirty="0"/>
              <a:t>(≥1% but &lt;5%), </a:t>
            </a:r>
            <a:r>
              <a:rPr lang="en-US" sz="1800" dirty="0" smtClean="0"/>
              <a:t>IC0 (</a:t>
            </a:r>
            <a:r>
              <a:rPr lang="en-US" sz="1800" dirty="0"/>
              <a:t>&lt;1%</a:t>
            </a:r>
            <a:r>
              <a:rPr lang="en-US" sz="1800" dirty="0" smtClean="0"/>
              <a:t>)</a:t>
            </a:r>
          </a:p>
          <a:p>
            <a:pPr marL="285750" indent="-285750">
              <a:spcBef>
                <a:spcPts val="1000"/>
              </a:spcBef>
              <a:buFont typeface="Arial"/>
              <a:buChar char="•"/>
            </a:pPr>
            <a:r>
              <a:rPr lang="en-US" sz="1800" kern="0" dirty="0" smtClean="0"/>
              <a:t>59% of evaluable patients (56/95) experienced decreased lesion SLDs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56900" y="5220194"/>
            <a:ext cx="19895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SLD </a:t>
            </a:r>
            <a:r>
              <a:rPr lang="en-US" sz="1600" dirty="0" smtClean="0"/>
              <a:t>= </a:t>
            </a:r>
            <a:r>
              <a:rPr lang="en-US" sz="1600" b="1" dirty="0" smtClean="0"/>
              <a:t>19/30 (63%)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4476311" y="1210228"/>
            <a:ext cx="20484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IC2/3; 28% ORR</a:t>
            </a:r>
            <a:endParaRPr lang="en-US" sz="15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14366" y="2640884"/>
            <a:ext cx="20484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IC1; 23% ORR</a:t>
            </a:r>
            <a:endParaRPr lang="en-US" sz="15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585723" y="4076887"/>
            <a:ext cx="20484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IC0; 21% ORR</a:t>
            </a:r>
            <a:endParaRPr lang="en-US" sz="1500" b="1" dirty="0"/>
          </a:p>
        </p:txBody>
      </p:sp>
      <p:sp>
        <p:nvSpPr>
          <p:cNvPr id="16" name="Rectangle 15"/>
          <p:cNvSpPr/>
          <p:nvPr/>
        </p:nvSpPr>
        <p:spPr>
          <a:xfrm>
            <a:off x="2591266" y="3887754"/>
            <a:ext cx="19944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SLD </a:t>
            </a:r>
            <a:r>
              <a:rPr lang="en-US" sz="1600" dirty="0" smtClean="0"/>
              <a:t>= </a:t>
            </a:r>
            <a:r>
              <a:rPr lang="en-US" sz="1600" b="1" dirty="0"/>
              <a:t>2</a:t>
            </a:r>
            <a:r>
              <a:rPr lang="en-US" sz="1600" b="1" dirty="0" smtClean="0"/>
              <a:t>0/39 (51%)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1788316" y="2488896"/>
            <a:ext cx="19944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SLD </a:t>
            </a:r>
            <a:r>
              <a:rPr lang="en-US" sz="1600" dirty="0" smtClean="0"/>
              <a:t>= </a:t>
            </a:r>
            <a:r>
              <a:rPr lang="en-US" sz="1600" b="1" dirty="0" smtClean="0"/>
              <a:t>17/26 (65%)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928320" y="2955523"/>
            <a:ext cx="44054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Maximum SLD reduction from baseline, %</a:t>
            </a:r>
            <a:endParaRPr lang="en-US" sz="15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85800" y="5608320"/>
            <a:ext cx="434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SLD = sum of longest diameters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450980" y="5113613"/>
            <a:ext cx="14610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PD</a:t>
            </a:r>
            <a:endParaRPr lang="en-US" sz="1600" b="1" dirty="0"/>
          </a:p>
        </p:txBody>
      </p:sp>
      <p:sp>
        <p:nvSpPr>
          <p:cNvPr id="21" name="Rectangle 20"/>
          <p:cNvSpPr/>
          <p:nvPr/>
        </p:nvSpPr>
        <p:spPr>
          <a:xfrm>
            <a:off x="7593980" y="5113613"/>
            <a:ext cx="14610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SD</a:t>
            </a:r>
            <a:endParaRPr lang="en-US" sz="1600" b="1" dirty="0"/>
          </a:p>
        </p:txBody>
      </p:sp>
      <p:sp>
        <p:nvSpPr>
          <p:cNvPr id="22" name="Rectangle 21"/>
          <p:cNvSpPr/>
          <p:nvPr/>
        </p:nvSpPr>
        <p:spPr>
          <a:xfrm>
            <a:off x="6450980" y="5570813"/>
            <a:ext cx="1066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PR</a:t>
            </a:r>
            <a:endParaRPr lang="en-US" sz="1600" b="1" dirty="0"/>
          </a:p>
        </p:txBody>
      </p:sp>
      <p:sp>
        <p:nvSpPr>
          <p:cNvPr id="23" name="Rectangle 22"/>
          <p:cNvSpPr/>
          <p:nvPr/>
        </p:nvSpPr>
        <p:spPr bwMode="auto">
          <a:xfrm>
            <a:off x="6248400" y="5181600"/>
            <a:ext cx="202580" cy="202580"/>
          </a:xfrm>
          <a:prstGeom prst="rect">
            <a:avLst/>
          </a:prstGeom>
          <a:solidFill>
            <a:srgbClr val="D2D3D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7391400" y="5181600"/>
            <a:ext cx="202580" cy="202580"/>
          </a:xfrm>
          <a:prstGeom prst="rect">
            <a:avLst/>
          </a:prstGeom>
          <a:solidFill>
            <a:srgbClr val="27BCE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6248400" y="5638800"/>
            <a:ext cx="202580" cy="202580"/>
          </a:xfrm>
          <a:prstGeom prst="rect">
            <a:avLst/>
          </a:prstGeom>
          <a:solidFill>
            <a:srgbClr val="8CC63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593980" y="5570813"/>
            <a:ext cx="1066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CR</a:t>
            </a:r>
            <a:endParaRPr lang="en-US" sz="1600" b="1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7391400" y="5638800"/>
            <a:ext cx="202580" cy="202580"/>
          </a:xfrm>
          <a:prstGeom prst="rect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36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57" y="1241320"/>
            <a:ext cx="5712005" cy="4245924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228600" y="127476"/>
            <a:ext cx="8915400" cy="914400"/>
          </a:xfrm>
        </p:spPr>
        <p:txBody>
          <a:bodyPr/>
          <a:lstStyle/>
          <a:p>
            <a:r>
              <a:rPr lang="en-US" sz="2400" dirty="0" smtClean="0"/>
              <a:t>IMvigor210</a:t>
            </a:r>
            <a:r>
              <a:rPr lang="en-US" sz="2400" dirty="0"/>
              <a:t> </a:t>
            </a:r>
            <a:r>
              <a:rPr lang="en-US" sz="2400" dirty="0" smtClean="0"/>
              <a:t>Cohort 2 </a:t>
            </a:r>
            <a:r>
              <a:rPr lang="en-US" sz="2400" dirty="0"/>
              <a:t>— Second-Line </a:t>
            </a:r>
            <a:r>
              <a:rPr lang="en-US" sz="2400" dirty="0" err="1"/>
              <a:t>Atezolizumab</a:t>
            </a:r>
            <a:r>
              <a:rPr lang="en-US" sz="2400" dirty="0"/>
              <a:t> in Platinum-Treated </a:t>
            </a:r>
            <a:r>
              <a:rPr lang="en-US" sz="2400" dirty="0" smtClean="0"/>
              <a:t>Patients: Overall Response Rate (ORR) and Change in Tumor Burden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>
                <a:solidFill>
                  <a:srgbClr val="FFFFFF"/>
                </a:solidFill>
                <a:cs typeface="Arial" charset="0"/>
              </a:rPr>
              <a:t>Dreicer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 R et al. </a:t>
            </a:r>
            <a:r>
              <a:rPr lang="en-US" sz="1800" i="1" dirty="0" err="1">
                <a:solidFill>
                  <a:srgbClr val="FFFFFF"/>
                </a:solidFill>
                <a:cs typeface="Arial" charset="0"/>
              </a:rPr>
              <a:t>Proc</a:t>
            </a:r>
            <a:r>
              <a:rPr lang="en-US" sz="1800" i="1" dirty="0">
                <a:solidFill>
                  <a:srgbClr val="FFFFFF"/>
                </a:solidFill>
                <a:cs typeface="Arial" charset="0"/>
              </a:rPr>
              <a:t> ASCO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2016;Abstract 4515.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5057" y="6037758"/>
            <a:ext cx="50624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Median follow-up duration: 17.5 months</a:t>
            </a:r>
          </a:p>
        </p:txBody>
      </p:sp>
      <p:sp>
        <p:nvSpPr>
          <p:cNvPr id="7" name="Title 2"/>
          <p:cNvSpPr txBox="1">
            <a:spLocks/>
          </p:cNvSpPr>
          <p:nvPr/>
        </p:nvSpPr>
        <p:spPr bwMode="auto">
          <a:xfrm>
            <a:off x="6200417" y="1601708"/>
            <a:ext cx="2943583" cy="301722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lvl="0" indent="-285750">
              <a:spcBef>
                <a:spcPts val="800"/>
              </a:spcBef>
              <a:buFont typeface="Arial" charset="0"/>
              <a:buChar char="•"/>
              <a:defRPr/>
            </a:pPr>
            <a:r>
              <a:rPr lang="en-US" sz="1800" kern="0" dirty="0" smtClean="0"/>
              <a:t>46% of evaluable patients (118/259) experienced a decrease in target lesions</a:t>
            </a:r>
          </a:p>
          <a:p>
            <a:pPr marL="520700" lvl="1" indent="-174625">
              <a:spcBef>
                <a:spcPts val="800"/>
              </a:spcBef>
              <a:buFont typeface=".HelveticaNeueDeskInterface-Regular" charset="-120"/>
              <a:buChar char="-"/>
              <a:defRPr/>
            </a:pPr>
            <a:r>
              <a:rPr lang="en-US" sz="1800" kern="0" dirty="0" smtClean="0"/>
              <a:t>Greater reduction in tumor burden seen with higher PD-L1 status</a:t>
            </a:r>
          </a:p>
        </p:txBody>
      </p:sp>
      <p:sp>
        <p:nvSpPr>
          <p:cNvPr id="2" name="Rectangle 1"/>
          <p:cNvSpPr/>
          <p:nvPr/>
        </p:nvSpPr>
        <p:spPr>
          <a:xfrm>
            <a:off x="2167657" y="2561530"/>
            <a:ext cx="7606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125894"/>
                </a:solidFill>
              </a:rPr>
              <a:t>SLD = </a:t>
            </a:r>
          </a:p>
        </p:txBody>
      </p:sp>
      <p:sp>
        <p:nvSpPr>
          <p:cNvPr id="10" name="Rectangle 9"/>
          <p:cNvSpPr/>
          <p:nvPr/>
        </p:nvSpPr>
        <p:spPr>
          <a:xfrm>
            <a:off x="3491934" y="5317967"/>
            <a:ext cx="19944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SLD </a:t>
            </a:r>
            <a:r>
              <a:rPr lang="en-US" sz="1600" dirty="0" smtClean="0"/>
              <a:t>= </a:t>
            </a:r>
            <a:r>
              <a:rPr lang="en-US" sz="1600" b="1" dirty="0"/>
              <a:t>25/84 (30</a:t>
            </a:r>
            <a:r>
              <a:rPr lang="en-US" sz="1600" b="1" dirty="0" smtClean="0"/>
              <a:t>%)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403956" y="1396444"/>
            <a:ext cx="20484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IC2/3; 28% ORR</a:t>
            </a:r>
            <a:endParaRPr lang="en-US" sz="15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419610" y="2902251"/>
            <a:ext cx="20484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IC1; 11% ORR</a:t>
            </a:r>
            <a:endParaRPr lang="en-US" sz="15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419610" y="4259476"/>
            <a:ext cx="20484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IC0; 9% ORR</a:t>
            </a:r>
            <a:endParaRPr lang="en-US" sz="1500" b="1" dirty="0"/>
          </a:p>
        </p:txBody>
      </p:sp>
      <p:sp>
        <p:nvSpPr>
          <p:cNvPr id="16" name="Rectangle 15"/>
          <p:cNvSpPr/>
          <p:nvPr/>
        </p:nvSpPr>
        <p:spPr>
          <a:xfrm>
            <a:off x="2523517" y="3920922"/>
            <a:ext cx="19944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SLD </a:t>
            </a:r>
            <a:r>
              <a:rPr lang="en-US" sz="1600" dirty="0" smtClean="0"/>
              <a:t>= </a:t>
            </a:r>
            <a:r>
              <a:rPr lang="en-US" sz="1600" b="1" dirty="0" smtClean="0"/>
              <a:t>40/88 (45%)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1931073" y="2466645"/>
            <a:ext cx="19944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SLD </a:t>
            </a:r>
            <a:r>
              <a:rPr lang="en-US" sz="1600" dirty="0" smtClean="0"/>
              <a:t>= </a:t>
            </a:r>
            <a:r>
              <a:rPr lang="en-US" sz="1600" b="1" dirty="0" smtClean="0"/>
              <a:t>53/87 (61%)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-1964922" y="3172311"/>
            <a:ext cx="44054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Maximum SLD reduction from baseline, %</a:t>
            </a:r>
            <a:endParaRPr lang="en-US" sz="1500" b="1" dirty="0"/>
          </a:p>
        </p:txBody>
      </p:sp>
      <p:sp>
        <p:nvSpPr>
          <p:cNvPr id="18" name="Rectangle 17"/>
          <p:cNvSpPr/>
          <p:nvPr/>
        </p:nvSpPr>
        <p:spPr>
          <a:xfrm>
            <a:off x="981676" y="5715000"/>
            <a:ext cx="14610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PD</a:t>
            </a:r>
            <a:endParaRPr lang="en-US" sz="1600" b="1" dirty="0"/>
          </a:p>
        </p:txBody>
      </p:sp>
      <p:sp>
        <p:nvSpPr>
          <p:cNvPr id="19" name="Rectangle 18"/>
          <p:cNvSpPr/>
          <p:nvPr/>
        </p:nvSpPr>
        <p:spPr>
          <a:xfrm>
            <a:off x="2124676" y="5715000"/>
            <a:ext cx="14610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SD</a:t>
            </a:r>
            <a:endParaRPr lang="en-US" sz="1600" b="1" dirty="0"/>
          </a:p>
        </p:txBody>
      </p:sp>
      <p:sp>
        <p:nvSpPr>
          <p:cNvPr id="20" name="Rectangle 19"/>
          <p:cNvSpPr/>
          <p:nvPr/>
        </p:nvSpPr>
        <p:spPr>
          <a:xfrm>
            <a:off x="3267676" y="5715000"/>
            <a:ext cx="1066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PR</a:t>
            </a:r>
            <a:endParaRPr lang="en-US" sz="1600" b="1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779096" y="5782987"/>
            <a:ext cx="202580" cy="202580"/>
          </a:xfrm>
          <a:prstGeom prst="rect">
            <a:avLst/>
          </a:prstGeom>
          <a:solidFill>
            <a:srgbClr val="D2D3D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922096" y="5782987"/>
            <a:ext cx="202580" cy="202580"/>
          </a:xfrm>
          <a:prstGeom prst="rect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065096" y="5782987"/>
            <a:ext cx="202580" cy="202580"/>
          </a:xfrm>
          <a:prstGeom prst="rect">
            <a:avLst/>
          </a:prstGeom>
          <a:solidFill>
            <a:srgbClr val="27BCE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410676" y="5715000"/>
            <a:ext cx="1066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CR</a:t>
            </a:r>
            <a:endParaRPr lang="en-US" sz="1600" b="1" dirty="0"/>
          </a:p>
        </p:txBody>
      </p:sp>
      <p:sp>
        <p:nvSpPr>
          <p:cNvPr id="25" name="Rectangle 24"/>
          <p:cNvSpPr/>
          <p:nvPr/>
        </p:nvSpPr>
        <p:spPr bwMode="auto">
          <a:xfrm>
            <a:off x="4208096" y="5782987"/>
            <a:ext cx="202580" cy="202580"/>
          </a:xfrm>
          <a:prstGeom prst="rect">
            <a:avLst/>
          </a:prstGeom>
          <a:solidFill>
            <a:srgbClr val="8CC63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553676" y="5715000"/>
            <a:ext cx="1066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NE</a:t>
            </a:r>
            <a:endParaRPr lang="en-US" sz="1600" b="1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5351096" y="5782987"/>
            <a:ext cx="202580" cy="202580"/>
          </a:xfrm>
          <a:prstGeom prst="rect">
            <a:avLst/>
          </a:prstGeom>
          <a:solidFill>
            <a:srgbClr val="00438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6" y="3809998"/>
            <a:ext cx="1517905" cy="18214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81000" y="691417"/>
            <a:ext cx="8229600" cy="2743200"/>
          </a:xfrm>
          <a:prstGeom prst="rect">
            <a:avLst/>
          </a:prstGeom>
        </p:spPr>
        <p:txBody>
          <a:bodyPr anchor="b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3600" kern="0" dirty="0" smtClean="0">
                <a:solidFill>
                  <a:srgbClr val="BCE1E3"/>
                </a:solidFill>
              </a:rPr>
              <a:t>Novel Approaches to the Management of Renal Cell and </a:t>
            </a:r>
            <a:r>
              <a:rPr lang="en-US" sz="3600" kern="0" smtClean="0">
                <a:solidFill>
                  <a:srgbClr val="BCE1E3"/>
                </a:solidFill>
              </a:rPr>
              <a:t>Urothelial Bladder Cancer</a:t>
            </a:r>
            <a:endParaRPr lang="en-US" sz="3600" kern="0" dirty="0">
              <a:solidFill>
                <a:srgbClr val="BCE1E3"/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2057400" y="3810000"/>
            <a:ext cx="7086600" cy="215118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2200" b="1" kern="0" dirty="0"/>
              <a:t>Elizabeth R </a:t>
            </a:r>
            <a:r>
              <a:rPr lang="en-US" sz="2200" b="1" kern="0" dirty="0" err="1"/>
              <a:t>Plimack</a:t>
            </a:r>
            <a:r>
              <a:rPr lang="en-US" sz="2200" b="1" kern="0" dirty="0"/>
              <a:t>, MD, MS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Director, Genitourinary Clinical Research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Associate Professor, Department of Hematology/Oncology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Fox Chase Cancer Center, Temple Health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Philadelphia, Pennsylvania </a:t>
            </a:r>
          </a:p>
        </p:txBody>
      </p:sp>
    </p:spTree>
    <p:extLst>
      <p:ext uri="{BB962C8B-B14F-4D97-AF65-F5344CB8AC3E}">
        <p14:creationId xmlns:p14="http://schemas.microsoft.com/office/powerpoint/2010/main" val="188482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85800" y="0"/>
            <a:ext cx="7848600" cy="914400"/>
          </a:xfrm>
        </p:spPr>
        <p:txBody>
          <a:bodyPr/>
          <a:lstStyle/>
          <a:p>
            <a:r>
              <a:rPr lang="en-US" sz="2800" dirty="0"/>
              <a:t>IMvigor210 Cohort 2: </a:t>
            </a:r>
            <a:r>
              <a:rPr lang="en-US" sz="2800" dirty="0" smtClean="0"/>
              <a:t>Survival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>
                <a:solidFill>
                  <a:srgbClr val="FFFFFF"/>
                </a:solidFill>
                <a:cs typeface="Arial" charset="0"/>
              </a:rPr>
              <a:t>Dreicer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 R et al. </a:t>
            </a:r>
            <a:r>
              <a:rPr lang="en-US" sz="1800" i="1" dirty="0" err="1">
                <a:solidFill>
                  <a:srgbClr val="FFFFFF"/>
                </a:solidFill>
                <a:cs typeface="Arial" charset="0"/>
              </a:rPr>
              <a:t>Proc</a:t>
            </a:r>
            <a:r>
              <a:rPr lang="en-US" sz="1800" i="1" dirty="0">
                <a:solidFill>
                  <a:srgbClr val="FFFFFF"/>
                </a:solidFill>
                <a:cs typeface="Arial" charset="0"/>
              </a:rPr>
              <a:t> ASCO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2016;Abstract 4515.</a:t>
            </a:r>
          </a:p>
        </p:txBody>
      </p:sp>
      <p:sp>
        <p:nvSpPr>
          <p:cNvPr id="11" name="Rectangle 33"/>
          <p:cNvSpPr>
            <a:spLocks noChangeArrowheads="1"/>
          </p:cNvSpPr>
          <p:nvPr/>
        </p:nvSpPr>
        <p:spPr bwMode="auto">
          <a:xfrm>
            <a:off x="553739" y="1524000"/>
            <a:ext cx="8001000" cy="27432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2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601436"/>
              </p:ext>
            </p:extLst>
          </p:nvPr>
        </p:nvGraphicFramePr>
        <p:xfrm>
          <a:off x="670617" y="1676400"/>
          <a:ext cx="7767245" cy="1117197"/>
        </p:xfrm>
        <a:graphic>
          <a:graphicData uri="http://schemas.openxmlformats.org/drawingml/2006/table">
            <a:tbl>
              <a:tblPr/>
              <a:tblGrid>
                <a:gridCol w="3298370"/>
                <a:gridCol w="1740807"/>
                <a:gridCol w="1445366"/>
                <a:gridCol w="1282702"/>
              </a:tblGrid>
              <a:tr h="3723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All patients (n = 310)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All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IC 2/3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IC 0/1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3723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Median overall survival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7.9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mo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11.9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mo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6.7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mo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3723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1-year overall survival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37%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50%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31%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01339" y="4968899"/>
            <a:ext cx="7799294" cy="872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800" dirty="0" smtClean="0"/>
              <a:t>Median follow-up duration: All </a:t>
            </a:r>
            <a:r>
              <a:rPr lang="en-US" sz="1800" dirty="0" err="1" smtClean="0"/>
              <a:t>pts</a:t>
            </a:r>
            <a:r>
              <a:rPr lang="en-US" sz="1800" dirty="0" smtClean="0"/>
              <a:t>: 17.5 </a:t>
            </a:r>
            <a:r>
              <a:rPr lang="en-US" sz="1800" dirty="0" err="1" smtClean="0"/>
              <a:t>mo</a:t>
            </a:r>
            <a:r>
              <a:rPr lang="en-US" sz="1800" dirty="0" smtClean="0"/>
              <a:t>; 2L only: 17.3 </a:t>
            </a:r>
            <a:r>
              <a:rPr lang="en-US" sz="1800" dirty="0" err="1" smtClean="0"/>
              <a:t>mo</a:t>
            </a:r>
            <a:endParaRPr lang="en-US" sz="1800" dirty="0" smtClean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800" dirty="0" smtClean="0"/>
              <a:t>Longer overall survival observed in patients with higher PD-L1 IC status </a:t>
            </a:r>
            <a:endParaRPr lang="en-US" sz="1800" dirty="0"/>
          </a:p>
        </p:txBody>
      </p:sp>
      <p:graphicFrame>
        <p:nvGraphicFramePr>
          <p:cNvPr id="7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390763"/>
              </p:ext>
            </p:extLst>
          </p:nvPr>
        </p:nvGraphicFramePr>
        <p:xfrm>
          <a:off x="670617" y="2994902"/>
          <a:ext cx="7767245" cy="1117197"/>
        </p:xfrm>
        <a:graphic>
          <a:graphicData uri="http://schemas.openxmlformats.org/drawingml/2006/table">
            <a:tbl>
              <a:tblPr/>
              <a:tblGrid>
                <a:gridCol w="3298370"/>
                <a:gridCol w="1740807"/>
                <a:gridCol w="1445366"/>
                <a:gridCol w="1282702"/>
              </a:tblGrid>
              <a:tr h="3723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Second line only (n = 120)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All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IC 2/3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IC 0/1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3723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Median overall survival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9.0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mo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7.1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mo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  <a:tr h="3723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1-year overall survival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38%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61%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29%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26478" y="4401671"/>
            <a:ext cx="796032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NE = not estimable; 2L only = patients who received only 1 prior line of therapy 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92686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381000" y="1295400"/>
            <a:ext cx="8382000" cy="3429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TextBox 15"/>
          <p:cNvSpPr txBox="1">
            <a:spLocks noChangeArrowheads="1"/>
          </p:cNvSpPr>
          <p:nvPr/>
        </p:nvSpPr>
        <p:spPr bwMode="auto">
          <a:xfrm>
            <a:off x="2590800" y="4419600"/>
            <a:ext cx="609600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en-US" sz="1600" dirty="0" err="1" smtClean="0">
                <a:solidFill>
                  <a:schemeClr val="tx2"/>
                </a:solidFill>
                <a:cs typeface="Arial" charset="0"/>
              </a:rPr>
              <a:t>Massard</a:t>
            </a:r>
            <a:r>
              <a:rPr lang="en-US" sz="1600" dirty="0" smtClean="0">
                <a:solidFill>
                  <a:schemeClr val="tx2"/>
                </a:solidFill>
                <a:cs typeface="Arial" charset="0"/>
              </a:rPr>
              <a:t> C et al. </a:t>
            </a:r>
            <a:r>
              <a:rPr lang="en-US" sz="1600" i="1" dirty="0" smtClean="0">
                <a:solidFill>
                  <a:schemeClr val="tx2"/>
                </a:solidFill>
                <a:cs typeface="Arial" charset="0"/>
              </a:rPr>
              <a:t>J </a:t>
            </a:r>
            <a:r>
              <a:rPr lang="en-US" sz="1600" i="1" dirty="0" err="1" smtClean="0">
                <a:solidFill>
                  <a:schemeClr val="tx2"/>
                </a:solidFill>
                <a:cs typeface="Arial" charset="0"/>
              </a:rPr>
              <a:t>Clin</a:t>
            </a:r>
            <a:r>
              <a:rPr lang="en-US" sz="1600" i="1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600" i="1" dirty="0" err="1" smtClean="0">
                <a:solidFill>
                  <a:schemeClr val="tx2"/>
                </a:solidFill>
                <a:cs typeface="Arial" charset="0"/>
              </a:rPr>
              <a:t>Oncol</a:t>
            </a:r>
            <a:r>
              <a:rPr lang="en-US" sz="1600" i="1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600" dirty="0">
                <a:solidFill>
                  <a:schemeClr val="tx2"/>
                </a:solidFill>
                <a:cs typeface="Arial" charset="0"/>
              </a:rPr>
              <a:t>2016;34(26):3119-25.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9"/>
          <a:stretch/>
        </p:blipFill>
        <p:spPr>
          <a:xfrm>
            <a:off x="381000" y="1371600"/>
            <a:ext cx="8382000" cy="3153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15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 smtClean="0"/>
              <a:t>Press Release (October 21, 2016)</a:t>
            </a:r>
            <a:br>
              <a:rPr lang="en-US" dirty="0" smtClean="0"/>
            </a:br>
            <a:r>
              <a:rPr lang="en-US" sz="2000" dirty="0" smtClean="0"/>
              <a:t>KEYNOTE-045 Trial of </a:t>
            </a:r>
            <a:r>
              <a:rPr lang="en-US" sz="2000" dirty="0" err="1" smtClean="0"/>
              <a:t>Pembrolizumab</a:t>
            </a:r>
            <a:r>
              <a:rPr lang="en-US" sz="2000" dirty="0" smtClean="0"/>
              <a:t> in Previously Treated Advanced Urothelial Cancer Meets Primary Endpoint and Stops Early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14488"/>
            <a:ext cx="7772400" cy="4557712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 smtClean="0"/>
              <a:t>“The </a:t>
            </a:r>
            <a:r>
              <a:rPr lang="en-US" sz="2200" dirty="0"/>
              <a:t>phase 3 KEYNOTE-045 trial investigating the </a:t>
            </a:r>
            <a:r>
              <a:rPr lang="en-US" sz="2200" dirty="0" smtClean="0"/>
              <a:t>use of </a:t>
            </a:r>
            <a:r>
              <a:rPr lang="en-US" sz="2200" dirty="0" err="1" smtClean="0"/>
              <a:t>pembrolizumab</a:t>
            </a:r>
            <a:r>
              <a:rPr lang="en-US" sz="2200" dirty="0" smtClean="0"/>
              <a:t> in </a:t>
            </a:r>
            <a:r>
              <a:rPr lang="en-US" sz="2200" dirty="0"/>
              <a:t>patients with previously treated advanced urothelial cancer, met the primary endpoint of overall survival (OS). In this trial, </a:t>
            </a:r>
            <a:r>
              <a:rPr lang="en-US" sz="2200" dirty="0" err="1" smtClean="0"/>
              <a:t>pembrolizumab</a:t>
            </a:r>
            <a:r>
              <a:rPr lang="en-US" sz="2200" dirty="0" smtClean="0"/>
              <a:t> </a:t>
            </a:r>
            <a:r>
              <a:rPr lang="en-US" sz="2200" dirty="0"/>
              <a:t>was superior compared to investigator choice chemotherapy. Based on a pre-specified interim analysis, an independent Data Monitoring Committee (DMC) has recommended that the trial be stopped early</a:t>
            </a:r>
            <a:r>
              <a:rPr lang="en-US" sz="2200" dirty="0" smtClean="0"/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/>
              <a:t>The safety profile of </a:t>
            </a:r>
            <a:r>
              <a:rPr lang="en-US" sz="2200" dirty="0" err="1" smtClean="0"/>
              <a:t>pembrolizumab</a:t>
            </a:r>
            <a:r>
              <a:rPr lang="en-US" sz="2200" dirty="0" smtClean="0"/>
              <a:t> </a:t>
            </a:r>
            <a:r>
              <a:rPr lang="en-US" sz="2200" dirty="0"/>
              <a:t>in this trial was consistent with that observed in previously reported studies involving patients with advanced urothelial cancer. Results from KEYNOTE-045 will be presented at an upcoming medical meeting</a:t>
            </a:r>
            <a:r>
              <a:rPr lang="en-US" sz="2200" dirty="0" smtClean="0"/>
              <a:t>.”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85010" y="6479232"/>
            <a:ext cx="70855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finance.yahoo.com</a:t>
            </a:r>
            <a:r>
              <a:rPr lang="en-US" sz="1400" dirty="0"/>
              <a:t>/news/merck-keynote-045-studying-keytruda-104500768.html</a:t>
            </a:r>
          </a:p>
        </p:txBody>
      </p:sp>
    </p:spTree>
    <p:extLst>
      <p:ext uri="{BB962C8B-B14F-4D97-AF65-F5344CB8AC3E}">
        <p14:creationId xmlns:p14="http://schemas.microsoft.com/office/powerpoint/2010/main" val="817767987"/>
      </p:ext>
    </p:extLst>
  </p:cSld>
  <p:clrMapOvr>
    <a:masterClrMapping/>
  </p:clrMapOvr>
  <p:transition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err="1" smtClean="0"/>
              <a:t>Pembrolizumab</a:t>
            </a:r>
            <a:r>
              <a:rPr lang="en-US" sz="2800" dirty="0" smtClean="0"/>
              <a:t> (</a:t>
            </a:r>
            <a:r>
              <a:rPr lang="en-US" sz="2800" dirty="0" err="1" smtClean="0"/>
              <a:t>Pembro</a:t>
            </a:r>
            <a:r>
              <a:rPr lang="en-US" sz="2800" dirty="0"/>
              <a:t>) as </a:t>
            </a:r>
            <a:r>
              <a:rPr lang="en-US" sz="2800" dirty="0" smtClean="0"/>
              <a:t>First-Line Therapy </a:t>
            </a:r>
            <a:r>
              <a:rPr lang="en-US" sz="2800" dirty="0"/>
              <a:t>for </a:t>
            </a:r>
            <a:r>
              <a:rPr lang="en-US" sz="2800" dirty="0" smtClean="0"/>
              <a:t>Advanced/</a:t>
            </a:r>
            <a:r>
              <a:rPr lang="en-US" sz="2800" dirty="0" err="1" smtClean="0"/>
              <a:t>Unresectable</a:t>
            </a:r>
            <a:r>
              <a:rPr lang="en-US" sz="2800" dirty="0" smtClean="0"/>
              <a:t> </a:t>
            </a:r>
            <a:r>
              <a:rPr lang="en-US" sz="2800" dirty="0"/>
              <a:t>or </a:t>
            </a:r>
            <a:r>
              <a:rPr lang="en-US" sz="2800" dirty="0" smtClean="0"/>
              <a:t>Metastatic Urothelial Cancer</a:t>
            </a:r>
            <a:r>
              <a:rPr lang="en-US" sz="2800" dirty="0"/>
              <a:t>: Preliminary </a:t>
            </a:r>
            <a:r>
              <a:rPr lang="en-US" sz="2800" dirty="0" smtClean="0"/>
              <a:t>Results </a:t>
            </a:r>
            <a:r>
              <a:rPr lang="en-US" sz="2800" dirty="0"/>
              <a:t>from the </a:t>
            </a:r>
            <a:r>
              <a:rPr lang="en-US" sz="2800" dirty="0" smtClean="0"/>
              <a:t>Phase </a:t>
            </a:r>
            <a:r>
              <a:rPr lang="en-US" sz="2800" dirty="0"/>
              <a:t>2 KEYNOTE-052 </a:t>
            </a:r>
            <a:r>
              <a:rPr lang="en-US" sz="2800" dirty="0" smtClean="0"/>
              <a:t>Study</a:t>
            </a:r>
            <a:r>
              <a:rPr lang="en-US" sz="3000" dirty="0" smtClean="0"/>
              <a:t> </a:t>
            </a:r>
            <a:endParaRPr lang="en-US" sz="3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Balar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AV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ESMO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LBA32_PR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48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KEYNOTE-052: ORR by PD-L1 Subgroups (Planned Interim Analysis of Initial 100 Patients)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685800" y="1804079"/>
            <a:ext cx="7924800" cy="2600875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13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65212"/>
              </p:ext>
            </p:extLst>
          </p:nvPr>
        </p:nvGraphicFramePr>
        <p:xfrm>
          <a:off x="838199" y="1957415"/>
          <a:ext cx="7620000" cy="2294203"/>
        </p:xfrm>
        <a:graphic>
          <a:graphicData uri="http://schemas.openxmlformats.org/drawingml/2006/table">
            <a:tbl>
              <a:tblPr/>
              <a:tblGrid>
                <a:gridCol w="2285947"/>
                <a:gridCol w="1447854"/>
                <a:gridCol w="2182266"/>
                <a:gridCol w="1703933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Response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CPS &lt;1%</a:t>
                      </a:r>
                      <a:r>
                        <a:rPr kumimoji="0" lang="en-US" sz="17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*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33)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CPS </a:t>
                      </a:r>
                      <a:r>
                        <a:rPr lang="en-US" sz="1700" b="1" dirty="0" smtClean="0"/>
                        <a:t>≥1% to &lt;10%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  <a:cs typeface="+mn-cs"/>
                        </a:rPr>
                        <a:t>(n = 33)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CPS </a:t>
                      </a:r>
                      <a:r>
                        <a:rPr lang="en-US" sz="1700" b="1" dirty="0" smtClean="0"/>
                        <a:t>≥10%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  <a:cs typeface="+mn-cs"/>
                        </a:rPr>
                        <a:t>(n = 30)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4053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ORR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6 (18%)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5 (15%)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11 (37%)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0100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  Complete response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1 (3%)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0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4 (13%)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0100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   Partial response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5 (15%)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5 (15%)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7 (23%)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0100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Stable disease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3 (9%)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5 (15%)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7 (23%)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42225" y="4971871"/>
            <a:ext cx="8068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dirty="0" smtClean="0"/>
              <a:t>PD-L1 high cut point was CPS ≥10% and will be validated in the remaining study population.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Phase III KEYNOTE-361 </a:t>
            </a:r>
            <a:r>
              <a:rPr lang="en-US" sz="1800" dirty="0"/>
              <a:t>trial (</a:t>
            </a:r>
            <a:r>
              <a:rPr lang="en-US" sz="1800" dirty="0" smtClean="0"/>
              <a:t>NCT02853305) </a:t>
            </a:r>
            <a:r>
              <a:rPr lang="en-US" sz="1800" dirty="0"/>
              <a:t>will </a:t>
            </a:r>
            <a:r>
              <a:rPr lang="en-US" sz="1800" dirty="0" smtClean="0"/>
              <a:t>evaluate first-line pembrolizumab in advanced urothelial cancer.</a:t>
            </a:r>
            <a:endParaRPr lang="en-US" sz="1800" dirty="0"/>
          </a:p>
        </p:txBody>
      </p:sp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  <a:cs typeface="Arial" charset="0"/>
              </a:rPr>
              <a:t>Balar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 AV et al. 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Proc ESMO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2016;Abstract LBA32_PR.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4011" y="1358079"/>
            <a:ext cx="8068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ORR in overall population: 24%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15050" y="4404953"/>
            <a:ext cx="8068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CPS = combined positive score by IHC assay </a:t>
            </a:r>
            <a:r>
              <a:rPr lang="en-US" sz="1400" dirty="0"/>
              <a:t>for </a:t>
            </a:r>
            <a:r>
              <a:rPr lang="en-US" sz="1400" dirty="0" smtClean="0"/>
              <a:t>PD-L1; </a:t>
            </a:r>
            <a:r>
              <a:rPr lang="en-US" sz="1400" baseline="30000" dirty="0" smtClean="0"/>
              <a:t>* </a:t>
            </a:r>
            <a:r>
              <a:rPr lang="en-US" sz="1400" dirty="0" smtClean="0"/>
              <a:t>Excludes </a:t>
            </a:r>
            <a:r>
              <a:rPr lang="en-US" sz="1400" dirty="0"/>
              <a:t>those with CPS </a:t>
            </a:r>
            <a:r>
              <a:rPr lang="en-US" sz="1400" dirty="0" smtClean="0"/>
              <a:t>unknown </a:t>
            </a:r>
          </a:p>
        </p:txBody>
      </p:sp>
    </p:spTree>
    <p:extLst>
      <p:ext uri="{BB962C8B-B14F-4D97-AF65-F5344CB8AC3E}">
        <p14:creationId xmlns:p14="http://schemas.microsoft.com/office/powerpoint/2010/main" val="1370427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Efficacy </a:t>
            </a:r>
            <a:r>
              <a:rPr lang="en-US" sz="2800" dirty="0"/>
              <a:t>and </a:t>
            </a:r>
            <a:r>
              <a:rPr lang="en-US" sz="2800" dirty="0" smtClean="0"/>
              <a:t>Safety </a:t>
            </a:r>
            <a:r>
              <a:rPr lang="en-US" sz="2800" dirty="0"/>
              <a:t>of </a:t>
            </a:r>
            <a:r>
              <a:rPr lang="en-US" sz="2800" dirty="0" err="1" smtClean="0"/>
              <a:t>Nivolumab</a:t>
            </a:r>
            <a:r>
              <a:rPr lang="en-US" sz="2800" dirty="0" smtClean="0"/>
              <a:t> Monotherapy </a:t>
            </a:r>
            <a:r>
              <a:rPr lang="en-US" sz="2800" dirty="0"/>
              <a:t>in </a:t>
            </a:r>
            <a:r>
              <a:rPr lang="en-US" sz="2800" dirty="0" smtClean="0"/>
              <a:t>Patients </a:t>
            </a:r>
            <a:r>
              <a:rPr lang="en-US" sz="2800" dirty="0"/>
              <a:t>with </a:t>
            </a:r>
            <a:r>
              <a:rPr lang="en-US" sz="2800" dirty="0" smtClean="0"/>
              <a:t>Metastatic Urothelial Cancer (</a:t>
            </a:r>
            <a:r>
              <a:rPr lang="en-US" sz="2800" dirty="0" err="1" smtClean="0"/>
              <a:t>mUC</a:t>
            </a:r>
            <a:r>
              <a:rPr lang="en-US" sz="2800" dirty="0"/>
              <a:t>) </a:t>
            </a:r>
            <a:r>
              <a:rPr lang="en-US" sz="2800" dirty="0" smtClean="0"/>
              <a:t>who have Received Prior Treatment</a:t>
            </a:r>
            <a:r>
              <a:rPr lang="en-US" sz="2800" dirty="0"/>
              <a:t>: Results </a:t>
            </a:r>
            <a:r>
              <a:rPr lang="en-US" sz="2800" dirty="0" smtClean="0"/>
              <a:t>from </a:t>
            </a:r>
            <a:r>
              <a:rPr lang="en-US" sz="2800" dirty="0"/>
              <a:t>the </a:t>
            </a:r>
            <a:r>
              <a:rPr lang="en-US" sz="2800" dirty="0" smtClean="0"/>
              <a:t>Phase </a:t>
            </a:r>
            <a:r>
              <a:rPr lang="en-US" sz="2800" dirty="0"/>
              <a:t>II </a:t>
            </a:r>
            <a:r>
              <a:rPr lang="en-US" sz="2800" dirty="0" err="1"/>
              <a:t>CheckMate</a:t>
            </a:r>
            <a:r>
              <a:rPr lang="en-US" sz="2800" dirty="0"/>
              <a:t> 275 </a:t>
            </a:r>
            <a:r>
              <a:rPr lang="en-US" sz="2800" dirty="0" smtClean="0"/>
              <a:t>Study</a:t>
            </a:r>
            <a:r>
              <a:rPr lang="en-US" sz="3000" dirty="0" smtClean="0"/>
              <a:t> </a:t>
            </a:r>
            <a:endParaRPr lang="en-US" sz="3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Galsky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ESMO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LBA31_PR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252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200" b="1" dirty="0" smtClean="0">
                <a:solidFill>
                  <a:srgbClr val="FFFFFF"/>
                </a:solidFill>
              </a:rPr>
              <a:t>In general, what second-line treatment do you recommend for a patient with metastatic RCC who experiences disease progression on </a:t>
            </a:r>
            <a:r>
              <a:rPr lang="en-US" sz="2200" b="1" dirty="0" err="1" smtClean="0">
                <a:solidFill>
                  <a:srgbClr val="FFFFFF"/>
                </a:solidFill>
              </a:rPr>
              <a:t>sunitinb</a:t>
            </a:r>
            <a:r>
              <a:rPr lang="en-US" sz="2200" b="1" dirty="0" smtClean="0">
                <a:solidFill>
                  <a:srgbClr val="FFFFFF"/>
                </a:solidFill>
              </a:rPr>
              <a:t>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8291737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1200541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200" b="1" dirty="0" smtClean="0">
                <a:solidFill>
                  <a:srgbClr val="FFFFFF"/>
                </a:solidFill>
              </a:rPr>
              <a:t>In general, what third-line treatment do you recommend for a patient with metastatic RCC after initial response followed by disease progression on </a:t>
            </a:r>
            <a:r>
              <a:rPr lang="en-US" sz="2200" b="1" dirty="0" err="1" smtClean="0">
                <a:solidFill>
                  <a:srgbClr val="FFFFFF"/>
                </a:solidFill>
              </a:rPr>
              <a:t>sunitinib</a:t>
            </a:r>
            <a:r>
              <a:rPr lang="en-US" sz="2200" b="1" dirty="0" smtClean="0">
                <a:solidFill>
                  <a:srgbClr val="FFFFFF"/>
                </a:solidFill>
              </a:rPr>
              <a:t> and then </a:t>
            </a:r>
            <a:r>
              <a:rPr lang="en-US" sz="2200" b="1" dirty="0" err="1" smtClean="0">
                <a:solidFill>
                  <a:srgbClr val="FFFFFF"/>
                </a:solidFill>
              </a:rPr>
              <a:t>nivolumab</a:t>
            </a:r>
            <a:r>
              <a:rPr lang="en-US" sz="2200" b="1" dirty="0" smtClean="0">
                <a:solidFill>
                  <a:srgbClr val="FFFFFF"/>
                </a:solidFill>
              </a:rPr>
              <a:t>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8424447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50570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200" b="1" dirty="0" smtClean="0">
                <a:solidFill>
                  <a:srgbClr val="FFFFFF"/>
                </a:solidFill>
              </a:rPr>
              <a:t>For an older frail but otherwise healthy relatively asymptomatic patient with urothelial bladder cancer and widespread metastatic disease, based on the current known risk-benefit profile and cost and reimbursement issues aside, what is the optimal first-line therapy?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9141382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102117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Disclosures</a:t>
            </a:r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1399876"/>
              </p:ext>
            </p:extLst>
          </p:nvPr>
        </p:nvGraphicFramePr>
        <p:xfrm>
          <a:off x="800100" y="1752600"/>
          <a:ext cx="7543800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/>
                <a:gridCol w="5600700"/>
              </a:tblGrid>
              <a:tr h="1143000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Advisory Committee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endParaRPr lang="en-US" sz="18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baseline="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Acceleron</a:t>
                      </a:r>
                      <a:r>
                        <a:rPr lang="en-US" sz="1800" b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Pharma, Bristol-Myers Squibb Company, Genentech </a:t>
                      </a:r>
                      <a:r>
                        <a:rPr lang="en-US" sz="1800" b="0" kern="1200" baseline="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BioOncology</a:t>
                      </a:r>
                      <a:r>
                        <a:rPr lang="en-US" sz="1800" b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Novartis Pharmaceuticals Corporation, Pfizer </a:t>
                      </a:r>
                      <a:r>
                        <a:rPr lang="en-US" sz="1800" b="0" kern="1200" baseline="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Roche Laboratories </a:t>
                      </a:r>
                      <a:r>
                        <a:rPr lang="en-US" sz="1800" b="0" kern="1200" baseline="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endParaRPr lang="en-US" sz="18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Consulting Agreements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endParaRPr lang="en-US" sz="18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Bristol-Myers Squibb Company, Lilly, Pfizer </a:t>
                      </a:r>
                      <a:r>
                        <a:rPr lang="en-US" sz="18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baseline="0" dirty="0" smtClean="0">
                          <a:effectLst/>
                        </a:rPr>
                        <a:t> </a:t>
                      </a:r>
                      <a:endParaRPr lang="en-US" sz="18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Contracted Research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endParaRPr lang="en-US" sz="18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Acceleron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Pharma, AstraZeneca Pharmaceuticals LP, Bristol-Myers Squibb Company, GlaxoSmithKline, Lilly, Merck, Pfizer </a:t>
                      </a:r>
                      <a:r>
                        <a:rPr lang="en-US" sz="18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baseline="0" dirty="0" smtClean="0">
                          <a:effectLst/>
                        </a:rPr>
                        <a:t> </a:t>
                      </a:r>
                      <a:endParaRPr lang="en-US" sz="18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121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err="1" smtClean="0"/>
              <a:t>CABOzantinib</a:t>
            </a:r>
            <a:r>
              <a:rPr lang="en-US" sz="2800" dirty="0" smtClean="0"/>
              <a:t> </a:t>
            </a:r>
            <a:r>
              <a:rPr lang="en-US" sz="2800" dirty="0"/>
              <a:t>versus </a:t>
            </a:r>
            <a:r>
              <a:rPr lang="en-US" sz="2800" dirty="0" err="1"/>
              <a:t>SUNitinib</a:t>
            </a:r>
            <a:r>
              <a:rPr lang="en-US" sz="2800" dirty="0"/>
              <a:t> (CABOSUN) as </a:t>
            </a:r>
            <a:r>
              <a:rPr lang="en-US" sz="2800" dirty="0" smtClean="0"/>
              <a:t>Initial Targeted Therapy </a:t>
            </a:r>
            <a:r>
              <a:rPr lang="en-US" sz="2800" dirty="0"/>
              <a:t>for </a:t>
            </a:r>
            <a:r>
              <a:rPr lang="en-US" sz="2800" dirty="0" smtClean="0"/>
              <a:t>Patients with Metastatic Renal Cell Carcinoma </a:t>
            </a:r>
            <a:r>
              <a:rPr lang="en-US" sz="2800" dirty="0"/>
              <a:t>(</a:t>
            </a:r>
            <a:r>
              <a:rPr lang="en-US" sz="2800" dirty="0" err="1"/>
              <a:t>mRCC</a:t>
            </a:r>
            <a:r>
              <a:rPr lang="en-US" sz="2800" dirty="0"/>
              <a:t>) of </a:t>
            </a:r>
            <a:r>
              <a:rPr lang="en-US" sz="2800" dirty="0" smtClean="0"/>
              <a:t>Poor </a:t>
            </a:r>
            <a:r>
              <a:rPr lang="en-US" sz="2800" dirty="0"/>
              <a:t>and </a:t>
            </a:r>
            <a:r>
              <a:rPr lang="en-US" sz="2800" dirty="0" smtClean="0"/>
              <a:t>Intermediate Risk Groups</a:t>
            </a:r>
            <a:r>
              <a:rPr lang="en-US" sz="2800" dirty="0"/>
              <a:t>: Results from </a:t>
            </a:r>
            <a:r>
              <a:rPr lang="en-US" sz="2800" dirty="0" smtClean="0"/>
              <a:t>ALLIANCE A031203 Trial</a:t>
            </a:r>
            <a:r>
              <a:rPr lang="en-US" sz="3000" dirty="0" smtClean="0"/>
              <a:t> </a:t>
            </a:r>
            <a:endParaRPr lang="en-US" sz="3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Choueiri TK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ESMO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LBA30_PR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97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23" y="650505"/>
            <a:ext cx="8721635" cy="4325931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498566" y="17417"/>
            <a:ext cx="8153400" cy="914400"/>
          </a:xfrm>
        </p:spPr>
        <p:txBody>
          <a:bodyPr/>
          <a:lstStyle/>
          <a:p>
            <a:r>
              <a:rPr lang="en-US" dirty="0" smtClean="0"/>
              <a:t>CABOSUN: Efficacy Results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Choueiri TK et </a:t>
            </a:r>
            <a:r>
              <a:rPr lang="en-US" sz="1800" dirty="0">
                <a:solidFill>
                  <a:srgbClr val="FFFFFF"/>
                </a:solidFill>
                <a:cs typeface="Arial" charset="0"/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  <a:cs typeface="Arial" charset="0"/>
              </a:rPr>
              <a:t>Proc ESMO </a:t>
            </a:r>
            <a:r>
              <a:rPr lang="en-US" sz="1800" dirty="0" smtClean="0">
                <a:solidFill>
                  <a:srgbClr val="FFFFFF"/>
                </a:solidFill>
                <a:cs typeface="Arial" charset="0"/>
              </a:rPr>
              <a:t>2016;Abstract LBA30_PR.</a:t>
            </a:r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2365" y="5198385"/>
            <a:ext cx="822960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1800" dirty="0" smtClean="0"/>
              <a:t>Median OS = 30.3 </a:t>
            </a:r>
            <a:r>
              <a:rPr lang="en-US" sz="1800" dirty="0" err="1" smtClean="0"/>
              <a:t>mo</a:t>
            </a:r>
            <a:r>
              <a:rPr lang="en-US" sz="1800" dirty="0" smtClean="0"/>
              <a:t> </a:t>
            </a:r>
            <a:r>
              <a:rPr lang="en-US" sz="1800" dirty="0"/>
              <a:t>(cabozantinib) vs </a:t>
            </a:r>
            <a:r>
              <a:rPr lang="en-US" sz="1800" dirty="0" smtClean="0"/>
              <a:t>21.8 </a:t>
            </a:r>
            <a:r>
              <a:rPr lang="en-US" sz="1800" dirty="0" err="1" smtClean="0"/>
              <a:t>mo</a:t>
            </a:r>
            <a:r>
              <a:rPr lang="en-US" sz="1800" dirty="0" smtClean="0"/>
              <a:t> (sunitinib); HR = 0.80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1800" dirty="0" smtClean="0"/>
              <a:t>ORR = 46% (cabozantinib) vs 18% (sunitinib)</a:t>
            </a: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3825854" y="1425079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PFS</a:t>
            </a:r>
            <a:endParaRPr lang="en-US" b="1"/>
          </a:p>
        </p:txBody>
      </p:sp>
      <p:sp>
        <p:nvSpPr>
          <p:cNvPr id="9" name="TextBox 8"/>
          <p:cNvSpPr txBox="1"/>
          <p:nvPr/>
        </p:nvSpPr>
        <p:spPr>
          <a:xfrm>
            <a:off x="6983238" y="3283457"/>
            <a:ext cx="17780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68220"/>
                </a:solidFill>
              </a:rPr>
              <a:t>Median = 8.2 </a:t>
            </a:r>
            <a:r>
              <a:rPr lang="en-US" sz="1600" b="1" dirty="0" err="1" smtClean="0">
                <a:solidFill>
                  <a:srgbClr val="F68220"/>
                </a:solidFill>
              </a:rPr>
              <a:t>mo</a:t>
            </a:r>
            <a:endParaRPr lang="en-US" sz="1600" b="1" dirty="0">
              <a:solidFill>
                <a:srgbClr val="F6822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83106" y="3688984"/>
            <a:ext cx="17780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8CC63E"/>
                </a:solidFill>
              </a:rPr>
              <a:t>Median = 5.6 </a:t>
            </a:r>
            <a:r>
              <a:rPr lang="en-US" sz="1600" b="1" dirty="0" err="1" smtClean="0">
                <a:solidFill>
                  <a:srgbClr val="8CC63E"/>
                </a:solidFill>
              </a:rPr>
              <a:t>mo</a:t>
            </a:r>
            <a:endParaRPr lang="en-US" sz="1600" b="1" dirty="0">
              <a:solidFill>
                <a:srgbClr val="8CC63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86323" y="2410759"/>
            <a:ext cx="1114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HR = 0.69</a:t>
            </a:r>
          </a:p>
          <a:p>
            <a:r>
              <a:rPr lang="en-US" sz="1600" i="1" dirty="0" smtClean="0"/>
              <a:t>p</a:t>
            </a:r>
            <a:r>
              <a:rPr lang="en-US" sz="1600" dirty="0" smtClean="0"/>
              <a:t> = 0.012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1622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1295400"/>
            <a:ext cx="8382000" cy="28956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TextBox 15"/>
          <p:cNvSpPr txBox="1">
            <a:spLocks noChangeArrowheads="1"/>
          </p:cNvSpPr>
          <p:nvPr/>
        </p:nvSpPr>
        <p:spPr bwMode="auto">
          <a:xfrm>
            <a:off x="2590800" y="3664178"/>
            <a:ext cx="609600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en-US" sz="1600" i="1" dirty="0" smtClean="0">
                <a:solidFill>
                  <a:schemeClr val="tx2"/>
                </a:solidFill>
                <a:cs typeface="Arial" charset="0"/>
              </a:rPr>
              <a:t>Lancet </a:t>
            </a:r>
            <a:r>
              <a:rPr lang="en-US" sz="1600" i="1" dirty="0" err="1" smtClean="0">
                <a:solidFill>
                  <a:schemeClr val="tx2"/>
                </a:solidFill>
                <a:cs typeface="Arial" charset="0"/>
              </a:rPr>
              <a:t>Oncol</a:t>
            </a:r>
            <a:r>
              <a:rPr lang="en-US" sz="1600" i="1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cs typeface="Arial" charset="0"/>
              </a:rPr>
              <a:t>2015;16(15):1473-82.</a:t>
            </a:r>
            <a:endParaRPr lang="en-US" sz="1600" dirty="0">
              <a:solidFill>
                <a:schemeClr val="tx2"/>
              </a:solidFill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456391"/>
            <a:ext cx="8153400" cy="20731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81378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Custom 2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8622</TotalTime>
  <Words>1577</Words>
  <Application>Microsoft Macintosh PowerPoint</Application>
  <PresentationFormat>On-screen Show (4:3)</PresentationFormat>
  <Paragraphs>262</Paragraphs>
  <Slides>25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.HelveticaNeueDeskInterface-Regular</vt:lpstr>
      <vt:lpstr>ＭＳ Ｐゴシック</vt:lpstr>
      <vt:lpstr>ＭＳ 明朝</vt:lpstr>
      <vt:lpstr>Times</vt:lpstr>
      <vt:lpstr>ヒラギノ角ゴ Pro W3</vt:lpstr>
      <vt:lpstr>Arial</vt:lpstr>
      <vt:lpstr>Blank Presentation</vt:lpstr>
      <vt:lpstr>4_Blank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Disclosures</vt:lpstr>
      <vt:lpstr>CABOzantinib versus SUNitinib (CABOSUN) as Initial Targeted Therapy for Patients with Metastatic Renal Cell Carcinoma (mRCC) of Poor and Intermediate Risk Groups: Results from ALLIANCE A031203 Trial </vt:lpstr>
      <vt:lpstr>CABOSUN: Efficacy Results</vt:lpstr>
      <vt:lpstr>PowerPoint Presentation</vt:lpstr>
      <vt:lpstr>Lenvatinib (L), Everolimus (E) or the Combination for mRCC</vt:lpstr>
      <vt:lpstr>Nivolumab versus Everolimus in Advanced Renal-Cell Carcinoma1  Treatment Beyond Progression with Nivolumab (Nivo) in Patients with Advanced Renal Cell Carcinoma (aRCC) in the Phase III CheckMate 025 Study2</vt:lpstr>
      <vt:lpstr>CheckMate 025: Survival</vt:lpstr>
      <vt:lpstr>CheckMate025: Survival by PD-L1 Expression</vt:lpstr>
      <vt:lpstr>CheckMate 025: Best Percent Reduction from First Progression in Target Lesion and Survival Analysis</vt:lpstr>
      <vt:lpstr>PowerPoint Presentation</vt:lpstr>
      <vt:lpstr>S-TRAC: Efficacy Results</vt:lpstr>
      <vt:lpstr>Atezolizumab as First-Line (1L) Therapy in Cisplatin-Ineligible Locally Advanced/Metastatic Urothelial Carcinoma (mUC): Primary Analysis of IMvigor210 Cohort 11  Updated Efficacy from IMvigor210: Atezolizumab in Platinum Treated Locally Advanced/Metastatic Urothelial Carcinoma (mUC)2</vt:lpstr>
      <vt:lpstr>IMvigor210 Cohort 1 — First-Line Atezolizumab in Cisplatin-Ineligible Patients: ORR and Change in Tumor Burden</vt:lpstr>
      <vt:lpstr>IMvigor210 Cohort 2 — Second-Line Atezolizumab in Platinum-Treated Patients: Overall Response Rate (ORR) and Change in Tumor Burden</vt:lpstr>
      <vt:lpstr>IMvigor210 Cohort 2: Survival</vt:lpstr>
      <vt:lpstr>PowerPoint Presentation</vt:lpstr>
      <vt:lpstr>Press Release (October 21, 2016) KEYNOTE-045 Trial of Pembrolizumab in Previously Treated Advanced Urothelial Cancer Meets Primary Endpoint and Stops Early</vt:lpstr>
      <vt:lpstr>Pembrolizumab (Pembro) as First-Line Therapy for Advanced/Unresectable or Metastatic Urothelial Cancer: Preliminary Results from the Phase 2 KEYNOTE-052 Study </vt:lpstr>
      <vt:lpstr>KEYNOTE-052: ORR by PD-L1 Subgroups (Planned Interim Analysis of Initial 100 Patients)</vt:lpstr>
      <vt:lpstr>Efficacy and Safety of Nivolumab Monotherapy in Patients with Metastatic Urothelial Cancer (mUC) who have Received Prior Treatment: Results from the Phase II CheckMate 275 Study </vt:lpstr>
    </vt:vector>
  </TitlesOfParts>
  <Company>Research To Practice</Company>
  <LinksUpToDate>false</LinksUpToDate>
  <SharedDoc>false</SharedDoc>
  <HyperlinkBase/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creator>Fernando G Rendina</dc:creator>
  <cp:lastModifiedBy>Silvana Izquierdo</cp:lastModifiedBy>
  <cp:revision>831</cp:revision>
  <cp:lastPrinted>2016-12-08T15:18:19Z</cp:lastPrinted>
  <dcterms:created xsi:type="dcterms:W3CDTF">2012-08-13T12:55:31Z</dcterms:created>
  <dcterms:modified xsi:type="dcterms:W3CDTF">2016-12-08T15:18:20Z</dcterms:modified>
</cp:coreProperties>
</file>