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92064" r:id="rId1"/>
  </p:sldMasterIdLst>
  <p:notesMasterIdLst>
    <p:notesMasterId r:id="rId48"/>
  </p:notesMasterIdLst>
  <p:handoutMasterIdLst>
    <p:handoutMasterId r:id="rId49"/>
  </p:handoutMasterIdLst>
  <p:sldIdLst>
    <p:sldId id="881" r:id="rId2"/>
    <p:sldId id="887" r:id="rId3"/>
    <p:sldId id="889" r:id="rId4"/>
    <p:sldId id="890" r:id="rId5"/>
    <p:sldId id="921" r:id="rId6"/>
    <p:sldId id="891" r:id="rId7"/>
    <p:sldId id="894" r:id="rId8"/>
    <p:sldId id="895" r:id="rId9"/>
    <p:sldId id="896" r:id="rId10"/>
    <p:sldId id="897" r:id="rId11"/>
    <p:sldId id="898" r:id="rId12"/>
    <p:sldId id="899" r:id="rId13"/>
    <p:sldId id="950" r:id="rId14"/>
    <p:sldId id="942" r:id="rId15"/>
    <p:sldId id="904" r:id="rId16"/>
    <p:sldId id="903" r:id="rId17"/>
    <p:sldId id="905" r:id="rId18"/>
    <p:sldId id="901" r:id="rId19"/>
    <p:sldId id="908" r:id="rId20"/>
    <p:sldId id="909" r:id="rId21"/>
    <p:sldId id="910" r:id="rId22"/>
    <p:sldId id="951" r:id="rId23"/>
    <p:sldId id="914" r:id="rId24"/>
    <p:sldId id="944" r:id="rId25"/>
    <p:sldId id="916" r:id="rId26"/>
    <p:sldId id="917" r:id="rId27"/>
    <p:sldId id="918" r:id="rId28"/>
    <p:sldId id="919" r:id="rId29"/>
    <p:sldId id="920" r:id="rId30"/>
    <p:sldId id="955" r:id="rId31"/>
    <p:sldId id="923" r:id="rId32"/>
    <p:sldId id="924" r:id="rId33"/>
    <p:sldId id="926" r:id="rId34"/>
    <p:sldId id="952" r:id="rId35"/>
    <p:sldId id="927" r:id="rId36"/>
    <p:sldId id="928" r:id="rId37"/>
    <p:sldId id="929" r:id="rId38"/>
    <p:sldId id="931" r:id="rId39"/>
    <p:sldId id="932" r:id="rId40"/>
    <p:sldId id="953" r:id="rId41"/>
    <p:sldId id="934" r:id="rId42"/>
    <p:sldId id="935" r:id="rId43"/>
    <p:sldId id="936" r:id="rId44"/>
    <p:sldId id="937" r:id="rId45"/>
    <p:sldId id="938" r:id="rId46"/>
    <p:sldId id="954" r:id="rId47"/>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iMac WQ02392KDAS"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loop="1"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796"/>
    <a:srgbClr val="062A4E"/>
    <a:srgbClr val="011997"/>
    <a:srgbClr val="99CE15"/>
    <a:srgbClr val="F9961E"/>
    <a:srgbClr val="115895"/>
    <a:srgbClr val="FD701B"/>
    <a:srgbClr val="0E4571"/>
    <a:srgbClr val="BAE1E3"/>
    <a:srgbClr val="E6F2F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61"/>
    <p:restoredTop sz="95872"/>
  </p:normalViewPr>
  <p:slideViewPr>
    <p:cSldViewPr snapToGrid="0">
      <p:cViewPr>
        <p:scale>
          <a:sx n="100" d="100"/>
          <a:sy n="100" d="100"/>
        </p:scale>
        <p:origin x="1752" y="360"/>
      </p:cViewPr>
      <p:guideLst>
        <p:guide orient="horz" pos="2160"/>
        <p:guide pos="2880"/>
      </p:guideLst>
    </p:cSldViewPr>
  </p:slideViewPr>
  <p:outlineViewPr>
    <p:cViewPr>
      <p:scale>
        <a:sx n="33" d="100"/>
        <a:sy n="33" d="100"/>
      </p:scale>
      <p:origin x="296" y="68888"/>
    </p:cViewPr>
  </p:outlineViewPr>
  <p:notesTextViewPr>
    <p:cViewPr>
      <p:scale>
        <a:sx n="100" d="100"/>
        <a:sy n="100" d="100"/>
      </p:scale>
      <p:origin x="0" y="0"/>
    </p:cViewPr>
  </p:notesTextViewPr>
  <p:sorterViewPr>
    <p:cViewPr>
      <p:scale>
        <a:sx n="150" d="100"/>
        <a:sy n="150" d="100"/>
      </p:scale>
      <p:origin x="0" y="0"/>
    </p:cViewPr>
  </p:sorterViewPr>
  <p:notesViewPr>
    <p:cSldViewPr snapToGrid="0">
      <p:cViewPr varScale="1">
        <p:scale>
          <a:sx n="102" d="100"/>
          <a:sy n="102" d="100"/>
        </p:scale>
        <p:origin x="-4936" y="-10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commentAuthors" Target="commentAuthors.xml"/><Relationship Id="rId51" Type="http://schemas.openxmlformats.org/officeDocument/2006/relationships/presProps" Target="presProps.xml"/><Relationship Id="rId52" Type="http://schemas.openxmlformats.org/officeDocument/2006/relationships/viewProps" Target="viewProps.xml"/><Relationship Id="rId53" Type="http://schemas.openxmlformats.org/officeDocument/2006/relationships/theme" Target="theme/theme1.xml"/><Relationship Id="rId54"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notesMaster" Target="notesMasters/notesMaster1.xml"/><Relationship Id="rId4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C5881CB3-A4B3-774C-8834-9AA7B33D60A8}" type="datetimeFigureOut">
              <a:rPr lang="en-US"/>
              <a:pPr>
                <a:defRPr/>
              </a:pPr>
              <a:t>2/22/17</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6F80E6B0-18AE-5B44-A1EA-AC7BB03761AA}" type="slidenum">
              <a:rPr lang="en-US"/>
              <a:pPr>
                <a:defRPr/>
              </a:pPr>
              <a:t>‹#›</a:t>
            </a:fld>
            <a:endParaRPr lang="en-US" dirty="0"/>
          </a:p>
        </p:txBody>
      </p:sp>
    </p:spTree>
    <p:extLst>
      <p:ext uri="{BB962C8B-B14F-4D97-AF65-F5344CB8AC3E}">
        <p14:creationId xmlns:p14="http://schemas.microsoft.com/office/powerpoint/2010/main" val="40754804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a:noFill/>
          </a:ln>
          <a:extLst/>
        </p:spPr>
        <p:txBody>
          <a:bodyPr vert="horz" wrap="square" lIns="91440" tIns="45720" rIns="91440" bIns="45720" numCol="1" anchor="t" anchorCtr="0" compatLnSpc="1">
            <a:prstTxWarp prst="textNoShape">
              <a:avLst/>
            </a:prstTxWarp>
          </a:bodyPr>
          <a:lstStyle>
            <a:lvl1pPr>
              <a:defRPr sz="1200">
                <a:latin typeface="Arial" charset="0"/>
                <a:ea typeface="ＭＳ Ｐゴシック" charset="0"/>
                <a:cs typeface="ＭＳ Ｐゴシック" charset="0"/>
              </a:defRPr>
            </a:lvl1pPr>
          </a:lstStyle>
          <a:p>
            <a:pPr>
              <a:defRPr/>
            </a:pPr>
            <a:endParaRPr lang="en-US" dirty="0"/>
          </a:p>
        </p:txBody>
      </p:sp>
      <p:sp>
        <p:nvSpPr>
          <p:cNvPr id="5123" name="Rectangle 3"/>
          <p:cNvSpPr>
            <a:spLocks noGrp="1" noChangeArrowheads="1"/>
          </p:cNvSpPr>
          <p:nvPr>
            <p:ph type="dt" idx="1"/>
          </p:nvPr>
        </p:nvSpPr>
        <p:spPr bwMode="auto">
          <a:xfrm>
            <a:off x="3886200" y="0"/>
            <a:ext cx="2971800" cy="457200"/>
          </a:xfrm>
          <a:prstGeom prst="rect">
            <a:avLst/>
          </a:prstGeom>
          <a:noFill/>
          <a:ln>
            <a:noFill/>
          </a:ln>
          <a:extLst/>
        </p:spPr>
        <p:txBody>
          <a:bodyPr vert="horz" wrap="square" lIns="91440" tIns="45720" rIns="91440" bIns="45720" numCol="1" anchor="t" anchorCtr="0" compatLnSpc="1">
            <a:prstTxWarp prst="textNoShape">
              <a:avLst/>
            </a:prstTxWarp>
          </a:bodyPr>
          <a:lstStyle>
            <a:lvl1pPr algn="r">
              <a:defRPr sz="1200">
                <a:latin typeface="Arial" charset="0"/>
                <a:ea typeface="ＭＳ Ｐゴシック" charset="0"/>
                <a:cs typeface="ＭＳ Ｐゴシック" charset="0"/>
              </a:defRPr>
            </a:lvl1pPr>
          </a:lstStyle>
          <a:p>
            <a:pPr>
              <a:defRPr/>
            </a:pPr>
            <a:endParaRPr lang="en-US" dirty="0"/>
          </a:p>
        </p:txBody>
      </p:sp>
      <p:sp>
        <p:nvSpPr>
          <p:cNvPr id="348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5125" name="Rectangle 5"/>
          <p:cNvSpPr>
            <a:spLocks noGrp="1" noChangeArrowheads="1"/>
          </p:cNvSpPr>
          <p:nvPr>
            <p:ph type="body" sz="quarter" idx="3"/>
          </p:nvPr>
        </p:nvSpPr>
        <p:spPr bwMode="auto">
          <a:xfrm>
            <a:off x="914400" y="4343400"/>
            <a:ext cx="5029200" cy="4114800"/>
          </a:xfrm>
          <a:prstGeom prst="rect">
            <a:avLst/>
          </a:prstGeom>
          <a:noFill/>
          <a:ln>
            <a:noFill/>
          </a:ln>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686800"/>
            <a:ext cx="2971800" cy="457200"/>
          </a:xfrm>
          <a:prstGeom prst="rect">
            <a:avLst/>
          </a:prstGeom>
          <a:noFill/>
          <a:ln>
            <a:noFill/>
          </a:ln>
          <a:extLst/>
        </p:spPr>
        <p:txBody>
          <a:bodyPr vert="horz" wrap="square" lIns="91440" tIns="45720" rIns="91440" bIns="45720" numCol="1" anchor="b" anchorCtr="0" compatLnSpc="1">
            <a:prstTxWarp prst="textNoShape">
              <a:avLst/>
            </a:prstTxWarp>
          </a:bodyPr>
          <a:lstStyle>
            <a:lvl1pPr>
              <a:defRPr sz="1200">
                <a:latin typeface="Arial" charset="0"/>
                <a:ea typeface="ＭＳ Ｐゴシック" charset="0"/>
                <a:cs typeface="ＭＳ Ｐゴシック" charset="0"/>
              </a:defRPr>
            </a:lvl1pPr>
          </a:lstStyle>
          <a:p>
            <a:pPr>
              <a:defRPr/>
            </a:pPr>
            <a:endParaRPr lang="en-US" dirty="0"/>
          </a:p>
        </p:txBody>
      </p:sp>
      <p:sp>
        <p:nvSpPr>
          <p:cNvPr id="5127" name="Rectangle 7"/>
          <p:cNvSpPr>
            <a:spLocks noGrp="1" noChangeArrowheads="1"/>
          </p:cNvSpPr>
          <p:nvPr>
            <p:ph type="sldNum" sz="quarter" idx="5"/>
          </p:nvPr>
        </p:nvSpPr>
        <p:spPr bwMode="auto">
          <a:xfrm>
            <a:off x="3886200" y="8686800"/>
            <a:ext cx="2971800" cy="457200"/>
          </a:xfrm>
          <a:prstGeom prst="rect">
            <a:avLst/>
          </a:prstGeom>
          <a:noFill/>
          <a:ln>
            <a:noFill/>
          </a:ln>
          <a:extLst/>
        </p:spPr>
        <p:txBody>
          <a:bodyPr vert="horz" wrap="square" lIns="91440" tIns="45720" rIns="91440" bIns="45720" numCol="1" anchor="b" anchorCtr="0" compatLnSpc="1">
            <a:prstTxWarp prst="textNoShape">
              <a:avLst/>
            </a:prstTxWarp>
          </a:bodyPr>
          <a:lstStyle>
            <a:lvl1pPr algn="r">
              <a:defRPr sz="1200"/>
            </a:lvl1pPr>
          </a:lstStyle>
          <a:p>
            <a:pPr>
              <a:defRPr/>
            </a:pPr>
            <a:fld id="{293AA6AD-4C6C-F54A-83AF-EE84ACA82226}" type="slidenum">
              <a:rPr lang="en-US"/>
              <a:pPr>
                <a:defRPr/>
              </a:pPr>
              <a:t>‹#›</a:t>
            </a:fld>
            <a:endParaRPr lang="en-US" dirty="0"/>
          </a:p>
        </p:txBody>
      </p:sp>
    </p:spTree>
    <p:extLst>
      <p:ext uri="{BB962C8B-B14F-4D97-AF65-F5344CB8AC3E}">
        <p14:creationId xmlns:p14="http://schemas.microsoft.com/office/powerpoint/2010/main" val="92168702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1</a:t>
            </a:fld>
            <a:endParaRPr lang="en-US" dirty="0">
              <a:solidFill>
                <a:srgbClr val="000000"/>
              </a:solidFill>
            </a:endParaRPr>
          </a:p>
        </p:txBody>
      </p:sp>
    </p:spTree>
    <p:extLst>
      <p:ext uri="{BB962C8B-B14F-4D97-AF65-F5344CB8AC3E}">
        <p14:creationId xmlns:p14="http://schemas.microsoft.com/office/powerpoint/2010/main" val="4152884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1266"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a:spcBef>
                <a:spcPct val="0"/>
              </a:spcBef>
            </a:pPr>
            <a:endParaRPr lang="x-none" altLang="x-none" sz="2400">
              <a:latin typeface="Arial" charset="0"/>
              <a:ea typeface="ＭＳ Ｐゴシック" charset="-128"/>
            </a:endParaRPr>
          </a:p>
        </p:txBody>
      </p:sp>
    </p:spTree>
    <p:extLst>
      <p:ext uri="{BB962C8B-B14F-4D97-AF65-F5344CB8AC3E}">
        <p14:creationId xmlns:p14="http://schemas.microsoft.com/office/powerpoint/2010/main" val="120356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1266"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a:spcBef>
                <a:spcPct val="0"/>
              </a:spcBef>
            </a:pPr>
            <a:endParaRPr lang="x-none" altLang="x-none" sz="2400">
              <a:latin typeface="Arial" charset="0"/>
              <a:ea typeface="ＭＳ Ｐゴシック" charset="-128"/>
            </a:endParaRPr>
          </a:p>
        </p:txBody>
      </p:sp>
    </p:spTree>
    <p:extLst>
      <p:ext uri="{BB962C8B-B14F-4D97-AF65-F5344CB8AC3E}">
        <p14:creationId xmlns:p14="http://schemas.microsoft.com/office/powerpoint/2010/main" val="3999344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Slide Image Placeholder 1"/>
          <p:cNvSpPr>
            <a:spLocks noGrp="1" noRot="1" noChangeAspect="1" noTextEdit="1"/>
          </p:cNvSpPr>
          <p:nvPr>
            <p:ph type="sldImg"/>
          </p:nvPr>
        </p:nvSpPr>
        <p:spPr>
          <a:ln/>
        </p:spPr>
      </p:sp>
      <p:sp>
        <p:nvSpPr>
          <p:cNvPr id="1269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5613"/>
            <a:endParaRPr lang="en-US" altLang="en-US" dirty="0">
              <a:latin typeface="Arial" panose="020B0604020202020204" pitchFamily="34" charset="0"/>
            </a:endParaRPr>
          </a:p>
        </p:txBody>
      </p:sp>
      <p:sp>
        <p:nvSpPr>
          <p:cNvPr id="1269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923925">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923925">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923925">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923925">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923925"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923925"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923925"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923925"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6CD30B20-2BC3-4004-9546-B21835CFE7C9}" type="slidenum">
              <a:rPr lang="en-US" altLang="en-US" smtClean="0">
                <a:solidFill>
                  <a:srgbClr val="000000"/>
                </a:solidFill>
              </a:rPr>
              <a:pPr>
                <a:spcBef>
                  <a:spcPct val="0"/>
                </a:spcBef>
              </a:pPr>
              <a:t>33</a:t>
            </a:fld>
            <a:endParaRPr lang="en-US" altLang="en-US" dirty="0">
              <a:solidFill>
                <a:srgbClr val="000000"/>
              </a:solidFill>
            </a:endParaRPr>
          </a:p>
        </p:txBody>
      </p:sp>
    </p:spTree>
    <p:extLst>
      <p:ext uri="{BB962C8B-B14F-4D97-AF65-F5344CB8AC3E}">
        <p14:creationId xmlns:p14="http://schemas.microsoft.com/office/powerpoint/2010/main" val="5051759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Slide Image Placeholder 1"/>
          <p:cNvSpPr>
            <a:spLocks noGrp="1" noRot="1" noChangeAspect="1" noTextEdit="1"/>
          </p:cNvSpPr>
          <p:nvPr>
            <p:ph type="sldImg"/>
          </p:nvPr>
        </p:nvSpPr>
        <p:spPr>
          <a:ln/>
        </p:spPr>
      </p:sp>
      <p:sp>
        <p:nvSpPr>
          <p:cNvPr id="1269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5613"/>
            <a:endParaRPr lang="en-US" altLang="en-US" dirty="0">
              <a:latin typeface="Arial" panose="020B0604020202020204" pitchFamily="34" charset="0"/>
            </a:endParaRPr>
          </a:p>
        </p:txBody>
      </p:sp>
      <p:sp>
        <p:nvSpPr>
          <p:cNvPr id="1269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923925">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923925">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923925">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923925">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923925"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923925"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923925"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923925"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6CD30B20-2BC3-4004-9546-B21835CFE7C9}" type="slidenum">
              <a:rPr lang="en-US" altLang="en-US" smtClean="0">
                <a:solidFill>
                  <a:srgbClr val="000000"/>
                </a:solidFill>
              </a:rPr>
              <a:pPr>
                <a:spcBef>
                  <a:spcPct val="0"/>
                </a:spcBef>
              </a:pPr>
              <a:t>34</a:t>
            </a:fld>
            <a:endParaRPr lang="en-US" altLang="en-US" dirty="0">
              <a:solidFill>
                <a:srgbClr val="000000"/>
              </a:solidFill>
            </a:endParaRPr>
          </a:p>
        </p:txBody>
      </p:sp>
    </p:spTree>
    <p:extLst>
      <p:ext uri="{BB962C8B-B14F-4D97-AF65-F5344CB8AC3E}">
        <p14:creationId xmlns:p14="http://schemas.microsoft.com/office/powerpoint/2010/main" val="33301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35</a:t>
            </a:fld>
            <a:endParaRPr lang="en-US" dirty="0">
              <a:solidFill>
                <a:srgbClr val="000000"/>
              </a:solidFill>
            </a:endParaRPr>
          </a:p>
        </p:txBody>
      </p:sp>
    </p:spTree>
    <p:extLst>
      <p:ext uri="{BB962C8B-B14F-4D97-AF65-F5344CB8AC3E}">
        <p14:creationId xmlns:p14="http://schemas.microsoft.com/office/powerpoint/2010/main" val="21080565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46</a:t>
            </a:fld>
            <a:endParaRPr lang="en-US" dirty="0">
              <a:solidFill>
                <a:srgbClr val="000000"/>
              </a:solidFill>
            </a:endParaRPr>
          </a:p>
        </p:txBody>
      </p:sp>
    </p:spTree>
    <p:extLst>
      <p:ext uri="{BB962C8B-B14F-4D97-AF65-F5344CB8AC3E}">
        <p14:creationId xmlns:p14="http://schemas.microsoft.com/office/powerpoint/2010/main" val="15094353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2</a:t>
            </a:fld>
            <a:endParaRPr lang="en-US" dirty="0">
              <a:solidFill>
                <a:srgbClr val="000000"/>
              </a:solidFill>
            </a:endParaRPr>
          </a:p>
        </p:txBody>
      </p:sp>
    </p:spTree>
    <p:extLst>
      <p:ext uri="{BB962C8B-B14F-4D97-AF65-F5344CB8AC3E}">
        <p14:creationId xmlns:p14="http://schemas.microsoft.com/office/powerpoint/2010/main" val="17798711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3</a:t>
            </a:fld>
            <a:endParaRPr lang="en-US" dirty="0">
              <a:solidFill>
                <a:srgbClr val="000000"/>
              </a:solidFill>
            </a:endParaRPr>
          </a:p>
        </p:txBody>
      </p:sp>
    </p:spTree>
    <p:extLst>
      <p:ext uri="{BB962C8B-B14F-4D97-AF65-F5344CB8AC3E}">
        <p14:creationId xmlns:p14="http://schemas.microsoft.com/office/powerpoint/2010/main" val="15340215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1266"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a:spcBef>
                <a:spcPct val="0"/>
              </a:spcBef>
            </a:pPr>
            <a:endParaRPr lang="x-none" altLang="x-none" sz="2400">
              <a:latin typeface="Arial" charset="0"/>
              <a:ea typeface="ＭＳ Ｐゴシック" charset="-128"/>
            </a:endParaRPr>
          </a:p>
        </p:txBody>
      </p:sp>
    </p:spTree>
    <p:extLst>
      <p:ext uri="{BB962C8B-B14F-4D97-AF65-F5344CB8AC3E}">
        <p14:creationId xmlns:p14="http://schemas.microsoft.com/office/powerpoint/2010/main" val="7991175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8</a:t>
            </a:fld>
            <a:endParaRPr lang="en-US" dirty="0">
              <a:solidFill>
                <a:srgbClr val="000000"/>
              </a:solidFill>
            </a:endParaRPr>
          </a:p>
        </p:txBody>
      </p:sp>
    </p:spTree>
    <p:extLst>
      <p:ext uri="{BB962C8B-B14F-4D97-AF65-F5344CB8AC3E}">
        <p14:creationId xmlns:p14="http://schemas.microsoft.com/office/powerpoint/2010/main" val="12468363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13</a:t>
            </a:fld>
            <a:endParaRPr lang="en-US" dirty="0">
              <a:solidFill>
                <a:srgbClr val="000000"/>
              </a:solidFill>
            </a:endParaRPr>
          </a:p>
        </p:txBody>
      </p:sp>
    </p:spTree>
    <p:extLst>
      <p:ext uri="{BB962C8B-B14F-4D97-AF65-F5344CB8AC3E}">
        <p14:creationId xmlns:p14="http://schemas.microsoft.com/office/powerpoint/2010/main" val="8968808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15</a:t>
            </a:fld>
            <a:endParaRPr lang="en-US" dirty="0">
              <a:solidFill>
                <a:srgbClr val="000000"/>
              </a:solidFill>
            </a:endParaRPr>
          </a:p>
        </p:txBody>
      </p:sp>
    </p:spTree>
    <p:extLst>
      <p:ext uri="{BB962C8B-B14F-4D97-AF65-F5344CB8AC3E}">
        <p14:creationId xmlns:p14="http://schemas.microsoft.com/office/powerpoint/2010/main" val="2383060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E30721C-B5B9-5D40-AE5E-E54823F12093}" type="slidenum">
              <a:rPr lang="en-US" smtClean="0">
                <a:solidFill>
                  <a:srgbClr val="000000"/>
                </a:solidFill>
              </a:rPr>
              <a:pPr>
                <a:defRPr/>
              </a:pPr>
              <a:t>18</a:t>
            </a:fld>
            <a:endParaRPr lang="en-US" dirty="0">
              <a:solidFill>
                <a:srgbClr val="000000"/>
              </a:solidFill>
            </a:endParaRPr>
          </a:p>
        </p:txBody>
      </p:sp>
    </p:spTree>
    <p:extLst>
      <p:ext uri="{BB962C8B-B14F-4D97-AF65-F5344CB8AC3E}">
        <p14:creationId xmlns:p14="http://schemas.microsoft.com/office/powerpoint/2010/main" val="5587935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1266"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a:spcBef>
                <a:spcPct val="0"/>
              </a:spcBef>
            </a:pPr>
            <a:endParaRPr lang="x-none" altLang="x-none" sz="2400">
              <a:latin typeface="Arial" charset="0"/>
              <a:ea typeface="ＭＳ Ｐゴシック" charset="-128"/>
            </a:endParaRPr>
          </a:p>
        </p:txBody>
      </p:sp>
    </p:spTree>
    <p:extLst>
      <p:ext uri="{BB962C8B-B14F-4D97-AF65-F5344CB8AC3E}">
        <p14:creationId xmlns:p14="http://schemas.microsoft.com/office/powerpoint/2010/main" val="6892897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2531" name="Rectangle 3"/>
          <p:cNvSpPr>
            <a:spLocks noGrp="1" noChangeArrowheads="1"/>
          </p:cNvSpPr>
          <p:nvPr>
            <p:ph type="ctrTitle"/>
          </p:nvPr>
        </p:nvSpPr>
        <p:spPr>
          <a:xfrm>
            <a:off x="1371600" y="2362200"/>
            <a:ext cx="7086600" cy="1143000"/>
          </a:xfrm>
        </p:spPr>
        <p:txBody>
          <a:bodyPr anchor="t"/>
          <a:lstStyle>
            <a:lvl1pPr>
              <a:defRPr sz="3600" b="1">
                <a:solidFill>
                  <a:schemeClr val="bg1"/>
                </a:solidFill>
                <a:latin typeface="Arial" charset="0"/>
              </a:defRPr>
            </a:lvl1pPr>
          </a:lstStyle>
          <a:p>
            <a:r>
              <a:rPr lang="en-US"/>
              <a:t>Click to edit Master title style</a:t>
            </a:r>
          </a:p>
        </p:txBody>
      </p:sp>
      <p:sp>
        <p:nvSpPr>
          <p:cNvPr id="22532" name="Rectangle 4"/>
          <p:cNvSpPr>
            <a:spLocks noGrp="1" noChangeArrowheads="1"/>
          </p:cNvSpPr>
          <p:nvPr>
            <p:ph type="subTitle" idx="1"/>
          </p:nvPr>
        </p:nvSpPr>
        <p:spPr>
          <a:xfrm>
            <a:off x="3048000" y="3657600"/>
            <a:ext cx="5791200" cy="2362200"/>
          </a:xfrm>
        </p:spPr>
        <p:txBody>
          <a:bodyPr/>
          <a:lstStyle>
            <a:lvl1pPr marL="0" indent="0">
              <a:buFontTx/>
              <a:buNone/>
              <a:defRPr/>
            </a:lvl1pPr>
          </a:lstStyle>
          <a:p>
            <a:r>
              <a:rPr lang="en-US"/>
              <a:t>Click to edit Master subtitle style</a:t>
            </a:r>
          </a:p>
        </p:txBody>
      </p:sp>
    </p:spTree>
    <p:extLst>
      <p:ext uri="{BB962C8B-B14F-4D97-AF65-F5344CB8AC3E}">
        <p14:creationId xmlns:p14="http://schemas.microsoft.com/office/powerpoint/2010/main" val="423435948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31314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0"/>
            <a:ext cx="1943100" cy="6172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0"/>
            <a:ext cx="5676900" cy="6172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582677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GB"/>
          </a:p>
        </p:txBody>
      </p:sp>
      <p:sp>
        <p:nvSpPr>
          <p:cNvPr id="8" name="Text Placeholder 7"/>
          <p:cNvSpPr>
            <a:spLocks noGrp="1"/>
          </p:cNvSpPr>
          <p:nvPr>
            <p:ph type="body" sz="quarter" idx="10"/>
          </p:nvPr>
        </p:nvSpPr>
        <p:spPr>
          <a:xfrm>
            <a:off x="265113" y="6629983"/>
            <a:ext cx="1391407" cy="156966"/>
          </a:xfrm>
        </p:spPr>
        <p:txBody>
          <a:bodyPr wrap="none" lIns="0" tIns="0" rIns="0" bIns="0" anchor="b">
            <a:spAutoFit/>
          </a:bodyPr>
          <a:lstStyle>
            <a:lvl1pPr marL="0" indent="0">
              <a:lnSpc>
                <a:spcPct val="85000"/>
              </a:lnSpc>
              <a:spcBef>
                <a:spcPts val="0"/>
              </a:spcBef>
              <a:buFontTx/>
              <a:buNone/>
              <a:defRPr sz="1200">
                <a:solidFill>
                  <a:schemeClr val="bg1"/>
                </a:solidFill>
              </a:defRPr>
            </a:lvl1pPr>
          </a:lstStyle>
          <a:p>
            <a:pPr lvl="0"/>
            <a:r>
              <a:rPr lang="en-US" dirty="0" smtClean="0"/>
              <a:t>Click to edit Master text styles</a:t>
            </a:r>
          </a:p>
        </p:txBody>
      </p:sp>
    </p:spTree>
    <p:extLst>
      <p:ext uri="{BB962C8B-B14F-4D97-AF65-F5344CB8AC3E}">
        <p14:creationId xmlns:p14="http://schemas.microsoft.com/office/powerpoint/2010/main" val="369054164"/>
      </p:ext>
    </p:extLst>
  </p:cSld>
  <p:clrMapOvr>
    <a:masterClrMapping/>
  </p:clrMapOvr>
  <p:transition advClick="0"/>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6" name="Text Placeholder 7"/>
          <p:cNvSpPr>
            <a:spLocks noGrp="1"/>
          </p:cNvSpPr>
          <p:nvPr>
            <p:ph type="body" sz="quarter" idx="10"/>
          </p:nvPr>
        </p:nvSpPr>
        <p:spPr>
          <a:xfrm>
            <a:off x="266700" y="6569020"/>
            <a:ext cx="2034211" cy="175433"/>
          </a:xfrm>
        </p:spPr>
        <p:txBody>
          <a:bodyPr wrap="none" lIns="0" tIns="0" rIns="0" bIns="0" anchor="b">
            <a:spAutoFit/>
          </a:bodyPr>
          <a:lstStyle>
            <a:lvl1pPr marL="0" indent="0">
              <a:lnSpc>
                <a:spcPct val="95000"/>
              </a:lnSpc>
              <a:spcBef>
                <a:spcPts val="0"/>
              </a:spcBef>
              <a:buFontTx/>
              <a:buNone/>
              <a:defRPr sz="1200" b="0"/>
            </a:lvl1pPr>
          </a:lstStyle>
          <a:p>
            <a:pPr lvl="0"/>
            <a:r>
              <a:rPr lang="en-US" dirty="0" smtClean="0"/>
              <a:t>Click to edit Master text styles</a:t>
            </a:r>
          </a:p>
        </p:txBody>
      </p:sp>
      <p:sp>
        <p:nvSpPr>
          <p:cNvPr id="7" name="Text Placeholder 7"/>
          <p:cNvSpPr>
            <a:spLocks noGrp="1"/>
          </p:cNvSpPr>
          <p:nvPr>
            <p:ph type="body" sz="quarter" idx="12"/>
          </p:nvPr>
        </p:nvSpPr>
        <p:spPr>
          <a:xfrm>
            <a:off x="6754189" y="5989233"/>
            <a:ext cx="2034211" cy="175433"/>
          </a:xfrm>
        </p:spPr>
        <p:txBody>
          <a:bodyPr wrap="none" lIns="0" tIns="0" rIns="0" bIns="0" anchor="b">
            <a:spAutoFit/>
          </a:bodyPr>
          <a:lstStyle>
            <a:lvl1pPr marL="0" indent="0" algn="r">
              <a:lnSpc>
                <a:spcPct val="95000"/>
              </a:lnSpc>
              <a:spcBef>
                <a:spcPts val="0"/>
              </a:spcBef>
              <a:buFontTx/>
              <a:buNone/>
              <a:defRPr sz="1200" b="0"/>
            </a:lvl1pPr>
          </a:lstStyle>
          <a:p>
            <a:pPr lvl="0"/>
            <a:r>
              <a:rPr lang="en-US" dirty="0" smtClean="0"/>
              <a:t>Click to edit Master text styles</a:t>
            </a:r>
          </a:p>
        </p:txBody>
      </p:sp>
    </p:spTree>
    <p:extLst>
      <p:ext uri="{BB962C8B-B14F-4D97-AF65-F5344CB8AC3E}">
        <p14:creationId xmlns:p14="http://schemas.microsoft.com/office/powerpoint/2010/main" val="1325075873"/>
      </p:ext>
    </p:extLst>
  </p:cSld>
  <p:clrMapOvr>
    <a:masterClrMapping/>
  </p:clrMapOvr>
  <p:transition advClick="0"/>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none"/>
            </a:lvl1p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Text Placeholder 5"/>
          <p:cNvSpPr>
            <a:spLocks noGrp="1"/>
          </p:cNvSpPr>
          <p:nvPr>
            <p:ph type="body" sz="quarter" idx="11"/>
          </p:nvPr>
        </p:nvSpPr>
        <p:spPr>
          <a:xfrm>
            <a:off x="459822" y="6090444"/>
            <a:ext cx="4112177" cy="541338"/>
          </a:xfrm>
        </p:spPr>
        <p:txBody>
          <a:bodyPr tIns="0" rIns="0" bIns="0" anchor="b"/>
          <a:lstStyle>
            <a:lvl1pPr marL="0" indent="0">
              <a:buNone/>
              <a:defRPr sz="1200">
                <a:solidFill>
                  <a:schemeClr val="tx1"/>
                </a:solidFill>
              </a:defRPr>
            </a:lvl1pPr>
          </a:lstStyle>
          <a:p>
            <a:pPr lvl="0"/>
            <a:r>
              <a:rPr lang="en-US" dirty="0" smtClean="0"/>
              <a:t>Click to edit Master text styles</a:t>
            </a:r>
          </a:p>
        </p:txBody>
      </p:sp>
      <p:sp>
        <p:nvSpPr>
          <p:cNvPr id="5" name="Text Placeholder 5"/>
          <p:cNvSpPr>
            <a:spLocks noGrp="1"/>
          </p:cNvSpPr>
          <p:nvPr>
            <p:ph type="body" sz="quarter" idx="12"/>
          </p:nvPr>
        </p:nvSpPr>
        <p:spPr>
          <a:xfrm>
            <a:off x="4572000" y="6090444"/>
            <a:ext cx="4112433" cy="541338"/>
          </a:xfrm>
        </p:spPr>
        <p:txBody>
          <a:bodyPr tIns="0" rIns="0" bIns="0" anchor="b"/>
          <a:lstStyle>
            <a:lvl1pPr marL="0" indent="0" algn="r">
              <a:buNone/>
              <a:defRPr sz="1200">
                <a:solidFill>
                  <a:schemeClr val="tx1"/>
                </a:solidFill>
              </a:defRPr>
            </a:lvl1pPr>
          </a:lstStyle>
          <a:p>
            <a:pPr lvl="0"/>
            <a:r>
              <a:rPr lang="en-US" dirty="0" smtClean="0"/>
              <a:t>Click to edit Master text styles</a:t>
            </a:r>
          </a:p>
        </p:txBody>
      </p:sp>
    </p:spTree>
    <p:extLst>
      <p:ext uri="{BB962C8B-B14F-4D97-AF65-F5344CB8AC3E}">
        <p14:creationId xmlns:p14="http://schemas.microsoft.com/office/powerpoint/2010/main" val="13916326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86235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0092058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2954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954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51023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9771453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63350148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2270608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767542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18849649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11097"/>
        </a:solidFill>
        <a:effectLst/>
      </p:bgPr>
    </p:bg>
    <p:spTree>
      <p:nvGrpSpPr>
        <p:cNvPr id="1" name=""/>
        <p:cNvGrpSpPr/>
        <p:nvPr/>
      </p:nvGrpSpPr>
      <p:grpSpPr>
        <a:xfrm>
          <a:off x="0" y="0"/>
          <a:ext cx="0" cy="0"/>
          <a:chOff x="0" y="0"/>
          <a:chExt cx="0" cy="0"/>
        </a:xfrm>
      </p:grpSpPr>
      <p:sp>
        <p:nvSpPr>
          <p:cNvPr id="1026" name="Rectangle 24"/>
          <p:cNvSpPr>
            <a:spLocks noGrp="1" noChangeArrowheads="1"/>
          </p:cNvSpPr>
          <p:nvPr>
            <p:ph type="body" idx="1"/>
          </p:nvPr>
        </p:nvSpPr>
        <p:spPr bwMode="auto">
          <a:xfrm>
            <a:off x="685800" y="1295400"/>
            <a:ext cx="7772400" cy="5348288"/>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7" name="Rectangle 25"/>
          <p:cNvSpPr>
            <a:spLocks noGrp="1" noChangeArrowheads="1"/>
          </p:cNvSpPr>
          <p:nvPr>
            <p:ph type="title"/>
          </p:nvPr>
        </p:nvSpPr>
        <p:spPr bwMode="auto">
          <a:xfrm>
            <a:off x="685800" y="0"/>
            <a:ext cx="7769225" cy="11430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Tree>
  </p:cSld>
  <p:clrMap bg1="lt1" tx1="dk1" bg2="lt2" tx2="dk2" accent1="accent1" accent2="accent2" accent3="accent3" accent4="accent4" accent5="accent5" accent6="accent6" hlink="hlink" folHlink="folHlink"/>
  <p:sldLayoutIdLst>
    <p:sldLayoutId id="2147492065" r:id="rId1"/>
    <p:sldLayoutId id="2147492066" r:id="rId2"/>
    <p:sldLayoutId id="2147492067" r:id="rId3"/>
    <p:sldLayoutId id="2147492068" r:id="rId4"/>
    <p:sldLayoutId id="2147492069" r:id="rId5"/>
    <p:sldLayoutId id="2147492070" r:id="rId6"/>
    <p:sldLayoutId id="2147492071" r:id="rId7"/>
    <p:sldLayoutId id="2147492072" r:id="rId8"/>
    <p:sldLayoutId id="2147492073" r:id="rId9"/>
    <p:sldLayoutId id="2147492074" r:id="rId10"/>
    <p:sldLayoutId id="2147492075" r:id="rId11"/>
    <p:sldLayoutId id="2147492076" r:id="rId12"/>
    <p:sldLayoutId id="2147492077" r:id="rId13"/>
    <p:sldLayoutId id="2147492078" r:id="rId14"/>
  </p:sldLayoutIdLst>
  <p:timing>
    <p:tnLst>
      <p:par>
        <p:cTn id="1" dur="indefinite" restart="never" nodeType="tmRoot"/>
      </p:par>
    </p:tnLst>
  </p:timing>
  <p:hf sldNum="0" hdr="0" ftr="0" dt="0"/>
  <p:txStyles>
    <p:titleStyle>
      <a:lvl1pPr algn="l" rtl="0" eaLnBrk="0" fontAlgn="base" hangingPunct="0">
        <a:lnSpc>
          <a:spcPct val="90000"/>
        </a:lnSpc>
        <a:spcBef>
          <a:spcPct val="0"/>
        </a:spcBef>
        <a:spcAft>
          <a:spcPct val="0"/>
        </a:spcAft>
        <a:defRPr sz="2600" b="1">
          <a:solidFill>
            <a:srgbClr val="CCFFFF"/>
          </a:solidFill>
          <a:latin typeface="Arial" charset="0"/>
          <a:ea typeface="ＭＳ Ｐゴシック" charset="-128"/>
          <a:cs typeface="ＭＳ Ｐゴシック" charset="-128"/>
        </a:defRPr>
      </a:lvl1pPr>
      <a:lvl2pPr algn="l" rtl="0" eaLnBrk="0" fontAlgn="base" hangingPunct="0">
        <a:lnSpc>
          <a:spcPct val="90000"/>
        </a:lnSpc>
        <a:spcBef>
          <a:spcPct val="0"/>
        </a:spcBef>
        <a:spcAft>
          <a:spcPct val="0"/>
        </a:spcAft>
        <a:defRPr sz="2600" b="1">
          <a:solidFill>
            <a:srgbClr val="CCFFFF"/>
          </a:solidFill>
          <a:latin typeface="Arial" charset="0"/>
          <a:ea typeface="ＭＳ Ｐゴシック" charset="-128"/>
          <a:cs typeface="ＭＳ Ｐゴシック" charset="-128"/>
        </a:defRPr>
      </a:lvl2pPr>
      <a:lvl3pPr algn="l" rtl="0" eaLnBrk="0" fontAlgn="base" hangingPunct="0">
        <a:lnSpc>
          <a:spcPct val="90000"/>
        </a:lnSpc>
        <a:spcBef>
          <a:spcPct val="0"/>
        </a:spcBef>
        <a:spcAft>
          <a:spcPct val="0"/>
        </a:spcAft>
        <a:defRPr sz="2600" b="1">
          <a:solidFill>
            <a:srgbClr val="CCFFFF"/>
          </a:solidFill>
          <a:latin typeface="Arial" charset="0"/>
          <a:ea typeface="ＭＳ Ｐゴシック" charset="-128"/>
          <a:cs typeface="ＭＳ Ｐゴシック" charset="-128"/>
        </a:defRPr>
      </a:lvl3pPr>
      <a:lvl4pPr algn="l" rtl="0" eaLnBrk="0" fontAlgn="base" hangingPunct="0">
        <a:lnSpc>
          <a:spcPct val="90000"/>
        </a:lnSpc>
        <a:spcBef>
          <a:spcPct val="0"/>
        </a:spcBef>
        <a:spcAft>
          <a:spcPct val="0"/>
        </a:spcAft>
        <a:defRPr sz="2600" b="1">
          <a:solidFill>
            <a:srgbClr val="CCFFFF"/>
          </a:solidFill>
          <a:latin typeface="Arial" charset="0"/>
          <a:ea typeface="ＭＳ Ｐゴシック" charset="-128"/>
          <a:cs typeface="ＭＳ Ｐゴシック" charset="-128"/>
        </a:defRPr>
      </a:lvl4pPr>
      <a:lvl5pPr algn="l" rtl="0" eaLnBrk="0" fontAlgn="base" hangingPunct="0">
        <a:lnSpc>
          <a:spcPct val="90000"/>
        </a:lnSpc>
        <a:spcBef>
          <a:spcPct val="0"/>
        </a:spcBef>
        <a:spcAft>
          <a:spcPct val="0"/>
        </a:spcAft>
        <a:defRPr sz="2600" b="1">
          <a:solidFill>
            <a:srgbClr val="CCFFFF"/>
          </a:solidFill>
          <a:latin typeface="Arial" charset="0"/>
          <a:ea typeface="ＭＳ Ｐゴシック" charset="-128"/>
          <a:cs typeface="ＭＳ Ｐゴシック" charset="-128"/>
        </a:defRPr>
      </a:lvl5pPr>
      <a:lvl6pPr marL="457200" algn="l" rtl="0" fontAlgn="base">
        <a:lnSpc>
          <a:spcPct val="90000"/>
        </a:lnSpc>
        <a:spcBef>
          <a:spcPct val="0"/>
        </a:spcBef>
        <a:spcAft>
          <a:spcPct val="0"/>
        </a:spcAft>
        <a:defRPr sz="2600">
          <a:solidFill>
            <a:srgbClr val="124780"/>
          </a:solidFill>
          <a:latin typeface="Arial Bold" charset="0"/>
        </a:defRPr>
      </a:lvl6pPr>
      <a:lvl7pPr marL="914400" algn="l" rtl="0" fontAlgn="base">
        <a:lnSpc>
          <a:spcPct val="90000"/>
        </a:lnSpc>
        <a:spcBef>
          <a:spcPct val="0"/>
        </a:spcBef>
        <a:spcAft>
          <a:spcPct val="0"/>
        </a:spcAft>
        <a:defRPr sz="2600">
          <a:solidFill>
            <a:srgbClr val="124780"/>
          </a:solidFill>
          <a:latin typeface="Arial Bold" charset="0"/>
        </a:defRPr>
      </a:lvl7pPr>
      <a:lvl8pPr marL="1371600" algn="l" rtl="0" fontAlgn="base">
        <a:lnSpc>
          <a:spcPct val="90000"/>
        </a:lnSpc>
        <a:spcBef>
          <a:spcPct val="0"/>
        </a:spcBef>
        <a:spcAft>
          <a:spcPct val="0"/>
        </a:spcAft>
        <a:defRPr sz="2600">
          <a:solidFill>
            <a:srgbClr val="124780"/>
          </a:solidFill>
          <a:latin typeface="Arial Bold" charset="0"/>
        </a:defRPr>
      </a:lvl8pPr>
      <a:lvl9pPr marL="1828800" algn="l" rtl="0" fontAlgn="base">
        <a:lnSpc>
          <a:spcPct val="90000"/>
        </a:lnSpc>
        <a:spcBef>
          <a:spcPct val="0"/>
        </a:spcBef>
        <a:spcAft>
          <a:spcPct val="0"/>
        </a:spcAft>
        <a:defRPr sz="2600">
          <a:solidFill>
            <a:srgbClr val="124780"/>
          </a:solidFill>
          <a:latin typeface="Arial Bold" charset="0"/>
        </a:defRPr>
      </a:lvl9pPr>
    </p:titleStyle>
    <p:bodyStyle>
      <a:lvl1pPr marL="342900" indent="-342900" algn="l" rtl="0" eaLnBrk="0" fontAlgn="base" hangingPunct="0">
        <a:spcBef>
          <a:spcPct val="20000"/>
        </a:spcBef>
        <a:spcAft>
          <a:spcPct val="0"/>
        </a:spcAft>
        <a:buChar char="•"/>
        <a:defRPr sz="2400">
          <a:solidFill>
            <a:schemeClr val="bg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400">
          <a:solidFill>
            <a:schemeClr val="bg1"/>
          </a:solidFill>
          <a:latin typeface="+mn-lt"/>
          <a:ea typeface="ＭＳ Ｐゴシック" charset="-128"/>
        </a:defRPr>
      </a:lvl2pPr>
      <a:lvl3pPr marL="1143000" indent="-228600" algn="l" rtl="0" eaLnBrk="0" fontAlgn="base" hangingPunct="0">
        <a:spcBef>
          <a:spcPct val="20000"/>
        </a:spcBef>
        <a:spcAft>
          <a:spcPct val="0"/>
        </a:spcAft>
        <a:buChar char="•"/>
        <a:defRPr sz="2400">
          <a:solidFill>
            <a:schemeClr val="bg1"/>
          </a:solidFill>
          <a:latin typeface="+mn-lt"/>
          <a:ea typeface="ＭＳ Ｐゴシック" charset="-128"/>
        </a:defRPr>
      </a:lvl3pPr>
      <a:lvl4pPr marL="1600200" indent="-228600" algn="l" rtl="0" eaLnBrk="0" fontAlgn="base" hangingPunct="0">
        <a:spcBef>
          <a:spcPct val="20000"/>
        </a:spcBef>
        <a:spcAft>
          <a:spcPct val="0"/>
        </a:spcAft>
        <a:buChar char="–"/>
        <a:defRPr sz="2400">
          <a:solidFill>
            <a:schemeClr val="bg1"/>
          </a:solidFill>
          <a:latin typeface="+mn-lt"/>
          <a:ea typeface="ＭＳ Ｐゴシック" charset="-128"/>
        </a:defRPr>
      </a:lvl4pPr>
      <a:lvl5pPr marL="2057400" indent="-228600" algn="l" rtl="0" eaLnBrk="0" fontAlgn="base" hangingPunct="0">
        <a:spcBef>
          <a:spcPct val="20000"/>
        </a:spcBef>
        <a:spcAft>
          <a:spcPct val="0"/>
        </a:spcAft>
        <a:buChar char="»"/>
        <a:defRPr sz="2400">
          <a:solidFill>
            <a:schemeClr val="bg1"/>
          </a:solidFill>
          <a:latin typeface="+mn-lt"/>
          <a:ea typeface="ＭＳ Ｐゴシック" charset="-128"/>
        </a:defRPr>
      </a:lvl5pPr>
      <a:lvl6pPr marL="2514600" indent="-228600" algn="l" rtl="0" fontAlgn="base">
        <a:spcBef>
          <a:spcPct val="20000"/>
        </a:spcBef>
        <a:spcAft>
          <a:spcPct val="0"/>
        </a:spcAft>
        <a:buChar char="»"/>
        <a:defRPr sz="2400">
          <a:solidFill>
            <a:srgbClr val="CDE7F3"/>
          </a:solidFill>
          <a:latin typeface="+mn-lt"/>
          <a:ea typeface="ＭＳ Ｐゴシック" charset="-128"/>
        </a:defRPr>
      </a:lvl6pPr>
      <a:lvl7pPr marL="2971800" indent="-228600" algn="l" rtl="0" fontAlgn="base">
        <a:spcBef>
          <a:spcPct val="20000"/>
        </a:spcBef>
        <a:spcAft>
          <a:spcPct val="0"/>
        </a:spcAft>
        <a:buChar char="»"/>
        <a:defRPr sz="2400">
          <a:solidFill>
            <a:srgbClr val="CDE7F3"/>
          </a:solidFill>
          <a:latin typeface="+mn-lt"/>
          <a:ea typeface="ＭＳ Ｐゴシック" charset="-128"/>
        </a:defRPr>
      </a:lvl7pPr>
      <a:lvl8pPr marL="3429000" indent="-228600" algn="l" rtl="0" fontAlgn="base">
        <a:spcBef>
          <a:spcPct val="20000"/>
        </a:spcBef>
        <a:spcAft>
          <a:spcPct val="0"/>
        </a:spcAft>
        <a:buChar char="»"/>
        <a:defRPr sz="2400">
          <a:solidFill>
            <a:srgbClr val="CDE7F3"/>
          </a:solidFill>
          <a:latin typeface="+mn-lt"/>
          <a:ea typeface="ＭＳ Ｐゴシック" charset="-128"/>
        </a:defRPr>
      </a:lvl8pPr>
      <a:lvl9pPr marL="3886200" indent="-228600" algn="l" rtl="0" fontAlgn="base">
        <a:spcBef>
          <a:spcPct val="20000"/>
        </a:spcBef>
        <a:spcAft>
          <a:spcPct val="0"/>
        </a:spcAft>
        <a:buChar char="»"/>
        <a:defRPr sz="2400">
          <a:solidFill>
            <a:srgbClr val="CDE7F3"/>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6519446"/>
            <a:ext cx="8942832" cy="338554"/>
          </a:xfrm>
          <a:prstGeom prst="rect">
            <a:avLst/>
          </a:prstGeom>
          <a:noFill/>
        </p:spPr>
        <p:txBody>
          <a:bodyPr wrap="square" rtlCol="0">
            <a:spAutoFit/>
          </a:bodyPr>
          <a:lstStyle/>
          <a:p>
            <a:pPr defTabSz="914400" eaLnBrk="0" fontAlgn="base" hangingPunct="0">
              <a:spcBef>
                <a:spcPct val="0"/>
              </a:spcBef>
              <a:spcAft>
                <a:spcPct val="0"/>
              </a:spcAft>
            </a:pPr>
            <a:r>
              <a:rPr lang="en-US" sz="1600" dirty="0" smtClean="0">
                <a:solidFill>
                  <a:srgbClr val="FFFFFF"/>
                </a:solidFill>
                <a:latin typeface="Arial" charset="0"/>
                <a:ea typeface="ＭＳ Ｐゴシック" charset="0"/>
                <a:cs typeface="ＭＳ Ｐゴシック" charset="0"/>
              </a:rPr>
              <a:t>Nokihara H et al. </a:t>
            </a:r>
            <a:r>
              <a:rPr lang="en-US" sz="1600" i="1" dirty="0" smtClean="0">
                <a:solidFill>
                  <a:srgbClr val="FFFFFF"/>
                </a:solidFill>
              </a:rPr>
              <a:t>Proc ASCO</a:t>
            </a:r>
            <a:r>
              <a:rPr lang="en-US" sz="1600" i="1" dirty="0" smtClean="0">
                <a:solidFill>
                  <a:srgbClr val="FFFFFF"/>
                </a:solidFill>
                <a:latin typeface="Arial" charset="0"/>
                <a:ea typeface="ＭＳ Ｐゴシック" charset="0"/>
                <a:cs typeface="ＭＳ Ｐゴシック" charset="0"/>
              </a:rPr>
              <a:t> </a:t>
            </a:r>
            <a:r>
              <a:rPr lang="en-US" sz="1600" dirty="0" smtClean="0">
                <a:solidFill>
                  <a:srgbClr val="FFFFFF"/>
                </a:solidFill>
                <a:latin typeface="Arial" charset="0"/>
                <a:ea typeface="ＭＳ Ｐゴシック" charset="0"/>
                <a:cs typeface="ＭＳ Ｐゴシック" charset="0"/>
              </a:rPr>
              <a:t>2016;Abstract 9008.</a:t>
            </a:r>
            <a:endParaRPr lang="en-US" sz="1600" dirty="0">
              <a:solidFill>
                <a:srgbClr val="000000"/>
              </a:solidFill>
              <a:latin typeface="Arial" charset="0"/>
              <a:ea typeface="ＭＳ Ｐゴシック" charset="0"/>
              <a:cs typeface="ＭＳ Ｐゴシック" charset="0"/>
            </a:endParaRPr>
          </a:p>
        </p:txBody>
      </p:sp>
      <p:sp>
        <p:nvSpPr>
          <p:cNvPr id="29" name="Line 14"/>
          <p:cNvSpPr>
            <a:spLocks noChangeShapeType="1"/>
          </p:cNvSpPr>
          <p:nvPr/>
        </p:nvSpPr>
        <p:spPr bwMode="auto">
          <a:xfrm flipV="1">
            <a:off x="4482435" y="1741228"/>
            <a:ext cx="13527" cy="624549"/>
          </a:xfrm>
          <a:prstGeom prst="line">
            <a:avLst/>
          </a:prstGeom>
          <a:noFill/>
          <a:ln w="28575">
            <a:solidFill>
              <a:schemeClr val="bg1"/>
            </a:solidFill>
            <a:round/>
            <a:headEnd/>
            <a:tailEnd/>
          </a:ln>
          <a:extLst>
            <a:ext uri="{909E8E84-426E-40dd-AFC4-6F175D3DCCD1}">
              <a14:hiddenFill xmlns:a14="http://schemas.microsoft.com/office/drawing/2010/main" xmlns="">
                <a:noFill/>
              </a14:hiddenFill>
            </a:ext>
          </a:extLst>
        </p:spPr>
        <p:txBody>
          <a:bodyPr wrap="none" anchor="ctr"/>
          <a:lstStyle/>
          <a:p>
            <a:pPr defTabSz="914400" eaLnBrk="0" fontAlgn="base" hangingPunct="0">
              <a:spcBef>
                <a:spcPct val="0"/>
              </a:spcBef>
              <a:spcAft>
                <a:spcPct val="0"/>
              </a:spcAft>
            </a:pPr>
            <a:endParaRPr lang="en-US" sz="2400" dirty="0">
              <a:solidFill>
                <a:srgbClr val="000000"/>
              </a:solidFill>
              <a:latin typeface="Arial"/>
              <a:ea typeface="ＭＳ Ｐゴシック" charset="0"/>
              <a:cs typeface="Arial"/>
            </a:endParaRPr>
          </a:p>
        </p:txBody>
      </p:sp>
      <p:sp>
        <p:nvSpPr>
          <p:cNvPr id="30" name="Line 15"/>
          <p:cNvSpPr>
            <a:spLocks noChangeShapeType="1"/>
          </p:cNvSpPr>
          <p:nvPr/>
        </p:nvSpPr>
        <p:spPr bwMode="auto">
          <a:xfrm>
            <a:off x="4490552" y="1748576"/>
            <a:ext cx="735038" cy="4396"/>
          </a:xfrm>
          <a:prstGeom prst="line">
            <a:avLst/>
          </a:prstGeom>
          <a:noFill/>
          <a:ln w="28575">
            <a:solidFill>
              <a:schemeClr val="bg1"/>
            </a:solidFill>
            <a:round/>
            <a:headEnd/>
            <a:tailEnd type="triangle" w="med" len="med"/>
          </a:ln>
          <a:extLst>
            <a:ext uri="{909E8E84-426E-40dd-AFC4-6F175D3DCCD1}">
              <a14:hiddenFill xmlns:a14="http://schemas.microsoft.com/office/drawing/2010/main" xmlns="">
                <a:noFill/>
              </a14:hiddenFill>
            </a:ext>
          </a:extLst>
        </p:spPr>
        <p:txBody>
          <a:bodyPr wrap="none" anchor="ctr"/>
          <a:lstStyle/>
          <a:p>
            <a:pPr defTabSz="914400" eaLnBrk="0" fontAlgn="base" hangingPunct="0">
              <a:spcBef>
                <a:spcPct val="0"/>
              </a:spcBef>
              <a:spcAft>
                <a:spcPct val="0"/>
              </a:spcAft>
            </a:pPr>
            <a:endParaRPr lang="en-US" sz="2400" dirty="0">
              <a:solidFill>
                <a:srgbClr val="000000"/>
              </a:solidFill>
              <a:latin typeface="Arial"/>
              <a:ea typeface="ＭＳ Ｐゴシック" charset="0"/>
              <a:cs typeface="Arial"/>
            </a:endParaRPr>
          </a:p>
        </p:txBody>
      </p:sp>
      <p:grpSp>
        <p:nvGrpSpPr>
          <p:cNvPr id="7" name="Group 16"/>
          <p:cNvGrpSpPr>
            <a:grpSpLocks/>
          </p:cNvGrpSpPr>
          <p:nvPr/>
        </p:nvGrpSpPr>
        <p:grpSpPr bwMode="auto">
          <a:xfrm rot="10800000" flipH="1">
            <a:off x="4506503" y="2847544"/>
            <a:ext cx="719087" cy="568780"/>
            <a:chOff x="3551" y="1542"/>
            <a:chExt cx="900" cy="1382"/>
          </a:xfrm>
        </p:grpSpPr>
        <p:sp>
          <p:nvSpPr>
            <p:cNvPr id="32" name="Line 17"/>
            <p:cNvSpPr>
              <a:spLocks noChangeShapeType="1"/>
            </p:cNvSpPr>
            <p:nvPr/>
          </p:nvSpPr>
          <p:spPr bwMode="auto">
            <a:xfrm flipV="1">
              <a:off x="3551" y="1542"/>
              <a:ext cx="0" cy="1382"/>
            </a:xfrm>
            <a:prstGeom prst="line">
              <a:avLst/>
            </a:prstGeom>
            <a:noFill/>
            <a:ln w="28575">
              <a:solidFill>
                <a:srgbClr val="FFFFFF"/>
              </a:solidFill>
              <a:round/>
              <a:headEnd/>
              <a:tailEnd/>
            </a:ln>
            <a:extLst>
              <a:ext uri="{909E8E84-426E-40dd-AFC4-6F175D3DCCD1}">
                <a14:hiddenFill xmlns:a14="http://schemas.microsoft.com/office/drawing/2010/main" xmlns="">
                  <a:noFill/>
                </a14:hiddenFill>
              </a:ext>
            </a:extLst>
          </p:spPr>
          <p:txBody>
            <a:bodyPr wrap="none" anchor="ctr"/>
            <a:lstStyle/>
            <a:p>
              <a:pPr defTabSz="914400" eaLnBrk="0" fontAlgn="base" hangingPunct="0">
                <a:spcBef>
                  <a:spcPct val="0"/>
                </a:spcBef>
                <a:spcAft>
                  <a:spcPct val="0"/>
                </a:spcAft>
              </a:pPr>
              <a:endParaRPr lang="en-US" sz="2400" dirty="0">
                <a:solidFill>
                  <a:srgbClr val="000000"/>
                </a:solidFill>
                <a:latin typeface="Arial"/>
                <a:ea typeface="ＭＳ Ｐゴシック" charset="0"/>
                <a:cs typeface="Arial"/>
              </a:endParaRPr>
            </a:p>
          </p:txBody>
        </p:sp>
        <p:sp>
          <p:nvSpPr>
            <p:cNvPr id="33" name="Line 18"/>
            <p:cNvSpPr>
              <a:spLocks noChangeShapeType="1"/>
            </p:cNvSpPr>
            <p:nvPr/>
          </p:nvSpPr>
          <p:spPr bwMode="auto">
            <a:xfrm>
              <a:off x="3551" y="1542"/>
              <a:ext cx="900" cy="0"/>
            </a:xfrm>
            <a:prstGeom prst="line">
              <a:avLst/>
            </a:prstGeom>
            <a:noFill/>
            <a:ln w="28575">
              <a:solidFill>
                <a:srgbClr val="FFFFFF"/>
              </a:solidFill>
              <a:round/>
              <a:headEnd/>
              <a:tailEnd type="triangle" w="med" len="med"/>
            </a:ln>
            <a:extLst>
              <a:ext uri="{909E8E84-426E-40dd-AFC4-6F175D3DCCD1}">
                <a14:hiddenFill xmlns:a14="http://schemas.microsoft.com/office/drawing/2010/main" xmlns="">
                  <a:noFill/>
                </a14:hiddenFill>
              </a:ext>
            </a:extLst>
          </p:spPr>
          <p:txBody>
            <a:bodyPr wrap="none" anchor="ctr"/>
            <a:lstStyle/>
            <a:p>
              <a:pPr defTabSz="914400" eaLnBrk="0" fontAlgn="base" hangingPunct="0">
                <a:spcBef>
                  <a:spcPct val="0"/>
                </a:spcBef>
                <a:spcAft>
                  <a:spcPct val="0"/>
                </a:spcAft>
              </a:pPr>
              <a:endParaRPr lang="en-US" sz="2400" dirty="0">
                <a:solidFill>
                  <a:srgbClr val="000000"/>
                </a:solidFill>
                <a:latin typeface="Arial"/>
                <a:ea typeface="ＭＳ Ｐゴシック" charset="0"/>
                <a:cs typeface="Arial"/>
              </a:endParaRPr>
            </a:p>
          </p:txBody>
        </p:sp>
      </p:grpSp>
      <p:sp>
        <p:nvSpPr>
          <p:cNvPr id="16" name="Text Box 20"/>
          <p:cNvSpPr txBox="1">
            <a:spLocks noChangeArrowheads="1"/>
          </p:cNvSpPr>
          <p:nvPr/>
        </p:nvSpPr>
        <p:spPr bwMode="auto">
          <a:xfrm>
            <a:off x="5288370" y="1288987"/>
            <a:ext cx="3304484" cy="992667"/>
          </a:xfrm>
          <a:prstGeom prst="rect">
            <a:avLst/>
          </a:prstGeom>
          <a:solidFill>
            <a:srgbClr val="F9961E"/>
          </a:solidFill>
          <a:ln w="12700">
            <a:solidFill>
              <a:schemeClr val="tx1">
                <a:lumMod val="10000"/>
                <a:lumOff val="90000"/>
              </a:schemeClr>
            </a:solidFill>
            <a:miter lim="800000"/>
            <a:headEnd/>
            <a:tailEnd/>
          </a:ln>
        </p:spPr>
        <p:txBody>
          <a:bodyPr wrap="square" anchor="ctr" anchorCtr="0">
            <a:no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fontAlgn="base">
              <a:lnSpc>
                <a:spcPct val="110000"/>
              </a:lnSpc>
              <a:spcBef>
                <a:spcPct val="0"/>
              </a:spcBef>
              <a:spcAft>
                <a:spcPct val="0"/>
              </a:spcAft>
              <a:buFontTx/>
              <a:buNone/>
              <a:defRPr/>
            </a:pPr>
            <a:r>
              <a:rPr lang="en-US" altLang="en-US" sz="1800" b="1" dirty="0" smtClean="0">
                <a:solidFill>
                  <a:srgbClr val="010F97"/>
                </a:solidFill>
                <a:latin typeface="Arial"/>
                <a:ea typeface="Arial" pitchFamily="-104" charset="0"/>
                <a:cs typeface="Arial" panose="020B0604020202020204" pitchFamily="34" charset="0"/>
              </a:rPr>
              <a:t>Alectinib 300 mg BID (PO)</a:t>
            </a:r>
          </a:p>
          <a:p>
            <a:pPr algn="ctr" fontAlgn="base">
              <a:lnSpc>
                <a:spcPct val="110000"/>
              </a:lnSpc>
              <a:spcBef>
                <a:spcPct val="0"/>
              </a:spcBef>
              <a:spcAft>
                <a:spcPct val="0"/>
              </a:spcAft>
              <a:buFontTx/>
              <a:buNone/>
              <a:defRPr/>
            </a:pPr>
            <a:r>
              <a:rPr lang="en-US" altLang="en-US" sz="1800" b="1" dirty="0" smtClean="0">
                <a:solidFill>
                  <a:srgbClr val="010F97"/>
                </a:solidFill>
                <a:latin typeface="Arial"/>
                <a:ea typeface="Arial" pitchFamily="-104" charset="0"/>
                <a:cs typeface="Arial" panose="020B0604020202020204" pitchFamily="34" charset="0"/>
              </a:rPr>
              <a:t>28-day cycle</a:t>
            </a:r>
          </a:p>
        </p:txBody>
      </p:sp>
      <p:sp>
        <p:nvSpPr>
          <p:cNvPr id="27" name="Text Box 20"/>
          <p:cNvSpPr txBox="1">
            <a:spLocks noChangeArrowheads="1"/>
          </p:cNvSpPr>
          <p:nvPr/>
        </p:nvSpPr>
        <p:spPr bwMode="auto">
          <a:xfrm>
            <a:off x="5288370" y="2907807"/>
            <a:ext cx="3304484" cy="998824"/>
          </a:xfrm>
          <a:prstGeom prst="rect">
            <a:avLst/>
          </a:prstGeom>
          <a:solidFill>
            <a:srgbClr val="99CD13"/>
          </a:solidFill>
          <a:ln w="12700">
            <a:solidFill>
              <a:schemeClr val="tx1">
                <a:lumMod val="10000"/>
                <a:lumOff val="90000"/>
              </a:schemeClr>
            </a:solidFill>
            <a:miter lim="800000"/>
            <a:headEnd/>
            <a:tailEnd/>
          </a:ln>
        </p:spPr>
        <p:txBody>
          <a:bodyPr wrap="square" anchor="ctr">
            <a:no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fontAlgn="base">
              <a:lnSpc>
                <a:spcPct val="110000"/>
              </a:lnSpc>
              <a:spcBef>
                <a:spcPct val="0"/>
              </a:spcBef>
              <a:spcAft>
                <a:spcPct val="0"/>
              </a:spcAft>
              <a:buFontTx/>
              <a:buNone/>
              <a:defRPr/>
            </a:pPr>
            <a:r>
              <a:rPr lang="en-US" altLang="en-US" sz="1800" b="1" dirty="0" smtClean="0">
                <a:solidFill>
                  <a:srgbClr val="010F97"/>
                </a:solidFill>
                <a:latin typeface="Arial"/>
                <a:ea typeface="Arial" pitchFamily="-104" charset="0"/>
                <a:cs typeface="Arial" panose="020B0604020202020204" pitchFamily="34" charset="0"/>
              </a:rPr>
              <a:t>Crizotinib 250 mg BID (PO)</a:t>
            </a:r>
          </a:p>
          <a:p>
            <a:pPr algn="ctr" fontAlgn="base">
              <a:lnSpc>
                <a:spcPct val="110000"/>
              </a:lnSpc>
              <a:spcBef>
                <a:spcPct val="0"/>
              </a:spcBef>
              <a:spcAft>
                <a:spcPct val="0"/>
              </a:spcAft>
              <a:buFontTx/>
              <a:buNone/>
              <a:defRPr/>
            </a:pPr>
            <a:r>
              <a:rPr lang="en-US" altLang="en-US" sz="1800" b="1" dirty="0" smtClean="0">
                <a:solidFill>
                  <a:srgbClr val="010F97"/>
                </a:solidFill>
                <a:latin typeface="Arial"/>
                <a:ea typeface="Arial" pitchFamily="-104" charset="0"/>
                <a:cs typeface="Arial" panose="020B0604020202020204" pitchFamily="34" charset="0"/>
              </a:rPr>
              <a:t>28-day cycle</a:t>
            </a:r>
          </a:p>
        </p:txBody>
      </p:sp>
      <p:sp>
        <p:nvSpPr>
          <p:cNvPr id="21" name="Text Box 19"/>
          <p:cNvSpPr txBox="1">
            <a:spLocks noChangeArrowheads="1"/>
          </p:cNvSpPr>
          <p:nvPr/>
        </p:nvSpPr>
        <p:spPr bwMode="auto">
          <a:xfrm>
            <a:off x="556505" y="1175398"/>
            <a:ext cx="3434966" cy="2966296"/>
          </a:xfrm>
          <a:prstGeom prst="rect">
            <a:avLst/>
          </a:prstGeom>
          <a:solidFill>
            <a:srgbClr val="005796"/>
          </a:solidFill>
          <a:ln w="12700">
            <a:solidFill>
              <a:schemeClr val="bg1"/>
            </a:solidFill>
            <a:miter lim="800000"/>
            <a:headEnd/>
            <a:tailEnd/>
          </a:ln>
          <a:extLst/>
        </p:spPr>
        <p:txBody>
          <a:bodyPr wrap="square" lIns="182880" tIns="182880" bIns="182880" anchor="ctr" anchorCtr="0">
            <a:prstTxWarp prst="textNoShape">
              <a:avLst/>
            </a:prstTxWarp>
            <a:noAutofit/>
          </a:bodyPr>
          <a:lstStyle/>
          <a:p>
            <a:pPr eaLnBrk="0" fontAlgn="base" hangingPunct="0">
              <a:spcBef>
                <a:spcPts val="600"/>
              </a:spcBef>
              <a:buFont typeface="Arial" pitchFamily="-104" charset="0"/>
              <a:buNone/>
            </a:pPr>
            <a:r>
              <a:rPr lang="en-US" sz="1800" b="1" dirty="0">
                <a:solidFill>
                  <a:prstClr val="white"/>
                </a:solidFill>
                <a:latin typeface="Arial"/>
                <a:ea typeface="Arial" pitchFamily="-104" charset="0"/>
                <a:cs typeface="Arial" pitchFamily="-104" charset="0"/>
              </a:rPr>
              <a:t>Eligibility </a:t>
            </a:r>
          </a:p>
          <a:p>
            <a:pPr marL="285750" indent="-285750" eaLnBrk="0" fontAlgn="base" hangingPunct="0">
              <a:spcBef>
                <a:spcPts val="600"/>
              </a:spcBef>
              <a:buFont typeface="Arial"/>
              <a:buChar char="•"/>
            </a:pPr>
            <a:r>
              <a:rPr lang="en-US" sz="1800" dirty="0" smtClean="0">
                <a:solidFill>
                  <a:prstClr val="white"/>
                </a:solidFill>
                <a:latin typeface="Arial"/>
                <a:ea typeface="Arial" pitchFamily="-104" charset="0"/>
                <a:cs typeface="Arial" pitchFamily="-104" charset="0"/>
              </a:rPr>
              <a:t>Stage IIIB/IV or recurrent ALK-positive NSCLC</a:t>
            </a:r>
          </a:p>
          <a:p>
            <a:pPr marL="285750" indent="-285750">
              <a:spcBef>
                <a:spcPts val="600"/>
              </a:spcBef>
              <a:buFont typeface="Arial"/>
              <a:buChar char="•"/>
            </a:pPr>
            <a:r>
              <a:rPr lang="en-US" sz="1800" dirty="0">
                <a:solidFill>
                  <a:prstClr val="white"/>
                </a:solidFill>
                <a:latin typeface="Arial"/>
                <a:ea typeface="Arial" pitchFamily="-104" charset="0"/>
                <a:cs typeface="Arial" pitchFamily="-104" charset="0"/>
              </a:rPr>
              <a:t>Central testing for ALK </a:t>
            </a:r>
            <a:r>
              <a:rPr lang="en-US" sz="1800" dirty="0" smtClean="0">
                <a:solidFill>
                  <a:prstClr val="white"/>
                </a:solidFill>
                <a:latin typeface="Arial"/>
                <a:ea typeface="Arial" pitchFamily="-104" charset="0"/>
                <a:cs typeface="Arial" pitchFamily="-104" charset="0"/>
              </a:rPr>
              <a:t>rearrangement</a:t>
            </a:r>
          </a:p>
          <a:p>
            <a:pPr marL="285750" indent="-285750" eaLnBrk="0" fontAlgn="base" hangingPunct="0">
              <a:spcBef>
                <a:spcPts val="600"/>
              </a:spcBef>
              <a:buFont typeface="Arial"/>
              <a:buChar char="•"/>
            </a:pPr>
            <a:r>
              <a:rPr lang="en-US" sz="1800" dirty="0" smtClean="0">
                <a:solidFill>
                  <a:prstClr val="white"/>
                </a:solidFill>
                <a:latin typeface="Arial"/>
                <a:ea typeface="Arial" pitchFamily="-104" charset="0"/>
                <a:cs typeface="Arial" pitchFamily="-104" charset="0"/>
              </a:rPr>
              <a:t>≤1 prior chemo regimen</a:t>
            </a:r>
          </a:p>
          <a:p>
            <a:pPr marL="285750" indent="-285750" eaLnBrk="0" fontAlgn="base" hangingPunct="0">
              <a:spcBef>
                <a:spcPts val="600"/>
              </a:spcBef>
              <a:buFont typeface="Arial"/>
              <a:buChar char="•"/>
            </a:pPr>
            <a:r>
              <a:rPr lang="en-US" sz="1800" dirty="0" smtClean="0">
                <a:solidFill>
                  <a:prstClr val="white"/>
                </a:solidFill>
                <a:latin typeface="Arial"/>
                <a:ea typeface="Arial" pitchFamily="-104" charset="0"/>
                <a:cs typeface="Arial" pitchFamily="-104" charset="0"/>
              </a:rPr>
              <a:t>≥1 measurable lesion</a:t>
            </a:r>
          </a:p>
          <a:p>
            <a:pPr marL="285750" indent="-285750" eaLnBrk="0" fontAlgn="base" hangingPunct="0">
              <a:spcBef>
                <a:spcPts val="600"/>
              </a:spcBef>
              <a:buFont typeface="Arial"/>
              <a:buChar char="•"/>
            </a:pPr>
            <a:r>
              <a:rPr lang="en-US" sz="1800" dirty="0" smtClean="0">
                <a:solidFill>
                  <a:prstClr val="white"/>
                </a:solidFill>
                <a:latin typeface="Arial"/>
                <a:ea typeface="Arial" pitchFamily="-104" charset="0"/>
                <a:cs typeface="Arial" pitchFamily="-104" charset="0"/>
              </a:rPr>
              <a:t>Treated/asymptomatic CNS metastases</a:t>
            </a:r>
          </a:p>
        </p:txBody>
      </p:sp>
      <p:sp>
        <p:nvSpPr>
          <p:cNvPr id="19" name="Title 1"/>
          <p:cNvSpPr>
            <a:spLocks noGrp="1"/>
          </p:cNvSpPr>
          <p:nvPr>
            <p:ph type="title"/>
          </p:nvPr>
        </p:nvSpPr>
        <p:spPr>
          <a:xfrm>
            <a:off x="685800" y="0"/>
            <a:ext cx="7476565" cy="1143000"/>
          </a:xfrm>
        </p:spPr>
        <p:txBody>
          <a:bodyPr/>
          <a:lstStyle/>
          <a:p>
            <a:r>
              <a:rPr lang="en-US" dirty="0" smtClean="0"/>
              <a:t>J-ALEX: </a:t>
            </a:r>
            <a:r>
              <a:rPr lang="en-US" dirty="0"/>
              <a:t>Phase </a:t>
            </a:r>
            <a:r>
              <a:rPr lang="en-US" dirty="0" smtClean="0"/>
              <a:t>III </a:t>
            </a:r>
            <a:r>
              <a:rPr lang="en-US" dirty="0"/>
              <a:t>Trial of </a:t>
            </a:r>
            <a:r>
              <a:rPr lang="en-US" dirty="0" err="1" smtClean="0"/>
              <a:t>Alectinib</a:t>
            </a:r>
            <a:r>
              <a:rPr lang="en-US" dirty="0" smtClean="0"/>
              <a:t> versus</a:t>
            </a:r>
            <a:r>
              <a:rPr lang="en-US" dirty="0"/>
              <a:t> </a:t>
            </a:r>
            <a:r>
              <a:rPr lang="en-US" dirty="0" err="1" smtClean="0"/>
              <a:t>Crizotinib</a:t>
            </a:r>
            <a:endParaRPr lang="en-US" dirty="0"/>
          </a:p>
        </p:txBody>
      </p:sp>
      <p:sp>
        <p:nvSpPr>
          <p:cNvPr id="10" name="TextBox 9"/>
          <p:cNvSpPr txBox="1"/>
          <p:nvPr/>
        </p:nvSpPr>
        <p:spPr>
          <a:xfrm>
            <a:off x="1095602" y="1613267"/>
            <a:ext cx="184666" cy="461665"/>
          </a:xfrm>
          <a:prstGeom prst="rect">
            <a:avLst/>
          </a:prstGeom>
          <a:noFill/>
        </p:spPr>
        <p:txBody>
          <a:bodyPr wrap="none" rtlCol="0">
            <a:spAutoFit/>
          </a:bodyPr>
          <a:lstStyle/>
          <a:p>
            <a:pPr defTabSz="914400" eaLnBrk="0" fontAlgn="base" hangingPunct="0">
              <a:spcBef>
                <a:spcPct val="0"/>
              </a:spcBef>
              <a:spcAft>
                <a:spcPct val="0"/>
              </a:spcAft>
            </a:pPr>
            <a:endParaRPr lang="en-US" sz="2400" dirty="0">
              <a:solidFill>
                <a:srgbClr val="000000"/>
              </a:solidFill>
              <a:latin typeface="Arial" charset="0"/>
              <a:ea typeface="ＭＳ Ｐゴシック" charset="0"/>
              <a:cs typeface="ＭＳ Ｐゴシック" charset="0"/>
            </a:endParaRPr>
          </a:p>
        </p:txBody>
      </p:sp>
      <p:sp>
        <p:nvSpPr>
          <p:cNvPr id="22" name="Line 2"/>
          <p:cNvSpPr>
            <a:spLocks noChangeShapeType="1"/>
          </p:cNvSpPr>
          <p:nvPr/>
        </p:nvSpPr>
        <p:spPr bwMode="auto">
          <a:xfrm>
            <a:off x="3993735" y="2579038"/>
            <a:ext cx="177857" cy="0"/>
          </a:xfrm>
          <a:prstGeom prst="line">
            <a:avLst/>
          </a:prstGeom>
          <a:noFill/>
          <a:ln w="28575">
            <a:solidFill>
              <a:srgbClr val="FFFFFF"/>
            </a:solidFill>
            <a:round/>
            <a:headEnd/>
            <a:tailEnd/>
          </a:ln>
          <a:extLst>
            <a:ext uri="{909E8E84-426E-40dd-AFC4-6F175D3DCCD1}">
              <a14:hiddenFill xmlns:a14="http://schemas.microsoft.com/office/drawing/2010/main" xmlns="">
                <a:noFill/>
              </a14:hiddenFill>
            </a:ext>
          </a:extLst>
        </p:spPr>
        <p:txBody>
          <a:bodyPr wrap="none" anchor="ctr"/>
          <a:lstStyle/>
          <a:p>
            <a:pPr defTabSz="914400" eaLnBrk="0" fontAlgn="base" hangingPunct="0">
              <a:spcBef>
                <a:spcPct val="0"/>
              </a:spcBef>
              <a:spcAft>
                <a:spcPct val="0"/>
              </a:spcAft>
            </a:pPr>
            <a:endParaRPr lang="en-US" sz="2400" dirty="0">
              <a:solidFill>
                <a:srgbClr val="000000"/>
              </a:solidFill>
              <a:latin typeface="Arial"/>
              <a:ea typeface="ＭＳ Ｐゴシック" charset="0"/>
              <a:cs typeface="Arial"/>
            </a:endParaRPr>
          </a:p>
        </p:txBody>
      </p:sp>
      <p:graphicFrame>
        <p:nvGraphicFramePr>
          <p:cNvPr id="23" name="Table 22"/>
          <p:cNvGraphicFramePr>
            <a:graphicFrameLocks noGrp="1"/>
          </p:cNvGraphicFramePr>
          <p:nvPr>
            <p:extLst>
              <p:ext uri="{D42A27DB-BD31-4B8C-83A1-F6EECF244321}">
                <p14:modId xmlns:p14="http://schemas.microsoft.com/office/powerpoint/2010/main" val="298546069"/>
              </p:ext>
            </p:extLst>
          </p:nvPr>
        </p:nvGraphicFramePr>
        <p:xfrm>
          <a:off x="432654" y="4539503"/>
          <a:ext cx="8285461" cy="1738129"/>
        </p:xfrm>
        <a:graphic>
          <a:graphicData uri="http://schemas.openxmlformats.org/drawingml/2006/table">
            <a:tbl>
              <a:tblPr firstRow="1" bandRow="1">
                <a:tableStyleId>{5C22544A-7EE6-4342-B048-85BDC9FD1C3A}</a:tableStyleId>
              </a:tblPr>
              <a:tblGrid>
                <a:gridCol w="2673801"/>
                <a:gridCol w="1574791"/>
                <a:gridCol w="1646549"/>
                <a:gridCol w="938530"/>
                <a:gridCol w="1451790"/>
              </a:tblGrid>
              <a:tr h="594461">
                <a:tc>
                  <a:txBody>
                    <a:bodyPr/>
                    <a:lstStyle/>
                    <a:p>
                      <a:r>
                        <a:rPr lang="en-US" dirty="0" smtClean="0">
                          <a:solidFill>
                            <a:schemeClr val="bg1"/>
                          </a:solidFill>
                        </a:rPr>
                        <a:t>By independent</a:t>
                      </a:r>
                      <a:r>
                        <a:rPr lang="en-US" baseline="0" dirty="0" smtClean="0">
                          <a:solidFill>
                            <a:schemeClr val="bg1"/>
                          </a:solidFill>
                        </a:rPr>
                        <a:t> review facility</a:t>
                      </a:r>
                      <a:endParaRPr lang="en-US"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2A4E"/>
                    </a:solidFill>
                  </a:tcPr>
                </a:tc>
                <a:tc>
                  <a:txBody>
                    <a:bodyPr/>
                    <a:lstStyle/>
                    <a:p>
                      <a:pPr algn="ctr"/>
                      <a:r>
                        <a:rPr lang="en-US" dirty="0" smtClean="0">
                          <a:solidFill>
                            <a:schemeClr val="bg1"/>
                          </a:solidFill>
                        </a:rPr>
                        <a:t>Alectinib</a:t>
                      </a:r>
                    </a:p>
                    <a:p>
                      <a:pPr algn="ctr"/>
                      <a:r>
                        <a:rPr lang="en-US" dirty="0" smtClean="0">
                          <a:solidFill>
                            <a:schemeClr val="bg1"/>
                          </a:solidFill>
                        </a:rPr>
                        <a:t>(n = 103)</a:t>
                      </a:r>
                      <a:endParaRPr lang="en-US"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2A4E"/>
                    </a:solidFill>
                  </a:tcPr>
                </a:tc>
                <a:tc>
                  <a:txBody>
                    <a:bodyPr/>
                    <a:lstStyle/>
                    <a:p>
                      <a:pPr algn="ctr"/>
                      <a:r>
                        <a:rPr lang="en-US" dirty="0" smtClean="0">
                          <a:solidFill>
                            <a:schemeClr val="bg1"/>
                          </a:solidFill>
                        </a:rPr>
                        <a:t>Crizotinib</a:t>
                      </a:r>
                    </a:p>
                    <a:p>
                      <a:pPr algn="ctr"/>
                      <a:r>
                        <a:rPr lang="en-US" dirty="0" smtClean="0">
                          <a:solidFill>
                            <a:schemeClr val="bg1"/>
                          </a:solidFill>
                        </a:rPr>
                        <a:t>(n = 104)</a:t>
                      </a:r>
                      <a:endParaRPr lang="en-US"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2A4E"/>
                    </a:solidFill>
                  </a:tcPr>
                </a:tc>
                <a:tc>
                  <a:txBody>
                    <a:bodyPr/>
                    <a:lstStyle/>
                    <a:p>
                      <a:pPr algn="ctr"/>
                      <a:r>
                        <a:rPr lang="en-US" dirty="0" smtClean="0">
                          <a:solidFill>
                            <a:schemeClr val="bg1"/>
                          </a:solidFill>
                        </a:rPr>
                        <a:t>HR</a:t>
                      </a:r>
                      <a:endParaRPr lang="en-US"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2A4E"/>
                    </a:solidFill>
                  </a:tcPr>
                </a:tc>
                <a:tc>
                  <a:txBody>
                    <a:bodyPr/>
                    <a:lstStyle/>
                    <a:p>
                      <a:pPr algn="ctr"/>
                      <a:r>
                        <a:rPr lang="en-US" i="1" dirty="0" smtClean="0">
                          <a:solidFill>
                            <a:schemeClr val="bg1"/>
                          </a:solidFill>
                        </a:rPr>
                        <a:t>p</a:t>
                      </a:r>
                      <a:r>
                        <a:rPr lang="en-US" dirty="0" smtClean="0">
                          <a:solidFill>
                            <a:schemeClr val="bg1"/>
                          </a:solidFill>
                        </a:rPr>
                        <a:t>-value</a:t>
                      </a:r>
                      <a:endParaRPr lang="en-US"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2A4E"/>
                    </a:solidFill>
                  </a:tcPr>
                </a:tc>
              </a:tr>
              <a:tr h="457969">
                <a:tc>
                  <a:txBody>
                    <a:bodyPr/>
                    <a:lstStyle/>
                    <a:p>
                      <a:r>
                        <a:rPr lang="en-US" dirty="0" smtClean="0">
                          <a:solidFill>
                            <a:schemeClr val="bg1"/>
                          </a:solidFill>
                        </a:rPr>
                        <a:t>Median progression-free survival</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15895"/>
                    </a:solidFill>
                  </a:tcPr>
                </a:tc>
                <a:tc>
                  <a:txBody>
                    <a:bodyPr/>
                    <a:lstStyle/>
                    <a:p>
                      <a:pPr algn="ctr"/>
                      <a:r>
                        <a:rPr lang="en-US" dirty="0" smtClean="0">
                          <a:solidFill>
                            <a:schemeClr val="bg1"/>
                          </a:solidFill>
                        </a:rPr>
                        <a:t>Not</a:t>
                      </a:r>
                      <a:r>
                        <a:rPr lang="en-US" baseline="0" dirty="0" smtClean="0">
                          <a:solidFill>
                            <a:schemeClr val="bg1"/>
                          </a:solidFill>
                        </a:rPr>
                        <a:t> reached</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15895"/>
                    </a:solidFill>
                  </a:tcPr>
                </a:tc>
                <a:tc>
                  <a:txBody>
                    <a:bodyPr/>
                    <a:lstStyle/>
                    <a:p>
                      <a:pPr algn="ctr"/>
                      <a:r>
                        <a:rPr lang="en-US" dirty="0" smtClean="0">
                          <a:solidFill>
                            <a:schemeClr val="bg1"/>
                          </a:solidFill>
                        </a:rPr>
                        <a:t>10.2 mo</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15895"/>
                    </a:solidFill>
                  </a:tcPr>
                </a:tc>
                <a:tc>
                  <a:txBody>
                    <a:bodyPr/>
                    <a:lstStyle/>
                    <a:p>
                      <a:pPr algn="ctr"/>
                      <a:r>
                        <a:rPr lang="en-US" dirty="0" smtClean="0">
                          <a:solidFill>
                            <a:schemeClr val="bg1"/>
                          </a:solidFill>
                        </a:rPr>
                        <a:t>0.34</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15895"/>
                    </a:solidFill>
                  </a:tcPr>
                </a:tc>
                <a:tc>
                  <a:txBody>
                    <a:bodyPr/>
                    <a:lstStyle/>
                    <a:p>
                      <a:pPr algn="ctr"/>
                      <a:r>
                        <a:rPr lang="en-US" dirty="0" smtClean="0">
                          <a:solidFill>
                            <a:schemeClr val="bg1"/>
                          </a:solidFill>
                        </a:rPr>
                        <a:t>&lt;0.0001</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15895"/>
                    </a:solidFill>
                  </a:tcPr>
                </a:tc>
              </a:tr>
              <a:tr h="457969">
                <a:tc>
                  <a:txBody>
                    <a:bodyPr/>
                    <a:lstStyle/>
                    <a:p>
                      <a:r>
                        <a:rPr lang="en-US" dirty="0" smtClean="0">
                          <a:solidFill>
                            <a:schemeClr val="bg1"/>
                          </a:solidFill>
                        </a:rPr>
                        <a:t>Objective</a:t>
                      </a:r>
                      <a:r>
                        <a:rPr lang="en-US" baseline="0" dirty="0" smtClean="0">
                          <a:solidFill>
                            <a:schemeClr val="bg1"/>
                          </a:solidFill>
                        </a:rPr>
                        <a:t> response rate</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15895"/>
                    </a:solidFill>
                  </a:tcPr>
                </a:tc>
                <a:tc>
                  <a:txBody>
                    <a:bodyPr/>
                    <a:lstStyle/>
                    <a:p>
                      <a:pPr algn="ctr"/>
                      <a:r>
                        <a:rPr lang="en-US" dirty="0" smtClean="0">
                          <a:solidFill>
                            <a:schemeClr val="bg1"/>
                          </a:solidFill>
                        </a:rPr>
                        <a:t>91.6%</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15895"/>
                    </a:solidFill>
                  </a:tcPr>
                </a:tc>
                <a:tc>
                  <a:txBody>
                    <a:bodyPr/>
                    <a:lstStyle/>
                    <a:p>
                      <a:pPr algn="ctr"/>
                      <a:r>
                        <a:rPr lang="en-US" dirty="0" smtClean="0">
                          <a:solidFill>
                            <a:schemeClr val="bg1"/>
                          </a:solidFill>
                        </a:rPr>
                        <a:t>78.9%</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15895"/>
                    </a:solidFill>
                  </a:tcPr>
                </a:tc>
                <a:tc>
                  <a:txBody>
                    <a:bodyPr/>
                    <a:lstStyle/>
                    <a:p>
                      <a:pPr algn="ctr"/>
                      <a:r>
                        <a:rPr lang="en-US" dirty="0" smtClean="0">
                          <a:solidFill>
                            <a:schemeClr val="bg1"/>
                          </a:solidFill>
                        </a:rPr>
                        <a:t>—</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15895"/>
                    </a:solidFill>
                  </a:tcPr>
                </a:tc>
                <a:tc>
                  <a:txBody>
                    <a:bodyPr/>
                    <a:lstStyle/>
                    <a:p>
                      <a:pPr algn="ctr"/>
                      <a:r>
                        <a:rPr lang="en-US" dirty="0" smtClean="0">
                          <a:solidFill>
                            <a:schemeClr val="bg1"/>
                          </a:solidFill>
                        </a:rPr>
                        <a:t>—</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15895"/>
                    </a:solidFill>
                  </a:tcPr>
                </a:tc>
              </a:tr>
            </a:tbl>
          </a:graphicData>
        </a:graphic>
      </p:graphicFrame>
      <p:grpSp>
        <p:nvGrpSpPr>
          <p:cNvPr id="17" name="Group 24"/>
          <p:cNvGrpSpPr>
            <a:grpSpLocks/>
          </p:cNvGrpSpPr>
          <p:nvPr/>
        </p:nvGrpSpPr>
        <p:grpSpPr bwMode="auto">
          <a:xfrm>
            <a:off x="4095392" y="2109696"/>
            <a:ext cx="914400" cy="914400"/>
            <a:chOff x="1872" y="1584"/>
            <a:chExt cx="576" cy="576"/>
          </a:xfrm>
        </p:grpSpPr>
        <p:sp>
          <p:nvSpPr>
            <p:cNvPr id="18" name="Oval 17"/>
            <p:cNvSpPr>
              <a:spLocks noChangeArrowheads="1"/>
            </p:cNvSpPr>
            <p:nvPr/>
          </p:nvSpPr>
          <p:spPr bwMode="auto">
            <a:xfrm>
              <a:off x="1872" y="1584"/>
              <a:ext cx="576" cy="576"/>
            </a:xfrm>
            <a:prstGeom prst="ellipse">
              <a:avLst/>
            </a:prstGeom>
            <a:solidFill>
              <a:srgbClr val="FE701B"/>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63500" dir="2700000" algn="ctr" rotWithShape="0">
                      <a:schemeClr val="tx1">
                        <a:alpha val="39998"/>
                      </a:schemeClr>
                    </a:outerShdw>
                  </a:effectLst>
                </a14:hiddenEffects>
              </a:ext>
            </a:extLst>
          </p:spPr>
          <p:txBody>
            <a:bodyPr wrap="none" anchor="ctr"/>
            <a:lstStyle/>
            <a:p>
              <a:pPr defTabSz="457200" eaLnBrk="1" fontAlgn="auto" hangingPunct="1">
                <a:spcBef>
                  <a:spcPts val="0"/>
                </a:spcBef>
                <a:spcAft>
                  <a:spcPts val="0"/>
                </a:spcAft>
                <a:defRPr/>
              </a:pPr>
              <a:endParaRPr lang="en-US" sz="1800">
                <a:solidFill>
                  <a:prstClr val="black"/>
                </a:solidFill>
                <a:latin typeface="Arial"/>
                <a:ea typeface="MS PGothic" charset="0"/>
                <a:cs typeface="+mn-cs"/>
              </a:endParaRPr>
            </a:p>
          </p:txBody>
        </p:sp>
        <p:sp>
          <p:nvSpPr>
            <p:cNvPr id="24" name="Rectangle 13"/>
            <p:cNvSpPr>
              <a:spLocks noChangeArrowheads="1"/>
            </p:cNvSpPr>
            <p:nvPr/>
          </p:nvSpPr>
          <p:spPr bwMode="auto">
            <a:xfrm>
              <a:off x="1920" y="1632"/>
              <a:ext cx="480" cy="48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63500" dir="2700000" algn="ctr" rotWithShape="0">
                      <a:schemeClr val="tx1">
                        <a:alpha val="39998"/>
                      </a:schemeClr>
                    </a:outerShdw>
                  </a:effectLst>
                </a14:hiddenEffects>
              </a:ext>
            </a:extLst>
          </p:spPr>
          <p:txBody>
            <a:bodyPr lIns="0" tIns="0" rIns="0" anchor="ctr"/>
            <a:lstStyle/>
            <a:p>
              <a:pPr algn="ctr" defTabSz="457200" eaLnBrk="1" fontAlgn="auto" hangingPunct="1">
                <a:spcBef>
                  <a:spcPts val="0"/>
                </a:spcBef>
                <a:spcAft>
                  <a:spcPts val="0"/>
                </a:spcAft>
                <a:defRPr/>
              </a:pPr>
              <a:r>
                <a:rPr lang="en-US" sz="3600" b="1" dirty="0">
                  <a:solidFill>
                    <a:prstClr val="white"/>
                  </a:solidFill>
                  <a:ea typeface="MS PGothic" charset="0"/>
                  <a:cs typeface="+mn-cs"/>
                </a:rPr>
                <a:t>R</a:t>
              </a:r>
            </a:p>
          </p:txBody>
        </p:sp>
      </p:grpSp>
    </p:spTree>
    <p:extLst>
      <p:ext uri="{BB962C8B-B14F-4D97-AF65-F5344CB8AC3E}">
        <p14:creationId xmlns:p14="http://schemas.microsoft.com/office/powerpoint/2010/main" val="12172010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85800" y="1896930"/>
            <a:ext cx="7828268" cy="3631763"/>
          </a:xfrm>
          <a:prstGeom prst="rect">
            <a:avLst/>
          </a:prstGeom>
          <a:noFill/>
        </p:spPr>
        <p:txBody>
          <a:bodyPr wrap="square" rtlCol="0">
            <a:spAutoFit/>
          </a:bodyPr>
          <a:lstStyle/>
          <a:p>
            <a:pPr>
              <a:spcBef>
                <a:spcPts val="600"/>
              </a:spcBef>
              <a:spcAft>
                <a:spcPts val="600"/>
              </a:spcAft>
            </a:pPr>
            <a:r>
              <a:rPr lang="en-US" sz="2200" i="1" dirty="0" smtClean="0">
                <a:solidFill>
                  <a:schemeClr val="bg1"/>
                </a:solidFill>
              </a:rPr>
              <a:t>I </a:t>
            </a:r>
            <a:r>
              <a:rPr lang="en-US" sz="2200" i="1" dirty="0">
                <a:solidFill>
                  <a:schemeClr val="bg1"/>
                </a:solidFill>
              </a:rPr>
              <a:t>won’t have a blanket statement about this kind of situation, but I really will look at </a:t>
            </a:r>
            <a:r>
              <a:rPr lang="en-US" sz="2200" i="1" dirty="0" smtClean="0">
                <a:solidFill>
                  <a:schemeClr val="bg1"/>
                </a:solidFill>
              </a:rPr>
              <a:t>the individual patient… If </a:t>
            </a:r>
            <a:r>
              <a:rPr lang="en-US" sz="2200" i="1" dirty="0">
                <a:solidFill>
                  <a:schemeClr val="bg1"/>
                </a:solidFill>
              </a:rPr>
              <a:t>I </a:t>
            </a:r>
            <a:r>
              <a:rPr lang="en-US" sz="2200" i="1" dirty="0" smtClean="0">
                <a:solidFill>
                  <a:schemeClr val="bg1"/>
                </a:solidFill>
              </a:rPr>
              <a:t>get </a:t>
            </a:r>
            <a:r>
              <a:rPr lang="en-US" sz="2200" i="1" dirty="0">
                <a:solidFill>
                  <a:schemeClr val="bg1"/>
                </a:solidFill>
              </a:rPr>
              <a:t>a sense that the patient’s unlikely going to have a benefit from further chemotherapy </a:t>
            </a:r>
            <a:r>
              <a:rPr lang="en-US" sz="2200" i="1" dirty="0" smtClean="0">
                <a:solidFill>
                  <a:schemeClr val="bg1"/>
                </a:solidFill>
              </a:rPr>
              <a:t>— </a:t>
            </a:r>
            <a:r>
              <a:rPr lang="en-US" sz="2200" i="1" dirty="0">
                <a:solidFill>
                  <a:schemeClr val="bg1"/>
                </a:solidFill>
              </a:rPr>
              <a:t>because the pemetrexed/platinum is probably one of the better combinations that we </a:t>
            </a:r>
            <a:r>
              <a:rPr lang="en-US" sz="2200" i="1" dirty="0" smtClean="0">
                <a:solidFill>
                  <a:schemeClr val="bg1"/>
                </a:solidFill>
              </a:rPr>
              <a:t>have… </a:t>
            </a:r>
            <a:r>
              <a:rPr lang="en-US" sz="2200" i="1" dirty="0">
                <a:solidFill>
                  <a:schemeClr val="bg1"/>
                </a:solidFill>
              </a:rPr>
              <a:t>If they are resistant to that, then putting on another taxane-based chemotherapy is unlikely to benefit the patient as much. </a:t>
            </a:r>
            <a:r>
              <a:rPr lang="en-US" sz="2200" i="1" dirty="0" smtClean="0">
                <a:solidFill>
                  <a:schemeClr val="bg1"/>
                </a:solidFill>
              </a:rPr>
              <a:t>So </a:t>
            </a:r>
            <a:r>
              <a:rPr lang="en-US" sz="2200" i="1" dirty="0">
                <a:solidFill>
                  <a:schemeClr val="bg1"/>
                </a:solidFill>
              </a:rPr>
              <a:t>those are the </a:t>
            </a:r>
            <a:r>
              <a:rPr lang="en-US" sz="2200" i="1" dirty="0" smtClean="0">
                <a:solidFill>
                  <a:schemeClr val="bg1"/>
                </a:solidFill>
              </a:rPr>
              <a:t>patients with whom </a:t>
            </a:r>
            <a:r>
              <a:rPr lang="en-US" sz="2200" i="1" dirty="0">
                <a:solidFill>
                  <a:schemeClr val="bg1"/>
                </a:solidFill>
              </a:rPr>
              <a:t>I may discuss </a:t>
            </a:r>
            <a:r>
              <a:rPr lang="en-US" sz="2200" i="1" dirty="0" smtClean="0">
                <a:solidFill>
                  <a:schemeClr val="bg1"/>
                </a:solidFill>
              </a:rPr>
              <a:t>the </a:t>
            </a:r>
            <a:r>
              <a:rPr lang="en-US" sz="2200" i="1" dirty="0">
                <a:solidFill>
                  <a:schemeClr val="bg1"/>
                </a:solidFill>
              </a:rPr>
              <a:t>use of </a:t>
            </a:r>
            <a:r>
              <a:rPr lang="en-US" sz="2200" i="1" dirty="0" smtClean="0">
                <a:solidFill>
                  <a:schemeClr val="bg1"/>
                </a:solidFill>
              </a:rPr>
              <a:t>immunotherapy.</a:t>
            </a:r>
            <a:r>
              <a:rPr lang="en-US" sz="2200" dirty="0" smtClean="0">
                <a:solidFill>
                  <a:schemeClr val="bg1"/>
                </a:solidFill>
              </a:rPr>
              <a:t>					    </a:t>
            </a:r>
          </a:p>
          <a:p>
            <a:pPr algn="r">
              <a:spcBef>
                <a:spcPts val="600"/>
              </a:spcBef>
              <a:spcAft>
                <a:spcPts val="600"/>
              </a:spcAft>
            </a:pPr>
            <a:r>
              <a:rPr lang="en-US" sz="2200" dirty="0" smtClean="0">
                <a:solidFill>
                  <a:schemeClr val="bg1"/>
                </a:solidFill>
              </a:rPr>
              <a:t>Tony SK Mok, </a:t>
            </a:r>
            <a:r>
              <a:rPr lang="en-US" sz="2200" dirty="0">
                <a:solidFill>
                  <a:schemeClr val="bg1"/>
                </a:solidFill>
              </a:rPr>
              <a:t>MD</a:t>
            </a:r>
          </a:p>
        </p:txBody>
      </p:sp>
      <p:sp>
        <p:nvSpPr>
          <p:cNvPr id="2" name="Title 1"/>
          <p:cNvSpPr>
            <a:spLocks noGrp="1"/>
          </p:cNvSpPr>
          <p:nvPr>
            <p:ph type="title"/>
          </p:nvPr>
        </p:nvSpPr>
        <p:spPr>
          <a:xfrm>
            <a:off x="685800" y="174812"/>
            <a:ext cx="7597587" cy="1143000"/>
          </a:xfrm>
        </p:spPr>
        <p:txBody>
          <a:bodyPr/>
          <a:lstStyle/>
          <a:p>
            <a:r>
              <a:rPr lang="en-US"/>
              <a:t>Immune Checkpoint Inhibitors as Second-Line </a:t>
            </a:r>
            <a:r>
              <a:rPr lang="en-US" smtClean="0"/>
              <a:t>Therapy</a:t>
            </a:r>
            <a:endParaRPr lang="en-US" dirty="0"/>
          </a:p>
        </p:txBody>
      </p:sp>
    </p:spTree>
    <p:extLst>
      <p:ext uri="{BB962C8B-B14F-4D97-AF65-F5344CB8AC3E}">
        <p14:creationId xmlns:p14="http://schemas.microsoft.com/office/powerpoint/2010/main" val="13389964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85800" y="1641437"/>
            <a:ext cx="7769225" cy="4154984"/>
          </a:xfrm>
          <a:prstGeom prst="rect">
            <a:avLst/>
          </a:prstGeom>
          <a:noFill/>
        </p:spPr>
        <p:txBody>
          <a:bodyPr wrap="square" rtlCol="0">
            <a:spAutoFit/>
          </a:bodyPr>
          <a:lstStyle/>
          <a:p>
            <a:r>
              <a:rPr lang="en-US" sz="2200" i="1" dirty="0" smtClean="0">
                <a:solidFill>
                  <a:schemeClr val="bg1"/>
                </a:solidFill>
              </a:rPr>
              <a:t>I </a:t>
            </a:r>
            <a:r>
              <a:rPr lang="en-US" sz="2200" i="1" dirty="0">
                <a:solidFill>
                  <a:schemeClr val="bg1"/>
                </a:solidFill>
              </a:rPr>
              <a:t>don’t believe the biomarker is doing a good job in selection. Right now, the overall response rate is </a:t>
            </a:r>
            <a:r>
              <a:rPr lang="en-US" sz="2200" i="1" dirty="0" smtClean="0">
                <a:solidFill>
                  <a:schemeClr val="bg1"/>
                </a:solidFill>
              </a:rPr>
              <a:t>20%. </a:t>
            </a:r>
            <a:r>
              <a:rPr lang="en-US" sz="2200" i="1" dirty="0">
                <a:solidFill>
                  <a:schemeClr val="bg1"/>
                </a:solidFill>
              </a:rPr>
              <a:t>The </a:t>
            </a:r>
            <a:r>
              <a:rPr lang="en-US" sz="2200" i="1" dirty="0" smtClean="0">
                <a:solidFill>
                  <a:schemeClr val="bg1"/>
                </a:solidFill>
              </a:rPr>
              <a:t>patients </a:t>
            </a:r>
            <a:r>
              <a:rPr lang="en-US" sz="2200" i="1" dirty="0">
                <a:solidFill>
                  <a:schemeClr val="bg1"/>
                </a:solidFill>
              </a:rPr>
              <a:t>with </a:t>
            </a:r>
            <a:r>
              <a:rPr lang="en-US" sz="2200" i="1" dirty="0" smtClean="0">
                <a:solidFill>
                  <a:schemeClr val="bg1"/>
                </a:solidFill>
              </a:rPr>
              <a:t>high expression </a:t>
            </a:r>
            <a:r>
              <a:rPr lang="en-US" sz="2200" i="1" dirty="0">
                <a:solidFill>
                  <a:schemeClr val="bg1"/>
                </a:solidFill>
              </a:rPr>
              <a:t>may have a slightly higher response rate. And then the </a:t>
            </a:r>
            <a:r>
              <a:rPr lang="en-US" sz="2200" i="1" dirty="0" smtClean="0">
                <a:solidFill>
                  <a:schemeClr val="bg1"/>
                </a:solidFill>
              </a:rPr>
              <a:t>patients </a:t>
            </a:r>
            <a:r>
              <a:rPr lang="en-US" sz="2200" i="1" dirty="0">
                <a:solidFill>
                  <a:schemeClr val="bg1"/>
                </a:solidFill>
              </a:rPr>
              <a:t>with negative </a:t>
            </a:r>
            <a:r>
              <a:rPr lang="en-US" sz="2200" i="1" dirty="0" smtClean="0">
                <a:solidFill>
                  <a:schemeClr val="bg1"/>
                </a:solidFill>
              </a:rPr>
              <a:t>expression may </a:t>
            </a:r>
            <a:r>
              <a:rPr lang="en-US" sz="2200" i="1" dirty="0">
                <a:solidFill>
                  <a:schemeClr val="bg1"/>
                </a:solidFill>
              </a:rPr>
              <a:t>have a lower response rate, but it doesn’t mean that they don’t respond. So, in a way, </a:t>
            </a:r>
            <a:r>
              <a:rPr lang="en-US" sz="2200" i="1" dirty="0" smtClean="0">
                <a:solidFill>
                  <a:schemeClr val="bg1"/>
                </a:solidFill>
              </a:rPr>
              <a:t>even </a:t>
            </a:r>
            <a:r>
              <a:rPr lang="en-US" sz="2200" i="1" dirty="0">
                <a:solidFill>
                  <a:schemeClr val="bg1"/>
                </a:solidFill>
              </a:rPr>
              <a:t>for the patient with </a:t>
            </a:r>
            <a:r>
              <a:rPr lang="en-US" sz="2200" i="1" dirty="0" smtClean="0">
                <a:solidFill>
                  <a:schemeClr val="bg1"/>
                </a:solidFill>
              </a:rPr>
              <a:t>negative expression</a:t>
            </a:r>
            <a:r>
              <a:rPr lang="en-US" sz="2200" i="1" dirty="0">
                <a:solidFill>
                  <a:schemeClr val="bg1"/>
                </a:solidFill>
              </a:rPr>
              <a:t> — </a:t>
            </a:r>
            <a:r>
              <a:rPr lang="en-US" sz="2200" i="1" dirty="0" smtClean="0">
                <a:solidFill>
                  <a:schemeClr val="bg1"/>
                </a:solidFill>
              </a:rPr>
              <a:t>totally </a:t>
            </a:r>
            <a:r>
              <a:rPr lang="en-US" sz="2200" i="1" dirty="0">
                <a:solidFill>
                  <a:schemeClr val="bg1"/>
                </a:solidFill>
              </a:rPr>
              <a:t>negative </a:t>
            </a:r>
            <a:r>
              <a:rPr lang="en-US" sz="2200" i="1" dirty="0" smtClean="0">
                <a:solidFill>
                  <a:schemeClr val="bg1"/>
                </a:solidFill>
              </a:rPr>
              <a:t>— the </a:t>
            </a:r>
            <a:r>
              <a:rPr lang="en-US" sz="2200" i="1" dirty="0">
                <a:solidFill>
                  <a:schemeClr val="bg1"/>
                </a:solidFill>
              </a:rPr>
              <a:t>efficacy will be equal to </a:t>
            </a:r>
            <a:r>
              <a:rPr lang="en-US" sz="2200" i="1" dirty="0" smtClean="0">
                <a:solidFill>
                  <a:schemeClr val="bg1"/>
                </a:solidFill>
              </a:rPr>
              <a:t>docetaxel </a:t>
            </a:r>
            <a:r>
              <a:rPr lang="en-US" sz="2200" i="1" dirty="0">
                <a:solidFill>
                  <a:schemeClr val="bg1"/>
                </a:solidFill>
              </a:rPr>
              <a:t>but not worse than docetaxel.</a:t>
            </a:r>
          </a:p>
          <a:p>
            <a:r>
              <a:rPr lang="en-US" sz="2200" i="1" dirty="0">
                <a:solidFill>
                  <a:schemeClr val="bg1"/>
                </a:solidFill>
              </a:rPr>
              <a:t> </a:t>
            </a:r>
          </a:p>
          <a:p>
            <a:r>
              <a:rPr lang="en-US" sz="2200" i="1" dirty="0" smtClean="0">
                <a:solidFill>
                  <a:schemeClr val="bg1"/>
                </a:solidFill>
              </a:rPr>
              <a:t>So what </a:t>
            </a:r>
            <a:r>
              <a:rPr lang="en-US" sz="2200" i="1" dirty="0">
                <a:solidFill>
                  <a:schemeClr val="bg1"/>
                </a:solidFill>
              </a:rPr>
              <a:t>are we selecting</a:t>
            </a:r>
            <a:r>
              <a:rPr lang="en-US" sz="2200" i="1" dirty="0" smtClean="0">
                <a:solidFill>
                  <a:schemeClr val="bg1"/>
                </a:solidFill>
              </a:rPr>
              <a:t>?</a:t>
            </a:r>
            <a:endParaRPr lang="en-US" sz="2200" dirty="0">
              <a:solidFill>
                <a:schemeClr val="bg1"/>
              </a:solidFill>
            </a:endParaRPr>
          </a:p>
          <a:p>
            <a:pPr algn="r"/>
            <a:r>
              <a:rPr lang="en-US" sz="2200" dirty="0" smtClean="0">
                <a:solidFill>
                  <a:schemeClr val="bg1"/>
                </a:solidFill>
              </a:rPr>
              <a:t>Tony </a:t>
            </a:r>
            <a:r>
              <a:rPr lang="en-US" sz="2200" dirty="0">
                <a:solidFill>
                  <a:schemeClr val="bg1"/>
                </a:solidFill>
              </a:rPr>
              <a:t>SK </a:t>
            </a:r>
            <a:r>
              <a:rPr lang="en-US" sz="2200" dirty="0" err="1">
                <a:solidFill>
                  <a:schemeClr val="bg1"/>
                </a:solidFill>
              </a:rPr>
              <a:t>Mok</a:t>
            </a:r>
            <a:r>
              <a:rPr lang="en-US" sz="2200" dirty="0">
                <a:solidFill>
                  <a:schemeClr val="bg1"/>
                </a:solidFill>
              </a:rPr>
              <a:t>, </a:t>
            </a:r>
            <a:r>
              <a:rPr lang="en-US" sz="2200" dirty="0" smtClean="0">
                <a:solidFill>
                  <a:schemeClr val="bg1"/>
                </a:solidFill>
              </a:rPr>
              <a:t>MD</a:t>
            </a:r>
          </a:p>
          <a:p>
            <a:endParaRPr lang="en-US" sz="2200" dirty="0" smtClean="0">
              <a:solidFill>
                <a:schemeClr val="bg1"/>
              </a:solidFill>
            </a:endParaRPr>
          </a:p>
        </p:txBody>
      </p:sp>
      <p:sp>
        <p:nvSpPr>
          <p:cNvPr id="2" name="Title 1"/>
          <p:cNvSpPr>
            <a:spLocks noGrp="1"/>
          </p:cNvSpPr>
          <p:nvPr>
            <p:ph type="title"/>
          </p:nvPr>
        </p:nvSpPr>
        <p:spPr>
          <a:xfrm>
            <a:off x="685800" y="174812"/>
            <a:ext cx="7879975" cy="1143000"/>
          </a:xfrm>
        </p:spPr>
        <p:txBody>
          <a:bodyPr/>
          <a:lstStyle/>
          <a:p>
            <a:r>
              <a:rPr lang="en-US"/>
              <a:t>Personal Approach to the Selection of Immune Checkpoint </a:t>
            </a:r>
            <a:r>
              <a:rPr lang="en-US" smtClean="0"/>
              <a:t>Inhibitors</a:t>
            </a:r>
            <a:endParaRPr lang="en-US" dirty="0"/>
          </a:p>
        </p:txBody>
      </p:sp>
    </p:spTree>
    <p:extLst>
      <p:ext uri="{BB962C8B-B14F-4D97-AF65-F5344CB8AC3E}">
        <p14:creationId xmlns:p14="http://schemas.microsoft.com/office/powerpoint/2010/main" val="3668335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solidFill>
                  <a:srgbClr val="BBE0E3"/>
                </a:solidFill>
              </a:rPr>
              <a:t>Case </a:t>
            </a:r>
            <a:r>
              <a:rPr lang="en-US" sz="2400" dirty="0" smtClean="0">
                <a:solidFill>
                  <a:srgbClr val="BBE0E3"/>
                </a:solidFill>
              </a:rPr>
              <a:t>Discussion</a:t>
            </a:r>
            <a:endParaRPr lang="en-US" sz="2200" i="1" dirty="0"/>
          </a:p>
        </p:txBody>
      </p:sp>
      <p:sp>
        <p:nvSpPr>
          <p:cNvPr id="5" name="Content Placeholder 4"/>
          <p:cNvSpPr>
            <a:spLocks noGrp="1"/>
          </p:cNvSpPr>
          <p:nvPr>
            <p:ph idx="1"/>
          </p:nvPr>
        </p:nvSpPr>
        <p:spPr/>
        <p:txBody>
          <a:bodyPr/>
          <a:lstStyle/>
          <a:p>
            <a:pPr>
              <a:spcBef>
                <a:spcPts val="1200"/>
              </a:spcBef>
            </a:pPr>
            <a:r>
              <a:rPr lang="en-US" dirty="0" smtClean="0"/>
              <a:t>A </a:t>
            </a:r>
            <a:r>
              <a:rPr lang="en-US" dirty="0"/>
              <a:t>56-year-old woman and never smoker presents with </a:t>
            </a:r>
            <a:r>
              <a:rPr lang="en-US" dirty="0" smtClean="0"/>
              <a:t>a typical </a:t>
            </a:r>
            <a:r>
              <a:rPr lang="en-US" dirty="0"/>
              <a:t>RUL mass with multiple positive </a:t>
            </a:r>
            <a:r>
              <a:rPr lang="en-US" dirty="0" smtClean="0"/>
              <a:t>nodules</a:t>
            </a:r>
          </a:p>
          <a:p>
            <a:pPr>
              <a:spcBef>
                <a:spcPts val="1200"/>
              </a:spcBef>
            </a:pPr>
            <a:r>
              <a:rPr lang="en-US" dirty="0" smtClean="0"/>
              <a:t>Biopsy-proven </a:t>
            </a:r>
            <a:r>
              <a:rPr lang="en-US" dirty="0"/>
              <a:t>TTF1-positive, EGFR exon </a:t>
            </a:r>
            <a:r>
              <a:rPr lang="en-US" dirty="0" smtClean="0"/>
              <a:t>19-positive </a:t>
            </a:r>
            <a:r>
              <a:rPr lang="en-US" dirty="0"/>
              <a:t>metastatic adenocarcinoma of the </a:t>
            </a:r>
            <a:r>
              <a:rPr lang="en-US" dirty="0" smtClean="0"/>
              <a:t>lung</a:t>
            </a:r>
          </a:p>
          <a:p>
            <a:pPr>
              <a:spcBef>
                <a:spcPts val="1200"/>
              </a:spcBef>
            </a:pPr>
            <a:r>
              <a:rPr lang="en-US" dirty="0" smtClean="0"/>
              <a:t>Receives </a:t>
            </a:r>
            <a:r>
              <a:rPr lang="en-US" dirty="0"/>
              <a:t>first-line tyrosine kinase inhibitor </a:t>
            </a:r>
            <a:r>
              <a:rPr lang="en-US" dirty="0" smtClean="0"/>
              <a:t>(TKI) therapy</a:t>
            </a:r>
            <a:endParaRPr lang="en-US" dirty="0"/>
          </a:p>
        </p:txBody>
      </p:sp>
    </p:spTree>
    <p:extLst>
      <p:ext uri="{BB962C8B-B14F-4D97-AF65-F5344CB8AC3E}">
        <p14:creationId xmlns:p14="http://schemas.microsoft.com/office/powerpoint/2010/main" val="4048066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1168" y="6408941"/>
            <a:ext cx="8942832" cy="323165"/>
          </a:xfrm>
          <a:prstGeom prst="rect">
            <a:avLst/>
          </a:prstGeom>
          <a:noFill/>
        </p:spPr>
        <p:txBody>
          <a:bodyPr wrap="square" rtlCol="0">
            <a:spAutoFit/>
          </a:bodyPr>
          <a:lstStyle/>
          <a:p>
            <a:r>
              <a:rPr lang="en-US" sz="1500" dirty="0" smtClean="0">
                <a:solidFill>
                  <a:srgbClr val="FFFFFF"/>
                </a:solidFill>
                <a:latin typeface="Arial"/>
                <a:cs typeface="Arial"/>
              </a:rPr>
              <a:t>Park K et al. </a:t>
            </a:r>
            <a:r>
              <a:rPr lang="en-US" sz="1500" i="1" dirty="0" smtClean="0">
                <a:solidFill>
                  <a:srgbClr val="FFFFFF"/>
                </a:solidFill>
                <a:latin typeface="Arial"/>
                <a:cs typeface="Arial"/>
              </a:rPr>
              <a:t>Proc ESMO </a:t>
            </a:r>
            <a:r>
              <a:rPr lang="en-US" sz="1500" dirty="0" smtClean="0">
                <a:solidFill>
                  <a:srgbClr val="FFFFFF"/>
                </a:solidFill>
                <a:latin typeface="Arial"/>
                <a:cs typeface="Arial"/>
              </a:rPr>
              <a:t>2015;Abstract LBA2_PR; Hirsh V et al. </a:t>
            </a:r>
            <a:r>
              <a:rPr lang="en-US" sz="1500" i="1" dirty="0" smtClean="0">
                <a:solidFill>
                  <a:srgbClr val="FFFFFF"/>
                </a:solidFill>
                <a:latin typeface="Arial"/>
                <a:cs typeface="Arial"/>
              </a:rPr>
              <a:t>Proc ASCO </a:t>
            </a:r>
            <a:r>
              <a:rPr lang="en-US" sz="1500" dirty="0" smtClean="0">
                <a:solidFill>
                  <a:srgbClr val="FFFFFF"/>
                </a:solidFill>
                <a:latin typeface="Arial"/>
                <a:cs typeface="Arial"/>
              </a:rPr>
              <a:t>2016;Abstract 9046.</a:t>
            </a:r>
            <a:endParaRPr lang="en-US" sz="1500" dirty="0">
              <a:solidFill>
                <a:srgbClr val="FFFFFF"/>
              </a:solidFill>
              <a:latin typeface="Arial"/>
              <a:cs typeface="Arial"/>
            </a:endParaRPr>
          </a:p>
        </p:txBody>
      </p:sp>
      <p:sp>
        <p:nvSpPr>
          <p:cNvPr id="5" name="Title 4"/>
          <p:cNvSpPr>
            <a:spLocks noGrp="1"/>
          </p:cNvSpPr>
          <p:nvPr>
            <p:ph type="title"/>
          </p:nvPr>
        </p:nvSpPr>
        <p:spPr>
          <a:xfrm>
            <a:off x="685800" y="74273"/>
            <a:ext cx="8458200" cy="1143000"/>
          </a:xfrm>
        </p:spPr>
        <p:txBody>
          <a:bodyPr/>
          <a:lstStyle/>
          <a:p>
            <a:r>
              <a:rPr lang="en-US" dirty="0" smtClean="0"/>
              <a:t>LUX-Lung 7: Phase IIb Trial of First-Line Afatinib versus </a:t>
            </a:r>
            <a:r>
              <a:rPr lang="en-US" dirty="0" err="1" smtClean="0"/>
              <a:t>Gefitinib</a:t>
            </a:r>
            <a:r>
              <a:rPr lang="en-US" dirty="0" smtClean="0"/>
              <a:t> for EGFR</a:t>
            </a:r>
            <a:r>
              <a:rPr lang="en-US" dirty="0"/>
              <a:t> </a:t>
            </a:r>
            <a:r>
              <a:rPr lang="en-US" dirty="0" smtClean="0"/>
              <a:t>Mutation-Positive</a:t>
            </a:r>
            <a:r>
              <a:rPr lang="en-US" dirty="0"/>
              <a:t/>
            </a:r>
            <a:br>
              <a:rPr lang="en-US" dirty="0"/>
            </a:br>
            <a:r>
              <a:rPr lang="en-US" dirty="0" smtClean="0"/>
              <a:t>Advanced NSCLC</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545722660"/>
              </p:ext>
            </p:extLst>
          </p:nvPr>
        </p:nvGraphicFramePr>
        <p:xfrm>
          <a:off x="591681" y="1500750"/>
          <a:ext cx="8081499" cy="2849092"/>
        </p:xfrm>
        <a:graphic>
          <a:graphicData uri="http://schemas.openxmlformats.org/drawingml/2006/table">
            <a:tbl>
              <a:tblPr firstRow="1" bandRow="1">
                <a:tableStyleId>{5C22544A-7EE6-4342-B048-85BDC9FD1C3A}</a:tableStyleId>
              </a:tblPr>
              <a:tblGrid>
                <a:gridCol w="3407586"/>
                <a:gridCol w="1557971"/>
                <a:gridCol w="1557971"/>
                <a:gridCol w="1557971"/>
              </a:tblGrid>
              <a:tr h="586496">
                <a:tc>
                  <a:txBody>
                    <a:bodyPr/>
                    <a:lstStyle/>
                    <a:p>
                      <a:endParaRPr lang="en-US"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2A4E"/>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solidFill>
                            <a:schemeClr val="bg1"/>
                          </a:solidFill>
                        </a:rPr>
                        <a:t>Afatinib</a:t>
                      </a: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2A4E"/>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solidFill>
                            <a:schemeClr val="bg1"/>
                          </a:solidFill>
                        </a:rPr>
                        <a:t>Gefitinib</a:t>
                      </a: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2A4E"/>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solidFill>
                            <a:schemeClr val="bg1"/>
                          </a:solidFill>
                        </a:rPr>
                        <a:t>HR</a:t>
                      </a:r>
                      <a:r>
                        <a:rPr lang="en-US" sz="1800" b="1" kern="1200" dirty="0" smtClean="0">
                          <a:solidFill>
                            <a:schemeClr val="lt1"/>
                          </a:solidFill>
                          <a:effectLst/>
                          <a:latin typeface="+mn-lt"/>
                          <a:ea typeface="+mn-ea"/>
                          <a:cs typeface="+mn-cs"/>
                        </a:rPr>
                        <a:t> (</a:t>
                      </a:r>
                      <a:r>
                        <a:rPr lang="en-US" sz="1800" b="1" i="1" kern="1200" dirty="0" smtClean="0">
                          <a:solidFill>
                            <a:schemeClr val="lt1"/>
                          </a:solidFill>
                          <a:effectLst/>
                          <a:latin typeface="+mn-lt"/>
                          <a:ea typeface="+mn-ea"/>
                          <a:cs typeface="+mn-cs"/>
                        </a:rPr>
                        <a:t>p</a:t>
                      </a:r>
                      <a:r>
                        <a:rPr lang="en-US" sz="1800" b="1" kern="1200" dirty="0" smtClean="0">
                          <a:solidFill>
                            <a:schemeClr val="lt1"/>
                          </a:solidFill>
                          <a:effectLst/>
                          <a:latin typeface="+mn-lt"/>
                          <a:ea typeface="+mn-ea"/>
                          <a:cs typeface="+mn-cs"/>
                        </a:rPr>
                        <a:t>-value)</a:t>
                      </a: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2A4E"/>
                    </a:solidFill>
                  </a:tcPr>
                </a:tc>
              </a:tr>
              <a:tr h="565649">
                <a:tc>
                  <a:txBody>
                    <a:bodyPr/>
                    <a:lstStyle/>
                    <a:p>
                      <a:r>
                        <a:rPr lang="en-US" dirty="0" smtClean="0">
                          <a:solidFill>
                            <a:schemeClr val="bg1"/>
                          </a:solidFill>
                        </a:rPr>
                        <a:t>Median</a:t>
                      </a:r>
                      <a:r>
                        <a:rPr lang="en-US" baseline="0" dirty="0" smtClean="0">
                          <a:solidFill>
                            <a:schemeClr val="bg1"/>
                          </a:solidFill>
                        </a:rPr>
                        <a:t> PFS</a:t>
                      </a:r>
                      <a:endParaRPr lang="en-US" dirty="0" smtClean="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dirty="0" smtClean="0">
                          <a:solidFill>
                            <a:schemeClr val="bg1"/>
                          </a:solidFill>
                        </a:rPr>
                        <a:t>11.0 mo</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dirty="0" smtClean="0">
                          <a:solidFill>
                            <a:schemeClr val="bg1"/>
                          </a:solidFill>
                        </a:rPr>
                        <a:t>10.9 mo</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solidFill>
                            <a:schemeClr val="bg1"/>
                          </a:solidFill>
                        </a:rPr>
                        <a:t>0.73 (0.017)</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r>
              <a:tr h="565649">
                <a:tc>
                  <a:txBody>
                    <a:bodyPr/>
                    <a:lstStyle/>
                    <a:p>
                      <a:r>
                        <a:rPr lang="en-US" dirty="0" smtClean="0">
                          <a:solidFill>
                            <a:schemeClr val="bg1"/>
                          </a:solidFill>
                        </a:rPr>
                        <a:t>Time to treatment failure</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dirty="0" smtClean="0">
                          <a:solidFill>
                            <a:schemeClr val="bg1"/>
                          </a:solidFill>
                        </a:rPr>
                        <a:t>13.7 mo</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dirty="0" smtClean="0">
                          <a:solidFill>
                            <a:schemeClr val="bg1"/>
                          </a:solidFill>
                        </a:rPr>
                        <a:t>11.5 mo</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dirty="0" smtClean="0">
                          <a:solidFill>
                            <a:schemeClr val="bg1"/>
                          </a:solidFill>
                        </a:rPr>
                        <a:t>Not reported</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r>
              <a:tr h="565649">
                <a:tc>
                  <a:txBody>
                    <a:bodyPr/>
                    <a:lstStyle/>
                    <a:p>
                      <a:r>
                        <a:rPr lang="en-US" dirty="0" smtClean="0">
                          <a:solidFill>
                            <a:schemeClr val="bg1"/>
                          </a:solidFill>
                        </a:rPr>
                        <a:t>Objective response rate</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dirty="0" smtClean="0">
                          <a:solidFill>
                            <a:schemeClr val="bg1"/>
                          </a:solidFill>
                        </a:rPr>
                        <a:t>70%</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dirty="0" smtClean="0">
                          <a:solidFill>
                            <a:schemeClr val="bg1"/>
                          </a:solidFill>
                        </a:rPr>
                        <a:t>56%</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dirty="0" smtClean="0">
                          <a:solidFill>
                            <a:schemeClr val="bg1"/>
                          </a:solidFill>
                        </a:rPr>
                        <a:t>Not reported</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r>
              <a:tr h="565649">
                <a:tc>
                  <a:txBody>
                    <a:bodyPr/>
                    <a:lstStyle/>
                    <a:p>
                      <a:r>
                        <a:rPr lang="en-US" dirty="0" smtClean="0">
                          <a:solidFill>
                            <a:schemeClr val="bg1"/>
                          </a:solidFill>
                        </a:rPr>
                        <a:t>Median</a:t>
                      </a:r>
                      <a:r>
                        <a:rPr lang="en-US" baseline="0" dirty="0" smtClean="0">
                          <a:solidFill>
                            <a:schemeClr val="bg1"/>
                          </a:solidFill>
                        </a:rPr>
                        <a:t> d</a:t>
                      </a:r>
                      <a:r>
                        <a:rPr lang="en-US" dirty="0" smtClean="0">
                          <a:solidFill>
                            <a:schemeClr val="bg1"/>
                          </a:solidFill>
                        </a:rPr>
                        <a:t>uration of response</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dirty="0" smtClean="0">
                          <a:solidFill>
                            <a:schemeClr val="bg1"/>
                          </a:solidFill>
                        </a:rPr>
                        <a:t>10.1 mo</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dirty="0" smtClean="0">
                          <a:solidFill>
                            <a:schemeClr val="bg1"/>
                          </a:solidFill>
                        </a:rPr>
                        <a:t>8.4 mo</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dirty="0" smtClean="0">
                          <a:solidFill>
                            <a:schemeClr val="bg1"/>
                          </a:solidFill>
                        </a:rPr>
                        <a:t>Not</a:t>
                      </a:r>
                      <a:r>
                        <a:rPr lang="en-US" baseline="0" dirty="0" smtClean="0">
                          <a:solidFill>
                            <a:schemeClr val="bg1"/>
                          </a:solidFill>
                        </a:rPr>
                        <a:t> reported</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r>
            </a:tbl>
          </a:graphicData>
        </a:graphic>
      </p:graphicFrame>
      <p:sp>
        <p:nvSpPr>
          <p:cNvPr id="3" name="TextBox 2"/>
          <p:cNvSpPr txBox="1"/>
          <p:nvPr/>
        </p:nvSpPr>
        <p:spPr>
          <a:xfrm>
            <a:off x="554019" y="4722967"/>
            <a:ext cx="8237130" cy="830997"/>
          </a:xfrm>
          <a:prstGeom prst="rect">
            <a:avLst/>
          </a:prstGeom>
          <a:noFill/>
        </p:spPr>
        <p:txBody>
          <a:bodyPr wrap="square" rtlCol="0">
            <a:spAutoFit/>
          </a:bodyPr>
          <a:lstStyle/>
          <a:p>
            <a:r>
              <a:rPr lang="en-US" dirty="0" smtClean="0">
                <a:solidFill>
                  <a:srgbClr val="FFFF00"/>
                </a:solidFill>
              </a:rPr>
              <a:t>Overall survival data were not mature at the time of data analysis.</a:t>
            </a:r>
            <a:endParaRPr lang="en-US" dirty="0">
              <a:solidFill>
                <a:srgbClr val="FFFF00"/>
              </a:solidFill>
            </a:endParaRPr>
          </a:p>
        </p:txBody>
      </p:sp>
    </p:spTree>
    <p:extLst>
      <p:ext uri="{BB962C8B-B14F-4D97-AF65-F5344CB8AC3E}">
        <p14:creationId xmlns:p14="http://schemas.microsoft.com/office/powerpoint/2010/main" val="5221345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solidFill>
                  <a:srgbClr val="BBE0E3"/>
                </a:solidFill>
              </a:rPr>
              <a:t>Case </a:t>
            </a:r>
            <a:r>
              <a:rPr lang="en-US" sz="2400" dirty="0" smtClean="0">
                <a:solidFill>
                  <a:srgbClr val="BBE0E3"/>
                </a:solidFill>
              </a:rPr>
              <a:t>Discussion</a:t>
            </a:r>
            <a:endParaRPr lang="en-US" sz="2200" i="1" dirty="0"/>
          </a:p>
        </p:txBody>
      </p:sp>
      <p:sp>
        <p:nvSpPr>
          <p:cNvPr id="5" name="Content Placeholder 4"/>
          <p:cNvSpPr>
            <a:spLocks noGrp="1"/>
          </p:cNvSpPr>
          <p:nvPr>
            <p:ph idx="1"/>
          </p:nvPr>
        </p:nvSpPr>
        <p:spPr/>
        <p:txBody>
          <a:bodyPr/>
          <a:lstStyle/>
          <a:p>
            <a:pPr>
              <a:spcBef>
                <a:spcPts val="1200"/>
              </a:spcBef>
            </a:pPr>
            <a:r>
              <a:rPr lang="en-US" dirty="0" smtClean="0"/>
              <a:t>A </a:t>
            </a:r>
            <a:r>
              <a:rPr lang="en-US" dirty="0"/>
              <a:t>56-year-old woman and never smoker presents with </a:t>
            </a:r>
            <a:r>
              <a:rPr lang="en-US" dirty="0" smtClean="0"/>
              <a:t>a typical </a:t>
            </a:r>
            <a:r>
              <a:rPr lang="en-US" dirty="0"/>
              <a:t>RUL mass with multiple positive </a:t>
            </a:r>
            <a:r>
              <a:rPr lang="en-US" dirty="0" smtClean="0"/>
              <a:t>nodules</a:t>
            </a:r>
          </a:p>
          <a:p>
            <a:pPr>
              <a:spcBef>
                <a:spcPts val="1200"/>
              </a:spcBef>
            </a:pPr>
            <a:r>
              <a:rPr lang="en-US" dirty="0" smtClean="0"/>
              <a:t>Biopsy-proven </a:t>
            </a:r>
            <a:r>
              <a:rPr lang="en-US" dirty="0"/>
              <a:t>TTF1-positive, EGFR exon </a:t>
            </a:r>
            <a:r>
              <a:rPr lang="en-US" dirty="0" smtClean="0"/>
              <a:t>19-positive </a:t>
            </a:r>
            <a:r>
              <a:rPr lang="en-US" dirty="0"/>
              <a:t>metastatic adenocarcinoma of the </a:t>
            </a:r>
            <a:r>
              <a:rPr lang="en-US" dirty="0" smtClean="0"/>
              <a:t>lung</a:t>
            </a:r>
          </a:p>
          <a:p>
            <a:pPr>
              <a:spcBef>
                <a:spcPts val="1200"/>
              </a:spcBef>
            </a:pPr>
            <a:r>
              <a:rPr lang="en-US" dirty="0" smtClean="0"/>
              <a:t>Receives </a:t>
            </a:r>
            <a:r>
              <a:rPr lang="en-US" dirty="0"/>
              <a:t>first-line TKI therapy with </a:t>
            </a:r>
            <a:r>
              <a:rPr lang="en-US" dirty="0" err="1" smtClean="0"/>
              <a:t>gefitinib</a:t>
            </a:r>
            <a:endParaRPr lang="en-US" dirty="0"/>
          </a:p>
        </p:txBody>
      </p:sp>
      <p:sp>
        <p:nvSpPr>
          <p:cNvPr id="3" name="TextBox 2"/>
          <p:cNvSpPr txBox="1"/>
          <p:nvPr/>
        </p:nvSpPr>
        <p:spPr>
          <a:xfrm>
            <a:off x="657224" y="4295738"/>
            <a:ext cx="8204387" cy="1200329"/>
          </a:xfrm>
          <a:prstGeom prst="rect">
            <a:avLst/>
          </a:prstGeom>
          <a:noFill/>
          <a:ln w="38100">
            <a:solidFill>
              <a:srgbClr val="FF0000"/>
            </a:solidFill>
          </a:ln>
        </p:spPr>
        <p:txBody>
          <a:bodyPr wrap="square" rtlCol="0">
            <a:spAutoFit/>
          </a:bodyPr>
          <a:lstStyle/>
          <a:p>
            <a:r>
              <a:rPr lang="en-US" dirty="0" smtClean="0">
                <a:solidFill>
                  <a:srgbClr val="FFFF00"/>
                </a:solidFill>
              </a:rPr>
              <a:t>Patient experienced a “great response” to gefitinib for </a:t>
            </a:r>
            <a:br>
              <a:rPr lang="en-US" dirty="0" smtClean="0">
                <a:solidFill>
                  <a:srgbClr val="FFFF00"/>
                </a:solidFill>
              </a:rPr>
            </a:br>
            <a:r>
              <a:rPr lang="en-US" dirty="0" smtClean="0">
                <a:solidFill>
                  <a:srgbClr val="FFFF00"/>
                </a:solidFill>
              </a:rPr>
              <a:t>14 months but </a:t>
            </a:r>
            <a:r>
              <a:rPr lang="en-US" dirty="0">
                <a:solidFill>
                  <a:srgbClr val="FFFF00"/>
                </a:solidFill>
              </a:rPr>
              <a:t>then </a:t>
            </a:r>
            <a:r>
              <a:rPr lang="en-US" dirty="0" smtClean="0">
                <a:solidFill>
                  <a:srgbClr val="FFFF00"/>
                </a:solidFill>
              </a:rPr>
              <a:t>experienced </a:t>
            </a:r>
            <a:r>
              <a:rPr lang="en-US" dirty="0">
                <a:solidFill>
                  <a:srgbClr val="FFFF00"/>
                </a:solidFill>
              </a:rPr>
              <a:t>disease </a:t>
            </a:r>
            <a:r>
              <a:rPr lang="en-US" dirty="0" smtClean="0">
                <a:solidFill>
                  <a:srgbClr val="FFFF00"/>
                </a:solidFill>
              </a:rPr>
              <a:t>progression and a </a:t>
            </a:r>
            <a:r>
              <a:rPr lang="en-US" dirty="0">
                <a:solidFill>
                  <a:srgbClr val="FFFF00"/>
                </a:solidFill>
              </a:rPr>
              <a:t>pleural </a:t>
            </a:r>
            <a:r>
              <a:rPr lang="en-US" dirty="0" smtClean="0">
                <a:solidFill>
                  <a:srgbClr val="FFFF00"/>
                </a:solidFill>
              </a:rPr>
              <a:t>effusion; cytology-proven </a:t>
            </a:r>
            <a:r>
              <a:rPr lang="en-US" dirty="0">
                <a:solidFill>
                  <a:srgbClr val="FFFF00"/>
                </a:solidFill>
              </a:rPr>
              <a:t>T790M mutation</a:t>
            </a:r>
            <a:endParaRPr lang="en-US" dirty="0" smtClean="0">
              <a:solidFill>
                <a:srgbClr val="FFFF00"/>
              </a:solidFill>
            </a:endParaRPr>
          </a:p>
        </p:txBody>
      </p:sp>
    </p:spTree>
    <p:extLst>
      <p:ext uri="{BB962C8B-B14F-4D97-AF65-F5344CB8AC3E}">
        <p14:creationId xmlns:p14="http://schemas.microsoft.com/office/powerpoint/2010/main" val="15961171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0619" y="1999776"/>
            <a:ext cx="2814522" cy="2546204"/>
          </a:xfrm>
          <a:prstGeom prst="rect">
            <a:avLst/>
          </a:prstGeom>
        </p:spPr>
      </p:pic>
      <p:sp>
        <p:nvSpPr>
          <p:cNvPr id="2" name="TextBox 1"/>
          <p:cNvSpPr txBox="1"/>
          <p:nvPr/>
        </p:nvSpPr>
        <p:spPr>
          <a:xfrm>
            <a:off x="98996" y="6417404"/>
            <a:ext cx="8942832" cy="338554"/>
          </a:xfrm>
          <a:prstGeom prst="rect">
            <a:avLst/>
          </a:prstGeom>
          <a:noFill/>
        </p:spPr>
        <p:txBody>
          <a:bodyPr wrap="square" rtlCol="0">
            <a:spAutoFit/>
          </a:bodyPr>
          <a:lstStyle/>
          <a:p>
            <a:pPr defTabSz="914400" eaLnBrk="0" fontAlgn="base" hangingPunct="0">
              <a:spcBef>
                <a:spcPct val="0"/>
              </a:spcBef>
              <a:spcAft>
                <a:spcPct val="0"/>
              </a:spcAft>
            </a:pPr>
            <a:r>
              <a:rPr lang="en-US" sz="1600" dirty="0" smtClean="0">
                <a:solidFill>
                  <a:srgbClr val="FFFFFF"/>
                </a:solidFill>
                <a:latin typeface="Arial" charset="0"/>
                <a:ea typeface="ＭＳ Ｐゴシック" charset="0"/>
                <a:cs typeface="ＭＳ Ｐゴシック" charset="0"/>
              </a:rPr>
              <a:t>Wakelee HA et al. </a:t>
            </a:r>
            <a:r>
              <a:rPr lang="en-US" sz="1600" i="1" dirty="0" smtClean="0">
                <a:solidFill>
                  <a:srgbClr val="FFFFFF"/>
                </a:solidFill>
                <a:latin typeface="Arial" charset="0"/>
                <a:ea typeface="ＭＳ Ｐゴシック" charset="0"/>
                <a:cs typeface="ＭＳ Ｐゴシック" charset="0"/>
              </a:rPr>
              <a:t>Proc ASCO </a:t>
            </a:r>
            <a:r>
              <a:rPr lang="en-US" sz="1600" dirty="0" smtClean="0">
                <a:solidFill>
                  <a:srgbClr val="FFFFFF"/>
                </a:solidFill>
                <a:latin typeface="Arial" charset="0"/>
                <a:ea typeface="ＭＳ Ｐゴシック" charset="0"/>
                <a:cs typeface="ＭＳ Ｐゴシック" charset="0"/>
              </a:rPr>
              <a:t>2016;Abstract 9001.</a:t>
            </a:r>
            <a:endParaRPr lang="en-US" sz="1600" dirty="0">
              <a:solidFill>
                <a:srgbClr val="000000"/>
              </a:solidFill>
              <a:latin typeface="Arial" charset="0"/>
              <a:ea typeface="ＭＳ Ｐゴシック" charset="0"/>
              <a:cs typeface="ＭＳ Ｐゴシック" charset="0"/>
            </a:endParaRPr>
          </a:p>
        </p:txBody>
      </p:sp>
      <p:sp>
        <p:nvSpPr>
          <p:cNvPr id="19" name="Title 1"/>
          <p:cNvSpPr>
            <a:spLocks noGrp="1"/>
          </p:cNvSpPr>
          <p:nvPr>
            <p:ph type="title"/>
          </p:nvPr>
        </p:nvSpPr>
        <p:spPr>
          <a:xfrm>
            <a:off x="637501" y="115999"/>
            <a:ext cx="8356028" cy="1143000"/>
          </a:xfrm>
        </p:spPr>
        <p:txBody>
          <a:bodyPr/>
          <a:lstStyle/>
          <a:p>
            <a:r>
              <a:rPr lang="en-US" dirty="0" smtClean="0"/>
              <a:t>TIGER-X: Plasma, Tissue and Urine Tests Identify Unique </a:t>
            </a:r>
            <a:r>
              <a:rPr lang="en-US" dirty="0"/>
              <a:t>and </a:t>
            </a:r>
            <a:r>
              <a:rPr lang="en-US" dirty="0" smtClean="0"/>
              <a:t>Overlapping Subsets of Patients with T790M-Positive NSCLC</a:t>
            </a:r>
            <a:endParaRPr lang="en-US" dirty="0"/>
          </a:p>
        </p:txBody>
      </p:sp>
      <p:sp>
        <p:nvSpPr>
          <p:cNvPr id="10" name="TextBox 9"/>
          <p:cNvSpPr txBox="1"/>
          <p:nvPr/>
        </p:nvSpPr>
        <p:spPr>
          <a:xfrm>
            <a:off x="832556" y="1538111"/>
            <a:ext cx="184666" cy="461665"/>
          </a:xfrm>
          <a:prstGeom prst="rect">
            <a:avLst/>
          </a:prstGeom>
          <a:noFill/>
        </p:spPr>
        <p:txBody>
          <a:bodyPr wrap="none" rtlCol="0">
            <a:spAutoFit/>
          </a:bodyPr>
          <a:lstStyle/>
          <a:p>
            <a:pPr defTabSz="914400" eaLnBrk="0" fontAlgn="base" hangingPunct="0">
              <a:spcBef>
                <a:spcPct val="0"/>
              </a:spcBef>
              <a:spcAft>
                <a:spcPct val="0"/>
              </a:spcAft>
            </a:pPr>
            <a:endParaRPr lang="en-US" sz="2400" dirty="0">
              <a:solidFill>
                <a:srgbClr val="000000"/>
              </a:solidFill>
              <a:latin typeface="Arial" charset="0"/>
              <a:ea typeface="ＭＳ Ｐゴシック" charset="0"/>
              <a:cs typeface="ＭＳ Ｐゴシック" charset="0"/>
            </a:endParaRPr>
          </a:p>
        </p:txBody>
      </p:sp>
      <p:sp>
        <p:nvSpPr>
          <p:cNvPr id="7" name="TextBox 6"/>
          <p:cNvSpPr txBox="1"/>
          <p:nvPr/>
        </p:nvSpPr>
        <p:spPr>
          <a:xfrm>
            <a:off x="5168289" y="1786858"/>
            <a:ext cx="3825240" cy="2054409"/>
          </a:xfrm>
          <a:prstGeom prst="rect">
            <a:avLst/>
          </a:prstGeom>
          <a:noFill/>
        </p:spPr>
        <p:txBody>
          <a:bodyPr wrap="square" rtlCol="0">
            <a:spAutoFit/>
          </a:bodyPr>
          <a:lstStyle/>
          <a:p>
            <a:pPr marL="293688" indent="-280988">
              <a:lnSpc>
                <a:spcPct val="150000"/>
              </a:lnSpc>
              <a:buFont typeface="Arial" charset="0"/>
              <a:buChar char="•"/>
            </a:pPr>
            <a:r>
              <a:rPr lang="en-US" sz="1700" dirty="0" smtClean="0">
                <a:solidFill>
                  <a:schemeClr val="bg1"/>
                </a:solidFill>
              </a:rPr>
              <a:t>Tissue positive: 146/181 (81%)</a:t>
            </a:r>
          </a:p>
          <a:p>
            <a:pPr marL="293688" indent="-280988">
              <a:lnSpc>
                <a:spcPct val="150000"/>
              </a:lnSpc>
              <a:buFont typeface="Arial" charset="0"/>
              <a:buChar char="•"/>
            </a:pPr>
            <a:r>
              <a:rPr lang="en-US" sz="1700" dirty="0" smtClean="0">
                <a:solidFill>
                  <a:schemeClr val="bg1"/>
                </a:solidFill>
              </a:rPr>
              <a:t>Plasma positive: 145/181 (80%)</a:t>
            </a:r>
          </a:p>
          <a:p>
            <a:pPr marL="293688" indent="-280988">
              <a:lnSpc>
                <a:spcPct val="150000"/>
              </a:lnSpc>
              <a:buFont typeface="Arial" charset="0"/>
              <a:buChar char="•"/>
            </a:pPr>
            <a:r>
              <a:rPr lang="en-US" sz="1700" dirty="0" smtClean="0">
                <a:solidFill>
                  <a:schemeClr val="bg1"/>
                </a:solidFill>
              </a:rPr>
              <a:t>Urine positive: 144/181 (80%)</a:t>
            </a:r>
          </a:p>
          <a:p>
            <a:pPr marL="293688" indent="-280988">
              <a:lnSpc>
                <a:spcPct val="150000"/>
              </a:lnSpc>
              <a:buFont typeface="Arial" charset="0"/>
              <a:buChar char="•"/>
            </a:pPr>
            <a:r>
              <a:rPr lang="en-US" sz="1700" b="1" dirty="0" smtClean="0">
                <a:solidFill>
                  <a:srgbClr val="FFFF00"/>
                </a:solidFill>
              </a:rPr>
              <a:t>104 (57%) were positive by all 3 sample types</a:t>
            </a:r>
            <a:endParaRPr lang="en-US" sz="1700" b="1" dirty="0">
              <a:solidFill>
                <a:srgbClr val="FFFF00"/>
              </a:solidFill>
            </a:endParaRPr>
          </a:p>
        </p:txBody>
      </p:sp>
      <p:sp>
        <p:nvSpPr>
          <p:cNvPr id="8" name="TextBox 7"/>
          <p:cNvSpPr txBox="1"/>
          <p:nvPr/>
        </p:nvSpPr>
        <p:spPr>
          <a:xfrm>
            <a:off x="685800" y="5138406"/>
            <a:ext cx="6941324" cy="1107996"/>
          </a:xfrm>
          <a:prstGeom prst="rect">
            <a:avLst/>
          </a:prstGeom>
          <a:noFill/>
        </p:spPr>
        <p:txBody>
          <a:bodyPr wrap="none" rtlCol="0">
            <a:spAutoFit/>
          </a:bodyPr>
          <a:lstStyle/>
          <a:p>
            <a:pPr marL="342900" indent="-342900">
              <a:lnSpc>
                <a:spcPct val="150000"/>
              </a:lnSpc>
              <a:buFont typeface="Arial" charset="0"/>
              <a:buChar char="•"/>
            </a:pPr>
            <a:r>
              <a:rPr lang="en-US" sz="2200" dirty="0" smtClean="0">
                <a:solidFill>
                  <a:schemeClr val="bg1"/>
                </a:solidFill>
              </a:rPr>
              <a:t>Plasma sensitivity = 80.9% with tissue as reference</a:t>
            </a:r>
          </a:p>
          <a:p>
            <a:pPr marL="342900" indent="-342900">
              <a:lnSpc>
                <a:spcPct val="150000"/>
              </a:lnSpc>
              <a:buFont typeface="Arial" charset="0"/>
              <a:buChar char="•"/>
            </a:pPr>
            <a:r>
              <a:rPr lang="en-US" sz="2200" dirty="0" smtClean="0">
                <a:solidFill>
                  <a:schemeClr val="bg1"/>
                </a:solidFill>
              </a:rPr>
              <a:t>Urine sensitivity = 81.1% with tissue as reference</a:t>
            </a:r>
          </a:p>
        </p:txBody>
      </p:sp>
      <p:sp>
        <p:nvSpPr>
          <p:cNvPr id="4" name="TextBox 3"/>
          <p:cNvSpPr txBox="1"/>
          <p:nvPr/>
        </p:nvSpPr>
        <p:spPr>
          <a:xfrm>
            <a:off x="746832" y="2230203"/>
            <a:ext cx="984810" cy="338554"/>
          </a:xfrm>
          <a:prstGeom prst="rect">
            <a:avLst/>
          </a:prstGeom>
          <a:noFill/>
        </p:spPr>
        <p:txBody>
          <a:bodyPr wrap="square" rtlCol="0">
            <a:spAutoFit/>
          </a:bodyPr>
          <a:lstStyle/>
          <a:p>
            <a:r>
              <a:rPr lang="en-US" sz="1600" b="1" dirty="0" smtClean="0">
                <a:solidFill>
                  <a:schemeClr val="bg1"/>
                </a:solidFill>
              </a:rPr>
              <a:t>Tissue</a:t>
            </a:r>
            <a:endParaRPr lang="en-US" sz="1600" b="1" dirty="0">
              <a:solidFill>
                <a:schemeClr val="bg1"/>
              </a:solidFill>
            </a:endParaRPr>
          </a:p>
        </p:txBody>
      </p:sp>
      <p:sp>
        <p:nvSpPr>
          <p:cNvPr id="11" name="TextBox 10"/>
          <p:cNvSpPr txBox="1"/>
          <p:nvPr/>
        </p:nvSpPr>
        <p:spPr>
          <a:xfrm>
            <a:off x="4210876" y="2216527"/>
            <a:ext cx="820338" cy="338554"/>
          </a:xfrm>
          <a:prstGeom prst="rect">
            <a:avLst/>
          </a:prstGeom>
          <a:noFill/>
        </p:spPr>
        <p:txBody>
          <a:bodyPr wrap="square" rtlCol="0">
            <a:spAutoFit/>
          </a:bodyPr>
          <a:lstStyle/>
          <a:p>
            <a:r>
              <a:rPr lang="en-US" sz="1600" b="1" smtClean="0">
                <a:solidFill>
                  <a:schemeClr val="bg1"/>
                </a:solidFill>
              </a:rPr>
              <a:t>Urine</a:t>
            </a:r>
            <a:endParaRPr lang="en-US" sz="1600" b="1" dirty="0">
              <a:solidFill>
                <a:schemeClr val="bg1"/>
              </a:solidFill>
            </a:endParaRPr>
          </a:p>
        </p:txBody>
      </p:sp>
      <p:sp>
        <p:nvSpPr>
          <p:cNvPr id="12" name="TextBox 11"/>
          <p:cNvSpPr txBox="1"/>
          <p:nvPr/>
        </p:nvSpPr>
        <p:spPr>
          <a:xfrm>
            <a:off x="2504143" y="4537912"/>
            <a:ext cx="1095555" cy="338554"/>
          </a:xfrm>
          <a:prstGeom prst="rect">
            <a:avLst/>
          </a:prstGeom>
          <a:noFill/>
        </p:spPr>
        <p:txBody>
          <a:bodyPr wrap="square" rtlCol="0">
            <a:spAutoFit/>
          </a:bodyPr>
          <a:lstStyle/>
          <a:p>
            <a:r>
              <a:rPr lang="en-US" sz="1600" b="1" smtClean="0">
                <a:solidFill>
                  <a:schemeClr val="bg1"/>
                </a:solidFill>
              </a:rPr>
              <a:t>Plasma</a:t>
            </a:r>
            <a:endParaRPr lang="en-US" sz="1600" b="1" dirty="0">
              <a:solidFill>
                <a:schemeClr val="bg1"/>
              </a:solidFill>
            </a:endParaRPr>
          </a:p>
        </p:txBody>
      </p:sp>
      <p:sp>
        <p:nvSpPr>
          <p:cNvPr id="13" name="TextBox 12"/>
          <p:cNvSpPr txBox="1"/>
          <p:nvPr/>
        </p:nvSpPr>
        <p:spPr>
          <a:xfrm>
            <a:off x="1894923" y="2536239"/>
            <a:ext cx="478978" cy="338554"/>
          </a:xfrm>
          <a:prstGeom prst="rect">
            <a:avLst/>
          </a:prstGeom>
          <a:noFill/>
        </p:spPr>
        <p:txBody>
          <a:bodyPr wrap="square" rtlCol="0">
            <a:spAutoFit/>
          </a:bodyPr>
          <a:lstStyle/>
          <a:p>
            <a:pPr algn="ctr"/>
            <a:r>
              <a:rPr lang="en-US" sz="1600" b="1" dirty="0" smtClean="0">
                <a:solidFill>
                  <a:schemeClr val="bg1"/>
                </a:solidFill>
              </a:rPr>
              <a:t>8</a:t>
            </a:r>
            <a:endParaRPr lang="en-US" sz="1600" b="1" dirty="0">
              <a:solidFill>
                <a:schemeClr val="bg1"/>
              </a:solidFill>
            </a:endParaRPr>
          </a:p>
        </p:txBody>
      </p:sp>
      <p:sp>
        <p:nvSpPr>
          <p:cNvPr id="14" name="TextBox 13"/>
          <p:cNvSpPr txBox="1"/>
          <p:nvPr/>
        </p:nvSpPr>
        <p:spPr>
          <a:xfrm>
            <a:off x="2659805" y="2387223"/>
            <a:ext cx="478978" cy="338554"/>
          </a:xfrm>
          <a:prstGeom prst="rect">
            <a:avLst/>
          </a:prstGeom>
          <a:noFill/>
        </p:spPr>
        <p:txBody>
          <a:bodyPr wrap="square" rtlCol="0">
            <a:spAutoFit/>
          </a:bodyPr>
          <a:lstStyle/>
          <a:p>
            <a:pPr algn="ctr"/>
            <a:r>
              <a:rPr lang="en-US" sz="1600" b="1" dirty="0" smtClean="0">
                <a:solidFill>
                  <a:schemeClr val="bg1"/>
                </a:solidFill>
              </a:rPr>
              <a:t>16</a:t>
            </a:r>
            <a:endParaRPr lang="en-US" sz="1600" b="1" dirty="0">
              <a:solidFill>
                <a:schemeClr val="bg1"/>
              </a:solidFill>
            </a:endParaRPr>
          </a:p>
        </p:txBody>
      </p:sp>
      <p:sp>
        <p:nvSpPr>
          <p:cNvPr id="15" name="TextBox 14"/>
          <p:cNvSpPr txBox="1"/>
          <p:nvPr/>
        </p:nvSpPr>
        <p:spPr>
          <a:xfrm>
            <a:off x="3376923" y="2526084"/>
            <a:ext cx="478978" cy="338554"/>
          </a:xfrm>
          <a:prstGeom prst="rect">
            <a:avLst/>
          </a:prstGeom>
          <a:noFill/>
        </p:spPr>
        <p:txBody>
          <a:bodyPr wrap="square" rtlCol="0">
            <a:spAutoFit/>
          </a:bodyPr>
          <a:lstStyle/>
          <a:p>
            <a:pPr algn="ctr"/>
            <a:r>
              <a:rPr lang="en-US" sz="1600" b="1" smtClean="0">
                <a:solidFill>
                  <a:schemeClr val="bg1"/>
                </a:solidFill>
              </a:rPr>
              <a:t>5</a:t>
            </a:r>
            <a:endParaRPr lang="en-US" sz="1600" b="1" dirty="0">
              <a:solidFill>
                <a:schemeClr val="bg1"/>
              </a:solidFill>
            </a:endParaRPr>
          </a:p>
        </p:txBody>
      </p:sp>
      <p:sp>
        <p:nvSpPr>
          <p:cNvPr id="16" name="TextBox 15"/>
          <p:cNvSpPr txBox="1"/>
          <p:nvPr/>
        </p:nvSpPr>
        <p:spPr>
          <a:xfrm>
            <a:off x="2673423" y="2970158"/>
            <a:ext cx="562349" cy="338554"/>
          </a:xfrm>
          <a:prstGeom prst="rect">
            <a:avLst/>
          </a:prstGeom>
          <a:noFill/>
        </p:spPr>
        <p:txBody>
          <a:bodyPr wrap="square" rtlCol="0">
            <a:spAutoFit/>
          </a:bodyPr>
          <a:lstStyle/>
          <a:p>
            <a:pPr algn="ctr"/>
            <a:r>
              <a:rPr lang="en-US" sz="1600" b="1" smtClean="0">
                <a:solidFill>
                  <a:schemeClr val="bg1"/>
                </a:solidFill>
              </a:rPr>
              <a:t>104</a:t>
            </a:r>
            <a:endParaRPr lang="en-US" sz="1600" b="1" dirty="0">
              <a:solidFill>
                <a:schemeClr val="bg1"/>
              </a:solidFill>
            </a:endParaRPr>
          </a:p>
        </p:txBody>
      </p:sp>
      <p:sp>
        <p:nvSpPr>
          <p:cNvPr id="17" name="TextBox 16"/>
          <p:cNvSpPr txBox="1"/>
          <p:nvPr/>
        </p:nvSpPr>
        <p:spPr>
          <a:xfrm>
            <a:off x="2134412" y="3263850"/>
            <a:ext cx="562349" cy="338554"/>
          </a:xfrm>
          <a:prstGeom prst="rect">
            <a:avLst/>
          </a:prstGeom>
          <a:noFill/>
        </p:spPr>
        <p:txBody>
          <a:bodyPr wrap="square" rtlCol="0">
            <a:spAutoFit/>
          </a:bodyPr>
          <a:lstStyle/>
          <a:p>
            <a:pPr algn="ctr"/>
            <a:r>
              <a:rPr lang="en-US" sz="1600" b="1" smtClean="0">
                <a:solidFill>
                  <a:schemeClr val="bg1"/>
                </a:solidFill>
              </a:rPr>
              <a:t>18</a:t>
            </a:r>
            <a:endParaRPr lang="en-US" sz="1600" b="1" dirty="0">
              <a:solidFill>
                <a:schemeClr val="bg1"/>
              </a:solidFill>
            </a:endParaRPr>
          </a:p>
        </p:txBody>
      </p:sp>
      <p:sp>
        <p:nvSpPr>
          <p:cNvPr id="18" name="TextBox 17"/>
          <p:cNvSpPr txBox="1"/>
          <p:nvPr/>
        </p:nvSpPr>
        <p:spPr>
          <a:xfrm>
            <a:off x="3095748" y="3308712"/>
            <a:ext cx="562349" cy="338554"/>
          </a:xfrm>
          <a:prstGeom prst="rect">
            <a:avLst/>
          </a:prstGeom>
          <a:noFill/>
        </p:spPr>
        <p:txBody>
          <a:bodyPr wrap="square" rtlCol="0">
            <a:spAutoFit/>
          </a:bodyPr>
          <a:lstStyle/>
          <a:p>
            <a:pPr algn="ctr"/>
            <a:r>
              <a:rPr lang="en-US" sz="1600" b="1" dirty="0" smtClean="0">
                <a:solidFill>
                  <a:schemeClr val="bg1"/>
                </a:solidFill>
              </a:rPr>
              <a:t>19</a:t>
            </a:r>
            <a:endParaRPr lang="en-US" sz="1600" b="1" dirty="0">
              <a:solidFill>
                <a:schemeClr val="bg1"/>
              </a:solidFill>
            </a:endParaRPr>
          </a:p>
        </p:txBody>
      </p:sp>
      <p:sp>
        <p:nvSpPr>
          <p:cNvPr id="20" name="TextBox 19"/>
          <p:cNvSpPr txBox="1"/>
          <p:nvPr/>
        </p:nvSpPr>
        <p:spPr>
          <a:xfrm>
            <a:off x="2618119" y="3924821"/>
            <a:ext cx="562349" cy="338554"/>
          </a:xfrm>
          <a:prstGeom prst="rect">
            <a:avLst/>
          </a:prstGeom>
          <a:noFill/>
        </p:spPr>
        <p:txBody>
          <a:bodyPr wrap="square" rtlCol="0">
            <a:spAutoFit/>
          </a:bodyPr>
          <a:lstStyle/>
          <a:p>
            <a:pPr algn="ctr"/>
            <a:r>
              <a:rPr lang="en-US" sz="1600" b="1" dirty="0" smtClean="0">
                <a:solidFill>
                  <a:schemeClr val="bg1"/>
                </a:solidFill>
              </a:rPr>
              <a:t>4</a:t>
            </a:r>
            <a:endParaRPr lang="en-US" sz="1600" b="1" dirty="0">
              <a:solidFill>
                <a:schemeClr val="bg1"/>
              </a:solidFill>
            </a:endParaRPr>
          </a:p>
        </p:txBody>
      </p:sp>
      <p:sp>
        <p:nvSpPr>
          <p:cNvPr id="21" name="TextBox 20"/>
          <p:cNvSpPr txBox="1"/>
          <p:nvPr/>
        </p:nvSpPr>
        <p:spPr>
          <a:xfrm>
            <a:off x="1359860" y="1443647"/>
            <a:ext cx="3078865" cy="400110"/>
          </a:xfrm>
          <a:prstGeom prst="rect">
            <a:avLst/>
          </a:prstGeom>
          <a:noFill/>
        </p:spPr>
        <p:txBody>
          <a:bodyPr wrap="square" rtlCol="0">
            <a:spAutoFit/>
          </a:bodyPr>
          <a:lstStyle/>
          <a:p>
            <a:pPr algn="ctr"/>
            <a:r>
              <a:rPr lang="en-US" sz="2000" b="1" dirty="0" smtClean="0">
                <a:solidFill>
                  <a:schemeClr val="bg1"/>
                </a:solidFill>
              </a:rPr>
              <a:t>T790M-Positive Cases</a:t>
            </a:r>
            <a:endParaRPr lang="en-US" sz="2000" b="1" dirty="0">
              <a:solidFill>
                <a:schemeClr val="bg1"/>
              </a:solidFill>
            </a:endParaRPr>
          </a:p>
        </p:txBody>
      </p:sp>
    </p:spTree>
    <p:extLst>
      <p:ext uri="{BB962C8B-B14F-4D97-AF65-F5344CB8AC3E}">
        <p14:creationId xmlns:p14="http://schemas.microsoft.com/office/powerpoint/2010/main" val="8132903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solidFill>
                  <a:srgbClr val="BBE0E3"/>
                </a:solidFill>
              </a:rPr>
              <a:t>Case </a:t>
            </a:r>
            <a:r>
              <a:rPr lang="en-US" sz="2400" dirty="0" smtClean="0">
                <a:solidFill>
                  <a:srgbClr val="BBE0E3"/>
                </a:solidFill>
              </a:rPr>
              <a:t>Discussion</a:t>
            </a:r>
            <a:endParaRPr lang="en-US" sz="2200" i="1" dirty="0"/>
          </a:p>
        </p:txBody>
      </p:sp>
      <p:sp>
        <p:nvSpPr>
          <p:cNvPr id="5" name="Content Placeholder 4"/>
          <p:cNvSpPr>
            <a:spLocks noGrp="1"/>
          </p:cNvSpPr>
          <p:nvPr>
            <p:ph idx="1"/>
          </p:nvPr>
        </p:nvSpPr>
        <p:spPr/>
        <p:txBody>
          <a:bodyPr/>
          <a:lstStyle/>
          <a:p>
            <a:pPr>
              <a:spcBef>
                <a:spcPts val="1200"/>
              </a:spcBef>
            </a:pPr>
            <a:r>
              <a:rPr lang="en-US" dirty="0" smtClean="0"/>
              <a:t>A </a:t>
            </a:r>
            <a:r>
              <a:rPr lang="en-US" dirty="0"/>
              <a:t>56-year-old woman and never smoker presents </a:t>
            </a:r>
            <a:r>
              <a:rPr lang="en-US" dirty="0" smtClean="0"/>
              <a:t>with a typical </a:t>
            </a:r>
            <a:r>
              <a:rPr lang="en-US" dirty="0"/>
              <a:t>RUL mass with multiple positive </a:t>
            </a:r>
            <a:r>
              <a:rPr lang="en-US" dirty="0" smtClean="0"/>
              <a:t>nodules</a:t>
            </a:r>
          </a:p>
          <a:p>
            <a:pPr>
              <a:spcBef>
                <a:spcPts val="1200"/>
              </a:spcBef>
            </a:pPr>
            <a:r>
              <a:rPr lang="en-US" dirty="0" smtClean="0"/>
              <a:t>Biopsy-proven </a:t>
            </a:r>
            <a:r>
              <a:rPr lang="en-US" dirty="0"/>
              <a:t>TTF1-positive, EGFR exon </a:t>
            </a:r>
            <a:r>
              <a:rPr lang="en-US" dirty="0" smtClean="0"/>
              <a:t>19-positive </a:t>
            </a:r>
            <a:r>
              <a:rPr lang="en-US" dirty="0"/>
              <a:t>metastatic adenocarcinoma of the </a:t>
            </a:r>
            <a:r>
              <a:rPr lang="en-US" dirty="0" smtClean="0"/>
              <a:t>lung</a:t>
            </a:r>
          </a:p>
          <a:p>
            <a:pPr>
              <a:spcBef>
                <a:spcPts val="1200"/>
              </a:spcBef>
            </a:pPr>
            <a:r>
              <a:rPr lang="en-US" dirty="0" smtClean="0"/>
              <a:t>Receives </a:t>
            </a:r>
            <a:r>
              <a:rPr lang="en-US" dirty="0"/>
              <a:t>first-line TKI therapy with </a:t>
            </a:r>
            <a:r>
              <a:rPr lang="en-US" dirty="0" err="1"/>
              <a:t>gefitinib</a:t>
            </a:r>
            <a:r>
              <a:rPr lang="en-US" dirty="0"/>
              <a:t>, with great response for 14 </a:t>
            </a:r>
            <a:r>
              <a:rPr lang="en-US" dirty="0" smtClean="0"/>
              <a:t>months</a:t>
            </a:r>
          </a:p>
          <a:p>
            <a:pPr>
              <a:spcBef>
                <a:spcPts val="1200"/>
              </a:spcBef>
            </a:pPr>
            <a:r>
              <a:rPr lang="en-US" dirty="0" smtClean="0"/>
              <a:t>Experiences </a:t>
            </a:r>
            <a:r>
              <a:rPr lang="en-US" dirty="0"/>
              <a:t>disease </a:t>
            </a:r>
            <a:r>
              <a:rPr lang="en-US" dirty="0" smtClean="0"/>
              <a:t>progression</a:t>
            </a:r>
            <a:r>
              <a:rPr lang="en-US" dirty="0"/>
              <a:t> </a:t>
            </a:r>
            <a:r>
              <a:rPr lang="en-US" dirty="0" smtClean="0"/>
              <a:t>and </a:t>
            </a:r>
            <a:r>
              <a:rPr lang="en-US" dirty="0"/>
              <a:t>a pleural effusion and has </a:t>
            </a:r>
            <a:r>
              <a:rPr lang="en-US" dirty="0" smtClean="0"/>
              <a:t>a cytology-proven </a:t>
            </a:r>
            <a:r>
              <a:rPr lang="en-US" dirty="0"/>
              <a:t>T790M </a:t>
            </a:r>
            <a:r>
              <a:rPr lang="en-US" dirty="0" smtClean="0"/>
              <a:t>mutation</a:t>
            </a:r>
            <a:endParaRPr lang="en-US" dirty="0"/>
          </a:p>
        </p:txBody>
      </p:sp>
      <p:sp>
        <p:nvSpPr>
          <p:cNvPr id="3" name="TextBox 2"/>
          <p:cNvSpPr txBox="1"/>
          <p:nvPr/>
        </p:nvSpPr>
        <p:spPr>
          <a:xfrm>
            <a:off x="685800" y="5359423"/>
            <a:ext cx="7769225" cy="830997"/>
          </a:xfrm>
          <a:prstGeom prst="rect">
            <a:avLst/>
          </a:prstGeom>
          <a:noFill/>
          <a:ln w="38100">
            <a:solidFill>
              <a:srgbClr val="FF0000"/>
            </a:solidFill>
          </a:ln>
        </p:spPr>
        <p:txBody>
          <a:bodyPr wrap="square" rtlCol="0">
            <a:spAutoFit/>
          </a:bodyPr>
          <a:lstStyle/>
          <a:p>
            <a:r>
              <a:rPr lang="en-US" dirty="0" smtClean="0">
                <a:solidFill>
                  <a:srgbClr val="FFFF00"/>
                </a:solidFill>
              </a:rPr>
              <a:t>Received chemotherapy </a:t>
            </a:r>
            <a:r>
              <a:rPr lang="en-US" dirty="0" smtClean="0">
                <a:solidFill>
                  <a:srgbClr val="FFFF00"/>
                </a:solidFill>
                <a:sym typeface="Wingdings"/>
              </a:rPr>
              <a:t> </a:t>
            </a:r>
            <a:r>
              <a:rPr lang="en-US" dirty="0">
                <a:solidFill>
                  <a:srgbClr val="FFFF00"/>
                </a:solidFill>
              </a:rPr>
              <a:t>maintenance </a:t>
            </a:r>
            <a:r>
              <a:rPr lang="en-US" dirty="0" err="1" smtClean="0">
                <a:solidFill>
                  <a:srgbClr val="FFFF00"/>
                </a:solidFill>
              </a:rPr>
              <a:t>pemetrexed</a:t>
            </a:r>
            <a:endParaRPr lang="en-US" dirty="0">
              <a:solidFill>
                <a:srgbClr val="FFFF00"/>
              </a:solidFill>
            </a:endParaRPr>
          </a:p>
          <a:p>
            <a:r>
              <a:rPr lang="en-US" dirty="0" smtClean="0">
                <a:solidFill>
                  <a:srgbClr val="FFFF00"/>
                </a:solidFill>
              </a:rPr>
              <a:t>because osimertinib was not yet approved at the time</a:t>
            </a:r>
            <a:endParaRPr lang="en-US" dirty="0">
              <a:solidFill>
                <a:srgbClr val="FFFF00"/>
              </a:solidFill>
            </a:endParaRPr>
          </a:p>
        </p:txBody>
      </p:sp>
    </p:spTree>
    <p:extLst>
      <p:ext uri="{BB962C8B-B14F-4D97-AF65-F5344CB8AC3E}">
        <p14:creationId xmlns:p14="http://schemas.microsoft.com/office/powerpoint/2010/main" val="15006547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solidFill>
                  <a:srgbClr val="BBE0E3"/>
                </a:solidFill>
              </a:rPr>
              <a:t>Case </a:t>
            </a:r>
            <a:r>
              <a:rPr lang="en-US" sz="2400" dirty="0" smtClean="0">
                <a:solidFill>
                  <a:srgbClr val="BBE0E3"/>
                </a:solidFill>
              </a:rPr>
              <a:t>Discussion</a:t>
            </a:r>
            <a:endParaRPr lang="en-US" sz="2200" i="1" dirty="0"/>
          </a:p>
        </p:txBody>
      </p:sp>
      <p:sp>
        <p:nvSpPr>
          <p:cNvPr id="5" name="Content Placeholder 4"/>
          <p:cNvSpPr>
            <a:spLocks noGrp="1"/>
          </p:cNvSpPr>
          <p:nvPr>
            <p:ph idx="1"/>
          </p:nvPr>
        </p:nvSpPr>
        <p:spPr>
          <a:xfrm>
            <a:off x="685800" y="1295400"/>
            <a:ext cx="7920318" cy="5348288"/>
          </a:xfrm>
        </p:spPr>
        <p:txBody>
          <a:bodyPr/>
          <a:lstStyle/>
          <a:p>
            <a:pPr>
              <a:spcBef>
                <a:spcPts val="1200"/>
              </a:spcBef>
            </a:pPr>
            <a:r>
              <a:rPr lang="en-US" dirty="0" smtClean="0"/>
              <a:t>A </a:t>
            </a:r>
            <a:r>
              <a:rPr lang="en-US" dirty="0"/>
              <a:t>56-year-old woman and never smoker presents </a:t>
            </a:r>
            <a:r>
              <a:rPr lang="en-US" dirty="0" smtClean="0"/>
              <a:t>with a typical </a:t>
            </a:r>
            <a:r>
              <a:rPr lang="en-US" dirty="0"/>
              <a:t>RUL mass with multiple positive </a:t>
            </a:r>
            <a:r>
              <a:rPr lang="en-US" dirty="0" smtClean="0"/>
              <a:t>nodules</a:t>
            </a:r>
          </a:p>
          <a:p>
            <a:pPr>
              <a:spcBef>
                <a:spcPts val="1200"/>
              </a:spcBef>
            </a:pPr>
            <a:r>
              <a:rPr lang="en-US" dirty="0" smtClean="0"/>
              <a:t>Biopsy-proven </a:t>
            </a:r>
            <a:r>
              <a:rPr lang="en-US" dirty="0"/>
              <a:t>TTF1-positive, EGFR exon </a:t>
            </a:r>
            <a:r>
              <a:rPr lang="en-US" dirty="0" smtClean="0"/>
              <a:t>19-positive </a:t>
            </a:r>
            <a:r>
              <a:rPr lang="en-US" dirty="0"/>
              <a:t>metastatic adenocarcinoma of the </a:t>
            </a:r>
            <a:r>
              <a:rPr lang="en-US" dirty="0" smtClean="0"/>
              <a:t>lung</a:t>
            </a:r>
          </a:p>
          <a:p>
            <a:pPr>
              <a:spcBef>
                <a:spcPts val="1200"/>
              </a:spcBef>
            </a:pPr>
            <a:r>
              <a:rPr lang="en-US" dirty="0" smtClean="0"/>
              <a:t>Receives </a:t>
            </a:r>
            <a:r>
              <a:rPr lang="en-US" dirty="0"/>
              <a:t>first-line TKI therapy with </a:t>
            </a:r>
            <a:r>
              <a:rPr lang="en-US" dirty="0" err="1"/>
              <a:t>gefitinib</a:t>
            </a:r>
            <a:r>
              <a:rPr lang="en-US" dirty="0"/>
              <a:t>, with great response, </a:t>
            </a:r>
            <a:r>
              <a:rPr lang="en-US" dirty="0" smtClean="0"/>
              <a:t>living </a:t>
            </a:r>
            <a:r>
              <a:rPr lang="en-US" dirty="0"/>
              <a:t>a normal </a:t>
            </a:r>
            <a:r>
              <a:rPr lang="en-US" dirty="0" smtClean="0"/>
              <a:t>life</a:t>
            </a:r>
          </a:p>
          <a:p>
            <a:pPr>
              <a:spcBef>
                <a:spcPts val="1200"/>
              </a:spcBef>
            </a:pPr>
            <a:r>
              <a:rPr lang="en-US" dirty="0" smtClean="0"/>
              <a:t>Experiences </a:t>
            </a:r>
            <a:r>
              <a:rPr lang="en-US" dirty="0"/>
              <a:t>disease </a:t>
            </a:r>
            <a:r>
              <a:rPr lang="en-US" dirty="0" smtClean="0"/>
              <a:t>progression</a:t>
            </a:r>
            <a:r>
              <a:rPr lang="en-US" dirty="0"/>
              <a:t> </a:t>
            </a:r>
            <a:r>
              <a:rPr lang="en-US" dirty="0" smtClean="0"/>
              <a:t>and </a:t>
            </a:r>
            <a:r>
              <a:rPr lang="en-US" dirty="0"/>
              <a:t>a pleural effusion and has a </a:t>
            </a:r>
            <a:r>
              <a:rPr lang="en-US" dirty="0" smtClean="0"/>
              <a:t>cytology-proven </a:t>
            </a:r>
            <a:r>
              <a:rPr lang="en-US" dirty="0"/>
              <a:t>T790M </a:t>
            </a:r>
            <a:r>
              <a:rPr lang="en-US" dirty="0" smtClean="0"/>
              <a:t>mutation</a:t>
            </a:r>
          </a:p>
          <a:p>
            <a:pPr>
              <a:spcBef>
                <a:spcPts val="1200"/>
              </a:spcBef>
            </a:pPr>
            <a:r>
              <a:rPr lang="en-US" dirty="0" smtClean="0"/>
              <a:t>Receives </a:t>
            </a:r>
            <a:r>
              <a:rPr lang="en-US" dirty="0"/>
              <a:t>chemotherapy </a:t>
            </a:r>
            <a:r>
              <a:rPr lang="en-US" dirty="0" smtClean="0">
                <a:sym typeface="Wingdings"/>
              </a:rPr>
              <a:t> </a:t>
            </a:r>
            <a:r>
              <a:rPr lang="en-US" dirty="0" smtClean="0"/>
              <a:t>maintenance </a:t>
            </a:r>
            <a:r>
              <a:rPr lang="en-US" dirty="0"/>
              <a:t> </a:t>
            </a:r>
            <a:r>
              <a:rPr lang="en-US" dirty="0" err="1" smtClean="0"/>
              <a:t>pemetrexed</a:t>
            </a:r>
            <a:r>
              <a:rPr lang="en-US" dirty="0" smtClean="0"/>
              <a:t> because </a:t>
            </a:r>
            <a:r>
              <a:rPr lang="en-US" dirty="0" err="1" smtClean="0"/>
              <a:t>osimertinib</a:t>
            </a:r>
            <a:r>
              <a:rPr lang="en-US" dirty="0" smtClean="0"/>
              <a:t> not yet approved</a:t>
            </a:r>
            <a:endParaRPr lang="en-US" dirty="0"/>
          </a:p>
        </p:txBody>
      </p:sp>
      <p:sp>
        <p:nvSpPr>
          <p:cNvPr id="3" name="TextBox 2"/>
          <p:cNvSpPr txBox="1"/>
          <p:nvPr/>
        </p:nvSpPr>
        <p:spPr>
          <a:xfrm>
            <a:off x="304800" y="5837541"/>
            <a:ext cx="8412480" cy="461665"/>
          </a:xfrm>
          <a:prstGeom prst="rect">
            <a:avLst/>
          </a:prstGeom>
          <a:noFill/>
          <a:ln w="38100">
            <a:solidFill>
              <a:srgbClr val="FF0000"/>
            </a:solidFill>
          </a:ln>
        </p:spPr>
        <p:txBody>
          <a:bodyPr wrap="square" rtlCol="0">
            <a:spAutoFit/>
          </a:bodyPr>
          <a:lstStyle/>
          <a:p>
            <a:r>
              <a:rPr lang="en-US" dirty="0" smtClean="0">
                <a:solidFill>
                  <a:srgbClr val="FFFF00"/>
                </a:solidFill>
              </a:rPr>
              <a:t>Upon second disease progression she received osimertinib</a:t>
            </a:r>
            <a:endParaRPr lang="en-US" dirty="0">
              <a:solidFill>
                <a:srgbClr val="FFFF00"/>
              </a:solidFill>
            </a:endParaRPr>
          </a:p>
        </p:txBody>
      </p:sp>
    </p:spTree>
    <p:extLst>
      <p:ext uri="{BB962C8B-B14F-4D97-AF65-F5344CB8AC3E}">
        <p14:creationId xmlns:p14="http://schemas.microsoft.com/office/powerpoint/2010/main" val="10042177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1168" y="6408941"/>
            <a:ext cx="8942832" cy="338554"/>
          </a:xfrm>
          <a:prstGeom prst="rect">
            <a:avLst/>
          </a:prstGeom>
          <a:noFill/>
        </p:spPr>
        <p:txBody>
          <a:bodyPr wrap="square" rtlCol="0">
            <a:spAutoFit/>
          </a:bodyPr>
          <a:lstStyle/>
          <a:p>
            <a:r>
              <a:rPr lang="en-US" sz="1600" dirty="0" smtClean="0">
                <a:solidFill>
                  <a:srgbClr val="FFFFFF"/>
                </a:solidFill>
                <a:latin typeface="Arial"/>
                <a:cs typeface="Arial"/>
              </a:rPr>
              <a:t>Ramalingam S et al. </a:t>
            </a:r>
            <a:r>
              <a:rPr lang="en-US" sz="1600" i="1" dirty="0" smtClean="0">
                <a:solidFill>
                  <a:srgbClr val="FFFFFF"/>
                </a:solidFill>
                <a:latin typeface="Arial"/>
                <a:cs typeface="Arial"/>
              </a:rPr>
              <a:t>Proc ESMO </a:t>
            </a:r>
            <a:r>
              <a:rPr lang="en-US" sz="1600" dirty="0" smtClean="0">
                <a:solidFill>
                  <a:srgbClr val="FFFFFF"/>
                </a:solidFill>
                <a:latin typeface="Arial"/>
                <a:cs typeface="Arial"/>
              </a:rPr>
              <a:t>2016;Abstract LBA1_PR.</a:t>
            </a:r>
            <a:endParaRPr lang="en-US" sz="1600" dirty="0">
              <a:solidFill>
                <a:srgbClr val="FFFFFF"/>
              </a:solidFill>
              <a:latin typeface="Arial"/>
              <a:cs typeface="Arial"/>
            </a:endParaRPr>
          </a:p>
        </p:txBody>
      </p:sp>
      <p:sp>
        <p:nvSpPr>
          <p:cNvPr id="5" name="Title 4"/>
          <p:cNvSpPr>
            <a:spLocks noGrp="1"/>
          </p:cNvSpPr>
          <p:nvPr>
            <p:ph type="title"/>
          </p:nvPr>
        </p:nvSpPr>
        <p:spPr>
          <a:xfrm>
            <a:off x="685800" y="80682"/>
            <a:ext cx="7769225" cy="1143000"/>
          </a:xfrm>
        </p:spPr>
        <p:txBody>
          <a:bodyPr/>
          <a:lstStyle/>
          <a:p>
            <a:r>
              <a:rPr lang="en-US" dirty="0" smtClean="0"/>
              <a:t>AURA: Phase I Trial of Osimertinib as First-Line Therapy for </a:t>
            </a:r>
            <a:r>
              <a:rPr lang="en-US" dirty="0"/>
              <a:t>EGFR </a:t>
            </a:r>
            <a:r>
              <a:rPr lang="en-US" dirty="0" smtClean="0"/>
              <a:t>Mutation-Positive</a:t>
            </a:r>
            <a:r>
              <a:rPr lang="en-US" dirty="0"/>
              <a:t> </a:t>
            </a:r>
            <a:r>
              <a:rPr lang="en-US" dirty="0" smtClean="0"/>
              <a:t>Advanced NSCLC</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048836134"/>
              </p:ext>
            </p:extLst>
          </p:nvPr>
        </p:nvGraphicFramePr>
        <p:xfrm>
          <a:off x="591678" y="1586752"/>
          <a:ext cx="8134347" cy="2837330"/>
        </p:xfrm>
        <a:graphic>
          <a:graphicData uri="http://schemas.openxmlformats.org/drawingml/2006/table">
            <a:tbl>
              <a:tblPr firstRow="1" bandRow="1">
                <a:tableStyleId>{5C22544A-7EE6-4342-B048-85BDC9FD1C3A}</a:tableStyleId>
              </a:tblPr>
              <a:tblGrid>
                <a:gridCol w="3107451"/>
                <a:gridCol w="2513448"/>
                <a:gridCol w="2513448"/>
              </a:tblGrid>
              <a:tr h="669266">
                <a:tc>
                  <a:txBody>
                    <a:bodyPr/>
                    <a:lstStyle/>
                    <a:p>
                      <a:r>
                        <a:rPr lang="en-US" dirty="0" smtClean="0">
                          <a:solidFill>
                            <a:schemeClr val="bg1"/>
                          </a:solidFill>
                        </a:rPr>
                        <a:t>Outcome</a:t>
                      </a: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2A4E"/>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err="1" smtClean="0">
                          <a:solidFill>
                            <a:schemeClr val="bg1"/>
                          </a:solidFill>
                        </a:rPr>
                        <a:t>Osimertinib</a:t>
                      </a:r>
                      <a:r>
                        <a:rPr lang="en-US" baseline="0" dirty="0" smtClean="0">
                          <a:solidFill>
                            <a:schemeClr val="bg1"/>
                          </a:solidFill>
                        </a:rPr>
                        <a:t> </a:t>
                      </a:r>
                      <a:r>
                        <a:rPr lang="en-US" dirty="0" smtClean="0">
                          <a:solidFill>
                            <a:schemeClr val="bg1"/>
                          </a:solidFill>
                        </a:rPr>
                        <a:t>80</a:t>
                      </a:r>
                      <a:r>
                        <a:rPr lang="en-US" baseline="0" dirty="0" smtClean="0">
                          <a:solidFill>
                            <a:schemeClr val="bg1"/>
                          </a:solidFill>
                        </a:rPr>
                        <a:t> mg</a:t>
                      </a:r>
                    </a:p>
                    <a:p>
                      <a:pPr marL="0" marR="0" indent="0" algn="ctr" defTabSz="457200" rtl="0" eaLnBrk="1" fontAlgn="auto" latinLnBrk="0" hangingPunct="1">
                        <a:lnSpc>
                          <a:spcPct val="100000"/>
                        </a:lnSpc>
                        <a:spcBef>
                          <a:spcPts val="0"/>
                        </a:spcBef>
                        <a:spcAft>
                          <a:spcPts val="0"/>
                        </a:spcAft>
                        <a:buClrTx/>
                        <a:buSzTx/>
                        <a:buFontTx/>
                        <a:buNone/>
                        <a:tabLst/>
                        <a:defRPr/>
                      </a:pPr>
                      <a:r>
                        <a:rPr lang="en-US" baseline="0" dirty="0" smtClean="0">
                          <a:solidFill>
                            <a:schemeClr val="bg1"/>
                          </a:solidFill>
                        </a:rPr>
                        <a:t>(n = 30)</a:t>
                      </a:r>
                      <a:endParaRPr lang="en-US" dirty="0" smtClean="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2A4E"/>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err="1" smtClean="0">
                          <a:solidFill>
                            <a:schemeClr val="bg1"/>
                          </a:solidFill>
                        </a:rPr>
                        <a:t>Osimertinib</a:t>
                      </a:r>
                      <a:r>
                        <a:rPr lang="en-US" baseline="0" dirty="0" smtClean="0">
                          <a:solidFill>
                            <a:schemeClr val="bg1"/>
                          </a:solidFill>
                        </a:rPr>
                        <a:t> </a:t>
                      </a:r>
                      <a:r>
                        <a:rPr lang="en-US" dirty="0" smtClean="0">
                          <a:solidFill>
                            <a:schemeClr val="bg1"/>
                          </a:solidFill>
                        </a:rPr>
                        <a:t>160 mg</a:t>
                      </a:r>
                    </a:p>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solidFill>
                            <a:schemeClr val="bg1"/>
                          </a:solidFill>
                        </a:rPr>
                        <a:t>(n = 30)</a:t>
                      </a: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2A4E"/>
                    </a:solidFill>
                  </a:tcPr>
                </a:tc>
              </a:tr>
              <a:tr h="542016">
                <a:tc>
                  <a:txBody>
                    <a:bodyPr/>
                    <a:lstStyle/>
                    <a:p>
                      <a:r>
                        <a:rPr lang="en-US" dirty="0" smtClean="0">
                          <a:solidFill>
                            <a:schemeClr val="bg1"/>
                          </a:solidFill>
                        </a:rPr>
                        <a:t>Median</a:t>
                      </a:r>
                      <a:r>
                        <a:rPr lang="en-US" baseline="0" dirty="0" smtClean="0">
                          <a:solidFill>
                            <a:schemeClr val="bg1"/>
                          </a:solidFill>
                        </a:rPr>
                        <a:t> PFS</a:t>
                      </a:r>
                      <a:endParaRPr lang="en-US" dirty="0" smtClean="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dirty="0" smtClean="0">
                          <a:solidFill>
                            <a:schemeClr val="bg1"/>
                          </a:solidFill>
                        </a:rPr>
                        <a:t>Not</a:t>
                      </a:r>
                      <a:r>
                        <a:rPr lang="en-US" baseline="0" dirty="0" smtClean="0">
                          <a:solidFill>
                            <a:schemeClr val="bg1"/>
                          </a:solidFill>
                        </a:rPr>
                        <a:t> reached</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dirty="0" smtClean="0">
                          <a:solidFill>
                            <a:schemeClr val="bg1"/>
                          </a:solidFill>
                        </a:rPr>
                        <a:t>19.3 mo</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r>
              <a:tr h="54201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bg1"/>
                          </a:solidFill>
                        </a:rPr>
                        <a:t>Overall response rate</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dirty="0" smtClean="0">
                          <a:solidFill>
                            <a:schemeClr val="bg1"/>
                          </a:solidFill>
                        </a:rPr>
                        <a:t>87%</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dirty="0" smtClean="0">
                          <a:solidFill>
                            <a:schemeClr val="bg1"/>
                          </a:solidFill>
                        </a:rPr>
                        <a:t>67%</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r>
              <a:tr h="542016">
                <a:tc>
                  <a:txBody>
                    <a:bodyPr/>
                    <a:lstStyle/>
                    <a:p>
                      <a:r>
                        <a:rPr lang="en-US" dirty="0" smtClean="0">
                          <a:solidFill>
                            <a:schemeClr val="bg1"/>
                          </a:solidFill>
                        </a:rPr>
                        <a:t>Disease control rate</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gridSpan="2">
                  <a:txBody>
                    <a:bodyPr/>
                    <a:lstStyle/>
                    <a:p>
                      <a:pPr algn="ctr"/>
                      <a:r>
                        <a:rPr lang="en-US" dirty="0" smtClean="0">
                          <a:solidFill>
                            <a:schemeClr val="bg1"/>
                          </a:solidFill>
                        </a:rPr>
                        <a:t>97%</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hMerge="1">
                  <a:txBody>
                    <a:bodyPr/>
                    <a:lstStyle/>
                    <a:p>
                      <a:pPr algn="ctr"/>
                      <a:endParaRPr lang="en-US" dirty="0" smtClean="0"/>
                    </a:p>
                  </a:txBody>
                  <a:tcPr anchor="ctr"/>
                </a:tc>
              </a:tr>
              <a:tr h="542016">
                <a:tc>
                  <a:txBody>
                    <a:bodyPr/>
                    <a:lstStyle/>
                    <a:p>
                      <a:r>
                        <a:rPr lang="en-US" dirty="0" smtClean="0">
                          <a:solidFill>
                            <a:schemeClr val="bg1"/>
                          </a:solidFill>
                        </a:rPr>
                        <a:t>Median</a:t>
                      </a:r>
                      <a:r>
                        <a:rPr lang="en-US" baseline="0" dirty="0" smtClean="0">
                          <a:solidFill>
                            <a:schemeClr val="bg1"/>
                          </a:solidFill>
                        </a:rPr>
                        <a:t> d</a:t>
                      </a:r>
                      <a:r>
                        <a:rPr lang="en-US" dirty="0" smtClean="0">
                          <a:solidFill>
                            <a:schemeClr val="bg1"/>
                          </a:solidFill>
                        </a:rPr>
                        <a:t>uration of response</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gridSpan="2">
                  <a:txBody>
                    <a:bodyPr/>
                    <a:lstStyle/>
                    <a:p>
                      <a:pPr algn="ctr"/>
                      <a:r>
                        <a:rPr lang="en-US" dirty="0" smtClean="0">
                          <a:solidFill>
                            <a:schemeClr val="bg1"/>
                          </a:solidFill>
                        </a:rPr>
                        <a:t>Not reached</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hMerge="1">
                  <a:txBody>
                    <a:bodyPr/>
                    <a:lstStyle/>
                    <a:p>
                      <a:pPr algn="ctr"/>
                      <a:endParaRPr lang="en-US" dirty="0"/>
                    </a:p>
                  </a:txBody>
                  <a:tcPr anchor="ctr"/>
                </a:tc>
              </a:tr>
            </a:tbl>
          </a:graphicData>
        </a:graphic>
      </p:graphicFrame>
      <p:sp>
        <p:nvSpPr>
          <p:cNvPr id="3" name="TextBox 2"/>
          <p:cNvSpPr txBox="1"/>
          <p:nvPr/>
        </p:nvSpPr>
        <p:spPr>
          <a:xfrm>
            <a:off x="644528" y="4781832"/>
            <a:ext cx="8081498" cy="923330"/>
          </a:xfrm>
          <a:prstGeom prst="rect">
            <a:avLst/>
          </a:prstGeom>
          <a:noFill/>
        </p:spPr>
        <p:txBody>
          <a:bodyPr wrap="square" rtlCol="0">
            <a:spAutoFit/>
          </a:bodyPr>
          <a:lstStyle/>
          <a:p>
            <a:r>
              <a:rPr lang="en-US" sz="1800" dirty="0" smtClean="0">
                <a:solidFill>
                  <a:schemeClr val="bg1"/>
                </a:solidFill>
              </a:rPr>
              <a:t>Osimertinib was </a:t>
            </a:r>
            <a:r>
              <a:rPr lang="en-US" sz="1800" dirty="0">
                <a:solidFill>
                  <a:schemeClr val="bg1"/>
                </a:solidFill>
              </a:rPr>
              <a:t>well tolerated with few adverse events, particularly at the approved </a:t>
            </a:r>
            <a:r>
              <a:rPr lang="en-US" sz="1800" dirty="0" smtClean="0">
                <a:solidFill>
                  <a:schemeClr val="bg1"/>
                </a:solidFill>
              </a:rPr>
              <a:t>80-mg </a:t>
            </a:r>
            <a:r>
              <a:rPr lang="en-US" sz="1800" dirty="0">
                <a:solidFill>
                  <a:schemeClr val="bg1"/>
                </a:solidFill>
              </a:rPr>
              <a:t>dose, with which </a:t>
            </a:r>
            <a:r>
              <a:rPr lang="en-US" sz="1800" dirty="0" smtClean="0">
                <a:solidFill>
                  <a:schemeClr val="bg1"/>
                </a:solidFill>
              </a:rPr>
              <a:t>only 10</a:t>
            </a:r>
            <a:r>
              <a:rPr lang="en-US" sz="1800" dirty="0">
                <a:solidFill>
                  <a:schemeClr val="bg1"/>
                </a:solidFill>
              </a:rPr>
              <a:t>% of patients required dose reduction to manage toxicities.</a:t>
            </a:r>
          </a:p>
        </p:txBody>
      </p:sp>
    </p:spTree>
    <p:extLst>
      <p:ext uri="{BB962C8B-B14F-4D97-AF65-F5344CB8AC3E}">
        <p14:creationId xmlns:p14="http://schemas.microsoft.com/office/powerpoint/2010/main" val="21371672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369" name="Group 33"/>
          <p:cNvGraphicFramePr>
            <a:graphicFrameLocks noGrp="1"/>
          </p:cNvGraphicFramePr>
          <p:nvPr>
            <p:extLst>
              <p:ext uri="{D42A27DB-BD31-4B8C-83A1-F6EECF244321}">
                <p14:modId xmlns:p14="http://schemas.microsoft.com/office/powerpoint/2010/main" val="1927374995"/>
              </p:ext>
            </p:extLst>
          </p:nvPr>
        </p:nvGraphicFramePr>
        <p:xfrm>
          <a:off x="769938" y="1780544"/>
          <a:ext cx="3389312" cy="2440661"/>
        </p:xfrm>
        <a:graphic>
          <a:graphicData uri="http://schemas.openxmlformats.org/drawingml/2006/table">
            <a:tbl>
              <a:tblPr/>
              <a:tblGrid>
                <a:gridCol w="3389312"/>
              </a:tblGrid>
              <a:tr h="2440661">
                <a:tc>
                  <a:txBody>
                    <a:bodyPr/>
                    <a:lstStyle>
                      <a:lvl1pPr eaLnBrk="0" hangingPunct="0">
                        <a:spcBef>
                          <a:spcPct val="20000"/>
                        </a:spcBef>
                        <a:buFont typeface="Lucida Grande" charset="0"/>
                        <a:defRPr sz="2000">
                          <a:solidFill>
                            <a:srgbClr val="464847"/>
                          </a:solidFill>
                          <a:latin typeface="Arial" charset="0"/>
                          <a:ea typeface="ＭＳ Ｐゴシック" charset="-128"/>
                        </a:defRPr>
                      </a:lvl1pPr>
                      <a:lvl2pPr marL="742950" indent="-285750" eaLnBrk="0" hangingPunct="0">
                        <a:spcBef>
                          <a:spcPct val="20000"/>
                        </a:spcBef>
                        <a:buFont typeface="Arial" charset="0"/>
                        <a:defRPr>
                          <a:solidFill>
                            <a:srgbClr val="464847"/>
                          </a:solidFill>
                          <a:latin typeface="Arial" charset="0"/>
                          <a:ea typeface="ＭＳ Ｐゴシック" charset="-128"/>
                        </a:defRPr>
                      </a:lvl2pPr>
                      <a:lvl3pPr marL="1143000" indent="-228600" eaLnBrk="0" hangingPunct="0">
                        <a:spcBef>
                          <a:spcPct val="20000"/>
                        </a:spcBef>
                        <a:buFont typeface="Arial" charset="0"/>
                        <a:defRPr sz="1600">
                          <a:solidFill>
                            <a:srgbClr val="464847"/>
                          </a:solidFill>
                          <a:latin typeface="Arial" charset="0"/>
                          <a:ea typeface="ヒラギノ角ゴ Pro W3" charset="-128"/>
                        </a:defRPr>
                      </a:lvl3pPr>
                      <a:lvl4pPr marL="1600200" indent="-228600" eaLnBrk="0" hangingPunct="0">
                        <a:spcBef>
                          <a:spcPct val="20000"/>
                        </a:spcBef>
                        <a:buFont typeface="Arial" charset="0"/>
                        <a:defRPr sz="1400">
                          <a:solidFill>
                            <a:srgbClr val="464847"/>
                          </a:solidFill>
                          <a:latin typeface="Arial" charset="0"/>
                          <a:ea typeface="ヒラギノ角ゴ Pro W3" charset="-128"/>
                        </a:defRPr>
                      </a:lvl4pPr>
                      <a:lvl5pPr marL="2057400" indent="-228600" eaLnBrk="0" hangingPunct="0">
                        <a:spcBef>
                          <a:spcPct val="20000"/>
                        </a:spcBef>
                        <a:buFont typeface="Arial" charset="0"/>
                        <a:defRPr sz="1400">
                          <a:solidFill>
                            <a:srgbClr val="464847"/>
                          </a:solidFill>
                          <a:latin typeface="Arial" charset="0"/>
                          <a:ea typeface="ヒラギノ角ゴ Pro W3" charset="-128"/>
                        </a:defRPr>
                      </a:lvl5pPr>
                      <a:lvl6pPr marL="2514600" indent="-228600" eaLnBrk="0" fontAlgn="base" hangingPunct="0">
                        <a:spcBef>
                          <a:spcPct val="20000"/>
                        </a:spcBef>
                        <a:spcAft>
                          <a:spcPct val="0"/>
                        </a:spcAft>
                        <a:buFont typeface="Arial" charset="0"/>
                        <a:defRPr sz="1400">
                          <a:solidFill>
                            <a:srgbClr val="464847"/>
                          </a:solidFill>
                          <a:latin typeface="Arial" charset="0"/>
                          <a:ea typeface="ヒラギノ角ゴ Pro W3" charset="-128"/>
                        </a:defRPr>
                      </a:lvl6pPr>
                      <a:lvl7pPr marL="2971800" indent="-228600" eaLnBrk="0" fontAlgn="base" hangingPunct="0">
                        <a:spcBef>
                          <a:spcPct val="20000"/>
                        </a:spcBef>
                        <a:spcAft>
                          <a:spcPct val="0"/>
                        </a:spcAft>
                        <a:buFont typeface="Arial" charset="0"/>
                        <a:defRPr sz="1400">
                          <a:solidFill>
                            <a:srgbClr val="464847"/>
                          </a:solidFill>
                          <a:latin typeface="Arial" charset="0"/>
                          <a:ea typeface="ヒラギノ角ゴ Pro W3" charset="-128"/>
                        </a:defRPr>
                      </a:lvl7pPr>
                      <a:lvl8pPr marL="3429000" indent="-228600" eaLnBrk="0" fontAlgn="base" hangingPunct="0">
                        <a:spcBef>
                          <a:spcPct val="20000"/>
                        </a:spcBef>
                        <a:spcAft>
                          <a:spcPct val="0"/>
                        </a:spcAft>
                        <a:buFont typeface="Arial" charset="0"/>
                        <a:defRPr sz="1400">
                          <a:solidFill>
                            <a:srgbClr val="464847"/>
                          </a:solidFill>
                          <a:latin typeface="Arial" charset="0"/>
                          <a:ea typeface="ヒラギノ角ゴ Pro W3" charset="-128"/>
                        </a:defRPr>
                      </a:lvl8pPr>
                      <a:lvl9pPr marL="3886200" indent="-228600" eaLnBrk="0" fontAlgn="base" hangingPunct="0">
                        <a:spcBef>
                          <a:spcPct val="20000"/>
                        </a:spcBef>
                        <a:spcAft>
                          <a:spcPct val="0"/>
                        </a:spcAft>
                        <a:buFont typeface="Arial" charset="0"/>
                        <a:defRPr sz="1400">
                          <a:solidFill>
                            <a:srgbClr val="464847"/>
                          </a:solidFill>
                          <a:latin typeface="Arial" charset="0"/>
                          <a:ea typeface="ヒラギノ角ゴ Pro W3"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altLang="x-none" sz="2000" b="1" i="0" u="none" strike="noStrike" cap="none" normalizeH="0" baseline="0" dirty="0" smtClean="0">
                          <a:ln>
                            <a:noFill/>
                          </a:ln>
                          <a:solidFill>
                            <a:schemeClr val="bg1"/>
                          </a:solidFill>
                          <a:effectLst/>
                          <a:latin typeface="Arial" charset="0"/>
                          <a:ea typeface="ＭＳ Ｐゴシック" charset="-128"/>
                        </a:rPr>
                        <a:t>Eligibility (n = 265)</a:t>
                      </a:r>
                      <a:endParaRPr kumimoji="0" lang="en-US" altLang="x-none" sz="2000" b="0" i="0" u="none" strike="noStrike" cap="none" normalizeH="0" baseline="0" dirty="0" smtClean="0">
                        <a:ln>
                          <a:noFill/>
                        </a:ln>
                        <a:solidFill>
                          <a:schemeClr val="bg1"/>
                        </a:solidFill>
                        <a:effectLst/>
                        <a:latin typeface="Arial" charset="0"/>
                        <a:ea typeface="ＭＳ Ｐゴシック" charset="-128"/>
                      </a:endParaRP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pPr>
                      <a:r>
                        <a:rPr kumimoji="0" lang="en-US" altLang="x-none" sz="2000" b="0" i="0" u="none" strike="noStrike" cap="none" normalizeH="0" baseline="0" dirty="0" smtClean="0">
                          <a:ln>
                            <a:noFill/>
                          </a:ln>
                          <a:solidFill>
                            <a:schemeClr val="bg1"/>
                          </a:solidFill>
                          <a:effectLst/>
                          <a:latin typeface="Arial" charset="0"/>
                          <a:ea typeface="ＭＳ Ｐゴシック" charset="-128"/>
                        </a:rPr>
                        <a:t>Locally advanced </a:t>
                      </a:r>
                      <a:r>
                        <a:rPr kumimoji="0" lang="en-US" altLang="x-none" sz="2000" b="0" i="0" u="none" strike="noStrike" cap="none" normalizeH="0" baseline="0" dirty="0">
                          <a:ln>
                            <a:noFill/>
                          </a:ln>
                          <a:solidFill>
                            <a:schemeClr val="bg1"/>
                          </a:solidFill>
                          <a:effectLst/>
                          <a:latin typeface="Arial" charset="0"/>
                          <a:ea typeface="ＭＳ Ｐゴシック" charset="-128"/>
                        </a:rPr>
                        <a:t>or metastatic </a:t>
                      </a:r>
                      <a:r>
                        <a:rPr kumimoji="0" lang="en-US" altLang="x-none" sz="2000" b="0" i="0" u="none" strike="noStrike" cap="none" normalizeH="0" baseline="0" dirty="0" smtClean="0">
                          <a:ln>
                            <a:noFill/>
                          </a:ln>
                          <a:solidFill>
                            <a:schemeClr val="bg1"/>
                          </a:solidFill>
                          <a:effectLst/>
                          <a:latin typeface="Arial" charset="0"/>
                          <a:ea typeface="ＭＳ Ｐゴシック" charset="-128"/>
                        </a:rPr>
                        <a:t>NSCLC</a:t>
                      </a:r>
                      <a:endParaRPr kumimoji="0" lang="en-US" altLang="x-none" sz="2000" b="0" i="0" u="none" strike="noStrike" cap="none" normalizeH="0" baseline="0" dirty="0">
                        <a:ln>
                          <a:noFill/>
                        </a:ln>
                        <a:solidFill>
                          <a:schemeClr val="bg1"/>
                        </a:solidFill>
                        <a:effectLst/>
                        <a:latin typeface="Arial" charset="0"/>
                        <a:ea typeface="ＭＳ Ｐゴシック" charset="-128"/>
                      </a:endParaRP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r>
                        <a:rPr kumimoji="0" lang="en-US" altLang="x-none" sz="2000" b="0" i="0" u="none" strike="noStrike" cap="none" normalizeH="0" baseline="0" dirty="0" smtClean="0">
                          <a:ln>
                            <a:noFill/>
                          </a:ln>
                          <a:solidFill>
                            <a:schemeClr val="bg1"/>
                          </a:solidFill>
                          <a:effectLst/>
                          <a:latin typeface="Arial" charset="0"/>
                          <a:ea typeface="ＭＳ Ｐゴシック" charset="-128"/>
                        </a:rPr>
                        <a:t>EGFR mutation-positive</a:t>
                      </a: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r>
                        <a:rPr kumimoji="0" lang="en-US" altLang="x-none" sz="2000" b="0" i="0" u="none" strike="noStrike" cap="none" normalizeH="0" baseline="0" dirty="0" smtClean="0">
                          <a:ln>
                            <a:noFill/>
                          </a:ln>
                          <a:solidFill>
                            <a:schemeClr val="bg1"/>
                          </a:solidFill>
                          <a:effectLst/>
                          <a:latin typeface="Arial" charset="0"/>
                          <a:ea typeface="ＭＳ Ｐゴシック" charset="-128"/>
                        </a:rPr>
                        <a:t>Acquired </a:t>
                      </a:r>
                      <a:r>
                        <a:rPr kumimoji="0" lang="en-US" altLang="x-none" sz="2000" b="0" i="0" u="none" strike="noStrike" cap="none" normalizeH="0" baseline="0" dirty="0">
                          <a:ln>
                            <a:noFill/>
                          </a:ln>
                          <a:solidFill>
                            <a:schemeClr val="bg1"/>
                          </a:solidFill>
                          <a:effectLst/>
                          <a:latin typeface="Arial" charset="0"/>
                          <a:ea typeface="ＭＳ Ｐゴシック" charset="-128"/>
                        </a:rPr>
                        <a:t>resistance to </a:t>
                      </a:r>
                      <a:r>
                        <a:rPr kumimoji="0" lang="en-US" altLang="x-none" sz="2000" b="0" i="0" u="none" strike="noStrike" cap="none" normalizeH="0" baseline="0" dirty="0" smtClean="0">
                          <a:ln>
                            <a:noFill/>
                          </a:ln>
                          <a:solidFill>
                            <a:schemeClr val="bg1"/>
                          </a:solidFill>
                          <a:effectLst/>
                          <a:latin typeface="Arial" charset="0"/>
                          <a:ea typeface="ＭＳ Ｐゴシック" charset="-128"/>
                        </a:rPr>
                        <a:t>first-line </a:t>
                      </a:r>
                      <a:r>
                        <a:rPr kumimoji="0" lang="en-US" altLang="x-none" sz="2000" b="0" i="0" u="none" strike="noStrike" cap="none" normalizeH="0" baseline="0" dirty="0">
                          <a:ln>
                            <a:noFill/>
                          </a:ln>
                          <a:solidFill>
                            <a:schemeClr val="bg1"/>
                          </a:solidFill>
                          <a:effectLst/>
                          <a:latin typeface="Arial" charset="0"/>
                          <a:ea typeface="ＭＳ Ｐゴシック" charset="-128"/>
                        </a:rPr>
                        <a:t>gefitinib</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5796"/>
                    </a:solidFill>
                  </a:tcPr>
                </a:tc>
              </a:tr>
            </a:tbl>
          </a:graphicData>
        </a:graphic>
      </p:graphicFrame>
      <p:graphicFrame>
        <p:nvGraphicFramePr>
          <p:cNvPr id="97318" name="Group 38"/>
          <p:cNvGraphicFramePr>
            <a:graphicFrameLocks noGrp="1"/>
          </p:cNvGraphicFramePr>
          <p:nvPr>
            <p:extLst>
              <p:ext uri="{D42A27DB-BD31-4B8C-83A1-F6EECF244321}">
                <p14:modId xmlns:p14="http://schemas.microsoft.com/office/powerpoint/2010/main" val="748209617"/>
              </p:ext>
            </p:extLst>
          </p:nvPr>
        </p:nvGraphicFramePr>
        <p:xfrm>
          <a:off x="5737225" y="1511768"/>
          <a:ext cx="2708275" cy="1352550"/>
        </p:xfrm>
        <a:graphic>
          <a:graphicData uri="http://schemas.openxmlformats.org/drawingml/2006/table">
            <a:tbl>
              <a:tblPr/>
              <a:tblGrid>
                <a:gridCol w="2708275"/>
              </a:tblGrid>
              <a:tr h="1352550">
                <a:tc>
                  <a:txBody>
                    <a:bodyPr/>
                    <a:lstStyle/>
                    <a:p>
                      <a:pPr marL="0" marR="0" lvl="0" indent="0" algn="ctr" defTabSz="914400" rtl="0" eaLnBrk="0" fontAlgn="base" latinLnBrk="0" hangingPunct="0">
                        <a:lnSpc>
                          <a:spcPct val="100000"/>
                        </a:lnSpc>
                        <a:spcBef>
                          <a:spcPct val="20000"/>
                        </a:spcBef>
                        <a:spcAft>
                          <a:spcPct val="0"/>
                        </a:spcAft>
                        <a:buClrTx/>
                        <a:buSzTx/>
                        <a:buFont typeface="Lucida Grande" charset="0"/>
                        <a:buNone/>
                        <a:tabLst/>
                      </a:pPr>
                      <a:r>
                        <a:rPr kumimoji="0" lang="en-US" sz="1800" b="1" i="0" u="none" strike="noStrike" cap="none" normalizeH="0" baseline="0" dirty="0" smtClean="0">
                          <a:ln>
                            <a:noFill/>
                          </a:ln>
                          <a:solidFill>
                            <a:srgbClr val="011997"/>
                          </a:solidFill>
                          <a:effectLst/>
                          <a:latin typeface="Arial" charset="0"/>
                          <a:ea typeface="ＭＳ Ｐゴシック" charset="-128"/>
                          <a:cs typeface="ＭＳ Ｐゴシック" charset="-128"/>
                        </a:rPr>
                        <a:t>Gefitinib + cisplatin + </a:t>
                      </a:r>
                      <a:r>
                        <a:rPr kumimoji="0" lang="en-US" sz="1800" b="1" i="0" u="none" strike="noStrike" cap="none" normalizeH="0" baseline="0" dirty="0" err="1" smtClean="0">
                          <a:ln>
                            <a:noFill/>
                          </a:ln>
                          <a:solidFill>
                            <a:srgbClr val="011997"/>
                          </a:solidFill>
                          <a:effectLst/>
                          <a:latin typeface="Arial" charset="0"/>
                          <a:ea typeface="ＭＳ Ｐゴシック" charset="-128"/>
                          <a:cs typeface="ＭＳ Ｐゴシック" charset="-128"/>
                        </a:rPr>
                        <a:t>pemetrexed</a:t>
                      </a:r>
                      <a:r>
                        <a:rPr kumimoji="0" lang="en-US" sz="1800" b="1" i="0" u="none" strike="noStrike" cap="none" normalizeH="0" baseline="0" dirty="0" smtClean="0">
                          <a:ln>
                            <a:noFill/>
                          </a:ln>
                          <a:solidFill>
                            <a:srgbClr val="011997"/>
                          </a:solidFill>
                          <a:effectLst/>
                          <a:latin typeface="Arial" charset="0"/>
                          <a:ea typeface="ＭＳ Ｐゴシック" charset="-128"/>
                          <a:cs typeface="ＭＳ Ｐゴシック" charset="-128"/>
                        </a:rPr>
                        <a:t> </a:t>
                      </a:r>
                      <a:endParaRPr kumimoji="0" lang="en-US" sz="1800" b="1" i="0" u="none" strike="noStrike" cap="none" normalizeH="0" baseline="0" dirty="0">
                        <a:ln>
                          <a:noFill/>
                        </a:ln>
                        <a:solidFill>
                          <a:srgbClr val="011997"/>
                        </a:solidFill>
                        <a:effectLst/>
                        <a:latin typeface="Arial" charset="0"/>
                        <a:ea typeface="ＭＳ Ｐゴシック" charset="-128"/>
                        <a:cs typeface="ＭＳ Ｐゴシック" charset="-128"/>
                      </a:endParaRPr>
                    </a:p>
                    <a:p>
                      <a:pPr marL="0" marR="0" lvl="0" indent="0" algn="ctr" defTabSz="914400" rtl="0" eaLnBrk="0" fontAlgn="base" latinLnBrk="0" hangingPunct="0">
                        <a:lnSpc>
                          <a:spcPct val="100000"/>
                        </a:lnSpc>
                        <a:spcBef>
                          <a:spcPct val="20000"/>
                        </a:spcBef>
                        <a:spcAft>
                          <a:spcPct val="0"/>
                        </a:spcAft>
                        <a:buClrTx/>
                        <a:buSzTx/>
                        <a:buFont typeface="Lucida Grande" charset="0"/>
                        <a:buNone/>
                        <a:tabLst/>
                      </a:pPr>
                      <a:r>
                        <a:rPr kumimoji="0" lang="en-US" sz="1800" b="1" i="0" u="none" strike="noStrike" cap="none" normalizeH="0" baseline="0" dirty="0">
                          <a:ln>
                            <a:noFill/>
                          </a:ln>
                          <a:solidFill>
                            <a:srgbClr val="011997"/>
                          </a:solidFill>
                          <a:effectLst/>
                          <a:latin typeface="Arial" charset="0"/>
                          <a:ea typeface="ＭＳ Ｐゴシック" charset="-128"/>
                          <a:cs typeface="ＭＳ Ｐゴシック" charset="-128"/>
                        </a:rPr>
                        <a:t>(n = </a:t>
                      </a:r>
                      <a:r>
                        <a:rPr kumimoji="0" lang="en-US" sz="1800" b="1" i="0" u="none" strike="noStrike" cap="none" normalizeH="0" baseline="0" dirty="0" smtClean="0">
                          <a:ln>
                            <a:noFill/>
                          </a:ln>
                          <a:solidFill>
                            <a:srgbClr val="011997"/>
                          </a:solidFill>
                          <a:effectLst/>
                          <a:latin typeface="Arial" charset="0"/>
                          <a:ea typeface="ＭＳ Ｐゴシック" charset="-128"/>
                          <a:cs typeface="ＭＳ Ｐゴシック" charset="-128"/>
                        </a:rPr>
                        <a:t>133)</a:t>
                      </a:r>
                      <a:endParaRPr kumimoji="0" lang="en-US" sz="1800" b="1" i="0" u="none" strike="noStrike" cap="none" normalizeH="0" baseline="0" dirty="0">
                        <a:ln>
                          <a:noFill/>
                        </a:ln>
                        <a:solidFill>
                          <a:srgbClr val="011997"/>
                        </a:solidFill>
                        <a:effectLst/>
                        <a:latin typeface="Arial" charset="0"/>
                        <a:ea typeface="ＭＳ Ｐゴシック" charset="-128"/>
                        <a:cs typeface="ＭＳ Ｐゴシック" charset="-128"/>
                      </a:endParaRPr>
                    </a:p>
                  </a:txBody>
                  <a:tcPr marT="45694" marB="4569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961E"/>
                    </a:solidFill>
                  </a:tcPr>
                </a:tc>
              </a:tr>
            </a:tbl>
          </a:graphicData>
        </a:graphic>
      </p:graphicFrame>
      <p:sp>
        <p:nvSpPr>
          <p:cNvPr id="10255" name="Rectangle 31"/>
          <p:cNvSpPr>
            <a:spLocks noChangeArrowheads="1"/>
          </p:cNvSpPr>
          <p:nvPr/>
        </p:nvSpPr>
        <p:spPr bwMode="auto">
          <a:xfrm>
            <a:off x="769938" y="1173163"/>
            <a:ext cx="31480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Arial" charset="0"/>
                <a:ea typeface="ＭＳ Ｐゴシック" charset="-128"/>
              </a:defRPr>
            </a:lvl9pPr>
          </a:lstStyle>
          <a:p>
            <a:r>
              <a:rPr lang="en-US" altLang="x-none" sz="2000" dirty="0">
                <a:solidFill>
                  <a:schemeClr val="bg1"/>
                </a:solidFill>
              </a:rPr>
              <a:t>NCT01544179</a:t>
            </a:r>
          </a:p>
        </p:txBody>
      </p:sp>
      <p:sp>
        <p:nvSpPr>
          <p:cNvPr id="10256" name="Line 2"/>
          <p:cNvSpPr>
            <a:spLocks noChangeShapeType="1"/>
          </p:cNvSpPr>
          <p:nvPr/>
        </p:nvSpPr>
        <p:spPr bwMode="auto">
          <a:xfrm>
            <a:off x="4159250" y="2999255"/>
            <a:ext cx="1250950"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grpSp>
        <p:nvGrpSpPr>
          <p:cNvPr id="10257" name="Group 13"/>
          <p:cNvGrpSpPr>
            <a:grpSpLocks/>
          </p:cNvGrpSpPr>
          <p:nvPr/>
        </p:nvGrpSpPr>
        <p:grpSpPr bwMode="auto">
          <a:xfrm>
            <a:off x="5414963" y="2180105"/>
            <a:ext cx="322262" cy="655638"/>
            <a:chOff x="3551" y="1542"/>
            <a:chExt cx="203" cy="547"/>
          </a:xfrm>
        </p:grpSpPr>
        <p:sp>
          <p:nvSpPr>
            <p:cNvPr id="10271" name="Line 14"/>
            <p:cNvSpPr>
              <a:spLocks noChangeShapeType="1"/>
            </p:cNvSpPr>
            <p:nvPr/>
          </p:nvSpPr>
          <p:spPr bwMode="auto">
            <a:xfrm flipV="1">
              <a:off x="3551" y="1542"/>
              <a:ext cx="0" cy="547"/>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0272" name="Line 15"/>
            <p:cNvSpPr>
              <a:spLocks noChangeShapeType="1"/>
            </p:cNvSpPr>
            <p:nvPr/>
          </p:nvSpPr>
          <p:spPr bwMode="auto">
            <a:xfrm>
              <a:off x="3551" y="1542"/>
              <a:ext cx="203" cy="0"/>
            </a:xfrm>
            <a:prstGeom prst="line">
              <a:avLst/>
            </a:prstGeom>
            <a:noFill/>
            <a:ln w="28575">
              <a:solidFill>
                <a:schemeClr val="bg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dirty="0"/>
            </a:p>
          </p:txBody>
        </p:sp>
      </p:grpSp>
      <p:grpSp>
        <p:nvGrpSpPr>
          <p:cNvPr id="10258" name="Group 16"/>
          <p:cNvGrpSpPr>
            <a:grpSpLocks/>
          </p:cNvGrpSpPr>
          <p:nvPr/>
        </p:nvGrpSpPr>
        <p:grpSpPr bwMode="auto">
          <a:xfrm rot="10800000" flipH="1">
            <a:off x="5414963" y="2519830"/>
            <a:ext cx="322262" cy="1279525"/>
            <a:chOff x="3551" y="1542"/>
            <a:chExt cx="203" cy="547"/>
          </a:xfrm>
        </p:grpSpPr>
        <p:sp>
          <p:nvSpPr>
            <p:cNvPr id="10269" name="Line 17"/>
            <p:cNvSpPr>
              <a:spLocks noChangeShapeType="1"/>
            </p:cNvSpPr>
            <p:nvPr/>
          </p:nvSpPr>
          <p:spPr bwMode="auto">
            <a:xfrm flipV="1">
              <a:off x="3551" y="1542"/>
              <a:ext cx="0" cy="547"/>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0270" name="Line 18"/>
            <p:cNvSpPr>
              <a:spLocks noChangeShapeType="1"/>
            </p:cNvSpPr>
            <p:nvPr/>
          </p:nvSpPr>
          <p:spPr bwMode="auto">
            <a:xfrm>
              <a:off x="3551" y="1542"/>
              <a:ext cx="203" cy="0"/>
            </a:xfrm>
            <a:prstGeom prst="line">
              <a:avLst/>
            </a:prstGeom>
            <a:noFill/>
            <a:ln w="28575">
              <a:solidFill>
                <a:schemeClr val="bg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dirty="0"/>
            </a:p>
          </p:txBody>
        </p:sp>
      </p:grpSp>
      <p:graphicFrame>
        <p:nvGraphicFramePr>
          <p:cNvPr id="97322" name="Group 42"/>
          <p:cNvGraphicFramePr>
            <a:graphicFrameLocks noGrp="1"/>
          </p:cNvGraphicFramePr>
          <p:nvPr>
            <p:extLst>
              <p:ext uri="{D42A27DB-BD31-4B8C-83A1-F6EECF244321}">
                <p14:modId xmlns:p14="http://schemas.microsoft.com/office/powerpoint/2010/main" val="1642279734"/>
              </p:ext>
            </p:extLst>
          </p:nvPr>
        </p:nvGraphicFramePr>
        <p:xfrm>
          <a:off x="5737225" y="3153243"/>
          <a:ext cx="2708275" cy="1298575"/>
        </p:xfrm>
        <a:graphic>
          <a:graphicData uri="http://schemas.openxmlformats.org/drawingml/2006/table">
            <a:tbl>
              <a:tblPr/>
              <a:tblGrid>
                <a:gridCol w="2708275"/>
              </a:tblGrid>
              <a:tr h="1298575">
                <a:tc>
                  <a:txBody>
                    <a:bodyPr/>
                    <a:lstStyle/>
                    <a:p>
                      <a:pPr marL="0" marR="0" lvl="0" indent="0" algn="ctr" defTabSz="914400" rtl="0" eaLnBrk="0" fontAlgn="base" latinLnBrk="0" hangingPunct="0">
                        <a:lnSpc>
                          <a:spcPct val="100000"/>
                        </a:lnSpc>
                        <a:spcBef>
                          <a:spcPct val="20000"/>
                        </a:spcBef>
                        <a:spcAft>
                          <a:spcPct val="0"/>
                        </a:spcAft>
                        <a:buClrTx/>
                        <a:buSzTx/>
                        <a:buFont typeface="Lucida Grande" charset="0"/>
                        <a:buNone/>
                        <a:tabLst/>
                      </a:pPr>
                      <a:r>
                        <a:rPr kumimoji="0" lang="en-US" sz="1800" b="1" i="0" u="none" strike="noStrike" cap="none" normalizeH="0" baseline="0" dirty="0" smtClean="0">
                          <a:ln>
                            <a:noFill/>
                          </a:ln>
                          <a:solidFill>
                            <a:srgbClr val="011997"/>
                          </a:solidFill>
                          <a:effectLst/>
                          <a:latin typeface="Arial" charset="0"/>
                          <a:ea typeface="ＭＳ Ｐゴシック" charset="-128"/>
                          <a:cs typeface="ＭＳ Ｐゴシック" charset="-128"/>
                        </a:rPr>
                        <a:t>Placebo + cisplatin + </a:t>
                      </a:r>
                      <a:r>
                        <a:rPr kumimoji="0" lang="en-US" sz="1800" b="1" i="0" u="none" strike="noStrike" cap="none" normalizeH="0" baseline="0" dirty="0" err="1" smtClean="0">
                          <a:ln>
                            <a:noFill/>
                          </a:ln>
                          <a:solidFill>
                            <a:srgbClr val="011997"/>
                          </a:solidFill>
                          <a:effectLst/>
                          <a:latin typeface="Arial" charset="0"/>
                          <a:ea typeface="ＭＳ Ｐゴシック" charset="-128"/>
                          <a:cs typeface="ＭＳ Ｐゴシック" charset="-128"/>
                        </a:rPr>
                        <a:t>pemetrexed</a:t>
                      </a:r>
                      <a:r>
                        <a:rPr kumimoji="0" lang="en-US" sz="1800" b="1" i="0" u="none" strike="noStrike" cap="none" normalizeH="0" baseline="0" dirty="0" smtClean="0">
                          <a:ln>
                            <a:noFill/>
                          </a:ln>
                          <a:solidFill>
                            <a:srgbClr val="011997"/>
                          </a:solidFill>
                          <a:effectLst/>
                          <a:latin typeface="Arial" charset="0"/>
                          <a:ea typeface="ＭＳ Ｐゴシック" charset="-128"/>
                          <a:cs typeface="ＭＳ Ｐゴシック" charset="-128"/>
                        </a:rPr>
                        <a:t> </a:t>
                      </a:r>
                    </a:p>
                    <a:p>
                      <a:pPr marL="0" marR="0" lvl="0" indent="0" algn="ctr" defTabSz="914400" rtl="0" eaLnBrk="0" fontAlgn="base" latinLnBrk="0" hangingPunct="0">
                        <a:lnSpc>
                          <a:spcPct val="100000"/>
                        </a:lnSpc>
                        <a:spcBef>
                          <a:spcPct val="20000"/>
                        </a:spcBef>
                        <a:spcAft>
                          <a:spcPct val="0"/>
                        </a:spcAft>
                        <a:buClrTx/>
                        <a:buSzTx/>
                        <a:buFont typeface="Lucida Grande" charset="0"/>
                        <a:buNone/>
                        <a:tabLst/>
                      </a:pPr>
                      <a:r>
                        <a:rPr kumimoji="0" lang="en-US" sz="1800" b="1" i="0" u="none" strike="noStrike" cap="none" normalizeH="0" baseline="0" dirty="0" smtClean="0">
                          <a:ln>
                            <a:noFill/>
                          </a:ln>
                          <a:solidFill>
                            <a:srgbClr val="011997"/>
                          </a:solidFill>
                          <a:effectLst/>
                          <a:latin typeface="Arial" charset="0"/>
                          <a:ea typeface="ＭＳ Ｐゴシック" charset="-128"/>
                          <a:cs typeface="ＭＳ Ｐゴシック" charset="-128"/>
                        </a:rPr>
                        <a:t>(</a:t>
                      </a:r>
                      <a:r>
                        <a:rPr kumimoji="0" lang="en-US" sz="1800" b="1" i="0" u="none" strike="noStrike" cap="none" normalizeH="0" baseline="0" dirty="0">
                          <a:ln>
                            <a:noFill/>
                          </a:ln>
                          <a:solidFill>
                            <a:srgbClr val="011997"/>
                          </a:solidFill>
                          <a:effectLst/>
                          <a:latin typeface="Arial" charset="0"/>
                          <a:ea typeface="ＭＳ Ｐゴシック" charset="-128"/>
                          <a:cs typeface="ＭＳ Ｐゴシック" charset="-128"/>
                        </a:rPr>
                        <a:t>n = </a:t>
                      </a:r>
                      <a:r>
                        <a:rPr kumimoji="0" lang="en-US" sz="1800" b="1" i="0" u="none" strike="noStrike" cap="none" normalizeH="0" baseline="0" dirty="0" smtClean="0">
                          <a:ln>
                            <a:noFill/>
                          </a:ln>
                          <a:solidFill>
                            <a:srgbClr val="011997"/>
                          </a:solidFill>
                          <a:effectLst/>
                          <a:latin typeface="Arial" charset="0"/>
                          <a:ea typeface="ＭＳ Ｐゴシック" charset="-128"/>
                          <a:cs typeface="ＭＳ Ｐゴシック" charset="-128"/>
                        </a:rPr>
                        <a:t>132)</a:t>
                      </a:r>
                      <a:endParaRPr kumimoji="0" lang="en-US" sz="1800" b="1" i="0" u="none" strike="noStrike" cap="none" normalizeH="0" baseline="0" dirty="0">
                        <a:ln>
                          <a:noFill/>
                        </a:ln>
                        <a:solidFill>
                          <a:srgbClr val="011997"/>
                        </a:solidFill>
                        <a:effectLst/>
                        <a:latin typeface="Arial" charset="0"/>
                        <a:ea typeface="ＭＳ Ｐゴシック" charset="-128"/>
                        <a:cs typeface="ＭＳ Ｐゴシック" charset="-128"/>
                      </a:endParaRPr>
                    </a:p>
                  </a:txBody>
                  <a:tcPr marT="45724" marB="4572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9CE15"/>
                    </a:solidFill>
                  </a:tcPr>
                </a:tc>
              </a:tr>
            </a:tbl>
          </a:graphicData>
        </a:graphic>
      </p:graphicFrame>
      <p:sp>
        <p:nvSpPr>
          <p:cNvPr id="10265" name="Oval 4"/>
          <p:cNvSpPr>
            <a:spLocks noChangeArrowheads="1"/>
          </p:cNvSpPr>
          <p:nvPr/>
        </p:nvSpPr>
        <p:spPr bwMode="auto">
          <a:xfrm>
            <a:off x="4262438" y="2499193"/>
            <a:ext cx="1004887" cy="1003300"/>
          </a:xfrm>
          <a:prstGeom prst="ellipse">
            <a:avLst/>
          </a:prstGeom>
          <a:solidFill>
            <a:srgbClr val="FD701B"/>
          </a:solidFill>
          <a:ln>
            <a:noFill/>
          </a:ln>
          <a:extLst/>
        </p:spPr>
        <p:txBody>
          <a:bodyPr wrap="none" anchor="ct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Arial" charset="0"/>
                <a:ea typeface="ＭＳ Ｐゴシック" charset="-128"/>
              </a:defRPr>
            </a:lvl9pPr>
          </a:lstStyle>
          <a:p>
            <a:pPr algn="ctr"/>
            <a:r>
              <a:rPr lang="en-US" altLang="x-none" sz="3600" b="1" dirty="0">
                <a:solidFill>
                  <a:schemeClr val="bg1"/>
                </a:solidFill>
              </a:rPr>
              <a:t>R</a:t>
            </a:r>
          </a:p>
        </p:txBody>
      </p:sp>
      <p:sp>
        <p:nvSpPr>
          <p:cNvPr id="10266" name="Rectangle 23"/>
          <p:cNvSpPr>
            <a:spLocks noGrp="1"/>
          </p:cNvSpPr>
          <p:nvPr>
            <p:ph type="title" idx="4294967295"/>
          </p:nvPr>
        </p:nvSpPr>
        <p:spPr/>
        <p:txBody>
          <a:bodyPr/>
          <a:lstStyle/>
          <a:p>
            <a:r>
              <a:rPr lang="en-US" altLang="x-none" dirty="0"/>
              <a:t>Phase III IMPRESS </a:t>
            </a:r>
            <a:r>
              <a:rPr lang="en-US" altLang="x-none" dirty="0" smtClean="0"/>
              <a:t>Trial</a:t>
            </a:r>
            <a:endParaRPr lang="en-US" altLang="x-none" dirty="0"/>
          </a:p>
        </p:txBody>
      </p:sp>
      <p:sp>
        <p:nvSpPr>
          <p:cNvPr id="10267" name="Footer Placeholder 4"/>
          <p:cNvSpPr>
            <a:spLocks noGrp="1"/>
          </p:cNvSpPr>
          <p:nvPr>
            <p:ph type="ftr" sz="quarter" idx="4294967295"/>
          </p:nvPr>
        </p:nvSpPr>
        <p:spPr bwMode="auto">
          <a:xfrm>
            <a:off x="301737" y="6232050"/>
            <a:ext cx="7715026" cy="4018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t" anchorCtr="0" compatLnSpc="1">
            <a:prstTxWarp prst="textNoShape">
              <a:avLst/>
            </a:prstTxWarp>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Arial" charset="0"/>
                <a:ea typeface="ＭＳ Ｐゴシック" charset="-128"/>
              </a:defRPr>
            </a:lvl9pPr>
          </a:lstStyle>
          <a:p>
            <a:pPr eaLnBrk="1" fontAlgn="base" hangingPunct="1">
              <a:spcBef>
                <a:spcPct val="0"/>
              </a:spcBef>
              <a:spcAft>
                <a:spcPct val="0"/>
              </a:spcAft>
            </a:pPr>
            <a:r>
              <a:rPr lang="en-US" altLang="x-none" sz="1600" dirty="0" smtClean="0">
                <a:solidFill>
                  <a:schemeClr val="bg1"/>
                </a:solidFill>
              </a:rPr>
              <a:t>Soria JC et al</a:t>
            </a:r>
            <a:r>
              <a:rPr lang="en-US" altLang="x-none" sz="1600" i="1" dirty="0" smtClean="0">
                <a:solidFill>
                  <a:schemeClr val="bg1"/>
                </a:solidFill>
              </a:rPr>
              <a:t>. Lancet Oncol </a:t>
            </a:r>
            <a:r>
              <a:rPr lang="en-US" altLang="x-none" sz="1600" dirty="0" smtClean="0">
                <a:solidFill>
                  <a:schemeClr val="bg1"/>
                </a:solidFill>
              </a:rPr>
              <a:t>2015;16(8):990-8; Mok </a:t>
            </a:r>
            <a:r>
              <a:rPr lang="en-US" altLang="x-none" sz="1600" dirty="0">
                <a:solidFill>
                  <a:schemeClr val="bg1"/>
                </a:solidFill>
              </a:rPr>
              <a:t>TSK et al. </a:t>
            </a:r>
            <a:r>
              <a:rPr lang="en-US" altLang="x-none" sz="1600" i="1" dirty="0">
                <a:solidFill>
                  <a:schemeClr val="bg1"/>
                </a:solidFill>
              </a:rPr>
              <a:t>Proc ESMO</a:t>
            </a:r>
            <a:r>
              <a:rPr lang="en-US" altLang="x-none" sz="1600" dirty="0">
                <a:solidFill>
                  <a:schemeClr val="bg1"/>
                </a:solidFill>
              </a:rPr>
              <a:t> 2014;Abstract LBA2_PR.</a:t>
            </a:r>
          </a:p>
        </p:txBody>
      </p:sp>
      <p:graphicFrame>
        <p:nvGraphicFramePr>
          <p:cNvPr id="17" name="Table 16"/>
          <p:cNvGraphicFramePr>
            <a:graphicFrameLocks noGrp="1"/>
          </p:cNvGraphicFramePr>
          <p:nvPr>
            <p:extLst>
              <p:ext uri="{D42A27DB-BD31-4B8C-83A1-F6EECF244321}">
                <p14:modId xmlns:p14="http://schemas.microsoft.com/office/powerpoint/2010/main" val="188174447"/>
              </p:ext>
            </p:extLst>
          </p:nvPr>
        </p:nvGraphicFramePr>
        <p:xfrm>
          <a:off x="685799" y="4787757"/>
          <a:ext cx="7947212" cy="1149823"/>
        </p:xfrm>
        <a:graphic>
          <a:graphicData uri="http://schemas.openxmlformats.org/drawingml/2006/table">
            <a:tbl>
              <a:tblPr firstRow="1" bandRow="1">
                <a:tableStyleId>{5C22544A-7EE6-4342-B048-85BDC9FD1C3A}</a:tableStyleId>
              </a:tblPr>
              <a:tblGrid>
                <a:gridCol w="2232213"/>
                <a:gridCol w="1653988"/>
                <a:gridCol w="1532965"/>
                <a:gridCol w="1135525"/>
                <a:gridCol w="1392521"/>
              </a:tblGrid>
              <a:tr h="728029">
                <a:tc>
                  <a:txBody>
                    <a:bodyPr/>
                    <a:lstStyle/>
                    <a:p>
                      <a:endParaRPr lang="en-US"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2A4E"/>
                    </a:solidFill>
                  </a:tcPr>
                </a:tc>
                <a:tc>
                  <a:txBody>
                    <a:bodyPr/>
                    <a:lstStyle/>
                    <a:p>
                      <a:pPr algn="ctr"/>
                      <a:r>
                        <a:rPr lang="en-US" dirty="0" smtClean="0">
                          <a:solidFill>
                            <a:schemeClr val="bg1"/>
                          </a:solidFill>
                        </a:rPr>
                        <a:t>Gefitinib</a:t>
                      </a:r>
                    </a:p>
                    <a:p>
                      <a:pPr algn="ctr"/>
                      <a:r>
                        <a:rPr lang="en-US" dirty="0" smtClean="0">
                          <a:solidFill>
                            <a:schemeClr val="bg1"/>
                          </a:solidFill>
                        </a:rPr>
                        <a:t>(n = 133)</a:t>
                      </a:r>
                      <a:endParaRPr lang="en-US"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2A4E"/>
                    </a:solidFill>
                  </a:tcPr>
                </a:tc>
                <a:tc>
                  <a:txBody>
                    <a:bodyPr/>
                    <a:lstStyle/>
                    <a:p>
                      <a:pPr algn="ctr"/>
                      <a:r>
                        <a:rPr lang="en-US" dirty="0" smtClean="0">
                          <a:solidFill>
                            <a:schemeClr val="bg1"/>
                          </a:solidFill>
                        </a:rPr>
                        <a:t>Placebo</a:t>
                      </a:r>
                    </a:p>
                    <a:p>
                      <a:pPr algn="ctr"/>
                      <a:r>
                        <a:rPr lang="en-US" dirty="0" smtClean="0">
                          <a:solidFill>
                            <a:schemeClr val="bg1"/>
                          </a:solidFill>
                        </a:rPr>
                        <a:t>(n = 132)</a:t>
                      </a:r>
                      <a:endParaRPr lang="en-US"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2A4E"/>
                    </a:solidFill>
                  </a:tcPr>
                </a:tc>
                <a:tc>
                  <a:txBody>
                    <a:bodyPr/>
                    <a:lstStyle/>
                    <a:p>
                      <a:pPr algn="ctr"/>
                      <a:r>
                        <a:rPr lang="en-US" dirty="0" smtClean="0">
                          <a:solidFill>
                            <a:schemeClr val="bg1"/>
                          </a:solidFill>
                        </a:rPr>
                        <a:t>HR</a:t>
                      </a:r>
                      <a:endParaRPr lang="en-US"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2A4E"/>
                    </a:solidFill>
                  </a:tcPr>
                </a:tc>
                <a:tc>
                  <a:txBody>
                    <a:bodyPr/>
                    <a:lstStyle/>
                    <a:p>
                      <a:pPr algn="ctr"/>
                      <a:r>
                        <a:rPr lang="en-US" i="1" dirty="0" smtClean="0">
                          <a:solidFill>
                            <a:schemeClr val="bg1"/>
                          </a:solidFill>
                        </a:rPr>
                        <a:t>p</a:t>
                      </a:r>
                      <a:r>
                        <a:rPr lang="en-US" dirty="0" smtClean="0">
                          <a:solidFill>
                            <a:schemeClr val="bg1"/>
                          </a:solidFill>
                        </a:rPr>
                        <a:t>-value</a:t>
                      </a:r>
                      <a:endParaRPr lang="en-US"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2A4E"/>
                    </a:solidFill>
                  </a:tcPr>
                </a:tc>
              </a:tr>
              <a:tr h="421794">
                <a:tc>
                  <a:txBody>
                    <a:bodyPr/>
                    <a:lstStyle/>
                    <a:p>
                      <a:r>
                        <a:rPr lang="en-US" dirty="0" smtClean="0">
                          <a:solidFill>
                            <a:schemeClr val="bg1"/>
                          </a:solidFill>
                        </a:rPr>
                        <a:t>Median PFS</a:t>
                      </a:r>
                      <a:endParaRPr lang="en-US"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15895"/>
                    </a:solidFill>
                  </a:tcPr>
                </a:tc>
                <a:tc>
                  <a:txBody>
                    <a:bodyPr/>
                    <a:lstStyle/>
                    <a:p>
                      <a:pPr algn="ctr"/>
                      <a:r>
                        <a:rPr lang="en-US" dirty="0" smtClean="0">
                          <a:solidFill>
                            <a:schemeClr val="bg1"/>
                          </a:solidFill>
                        </a:rPr>
                        <a:t>5.4 mo</a:t>
                      </a:r>
                      <a:endParaRPr lang="en-US"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15895"/>
                    </a:solidFill>
                  </a:tcPr>
                </a:tc>
                <a:tc>
                  <a:txBody>
                    <a:bodyPr/>
                    <a:lstStyle/>
                    <a:p>
                      <a:pPr algn="ctr"/>
                      <a:r>
                        <a:rPr lang="en-US" dirty="0" smtClean="0">
                          <a:solidFill>
                            <a:schemeClr val="bg1"/>
                          </a:solidFill>
                        </a:rPr>
                        <a:t>5.4 mo</a:t>
                      </a:r>
                      <a:endParaRPr lang="en-US"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15895"/>
                    </a:solidFill>
                  </a:tcPr>
                </a:tc>
                <a:tc>
                  <a:txBody>
                    <a:bodyPr/>
                    <a:lstStyle/>
                    <a:p>
                      <a:pPr algn="ctr"/>
                      <a:r>
                        <a:rPr lang="en-US" dirty="0" smtClean="0">
                          <a:solidFill>
                            <a:schemeClr val="bg1"/>
                          </a:solidFill>
                        </a:rPr>
                        <a:t>0.86</a:t>
                      </a:r>
                      <a:endParaRPr lang="en-US"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15895"/>
                    </a:solidFill>
                  </a:tcPr>
                </a:tc>
                <a:tc>
                  <a:txBody>
                    <a:bodyPr/>
                    <a:lstStyle/>
                    <a:p>
                      <a:pPr algn="ctr"/>
                      <a:r>
                        <a:rPr lang="en-US" dirty="0" smtClean="0">
                          <a:solidFill>
                            <a:schemeClr val="bg1"/>
                          </a:solidFill>
                        </a:rPr>
                        <a:t>0.273</a:t>
                      </a:r>
                      <a:endParaRPr lang="en-US"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15895"/>
                    </a:solidFill>
                  </a:tcPr>
                </a:tc>
              </a:tr>
            </a:tbl>
          </a:graphicData>
        </a:graphic>
      </p:graphicFrame>
    </p:spTree>
    <p:extLst>
      <p:ext uri="{BB962C8B-B14F-4D97-AF65-F5344CB8AC3E}">
        <p14:creationId xmlns:p14="http://schemas.microsoft.com/office/powerpoint/2010/main" val="18968337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6519446"/>
            <a:ext cx="8942832" cy="338554"/>
          </a:xfrm>
          <a:prstGeom prst="rect">
            <a:avLst/>
          </a:prstGeom>
          <a:noFill/>
        </p:spPr>
        <p:txBody>
          <a:bodyPr wrap="square" rtlCol="0">
            <a:spAutoFit/>
          </a:bodyPr>
          <a:lstStyle/>
          <a:p>
            <a:pPr defTabSz="914400" eaLnBrk="0" fontAlgn="base" hangingPunct="0">
              <a:spcBef>
                <a:spcPct val="0"/>
              </a:spcBef>
              <a:spcAft>
                <a:spcPct val="0"/>
              </a:spcAft>
            </a:pPr>
            <a:r>
              <a:rPr lang="en-US" sz="1600" dirty="0" smtClean="0">
                <a:solidFill>
                  <a:srgbClr val="FFFFFF"/>
                </a:solidFill>
                <a:latin typeface="Arial" charset="0"/>
                <a:ea typeface="ＭＳ Ｐゴシック" charset="0"/>
                <a:cs typeface="ＭＳ Ｐゴシック" charset="0"/>
              </a:rPr>
              <a:t>Nokihara H et al. </a:t>
            </a:r>
            <a:r>
              <a:rPr lang="en-US" sz="1600" i="1" dirty="0" smtClean="0">
                <a:solidFill>
                  <a:srgbClr val="FFFFFF"/>
                </a:solidFill>
              </a:rPr>
              <a:t>Proc ASCO</a:t>
            </a:r>
            <a:r>
              <a:rPr lang="en-US" sz="1600" i="1" dirty="0" smtClean="0">
                <a:solidFill>
                  <a:srgbClr val="FFFFFF"/>
                </a:solidFill>
                <a:latin typeface="Arial" charset="0"/>
                <a:ea typeface="ＭＳ Ｐゴシック" charset="0"/>
                <a:cs typeface="ＭＳ Ｐゴシック" charset="0"/>
              </a:rPr>
              <a:t> </a:t>
            </a:r>
            <a:r>
              <a:rPr lang="en-US" sz="1600" dirty="0" smtClean="0">
                <a:solidFill>
                  <a:srgbClr val="FFFFFF"/>
                </a:solidFill>
                <a:latin typeface="Arial" charset="0"/>
                <a:ea typeface="ＭＳ Ｐゴシック" charset="0"/>
                <a:cs typeface="ＭＳ Ｐゴシック" charset="0"/>
              </a:rPr>
              <a:t>2016;Abstract 9008.</a:t>
            </a:r>
            <a:endParaRPr lang="en-US" sz="1600" dirty="0">
              <a:solidFill>
                <a:srgbClr val="000000"/>
              </a:solidFill>
              <a:latin typeface="Arial" charset="0"/>
              <a:ea typeface="ＭＳ Ｐゴシック" charset="0"/>
              <a:cs typeface="ＭＳ Ｐゴシック" charset="0"/>
            </a:endParaRPr>
          </a:p>
        </p:txBody>
      </p:sp>
      <p:sp>
        <p:nvSpPr>
          <p:cNvPr id="19" name="Title 1"/>
          <p:cNvSpPr>
            <a:spLocks noGrp="1"/>
          </p:cNvSpPr>
          <p:nvPr>
            <p:ph type="title"/>
          </p:nvPr>
        </p:nvSpPr>
        <p:spPr/>
        <p:txBody>
          <a:bodyPr/>
          <a:lstStyle/>
          <a:p>
            <a:r>
              <a:rPr lang="en-US" dirty="0" smtClean="0"/>
              <a:t>J-ALEX: Adverse Events </a:t>
            </a:r>
            <a:r>
              <a:rPr lang="en-US" dirty="0"/>
              <a:t>Occurring </a:t>
            </a:r>
            <a:r>
              <a:rPr lang="en-US" dirty="0" smtClean="0"/>
              <a:t>in ≥20% of Patients</a:t>
            </a:r>
            <a:endParaRPr lang="en-US" dirty="0"/>
          </a:p>
        </p:txBody>
      </p:sp>
      <p:sp>
        <p:nvSpPr>
          <p:cNvPr id="10" name="TextBox 9"/>
          <p:cNvSpPr txBox="1"/>
          <p:nvPr/>
        </p:nvSpPr>
        <p:spPr>
          <a:xfrm>
            <a:off x="832556" y="1538111"/>
            <a:ext cx="184666" cy="461665"/>
          </a:xfrm>
          <a:prstGeom prst="rect">
            <a:avLst/>
          </a:prstGeom>
          <a:noFill/>
        </p:spPr>
        <p:txBody>
          <a:bodyPr wrap="none" rtlCol="0">
            <a:spAutoFit/>
          </a:bodyPr>
          <a:lstStyle/>
          <a:p>
            <a:pPr defTabSz="914400" eaLnBrk="0" fontAlgn="base" hangingPunct="0">
              <a:spcBef>
                <a:spcPct val="0"/>
              </a:spcBef>
              <a:spcAft>
                <a:spcPct val="0"/>
              </a:spcAft>
            </a:pPr>
            <a:endParaRPr lang="en-US" sz="2400" dirty="0">
              <a:solidFill>
                <a:srgbClr val="000000"/>
              </a:solidFill>
              <a:latin typeface="Arial" charset="0"/>
              <a:ea typeface="ＭＳ Ｐゴシック" charset="0"/>
              <a:cs typeface="ＭＳ Ｐゴシック" charset="0"/>
            </a:endParaRPr>
          </a:p>
        </p:txBody>
      </p:sp>
      <p:graphicFrame>
        <p:nvGraphicFramePr>
          <p:cNvPr id="7" name="Table 6"/>
          <p:cNvGraphicFramePr>
            <a:graphicFrameLocks noGrp="1"/>
          </p:cNvGraphicFramePr>
          <p:nvPr>
            <p:extLst>
              <p:ext uri="{D42A27DB-BD31-4B8C-83A1-F6EECF244321}">
                <p14:modId xmlns:p14="http://schemas.microsoft.com/office/powerpoint/2010/main" val="1477320421"/>
              </p:ext>
            </p:extLst>
          </p:nvPr>
        </p:nvGraphicFramePr>
        <p:xfrm>
          <a:off x="535104" y="1683077"/>
          <a:ext cx="8070616" cy="3439516"/>
        </p:xfrm>
        <a:graphic>
          <a:graphicData uri="http://schemas.openxmlformats.org/drawingml/2006/table">
            <a:tbl>
              <a:tblPr firstRow="1" bandRow="1">
                <a:tableStyleId>{5C22544A-7EE6-4342-B048-85BDC9FD1C3A}</a:tableStyleId>
              </a:tblPr>
              <a:tblGrid>
                <a:gridCol w="2408512"/>
                <a:gridCol w="1415526"/>
                <a:gridCol w="1415526"/>
                <a:gridCol w="1415526"/>
                <a:gridCol w="1415526"/>
              </a:tblGrid>
              <a:tr h="538624">
                <a:tc rowSpan="2">
                  <a:txBody>
                    <a:bodyPr/>
                    <a:lstStyle/>
                    <a:p>
                      <a:endParaRPr lang="en-US" sz="1700" dirty="0">
                        <a:solidFill>
                          <a:srgbClr val="FFFFFF"/>
                        </a:solidFill>
                      </a:endParaRPr>
                    </a:p>
                  </a:txBody>
                  <a:tcPr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72B4F"/>
                    </a:solidFill>
                  </a:tcPr>
                </a:tc>
                <a:tc gridSpan="2">
                  <a:txBody>
                    <a:bodyPr/>
                    <a:lstStyle/>
                    <a:p>
                      <a:pPr algn="ctr"/>
                      <a:r>
                        <a:rPr lang="en-US" sz="1700" dirty="0" smtClean="0">
                          <a:solidFill>
                            <a:srgbClr val="FFFFFF"/>
                          </a:solidFill>
                        </a:rPr>
                        <a:t>All grades</a:t>
                      </a:r>
                      <a:endParaRPr lang="en-US" sz="1700" dirty="0">
                        <a:solidFill>
                          <a:srgbClr val="FFFFFF"/>
                        </a:solidFill>
                      </a:endParaRPr>
                    </a:p>
                  </a:txBody>
                  <a:tcPr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72B4F"/>
                    </a:solidFill>
                  </a:tcPr>
                </a:tc>
                <a:tc hMerge="1">
                  <a:txBody>
                    <a:bodyPr/>
                    <a:lstStyle/>
                    <a:p>
                      <a:pPr algn="ctr"/>
                      <a:endParaRPr lang="en-US" dirty="0">
                        <a:solidFill>
                          <a:srgbClr val="FFFFFF"/>
                        </a:solidFill>
                      </a:endParaRPr>
                    </a:p>
                  </a:txBody>
                  <a:tcPr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72B4F"/>
                    </a:solidFill>
                  </a:tcPr>
                </a:tc>
                <a:tc gridSpan="2">
                  <a:txBody>
                    <a:bodyPr/>
                    <a:lstStyle/>
                    <a:p>
                      <a:pPr algn="ctr"/>
                      <a:r>
                        <a:rPr lang="en-US" sz="1700" dirty="0" smtClean="0">
                          <a:solidFill>
                            <a:srgbClr val="FFFFFF"/>
                          </a:solidFill>
                        </a:rPr>
                        <a:t>Grade 3</a:t>
                      </a:r>
                      <a:r>
                        <a:rPr lang="en-US" sz="1700" baseline="0" dirty="0" smtClean="0">
                          <a:solidFill>
                            <a:srgbClr val="FFFFFF"/>
                          </a:solidFill>
                        </a:rPr>
                        <a:t> or </a:t>
                      </a:r>
                      <a:r>
                        <a:rPr lang="en-US" sz="1700" dirty="0" smtClean="0">
                          <a:solidFill>
                            <a:srgbClr val="FFFFFF"/>
                          </a:solidFill>
                        </a:rPr>
                        <a:t>4</a:t>
                      </a:r>
                      <a:endParaRPr lang="en-US" sz="1700" dirty="0">
                        <a:solidFill>
                          <a:srgbClr val="FFFFFF"/>
                        </a:solidFill>
                      </a:endParaRPr>
                    </a:p>
                  </a:txBody>
                  <a:tcPr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72B4F"/>
                    </a:solidFill>
                  </a:tcPr>
                </a:tc>
                <a:tc hMerge="1">
                  <a:txBody>
                    <a:bodyPr/>
                    <a:lstStyle/>
                    <a:p>
                      <a:pPr algn="ctr"/>
                      <a:endParaRPr lang="en-US" dirty="0">
                        <a:solidFill>
                          <a:srgbClr val="FFFFFF"/>
                        </a:solidFill>
                      </a:endParaRPr>
                    </a:p>
                  </a:txBody>
                  <a:tcPr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72B4F"/>
                    </a:solidFill>
                  </a:tcPr>
                </a:tc>
              </a:tr>
              <a:tr h="702022">
                <a:tc vMerge="1">
                  <a:txBody>
                    <a:bodyPr/>
                    <a:lstStyle/>
                    <a:p>
                      <a:endParaRPr lang="en-US" sz="1700" b="1" dirty="0">
                        <a:solidFill>
                          <a:srgbClr val="FFFFFF"/>
                        </a:solidFill>
                      </a:endParaRPr>
                    </a:p>
                  </a:txBody>
                  <a:tcPr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72B4F"/>
                    </a:solidFill>
                  </a:tcPr>
                </a:tc>
                <a:tc>
                  <a:txBody>
                    <a:bodyPr/>
                    <a:lstStyle/>
                    <a:p>
                      <a:pPr algn="ctr"/>
                      <a:r>
                        <a:rPr lang="en-US" sz="1700" b="1" dirty="0" err="1" smtClean="0">
                          <a:solidFill>
                            <a:srgbClr val="FFFFFF"/>
                          </a:solidFill>
                        </a:rPr>
                        <a:t>Alectinib</a:t>
                      </a:r>
                      <a:r>
                        <a:rPr lang="en-US" sz="1700" b="1" dirty="0" smtClean="0">
                          <a:solidFill>
                            <a:srgbClr val="FFFFFF"/>
                          </a:solidFill>
                        </a:rPr>
                        <a:t/>
                      </a:r>
                      <a:br>
                        <a:rPr lang="en-US" sz="1700" b="1" dirty="0" smtClean="0">
                          <a:solidFill>
                            <a:srgbClr val="FFFFFF"/>
                          </a:solidFill>
                        </a:rPr>
                      </a:br>
                      <a:r>
                        <a:rPr lang="en-US" sz="1700" b="1" dirty="0" smtClean="0">
                          <a:solidFill>
                            <a:srgbClr val="FFFFFF"/>
                          </a:solidFill>
                        </a:rPr>
                        <a:t>(N = 103)</a:t>
                      </a:r>
                      <a:endParaRPr lang="en-US" sz="1700" b="1" dirty="0">
                        <a:solidFill>
                          <a:srgbClr val="FFFFFF"/>
                        </a:solidFill>
                      </a:endParaRPr>
                    </a:p>
                  </a:txBody>
                  <a:tcPr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72B4F"/>
                    </a:solidFill>
                  </a:tcPr>
                </a:tc>
                <a:tc>
                  <a:txBody>
                    <a:bodyPr/>
                    <a:lstStyle/>
                    <a:p>
                      <a:pPr algn="ctr"/>
                      <a:r>
                        <a:rPr lang="en-US" sz="1700" b="1" dirty="0" err="1" smtClean="0">
                          <a:solidFill>
                            <a:srgbClr val="FFFFFF"/>
                          </a:solidFill>
                        </a:rPr>
                        <a:t>Crizotinib</a:t>
                      </a:r>
                      <a:r>
                        <a:rPr lang="en-US" sz="1700" b="1" dirty="0" smtClean="0">
                          <a:solidFill>
                            <a:srgbClr val="FFFFFF"/>
                          </a:solidFill>
                        </a:rPr>
                        <a:t/>
                      </a:r>
                      <a:br>
                        <a:rPr lang="en-US" sz="1700" b="1" dirty="0" smtClean="0">
                          <a:solidFill>
                            <a:srgbClr val="FFFFFF"/>
                          </a:solidFill>
                        </a:rPr>
                      </a:br>
                      <a:r>
                        <a:rPr lang="en-US" sz="1700" b="1" dirty="0" smtClean="0">
                          <a:solidFill>
                            <a:srgbClr val="FFFFFF"/>
                          </a:solidFill>
                        </a:rPr>
                        <a:t>(N = 104)</a:t>
                      </a:r>
                      <a:endParaRPr lang="en-US" sz="1700" b="1" dirty="0">
                        <a:solidFill>
                          <a:srgbClr val="FFFFFF"/>
                        </a:solidFill>
                      </a:endParaRPr>
                    </a:p>
                  </a:txBody>
                  <a:tcPr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72B4F"/>
                    </a:solidFill>
                  </a:tcPr>
                </a:tc>
                <a:tc>
                  <a:txBody>
                    <a:bodyPr/>
                    <a:lstStyle/>
                    <a:p>
                      <a:pPr algn="ctr"/>
                      <a:r>
                        <a:rPr lang="en-US" sz="1700" b="1" dirty="0" err="1" smtClean="0">
                          <a:solidFill>
                            <a:srgbClr val="FFFFFF"/>
                          </a:solidFill>
                        </a:rPr>
                        <a:t>Alectinib</a:t>
                      </a:r>
                      <a:r>
                        <a:rPr lang="en-US" sz="1700" b="1" dirty="0" smtClean="0">
                          <a:solidFill>
                            <a:srgbClr val="FFFFFF"/>
                          </a:solidFill>
                        </a:rPr>
                        <a:t/>
                      </a:r>
                      <a:br>
                        <a:rPr lang="en-US" sz="1700" b="1" dirty="0" smtClean="0">
                          <a:solidFill>
                            <a:srgbClr val="FFFFFF"/>
                          </a:solidFill>
                        </a:rPr>
                      </a:br>
                      <a:r>
                        <a:rPr lang="en-US" sz="1700" b="1" dirty="0" smtClean="0">
                          <a:solidFill>
                            <a:srgbClr val="FFFFFF"/>
                          </a:solidFill>
                        </a:rPr>
                        <a:t>(N = 103)</a:t>
                      </a:r>
                      <a:endParaRPr lang="en-US" sz="1700" b="1" dirty="0">
                        <a:solidFill>
                          <a:srgbClr val="FFFFFF"/>
                        </a:solidFill>
                      </a:endParaRPr>
                    </a:p>
                  </a:txBody>
                  <a:tcPr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72B4F"/>
                    </a:solidFill>
                  </a:tcPr>
                </a:tc>
                <a:tc>
                  <a:txBody>
                    <a:bodyPr/>
                    <a:lstStyle/>
                    <a:p>
                      <a:pPr algn="ctr"/>
                      <a:r>
                        <a:rPr lang="en-US" sz="1700" b="1" dirty="0" err="1" smtClean="0">
                          <a:solidFill>
                            <a:srgbClr val="FFFFFF"/>
                          </a:solidFill>
                        </a:rPr>
                        <a:t>Crizotinib</a:t>
                      </a:r>
                      <a:r>
                        <a:rPr lang="en-US" sz="1700" b="1" dirty="0" smtClean="0">
                          <a:solidFill>
                            <a:srgbClr val="FFFFFF"/>
                          </a:solidFill>
                        </a:rPr>
                        <a:t/>
                      </a:r>
                      <a:br>
                        <a:rPr lang="en-US" sz="1700" b="1" dirty="0" smtClean="0">
                          <a:solidFill>
                            <a:srgbClr val="FFFFFF"/>
                          </a:solidFill>
                        </a:rPr>
                      </a:br>
                      <a:r>
                        <a:rPr lang="en-US" sz="1700" b="1" dirty="0" smtClean="0">
                          <a:solidFill>
                            <a:srgbClr val="FFFFFF"/>
                          </a:solidFill>
                        </a:rPr>
                        <a:t>(N = 104)</a:t>
                      </a:r>
                      <a:endParaRPr lang="en-US" sz="1700" b="1" dirty="0">
                        <a:solidFill>
                          <a:srgbClr val="FFFFFF"/>
                        </a:solidFill>
                      </a:endParaRPr>
                    </a:p>
                  </a:txBody>
                  <a:tcPr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72B4F"/>
                    </a:solidFill>
                  </a:tcPr>
                </a:tc>
              </a:tr>
              <a:tr h="439774">
                <a:tc>
                  <a:txBody>
                    <a:bodyPr/>
                    <a:lstStyle/>
                    <a:p>
                      <a:r>
                        <a:rPr lang="en-US" sz="1700" dirty="0" smtClean="0">
                          <a:solidFill>
                            <a:srgbClr val="FFFFFF"/>
                          </a:solidFill>
                        </a:rPr>
                        <a:t>Constipation</a:t>
                      </a:r>
                      <a:endParaRPr lang="en-US" sz="1700" dirty="0">
                        <a:solidFill>
                          <a:srgbClr val="FFFFFF"/>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25894"/>
                    </a:solidFill>
                  </a:tcPr>
                </a:tc>
                <a:tc>
                  <a:txBody>
                    <a:bodyPr/>
                    <a:lstStyle/>
                    <a:p>
                      <a:pPr algn="ctr"/>
                      <a:r>
                        <a:rPr lang="en-US" sz="1700" dirty="0" smtClean="0">
                          <a:solidFill>
                            <a:srgbClr val="FFFFFF"/>
                          </a:solidFill>
                        </a:rPr>
                        <a:t>36 (35.0%)</a:t>
                      </a:r>
                      <a:endParaRPr lang="en-US" sz="1700" dirty="0">
                        <a:solidFill>
                          <a:srgbClr val="FFFFFF"/>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25894"/>
                    </a:solidFill>
                  </a:tcPr>
                </a:tc>
                <a:tc>
                  <a:txBody>
                    <a:bodyPr/>
                    <a:lstStyle/>
                    <a:p>
                      <a:pPr algn="ctr"/>
                      <a:r>
                        <a:rPr lang="en-US" sz="1700" dirty="0" smtClean="0">
                          <a:solidFill>
                            <a:srgbClr val="FFFFFF"/>
                          </a:solidFill>
                        </a:rPr>
                        <a:t>46 (44.2%)</a:t>
                      </a:r>
                      <a:endParaRPr lang="en-US" sz="1700" dirty="0">
                        <a:solidFill>
                          <a:srgbClr val="FFFFFF"/>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25894"/>
                    </a:solidFill>
                  </a:tcPr>
                </a:tc>
                <a:tc>
                  <a:txBody>
                    <a:bodyPr/>
                    <a:lstStyle/>
                    <a:p>
                      <a:pPr algn="ctr"/>
                      <a:r>
                        <a:rPr lang="en-US" sz="1700" dirty="0" smtClean="0">
                          <a:solidFill>
                            <a:srgbClr val="FFFFFF"/>
                          </a:solidFill>
                        </a:rPr>
                        <a:t>1 (1.0%)</a:t>
                      </a:r>
                      <a:endParaRPr lang="en-US" sz="1700" dirty="0">
                        <a:solidFill>
                          <a:srgbClr val="FFFFFF"/>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25894"/>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700" dirty="0" smtClean="0">
                          <a:solidFill>
                            <a:srgbClr val="FFFFFF"/>
                          </a:solidFill>
                        </a:rPr>
                        <a:t>1 (1.0%)</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25894"/>
                    </a:solidFill>
                  </a:tcPr>
                </a:tc>
              </a:tr>
              <a:tr h="439774">
                <a:tc>
                  <a:txBody>
                    <a:bodyPr/>
                    <a:lstStyle/>
                    <a:p>
                      <a:r>
                        <a:rPr lang="en-US" sz="1700" dirty="0" smtClean="0">
                          <a:solidFill>
                            <a:srgbClr val="FFFFFF"/>
                          </a:solidFill>
                        </a:rPr>
                        <a:t>Nausea</a:t>
                      </a:r>
                      <a:endParaRPr lang="en-US" sz="1700" dirty="0">
                        <a:solidFill>
                          <a:srgbClr val="FFFFFF"/>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25894"/>
                    </a:solidFill>
                  </a:tcPr>
                </a:tc>
                <a:tc>
                  <a:txBody>
                    <a:bodyPr/>
                    <a:lstStyle/>
                    <a:p>
                      <a:pPr algn="ctr"/>
                      <a:r>
                        <a:rPr lang="en-US" sz="1700" dirty="0" smtClean="0">
                          <a:solidFill>
                            <a:srgbClr val="FFFFFF"/>
                          </a:solidFill>
                        </a:rPr>
                        <a:t>11 (10.7%)</a:t>
                      </a:r>
                      <a:endParaRPr lang="en-US" sz="1700" dirty="0">
                        <a:solidFill>
                          <a:srgbClr val="FFFFFF"/>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25894"/>
                    </a:solidFill>
                  </a:tcPr>
                </a:tc>
                <a:tc>
                  <a:txBody>
                    <a:bodyPr/>
                    <a:lstStyle/>
                    <a:p>
                      <a:pPr algn="ctr"/>
                      <a:r>
                        <a:rPr lang="en-US" sz="1700" dirty="0" smtClean="0">
                          <a:solidFill>
                            <a:srgbClr val="FFFFFF"/>
                          </a:solidFill>
                        </a:rPr>
                        <a:t>77 (74.0%)</a:t>
                      </a:r>
                      <a:endParaRPr lang="en-US" sz="1700" dirty="0">
                        <a:solidFill>
                          <a:srgbClr val="FFFFFF"/>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25894"/>
                    </a:solidFill>
                  </a:tcPr>
                </a:tc>
                <a:tc>
                  <a:txBody>
                    <a:bodyPr/>
                    <a:lstStyle/>
                    <a:p>
                      <a:pPr algn="ctr"/>
                      <a:r>
                        <a:rPr lang="en-US" sz="1700" dirty="0" smtClean="0">
                          <a:solidFill>
                            <a:srgbClr val="FFFFFF"/>
                          </a:solidFill>
                        </a:rPr>
                        <a:t>0</a:t>
                      </a:r>
                      <a:endParaRPr lang="en-US" sz="1700" dirty="0">
                        <a:solidFill>
                          <a:srgbClr val="FFFFFF"/>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25894"/>
                    </a:solidFill>
                  </a:tcPr>
                </a:tc>
                <a:tc>
                  <a:txBody>
                    <a:bodyPr/>
                    <a:lstStyle/>
                    <a:p>
                      <a:pPr algn="ctr"/>
                      <a:r>
                        <a:rPr lang="en-US" sz="1700" dirty="0" smtClean="0">
                          <a:solidFill>
                            <a:srgbClr val="FFFFFF"/>
                          </a:solidFill>
                        </a:rPr>
                        <a:t>2 (1.9%)</a:t>
                      </a:r>
                      <a:endParaRPr lang="en-US" sz="1700" dirty="0">
                        <a:solidFill>
                          <a:srgbClr val="FFFFFF"/>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25894"/>
                    </a:solidFill>
                  </a:tcPr>
                </a:tc>
              </a:tr>
              <a:tr h="439774">
                <a:tc>
                  <a:txBody>
                    <a:bodyPr/>
                    <a:lstStyle/>
                    <a:p>
                      <a:r>
                        <a:rPr lang="en-US" sz="1700" dirty="0" smtClean="0">
                          <a:solidFill>
                            <a:srgbClr val="FFFFFF"/>
                          </a:solidFill>
                        </a:rPr>
                        <a:t>Diarrhea</a:t>
                      </a:r>
                      <a:endParaRPr lang="en-US" sz="1700" dirty="0">
                        <a:solidFill>
                          <a:srgbClr val="FFFFFF"/>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25894"/>
                    </a:solidFill>
                  </a:tcPr>
                </a:tc>
                <a:tc>
                  <a:txBody>
                    <a:bodyPr/>
                    <a:lstStyle/>
                    <a:p>
                      <a:pPr algn="ctr"/>
                      <a:r>
                        <a:rPr lang="en-US" sz="1700" dirty="0" smtClean="0">
                          <a:solidFill>
                            <a:srgbClr val="FFFFFF"/>
                          </a:solidFill>
                        </a:rPr>
                        <a:t>9 (8.7%)</a:t>
                      </a:r>
                      <a:endParaRPr lang="en-US" sz="1700" dirty="0">
                        <a:solidFill>
                          <a:srgbClr val="FFFFFF"/>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25894"/>
                    </a:solidFill>
                  </a:tcPr>
                </a:tc>
                <a:tc>
                  <a:txBody>
                    <a:bodyPr/>
                    <a:lstStyle/>
                    <a:p>
                      <a:pPr algn="ctr"/>
                      <a:r>
                        <a:rPr lang="en-US" sz="1700" dirty="0" smtClean="0">
                          <a:solidFill>
                            <a:srgbClr val="FFFFFF"/>
                          </a:solidFill>
                        </a:rPr>
                        <a:t>76 (73.1%)</a:t>
                      </a:r>
                      <a:endParaRPr lang="en-US" sz="1700" dirty="0">
                        <a:solidFill>
                          <a:srgbClr val="FFFFFF"/>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25894"/>
                    </a:solidFill>
                  </a:tcPr>
                </a:tc>
                <a:tc>
                  <a:txBody>
                    <a:bodyPr/>
                    <a:lstStyle/>
                    <a:p>
                      <a:pPr algn="ctr"/>
                      <a:r>
                        <a:rPr lang="en-US" sz="1700" dirty="0" smtClean="0">
                          <a:solidFill>
                            <a:srgbClr val="FFFFFF"/>
                          </a:solidFill>
                        </a:rPr>
                        <a:t>0</a:t>
                      </a:r>
                      <a:endParaRPr lang="en-US" sz="1700" dirty="0">
                        <a:solidFill>
                          <a:srgbClr val="FFFFFF"/>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25894"/>
                    </a:solidFill>
                  </a:tcPr>
                </a:tc>
                <a:tc>
                  <a:txBody>
                    <a:bodyPr/>
                    <a:lstStyle/>
                    <a:p>
                      <a:pPr algn="ctr"/>
                      <a:r>
                        <a:rPr lang="en-US" sz="1700" dirty="0" smtClean="0">
                          <a:solidFill>
                            <a:srgbClr val="FFFFFF"/>
                          </a:solidFill>
                        </a:rPr>
                        <a:t>2 (1.9%)</a:t>
                      </a:r>
                      <a:endParaRPr lang="en-US" sz="1700" dirty="0">
                        <a:solidFill>
                          <a:srgbClr val="FFFFFF"/>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25894"/>
                    </a:solidFill>
                  </a:tcPr>
                </a:tc>
              </a:tr>
              <a:tr h="439774">
                <a:tc>
                  <a:txBody>
                    <a:bodyPr/>
                    <a:lstStyle/>
                    <a:p>
                      <a:r>
                        <a:rPr lang="en-US" sz="1700" dirty="0" smtClean="0">
                          <a:solidFill>
                            <a:srgbClr val="FFFFFF"/>
                          </a:solidFill>
                        </a:rPr>
                        <a:t>Vomiting</a:t>
                      </a:r>
                      <a:endParaRPr lang="en-US" sz="1700" dirty="0">
                        <a:solidFill>
                          <a:srgbClr val="FFFFFF"/>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25894"/>
                    </a:solidFill>
                  </a:tcPr>
                </a:tc>
                <a:tc>
                  <a:txBody>
                    <a:bodyPr/>
                    <a:lstStyle/>
                    <a:p>
                      <a:pPr algn="ctr"/>
                      <a:r>
                        <a:rPr lang="en-US" sz="1700" dirty="0" smtClean="0">
                          <a:solidFill>
                            <a:srgbClr val="FFFFFF"/>
                          </a:solidFill>
                        </a:rPr>
                        <a:t>6 (5.8%)</a:t>
                      </a:r>
                      <a:endParaRPr lang="en-US" sz="1700" dirty="0">
                        <a:solidFill>
                          <a:srgbClr val="FFFFFF"/>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25894"/>
                    </a:solidFill>
                  </a:tcPr>
                </a:tc>
                <a:tc>
                  <a:txBody>
                    <a:bodyPr/>
                    <a:lstStyle/>
                    <a:p>
                      <a:pPr algn="ctr"/>
                      <a:r>
                        <a:rPr lang="en-US" sz="1700" dirty="0" smtClean="0">
                          <a:solidFill>
                            <a:srgbClr val="FFFFFF"/>
                          </a:solidFill>
                        </a:rPr>
                        <a:t>60 (57.7%)</a:t>
                      </a:r>
                      <a:endParaRPr lang="en-US" sz="1700" dirty="0">
                        <a:solidFill>
                          <a:srgbClr val="FFFFFF"/>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25894"/>
                    </a:solidFill>
                  </a:tcPr>
                </a:tc>
                <a:tc>
                  <a:txBody>
                    <a:bodyPr/>
                    <a:lstStyle/>
                    <a:p>
                      <a:pPr algn="ctr"/>
                      <a:r>
                        <a:rPr lang="en-US" sz="1700" dirty="0" smtClean="0">
                          <a:solidFill>
                            <a:srgbClr val="FFFFFF"/>
                          </a:solidFill>
                        </a:rPr>
                        <a:t>0</a:t>
                      </a:r>
                      <a:endParaRPr lang="en-US" sz="1700" dirty="0">
                        <a:solidFill>
                          <a:srgbClr val="FFFFFF"/>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25894"/>
                    </a:solidFill>
                  </a:tcPr>
                </a:tc>
                <a:tc>
                  <a:txBody>
                    <a:bodyPr/>
                    <a:lstStyle/>
                    <a:p>
                      <a:pPr algn="ctr"/>
                      <a:r>
                        <a:rPr lang="en-US" sz="1700" dirty="0" smtClean="0">
                          <a:solidFill>
                            <a:srgbClr val="FFFFFF"/>
                          </a:solidFill>
                        </a:rPr>
                        <a:t>2 (1.9%)</a:t>
                      </a:r>
                      <a:endParaRPr lang="en-US" sz="1700" dirty="0">
                        <a:solidFill>
                          <a:srgbClr val="FFFFFF"/>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25894"/>
                    </a:solidFill>
                  </a:tcPr>
                </a:tc>
              </a:tr>
              <a:tr h="439774">
                <a:tc>
                  <a:txBody>
                    <a:bodyPr/>
                    <a:lstStyle/>
                    <a:p>
                      <a:r>
                        <a:rPr lang="en-US" sz="1700" dirty="0" smtClean="0">
                          <a:solidFill>
                            <a:srgbClr val="FFFFFF"/>
                          </a:solidFill>
                        </a:rPr>
                        <a:t>Visual disturbance</a:t>
                      </a:r>
                      <a:endParaRPr lang="en-US" sz="1700" dirty="0">
                        <a:solidFill>
                          <a:srgbClr val="FFFFFF"/>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25894"/>
                    </a:solidFill>
                  </a:tcPr>
                </a:tc>
                <a:tc>
                  <a:txBody>
                    <a:bodyPr/>
                    <a:lstStyle/>
                    <a:p>
                      <a:pPr algn="ctr"/>
                      <a:r>
                        <a:rPr lang="en-US" sz="1700" dirty="0" smtClean="0">
                          <a:solidFill>
                            <a:srgbClr val="FFFFFF"/>
                          </a:solidFill>
                        </a:rPr>
                        <a:t>1 (1.0%)</a:t>
                      </a:r>
                      <a:endParaRPr lang="en-US" sz="1700" dirty="0">
                        <a:solidFill>
                          <a:srgbClr val="FFFFFF"/>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25894"/>
                    </a:solidFill>
                  </a:tcPr>
                </a:tc>
                <a:tc>
                  <a:txBody>
                    <a:bodyPr/>
                    <a:lstStyle/>
                    <a:p>
                      <a:pPr algn="ctr"/>
                      <a:r>
                        <a:rPr lang="en-US" sz="1700" dirty="0" smtClean="0">
                          <a:solidFill>
                            <a:srgbClr val="FFFFFF"/>
                          </a:solidFill>
                        </a:rPr>
                        <a:t>57 (54.8%)</a:t>
                      </a:r>
                      <a:endParaRPr lang="en-US" sz="1700" dirty="0">
                        <a:solidFill>
                          <a:srgbClr val="FFFFFF"/>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25894"/>
                    </a:solidFill>
                  </a:tcPr>
                </a:tc>
                <a:tc>
                  <a:txBody>
                    <a:bodyPr/>
                    <a:lstStyle/>
                    <a:p>
                      <a:pPr algn="ctr"/>
                      <a:r>
                        <a:rPr lang="en-US" sz="1700" dirty="0" smtClean="0">
                          <a:solidFill>
                            <a:srgbClr val="FFFFFF"/>
                          </a:solidFill>
                        </a:rPr>
                        <a:t>0</a:t>
                      </a:r>
                      <a:endParaRPr lang="en-US" sz="1700" dirty="0">
                        <a:solidFill>
                          <a:srgbClr val="FFFFFF"/>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25894"/>
                    </a:solidFill>
                  </a:tcPr>
                </a:tc>
                <a:tc>
                  <a:txBody>
                    <a:bodyPr/>
                    <a:lstStyle/>
                    <a:p>
                      <a:pPr algn="ctr"/>
                      <a:r>
                        <a:rPr lang="en-US" sz="1700" dirty="0" smtClean="0">
                          <a:solidFill>
                            <a:srgbClr val="FFFFFF"/>
                          </a:solidFill>
                        </a:rPr>
                        <a:t>0</a:t>
                      </a:r>
                      <a:endParaRPr lang="en-US" sz="1700" dirty="0">
                        <a:solidFill>
                          <a:srgbClr val="FFFFFF"/>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25894"/>
                    </a:solidFill>
                  </a:tcPr>
                </a:tc>
              </a:tr>
            </a:tbl>
          </a:graphicData>
        </a:graphic>
      </p:graphicFrame>
    </p:spTree>
    <p:extLst>
      <p:ext uri="{BB962C8B-B14F-4D97-AF65-F5344CB8AC3E}">
        <p14:creationId xmlns:p14="http://schemas.microsoft.com/office/powerpoint/2010/main" val="10840056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solidFill>
                  <a:srgbClr val="BBE0E3"/>
                </a:solidFill>
              </a:rPr>
              <a:t>Case </a:t>
            </a:r>
            <a:r>
              <a:rPr lang="en-US" sz="2400" dirty="0" smtClean="0">
                <a:solidFill>
                  <a:srgbClr val="BBE0E3"/>
                </a:solidFill>
              </a:rPr>
              <a:t>Discussion</a:t>
            </a:r>
            <a:endParaRPr lang="en-US" sz="2200" i="1" dirty="0"/>
          </a:p>
        </p:txBody>
      </p:sp>
      <p:sp>
        <p:nvSpPr>
          <p:cNvPr id="7" name="Content Placeholder 6"/>
          <p:cNvSpPr>
            <a:spLocks noGrp="1"/>
          </p:cNvSpPr>
          <p:nvPr>
            <p:ph idx="1"/>
          </p:nvPr>
        </p:nvSpPr>
        <p:spPr>
          <a:xfrm>
            <a:off x="685800" y="1295400"/>
            <a:ext cx="8031480" cy="5348288"/>
          </a:xfrm>
        </p:spPr>
        <p:txBody>
          <a:bodyPr/>
          <a:lstStyle/>
          <a:p>
            <a:pPr>
              <a:spcBef>
                <a:spcPts val="1200"/>
              </a:spcBef>
            </a:pPr>
            <a:r>
              <a:rPr lang="en-US" dirty="0" smtClean="0"/>
              <a:t>A </a:t>
            </a:r>
            <a:r>
              <a:rPr lang="en-US" dirty="0"/>
              <a:t>56-year-old woman and never smoker presents </a:t>
            </a:r>
            <a:r>
              <a:rPr lang="en-US" dirty="0" smtClean="0"/>
              <a:t>with a typical </a:t>
            </a:r>
            <a:r>
              <a:rPr lang="en-US" dirty="0"/>
              <a:t>RUL mass with multiple positive </a:t>
            </a:r>
            <a:r>
              <a:rPr lang="en-US" dirty="0" smtClean="0"/>
              <a:t>nodules</a:t>
            </a:r>
          </a:p>
          <a:p>
            <a:pPr>
              <a:spcBef>
                <a:spcPts val="1200"/>
              </a:spcBef>
            </a:pPr>
            <a:r>
              <a:rPr lang="en-US" dirty="0" smtClean="0"/>
              <a:t>Biopsy-proven </a:t>
            </a:r>
            <a:r>
              <a:rPr lang="en-US" dirty="0"/>
              <a:t>TTF1-positive, EGFR exon </a:t>
            </a:r>
            <a:r>
              <a:rPr lang="en-US" dirty="0" smtClean="0"/>
              <a:t>19-positive </a:t>
            </a:r>
            <a:r>
              <a:rPr lang="en-US" dirty="0"/>
              <a:t>metastatic adenocarcinoma of the </a:t>
            </a:r>
            <a:r>
              <a:rPr lang="en-US" dirty="0" smtClean="0"/>
              <a:t>lung</a:t>
            </a:r>
          </a:p>
          <a:p>
            <a:pPr>
              <a:spcBef>
                <a:spcPts val="1200"/>
              </a:spcBef>
            </a:pPr>
            <a:r>
              <a:rPr lang="en-US" dirty="0" smtClean="0"/>
              <a:t>Receives </a:t>
            </a:r>
            <a:r>
              <a:rPr lang="en-US" dirty="0"/>
              <a:t>first-line TKI therapy with </a:t>
            </a:r>
            <a:r>
              <a:rPr lang="en-US" dirty="0" err="1"/>
              <a:t>gefitinib</a:t>
            </a:r>
            <a:r>
              <a:rPr lang="en-US" dirty="0"/>
              <a:t>, with great response, </a:t>
            </a:r>
            <a:r>
              <a:rPr lang="en-US" dirty="0" smtClean="0"/>
              <a:t>living </a:t>
            </a:r>
            <a:r>
              <a:rPr lang="en-US" dirty="0"/>
              <a:t>a normal </a:t>
            </a:r>
            <a:r>
              <a:rPr lang="en-US" dirty="0" smtClean="0"/>
              <a:t>life</a:t>
            </a:r>
          </a:p>
          <a:p>
            <a:pPr>
              <a:spcBef>
                <a:spcPts val="1200"/>
              </a:spcBef>
            </a:pPr>
            <a:endParaRPr lang="en-US" dirty="0"/>
          </a:p>
          <a:p>
            <a:pPr>
              <a:spcBef>
                <a:spcPts val="1200"/>
              </a:spcBef>
            </a:pPr>
            <a:endParaRPr lang="en-US" dirty="0" smtClean="0"/>
          </a:p>
          <a:p>
            <a:pPr>
              <a:spcBef>
                <a:spcPts val="1200"/>
              </a:spcBef>
            </a:pPr>
            <a:r>
              <a:rPr lang="en-US" dirty="0" smtClean="0"/>
              <a:t>Receives </a:t>
            </a:r>
            <a:r>
              <a:rPr lang="en-US" dirty="0"/>
              <a:t>chemotherapy </a:t>
            </a:r>
            <a:r>
              <a:rPr lang="en-US" dirty="0" smtClean="0">
                <a:sym typeface="Wingdings"/>
              </a:rPr>
              <a:t> </a:t>
            </a:r>
            <a:r>
              <a:rPr lang="en-US" dirty="0"/>
              <a:t>maintenance </a:t>
            </a:r>
            <a:r>
              <a:rPr lang="en-US" dirty="0" err="1" smtClean="0"/>
              <a:t>pemetrexed</a:t>
            </a:r>
            <a:r>
              <a:rPr lang="en-US" dirty="0" smtClean="0"/>
              <a:t> because </a:t>
            </a:r>
            <a:r>
              <a:rPr lang="en-US" dirty="0" err="1"/>
              <a:t>osimertinib</a:t>
            </a:r>
            <a:r>
              <a:rPr lang="en-US" dirty="0"/>
              <a:t> </a:t>
            </a:r>
            <a:r>
              <a:rPr lang="en-US" dirty="0" smtClean="0"/>
              <a:t>not </a:t>
            </a:r>
            <a:r>
              <a:rPr lang="en-US" dirty="0"/>
              <a:t>yet </a:t>
            </a:r>
            <a:r>
              <a:rPr lang="en-US" dirty="0" smtClean="0"/>
              <a:t>approved</a:t>
            </a:r>
            <a:endParaRPr lang="en-US" dirty="0"/>
          </a:p>
        </p:txBody>
      </p:sp>
      <p:sp>
        <p:nvSpPr>
          <p:cNvPr id="3" name="TextBox 2"/>
          <p:cNvSpPr txBox="1"/>
          <p:nvPr/>
        </p:nvSpPr>
        <p:spPr>
          <a:xfrm>
            <a:off x="304800" y="5918223"/>
            <a:ext cx="8412480" cy="461665"/>
          </a:xfrm>
          <a:prstGeom prst="rect">
            <a:avLst/>
          </a:prstGeom>
          <a:noFill/>
          <a:ln w="38100">
            <a:solidFill>
              <a:srgbClr val="FF0000"/>
            </a:solidFill>
          </a:ln>
        </p:spPr>
        <p:txBody>
          <a:bodyPr wrap="square" rtlCol="0">
            <a:spAutoFit/>
          </a:bodyPr>
          <a:lstStyle/>
          <a:p>
            <a:r>
              <a:rPr lang="en-US" dirty="0" smtClean="0">
                <a:solidFill>
                  <a:srgbClr val="FFFF00"/>
                </a:solidFill>
              </a:rPr>
              <a:t>Upon disease progression she received osimertinib</a:t>
            </a:r>
            <a:endParaRPr lang="en-US" dirty="0">
              <a:solidFill>
                <a:srgbClr val="FFFF00"/>
              </a:solidFill>
            </a:endParaRPr>
          </a:p>
        </p:txBody>
      </p:sp>
      <p:sp>
        <p:nvSpPr>
          <p:cNvPr id="5" name="TextBox 4"/>
          <p:cNvSpPr txBox="1"/>
          <p:nvPr/>
        </p:nvSpPr>
        <p:spPr>
          <a:xfrm>
            <a:off x="340043" y="4032193"/>
            <a:ext cx="8290560" cy="830997"/>
          </a:xfrm>
          <a:prstGeom prst="rect">
            <a:avLst/>
          </a:prstGeom>
          <a:noFill/>
          <a:ln w="38100">
            <a:solidFill>
              <a:srgbClr val="FF0000"/>
            </a:solidFill>
          </a:ln>
        </p:spPr>
        <p:txBody>
          <a:bodyPr wrap="square" rtlCol="0">
            <a:spAutoFit/>
          </a:bodyPr>
          <a:lstStyle/>
          <a:p>
            <a:r>
              <a:rPr lang="en-US" b="1" dirty="0" smtClean="0">
                <a:solidFill>
                  <a:srgbClr val="FFFF00"/>
                </a:solidFill>
              </a:rPr>
              <a:t>Experiences </a:t>
            </a:r>
            <a:r>
              <a:rPr lang="en-US" b="1" dirty="0">
                <a:solidFill>
                  <a:srgbClr val="FFFF00"/>
                </a:solidFill>
              </a:rPr>
              <a:t>disease </a:t>
            </a:r>
            <a:r>
              <a:rPr lang="en-US" b="1" dirty="0" smtClean="0">
                <a:solidFill>
                  <a:srgbClr val="FFFF00"/>
                </a:solidFill>
              </a:rPr>
              <a:t>progression</a:t>
            </a:r>
            <a:r>
              <a:rPr lang="en-US" b="1" dirty="0">
                <a:solidFill>
                  <a:srgbClr val="FFFF00"/>
                </a:solidFill>
              </a:rPr>
              <a:t> </a:t>
            </a:r>
            <a:r>
              <a:rPr lang="en-US" b="1" dirty="0" smtClean="0">
                <a:solidFill>
                  <a:srgbClr val="FFFF00"/>
                </a:solidFill>
              </a:rPr>
              <a:t>and </a:t>
            </a:r>
            <a:r>
              <a:rPr lang="en-US" b="1" dirty="0">
                <a:solidFill>
                  <a:srgbClr val="FFFF00"/>
                </a:solidFill>
              </a:rPr>
              <a:t>a pleural effusion and has </a:t>
            </a:r>
            <a:r>
              <a:rPr lang="en-US" b="1" dirty="0" smtClean="0">
                <a:solidFill>
                  <a:srgbClr val="FFFF00"/>
                </a:solidFill>
              </a:rPr>
              <a:t>a cytology-proven </a:t>
            </a:r>
            <a:r>
              <a:rPr lang="en-US" b="1" dirty="0">
                <a:solidFill>
                  <a:srgbClr val="FFFF00"/>
                </a:solidFill>
              </a:rPr>
              <a:t>T790M mutation</a:t>
            </a:r>
            <a:endParaRPr lang="en-US" b="1" dirty="0"/>
          </a:p>
        </p:txBody>
      </p:sp>
    </p:spTree>
    <p:extLst>
      <p:ext uri="{BB962C8B-B14F-4D97-AF65-F5344CB8AC3E}">
        <p14:creationId xmlns:p14="http://schemas.microsoft.com/office/powerpoint/2010/main" val="20224195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p:cNvGraphicFramePr>
            <a:graphicFrameLocks noGrp="1"/>
          </p:cNvGraphicFramePr>
          <p:nvPr>
            <p:extLst>
              <p:ext uri="{D42A27DB-BD31-4B8C-83A1-F6EECF244321}">
                <p14:modId xmlns:p14="http://schemas.microsoft.com/office/powerpoint/2010/main" val="2042257095"/>
              </p:ext>
            </p:extLst>
          </p:nvPr>
        </p:nvGraphicFramePr>
        <p:xfrm>
          <a:off x="838853" y="1742497"/>
          <a:ext cx="7616172" cy="3518293"/>
        </p:xfrm>
        <a:graphic>
          <a:graphicData uri="http://schemas.openxmlformats.org/drawingml/2006/table">
            <a:tbl>
              <a:tblPr firstRow="1" bandRow="1"/>
              <a:tblGrid>
                <a:gridCol w="5221892"/>
                <a:gridCol w="2394280"/>
              </a:tblGrid>
              <a:tr h="890541">
                <a:tc>
                  <a:txBody>
                    <a:bodyPr/>
                    <a:lstStyle>
                      <a:lvl1pPr marL="0" algn="l" defTabSz="457200" rtl="0" eaLnBrk="1" latinLnBrk="0" hangingPunct="1">
                        <a:defRPr sz="1800" b="1" kern="1200">
                          <a:solidFill>
                            <a:schemeClr val="lt1"/>
                          </a:solidFill>
                          <a:latin typeface="Arial"/>
                          <a:ea typeface=""/>
                          <a:cs typeface=""/>
                        </a:defRPr>
                      </a:lvl1pPr>
                      <a:lvl2pPr marL="457200" algn="l" defTabSz="457200" rtl="0" eaLnBrk="1" latinLnBrk="0" hangingPunct="1">
                        <a:defRPr sz="1800" b="1" kern="1200">
                          <a:solidFill>
                            <a:schemeClr val="lt1"/>
                          </a:solidFill>
                          <a:latin typeface="Arial"/>
                          <a:ea typeface=""/>
                          <a:cs typeface=""/>
                        </a:defRPr>
                      </a:lvl2pPr>
                      <a:lvl3pPr marL="914400" algn="l" defTabSz="457200" rtl="0" eaLnBrk="1" latinLnBrk="0" hangingPunct="1">
                        <a:defRPr sz="1800" b="1" kern="1200">
                          <a:solidFill>
                            <a:schemeClr val="lt1"/>
                          </a:solidFill>
                          <a:latin typeface="Arial"/>
                          <a:ea typeface=""/>
                          <a:cs typeface=""/>
                        </a:defRPr>
                      </a:lvl3pPr>
                      <a:lvl4pPr marL="1371600" algn="l" defTabSz="457200" rtl="0" eaLnBrk="1" latinLnBrk="0" hangingPunct="1">
                        <a:defRPr sz="1800" b="1" kern="1200">
                          <a:solidFill>
                            <a:schemeClr val="lt1"/>
                          </a:solidFill>
                          <a:latin typeface="Arial"/>
                          <a:ea typeface=""/>
                          <a:cs typeface=""/>
                        </a:defRPr>
                      </a:lvl4pPr>
                      <a:lvl5pPr marL="1828800" algn="l" defTabSz="457200" rtl="0" eaLnBrk="1" latinLnBrk="0" hangingPunct="1">
                        <a:defRPr sz="1800" b="1" kern="1200">
                          <a:solidFill>
                            <a:schemeClr val="lt1"/>
                          </a:solidFill>
                          <a:latin typeface="Arial"/>
                          <a:ea typeface=""/>
                          <a:cs typeface=""/>
                        </a:defRPr>
                      </a:lvl5pPr>
                      <a:lvl6pPr marL="2286000" algn="l" defTabSz="457200" rtl="0" eaLnBrk="1" latinLnBrk="0" hangingPunct="1">
                        <a:defRPr sz="1800" b="1" kern="1200">
                          <a:solidFill>
                            <a:schemeClr val="lt1"/>
                          </a:solidFill>
                          <a:latin typeface="Arial"/>
                          <a:ea typeface=""/>
                          <a:cs typeface=""/>
                        </a:defRPr>
                      </a:lvl6pPr>
                      <a:lvl7pPr marL="2743200" algn="l" defTabSz="457200" rtl="0" eaLnBrk="1" latinLnBrk="0" hangingPunct="1">
                        <a:defRPr sz="1800" b="1" kern="1200">
                          <a:solidFill>
                            <a:schemeClr val="lt1"/>
                          </a:solidFill>
                          <a:latin typeface="Arial"/>
                          <a:ea typeface=""/>
                          <a:cs typeface=""/>
                        </a:defRPr>
                      </a:lvl7pPr>
                      <a:lvl8pPr marL="3200400" algn="l" defTabSz="457200" rtl="0" eaLnBrk="1" latinLnBrk="0" hangingPunct="1">
                        <a:defRPr sz="1800" b="1" kern="1200">
                          <a:solidFill>
                            <a:schemeClr val="lt1"/>
                          </a:solidFill>
                          <a:latin typeface="Arial"/>
                          <a:ea typeface=""/>
                          <a:cs typeface=""/>
                        </a:defRPr>
                      </a:lvl8pPr>
                      <a:lvl9pPr marL="3657600" algn="l" defTabSz="457200" rtl="0" eaLnBrk="1" latinLnBrk="0" hangingPunct="1">
                        <a:defRPr sz="1800" b="1" kern="1200">
                          <a:solidFill>
                            <a:schemeClr val="lt1"/>
                          </a:solidFill>
                          <a:latin typeface="Arial"/>
                          <a:ea typeface=""/>
                          <a:cs typeface=""/>
                        </a:defRPr>
                      </a:lvl9pPr>
                    </a:lstStyle>
                    <a:p>
                      <a:r>
                        <a:rPr lang="en-US" sz="2000" dirty="0" smtClean="0">
                          <a:solidFill>
                            <a:schemeClr val="bg1"/>
                          </a:solidFill>
                        </a:rPr>
                        <a:t>Histology</a:t>
                      </a:r>
                      <a:endParaRPr lang="en-US" sz="2000"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62A4E"/>
                    </a:solidFill>
                  </a:tcPr>
                </a:tc>
                <a:tc>
                  <a:txBody>
                    <a:bodyPr/>
                    <a:lstStyle>
                      <a:lvl1pPr marL="0" algn="l" defTabSz="457200" rtl="0" eaLnBrk="1" latinLnBrk="0" hangingPunct="1">
                        <a:defRPr sz="1800" b="1" kern="1200">
                          <a:solidFill>
                            <a:schemeClr val="lt1"/>
                          </a:solidFill>
                          <a:latin typeface="Arial"/>
                          <a:ea typeface=""/>
                          <a:cs typeface=""/>
                        </a:defRPr>
                      </a:lvl1pPr>
                      <a:lvl2pPr marL="457200" algn="l" defTabSz="457200" rtl="0" eaLnBrk="1" latinLnBrk="0" hangingPunct="1">
                        <a:defRPr sz="1800" b="1" kern="1200">
                          <a:solidFill>
                            <a:schemeClr val="lt1"/>
                          </a:solidFill>
                          <a:latin typeface="Arial"/>
                          <a:ea typeface=""/>
                          <a:cs typeface=""/>
                        </a:defRPr>
                      </a:lvl2pPr>
                      <a:lvl3pPr marL="914400" algn="l" defTabSz="457200" rtl="0" eaLnBrk="1" latinLnBrk="0" hangingPunct="1">
                        <a:defRPr sz="1800" b="1" kern="1200">
                          <a:solidFill>
                            <a:schemeClr val="lt1"/>
                          </a:solidFill>
                          <a:latin typeface="Arial"/>
                          <a:ea typeface=""/>
                          <a:cs typeface=""/>
                        </a:defRPr>
                      </a:lvl3pPr>
                      <a:lvl4pPr marL="1371600" algn="l" defTabSz="457200" rtl="0" eaLnBrk="1" latinLnBrk="0" hangingPunct="1">
                        <a:defRPr sz="1800" b="1" kern="1200">
                          <a:solidFill>
                            <a:schemeClr val="lt1"/>
                          </a:solidFill>
                          <a:latin typeface="Arial"/>
                          <a:ea typeface=""/>
                          <a:cs typeface=""/>
                        </a:defRPr>
                      </a:lvl4pPr>
                      <a:lvl5pPr marL="1828800" algn="l" defTabSz="457200" rtl="0" eaLnBrk="1" latinLnBrk="0" hangingPunct="1">
                        <a:defRPr sz="1800" b="1" kern="1200">
                          <a:solidFill>
                            <a:schemeClr val="lt1"/>
                          </a:solidFill>
                          <a:latin typeface="Arial"/>
                          <a:ea typeface=""/>
                          <a:cs typeface=""/>
                        </a:defRPr>
                      </a:lvl5pPr>
                      <a:lvl6pPr marL="2286000" algn="l" defTabSz="457200" rtl="0" eaLnBrk="1" latinLnBrk="0" hangingPunct="1">
                        <a:defRPr sz="1800" b="1" kern="1200">
                          <a:solidFill>
                            <a:schemeClr val="lt1"/>
                          </a:solidFill>
                          <a:latin typeface="Arial"/>
                          <a:ea typeface=""/>
                          <a:cs typeface=""/>
                        </a:defRPr>
                      </a:lvl6pPr>
                      <a:lvl7pPr marL="2743200" algn="l" defTabSz="457200" rtl="0" eaLnBrk="1" latinLnBrk="0" hangingPunct="1">
                        <a:defRPr sz="1800" b="1" kern="1200">
                          <a:solidFill>
                            <a:schemeClr val="lt1"/>
                          </a:solidFill>
                          <a:latin typeface="Arial"/>
                          <a:ea typeface=""/>
                          <a:cs typeface=""/>
                        </a:defRPr>
                      </a:lvl7pPr>
                      <a:lvl8pPr marL="3200400" algn="l" defTabSz="457200" rtl="0" eaLnBrk="1" latinLnBrk="0" hangingPunct="1">
                        <a:defRPr sz="1800" b="1" kern="1200">
                          <a:solidFill>
                            <a:schemeClr val="lt1"/>
                          </a:solidFill>
                          <a:latin typeface="Arial"/>
                          <a:ea typeface=""/>
                          <a:cs typeface=""/>
                        </a:defRPr>
                      </a:lvl8pPr>
                      <a:lvl9pPr marL="3657600" algn="l" defTabSz="457200" rtl="0" eaLnBrk="1" latinLnBrk="0" hangingPunct="1">
                        <a:defRPr sz="1800" b="1" kern="1200">
                          <a:solidFill>
                            <a:schemeClr val="lt1"/>
                          </a:solidFill>
                          <a:latin typeface="Arial"/>
                          <a:ea typeface=""/>
                          <a:cs typeface=""/>
                        </a:defRPr>
                      </a:lvl9p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000" dirty="0" smtClean="0">
                          <a:solidFill>
                            <a:schemeClr val="bg1"/>
                          </a:solidFill>
                        </a:rPr>
                        <a:t>MET Exon 14</a:t>
                      </a:r>
                    </a:p>
                    <a:p>
                      <a:pPr marL="0" marR="0" indent="0" algn="ctr" defTabSz="457200" rtl="0" eaLnBrk="1" fontAlgn="auto" latinLnBrk="0" hangingPunct="1">
                        <a:lnSpc>
                          <a:spcPct val="100000"/>
                        </a:lnSpc>
                        <a:spcBef>
                          <a:spcPts val="0"/>
                        </a:spcBef>
                        <a:spcAft>
                          <a:spcPts val="0"/>
                        </a:spcAft>
                        <a:buClrTx/>
                        <a:buSzTx/>
                        <a:buFontTx/>
                        <a:buNone/>
                        <a:tabLst/>
                        <a:defRPr/>
                      </a:pPr>
                      <a:r>
                        <a:rPr lang="en-US" sz="2000" dirty="0" smtClean="0">
                          <a:solidFill>
                            <a:schemeClr val="bg1"/>
                          </a:solidFill>
                        </a:rPr>
                        <a:t>(n = 687)</a:t>
                      </a: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62A4E"/>
                    </a:solidFill>
                  </a:tcPr>
                </a:tc>
              </a:tr>
              <a:tr h="639093">
                <a:tc>
                  <a:txBody>
                    <a:bodyPr/>
                    <a:lstStyle>
                      <a:lvl1pPr marL="0" algn="l" defTabSz="457200" rtl="0" eaLnBrk="1" latinLnBrk="0" hangingPunct="1">
                        <a:defRPr sz="1800" kern="1200">
                          <a:solidFill>
                            <a:schemeClr val="dk1"/>
                          </a:solidFill>
                          <a:latin typeface="Arial"/>
                          <a:ea typeface=""/>
                          <a:cs typeface=""/>
                        </a:defRPr>
                      </a:lvl1pPr>
                      <a:lvl2pPr marL="457200" algn="l" defTabSz="457200" rtl="0" eaLnBrk="1" latinLnBrk="0" hangingPunct="1">
                        <a:defRPr sz="1800" kern="1200">
                          <a:solidFill>
                            <a:schemeClr val="dk1"/>
                          </a:solidFill>
                          <a:latin typeface="Arial"/>
                          <a:ea typeface=""/>
                          <a:cs typeface=""/>
                        </a:defRPr>
                      </a:lvl2pPr>
                      <a:lvl3pPr marL="914400" algn="l" defTabSz="457200" rtl="0" eaLnBrk="1" latinLnBrk="0" hangingPunct="1">
                        <a:defRPr sz="1800" kern="1200">
                          <a:solidFill>
                            <a:schemeClr val="dk1"/>
                          </a:solidFill>
                          <a:latin typeface="Arial"/>
                          <a:ea typeface=""/>
                          <a:cs typeface=""/>
                        </a:defRPr>
                      </a:lvl3pPr>
                      <a:lvl4pPr marL="1371600" algn="l" defTabSz="457200" rtl="0" eaLnBrk="1" latinLnBrk="0" hangingPunct="1">
                        <a:defRPr sz="1800" kern="1200">
                          <a:solidFill>
                            <a:schemeClr val="dk1"/>
                          </a:solidFill>
                          <a:latin typeface="Arial"/>
                          <a:ea typeface=""/>
                          <a:cs typeface=""/>
                        </a:defRPr>
                      </a:lvl4pPr>
                      <a:lvl5pPr marL="1828800" algn="l" defTabSz="457200" rtl="0" eaLnBrk="1" latinLnBrk="0" hangingPunct="1">
                        <a:defRPr sz="1800" kern="1200">
                          <a:solidFill>
                            <a:schemeClr val="dk1"/>
                          </a:solidFill>
                          <a:latin typeface="Arial"/>
                          <a:ea typeface=""/>
                          <a:cs typeface=""/>
                        </a:defRPr>
                      </a:lvl5pPr>
                      <a:lvl6pPr marL="2286000" algn="l" defTabSz="457200" rtl="0" eaLnBrk="1" latinLnBrk="0" hangingPunct="1">
                        <a:defRPr sz="1800" kern="1200">
                          <a:solidFill>
                            <a:schemeClr val="dk1"/>
                          </a:solidFill>
                          <a:latin typeface="Arial"/>
                          <a:ea typeface=""/>
                          <a:cs typeface=""/>
                        </a:defRPr>
                      </a:lvl6pPr>
                      <a:lvl7pPr marL="2743200" algn="l" defTabSz="457200" rtl="0" eaLnBrk="1" latinLnBrk="0" hangingPunct="1">
                        <a:defRPr sz="1800" kern="1200">
                          <a:solidFill>
                            <a:schemeClr val="dk1"/>
                          </a:solidFill>
                          <a:latin typeface="Arial"/>
                          <a:ea typeface=""/>
                          <a:cs typeface=""/>
                        </a:defRPr>
                      </a:lvl7pPr>
                      <a:lvl8pPr marL="3200400" algn="l" defTabSz="457200" rtl="0" eaLnBrk="1" latinLnBrk="0" hangingPunct="1">
                        <a:defRPr sz="1800" kern="1200">
                          <a:solidFill>
                            <a:schemeClr val="dk1"/>
                          </a:solidFill>
                          <a:latin typeface="Arial"/>
                          <a:ea typeface=""/>
                          <a:cs typeface=""/>
                        </a:defRPr>
                      </a:lvl8pPr>
                      <a:lvl9pPr marL="3657600" algn="l" defTabSz="457200" rtl="0" eaLnBrk="1" latinLnBrk="0" hangingPunct="1">
                        <a:defRPr sz="1800" kern="1200">
                          <a:solidFill>
                            <a:schemeClr val="dk1"/>
                          </a:solidFill>
                          <a:latin typeface="Arial"/>
                          <a:ea typeface=""/>
                          <a:cs typeface=""/>
                        </a:defRPr>
                      </a:lvl9pPr>
                    </a:lstStyle>
                    <a:p>
                      <a:r>
                        <a:rPr lang="en-US" sz="2000" dirty="0" smtClean="0">
                          <a:solidFill>
                            <a:schemeClr val="bg1"/>
                          </a:solidFill>
                        </a:rPr>
                        <a:t>Adenocarcinoma</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15895"/>
                    </a:solidFill>
                  </a:tcPr>
                </a:tc>
                <a:tc>
                  <a:txBody>
                    <a:bodyPr/>
                    <a:lstStyle>
                      <a:lvl1pPr marL="0" algn="l" defTabSz="457200" rtl="0" eaLnBrk="1" latinLnBrk="0" hangingPunct="1">
                        <a:defRPr sz="1800" kern="1200">
                          <a:solidFill>
                            <a:schemeClr val="dk1"/>
                          </a:solidFill>
                          <a:latin typeface="Arial"/>
                          <a:ea typeface=""/>
                          <a:cs typeface=""/>
                        </a:defRPr>
                      </a:lvl1pPr>
                      <a:lvl2pPr marL="457200" algn="l" defTabSz="457200" rtl="0" eaLnBrk="1" latinLnBrk="0" hangingPunct="1">
                        <a:defRPr sz="1800" kern="1200">
                          <a:solidFill>
                            <a:schemeClr val="dk1"/>
                          </a:solidFill>
                          <a:latin typeface="Arial"/>
                          <a:ea typeface=""/>
                          <a:cs typeface=""/>
                        </a:defRPr>
                      </a:lvl2pPr>
                      <a:lvl3pPr marL="914400" algn="l" defTabSz="457200" rtl="0" eaLnBrk="1" latinLnBrk="0" hangingPunct="1">
                        <a:defRPr sz="1800" kern="1200">
                          <a:solidFill>
                            <a:schemeClr val="dk1"/>
                          </a:solidFill>
                          <a:latin typeface="Arial"/>
                          <a:ea typeface=""/>
                          <a:cs typeface=""/>
                        </a:defRPr>
                      </a:lvl3pPr>
                      <a:lvl4pPr marL="1371600" algn="l" defTabSz="457200" rtl="0" eaLnBrk="1" latinLnBrk="0" hangingPunct="1">
                        <a:defRPr sz="1800" kern="1200">
                          <a:solidFill>
                            <a:schemeClr val="dk1"/>
                          </a:solidFill>
                          <a:latin typeface="Arial"/>
                          <a:ea typeface=""/>
                          <a:cs typeface=""/>
                        </a:defRPr>
                      </a:lvl4pPr>
                      <a:lvl5pPr marL="1828800" algn="l" defTabSz="457200" rtl="0" eaLnBrk="1" latinLnBrk="0" hangingPunct="1">
                        <a:defRPr sz="1800" kern="1200">
                          <a:solidFill>
                            <a:schemeClr val="dk1"/>
                          </a:solidFill>
                          <a:latin typeface="Arial"/>
                          <a:ea typeface=""/>
                          <a:cs typeface=""/>
                        </a:defRPr>
                      </a:lvl5pPr>
                      <a:lvl6pPr marL="2286000" algn="l" defTabSz="457200" rtl="0" eaLnBrk="1" latinLnBrk="0" hangingPunct="1">
                        <a:defRPr sz="1800" kern="1200">
                          <a:solidFill>
                            <a:schemeClr val="dk1"/>
                          </a:solidFill>
                          <a:latin typeface="Arial"/>
                          <a:ea typeface=""/>
                          <a:cs typeface=""/>
                        </a:defRPr>
                      </a:lvl6pPr>
                      <a:lvl7pPr marL="2743200" algn="l" defTabSz="457200" rtl="0" eaLnBrk="1" latinLnBrk="0" hangingPunct="1">
                        <a:defRPr sz="1800" kern="1200">
                          <a:solidFill>
                            <a:schemeClr val="dk1"/>
                          </a:solidFill>
                          <a:latin typeface="Arial"/>
                          <a:ea typeface=""/>
                          <a:cs typeface=""/>
                        </a:defRPr>
                      </a:lvl7pPr>
                      <a:lvl8pPr marL="3200400" algn="l" defTabSz="457200" rtl="0" eaLnBrk="1" latinLnBrk="0" hangingPunct="1">
                        <a:defRPr sz="1800" kern="1200">
                          <a:solidFill>
                            <a:schemeClr val="dk1"/>
                          </a:solidFill>
                          <a:latin typeface="Arial"/>
                          <a:ea typeface=""/>
                          <a:cs typeface=""/>
                        </a:defRPr>
                      </a:lvl8pPr>
                      <a:lvl9pPr marL="3657600" algn="l" defTabSz="457200" rtl="0" eaLnBrk="1" latinLnBrk="0" hangingPunct="1">
                        <a:defRPr sz="1800" kern="1200">
                          <a:solidFill>
                            <a:schemeClr val="dk1"/>
                          </a:solidFill>
                          <a:latin typeface="Arial"/>
                          <a:ea typeface=""/>
                          <a:cs typeface=""/>
                        </a:defRPr>
                      </a:lvl9pPr>
                    </a:lstStyle>
                    <a:p>
                      <a:pPr algn="ctr"/>
                      <a:r>
                        <a:rPr lang="en-US" sz="2000" dirty="0" smtClean="0">
                          <a:solidFill>
                            <a:schemeClr val="bg1"/>
                          </a:solidFill>
                        </a:rPr>
                        <a:t>2.6%</a:t>
                      </a:r>
                      <a:endParaRPr lang="en-US" sz="20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15895"/>
                    </a:solidFill>
                  </a:tcPr>
                </a:tc>
              </a:tr>
              <a:tr h="639093">
                <a:tc>
                  <a:txBody>
                    <a:bodyPr/>
                    <a:lstStyle>
                      <a:lvl1pPr marL="0" algn="l" defTabSz="457200" rtl="0" eaLnBrk="1" latinLnBrk="0" hangingPunct="1">
                        <a:defRPr sz="1800" kern="1200">
                          <a:solidFill>
                            <a:schemeClr val="dk1"/>
                          </a:solidFill>
                          <a:latin typeface="Arial"/>
                          <a:ea typeface=""/>
                          <a:cs typeface=""/>
                        </a:defRPr>
                      </a:lvl1pPr>
                      <a:lvl2pPr marL="457200" algn="l" defTabSz="457200" rtl="0" eaLnBrk="1" latinLnBrk="0" hangingPunct="1">
                        <a:defRPr sz="1800" kern="1200">
                          <a:solidFill>
                            <a:schemeClr val="dk1"/>
                          </a:solidFill>
                          <a:latin typeface="Arial"/>
                          <a:ea typeface=""/>
                          <a:cs typeface=""/>
                        </a:defRPr>
                      </a:lvl2pPr>
                      <a:lvl3pPr marL="914400" algn="l" defTabSz="457200" rtl="0" eaLnBrk="1" latinLnBrk="0" hangingPunct="1">
                        <a:defRPr sz="1800" kern="1200">
                          <a:solidFill>
                            <a:schemeClr val="dk1"/>
                          </a:solidFill>
                          <a:latin typeface="Arial"/>
                          <a:ea typeface=""/>
                          <a:cs typeface=""/>
                        </a:defRPr>
                      </a:lvl3pPr>
                      <a:lvl4pPr marL="1371600" algn="l" defTabSz="457200" rtl="0" eaLnBrk="1" latinLnBrk="0" hangingPunct="1">
                        <a:defRPr sz="1800" kern="1200">
                          <a:solidFill>
                            <a:schemeClr val="dk1"/>
                          </a:solidFill>
                          <a:latin typeface="Arial"/>
                          <a:ea typeface=""/>
                          <a:cs typeface=""/>
                        </a:defRPr>
                      </a:lvl4pPr>
                      <a:lvl5pPr marL="1828800" algn="l" defTabSz="457200" rtl="0" eaLnBrk="1" latinLnBrk="0" hangingPunct="1">
                        <a:defRPr sz="1800" kern="1200">
                          <a:solidFill>
                            <a:schemeClr val="dk1"/>
                          </a:solidFill>
                          <a:latin typeface="Arial"/>
                          <a:ea typeface=""/>
                          <a:cs typeface=""/>
                        </a:defRPr>
                      </a:lvl5pPr>
                      <a:lvl6pPr marL="2286000" algn="l" defTabSz="457200" rtl="0" eaLnBrk="1" latinLnBrk="0" hangingPunct="1">
                        <a:defRPr sz="1800" kern="1200">
                          <a:solidFill>
                            <a:schemeClr val="dk1"/>
                          </a:solidFill>
                          <a:latin typeface="Arial"/>
                          <a:ea typeface=""/>
                          <a:cs typeface=""/>
                        </a:defRPr>
                      </a:lvl6pPr>
                      <a:lvl7pPr marL="2743200" algn="l" defTabSz="457200" rtl="0" eaLnBrk="1" latinLnBrk="0" hangingPunct="1">
                        <a:defRPr sz="1800" kern="1200">
                          <a:solidFill>
                            <a:schemeClr val="dk1"/>
                          </a:solidFill>
                          <a:latin typeface="Arial"/>
                          <a:ea typeface=""/>
                          <a:cs typeface=""/>
                        </a:defRPr>
                      </a:lvl7pPr>
                      <a:lvl8pPr marL="3200400" algn="l" defTabSz="457200" rtl="0" eaLnBrk="1" latinLnBrk="0" hangingPunct="1">
                        <a:defRPr sz="1800" kern="1200">
                          <a:solidFill>
                            <a:schemeClr val="dk1"/>
                          </a:solidFill>
                          <a:latin typeface="Arial"/>
                          <a:ea typeface=""/>
                          <a:cs typeface=""/>
                        </a:defRPr>
                      </a:lvl8pPr>
                      <a:lvl9pPr marL="3657600" algn="l" defTabSz="457200" rtl="0" eaLnBrk="1" latinLnBrk="0" hangingPunct="1">
                        <a:defRPr sz="1800" kern="1200">
                          <a:solidFill>
                            <a:schemeClr val="dk1"/>
                          </a:solidFill>
                          <a:latin typeface="Arial"/>
                          <a:ea typeface=""/>
                          <a:cs typeface=""/>
                        </a:defRPr>
                      </a:lvl9pPr>
                    </a:lstStyle>
                    <a:p>
                      <a:r>
                        <a:rPr lang="en-US" sz="2000" baseline="0" dirty="0" smtClean="0">
                          <a:solidFill>
                            <a:schemeClr val="bg1"/>
                          </a:solidFill>
                        </a:rPr>
                        <a:t>Sarcomatoid carcinoma</a:t>
                      </a:r>
                      <a:endParaRPr lang="en-US" sz="20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15895"/>
                    </a:solidFill>
                  </a:tcPr>
                </a:tc>
                <a:tc>
                  <a:txBody>
                    <a:bodyPr/>
                    <a:lstStyle>
                      <a:lvl1pPr marL="0" algn="l" defTabSz="457200" rtl="0" eaLnBrk="1" latinLnBrk="0" hangingPunct="1">
                        <a:defRPr sz="1800" kern="1200">
                          <a:solidFill>
                            <a:schemeClr val="dk1"/>
                          </a:solidFill>
                          <a:latin typeface="Arial"/>
                          <a:ea typeface=""/>
                          <a:cs typeface=""/>
                        </a:defRPr>
                      </a:lvl1pPr>
                      <a:lvl2pPr marL="457200" algn="l" defTabSz="457200" rtl="0" eaLnBrk="1" latinLnBrk="0" hangingPunct="1">
                        <a:defRPr sz="1800" kern="1200">
                          <a:solidFill>
                            <a:schemeClr val="dk1"/>
                          </a:solidFill>
                          <a:latin typeface="Arial"/>
                          <a:ea typeface=""/>
                          <a:cs typeface=""/>
                        </a:defRPr>
                      </a:lvl2pPr>
                      <a:lvl3pPr marL="914400" algn="l" defTabSz="457200" rtl="0" eaLnBrk="1" latinLnBrk="0" hangingPunct="1">
                        <a:defRPr sz="1800" kern="1200">
                          <a:solidFill>
                            <a:schemeClr val="dk1"/>
                          </a:solidFill>
                          <a:latin typeface="Arial"/>
                          <a:ea typeface=""/>
                          <a:cs typeface=""/>
                        </a:defRPr>
                      </a:lvl3pPr>
                      <a:lvl4pPr marL="1371600" algn="l" defTabSz="457200" rtl="0" eaLnBrk="1" latinLnBrk="0" hangingPunct="1">
                        <a:defRPr sz="1800" kern="1200">
                          <a:solidFill>
                            <a:schemeClr val="dk1"/>
                          </a:solidFill>
                          <a:latin typeface="Arial"/>
                          <a:ea typeface=""/>
                          <a:cs typeface=""/>
                        </a:defRPr>
                      </a:lvl4pPr>
                      <a:lvl5pPr marL="1828800" algn="l" defTabSz="457200" rtl="0" eaLnBrk="1" latinLnBrk="0" hangingPunct="1">
                        <a:defRPr sz="1800" kern="1200">
                          <a:solidFill>
                            <a:schemeClr val="dk1"/>
                          </a:solidFill>
                          <a:latin typeface="Arial"/>
                          <a:ea typeface=""/>
                          <a:cs typeface=""/>
                        </a:defRPr>
                      </a:lvl5pPr>
                      <a:lvl6pPr marL="2286000" algn="l" defTabSz="457200" rtl="0" eaLnBrk="1" latinLnBrk="0" hangingPunct="1">
                        <a:defRPr sz="1800" kern="1200">
                          <a:solidFill>
                            <a:schemeClr val="dk1"/>
                          </a:solidFill>
                          <a:latin typeface="Arial"/>
                          <a:ea typeface=""/>
                          <a:cs typeface=""/>
                        </a:defRPr>
                      </a:lvl6pPr>
                      <a:lvl7pPr marL="2743200" algn="l" defTabSz="457200" rtl="0" eaLnBrk="1" latinLnBrk="0" hangingPunct="1">
                        <a:defRPr sz="1800" kern="1200">
                          <a:solidFill>
                            <a:schemeClr val="dk1"/>
                          </a:solidFill>
                          <a:latin typeface="Arial"/>
                          <a:ea typeface=""/>
                          <a:cs typeface=""/>
                        </a:defRPr>
                      </a:lvl7pPr>
                      <a:lvl8pPr marL="3200400" algn="l" defTabSz="457200" rtl="0" eaLnBrk="1" latinLnBrk="0" hangingPunct="1">
                        <a:defRPr sz="1800" kern="1200">
                          <a:solidFill>
                            <a:schemeClr val="dk1"/>
                          </a:solidFill>
                          <a:latin typeface="Arial"/>
                          <a:ea typeface=""/>
                          <a:cs typeface=""/>
                        </a:defRPr>
                      </a:lvl8pPr>
                      <a:lvl9pPr marL="3657600" algn="l" defTabSz="457200" rtl="0" eaLnBrk="1" latinLnBrk="0" hangingPunct="1">
                        <a:defRPr sz="1800" kern="1200">
                          <a:solidFill>
                            <a:schemeClr val="dk1"/>
                          </a:solidFill>
                          <a:latin typeface="Arial"/>
                          <a:ea typeface=""/>
                          <a:cs typeface=""/>
                        </a:defRPr>
                      </a:lvl9pPr>
                    </a:lstStyle>
                    <a:p>
                      <a:pPr algn="ctr"/>
                      <a:r>
                        <a:rPr lang="en-US" sz="2000" dirty="0" smtClean="0">
                          <a:solidFill>
                            <a:schemeClr val="bg1"/>
                          </a:solidFill>
                        </a:rPr>
                        <a:t>31.8%</a:t>
                      </a:r>
                      <a:endParaRPr lang="en-US" sz="20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15895"/>
                    </a:solidFill>
                  </a:tcPr>
                </a:tc>
              </a:tr>
              <a:tr h="710473">
                <a:tc>
                  <a:txBody>
                    <a:bodyPr/>
                    <a:lstStyle>
                      <a:lvl1pPr marL="0" algn="l" defTabSz="457200" rtl="0" eaLnBrk="1" latinLnBrk="0" hangingPunct="1">
                        <a:defRPr sz="1800" kern="1200">
                          <a:solidFill>
                            <a:schemeClr val="dk1"/>
                          </a:solidFill>
                          <a:latin typeface="Arial"/>
                          <a:ea typeface=""/>
                          <a:cs typeface=""/>
                        </a:defRPr>
                      </a:lvl1pPr>
                      <a:lvl2pPr marL="457200" algn="l" defTabSz="457200" rtl="0" eaLnBrk="1" latinLnBrk="0" hangingPunct="1">
                        <a:defRPr sz="1800" kern="1200">
                          <a:solidFill>
                            <a:schemeClr val="dk1"/>
                          </a:solidFill>
                          <a:latin typeface="Arial"/>
                          <a:ea typeface=""/>
                          <a:cs typeface=""/>
                        </a:defRPr>
                      </a:lvl2pPr>
                      <a:lvl3pPr marL="914400" algn="l" defTabSz="457200" rtl="0" eaLnBrk="1" latinLnBrk="0" hangingPunct="1">
                        <a:defRPr sz="1800" kern="1200">
                          <a:solidFill>
                            <a:schemeClr val="dk1"/>
                          </a:solidFill>
                          <a:latin typeface="Arial"/>
                          <a:ea typeface=""/>
                          <a:cs typeface=""/>
                        </a:defRPr>
                      </a:lvl3pPr>
                      <a:lvl4pPr marL="1371600" algn="l" defTabSz="457200" rtl="0" eaLnBrk="1" latinLnBrk="0" hangingPunct="1">
                        <a:defRPr sz="1800" kern="1200">
                          <a:solidFill>
                            <a:schemeClr val="dk1"/>
                          </a:solidFill>
                          <a:latin typeface="Arial"/>
                          <a:ea typeface=""/>
                          <a:cs typeface=""/>
                        </a:defRPr>
                      </a:lvl4pPr>
                      <a:lvl5pPr marL="1828800" algn="l" defTabSz="457200" rtl="0" eaLnBrk="1" latinLnBrk="0" hangingPunct="1">
                        <a:defRPr sz="1800" kern="1200">
                          <a:solidFill>
                            <a:schemeClr val="dk1"/>
                          </a:solidFill>
                          <a:latin typeface="Arial"/>
                          <a:ea typeface=""/>
                          <a:cs typeface=""/>
                        </a:defRPr>
                      </a:lvl5pPr>
                      <a:lvl6pPr marL="2286000" algn="l" defTabSz="457200" rtl="0" eaLnBrk="1" latinLnBrk="0" hangingPunct="1">
                        <a:defRPr sz="1800" kern="1200">
                          <a:solidFill>
                            <a:schemeClr val="dk1"/>
                          </a:solidFill>
                          <a:latin typeface="Arial"/>
                          <a:ea typeface=""/>
                          <a:cs typeface=""/>
                        </a:defRPr>
                      </a:lvl6pPr>
                      <a:lvl7pPr marL="2743200" algn="l" defTabSz="457200" rtl="0" eaLnBrk="1" latinLnBrk="0" hangingPunct="1">
                        <a:defRPr sz="1800" kern="1200">
                          <a:solidFill>
                            <a:schemeClr val="dk1"/>
                          </a:solidFill>
                          <a:latin typeface="Arial"/>
                          <a:ea typeface=""/>
                          <a:cs typeface=""/>
                        </a:defRPr>
                      </a:lvl7pPr>
                      <a:lvl8pPr marL="3200400" algn="l" defTabSz="457200" rtl="0" eaLnBrk="1" latinLnBrk="0" hangingPunct="1">
                        <a:defRPr sz="1800" kern="1200">
                          <a:solidFill>
                            <a:schemeClr val="dk1"/>
                          </a:solidFill>
                          <a:latin typeface="Arial"/>
                          <a:ea typeface=""/>
                          <a:cs typeface=""/>
                        </a:defRPr>
                      </a:lvl8pPr>
                      <a:lvl9pPr marL="3657600" algn="l" defTabSz="457200" rtl="0" eaLnBrk="1" latinLnBrk="0" hangingPunct="1">
                        <a:defRPr sz="1800" kern="1200">
                          <a:solidFill>
                            <a:schemeClr val="dk1"/>
                          </a:solidFill>
                          <a:latin typeface="Arial"/>
                          <a:ea typeface=""/>
                          <a:cs typeface=""/>
                        </a:defRPr>
                      </a:lvl9pPr>
                    </a:lstStyle>
                    <a:p>
                      <a:r>
                        <a:rPr lang="en-US" sz="2000" dirty="0" smtClean="0">
                          <a:solidFill>
                            <a:schemeClr val="bg1"/>
                          </a:solidFill>
                        </a:rPr>
                        <a:t>Squamous, large cell </a:t>
                      </a:r>
                      <a:r>
                        <a:rPr lang="en-US" sz="2000" baseline="0" dirty="0" smtClean="0">
                          <a:solidFill>
                            <a:schemeClr val="bg1"/>
                          </a:solidFill>
                        </a:rPr>
                        <a:t>or</a:t>
                      </a:r>
                      <a:r>
                        <a:rPr lang="en-US" sz="2000" dirty="0" smtClean="0">
                          <a:solidFill>
                            <a:schemeClr val="bg1"/>
                          </a:solidFill>
                        </a:rPr>
                        <a:t> lymphoepithelioma-like carcinoma</a:t>
                      </a:r>
                      <a:endParaRPr lang="en-US" sz="20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15895"/>
                    </a:solidFill>
                  </a:tcPr>
                </a:tc>
                <a:tc>
                  <a:txBody>
                    <a:bodyPr/>
                    <a:lstStyle>
                      <a:lvl1pPr marL="0" algn="l" defTabSz="457200" rtl="0" eaLnBrk="1" latinLnBrk="0" hangingPunct="1">
                        <a:defRPr sz="1800" kern="1200">
                          <a:solidFill>
                            <a:schemeClr val="dk1"/>
                          </a:solidFill>
                          <a:latin typeface="Arial"/>
                          <a:ea typeface=""/>
                          <a:cs typeface=""/>
                        </a:defRPr>
                      </a:lvl1pPr>
                      <a:lvl2pPr marL="457200" algn="l" defTabSz="457200" rtl="0" eaLnBrk="1" latinLnBrk="0" hangingPunct="1">
                        <a:defRPr sz="1800" kern="1200">
                          <a:solidFill>
                            <a:schemeClr val="dk1"/>
                          </a:solidFill>
                          <a:latin typeface="Arial"/>
                          <a:ea typeface=""/>
                          <a:cs typeface=""/>
                        </a:defRPr>
                      </a:lvl2pPr>
                      <a:lvl3pPr marL="914400" algn="l" defTabSz="457200" rtl="0" eaLnBrk="1" latinLnBrk="0" hangingPunct="1">
                        <a:defRPr sz="1800" kern="1200">
                          <a:solidFill>
                            <a:schemeClr val="dk1"/>
                          </a:solidFill>
                          <a:latin typeface="Arial"/>
                          <a:ea typeface=""/>
                          <a:cs typeface=""/>
                        </a:defRPr>
                      </a:lvl3pPr>
                      <a:lvl4pPr marL="1371600" algn="l" defTabSz="457200" rtl="0" eaLnBrk="1" latinLnBrk="0" hangingPunct="1">
                        <a:defRPr sz="1800" kern="1200">
                          <a:solidFill>
                            <a:schemeClr val="dk1"/>
                          </a:solidFill>
                          <a:latin typeface="Arial"/>
                          <a:ea typeface=""/>
                          <a:cs typeface=""/>
                        </a:defRPr>
                      </a:lvl4pPr>
                      <a:lvl5pPr marL="1828800" algn="l" defTabSz="457200" rtl="0" eaLnBrk="1" latinLnBrk="0" hangingPunct="1">
                        <a:defRPr sz="1800" kern="1200">
                          <a:solidFill>
                            <a:schemeClr val="dk1"/>
                          </a:solidFill>
                          <a:latin typeface="Arial"/>
                          <a:ea typeface=""/>
                          <a:cs typeface=""/>
                        </a:defRPr>
                      </a:lvl5pPr>
                      <a:lvl6pPr marL="2286000" algn="l" defTabSz="457200" rtl="0" eaLnBrk="1" latinLnBrk="0" hangingPunct="1">
                        <a:defRPr sz="1800" kern="1200">
                          <a:solidFill>
                            <a:schemeClr val="dk1"/>
                          </a:solidFill>
                          <a:latin typeface="Arial"/>
                          <a:ea typeface=""/>
                          <a:cs typeface=""/>
                        </a:defRPr>
                      </a:lvl6pPr>
                      <a:lvl7pPr marL="2743200" algn="l" defTabSz="457200" rtl="0" eaLnBrk="1" latinLnBrk="0" hangingPunct="1">
                        <a:defRPr sz="1800" kern="1200">
                          <a:solidFill>
                            <a:schemeClr val="dk1"/>
                          </a:solidFill>
                          <a:latin typeface="Arial"/>
                          <a:ea typeface=""/>
                          <a:cs typeface=""/>
                        </a:defRPr>
                      </a:lvl7pPr>
                      <a:lvl8pPr marL="3200400" algn="l" defTabSz="457200" rtl="0" eaLnBrk="1" latinLnBrk="0" hangingPunct="1">
                        <a:defRPr sz="1800" kern="1200">
                          <a:solidFill>
                            <a:schemeClr val="dk1"/>
                          </a:solidFill>
                          <a:latin typeface="Arial"/>
                          <a:ea typeface=""/>
                          <a:cs typeface=""/>
                        </a:defRPr>
                      </a:lvl8pPr>
                      <a:lvl9pPr marL="3657600" algn="l" defTabSz="457200" rtl="0" eaLnBrk="1" latinLnBrk="0" hangingPunct="1">
                        <a:defRPr sz="1800" kern="1200">
                          <a:solidFill>
                            <a:schemeClr val="dk1"/>
                          </a:solidFill>
                          <a:latin typeface="Arial"/>
                          <a:ea typeface=""/>
                          <a:cs typeface=""/>
                        </a:defRPr>
                      </a:lvl9pPr>
                    </a:lstStyle>
                    <a:p>
                      <a:pPr algn="ctr"/>
                      <a:r>
                        <a:rPr lang="en-US" sz="2000" dirty="0" smtClean="0">
                          <a:solidFill>
                            <a:schemeClr val="bg1"/>
                          </a:solidFill>
                        </a:rPr>
                        <a:t>0</a:t>
                      </a:r>
                      <a:endParaRPr lang="en-US" sz="20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15895"/>
                    </a:solidFill>
                  </a:tcPr>
                </a:tc>
              </a:tr>
              <a:tr h="639093">
                <a:tc>
                  <a:txBody>
                    <a:bodyPr/>
                    <a:lstStyle/>
                    <a:p>
                      <a:r>
                        <a:rPr lang="en-US" sz="2000" dirty="0" smtClean="0">
                          <a:solidFill>
                            <a:schemeClr val="bg1"/>
                          </a:solidFill>
                        </a:rPr>
                        <a:t>Adenosquamous</a:t>
                      </a:r>
                      <a:endParaRPr lang="en-US" sz="20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15895"/>
                    </a:solidFill>
                  </a:tcPr>
                </a:tc>
                <a:tc>
                  <a:txBody>
                    <a:bodyPr/>
                    <a:lstStyle/>
                    <a:p>
                      <a:pPr algn="ctr"/>
                      <a:r>
                        <a:rPr lang="en-US" sz="2000" dirty="0" smtClean="0">
                          <a:solidFill>
                            <a:schemeClr val="bg1"/>
                          </a:solidFill>
                        </a:rPr>
                        <a:t>4.8%</a:t>
                      </a:r>
                      <a:endParaRPr lang="en-US" sz="20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15895"/>
                    </a:solidFill>
                  </a:tcPr>
                </a:tc>
              </a:tr>
            </a:tbl>
          </a:graphicData>
        </a:graphic>
      </p:graphicFrame>
      <p:sp>
        <p:nvSpPr>
          <p:cNvPr id="11" name="TextBox 10"/>
          <p:cNvSpPr txBox="1"/>
          <p:nvPr/>
        </p:nvSpPr>
        <p:spPr>
          <a:xfrm>
            <a:off x="201168" y="6408941"/>
            <a:ext cx="8828532" cy="338554"/>
          </a:xfrm>
          <a:prstGeom prst="rect">
            <a:avLst/>
          </a:prstGeom>
          <a:noFill/>
        </p:spPr>
        <p:txBody>
          <a:bodyPr wrap="square" rtlCol="0">
            <a:spAutoFit/>
          </a:bodyPr>
          <a:lstStyle/>
          <a:p>
            <a:r>
              <a:rPr lang="en-US" sz="1600" dirty="0" smtClean="0">
                <a:solidFill>
                  <a:srgbClr val="FFFFFF"/>
                </a:solidFill>
                <a:latin typeface="Arial"/>
                <a:cs typeface="Arial"/>
              </a:rPr>
              <a:t>Tong JH et al. </a:t>
            </a:r>
            <a:r>
              <a:rPr lang="en-US" sz="1600" i="1" dirty="0" smtClean="0">
                <a:solidFill>
                  <a:srgbClr val="FFFFFF"/>
                </a:solidFill>
                <a:latin typeface="Arial"/>
                <a:cs typeface="Arial"/>
              </a:rPr>
              <a:t>Clin Cancer Res </a:t>
            </a:r>
            <a:r>
              <a:rPr lang="en-US" sz="1600" dirty="0" smtClean="0">
                <a:solidFill>
                  <a:srgbClr val="FFFFFF"/>
                </a:solidFill>
                <a:latin typeface="Arial"/>
                <a:cs typeface="Arial"/>
              </a:rPr>
              <a:t>2016;15</a:t>
            </a:r>
            <a:r>
              <a:rPr lang="en-US" sz="1600" dirty="0" smtClean="0">
                <a:solidFill>
                  <a:srgbClr val="FFFFFF"/>
                </a:solidFill>
                <a:latin typeface="Arial"/>
                <a:cs typeface="Arial"/>
                <a:sym typeface="Wingdings"/>
              </a:rPr>
              <a:t>(12):3048-56.</a:t>
            </a:r>
            <a:endParaRPr lang="en-US" sz="1600" dirty="0">
              <a:solidFill>
                <a:srgbClr val="FFFFFF"/>
              </a:solidFill>
              <a:latin typeface="Arial"/>
              <a:cs typeface="Arial"/>
            </a:endParaRPr>
          </a:p>
        </p:txBody>
      </p:sp>
      <p:sp>
        <p:nvSpPr>
          <p:cNvPr id="2" name="Title 1"/>
          <p:cNvSpPr>
            <a:spLocks noGrp="1"/>
          </p:cNvSpPr>
          <p:nvPr>
            <p:ph type="title"/>
          </p:nvPr>
        </p:nvSpPr>
        <p:spPr/>
        <p:txBody>
          <a:bodyPr/>
          <a:lstStyle/>
          <a:p>
            <a:r>
              <a:rPr lang="en-US" dirty="0">
                <a:solidFill>
                  <a:srgbClr val="BBE0E3"/>
                </a:solidFill>
              </a:rPr>
              <a:t>Frequency of MET Exon 14 Splice Site Mutation in </a:t>
            </a:r>
            <a:r>
              <a:rPr lang="en-US" dirty="0" smtClean="0">
                <a:solidFill>
                  <a:srgbClr val="BBE0E3"/>
                </a:solidFill>
              </a:rPr>
              <a:t>NSCLC</a:t>
            </a:r>
            <a:r>
              <a:rPr lang="en-US" dirty="0"/>
              <a:t> </a:t>
            </a:r>
            <a:r>
              <a:rPr lang="en-US" dirty="0" smtClean="0"/>
              <a:t>Subgroups</a:t>
            </a:r>
            <a:endParaRPr lang="en-US" dirty="0"/>
          </a:p>
        </p:txBody>
      </p:sp>
    </p:spTree>
    <p:extLst>
      <p:ext uri="{BB962C8B-B14F-4D97-AF65-F5344CB8AC3E}">
        <p14:creationId xmlns:p14="http://schemas.microsoft.com/office/powerpoint/2010/main" val="12914331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1168" y="6408941"/>
            <a:ext cx="8942832" cy="338554"/>
          </a:xfrm>
          <a:prstGeom prst="rect">
            <a:avLst/>
          </a:prstGeom>
          <a:noFill/>
        </p:spPr>
        <p:txBody>
          <a:bodyPr wrap="square" rtlCol="0">
            <a:spAutoFit/>
          </a:bodyPr>
          <a:lstStyle/>
          <a:p>
            <a:r>
              <a:rPr lang="en-US" sz="1600" dirty="0" smtClean="0">
                <a:solidFill>
                  <a:srgbClr val="FFFFFF"/>
                </a:solidFill>
                <a:latin typeface="Arial"/>
                <a:cs typeface="Arial"/>
              </a:rPr>
              <a:t>Jia Y et al. </a:t>
            </a:r>
            <a:r>
              <a:rPr lang="en-US" sz="1600" i="1" dirty="0" smtClean="0">
                <a:solidFill>
                  <a:srgbClr val="FFFFFF"/>
                </a:solidFill>
                <a:latin typeface="Arial"/>
                <a:cs typeface="Arial"/>
              </a:rPr>
              <a:t>Nature </a:t>
            </a:r>
            <a:r>
              <a:rPr lang="en-US" sz="1600" dirty="0" smtClean="0">
                <a:solidFill>
                  <a:srgbClr val="FFFFFF"/>
                </a:solidFill>
                <a:latin typeface="Arial"/>
                <a:cs typeface="Arial"/>
              </a:rPr>
              <a:t>2016;534(7605)</a:t>
            </a:r>
            <a:r>
              <a:rPr lang="en-US" sz="1600" dirty="0" smtClean="0">
                <a:solidFill>
                  <a:srgbClr val="FFFFFF"/>
                </a:solidFill>
                <a:latin typeface="Arial"/>
                <a:cs typeface="Arial"/>
                <a:sym typeface="Wingdings"/>
              </a:rPr>
              <a:t>:129-32.</a:t>
            </a:r>
            <a:endParaRPr lang="en-US" sz="1600" dirty="0">
              <a:solidFill>
                <a:srgbClr val="FFFFFF"/>
              </a:solidFill>
              <a:latin typeface="Arial"/>
              <a:cs typeface="Arial"/>
            </a:endParaRPr>
          </a:p>
        </p:txBody>
      </p:sp>
      <p:sp>
        <p:nvSpPr>
          <p:cNvPr id="2" name="Title 1"/>
          <p:cNvSpPr>
            <a:spLocks noGrp="1"/>
          </p:cNvSpPr>
          <p:nvPr>
            <p:ph type="title"/>
          </p:nvPr>
        </p:nvSpPr>
        <p:spPr>
          <a:xfrm>
            <a:off x="685801" y="0"/>
            <a:ext cx="7920317" cy="1143000"/>
          </a:xfrm>
        </p:spPr>
        <p:txBody>
          <a:bodyPr/>
          <a:lstStyle/>
          <a:p>
            <a:r>
              <a:rPr lang="en-US" dirty="0"/>
              <a:t>Treatment Options After Disease </a:t>
            </a:r>
            <a:r>
              <a:rPr lang="en-US" dirty="0" smtClean="0"/>
              <a:t>Progression </a:t>
            </a:r>
            <a:br>
              <a:rPr lang="en-US" dirty="0" smtClean="0"/>
            </a:br>
            <a:r>
              <a:rPr lang="en-US" dirty="0" smtClean="0"/>
              <a:t>on </a:t>
            </a:r>
            <a:r>
              <a:rPr lang="en-US" dirty="0" err="1"/>
              <a:t>Osimertinib</a:t>
            </a:r>
            <a:endParaRPr lang="en-US" dirty="0"/>
          </a:p>
        </p:txBody>
      </p:sp>
      <p:sp>
        <p:nvSpPr>
          <p:cNvPr id="6" name="Content Placeholder 5"/>
          <p:cNvSpPr>
            <a:spLocks noGrp="1"/>
          </p:cNvSpPr>
          <p:nvPr>
            <p:ph idx="1"/>
          </p:nvPr>
        </p:nvSpPr>
        <p:spPr/>
        <p:txBody>
          <a:bodyPr/>
          <a:lstStyle/>
          <a:p>
            <a:pPr>
              <a:spcBef>
                <a:spcPts val="1200"/>
              </a:spcBef>
              <a:spcAft>
                <a:spcPts val="1200"/>
              </a:spcAft>
              <a:buFont typeface="Arial" charset="0"/>
              <a:buChar char="•"/>
            </a:pPr>
            <a:r>
              <a:rPr lang="en-US" dirty="0"/>
              <a:t>Recently developed mutant-selective irreversible inhibitors are highly active against the T790M mutation, but their efficacy can be compromised by acquired mutation of C797</a:t>
            </a:r>
          </a:p>
          <a:p>
            <a:pPr>
              <a:spcBef>
                <a:spcPts val="1200"/>
              </a:spcBef>
              <a:spcAft>
                <a:spcPts val="1200"/>
              </a:spcAft>
              <a:buFont typeface="Arial" charset="0"/>
              <a:buChar char="•"/>
            </a:pPr>
            <a:r>
              <a:rPr lang="en-US" b="1" dirty="0" smtClean="0">
                <a:solidFill>
                  <a:srgbClr val="FFFF00"/>
                </a:solidFill>
              </a:rPr>
              <a:t>EAI045, a </a:t>
            </a:r>
            <a:r>
              <a:rPr lang="en-US" b="1" dirty="0">
                <a:solidFill>
                  <a:srgbClr val="FFFF00"/>
                </a:solidFill>
              </a:rPr>
              <a:t>fourth-generation EGFR </a:t>
            </a:r>
            <a:r>
              <a:rPr lang="en-US" b="1" dirty="0" smtClean="0">
                <a:solidFill>
                  <a:srgbClr val="FFFF00"/>
                </a:solidFill>
              </a:rPr>
              <a:t>inhibitor,</a:t>
            </a:r>
            <a:r>
              <a:rPr lang="en-US" dirty="0" smtClean="0"/>
              <a:t> </a:t>
            </a:r>
            <a:r>
              <a:rPr lang="en-US" dirty="0"/>
              <a:t>is an allosteric inhibitor that targets selected drug-resistant EGFR mutants but spares the </a:t>
            </a:r>
            <a:r>
              <a:rPr lang="en-US" dirty="0" smtClean="0"/>
              <a:t>wild-type </a:t>
            </a:r>
            <a:r>
              <a:rPr lang="en-US" dirty="0"/>
              <a:t>receptor</a:t>
            </a:r>
          </a:p>
          <a:p>
            <a:pPr>
              <a:spcBef>
                <a:spcPts val="1200"/>
              </a:spcBef>
              <a:spcAft>
                <a:spcPts val="1200"/>
              </a:spcAft>
              <a:buFont typeface="Arial" charset="0"/>
              <a:buChar char="•"/>
            </a:pPr>
            <a:r>
              <a:rPr lang="en-US" dirty="0" smtClean="0"/>
              <a:t>This </a:t>
            </a:r>
            <a:r>
              <a:rPr lang="en-US" dirty="0"/>
              <a:t>compound inhibits L858R/T790M-mutant EGFR with </a:t>
            </a:r>
            <a:r>
              <a:rPr lang="en-US" dirty="0" smtClean="0"/>
              <a:t>low </a:t>
            </a:r>
            <a:r>
              <a:rPr lang="en-US" dirty="0" err="1" smtClean="0"/>
              <a:t>nanomolar</a:t>
            </a:r>
            <a:r>
              <a:rPr lang="en-US" dirty="0" smtClean="0"/>
              <a:t> </a:t>
            </a:r>
            <a:r>
              <a:rPr lang="en-US" dirty="0"/>
              <a:t>potency </a:t>
            </a:r>
          </a:p>
        </p:txBody>
      </p:sp>
    </p:spTree>
    <p:extLst>
      <p:ext uri="{BB962C8B-B14F-4D97-AF65-F5344CB8AC3E}">
        <p14:creationId xmlns:p14="http://schemas.microsoft.com/office/powerpoint/2010/main" val="17699308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BBE0E3"/>
                </a:solidFill>
              </a:rPr>
              <a:t>Case </a:t>
            </a:r>
            <a:r>
              <a:rPr lang="en-US" dirty="0" smtClean="0">
                <a:solidFill>
                  <a:srgbClr val="BBE0E3"/>
                </a:solidFill>
              </a:rPr>
              <a:t>Discussion</a:t>
            </a:r>
            <a:endParaRPr lang="en-US" dirty="0"/>
          </a:p>
        </p:txBody>
      </p:sp>
      <p:sp>
        <p:nvSpPr>
          <p:cNvPr id="3" name="Content Placeholder 2"/>
          <p:cNvSpPr>
            <a:spLocks noGrp="1"/>
          </p:cNvSpPr>
          <p:nvPr>
            <p:ph idx="1"/>
          </p:nvPr>
        </p:nvSpPr>
        <p:spPr/>
        <p:txBody>
          <a:bodyPr/>
          <a:lstStyle/>
          <a:p>
            <a:pPr>
              <a:spcBef>
                <a:spcPts val="1200"/>
              </a:spcBef>
            </a:pPr>
            <a:r>
              <a:rPr lang="en-US" dirty="0"/>
              <a:t>A 55-year-old man with a diagnosis of epithelioid mesothelioma </a:t>
            </a:r>
            <a:r>
              <a:rPr lang="en-US" dirty="0" smtClean="0"/>
              <a:t>who underwent </a:t>
            </a:r>
            <a:r>
              <a:rPr lang="en-US" dirty="0"/>
              <a:t>right decortication followed by talc </a:t>
            </a:r>
            <a:r>
              <a:rPr lang="en-US" dirty="0" err="1"/>
              <a:t>pleurodesis</a:t>
            </a:r>
            <a:r>
              <a:rPr lang="en-US" dirty="0"/>
              <a:t> in </a:t>
            </a:r>
            <a:r>
              <a:rPr lang="en-US" dirty="0" smtClean="0"/>
              <a:t>2011</a:t>
            </a:r>
            <a:endParaRPr lang="en-US" dirty="0"/>
          </a:p>
          <a:p>
            <a:pPr>
              <a:spcBef>
                <a:spcPts val="1200"/>
              </a:spcBef>
            </a:pPr>
            <a:r>
              <a:rPr lang="en-US" dirty="0"/>
              <a:t>After his disease recurred he received </a:t>
            </a:r>
            <a:r>
              <a:rPr lang="en-US" dirty="0" err="1" smtClean="0"/>
              <a:t>pemetrexed</a:t>
            </a:r>
            <a:r>
              <a:rPr lang="en-US" dirty="0"/>
              <a:t>/carboplatin followed </a:t>
            </a:r>
            <a:r>
              <a:rPr lang="en-US" dirty="0" smtClean="0"/>
              <a:t>by </a:t>
            </a:r>
            <a:r>
              <a:rPr lang="en-US" dirty="0" smtClean="0">
                <a:sym typeface="Wingdings"/>
              </a:rPr>
              <a:t>repeat </a:t>
            </a:r>
            <a:r>
              <a:rPr lang="en-US" dirty="0">
                <a:sym typeface="Wingdings"/>
              </a:rPr>
              <a:t>thoracotomy decortication with more extensive resection of his diaphragm and </a:t>
            </a:r>
            <a:r>
              <a:rPr lang="en-US" dirty="0" smtClean="0">
                <a:sym typeface="Wingdings"/>
              </a:rPr>
              <a:t>reconstruction</a:t>
            </a:r>
            <a:endParaRPr lang="en-US" dirty="0">
              <a:sym typeface="Wingdings"/>
            </a:endParaRPr>
          </a:p>
          <a:p>
            <a:pPr>
              <a:spcBef>
                <a:spcPts val="1200"/>
              </a:spcBef>
            </a:pPr>
            <a:r>
              <a:rPr lang="en-US" dirty="0">
                <a:sym typeface="Wingdings"/>
              </a:rPr>
              <a:t>He experienced </a:t>
            </a:r>
            <a:r>
              <a:rPr lang="en-US" dirty="0" smtClean="0">
                <a:sym typeface="Wingdings"/>
              </a:rPr>
              <a:t>a response </a:t>
            </a:r>
            <a:r>
              <a:rPr lang="en-US" dirty="0">
                <a:sym typeface="Wingdings"/>
              </a:rPr>
              <a:t>for 3 </a:t>
            </a:r>
            <a:r>
              <a:rPr lang="en-US" dirty="0" smtClean="0">
                <a:sym typeface="Wingdings"/>
              </a:rPr>
              <a:t>years</a:t>
            </a:r>
            <a:endParaRPr lang="en-US" dirty="0">
              <a:sym typeface="Wingdings"/>
            </a:endParaRPr>
          </a:p>
        </p:txBody>
      </p:sp>
    </p:spTree>
    <p:extLst>
      <p:ext uri="{BB962C8B-B14F-4D97-AF65-F5344CB8AC3E}">
        <p14:creationId xmlns:p14="http://schemas.microsoft.com/office/powerpoint/2010/main" val="10433927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16152" y="4821297"/>
            <a:ext cx="8412480" cy="830997"/>
          </a:xfrm>
          <a:prstGeom prst="rect">
            <a:avLst/>
          </a:prstGeom>
          <a:noFill/>
          <a:ln w="38100">
            <a:solidFill>
              <a:srgbClr val="FF0000"/>
            </a:solidFill>
          </a:ln>
        </p:spPr>
        <p:txBody>
          <a:bodyPr wrap="square" rtlCol="0">
            <a:spAutoFit/>
          </a:bodyPr>
          <a:lstStyle/>
          <a:p>
            <a:r>
              <a:rPr lang="en-US" dirty="0" smtClean="0">
                <a:solidFill>
                  <a:srgbClr val="FFFF00"/>
                </a:solidFill>
              </a:rPr>
              <a:t>Upon disease progression he received </a:t>
            </a:r>
            <a:r>
              <a:rPr lang="en-US" dirty="0">
                <a:solidFill>
                  <a:srgbClr val="FFFF00"/>
                </a:solidFill>
                <a:sym typeface="Wingdings"/>
              </a:rPr>
              <a:t>pemetrexed/cisplatin with or without cediranib on a clinical </a:t>
            </a:r>
            <a:r>
              <a:rPr lang="en-US" dirty="0" smtClean="0">
                <a:solidFill>
                  <a:srgbClr val="FFFF00"/>
                </a:solidFill>
                <a:sym typeface="Wingdings"/>
              </a:rPr>
              <a:t>trial</a:t>
            </a:r>
            <a:endParaRPr lang="en-US" dirty="0" smtClean="0">
              <a:solidFill>
                <a:srgbClr val="FFFF00"/>
              </a:solidFill>
              <a:sym typeface="Wingdings"/>
            </a:endParaRPr>
          </a:p>
        </p:txBody>
      </p:sp>
      <p:sp>
        <p:nvSpPr>
          <p:cNvPr id="2" name="Title 1"/>
          <p:cNvSpPr>
            <a:spLocks noGrp="1"/>
          </p:cNvSpPr>
          <p:nvPr>
            <p:ph type="title"/>
          </p:nvPr>
        </p:nvSpPr>
        <p:spPr/>
        <p:txBody>
          <a:bodyPr/>
          <a:lstStyle/>
          <a:p>
            <a:r>
              <a:rPr lang="en-US" dirty="0">
                <a:solidFill>
                  <a:srgbClr val="BBE0E3"/>
                </a:solidFill>
              </a:rPr>
              <a:t>Case </a:t>
            </a:r>
            <a:r>
              <a:rPr lang="en-US" dirty="0" smtClean="0">
                <a:solidFill>
                  <a:srgbClr val="BBE0E3"/>
                </a:solidFill>
              </a:rPr>
              <a:t>Discussion</a:t>
            </a:r>
            <a:endParaRPr lang="en-US" dirty="0"/>
          </a:p>
        </p:txBody>
      </p:sp>
      <p:sp>
        <p:nvSpPr>
          <p:cNvPr id="5" name="Content Placeholder 4"/>
          <p:cNvSpPr>
            <a:spLocks noGrp="1"/>
          </p:cNvSpPr>
          <p:nvPr>
            <p:ph idx="1"/>
          </p:nvPr>
        </p:nvSpPr>
        <p:spPr/>
        <p:txBody>
          <a:bodyPr/>
          <a:lstStyle/>
          <a:p>
            <a:pPr>
              <a:spcBef>
                <a:spcPts val="1200"/>
              </a:spcBef>
            </a:pPr>
            <a:r>
              <a:rPr lang="en-US" dirty="0"/>
              <a:t>A 55-year-old man with a diagnosis of epithelioid mesothelioma </a:t>
            </a:r>
            <a:r>
              <a:rPr lang="en-US" dirty="0" smtClean="0"/>
              <a:t>who underwent </a:t>
            </a:r>
            <a:r>
              <a:rPr lang="en-US" dirty="0"/>
              <a:t>right decortication followed by talc </a:t>
            </a:r>
            <a:r>
              <a:rPr lang="en-US" dirty="0" err="1"/>
              <a:t>pleurodesis</a:t>
            </a:r>
            <a:r>
              <a:rPr lang="en-US" dirty="0"/>
              <a:t> in </a:t>
            </a:r>
            <a:r>
              <a:rPr lang="en-US" dirty="0" smtClean="0"/>
              <a:t>2011</a:t>
            </a:r>
            <a:endParaRPr lang="en-US" dirty="0"/>
          </a:p>
          <a:p>
            <a:pPr>
              <a:spcBef>
                <a:spcPts val="1200"/>
              </a:spcBef>
            </a:pPr>
            <a:r>
              <a:rPr lang="en-US" dirty="0"/>
              <a:t>After his disease recurred he received </a:t>
            </a:r>
            <a:r>
              <a:rPr lang="en-US" dirty="0" err="1"/>
              <a:t>pemetrexed</a:t>
            </a:r>
            <a:r>
              <a:rPr lang="en-US" dirty="0"/>
              <a:t>/carboplatin followed </a:t>
            </a:r>
            <a:r>
              <a:rPr lang="en-US" dirty="0" smtClean="0"/>
              <a:t>by </a:t>
            </a:r>
            <a:r>
              <a:rPr lang="en-US" dirty="0" smtClean="0">
                <a:sym typeface="Wingdings"/>
              </a:rPr>
              <a:t>repeat </a:t>
            </a:r>
            <a:r>
              <a:rPr lang="en-US" dirty="0">
                <a:sym typeface="Wingdings"/>
              </a:rPr>
              <a:t>thoracotomy decortication with more extensive resection of his diaphragm and </a:t>
            </a:r>
            <a:r>
              <a:rPr lang="en-US" dirty="0" smtClean="0">
                <a:sym typeface="Wingdings"/>
              </a:rPr>
              <a:t>reconstruction</a:t>
            </a:r>
            <a:endParaRPr lang="en-US" dirty="0">
              <a:sym typeface="Wingdings"/>
            </a:endParaRPr>
          </a:p>
          <a:p>
            <a:pPr>
              <a:spcBef>
                <a:spcPts val="1200"/>
              </a:spcBef>
            </a:pPr>
            <a:r>
              <a:rPr lang="en-US" dirty="0">
                <a:sym typeface="Wingdings"/>
              </a:rPr>
              <a:t>He experienced </a:t>
            </a:r>
            <a:r>
              <a:rPr lang="en-US" dirty="0" smtClean="0">
                <a:sym typeface="Wingdings"/>
              </a:rPr>
              <a:t>a response for </a:t>
            </a:r>
            <a:r>
              <a:rPr lang="en-US" dirty="0">
                <a:sym typeface="Wingdings"/>
              </a:rPr>
              <a:t>3 </a:t>
            </a:r>
            <a:r>
              <a:rPr lang="en-US" dirty="0" smtClean="0">
                <a:sym typeface="Wingdings"/>
              </a:rPr>
              <a:t>years</a:t>
            </a:r>
            <a:endParaRPr lang="en-US" dirty="0">
              <a:sym typeface="Wingdings"/>
            </a:endParaRPr>
          </a:p>
        </p:txBody>
      </p:sp>
    </p:spTree>
    <p:extLst>
      <p:ext uri="{BB962C8B-B14F-4D97-AF65-F5344CB8AC3E}">
        <p14:creationId xmlns:p14="http://schemas.microsoft.com/office/powerpoint/2010/main" val="21154425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Line 15"/>
          <p:cNvSpPr>
            <a:spLocks noChangeShapeType="1"/>
          </p:cNvSpPr>
          <p:nvPr/>
        </p:nvSpPr>
        <p:spPr bwMode="auto">
          <a:xfrm>
            <a:off x="6900395" y="3181505"/>
            <a:ext cx="484843" cy="0"/>
          </a:xfrm>
          <a:prstGeom prst="line">
            <a:avLst/>
          </a:prstGeom>
          <a:noFill/>
          <a:ln w="28575">
            <a:solidFill>
              <a:schemeClr val="bg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dirty="0"/>
          </a:p>
        </p:txBody>
      </p:sp>
      <p:graphicFrame>
        <p:nvGraphicFramePr>
          <p:cNvPr id="14369" name="Group 33"/>
          <p:cNvGraphicFramePr>
            <a:graphicFrameLocks noGrp="1"/>
          </p:cNvGraphicFramePr>
          <p:nvPr>
            <p:extLst>
              <p:ext uri="{D42A27DB-BD31-4B8C-83A1-F6EECF244321}">
                <p14:modId xmlns:p14="http://schemas.microsoft.com/office/powerpoint/2010/main" val="619532176"/>
              </p:ext>
            </p:extLst>
          </p:nvPr>
        </p:nvGraphicFramePr>
        <p:xfrm>
          <a:off x="489980" y="1300569"/>
          <a:ext cx="2758236" cy="2463598"/>
        </p:xfrm>
        <a:graphic>
          <a:graphicData uri="http://schemas.openxmlformats.org/drawingml/2006/table">
            <a:tbl>
              <a:tblPr/>
              <a:tblGrid>
                <a:gridCol w="2758236"/>
              </a:tblGrid>
              <a:tr h="2463598">
                <a:tc>
                  <a:txBody>
                    <a:bodyPr/>
                    <a:lstStyle>
                      <a:lvl1pPr eaLnBrk="0" hangingPunct="0">
                        <a:spcBef>
                          <a:spcPct val="20000"/>
                        </a:spcBef>
                        <a:buFont typeface="Lucida Grande" charset="0"/>
                        <a:defRPr sz="2000">
                          <a:solidFill>
                            <a:srgbClr val="464847"/>
                          </a:solidFill>
                          <a:latin typeface="Arial" charset="0"/>
                          <a:ea typeface="ＭＳ Ｐゴシック" charset="-128"/>
                        </a:defRPr>
                      </a:lvl1pPr>
                      <a:lvl2pPr marL="742950" indent="-285750" eaLnBrk="0" hangingPunct="0">
                        <a:spcBef>
                          <a:spcPct val="20000"/>
                        </a:spcBef>
                        <a:buFont typeface="Arial" charset="0"/>
                        <a:defRPr>
                          <a:solidFill>
                            <a:srgbClr val="464847"/>
                          </a:solidFill>
                          <a:latin typeface="Arial" charset="0"/>
                          <a:ea typeface="ＭＳ Ｐゴシック" charset="-128"/>
                        </a:defRPr>
                      </a:lvl2pPr>
                      <a:lvl3pPr marL="1143000" indent="-228600" eaLnBrk="0" hangingPunct="0">
                        <a:spcBef>
                          <a:spcPct val="20000"/>
                        </a:spcBef>
                        <a:buFont typeface="Arial" charset="0"/>
                        <a:defRPr sz="1600">
                          <a:solidFill>
                            <a:srgbClr val="464847"/>
                          </a:solidFill>
                          <a:latin typeface="Arial" charset="0"/>
                          <a:ea typeface="ヒラギノ角ゴ Pro W3" charset="-128"/>
                        </a:defRPr>
                      </a:lvl3pPr>
                      <a:lvl4pPr marL="1600200" indent="-228600" eaLnBrk="0" hangingPunct="0">
                        <a:spcBef>
                          <a:spcPct val="20000"/>
                        </a:spcBef>
                        <a:buFont typeface="Arial" charset="0"/>
                        <a:defRPr sz="1400">
                          <a:solidFill>
                            <a:srgbClr val="464847"/>
                          </a:solidFill>
                          <a:latin typeface="Arial" charset="0"/>
                          <a:ea typeface="ヒラギノ角ゴ Pro W3" charset="-128"/>
                        </a:defRPr>
                      </a:lvl4pPr>
                      <a:lvl5pPr marL="2057400" indent="-228600" eaLnBrk="0" hangingPunct="0">
                        <a:spcBef>
                          <a:spcPct val="20000"/>
                        </a:spcBef>
                        <a:buFont typeface="Arial" charset="0"/>
                        <a:defRPr sz="1400">
                          <a:solidFill>
                            <a:srgbClr val="464847"/>
                          </a:solidFill>
                          <a:latin typeface="Arial" charset="0"/>
                          <a:ea typeface="ヒラギノ角ゴ Pro W3" charset="-128"/>
                        </a:defRPr>
                      </a:lvl5pPr>
                      <a:lvl6pPr marL="2514600" indent="-228600" eaLnBrk="0" fontAlgn="base" hangingPunct="0">
                        <a:spcBef>
                          <a:spcPct val="20000"/>
                        </a:spcBef>
                        <a:spcAft>
                          <a:spcPct val="0"/>
                        </a:spcAft>
                        <a:buFont typeface="Arial" charset="0"/>
                        <a:defRPr sz="1400">
                          <a:solidFill>
                            <a:srgbClr val="464847"/>
                          </a:solidFill>
                          <a:latin typeface="Arial" charset="0"/>
                          <a:ea typeface="ヒラギノ角ゴ Pro W3" charset="-128"/>
                        </a:defRPr>
                      </a:lvl6pPr>
                      <a:lvl7pPr marL="2971800" indent="-228600" eaLnBrk="0" fontAlgn="base" hangingPunct="0">
                        <a:spcBef>
                          <a:spcPct val="20000"/>
                        </a:spcBef>
                        <a:spcAft>
                          <a:spcPct val="0"/>
                        </a:spcAft>
                        <a:buFont typeface="Arial" charset="0"/>
                        <a:defRPr sz="1400">
                          <a:solidFill>
                            <a:srgbClr val="464847"/>
                          </a:solidFill>
                          <a:latin typeface="Arial" charset="0"/>
                          <a:ea typeface="ヒラギノ角ゴ Pro W3" charset="-128"/>
                        </a:defRPr>
                      </a:lvl7pPr>
                      <a:lvl8pPr marL="3429000" indent="-228600" eaLnBrk="0" fontAlgn="base" hangingPunct="0">
                        <a:spcBef>
                          <a:spcPct val="20000"/>
                        </a:spcBef>
                        <a:spcAft>
                          <a:spcPct val="0"/>
                        </a:spcAft>
                        <a:buFont typeface="Arial" charset="0"/>
                        <a:defRPr sz="1400">
                          <a:solidFill>
                            <a:srgbClr val="464847"/>
                          </a:solidFill>
                          <a:latin typeface="Arial" charset="0"/>
                          <a:ea typeface="ヒラギノ角ゴ Pro W3" charset="-128"/>
                        </a:defRPr>
                      </a:lvl8pPr>
                      <a:lvl9pPr marL="3886200" indent="-228600" eaLnBrk="0" fontAlgn="base" hangingPunct="0">
                        <a:spcBef>
                          <a:spcPct val="20000"/>
                        </a:spcBef>
                        <a:spcAft>
                          <a:spcPct val="0"/>
                        </a:spcAft>
                        <a:buFont typeface="Arial" charset="0"/>
                        <a:defRPr sz="1400">
                          <a:solidFill>
                            <a:srgbClr val="464847"/>
                          </a:solidFill>
                          <a:latin typeface="Arial" charset="0"/>
                          <a:ea typeface="ヒラギノ角ゴ Pro W3"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altLang="x-none" sz="1800" b="1" i="0" u="none" strike="noStrike" cap="none" normalizeH="0" baseline="0" dirty="0" smtClean="0">
                          <a:ln>
                            <a:noFill/>
                          </a:ln>
                          <a:solidFill>
                            <a:schemeClr val="bg1"/>
                          </a:solidFill>
                          <a:effectLst/>
                          <a:latin typeface="Arial" charset="0"/>
                          <a:ea typeface="ＭＳ Ｐゴシック" charset="-128"/>
                        </a:rPr>
                        <a:t>Eligibility (n = 448)</a:t>
                      </a:r>
                      <a:endParaRPr kumimoji="0" lang="en-US" altLang="x-none" sz="1800" b="0" i="0" u="none" strike="noStrike" cap="none" normalizeH="0" baseline="0" dirty="0" smtClean="0">
                        <a:ln>
                          <a:noFill/>
                        </a:ln>
                        <a:solidFill>
                          <a:schemeClr val="bg1"/>
                        </a:solidFill>
                        <a:effectLst/>
                        <a:latin typeface="Arial" charset="0"/>
                        <a:ea typeface="ＭＳ Ｐゴシック" charset="-128"/>
                      </a:endParaRP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pPr>
                      <a:r>
                        <a:rPr kumimoji="0" lang="en-US" altLang="x-none" sz="1800" b="0" i="0" u="none" strike="noStrike" cap="none" normalizeH="0" baseline="0" dirty="0" smtClean="0">
                          <a:ln>
                            <a:noFill/>
                          </a:ln>
                          <a:solidFill>
                            <a:schemeClr val="bg1"/>
                          </a:solidFill>
                          <a:effectLst/>
                          <a:latin typeface="Arial" charset="0"/>
                          <a:ea typeface="ＭＳ Ｐゴシック" charset="-128"/>
                        </a:rPr>
                        <a:t>Biopsy-proven </a:t>
                      </a:r>
                      <a:r>
                        <a:rPr kumimoji="0" lang="en-US" altLang="x-none" sz="1800" b="0" i="0" u="none" strike="noStrike" cap="none" normalizeH="0" baseline="0" dirty="0">
                          <a:ln>
                            <a:noFill/>
                          </a:ln>
                          <a:solidFill>
                            <a:schemeClr val="bg1"/>
                          </a:solidFill>
                          <a:effectLst/>
                          <a:latin typeface="Arial" charset="0"/>
                          <a:ea typeface="ＭＳ Ｐゴシック" charset="-128"/>
                        </a:rPr>
                        <a:t>MPM</a:t>
                      </a: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pPr>
                      <a:r>
                        <a:rPr kumimoji="0" lang="en-US" altLang="x-none" sz="1800" b="0" i="0" u="none" strike="noStrike" cap="none" normalizeH="0" baseline="0" dirty="0">
                          <a:ln>
                            <a:noFill/>
                          </a:ln>
                          <a:solidFill>
                            <a:schemeClr val="bg1"/>
                          </a:solidFill>
                          <a:effectLst/>
                          <a:latin typeface="Arial" charset="0"/>
                          <a:ea typeface="ＭＳ Ｐゴシック" charset="-128"/>
                        </a:rPr>
                        <a:t>WHO PS 0-2</a:t>
                      </a: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pPr>
                      <a:r>
                        <a:rPr kumimoji="0" lang="en-US" altLang="x-none" sz="1800" b="0" i="0" u="none" strike="noStrike" cap="none" normalizeH="0" baseline="0" dirty="0">
                          <a:ln>
                            <a:noFill/>
                          </a:ln>
                          <a:solidFill>
                            <a:schemeClr val="bg1"/>
                          </a:solidFill>
                          <a:effectLst/>
                          <a:latin typeface="Arial" charset="0"/>
                          <a:ea typeface="ＭＳ Ｐゴシック" charset="-128"/>
                        </a:rPr>
                        <a:t>No cardiovascular </a:t>
                      </a:r>
                      <a:r>
                        <a:rPr kumimoji="0" lang="en-US" altLang="x-none" sz="1800" b="0" i="0" u="none" strike="noStrike" cap="none" normalizeH="0" baseline="0" dirty="0" smtClean="0">
                          <a:ln>
                            <a:noFill/>
                          </a:ln>
                          <a:solidFill>
                            <a:schemeClr val="bg1"/>
                          </a:solidFill>
                          <a:effectLst/>
                          <a:latin typeface="Arial" charset="0"/>
                          <a:ea typeface="ＭＳ Ｐゴシック" charset="-128"/>
                        </a:rPr>
                        <a:t>comorbidity</a:t>
                      </a:r>
                      <a:endParaRPr kumimoji="0" lang="en-US" altLang="x-none" sz="1800" b="0" i="0" u="none" strike="noStrike" cap="none" normalizeH="0" baseline="0" dirty="0">
                        <a:ln>
                          <a:noFill/>
                        </a:ln>
                        <a:solidFill>
                          <a:schemeClr val="bg1"/>
                        </a:solidFill>
                        <a:effectLst/>
                        <a:latin typeface="Arial" charset="0"/>
                        <a:ea typeface="ＭＳ Ｐゴシック" charset="-128"/>
                      </a:endParaRP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pPr>
                      <a:r>
                        <a:rPr kumimoji="0" lang="en-US" altLang="x-none" sz="1800" b="0" i="0" u="none" strike="noStrike" cap="none" normalizeH="0" baseline="0" dirty="0" smtClean="0">
                          <a:ln>
                            <a:noFill/>
                          </a:ln>
                          <a:solidFill>
                            <a:schemeClr val="bg1"/>
                          </a:solidFill>
                          <a:effectLst/>
                          <a:latin typeface="Arial" charset="0"/>
                          <a:ea typeface="ＭＳ Ｐゴシック" charset="-128"/>
                        </a:rPr>
                        <a:t>Chemotherapy naïve</a:t>
                      </a:r>
                      <a:endParaRPr kumimoji="0" lang="en-US" altLang="x-none" sz="1800" b="0" i="0" u="none" strike="noStrike" cap="none" normalizeH="0" baseline="0" dirty="0">
                        <a:ln>
                          <a:noFill/>
                        </a:ln>
                        <a:solidFill>
                          <a:schemeClr val="bg1"/>
                        </a:solidFill>
                        <a:effectLst/>
                        <a:latin typeface="Arial" charset="0"/>
                        <a:ea typeface="ＭＳ Ｐゴシック" charset="-128"/>
                      </a:endParaRP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pPr>
                      <a:r>
                        <a:rPr kumimoji="0" lang="en-US" altLang="x-none" sz="1800" b="0" i="0" u="none" strike="noStrike" cap="none" normalizeH="0" baseline="0" dirty="0">
                          <a:ln>
                            <a:noFill/>
                          </a:ln>
                          <a:solidFill>
                            <a:schemeClr val="bg1"/>
                          </a:solidFill>
                          <a:effectLst/>
                          <a:latin typeface="Arial" charset="0"/>
                          <a:ea typeface="ＭＳ Ｐゴシック" charset="-128"/>
                        </a:rPr>
                        <a:t>No CNS metastases</a:t>
                      </a:r>
                    </a:p>
                  </a:txBody>
                  <a:tcPr marT="45731" marB="4573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115895"/>
                    </a:solidFill>
                  </a:tcPr>
                </a:tc>
              </a:tr>
            </a:tbl>
          </a:graphicData>
        </a:graphic>
      </p:graphicFrame>
      <p:graphicFrame>
        <p:nvGraphicFramePr>
          <p:cNvPr id="97318" name="Group 38"/>
          <p:cNvGraphicFramePr>
            <a:graphicFrameLocks noGrp="1"/>
          </p:cNvGraphicFramePr>
          <p:nvPr>
            <p:extLst>
              <p:ext uri="{D42A27DB-BD31-4B8C-83A1-F6EECF244321}">
                <p14:modId xmlns:p14="http://schemas.microsoft.com/office/powerpoint/2010/main" val="1476561376"/>
              </p:ext>
            </p:extLst>
          </p:nvPr>
        </p:nvGraphicFramePr>
        <p:xfrm>
          <a:off x="4574803" y="1327463"/>
          <a:ext cx="2618065" cy="787286"/>
        </p:xfrm>
        <a:graphic>
          <a:graphicData uri="http://schemas.openxmlformats.org/drawingml/2006/table">
            <a:tbl>
              <a:tblPr/>
              <a:tblGrid>
                <a:gridCol w="2618065"/>
              </a:tblGrid>
              <a:tr h="787286">
                <a:tc>
                  <a:txBody>
                    <a:bodyPr/>
                    <a:lstStyle/>
                    <a:p>
                      <a:pPr marL="0" marR="0" lvl="0" indent="0" algn="ctr" defTabSz="914400" rtl="0" eaLnBrk="0" fontAlgn="base" latinLnBrk="0" hangingPunct="0">
                        <a:lnSpc>
                          <a:spcPct val="100000"/>
                        </a:lnSpc>
                        <a:spcBef>
                          <a:spcPct val="20000"/>
                        </a:spcBef>
                        <a:spcAft>
                          <a:spcPct val="0"/>
                        </a:spcAft>
                        <a:buClrTx/>
                        <a:buSzTx/>
                        <a:buFont typeface="Lucida Grande" charset="0"/>
                        <a:buNone/>
                        <a:tabLst/>
                        <a:defRPr/>
                      </a:pPr>
                      <a:r>
                        <a:rPr kumimoji="0" lang="en-US" sz="1700" b="1" i="0" u="none" strike="noStrike" cap="none" normalizeH="0" baseline="0" dirty="0" err="1" smtClean="0">
                          <a:ln>
                            <a:noFill/>
                          </a:ln>
                          <a:solidFill>
                            <a:srgbClr val="011997"/>
                          </a:solidFill>
                          <a:effectLst/>
                          <a:latin typeface="Arial" charset="0"/>
                          <a:ea typeface="ＭＳ Ｐゴシック" charset="-128"/>
                          <a:cs typeface="ＭＳ Ｐゴシック" charset="-128"/>
                        </a:rPr>
                        <a:t>Pemetrexed</a:t>
                      </a:r>
                      <a:r>
                        <a:rPr kumimoji="0" lang="en-US" sz="1700" b="1" i="0" u="none" strike="noStrike" cap="none" normalizeH="0" baseline="0" dirty="0" smtClean="0">
                          <a:ln>
                            <a:noFill/>
                          </a:ln>
                          <a:solidFill>
                            <a:srgbClr val="011997"/>
                          </a:solidFill>
                          <a:effectLst/>
                          <a:latin typeface="Arial" charset="0"/>
                          <a:ea typeface="ＭＳ Ｐゴシック" charset="-128"/>
                          <a:cs typeface="ＭＳ Ｐゴシック" charset="-128"/>
                        </a:rPr>
                        <a:t> + cisplatin</a:t>
                      </a:r>
                    </a:p>
                    <a:p>
                      <a:pPr marL="0" marR="0" lvl="0" indent="0" algn="ctr" defTabSz="914400" rtl="0" eaLnBrk="0" fontAlgn="base" latinLnBrk="0" hangingPunct="0">
                        <a:lnSpc>
                          <a:spcPct val="100000"/>
                        </a:lnSpc>
                        <a:spcBef>
                          <a:spcPct val="20000"/>
                        </a:spcBef>
                        <a:spcAft>
                          <a:spcPct val="0"/>
                        </a:spcAft>
                        <a:buClrTx/>
                        <a:buSzTx/>
                        <a:buFont typeface="Lucida Grande" charset="0"/>
                        <a:buNone/>
                        <a:tabLst/>
                        <a:defRPr/>
                      </a:pPr>
                      <a:r>
                        <a:rPr kumimoji="0" lang="en-US" sz="1700" b="1" i="0" u="none" strike="noStrike" cap="none" normalizeH="0" baseline="0" dirty="0" smtClean="0">
                          <a:ln>
                            <a:noFill/>
                          </a:ln>
                          <a:solidFill>
                            <a:srgbClr val="011997"/>
                          </a:solidFill>
                          <a:effectLst/>
                          <a:latin typeface="Arial" charset="0"/>
                          <a:ea typeface="ＭＳ Ｐゴシック" charset="-128"/>
                          <a:cs typeface="ＭＳ Ｐゴシック" charset="-128"/>
                        </a:rPr>
                        <a:t>6 cycles</a:t>
                      </a:r>
                    </a:p>
                  </a:txBody>
                  <a:tcPr marT="45648" marB="4564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961E"/>
                    </a:solidFill>
                  </a:tcPr>
                </a:tc>
              </a:tr>
            </a:tbl>
          </a:graphicData>
        </a:graphic>
      </p:graphicFrame>
      <p:sp>
        <p:nvSpPr>
          <p:cNvPr id="10255" name="Line 2"/>
          <p:cNvSpPr>
            <a:spLocks noChangeShapeType="1"/>
          </p:cNvSpPr>
          <p:nvPr/>
        </p:nvSpPr>
        <p:spPr bwMode="auto">
          <a:xfrm>
            <a:off x="3240183" y="2464430"/>
            <a:ext cx="1093134"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grpSp>
        <p:nvGrpSpPr>
          <p:cNvPr id="10256" name="Group 13"/>
          <p:cNvGrpSpPr>
            <a:grpSpLocks/>
          </p:cNvGrpSpPr>
          <p:nvPr/>
        </p:nvGrpSpPr>
        <p:grpSpPr bwMode="auto">
          <a:xfrm>
            <a:off x="4089962" y="1644058"/>
            <a:ext cx="484843" cy="655638"/>
            <a:chOff x="3551" y="1542"/>
            <a:chExt cx="203" cy="547"/>
          </a:xfrm>
        </p:grpSpPr>
        <p:sp>
          <p:nvSpPr>
            <p:cNvPr id="10271" name="Line 14"/>
            <p:cNvSpPr>
              <a:spLocks noChangeShapeType="1"/>
            </p:cNvSpPr>
            <p:nvPr/>
          </p:nvSpPr>
          <p:spPr bwMode="auto">
            <a:xfrm flipV="1">
              <a:off x="3551" y="1542"/>
              <a:ext cx="0" cy="547"/>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0272" name="Line 15"/>
            <p:cNvSpPr>
              <a:spLocks noChangeShapeType="1"/>
            </p:cNvSpPr>
            <p:nvPr/>
          </p:nvSpPr>
          <p:spPr bwMode="auto">
            <a:xfrm>
              <a:off x="3551" y="1542"/>
              <a:ext cx="203" cy="0"/>
            </a:xfrm>
            <a:prstGeom prst="line">
              <a:avLst/>
            </a:prstGeom>
            <a:noFill/>
            <a:ln w="28575">
              <a:solidFill>
                <a:schemeClr val="bg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dirty="0"/>
            </a:p>
          </p:txBody>
        </p:sp>
      </p:grpSp>
      <p:grpSp>
        <p:nvGrpSpPr>
          <p:cNvPr id="10257" name="Group 16"/>
          <p:cNvGrpSpPr>
            <a:grpSpLocks/>
          </p:cNvGrpSpPr>
          <p:nvPr/>
        </p:nvGrpSpPr>
        <p:grpSpPr bwMode="auto">
          <a:xfrm rot="10800000" flipH="1">
            <a:off x="4089962" y="1983782"/>
            <a:ext cx="484841" cy="1279525"/>
            <a:chOff x="3551" y="1542"/>
            <a:chExt cx="203" cy="547"/>
          </a:xfrm>
        </p:grpSpPr>
        <p:sp>
          <p:nvSpPr>
            <p:cNvPr id="10269" name="Line 17"/>
            <p:cNvSpPr>
              <a:spLocks noChangeShapeType="1"/>
            </p:cNvSpPr>
            <p:nvPr/>
          </p:nvSpPr>
          <p:spPr bwMode="auto">
            <a:xfrm flipV="1">
              <a:off x="3551" y="1542"/>
              <a:ext cx="0" cy="547"/>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0270" name="Line 18"/>
            <p:cNvSpPr>
              <a:spLocks noChangeShapeType="1"/>
            </p:cNvSpPr>
            <p:nvPr/>
          </p:nvSpPr>
          <p:spPr bwMode="auto">
            <a:xfrm>
              <a:off x="3551" y="1542"/>
              <a:ext cx="203" cy="0"/>
            </a:xfrm>
            <a:prstGeom prst="line">
              <a:avLst/>
            </a:prstGeom>
            <a:noFill/>
            <a:ln w="28575">
              <a:solidFill>
                <a:schemeClr val="bg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dirty="0"/>
            </a:p>
          </p:txBody>
        </p:sp>
      </p:grpSp>
      <p:graphicFrame>
        <p:nvGraphicFramePr>
          <p:cNvPr id="97322" name="Group 42"/>
          <p:cNvGraphicFramePr>
            <a:graphicFrameLocks noGrp="1"/>
          </p:cNvGraphicFramePr>
          <p:nvPr>
            <p:extLst>
              <p:ext uri="{D42A27DB-BD31-4B8C-83A1-F6EECF244321}">
                <p14:modId xmlns:p14="http://schemas.microsoft.com/office/powerpoint/2010/main" val="246021700"/>
              </p:ext>
            </p:extLst>
          </p:nvPr>
        </p:nvGraphicFramePr>
        <p:xfrm>
          <a:off x="4574802" y="2653978"/>
          <a:ext cx="2618065" cy="979487"/>
        </p:xfrm>
        <a:graphic>
          <a:graphicData uri="http://schemas.openxmlformats.org/drawingml/2006/table">
            <a:tbl>
              <a:tblPr/>
              <a:tblGrid>
                <a:gridCol w="2618065"/>
              </a:tblGrid>
              <a:tr h="979487">
                <a:tc>
                  <a:txBody>
                    <a:bodyPr/>
                    <a:lstStyle/>
                    <a:p>
                      <a:pPr marL="0" marR="0" lvl="0" indent="0" algn="ctr" defTabSz="914400" rtl="0" eaLnBrk="0" fontAlgn="base" latinLnBrk="0" hangingPunct="0">
                        <a:lnSpc>
                          <a:spcPct val="100000"/>
                        </a:lnSpc>
                        <a:spcBef>
                          <a:spcPct val="20000"/>
                        </a:spcBef>
                        <a:spcAft>
                          <a:spcPct val="0"/>
                        </a:spcAft>
                        <a:buClrTx/>
                        <a:buSzTx/>
                        <a:buFont typeface="Lucida Grande" charset="0"/>
                        <a:buNone/>
                        <a:tabLst/>
                        <a:defRPr/>
                      </a:pPr>
                      <a:r>
                        <a:rPr kumimoji="0" lang="en-US" sz="1700" b="1" i="0" u="none" strike="noStrike" cap="none" normalizeH="0" baseline="0" dirty="0" smtClean="0">
                          <a:ln>
                            <a:noFill/>
                          </a:ln>
                          <a:solidFill>
                            <a:srgbClr val="011997"/>
                          </a:solidFill>
                          <a:effectLst/>
                          <a:latin typeface="Arial" charset="0"/>
                          <a:ea typeface="ＭＳ Ｐゴシック" charset="-128"/>
                          <a:cs typeface="ＭＳ Ｐゴシック" charset="-128"/>
                        </a:rPr>
                        <a:t>Bevacizumab + </a:t>
                      </a:r>
                      <a:r>
                        <a:rPr kumimoji="0" lang="en-US" sz="1700" b="1" i="0" u="none" strike="noStrike" cap="none" normalizeH="0" baseline="0" dirty="0" err="1" smtClean="0">
                          <a:ln>
                            <a:noFill/>
                          </a:ln>
                          <a:solidFill>
                            <a:srgbClr val="011997"/>
                          </a:solidFill>
                          <a:effectLst/>
                          <a:latin typeface="Arial" charset="0"/>
                          <a:ea typeface="ＭＳ Ｐゴシック" charset="-128"/>
                          <a:cs typeface="ＭＳ Ｐゴシック" charset="-128"/>
                        </a:rPr>
                        <a:t>pemetrexed</a:t>
                      </a:r>
                      <a:r>
                        <a:rPr kumimoji="0" lang="en-US" sz="1700" b="1" i="0" u="none" strike="noStrike" cap="none" normalizeH="0" baseline="0" dirty="0" smtClean="0">
                          <a:ln>
                            <a:noFill/>
                          </a:ln>
                          <a:solidFill>
                            <a:srgbClr val="011997"/>
                          </a:solidFill>
                          <a:effectLst/>
                          <a:latin typeface="Arial" charset="0"/>
                          <a:ea typeface="ＭＳ Ｐゴシック" charset="-128"/>
                          <a:cs typeface="ＭＳ Ｐゴシック" charset="-128"/>
                        </a:rPr>
                        <a:t> + cisplatin</a:t>
                      </a:r>
                      <a:br>
                        <a:rPr kumimoji="0" lang="en-US" sz="1700" b="1" i="0" u="none" strike="noStrike" cap="none" normalizeH="0" baseline="0" dirty="0" smtClean="0">
                          <a:ln>
                            <a:noFill/>
                          </a:ln>
                          <a:solidFill>
                            <a:srgbClr val="011997"/>
                          </a:solidFill>
                          <a:effectLst/>
                          <a:latin typeface="Arial" charset="0"/>
                          <a:ea typeface="ＭＳ Ｐゴシック" charset="-128"/>
                          <a:cs typeface="ＭＳ Ｐゴシック" charset="-128"/>
                        </a:rPr>
                      </a:br>
                      <a:r>
                        <a:rPr kumimoji="0" lang="en-US" sz="1700" b="1" i="0" u="none" strike="noStrike" cap="none" normalizeH="0" baseline="0" dirty="0" smtClean="0">
                          <a:ln>
                            <a:noFill/>
                          </a:ln>
                          <a:solidFill>
                            <a:srgbClr val="011997"/>
                          </a:solidFill>
                          <a:effectLst/>
                          <a:latin typeface="Arial" charset="0"/>
                          <a:ea typeface="ＭＳ Ｐゴシック" charset="-128"/>
                          <a:cs typeface="ＭＳ Ｐゴシック" charset="-128"/>
                        </a:rPr>
                        <a:t>6 cycles</a:t>
                      </a:r>
                      <a:endParaRPr kumimoji="0" lang="en-US" sz="1700" b="1" i="0" u="none" strike="noStrike" cap="none" normalizeH="0" baseline="0" dirty="0">
                        <a:ln>
                          <a:noFill/>
                        </a:ln>
                        <a:solidFill>
                          <a:srgbClr val="011997"/>
                        </a:solidFill>
                        <a:effectLst/>
                        <a:latin typeface="Arial" charset="0"/>
                        <a:ea typeface="ＭＳ Ｐゴシック" charset="-128"/>
                        <a:cs typeface="ＭＳ Ｐゴシック" charset="-128"/>
                      </a:endParaRPr>
                    </a:p>
                  </a:txBody>
                  <a:tcPr marT="45731" marB="4573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9CE15"/>
                    </a:solidFill>
                  </a:tcPr>
                </a:tc>
              </a:tr>
            </a:tbl>
          </a:graphicData>
        </a:graphic>
      </p:graphicFrame>
      <p:sp>
        <p:nvSpPr>
          <p:cNvPr id="10264" name="Oval 4"/>
          <p:cNvSpPr>
            <a:spLocks noChangeArrowheads="1"/>
          </p:cNvSpPr>
          <p:nvPr/>
        </p:nvSpPr>
        <p:spPr bwMode="auto">
          <a:xfrm>
            <a:off x="3328430" y="1964368"/>
            <a:ext cx="1004887" cy="1003300"/>
          </a:xfrm>
          <a:prstGeom prst="ellipse">
            <a:avLst/>
          </a:prstGeom>
          <a:solidFill>
            <a:srgbClr val="FD701B"/>
          </a:solidFill>
          <a:ln>
            <a:noFill/>
          </a:ln>
          <a:extLst/>
        </p:spPr>
        <p:txBody>
          <a:bodyPr wrap="none" anchor="ct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Arial" charset="0"/>
                <a:ea typeface="ＭＳ Ｐゴシック" charset="-128"/>
              </a:defRPr>
            </a:lvl9pPr>
          </a:lstStyle>
          <a:p>
            <a:pPr algn="ctr"/>
            <a:r>
              <a:rPr lang="en-US" altLang="x-none" sz="3600" b="1" dirty="0">
                <a:solidFill>
                  <a:schemeClr val="bg1"/>
                </a:solidFill>
              </a:rPr>
              <a:t>R</a:t>
            </a:r>
          </a:p>
        </p:txBody>
      </p:sp>
      <p:sp>
        <p:nvSpPr>
          <p:cNvPr id="10265" name="Rectangle 36"/>
          <p:cNvSpPr>
            <a:spLocks noGrp="1"/>
          </p:cNvSpPr>
          <p:nvPr>
            <p:ph type="title"/>
          </p:nvPr>
        </p:nvSpPr>
        <p:spPr/>
        <p:txBody>
          <a:bodyPr/>
          <a:lstStyle/>
          <a:p>
            <a:r>
              <a:rPr lang="en-US" altLang="x-none" dirty="0"/>
              <a:t>Phase II/III IFCT-GFPC-0701 (MAPS) </a:t>
            </a:r>
            <a:r>
              <a:rPr lang="en-US" altLang="x-none" dirty="0" smtClean="0"/>
              <a:t>Trial</a:t>
            </a:r>
            <a:endParaRPr lang="en-US" altLang="x-none" dirty="0"/>
          </a:p>
        </p:txBody>
      </p:sp>
      <p:sp>
        <p:nvSpPr>
          <p:cNvPr id="17" name="TextBox 16"/>
          <p:cNvSpPr txBox="1"/>
          <p:nvPr/>
        </p:nvSpPr>
        <p:spPr>
          <a:xfrm>
            <a:off x="201168" y="6408941"/>
            <a:ext cx="8942832" cy="338554"/>
          </a:xfrm>
          <a:prstGeom prst="rect">
            <a:avLst/>
          </a:prstGeom>
          <a:noFill/>
        </p:spPr>
        <p:txBody>
          <a:bodyPr wrap="square" rtlCol="0">
            <a:spAutoFit/>
          </a:bodyPr>
          <a:lstStyle/>
          <a:p>
            <a:r>
              <a:rPr lang="en-US" sz="1600" dirty="0" err="1" smtClean="0">
                <a:solidFill>
                  <a:srgbClr val="FFFFFF"/>
                </a:solidFill>
                <a:latin typeface="Arial"/>
                <a:cs typeface="Arial"/>
              </a:rPr>
              <a:t>Zalcman</a:t>
            </a:r>
            <a:r>
              <a:rPr lang="en-US" sz="1600" dirty="0" smtClean="0">
                <a:solidFill>
                  <a:srgbClr val="FFFFFF"/>
                </a:solidFill>
                <a:latin typeface="Arial"/>
                <a:cs typeface="Arial"/>
              </a:rPr>
              <a:t> G et al. </a:t>
            </a:r>
            <a:r>
              <a:rPr lang="en-US" sz="1600" i="1" dirty="0" smtClean="0">
                <a:solidFill>
                  <a:srgbClr val="FFFFFF"/>
                </a:solidFill>
                <a:latin typeface="Arial"/>
                <a:cs typeface="Arial"/>
              </a:rPr>
              <a:t>Proc ASCO </a:t>
            </a:r>
            <a:r>
              <a:rPr lang="en-US" sz="1600" dirty="0" smtClean="0">
                <a:solidFill>
                  <a:srgbClr val="FFFFFF"/>
                </a:solidFill>
                <a:latin typeface="Arial"/>
                <a:cs typeface="Arial"/>
              </a:rPr>
              <a:t>2015;Abstract 7500</a:t>
            </a:r>
            <a:r>
              <a:rPr lang="en-US" sz="1600" dirty="0" smtClean="0">
                <a:solidFill>
                  <a:srgbClr val="FFFFFF"/>
                </a:solidFill>
                <a:latin typeface="Arial"/>
                <a:cs typeface="Arial"/>
                <a:sym typeface="Wingdings"/>
              </a:rPr>
              <a:t>.</a:t>
            </a:r>
            <a:endParaRPr lang="en-US" sz="1600" dirty="0">
              <a:solidFill>
                <a:srgbClr val="FFFFFF"/>
              </a:solidFill>
              <a:latin typeface="Arial"/>
              <a:cs typeface="Arial"/>
            </a:endParaRPr>
          </a:p>
        </p:txBody>
      </p:sp>
      <p:graphicFrame>
        <p:nvGraphicFramePr>
          <p:cNvPr id="18" name="Group 35"/>
          <p:cNvGraphicFramePr>
            <a:graphicFrameLocks noGrp="1"/>
          </p:cNvGraphicFramePr>
          <p:nvPr>
            <p:extLst>
              <p:ext uri="{D42A27DB-BD31-4B8C-83A1-F6EECF244321}">
                <p14:modId xmlns:p14="http://schemas.microsoft.com/office/powerpoint/2010/main" val="583341966"/>
              </p:ext>
            </p:extLst>
          </p:nvPr>
        </p:nvGraphicFramePr>
        <p:xfrm>
          <a:off x="685800" y="4103891"/>
          <a:ext cx="7769225" cy="1727496"/>
        </p:xfrm>
        <a:graphic>
          <a:graphicData uri="http://schemas.openxmlformats.org/drawingml/2006/table">
            <a:tbl>
              <a:tblPr/>
              <a:tblGrid>
                <a:gridCol w="1741818"/>
                <a:gridCol w="1593687"/>
                <a:gridCol w="1716279"/>
                <a:gridCol w="1277100"/>
                <a:gridCol w="1440341"/>
              </a:tblGrid>
              <a:tr h="549282">
                <a:tc>
                  <a:txBody>
                    <a:bodyPr/>
                    <a:lstStyle/>
                    <a:p>
                      <a:pPr marL="0" marR="0" lvl="0" indent="0" algn="l" defTabSz="457200" rtl="0" eaLnBrk="0" fontAlgn="base" latinLnBrk="0" hangingPunct="0">
                        <a:lnSpc>
                          <a:spcPct val="100000"/>
                        </a:lnSpc>
                        <a:spcBef>
                          <a:spcPct val="20000"/>
                        </a:spcBef>
                        <a:spcAft>
                          <a:spcPct val="0"/>
                        </a:spcAft>
                        <a:buClrTx/>
                        <a:buSzTx/>
                        <a:buFont typeface="Lucida Grande" charset="0"/>
                        <a:buNone/>
                        <a:tabLst/>
                      </a:pPr>
                      <a:r>
                        <a:rPr kumimoji="0" lang="en-US" sz="1800" b="1" i="0" u="none" strike="noStrike" cap="none" normalizeH="0" baseline="0" dirty="0" smtClean="0">
                          <a:ln>
                            <a:noFill/>
                          </a:ln>
                          <a:solidFill>
                            <a:schemeClr val="bg1"/>
                          </a:solidFill>
                          <a:effectLst/>
                          <a:latin typeface="Arial" charset="0"/>
                          <a:ea typeface="ＭＳ Ｐゴシック" charset="0"/>
                          <a:cs typeface="ＭＳ Ｐゴシック" charset="0"/>
                        </a:rPr>
                        <a:t>Outcome</a:t>
                      </a:r>
                      <a:endParaRPr kumimoji="0" lang="en-US" sz="1800" b="1" i="0" u="none" strike="noStrike" cap="none" normalizeH="0" baseline="0" dirty="0">
                        <a:ln>
                          <a:noFill/>
                        </a:ln>
                        <a:solidFill>
                          <a:schemeClr val="bg1"/>
                        </a:solidFill>
                        <a:effectLst/>
                        <a:latin typeface="Arial" charset="0"/>
                        <a:ea typeface="ＭＳ Ｐゴシック" charset="0"/>
                        <a:cs typeface="ＭＳ Ｐゴシック" charset="0"/>
                      </a:endParaRPr>
                    </a:p>
                  </a:txBody>
                  <a:tcPr marT="45721" marB="45721"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62A4E"/>
                    </a:solidFill>
                  </a:tcPr>
                </a:tc>
                <a:tc>
                  <a:txBody>
                    <a:bodyPr/>
                    <a:lstStyle/>
                    <a:p>
                      <a:pPr marL="0" marR="0" lvl="0" indent="0" algn="ctr" defTabSz="457200" rtl="0" eaLnBrk="0" fontAlgn="base" latinLnBrk="0" hangingPunct="0">
                        <a:lnSpc>
                          <a:spcPct val="100000"/>
                        </a:lnSpc>
                        <a:spcBef>
                          <a:spcPct val="20000"/>
                        </a:spcBef>
                        <a:spcAft>
                          <a:spcPct val="0"/>
                        </a:spcAft>
                        <a:buClrTx/>
                        <a:buSzTx/>
                        <a:buFont typeface="Lucida Grande" charset="0"/>
                        <a:buNone/>
                        <a:tabLst/>
                      </a:pPr>
                      <a:r>
                        <a:rPr kumimoji="0" lang="en-US" sz="1800" b="1" i="0" u="none" strike="noStrike" cap="none" normalizeH="0" baseline="0" dirty="0" err="1" smtClean="0">
                          <a:ln>
                            <a:noFill/>
                          </a:ln>
                          <a:solidFill>
                            <a:schemeClr val="bg1"/>
                          </a:solidFill>
                          <a:effectLst/>
                          <a:latin typeface="Arial" charset="0"/>
                          <a:ea typeface="ＭＳ Ｐゴシック" charset="0"/>
                          <a:cs typeface="ＭＳ Ｐゴシック" charset="0"/>
                        </a:rPr>
                        <a:t>Pem</a:t>
                      </a:r>
                      <a:r>
                        <a:rPr kumimoji="0" lang="en-US" sz="1800" b="1" i="0" u="none" strike="noStrike" cap="none" normalizeH="0" baseline="0" dirty="0" smtClean="0">
                          <a:ln>
                            <a:noFill/>
                          </a:ln>
                          <a:solidFill>
                            <a:schemeClr val="bg1"/>
                          </a:solidFill>
                          <a:effectLst/>
                          <a:latin typeface="Arial" charset="0"/>
                          <a:ea typeface="ＭＳ Ｐゴシック" charset="0"/>
                          <a:cs typeface="ＭＳ Ｐゴシック" charset="0"/>
                        </a:rPr>
                        <a:t>/Cis</a:t>
                      </a:r>
                      <a:br>
                        <a:rPr kumimoji="0" lang="en-US" sz="1800" b="1" i="0" u="none" strike="noStrike" cap="none" normalizeH="0" baseline="0" dirty="0" smtClean="0">
                          <a:ln>
                            <a:noFill/>
                          </a:ln>
                          <a:solidFill>
                            <a:schemeClr val="bg1"/>
                          </a:solidFill>
                          <a:effectLst/>
                          <a:latin typeface="Arial" charset="0"/>
                          <a:ea typeface="ＭＳ Ｐゴシック" charset="0"/>
                          <a:cs typeface="ＭＳ Ｐゴシック" charset="0"/>
                        </a:rPr>
                      </a:br>
                      <a:r>
                        <a:rPr kumimoji="0" lang="en-US" sz="1800" b="1" i="0" u="none" strike="noStrike" cap="none" normalizeH="0" baseline="0" dirty="0" smtClean="0">
                          <a:ln>
                            <a:noFill/>
                          </a:ln>
                          <a:solidFill>
                            <a:schemeClr val="bg1"/>
                          </a:solidFill>
                          <a:effectLst/>
                          <a:latin typeface="Arial" charset="0"/>
                          <a:ea typeface="ＭＳ Ｐゴシック" charset="0"/>
                          <a:cs typeface="ＭＳ Ｐゴシック" charset="0"/>
                        </a:rPr>
                        <a:t>(n = 225)</a:t>
                      </a:r>
                      <a:endParaRPr kumimoji="0" lang="en-US" sz="1800" b="1" i="0" u="none" strike="noStrike" cap="none" normalizeH="0" baseline="0" dirty="0">
                        <a:ln>
                          <a:noFill/>
                        </a:ln>
                        <a:solidFill>
                          <a:schemeClr val="bg1"/>
                        </a:solidFill>
                        <a:effectLst/>
                        <a:latin typeface="Arial" charset="0"/>
                        <a:ea typeface="ＭＳ Ｐゴシック" charset="0"/>
                        <a:cs typeface="ＭＳ Ｐゴシック" charset="0"/>
                      </a:endParaRPr>
                    </a:p>
                  </a:txBody>
                  <a:tcPr marT="45721" marB="45721"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62A4E"/>
                    </a:solidFill>
                  </a:tcPr>
                </a:tc>
                <a:tc>
                  <a:txBody>
                    <a:bodyPr/>
                    <a:lstStyle/>
                    <a:p>
                      <a:pPr marL="0" marR="0" lvl="0" indent="0" algn="ctr" defTabSz="457200" rtl="0" eaLnBrk="0" fontAlgn="base" latinLnBrk="0" hangingPunct="0">
                        <a:lnSpc>
                          <a:spcPct val="100000"/>
                        </a:lnSpc>
                        <a:spcBef>
                          <a:spcPct val="20000"/>
                        </a:spcBef>
                        <a:spcAft>
                          <a:spcPct val="0"/>
                        </a:spcAft>
                        <a:buClrTx/>
                        <a:buSzTx/>
                        <a:buFont typeface="Lucida Grande" charset="0"/>
                        <a:buNone/>
                        <a:tabLst/>
                      </a:pPr>
                      <a:r>
                        <a:rPr kumimoji="0" lang="en-US" sz="1800" b="1" i="0" u="none" strike="noStrike" cap="none" normalizeH="0" baseline="0" dirty="0" smtClean="0">
                          <a:ln>
                            <a:noFill/>
                          </a:ln>
                          <a:solidFill>
                            <a:schemeClr val="bg1"/>
                          </a:solidFill>
                          <a:effectLst/>
                          <a:latin typeface="Arial" charset="0"/>
                          <a:ea typeface="ＭＳ Ｐゴシック" charset="0"/>
                          <a:cs typeface="ＭＳ Ｐゴシック" charset="0"/>
                        </a:rPr>
                        <a:t>Bev/</a:t>
                      </a:r>
                      <a:r>
                        <a:rPr kumimoji="0" lang="en-US" sz="1800" b="1" i="0" u="none" strike="noStrike" cap="none" normalizeH="0" baseline="0" dirty="0" err="1" smtClean="0">
                          <a:ln>
                            <a:noFill/>
                          </a:ln>
                          <a:solidFill>
                            <a:schemeClr val="bg1"/>
                          </a:solidFill>
                          <a:effectLst/>
                          <a:latin typeface="Arial" charset="0"/>
                          <a:ea typeface="ＭＳ Ｐゴシック" charset="0"/>
                          <a:cs typeface="ＭＳ Ｐゴシック" charset="0"/>
                        </a:rPr>
                        <a:t>Pem</a:t>
                      </a:r>
                      <a:r>
                        <a:rPr kumimoji="0" lang="en-US" sz="1800" b="1" i="0" u="none" strike="noStrike" cap="none" normalizeH="0" baseline="0" dirty="0" smtClean="0">
                          <a:ln>
                            <a:noFill/>
                          </a:ln>
                          <a:solidFill>
                            <a:schemeClr val="bg1"/>
                          </a:solidFill>
                          <a:effectLst/>
                          <a:latin typeface="Arial" charset="0"/>
                          <a:ea typeface="ＭＳ Ｐゴシック" charset="0"/>
                          <a:cs typeface="ＭＳ Ｐゴシック" charset="0"/>
                        </a:rPr>
                        <a:t>/Cis</a:t>
                      </a:r>
                      <a:br>
                        <a:rPr kumimoji="0" lang="en-US" sz="1800" b="1" i="0" u="none" strike="noStrike" cap="none" normalizeH="0" baseline="0" dirty="0" smtClean="0">
                          <a:ln>
                            <a:noFill/>
                          </a:ln>
                          <a:solidFill>
                            <a:schemeClr val="bg1"/>
                          </a:solidFill>
                          <a:effectLst/>
                          <a:latin typeface="Arial" charset="0"/>
                          <a:ea typeface="ＭＳ Ｐゴシック" charset="0"/>
                          <a:cs typeface="ＭＳ Ｐゴシック" charset="0"/>
                        </a:rPr>
                      </a:br>
                      <a:r>
                        <a:rPr kumimoji="0" lang="en-US" sz="1800" b="1" i="0" u="none" strike="noStrike" cap="none" normalizeH="0" baseline="0" dirty="0" smtClean="0">
                          <a:ln>
                            <a:noFill/>
                          </a:ln>
                          <a:solidFill>
                            <a:schemeClr val="bg1"/>
                          </a:solidFill>
                          <a:effectLst/>
                          <a:latin typeface="Arial" charset="0"/>
                          <a:ea typeface="ＭＳ Ｐゴシック" charset="0"/>
                          <a:cs typeface="ＭＳ Ｐゴシック" charset="0"/>
                        </a:rPr>
                        <a:t>(n = 223)</a:t>
                      </a:r>
                      <a:endParaRPr kumimoji="0" lang="en-US" sz="1800" b="1" i="0" u="none" strike="noStrike" cap="none" normalizeH="0" baseline="0" dirty="0">
                        <a:ln>
                          <a:noFill/>
                        </a:ln>
                        <a:solidFill>
                          <a:schemeClr val="bg1"/>
                        </a:solidFill>
                        <a:effectLst/>
                        <a:latin typeface="Arial" charset="0"/>
                        <a:ea typeface="ＭＳ Ｐゴシック" charset="0"/>
                        <a:cs typeface="ＭＳ Ｐゴシック" charset="0"/>
                      </a:endParaRPr>
                    </a:p>
                  </a:txBody>
                  <a:tcPr marT="45721" marB="45721"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62A4E"/>
                    </a:solidFill>
                  </a:tcPr>
                </a:tc>
                <a:tc>
                  <a:txBody>
                    <a:bodyPr/>
                    <a:lstStyle/>
                    <a:p>
                      <a:pPr marL="0" marR="0" lvl="0" indent="0" algn="ctr" defTabSz="457200" rtl="0" eaLnBrk="0" fontAlgn="base" latinLnBrk="0" hangingPunct="0">
                        <a:lnSpc>
                          <a:spcPct val="100000"/>
                        </a:lnSpc>
                        <a:spcBef>
                          <a:spcPct val="20000"/>
                        </a:spcBef>
                        <a:spcAft>
                          <a:spcPct val="0"/>
                        </a:spcAft>
                        <a:buClrTx/>
                        <a:buSzTx/>
                        <a:buFont typeface="Lucida Grande" charset="0"/>
                        <a:buNone/>
                        <a:tabLst/>
                      </a:pPr>
                      <a:r>
                        <a:rPr kumimoji="0" lang="en-US" sz="1800" b="1" i="0" u="none" strike="noStrike" cap="none" normalizeH="0" baseline="0" dirty="0" smtClean="0">
                          <a:ln>
                            <a:noFill/>
                          </a:ln>
                          <a:solidFill>
                            <a:schemeClr val="bg1"/>
                          </a:solidFill>
                          <a:effectLst/>
                          <a:latin typeface="Arial" charset="0"/>
                          <a:ea typeface="ＭＳ Ｐゴシック" charset="0"/>
                          <a:cs typeface="ＭＳ Ｐゴシック" charset="0"/>
                        </a:rPr>
                        <a:t>HR</a:t>
                      </a:r>
                      <a:endParaRPr kumimoji="0" lang="en-US" sz="1800" b="1" i="0" u="none" strike="noStrike" cap="none" normalizeH="0" baseline="0" dirty="0">
                        <a:ln>
                          <a:noFill/>
                        </a:ln>
                        <a:solidFill>
                          <a:schemeClr val="bg1"/>
                        </a:solidFill>
                        <a:effectLst/>
                        <a:latin typeface="Arial" charset="0"/>
                        <a:ea typeface="ＭＳ Ｐゴシック" charset="0"/>
                        <a:cs typeface="ＭＳ Ｐゴシック" charset="0"/>
                      </a:endParaRPr>
                    </a:p>
                  </a:txBody>
                  <a:tcPr marT="45721" marB="45721"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62A4E"/>
                    </a:solidFill>
                  </a:tcPr>
                </a:tc>
                <a:tc>
                  <a:txBody>
                    <a:bodyPr/>
                    <a:lstStyle/>
                    <a:p>
                      <a:pPr marL="0" marR="0" lvl="0" indent="0" algn="ctr" defTabSz="457200" rtl="0" eaLnBrk="0" fontAlgn="base" latinLnBrk="0" hangingPunct="0">
                        <a:lnSpc>
                          <a:spcPct val="100000"/>
                        </a:lnSpc>
                        <a:spcBef>
                          <a:spcPct val="20000"/>
                        </a:spcBef>
                        <a:spcAft>
                          <a:spcPct val="0"/>
                        </a:spcAft>
                        <a:buClrTx/>
                        <a:buSzTx/>
                        <a:buFont typeface="Lucida Grande" charset="0"/>
                        <a:buNone/>
                        <a:tabLst/>
                      </a:pPr>
                      <a:r>
                        <a:rPr kumimoji="0" lang="en-US" sz="1800" b="1" i="1" u="none" strike="noStrike" cap="none" normalizeH="0" baseline="0" dirty="0" smtClean="0">
                          <a:ln>
                            <a:noFill/>
                          </a:ln>
                          <a:solidFill>
                            <a:schemeClr val="bg1"/>
                          </a:solidFill>
                          <a:effectLst/>
                          <a:latin typeface="Arial" charset="0"/>
                          <a:ea typeface="ＭＳ Ｐゴシック" charset="0"/>
                          <a:cs typeface="ＭＳ Ｐゴシック" charset="0"/>
                        </a:rPr>
                        <a:t>p</a:t>
                      </a:r>
                      <a:r>
                        <a:rPr kumimoji="0" lang="en-US" sz="1800" b="1" i="0" u="none" strike="noStrike" cap="none" normalizeH="0" baseline="0" dirty="0" smtClean="0">
                          <a:ln>
                            <a:noFill/>
                          </a:ln>
                          <a:solidFill>
                            <a:schemeClr val="bg1"/>
                          </a:solidFill>
                          <a:effectLst/>
                          <a:latin typeface="Arial" charset="0"/>
                          <a:ea typeface="ＭＳ Ｐゴシック" charset="0"/>
                          <a:cs typeface="ＭＳ Ｐゴシック" charset="0"/>
                        </a:rPr>
                        <a:t>-value</a:t>
                      </a:r>
                      <a:endParaRPr kumimoji="0" lang="en-US" sz="1800" b="1" i="0" u="none" strike="noStrike" cap="none" normalizeH="0" baseline="0" dirty="0">
                        <a:ln>
                          <a:noFill/>
                        </a:ln>
                        <a:solidFill>
                          <a:schemeClr val="bg1"/>
                        </a:solidFill>
                        <a:effectLst/>
                        <a:latin typeface="Arial" charset="0"/>
                        <a:ea typeface="ＭＳ Ｐゴシック" charset="0"/>
                        <a:cs typeface="ＭＳ Ｐゴシック" charset="0"/>
                      </a:endParaRPr>
                    </a:p>
                  </a:txBody>
                  <a:tcPr marT="45721" marB="45721"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62A4E"/>
                    </a:solidFill>
                  </a:tcPr>
                </a:tc>
              </a:tr>
              <a:tr h="543707">
                <a:tc>
                  <a:txBody>
                    <a:bodyPr/>
                    <a:lstStyle/>
                    <a:p>
                      <a:pPr marL="0" marR="0" lvl="0" indent="0" algn="l" defTabSz="457200" rtl="0" eaLnBrk="0" fontAlgn="base" latinLnBrk="0" hangingPunct="0">
                        <a:lnSpc>
                          <a:spcPct val="100000"/>
                        </a:lnSpc>
                        <a:spcBef>
                          <a:spcPct val="20000"/>
                        </a:spcBef>
                        <a:spcAft>
                          <a:spcPct val="0"/>
                        </a:spcAft>
                        <a:buClrTx/>
                        <a:buSzTx/>
                        <a:buFont typeface="Lucida Grande" charset="0"/>
                        <a:buNone/>
                        <a:tabLst/>
                      </a:pPr>
                      <a:r>
                        <a:rPr kumimoji="0" lang="en-US" sz="1800" b="0" i="0" u="none" strike="noStrike" cap="none" normalizeH="0" baseline="0" dirty="0" smtClean="0">
                          <a:ln>
                            <a:noFill/>
                          </a:ln>
                          <a:solidFill>
                            <a:schemeClr val="bg1"/>
                          </a:solidFill>
                          <a:effectLst/>
                          <a:latin typeface="Arial" charset="0"/>
                          <a:ea typeface="ＭＳ Ｐゴシック" charset="0"/>
                          <a:cs typeface="ＭＳ Ｐゴシック" charset="0"/>
                        </a:rPr>
                        <a:t>Median OS</a:t>
                      </a:r>
                      <a:endParaRPr kumimoji="0" lang="en-US" sz="1800" b="0" i="0" u="none" strike="noStrike" cap="none" normalizeH="0" baseline="0" dirty="0">
                        <a:ln>
                          <a:noFill/>
                        </a:ln>
                        <a:solidFill>
                          <a:schemeClr val="bg1"/>
                        </a:solidFill>
                        <a:effectLst/>
                        <a:latin typeface="Arial" charset="0"/>
                        <a:ea typeface="ＭＳ Ｐゴシック" charset="0"/>
                        <a:cs typeface="ＭＳ Ｐゴシック" charset="0"/>
                      </a:endParaRPr>
                    </a:p>
                  </a:txBody>
                  <a:tcPr marT="45721" marB="4572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115895"/>
                    </a:solidFill>
                  </a:tcPr>
                </a:tc>
                <a:tc>
                  <a:txBody>
                    <a:bodyPr/>
                    <a:lstStyle/>
                    <a:p>
                      <a:pPr marL="0" marR="0" lvl="0" indent="0" algn="ctr" defTabSz="457200" rtl="0" eaLnBrk="0" fontAlgn="base" latinLnBrk="0" hangingPunct="0">
                        <a:lnSpc>
                          <a:spcPct val="100000"/>
                        </a:lnSpc>
                        <a:spcBef>
                          <a:spcPct val="20000"/>
                        </a:spcBef>
                        <a:spcAft>
                          <a:spcPct val="0"/>
                        </a:spcAft>
                        <a:buClrTx/>
                        <a:buSzTx/>
                        <a:buFont typeface="Lucida Grande" charset="0"/>
                        <a:buNone/>
                        <a:tabLst/>
                      </a:pPr>
                      <a:r>
                        <a:rPr kumimoji="0" lang="en-US" sz="1800" b="0" i="0" u="none" strike="noStrike" cap="none" normalizeH="0" baseline="0" dirty="0" smtClean="0">
                          <a:ln>
                            <a:noFill/>
                          </a:ln>
                          <a:solidFill>
                            <a:schemeClr val="bg1"/>
                          </a:solidFill>
                          <a:effectLst/>
                          <a:latin typeface="Arial" charset="0"/>
                          <a:ea typeface="ＭＳ Ｐゴシック" charset="0"/>
                          <a:cs typeface="ＭＳ Ｐゴシック" charset="0"/>
                        </a:rPr>
                        <a:t>16.07 mo</a:t>
                      </a:r>
                      <a:endParaRPr kumimoji="0" lang="en-US" sz="1800" b="0" i="0" u="none" strike="noStrike" cap="none" normalizeH="0" baseline="0" dirty="0">
                        <a:ln>
                          <a:noFill/>
                        </a:ln>
                        <a:solidFill>
                          <a:schemeClr val="bg1"/>
                        </a:solidFill>
                        <a:effectLst/>
                        <a:latin typeface="Arial" charset="0"/>
                        <a:ea typeface="ＭＳ Ｐゴシック" charset="0"/>
                        <a:cs typeface="ＭＳ Ｐゴシック" charset="0"/>
                      </a:endParaRPr>
                    </a:p>
                  </a:txBody>
                  <a:tcPr marT="45721" marB="4572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115895"/>
                    </a:solidFill>
                  </a:tcPr>
                </a:tc>
                <a:tc>
                  <a:txBody>
                    <a:bodyPr/>
                    <a:lstStyle/>
                    <a:p>
                      <a:pPr marL="0" marR="0" lvl="0" indent="0" algn="ctr" defTabSz="457200" rtl="0" eaLnBrk="0" fontAlgn="base" latinLnBrk="0" hangingPunct="0">
                        <a:lnSpc>
                          <a:spcPct val="100000"/>
                        </a:lnSpc>
                        <a:spcBef>
                          <a:spcPct val="20000"/>
                        </a:spcBef>
                        <a:spcAft>
                          <a:spcPct val="0"/>
                        </a:spcAft>
                        <a:buClrTx/>
                        <a:buSzTx/>
                        <a:buFont typeface="Lucida Grande" charset="0"/>
                        <a:buNone/>
                        <a:tabLst/>
                      </a:pPr>
                      <a:r>
                        <a:rPr kumimoji="0" lang="en-US" sz="1800" b="0" i="0" u="none" strike="noStrike" cap="none" normalizeH="0" baseline="0" dirty="0" smtClean="0">
                          <a:ln>
                            <a:noFill/>
                          </a:ln>
                          <a:solidFill>
                            <a:schemeClr val="bg1"/>
                          </a:solidFill>
                          <a:effectLst/>
                          <a:latin typeface="Arial" charset="0"/>
                          <a:ea typeface="ＭＳ Ｐゴシック" charset="0"/>
                          <a:cs typeface="ＭＳ Ｐゴシック" charset="0"/>
                        </a:rPr>
                        <a:t>18.82 mo</a:t>
                      </a:r>
                      <a:endParaRPr kumimoji="0" lang="en-US" sz="1800" b="0" i="0" u="none" strike="noStrike" cap="none" normalizeH="0" baseline="0" dirty="0">
                        <a:ln>
                          <a:noFill/>
                        </a:ln>
                        <a:solidFill>
                          <a:schemeClr val="bg1"/>
                        </a:solidFill>
                        <a:effectLst/>
                        <a:latin typeface="Arial" charset="0"/>
                        <a:ea typeface="ＭＳ Ｐゴシック" charset="0"/>
                        <a:cs typeface="ＭＳ Ｐゴシック" charset="0"/>
                      </a:endParaRPr>
                    </a:p>
                  </a:txBody>
                  <a:tcPr marT="45721" marB="4572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115895"/>
                    </a:solidFill>
                  </a:tcPr>
                </a:tc>
                <a:tc>
                  <a:txBody>
                    <a:bodyPr/>
                    <a:lstStyle/>
                    <a:p>
                      <a:pPr marL="0" marR="0" lvl="0" indent="0" algn="ctr" defTabSz="457200" rtl="0" eaLnBrk="0" fontAlgn="base" latinLnBrk="0" hangingPunct="0">
                        <a:lnSpc>
                          <a:spcPct val="100000"/>
                        </a:lnSpc>
                        <a:spcBef>
                          <a:spcPct val="20000"/>
                        </a:spcBef>
                        <a:spcAft>
                          <a:spcPct val="0"/>
                        </a:spcAft>
                        <a:buClrTx/>
                        <a:buSzTx/>
                        <a:buFont typeface="Lucida Grande" charset="0"/>
                        <a:buNone/>
                        <a:tabLst/>
                      </a:pPr>
                      <a:r>
                        <a:rPr kumimoji="0" lang="en-US" sz="1800" b="0" i="0" u="none" strike="noStrike" cap="none" normalizeH="0" baseline="0" dirty="0" smtClean="0">
                          <a:ln>
                            <a:noFill/>
                          </a:ln>
                          <a:solidFill>
                            <a:schemeClr val="bg1"/>
                          </a:solidFill>
                          <a:effectLst/>
                          <a:latin typeface="Arial" charset="0"/>
                          <a:ea typeface="ＭＳ Ｐゴシック" charset="0"/>
                          <a:cs typeface="ＭＳ Ｐゴシック" charset="0"/>
                        </a:rPr>
                        <a:t>0.76</a:t>
                      </a:r>
                      <a:endParaRPr kumimoji="0" lang="en-US" sz="1800" b="0" i="0" u="none" strike="noStrike" cap="none" normalizeH="0" baseline="0" dirty="0">
                        <a:ln>
                          <a:noFill/>
                        </a:ln>
                        <a:solidFill>
                          <a:schemeClr val="bg1"/>
                        </a:solidFill>
                        <a:effectLst/>
                        <a:latin typeface="Arial" charset="0"/>
                        <a:ea typeface="ＭＳ Ｐゴシック" charset="0"/>
                        <a:cs typeface="ＭＳ Ｐゴシック" charset="0"/>
                      </a:endParaRPr>
                    </a:p>
                  </a:txBody>
                  <a:tcPr marT="45721" marB="4572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115895"/>
                    </a:solidFill>
                  </a:tcPr>
                </a:tc>
                <a:tc>
                  <a:txBody>
                    <a:bodyPr/>
                    <a:lstStyle/>
                    <a:p>
                      <a:pPr marL="0" marR="0" lvl="0" indent="0" algn="ctr" defTabSz="457200" rtl="0" eaLnBrk="0" fontAlgn="base" latinLnBrk="0" hangingPunct="0">
                        <a:lnSpc>
                          <a:spcPct val="100000"/>
                        </a:lnSpc>
                        <a:spcBef>
                          <a:spcPct val="20000"/>
                        </a:spcBef>
                        <a:spcAft>
                          <a:spcPct val="0"/>
                        </a:spcAft>
                        <a:buClrTx/>
                        <a:buSzTx/>
                        <a:buFont typeface="Lucida Grande" charset="0"/>
                        <a:buNone/>
                        <a:tabLst/>
                      </a:pPr>
                      <a:r>
                        <a:rPr kumimoji="0" lang="en-US" sz="1800" b="0" i="0" u="none" strike="noStrike" cap="none" normalizeH="0" baseline="0" dirty="0" smtClean="0">
                          <a:ln>
                            <a:noFill/>
                          </a:ln>
                          <a:solidFill>
                            <a:schemeClr val="bg1"/>
                          </a:solidFill>
                          <a:effectLst/>
                          <a:latin typeface="Arial" charset="0"/>
                          <a:ea typeface="ＭＳ Ｐゴシック" charset="0"/>
                          <a:cs typeface="ＭＳ Ｐゴシック" charset="0"/>
                        </a:rPr>
                        <a:t>0.0127</a:t>
                      </a:r>
                      <a:endParaRPr kumimoji="0" lang="en-US" sz="1800" b="0" i="0" u="none" strike="noStrike" cap="none" normalizeH="0" baseline="0" dirty="0">
                        <a:ln>
                          <a:noFill/>
                        </a:ln>
                        <a:solidFill>
                          <a:schemeClr val="bg1"/>
                        </a:solidFill>
                        <a:effectLst/>
                        <a:latin typeface="Arial" charset="0"/>
                        <a:ea typeface="ＭＳ Ｐゴシック" charset="0"/>
                        <a:cs typeface="ＭＳ Ｐゴシック" charset="0"/>
                      </a:endParaRPr>
                    </a:p>
                  </a:txBody>
                  <a:tcPr marT="45721" marB="4572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115895"/>
                    </a:solidFill>
                  </a:tcPr>
                </a:tc>
              </a:tr>
              <a:tr h="543707">
                <a:tc>
                  <a:txBody>
                    <a:bodyPr/>
                    <a:lstStyle/>
                    <a:p>
                      <a:pPr marL="0" marR="0" lvl="0" indent="0" algn="l" defTabSz="457200" rtl="0" eaLnBrk="0" fontAlgn="base" latinLnBrk="0" hangingPunct="0">
                        <a:lnSpc>
                          <a:spcPct val="100000"/>
                        </a:lnSpc>
                        <a:spcBef>
                          <a:spcPct val="20000"/>
                        </a:spcBef>
                        <a:spcAft>
                          <a:spcPct val="0"/>
                        </a:spcAft>
                        <a:buClrTx/>
                        <a:buSzTx/>
                        <a:buFont typeface="Lucida Grande" charset="0"/>
                        <a:buNone/>
                        <a:tabLst/>
                      </a:pPr>
                      <a:r>
                        <a:rPr kumimoji="0" lang="en-US" sz="1800" b="0" i="0" u="none" strike="noStrike" cap="none" normalizeH="0" baseline="0" dirty="0" smtClean="0">
                          <a:ln>
                            <a:noFill/>
                          </a:ln>
                          <a:solidFill>
                            <a:schemeClr val="bg1"/>
                          </a:solidFill>
                          <a:effectLst/>
                          <a:latin typeface="Arial" charset="0"/>
                          <a:ea typeface="ＭＳ Ｐゴシック" charset="0"/>
                          <a:cs typeface="ＭＳ Ｐゴシック" charset="0"/>
                        </a:rPr>
                        <a:t>Median PFS</a:t>
                      </a:r>
                      <a:endParaRPr kumimoji="0" lang="en-US" sz="1800" b="0" i="0" u="none" strike="noStrike" cap="none" normalizeH="0" baseline="0" dirty="0">
                        <a:ln>
                          <a:noFill/>
                        </a:ln>
                        <a:solidFill>
                          <a:schemeClr val="bg1"/>
                        </a:solidFill>
                        <a:effectLst/>
                        <a:latin typeface="Arial" charset="0"/>
                        <a:ea typeface="ＭＳ Ｐゴシック" charset="0"/>
                        <a:cs typeface="ＭＳ Ｐゴシック" charset="0"/>
                      </a:endParaRPr>
                    </a:p>
                  </a:txBody>
                  <a:tcPr marT="45721" marB="4572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115895"/>
                    </a:solidFill>
                  </a:tcPr>
                </a:tc>
                <a:tc>
                  <a:txBody>
                    <a:bodyPr/>
                    <a:lstStyle/>
                    <a:p>
                      <a:pPr marL="0" marR="0" lvl="0" indent="0" algn="ctr" defTabSz="457200" rtl="0" eaLnBrk="0" fontAlgn="base" latinLnBrk="0" hangingPunct="0">
                        <a:lnSpc>
                          <a:spcPct val="100000"/>
                        </a:lnSpc>
                        <a:spcBef>
                          <a:spcPct val="20000"/>
                        </a:spcBef>
                        <a:spcAft>
                          <a:spcPct val="0"/>
                        </a:spcAft>
                        <a:buClrTx/>
                        <a:buSzTx/>
                        <a:buFont typeface="Lucida Grande" charset="0"/>
                        <a:buNone/>
                        <a:tabLst/>
                      </a:pPr>
                      <a:r>
                        <a:rPr kumimoji="0" lang="en-US" sz="1800" b="0" i="0" u="none" strike="noStrike" cap="none" normalizeH="0" baseline="0" dirty="0" smtClean="0">
                          <a:ln>
                            <a:noFill/>
                          </a:ln>
                          <a:solidFill>
                            <a:schemeClr val="bg1"/>
                          </a:solidFill>
                          <a:effectLst/>
                          <a:latin typeface="Arial" charset="0"/>
                          <a:ea typeface="ＭＳ Ｐゴシック" charset="0"/>
                          <a:cs typeface="ＭＳ Ｐゴシック" charset="0"/>
                        </a:rPr>
                        <a:t>7.48 mo</a:t>
                      </a:r>
                      <a:endParaRPr kumimoji="0" lang="en-US" sz="1800" b="0" i="0" u="none" strike="noStrike" cap="none" normalizeH="0" baseline="0" dirty="0">
                        <a:ln>
                          <a:noFill/>
                        </a:ln>
                        <a:solidFill>
                          <a:schemeClr val="bg1"/>
                        </a:solidFill>
                        <a:effectLst/>
                        <a:latin typeface="Arial" charset="0"/>
                        <a:ea typeface="ＭＳ Ｐゴシック" charset="0"/>
                        <a:cs typeface="ＭＳ Ｐゴシック" charset="0"/>
                      </a:endParaRPr>
                    </a:p>
                  </a:txBody>
                  <a:tcPr marT="45721" marB="4572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115895"/>
                    </a:solidFill>
                  </a:tcPr>
                </a:tc>
                <a:tc>
                  <a:txBody>
                    <a:bodyPr/>
                    <a:lstStyle/>
                    <a:p>
                      <a:pPr marL="0" marR="0" lvl="0" indent="0" algn="ctr" defTabSz="457200" rtl="0" eaLnBrk="0" fontAlgn="base" latinLnBrk="0" hangingPunct="0">
                        <a:lnSpc>
                          <a:spcPct val="100000"/>
                        </a:lnSpc>
                        <a:spcBef>
                          <a:spcPct val="20000"/>
                        </a:spcBef>
                        <a:spcAft>
                          <a:spcPct val="0"/>
                        </a:spcAft>
                        <a:buClrTx/>
                        <a:buSzTx/>
                        <a:buFont typeface="Lucida Grande" charset="0"/>
                        <a:buNone/>
                        <a:tabLst/>
                      </a:pPr>
                      <a:r>
                        <a:rPr kumimoji="0" lang="en-US" sz="1800" b="0" i="0" u="none" strike="noStrike" cap="none" normalizeH="0" baseline="0" dirty="0" smtClean="0">
                          <a:ln>
                            <a:noFill/>
                          </a:ln>
                          <a:solidFill>
                            <a:schemeClr val="bg1"/>
                          </a:solidFill>
                          <a:effectLst/>
                          <a:latin typeface="Arial" charset="0"/>
                          <a:ea typeface="ＭＳ Ｐゴシック" charset="0"/>
                          <a:cs typeface="ＭＳ Ｐゴシック" charset="0"/>
                        </a:rPr>
                        <a:t>9.59 mo</a:t>
                      </a:r>
                      <a:endParaRPr kumimoji="0" lang="en-US" sz="1800" b="0" i="0" u="none" strike="noStrike" cap="none" normalizeH="0" baseline="0" dirty="0">
                        <a:ln>
                          <a:noFill/>
                        </a:ln>
                        <a:solidFill>
                          <a:schemeClr val="bg1"/>
                        </a:solidFill>
                        <a:effectLst/>
                        <a:latin typeface="Arial" charset="0"/>
                        <a:ea typeface="ＭＳ Ｐゴシック" charset="0"/>
                        <a:cs typeface="ＭＳ Ｐゴシック" charset="0"/>
                      </a:endParaRPr>
                    </a:p>
                  </a:txBody>
                  <a:tcPr marT="45721" marB="4572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115895"/>
                    </a:solidFill>
                  </a:tcPr>
                </a:tc>
                <a:tc>
                  <a:txBody>
                    <a:bodyPr/>
                    <a:lstStyle/>
                    <a:p>
                      <a:pPr marL="0" marR="0" lvl="0" indent="0" algn="ctr" defTabSz="457200" rtl="0" eaLnBrk="0" fontAlgn="base" latinLnBrk="0" hangingPunct="0">
                        <a:lnSpc>
                          <a:spcPct val="100000"/>
                        </a:lnSpc>
                        <a:spcBef>
                          <a:spcPct val="20000"/>
                        </a:spcBef>
                        <a:spcAft>
                          <a:spcPct val="0"/>
                        </a:spcAft>
                        <a:buClrTx/>
                        <a:buSzTx/>
                        <a:buFont typeface="Lucida Grande" charset="0"/>
                        <a:buNone/>
                        <a:tabLst/>
                      </a:pPr>
                      <a:r>
                        <a:rPr kumimoji="0" lang="en-US" sz="1800" b="0" i="0" u="none" strike="noStrike" cap="none" normalizeH="0" baseline="0" dirty="0" smtClean="0">
                          <a:ln>
                            <a:noFill/>
                          </a:ln>
                          <a:solidFill>
                            <a:schemeClr val="bg1"/>
                          </a:solidFill>
                          <a:effectLst/>
                          <a:latin typeface="Arial" charset="0"/>
                          <a:ea typeface="ＭＳ Ｐゴシック" charset="0"/>
                          <a:cs typeface="ＭＳ Ｐゴシック" charset="0"/>
                        </a:rPr>
                        <a:t>0.61</a:t>
                      </a:r>
                      <a:endParaRPr kumimoji="0" lang="en-US" sz="1800" b="0" i="0" u="none" strike="noStrike" cap="none" normalizeH="0" baseline="0" dirty="0">
                        <a:ln>
                          <a:noFill/>
                        </a:ln>
                        <a:solidFill>
                          <a:schemeClr val="bg1"/>
                        </a:solidFill>
                        <a:effectLst/>
                        <a:latin typeface="Arial" charset="0"/>
                        <a:ea typeface="ＭＳ Ｐゴシック" charset="0"/>
                        <a:cs typeface="ＭＳ Ｐゴシック" charset="0"/>
                      </a:endParaRPr>
                    </a:p>
                  </a:txBody>
                  <a:tcPr marT="45721" marB="4572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115895"/>
                    </a:solidFill>
                  </a:tcPr>
                </a:tc>
                <a:tc>
                  <a:txBody>
                    <a:bodyPr/>
                    <a:lstStyle/>
                    <a:p>
                      <a:pPr marL="0" marR="0" lvl="0" indent="0" algn="ctr" defTabSz="457200" rtl="0" eaLnBrk="0" fontAlgn="base" latinLnBrk="0" hangingPunct="0">
                        <a:lnSpc>
                          <a:spcPct val="100000"/>
                        </a:lnSpc>
                        <a:spcBef>
                          <a:spcPct val="20000"/>
                        </a:spcBef>
                        <a:spcAft>
                          <a:spcPct val="0"/>
                        </a:spcAft>
                        <a:buClrTx/>
                        <a:buSzTx/>
                        <a:buFont typeface="Lucida Grande" charset="0"/>
                        <a:buNone/>
                        <a:tabLst/>
                      </a:pPr>
                      <a:r>
                        <a:rPr kumimoji="0" lang="en-US" sz="1800" b="0" i="0" u="none" strike="noStrike" cap="none" normalizeH="0" baseline="0" dirty="0" smtClean="0">
                          <a:ln>
                            <a:noFill/>
                          </a:ln>
                          <a:solidFill>
                            <a:schemeClr val="bg1"/>
                          </a:solidFill>
                          <a:effectLst/>
                          <a:latin typeface="Arial" charset="0"/>
                          <a:ea typeface="ＭＳ Ｐゴシック" charset="0"/>
                          <a:cs typeface="ＭＳ Ｐゴシック" charset="0"/>
                        </a:rPr>
                        <a:t>&lt;0.0001</a:t>
                      </a:r>
                      <a:endParaRPr kumimoji="0" lang="en-US" sz="1800" b="0" i="0" u="none" strike="noStrike" cap="none" normalizeH="0" baseline="0" dirty="0">
                        <a:ln>
                          <a:noFill/>
                        </a:ln>
                        <a:solidFill>
                          <a:schemeClr val="bg1"/>
                        </a:solidFill>
                        <a:effectLst/>
                        <a:latin typeface="Arial" charset="0"/>
                        <a:ea typeface="ＭＳ Ｐゴシック" charset="0"/>
                        <a:cs typeface="ＭＳ Ｐゴシック" charset="0"/>
                      </a:endParaRPr>
                    </a:p>
                  </a:txBody>
                  <a:tcPr marT="45721" marB="4572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115895"/>
                    </a:solidFill>
                  </a:tcPr>
                </a:tc>
              </a:tr>
            </a:tbl>
          </a:graphicData>
        </a:graphic>
      </p:graphicFrame>
      <p:sp>
        <p:nvSpPr>
          <p:cNvPr id="16" name="TextBox 15"/>
          <p:cNvSpPr txBox="1"/>
          <p:nvPr/>
        </p:nvSpPr>
        <p:spPr>
          <a:xfrm>
            <a:off x="685800" y="5899132"/>
            <a:ext cx="7157466" cy="338554"/>
          </a:xfrm>
          <a:prstGeom prst="rect">
            <a:avLst/>
          </a:prstGeom>
          <a:noFill/>
        </p:spPr>
        <p:txBody>
          <a:bodyPr wrap="square" rtlCol="0">
            <a:spAutoFit/>
          </a:bodyPr>
          <a:lstStyle/>
          <a:p>
            <a:r>
              <a:rPr lang="en-US" sz="1600">
                <a:solidFill>
                  <a:srgbClr val="FFFFFF"/>
                </a:solidFill>
                <a:latin typeface="Arial"/>
                <a:cs typeface="Arial"/>
              </a:rPr>
              <a:t>MPM = malignant pleural mesothelioma</a:t>
            </a:r>
          </a:p>
        </p:txBody>
      </p:sp>
      <p:graphicFrame>
        <p:nvGraphicFramePr>
          <p:cNvPr id="19" name="Group 42"/>
          <p:cNvGraphicFramePr>
            <a:graphicFrameLocks noGrp="1"/>
          </p:cNvGraphicFramePr>
          <p:nvPr>
            <p:extLst>
              <p:ext uri="{D42A27DB-BD31-4B8C-83A1-F6EECF244321}">
                <p14:modId xmlns:p14="http://schemas.microsoft.com/office/powerpoint/2010/main" val="971619253"/>
              </p:ext>
            </p:extLst>
          </p:nvPr>
        </p:nvGraphicFramePr>
        <p:xfrm>
          <a:off x="7385238" y="2653978"/>
          <a:ext cx="1530164" cy="979487"/>
        </p:xfrm>
        <a:graphic>
          <a:graphicData uri="http://schemas.openxmlformats.org/drawingml/2006/table">
            <a:tbl>
              <a:tblPr/>
              <a:tblGrid>
                <a:gridCol w="1530164"/>
              </a:tblGrid>
              <a:tr h="979487">
                <a:tc>
                  <a:txBody>
                    <a:bodyPr/>
                    <a:lstStyle/>
                    <a:p>
                      <a:pPr marL="0" marR="0" lvl="0" indent="0" algn="ctr" defTabSz="914400" rtl="0" eaLnBrk="0" fontAlgn="base" latinLnBrk="0" hangingPunct="0">
                        <a:lnSpc>
                          <a:spcPct val="100000"/>
                        </a:lnSpc>
                        <a:spcBef>
                          <a:spcPct val="20000"/>
                        </a:spcBef>
                        <a:spcAft>
                          <a:spcPct val="0"/>
                        </a:spcAft>
                        <a:buClrTx/>
                        <a:buSzTx/>
                        <a:buFont typeface="Lucida Grande" charset="0"/>
                        <a:buNone/>
                        <a:tabLst/>
                        <a:defRPr/>
                      </a:pPr>
                      <a:r>
                        <a:rPr kumimoji="0" lang="en-US" sz="1700" b="1" i="0" u="none" strike="noStrike" cap="none" normalizeH="0" baseline="0" dirty="0" smtClean="0">
                          <a:ln>
                            <a:noFill/>
                          </a:ln>
                          <a:solidFill>
                            <a:srgbClr val="011997"/>
                          </a:solidFill>
                          <a:effectLst/>
                          <a:latin typeface="Arial" charset="0"/>
                          <a:ea typeface="ＭＳ Ｐゴシック" charset="-128"/>
                          <a:cs typeface="ＭＳ Ｐゴシック" charset="-128"/>
                        </a:rPr>
                        <a:t>Maintenance </a:t>
                      </a:r>
                      <a:r>
                        <a:rPr kumimoji="0" lang="en-US" sz="1700" b="1" i="0" u="none" strike="noStrike" cap="none" normalizeH="0" baseline="0" dirty="0" err="1" smtClean="0">
                          <a:ln>
                            <a:noFill/>
                          </a:ln>
                          <a:solidFill>
                            <a:srgbClr val="011997"/>
                          </a:solidFill>
                          <a:effectLst/>
                          <a:latin typeface="Arial" charset="0"/>
                          <a:ea typeface="ＭＳ Ｐゴシック" charset="-128"/>
                          <a:cs typeface="ＭＳ Ｐゴシック" charset="-128"/>
                        </a:rPr>
                        <a:t>bev</a:t>
                      </a:r>
                      <a:endParaRPr kumimoji="0" lang="en-US" sz="1700" b="1" i="0" u="none" strike="noStrike" cap="none" normalizeH="0" baseline="0" dirty="0" smtClean="0">
                        <a:ln>
                          <a:noFill/>
                        </a:ln>
                        <a:solidFill>
                          <a:srgbClr val="011997"/>
                        </a:solidFill>
                        <a:effectLst/>
                        <a:latin typeface="Arial" charset="0"/>
                        <a:ea typeface="ＭＳ Ｐゴシック" charset="-128"/>
                        <a:cs typeface="ＭＳ Ｐゴシック" charset="-128"/>
                      </a:endParaRPr>
                    </a:p>
                  </a:txBody>
                  <a:tcPr marT="45731" marB="4573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9CE15"/>
                    </a:solidFill>
                  </a:tcPr>
                </a:tc>
              </a:tr>
            </a:tbl>
          </a:graphicData>
        </a:graphic>
      </p:graphicFrame>
    </p:spTree>
    <p:extLst>
      <p:ext uri="{BB962C8B-B14F-4D97-AF65-F5344CB8AC3E}">
        <p14:creationId xmlns:p14="http://schemas.microsoft.com/office/powerpoint/2010/main" val="10002090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369" name="Group 33"/>
          <p:cNvGraphicFramePr>
            <a:graphicFrameLocks noGrp="1"/>
          </p:cNvGraphicFramePr>
          <p:nvPr>
            <p:extLst>
              <p:ext uri="{D42A27DB-BD31-4B8C-83A1-F6EECF244321}">
                <p14:modId xmlns:p14="http://schemas.microsoft.com/office/powerpoint/2010/main" val="1483929369"/>
              </p:ext>
            </p:extLst>
          </p:nvPr>
        </p:nvGraphicFramePr>
        <p:xfrm>
          <a:off x="753035" y="1366773"/>
          <a:ext cx="3684494" cy="1376426"/>
        </p:xfrm>
        <a:graphic>
          <a:graphicData uri="http://schemas.openxmlformats.org/drawingml/2006/table">
            <a:tbl>
              <a:tblPr/>
              <a:tblGrid>
                <a:gridCol w="3684494"/>
              </a:tblGrid>
              <a:tr h="1376426">
                <a:tc>
                  <a:txBody>
                    <a:bodyPr/>
                    <a:lstStyle>
                      <a:lvl1pPr eaLnBrk="0" hangingPunct="0">
                        <a:spcBef>
                          <a:spcPct val="20000"/>
                        </a:spcBef>
                        <a:buFont typeface="Lucida Grande" charset="0"/>
                        <a:defRPr sz="2000">
                          <a:solidFill>
                            <a:srgbClr val="464847"/>
                          </a:solidFill>
                          <a:latin typeface="Arial" charset="0"/>
                          <a:ea typeface="ＭＳ Ｐゴシック" charset="-128"/>
                        </a:defRPr>
                      </a:lvl1pPr>
                      <a:lvl2pPr marL="742950" indent="-285750" eaLnBrk="0" hangingPunct="0">
                        <a:spcBef>
                          <a:spcPct val="20000"/>
                        </a:spcBef>
                        <a:buFont typeface="Arial" charset="0"/>
                        <a:defRPr>
                          <a:solidFill>
                            <a:srgbClr val="464847"/>
                          </a:solidFill>
                          <a:latin typeface="Arial" charset="0"/>
                          <a:ea typeface="ＭＳ Ｐゴシック" charset="-128"/>
                        </a:defRPr>
                      </a:lvl2pPr>
                      <a:lvl3pPr marL="1143000" indent="-228600" eaLnBrk="0" hangingPunct="0">
                        <a:spcBef>
                          <a:spcPct val="20000"/>
                        </a:spcBef>
                        <a:buFont typeface="Arial" charset="0"/>
                        <a:defRPr sz="1600">
                          <a:solidFill>
                            <a:srgbClr val="464847"/>
                          </a:solidFill>
                          <a:latin typeface="Arial" charset="0"/>
                          <a:ea typeface="ヒラギノ角ゴ Pro W3" charset="-128"/>
                        </a:defRPr>
                      </a:lvl3pPr>
                      <a:lvl4pPr marL="1600200" indent="-228600" eaLnBrk="0" hangingPunct="0">
                        <a:spcBef>
                          <a:spcPct val="20000"/>
                        </a:spcBef>
                        <a:buFont typeface="Arial" charset="0"/>
                        <a:defRPr sz="1400">
                          <a:solidFill>
                            <a:srgbClr val="464847"/>
                          </a:solidFill>
                          <a:latin typeface="Arial" charset="0"/>
                          <a:ea typeface="ヒラギノ角ゴ Pro W3" charset="-128"/>
                        </a:defRPr>
                      </a:lvl4pPr>
                      <a:lvl5pPr marL="2057400" indent="-228600" eaLnBrk="0" hangingPunct="0">
                        <a:spcBef>
                          <a:spcPct val="20000"/>
                        </a:spcBef>
                        <a:buFont typeface="Arial" charset="0"/>
                        <a:defRPr sz="1400">
                          <a:solidFill>
                            <a:srgbClr val="464847"/>
                          </a:solidFill>
                          <a:latin typeface="Arial" charset="0"/>
                          <a:ea typeface="ヒラギノ角ゴ Pro W3" charset="-128"/>
                        </a:defRPr>
                      </a:lvl5pPr>
                      <a:lvl6pPr marL="2514600" indent="-228600" eaLnBrk="0" fontAlgn="base" hangingPunct="0">
                        <a:spcBef>
                          <a:spcPct val="20000"/>
                        </a:spcBef>
                        <a:spcAft>
                          <a:spcPct val="0"/>
                        </a:spcAft>
                        <a:buFont typeface="Arial" charset="0"/>
                        <a:defRPr sz="1400">
                          <a:solidFill>
                            <a:srgbClr val="464847"/>
                          </a:solidFill>
                          <a:latin typeface="Arial" charset="0"/>
                          <a:ea typeface="ヒラギノ角ゴ Pro W3" charset="-128"/>
                        </a:defRPr>
                      </a:lvl6pPr>
                      <a:lvl7pPr marL="2971800" indent="-228600" eaLnBrk="0" fontAlgn="base" hangingPunct="0">
                        <a:spcBef>
                          <a:spcPct val="20000"/>
                        </a:spcBef>
                        <a:spcAft>
                          <a:spcPct val="0"/>
                        </a:spcAft>
                        <a:buFont typeface="Arial" charset="0"/>
                        <a:defRPr sz="1400">
                          <a:solidFill>
                            <a:srgbClr val="464847"/>
                          </a:solidFill>
                          <a:latin typeface="Arial" charset="0"/>
                          <a:ea typeface="ヒラギノ角ゴ Pro W3" charset="-128"/>
                        </a:defRPr>
                      </a:lvl7pPr>
                      <a:lvl8pPr marL="3429000" indent="-228600" eaLnBrk="0" fontAlgn="base" hangingPunct="0">
                        <a:spcBef>
                          <a:spcPct val="20000"/>
                        </a:spcBef>
                        <a:spcAft>
                          <a:spcPct val="0"/>
                        </a:spcAft>
                        <a:buFont typeface="Arial" charset="0"/>
                        <a:defRPr sz="1400">
                          <a:solidFill>
                            <a:srgbClr val="464847"/>
                          </a:solidFill>
                          <a:latin typeface="Arial" charset="0"/>
                          <a:ea typeface="ヒラギノ角ゴ Pro W3" charset="-128"/>
                        </a:defRPr>
                      </a:lvl8pPr>
                      <a:lvl9pPr marL="3886200" indent="-228600" eaLnBrk="0" fontAlgn="base" hangingPunct="0">
                        <a:spcBef>
                          <a:spcPct val="20000"/>
                        </a:spcBef>
                        <a:spcAft>
                          <a:spcPct val="0"/>
                        </a:spcAft>
                        <a:buFont typeface="Arial" charset="0"/>
                        <a:defRPr sz="1400">
                          <a:solidFill>
                            <a:srgbClr val="464847"/>
                          </a:solidFill>
                          <a:latin typeface="Arial" charset="0"/>
                          <a:ea typeface="ヒラギノ角ゴ Pro W3"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altLang="x-none" sz="2000" b="1" i="0" u="none" strike="noStrike" cap="none" normalizeH="0" baseline="0" dirty="0" smtClean="0">
                          <a:ln>
                            <a:noFill/>
                          </a:ln>
                          <a:solidFill>
                            <a:schemeClr val="bg1"/>
                          </a:solidFill>
                          <a:effectLst/>
                          <a:latin typeface="Arial" charset="0"/>
                          <a:ea typeface="ＭＳ Ｐゴシック" charset="-128"/>
                        </a:rPr>
                        <a:t>Eligibility (n = 147)</a:t>
                      </a:r>
                      <a:endParaRPr kumimoji="0" lang="en-US" altLang="x-none" sz="2000" b="0" i="0" u="none" strike="noStrike" cap="none" normalizeH="0" baseline="0" dirty="0" smtClean="0">
                        <a:ln>
                          <a:noFill/>
                        </a:ln>
                        <a:solidFill>
                          <a:schemeClr val="bg1"/>
                        </a:solidFill>
                        <a:effectLst/>
                        <a:latin typeface="Arial" charset="0"/>
                        <a:ea typeface="ＭＳ Ｐゴシック" charset="-128"/>
                      </a:endParaRP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pPr>
                      <a:r>
                        <a:rPr kumimoji="0" lang="en-US" altLang="x-none" sz="2000" b="0" i="0" u="none" strike="noStrike" cap="none" normalizeH="0" baseline="0" dirty="0" smtClean="0">
                          <a:ln>
                            <a:noFill/>
                          </a:ln>
                          <a:solidFill>
                            <a:schemeClr val="bg1"/>
                          </a:solidFill>
                          <a:effectLst/>
                          <a:latin typeface="Arial" charset="0"/>
                          <a:ea typeface="ＭＳ Ｐゴシック" charset="-128"/>
                        </a:rPr>
                        <a:t>Solid tumor</a:t>
                      </a: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pPr>
                      <a:r>
                        <a:rPr kumimoji="0" lang="en-US" altLang="x-none" sz="2000" b="0" i="0" u="none" strike="noStrike" cap="none" normalizeH="0" baseline="0" dirty="0" smtClean="0">
                          <a:ln>
                            <a:noFill/>
                          </a:ln>
                          <a:solidFill>
                            <a:schemeClr val="bg1"/>
                          </a:solidFill>
                          <a:effectLst/>
                          <a:latin typeface="Arial" charset="0"/>
                          <a:ea typeface="ＭＳ Ｐゴシック" charset="-128"/>
                        </a:rPr>
                        <a:t>Refractory to chemotherapy</a:t>
                      </a:r>
                      <a:endParaRPr kumimoji="0" lang="en-US" altLang="x-none" sz="2000" b="0" i="0" u="none" strike="noStrike" cap="none" normalizeH="0" baseline="0" dirty="0">
                        <a:ln>
                          <a:noFill/>
                        </a:ln>
                        <a:solidFill>
                          <a:schemeClr val="bg1"/>
                        </a:solidFill>
                        <a:effectLst/>
                        <a:latin typeface="Arial" charset="0"/>
                        <a:ea typeface="ＭＳ Ｐゴシック" charset="-128"/>
                      </a:endParaRPr>
                    </a:p>
                  </a:txBody>
                  <a:tcPr marT="45731" marB="4573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115895"/>
                    </a:solidFill>
                  </a:tcPr>
                </a:tc>
              </a:tr>
            </a:tbl>
          </a:graphicData>
        </a:graphic>
      </p:graphicFrame>
      <p:graphicFrame>
        <p:nvGraphicFramePr>
          <p:cNvPr id="97318" name="Group 38"/>
          <p:cNvGraphicFramePr>
            <a:graphicFrameLocks noGrp="1"/>
          </p:cNvGraphicFramePr>
          <p:nvPr>
            <p:extLst>
              <p:ext uri="{D42A27DB-BD31-4B8C-83A1-F6EECF244321}">
                <p14:modId xmlns:p14="http://schemas.microsoft.com/office/powerpoint/2010/main" val="1033899107"/>
              </p:ext>
            </p:extLst>
          </p:nvPr>
        </p:nvGraphicFramePr>
        <p:xfrm>
          <a:off x="5225527" y="1339738"/>
          <a:ext cx="3152775" cy="1371601"/>
        </p:xfrm>
        <a:graphic>
          <a:graphicData uri="http://schemas.openxmlformats.org/drawingml/2006/table">
            <a:tbl>
              <a:tblPr/>
              <a:tblGrid>
                <a:gridCol w="3152775"/>
              </a:tblGrid>
              <a:tr h="1371601">
                <a:tc>
                  <a:txBody>
                    <a:bodyPr/>
                    <a:lstStyle/>
                    <a:p>
                      <a:pPr marL="0" marR="0" lvl="0" indent="0" algn="ctr" defTabSz="914400" rtl="0" eaLnBrk="0" fontAlgn="base" latinLnBrk="0" hangingPunct="0">
                        <a:lnSpc>
                          <a:spcPct val="100000"/>
                        </a:lnSpc>
                        <a:spcBef>
                          <a:spcPct val="20000"/>
                        </a:spcBef>
                        <a:spcAft>
                          <a:spcPct val="0"/>
                        </a:spcAft>
                        <a:buClrTx/>
                        <a:buSzTx/>
                        <a:buFont typeface="Lucida Grande" charset="0"/>
                        <a:buNone/>
                        <a:tabLst/>
                      </a:pPr>
                      <a:r>
                        <a:rPr kumimoji="0" lang="en-US" sz="1800" b="1" i="0" u="none" strike="noStrike" cap="none" normalizeH="0" baseline="0" dirty="0" smtClean="0">
                          <a:ln>
                            <a:noFill/>
                          </a:ln>
                          <a:solidFill>
                            <a:srgbClr val="011997"/>
                          </a:solidFill>
                          <a:effectLst/>
                          <a:latin typeface="Arial" charset="0"/>
                          <a:ea typeface="ＭＳ Ｐゴシック" charset="-128"/>
                          <a:cs typeface="ＭＳ Ｐゴシック" charset="-128"/>
                        </a:rPr>
                        <a:t>Anetumab ravtansine</a:t>
                      </a:r>
                    </a:p>
                    <a:p>
                      <a:pPr marL="0" marR="0" lvl="0" indent="0" algn="ctr" defTabSz="914400" rtl="0" eaLnBrk="0" fontAlgn="base" latinLnBrk="0" hangingPunct="0">
                        <a:lnSpc>
                          <a:spcPct val="100000"/>
                        </a:lnSpc>
                        <a:spcBef>
                          <a:spcPct val="20000"/>
                        </a:spcBef>
                        <a:spcAft>
                          <a:spcPct val="0"/>
                        </a:spcAft>
                        <a:buClrTx/>
                        <a:buSzTx/>
                        <a:buFont typeface="Lucida Grande" charset="0"/>
                        <a:buNone/>
                        <a:tabLst/>
                      </a:pPr>
                      <a:r>
                        <a:rPr kumimoji="0" lang="en-US" sz="1800" b="1" i="0" u="none" strike="noStrike" cap="none" normalizeH="0" baseline="0" dirty="0" smtClean="0">
                          <a:ln>
                            <a:noFill/>
                          </a:ln>
                          <a:solidFill>
                            <a:srgbClr val="011997"/>
                          </a:solidFill>
                          <a:effectLst/>
                          <a:latin typeface="Arial" charset="0"/>
                          <a:ea typeface="ＭＳ Ｐゴシック" charset="-128"/>
                          <a:cs typeface="ＭＳ Ｐゴシック" charset="-128"/>
                        </a:rPr>
                        <a:t>MTD = 6.5 mg/kg q3wk</a:t>
                      </a:r>
                    </a:p>
                  </a:txBody>
                  <a:tcPr marT="45648" marB="4564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961E"/>
                    </a:solidFill>
                  </a:tcPr>
                </a:tc>
              </a:tr>
            </a:tbl>
          </a:graphicData>
        </a:graphic>
      </p:graphicFrame>
      <p:sp>
        <p:nvSpPr>
          <p:cNvPr id="10255" name="Line 2"/>
          <p:cNvSpPr>
            <a:spLocks noChangeShapeType="1"/>
          </p:cNvSpPr>
          <p:nvPr/>
        </p:nvSpPr>
        <p:spPr bwMode="auto">
          <a:xfrm>
            <a:off x="4437529" y="2025539"/>
            <a:ext cx="787997" cy="0"/>
          </a:xfrm>
          <a:prstGeom prst="line">
            <a:avLst/>
          </a:prstGeom>
          <a:noFill/>
          <a:ln w="28575">
            <a:solidFill>
              <a:schemeClr val="bg1"/>
            </a:solidFill>
            <a:round/>
            <a:headEnd type="none" w="med" len="med"/>
            <a:tailEnd type="triangle" w="med" len="med"/>
          </a:ln>
          <a:extLst>
            <a:ext uri="{909E8E84-426E-40DD-AFC4-6F175D3DCCD1}">
              <a14:hiddenFill xmlns:a14="http://schemas.microsoft.com/office/drawing/2010/main">
                <a:noFill/>
              </a14:hiddenFill>
            </a:ext>
          </a:extLst>
        </p:spPr>
        <p:txBody>
          <a:bodyPr wrap="none" anchor="ctr"/>
          <a:lstStyle/>
          <a:p>
            <a:endParaRPr lang="en-US" dirty="0"/>
          </a:p>
        </p:txBody>
      </p:sp>
      <p:sp>
        <p:nvSpPr>
          <p:cNvPr id="10265" name="Rectangle 36"/>
          <p:cNvSpPr>
            <a:spLocks noGrp="1"/>
          </p:cNvSpPr>
          <p:nvPr>
            <p:ph type="title"/>
          </p:nvPr>
        </p:nvSpPr>
        <p:spPr/>
        <p:txBody>
          <a:bodyPr/>
          <a:lstStyle/>
          <a:p>
            <a:r>
              <a:rPr lang="en-US" altLang="x-none" dirty="0"/>
              <a:t>Phase </a:t>
            </a:r>
            <a:r>
              <a:rPr lang="en-US" altLang="x-none" dirty="0" smtClean="0"/>
              <a:t>I Trial of Anti-Mesothelin Antibody Anetumab Ravtansine</a:t>
            </a:r>
            <a:endParaRPr lang="en-US" altLang="x-none" dirty="0"/>
          </a:p>
        </p:txBody>
      </p:sp>
      <p:sp>
        <p:nvSpPr>
          <p:cNvPr id="3" name="Content Placeholder 2"/>
          <p:cNvSpPr>
            <a:spLocks noGrp="1"/>
          </p:cNvSpPr>
          <p:nvPr>
            <p:ph idx="1"/>
          </p:nvPr>
        </p:nvSpPr>
        <p:spPr>
          <a:xfrm>
            <a:off x="685800" y="3049049"/>
            <a:ext cx="7772400" cy="2986880"/>
          </a:xfrm>
        </p:spPr>
        <p:txBody>
          <a:bodyPr/>
          <a:lstStyle/>
          <a:p>
            <a:pPr>
              <a:spcBef>
                <a:spcPts val="800"/>
              </a:spcBef>
              <a:buFont typeface="Arial" charset="0"/>
              <a:buChar char="•"/>
            </a:pPr>
            <a:r>
              <a:rPr lang="en-US" sz="2000" b="1" dirty="0">
                <a:solidFill>
                  <a:srgbClr val="FFFF00"/>
                </a:solidFill>
              </a:rPr>
              <a:t>Patients with MPM treated at MTD (n = </a:t>
            </a:r>
            <a:r>
              <a:rPr lang="en-US" sz="2000" b="1" dirty="0" smtClean="0">
                <a:solidFill>
                  <a:srgbClr val="FFFF00"/>
                </a:solidFill>
              </a:rPr>
              <a:t>16):</a:t>
            </a:r>
          </a:p>
          <a:p>
            <a:pPr lvl="1">
              <a:spcBef>
                <a:spcPts val="800"/>
              </a:spcBef>
              <a:buFont typeface=".HelveticaNeueDeskInterface-Regular" charset="-120"/>
              <a:buChar char="–"/>
            </a:pPr>
            <a:r>
              <a:rPr lang="en-US" sz="2000" dirty="0" smtClean="0"/>
              <a:t>Objective </a:t>
            </a:r>
            <a:r>
              <a:rPr lang="en-US" sz="2000" dirty="0"/>
              <a:t>tumor </a:t>
            </a:r>
            <a:r>
              <a:rPr lang="en-US" sz="2000" dirty="0" smtClean="0"/>
              <a:t>shrinkage, 5/16 </a:t>
            </a:r>
            <a:r>
              <a:rPr lang="en-US" sz="2000" dirty="0"/>
              <a:t>(31</a:t>
            </a:r>
            <a:r>
              <a:rPr lang="en-US" sz="2000" dirty="0" smtClean="0"/>
              <a:t>%)</a:t>
            </a:r>
          </a:p>
          <a:p>
            <a:pPr lvl="1">
              <a:spcBef>
                <a:spcPts val="800"/>
              </a:spcBef>
              <a:buFont typeface=".HelveticaNeueDeskInterface-Regular" charset="-120"/>
              <a:buChar char="–"/>
            </a:pPr>
            <a:r>
              <a:rPr lang="en-US" sz="2000" dirty="0" smtClean="0"/>
              <a:t>Stable disease, 7/16 </a:t>
            </a:r>
            <a:r>
              <a:rPr lang="en-US" sz="2000" dirty="0"/>
              <a:t>(44%) </a:t>
            </a:r>
          </a:p>
          <a:p>
            <a:pPr>
              <a:spcBef>
                <a:spcPts val="800"/>
              </a:spcBef>
              <a:buFont typeface="Arial" charset="0"/>
              <a:buChar char="•"/>
            </a:pPr>
            <a:r>
              <a:rPr lang="en-US" sz="2000" dirty="0"/>
              <a:t>Those who received the agent as second-line therapy </a:t>
            </a:r>
            <a:r>
              <a:rPr lang="en-US" sz="2000" dirty="0" smtClean="0"/>
              <a:t>(</a:t>
            </a:r>
            <a:r>
              <a:rPr lang="en-US" sz="2000" dirty="0"/>
              <a:t>n = 10</a:t>
            </a:r>
            <a:r>
              <a:rPr lang="en-US" sz="2000" dirty="0" smtClean="0"/>
              <a:t>): </a:t>
            </a:r>
          </a:p>
          <a:p>
            <a:pPr lvl="1">
              <a:spcBef>
                <a:spcPts val="800"/>
              </a:spcBef>
              <a:buFont typeface=".HelveticaNeueDeskInterface-Regular" charset="-120"/>
              <a:buChar char="–"/>
            </a:pPr>
            <a:r>
              <a:rPr lang="en-US" sz="2000" dirty="0" smtClean="0"/>
              <a:t>Objective </a:t>
            </a:r>
            <a:r>
              <a:rPr lang="en-US" sz="2000" dirty="0"/>
              <a:t>tumor </a:t>
            </a:r>
            <a:r>
              <a:rPr lang="en-US" sz="2000" dirty="0" smtClean="0"/>
              <a:t>shrinkage, </a:t>
            </a:r>
            <a:r>
              <a:rPr lang="en-US" sz="2000" dirty="0"/>
              <a:t>5/10 (50</a:t>
            </a:r>
            <a:r>
              <a:rPr lang="en-US" sz="2000" dirty="0" smtClean="0"/>
              <a:t>%)</a:t>
            </a:r>
          </a:p>
          <a:p>
            <a:pPr lvl="1">
              <a:spcBef>
                <a:spcPts val="800"/>
              </a:spcBef>
              <a:buFont typeface=".HelveticaNeueDeskInterface-Regular" charset="-120"/>
              <a:buChar char="–"/>
            </a:pPr>
            <a:r>
              <a:rPr lang="en-US" sz="2000" dirty="0" smtClean="0"/>
              <a:t>Stable disease, </a:t>
            </a:r>
            <a:r>
              <a:rPr lang="en-US" sz="2000" dirty="0"/>
              <a:t>4/10 (40%)</a:t>
            </a:r>
          </a:p>
          <a:p>
            <a:pPr>
              <a:spcBef>
                <a:spcPts val="800"/>
              </a:spcBef>
              <a:buFont typeface="Arial" charset="0"/>
              <a:buChar char="•"/>
            </a:pPr>
            <a:r>
              <a:rPr lang="en-US" sz="2000" dirty="0"/>
              <a:t>In most patients the tumor response was very </a:t>
            </a:r>
            <a:r>
              <a:rPr lang="en-US" sz="2000" dirty="0" smtClean="0"/>
              <a:t>durable</a:t>
            </a:r>
            <a:endParaRPr lang="en-US" sz="2000" dirty="0"/>
          </a:p>
        </p:txBody>
      </p:sp>
      <p:sp>
        <p:nvSpPr>
          <p:cNvPr id="17" name="TextBox 16"/>
          <p:cNvSpPr txBox="1"/>
          <p:nvPr/>
        </p:nvSpPr>
        <p:spPr>
          <a:xfrm>
            <a:off x="0" y="6273225"/>
            <a:ext cx="9144000" cy="584775"/>
          </a:xfrm>
          <a:prstGeom prst="rect">
            <a:avLst/>
          </a:prstGeom>
          <a:noFill/>
        </p:spPr>
        <p:txBody>
          <a:bodyPr wrap="square" rtlCol="0">
            <a:spAutoFit/>
          </a:bodyPr>
          <a:lstStyle/>
          <a:p>
            <a:r>
              <a:rPr lang="en-US" sz="1600" dirty="0">
                <a:solidFill>
                  <a:schemeClr val="bg1"/>
                </a:solidFill>
                <a:latin typeface="Arial"/>
                <a:cs typeface="Arial"/>
              </a:rPr>
              <a:t>http://</a:t>
            </a:r>
            <a:r>
              <a:rPr lang="en-US" sz="1600" dirty="0" err="1">
                <a:solidFill>
                  <a:schemeClr val="bg1"/>
                </a:solidFill>
                <a:latin typeface="Arial"/>
                <a:cs typeface="Arial"/>
              </a:rPr>
              <a:t>blog.curemeso.org</a:t>
            </a:r>
            <a:r>
              <a:rPr lang="en-US" sz="1600" dirty="0">
                <a:solidFill>
                  <a:schemeClr val="bg1"/>
                </a:solidFill>
                <a:latin typeface="Arial"/>
                <a:cs typeface="Arial"/>
              </a:rPr>
              <a:t>/breaking-news-data-</a:t>
            </a:r>
            <a:r>
              <a:rPr lang="en-US" sz="1600" dirty="0" err="1">
                <a:solidFill>
                  <a:schemeClr val="bg1"/>
                </a:solidFill>
                <a:latin typeface="Arial"/>
                <a:cs typeface="Arial"/>
              </a:rPr>
              <a:t>anetumab</a:t>
            </a:r>
            <a:r>
              <a:rPr lang="en-US" sz="1600" dirty="0">
                <a:solidFill>
                  <a:schemeClr val="bg1"/>
                </a:solidFill>
                <a:latin typeface="Arial"/>
                <a:cs typeface="Arial"/>
              </a:rPr>
              <a:t>-</a:t>
            </a:r>
            <a:r>
              <a:rPr lang="en-US" sz="1600" dirty="0" err="1">
                <a:solidFill>
                  <a:schemeClr val="bg1"/>
                </a:solidFill>
                <a:latin typeface="Arial"/>
                <a:cs typeface="Arial"/>
              </a:rPr>
              <a:t>ravtansine</a:t>
            </a:r>
            <a:r>
              <a:rPr lang="en-US" sz="1600" dirty="0">
                <a:solidFill>
                  <a:schemeClr val="bg1"/>
                </a:solidFill>
                <a:latin typeface="Arial"/>
                <a:cs typeface="Arial"/>
              </a:rPr>
              <a:t>-study/; </a:t>
            </a:r>
            <a:r>
              <a:rPr lang="en-US" sz="1600" dirty="0" err="1">
                <a:solidFill>
                  <a:schemeClr val="bg1"/>
                </a:solidFill>
                <a:latin typeface="Arial"/>
                <a:cs typeface="Arial"/>
              </a:rPr>
              <a:t>Blumenschien</a:t>
            </a:r>
            <a:r>
              <a:rPr lang="en-US" sz="1600" dirty="0">
                <a:solidFill>
                  <a:schemeClr val="bg1"/>
                </a:solidFill>
                <a:latin typeface="Arial"/>
                <a:cs typeface="Arial"/>
              </a:rPr>
              <a:t> GR et al. </a:t>
            </a:r>
            <a:r>
              <a:rPr lang="en-US" sz="1600" i="1" dirty="0">
                <a:solidFill>
                  <a:schemeClr val="bg1"/>
                </a:solidFill>
                <a:latin typeface="Arial"/>
                <a:cs typeface="Arial"/>
              </a:rPr>
              <a:t>Proc ASCO </a:t>
            </a:r>
            <a:r>
              <a:rPr lang="en-US" sz="1600" dirty="0" smtClean="0">
                <a:solidFill>
                  <a:schemeClr val="bg1"/>
                </a:solidFill>
                <a:latin typeface="Arial"/>
                <a:cs typeface="Arial"/>
              </a:rPr>
              <a:t>2016;Abstact </a:t>
            </a:r>
            <a:r>
              <a:rPr lang="en-US" sz="1600" dirty="0">
                <a:solidFill>
                  <a:schemeClr val="bg1"/>
                </a:solidFill>
                <a:latin typeface="Arial"/>
                <a:cs typeface="Arial"/>
              </a:rPr>
              <a:t>2509.</a:t>
            </a:r>
          </a:p>
        </p:txBody>
      </p:sp>
    </p:spTree>
    <p:extLst>
      <p:ext uri="{BB962C8B-B14F-4D97-AF65-F5344CB8AC3E}">
        <p14:creationId xmlns:p14="http://schemas.microsoft.com/office/powerpoint/2010/main" val="14874312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01168" y="6408941"/>
            <a:ext cx="8942832" cy="338554"/>
          </a:xfrm>
          <a:prstGeom prst="rect">
            <a:avLst/>
          </a:prstGeom>
          <a:noFill/>
        </p:spPr>
        <p:txBody>
          <a:bodyPr wrap="square" rtlCol="0">
            <a:spAutoFit/>
          </a:bodyPr>
          <a:lstStyle/>
          <a:p>
            <a:r>
              <a:rPr lang="en-US" sz="1600" dirty="0" smtClean="0">
                <a:solidFill>
                  <a:srgbClr val="FFFFFF"/>
                </a:solidFill>
                <a:latin typeface="Arial"/>
                <a:cs typeface="Arial"/>
              </a:rPr>
              <a:t>Hassan R et al. </a:t>
            </a:r>
            <a:r>
              <a:rPr lang="en-US" sz="1600" i="1" dirty="0" smtClean="0">
                <a:solidFill>
                  <a:srgbClr val="FFFFFF"/>
                </a:solidFill>
                <a:latin typeface="Arial"/>
                <a:cs typeface="Arial"/>
              </a:rPr>
              <a:t>Proc ASCO </a:t>
            </a:r>
            <a:r>
              <a:rPr lang="en-US" sz="1600" dirty="0" smtClean="0">
                <a:solidFill>
                  <a:srgbClr val="FFFFFF"/>
                </a:solidFill>
                <a:latin typeface="Arial"/>
                <a:cs typeface="Arial"/>
              </a:rPr>
              <a:t>2016;Abstract 8503</a:t>
            </a:r>
            <a:r>
              <a:rPr lang="en-US" sz="1600" dirty="0" smtClean="0">
                <a:solidFill>
                  <a:srgbClr val="FFFFFF"/>
                </a:solidFill>
                <a:latin typeface="Arial"/>
                <a:cs typeface="Arial"/>
                <a:sym typeface="Wingdings"/>
              </a:rPr>
              <a:t>.</a:t>
            </a:r>
            <a:endParaRPr lang="en-US" sz="1600" dirty="0">
              <a:solidFill>
                <a:srgbClr val="FFFFFF"/>
              </a:solidFill>
              <a:latin typeface="Arial"/>
              <a:cs typeface="Arial"/>
            </a:endParaRPr>
          </a:p>
        </p:txBody>
      </p:sp>
      <p:sp>
        <p:nvSpPr>
          <p:cNvPr id="10" name="TextBox 9"/>
          <p:cNvSpPr txBox="1"/>
          <p:nvPr/>
        </p:nvSpPr>
        <p:spPr>
          <a:xfrm>
            <a:off x="389967" y="6028286"/>
            <a:ext cx="6468035" cy="369332"/>
          </a:xfrm>
          <a:prstGeom prst="rect">
            <a:avLst/>
          </a:prstGeom>
          <a:noFill/>
        </p:spPr>
        <p:txBody>
          <a:bodyPr wrap="square" rtlCol="0">
            <a:spAutoFit/>
          </a:bodyPr>
          <a:lstStyle/>
          <a:p>
            <a:pPr marL="342900" indent="-342900">
              <a:buFont typeface="Arial" charset="0"/>
              <a:buChar char="•"/>
            </a:pPr>
            <a:r>
              <a:rPr lang="en-US" sz="1800" b="1" dirty="0" smtClean="0">
                <a:solidFill>
                  <a:srgbClr val="FFFF00"/>
                </a:solidFill>
              </a:rPr>
              <a:t>ORR </a:t>
            </a:r>
            <a:r>
              <a:rPr lang="en-US" sz="1800" b="1" dirty="0">
                <a:solidFill>
                  <a:srgbClr val="FFFF00"/>
                </a:solidFill>
              </a:rPr>
              <a:t>5/53 (9.4%)</a:t>
            </a:r>
          </a:p>
        </p:txBody>
      </p:sp>
      <p:sp>
        <p:nvSpPr>
          <p:cNvPr id="3" name="Title 2"/>
          <p:cNvSpPr>
            <a:spLocks noGrp="1"/>
          </p:cNvSpPr>
          <p:nvPr>
            <p:ph type="title"/>
          </p:nvPr>
        </p:nvSpPr>
        <p:spPr>
          <a:xfrm>
            <a:off x="685801" y="0"/>
            <a:ext cx="7987552" cy="1143000"/>
          </a:xfrm>
        </p:spPr>
        <p:txBody>
          <a:bodyPr/>
          <a:lstStyle/>
          <a:p>
            <a:r>
              <a:rPr lang="en-US" dirty="0">
                <a:solidFill>
                  <a:srgbClr val="BBE0E3"/>
                </a:solidFill>
              </a:rPr>
              <a:t>Phase I JAVELIN Trial</a:t>
            </a:r>
          </a:p>
        </p:txBody>
      </p:sp>
      <p:sp>
        <p:nvSpPr>
          <p:cNvPr id="7" name="Rectangle 6"/>
          <p:cNvSpPr/>
          <p:nvPr/>
        </p:nvSpPr>
        <p:spPr bwMode="auto">
          <a:xfrm>
            <a:off x="281850" y="2516518"/>
            <a:ext cx="2165515" cy="670436"/>
          </a:xfrm>
          <a:prstGeom prst="rect">
            <a:avLst/>
          </a:prstGeom>
          <a:solidFill>
            <a:srgbClr val="115895"/>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lnSpc>
                <a:spcPts val="1600"/>
              </a:lnSpc>
            </a:pPr>
            <a:r>
              <a:rPr kumimoji="0" lang="en-US" sz="1600" b="1" i="0" u="none" strike="noStrike" cap="none" normalizeH="0" baseline="0" dirty="0" smtClean="0">
                <a:ln>
                  <a:noFill/>
                </a:ln>
                <a:solidFill>
                  <a:schemeClr val="bg1"/>
                </a:solidFill>
                <a:effectLst/>
                <a:ea typeface="Arial" charset="0"/>
                <a:cs typeface="Arial" charset="0"/>
              </a:rPr>
              <a:t>NSCLC </a:t>
            </a:r>
            <a:r>
              <a:rPr lang="en-US" sz="1600" b="1" dirty="0">
                <a:solidFill>
                  <a:schemeClr val="bg1"/>
                </a:solidFill>
                <a:ea typeface="Arial" charset="0"/>
                <a:cs typeface="Arial" charset="0"/>
              </a:rPr>
              <a:t>first line</a:t>
            </a:r>
          </a:p>
        </p:txBody>
      </p:sp>
      <p:sp>
        <p:nvSpPr>
          <p:cNvPr id="15" name="Rectangle 14"/>
          <p:cNvSpPr/>
          <p:nvPr/>
        </p:nvSpPr>
        <p:spPr bwMode="auto">
          <a:xfrm>
            <a:off x="2608732" y="2516518"/>
            <a:ext cx="1976716" cy="670436"/>
          </a:xfrm>
          <a:prstGeom prst="rect">
            <a:avLst/>
          </a:prstGeom>
          <a:solidFill>
            <a:srgbClr val="115895"/>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lnSpc>
                <a:spcPts val="1600"/>
              </a:lnSpc>
            </a:pPr>
            <a:r>
              <a:rPr lang="en-US" sz="1600" b="1" dirty="0">
                <a:solidFill>
                  <a:schemeClr val="bg1"/>
                </a:solidFill>
                <a:ea typeface="Arial" charset="0"/>
                <a:cs typeface="Arial" charset="0"/>
              </a:rPr>
              <a:t>Ovarian </a:t>
            </a:r>
            <a:r>
              <a:rPr lang="en-US" sz="1600" b="1" dirty="0" smtClean="0">
                <a:solidFill>
                  <a:schemeClr val="bg1"/>
                </a:solidFill>
                <a:ea typeface="Arial" charset="0"/>
                <a:cs typeface="Arial" charset="0"/>
              </a:rPr>
              <a:t>cancer</a:t>
            </a:r>
            <a:endParaRPr lang="en-US" sz="1600" b="1" dirty="0">
              <a:solidFill>
                <a:schemeClr val="bg1"/>
              </a:solidFill>
              <a:ea typeface="Arial" charset="0"/>
              <a:cs typeface="Arial" charset="0"/>
            </a:endParaRPr>
          </a:p>
        </p:txBody>
      </p:sp>
      <p:sp>
        <p:nvSpPr>
          <p:cNvPr id="16" name="Rectangle 15"/>
          <p:cNvSpPr/>
          <p:nvPr/>
        </p:nvSpPr>
        <p:spPr bwMode="auto">
          <a:xfrm>
            <a:off x="4746815" y="2516518"/>
            <a:ext cx="1976716" cy="670436"/>
          </a:xfrm>
          <a:prstGeom prst="rect">
            <a:avLst/>
          </a:prstGeom>
          <a:solidFill>
            <a:srgbClr val="115895"/>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ts val="16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ea typeface="Arial" charset="0"/>
                <a:cs typeface="Arial" charset="0"/>
              </a:rPr>
              <a:t>Mesothelioma</a:t>
            </a:r>
            <a:br>
              <a:rPr kumimoji="0" lang="en-US" sz="1600" b="1" i="0" u="none" strike="noStrike" cap="none" normalizeH="0" baseline="0" dirty="0" smtClean="0">
                <a:ln>
                  <a:noFill/>
                </a:ln>
                <a:solidFill>
                  <a:schemeClr val="bg1"/>
                </a:solidFill>
                <a:effectLst/>
                <a:ea typeface="Arial" charset="0"/>
                <a:cs typeface="Arial" charset="0"/>
              </a:rPr>
            </a:br>
            <a:r>
              <a:rPr kumimoji="0" lang="en-US" sz="1600" b="1" i="0" u="none" strike="noStrike" cap="none" normalizeH="0" baseline="0" dirty="0" smtClean="0">
                <a:ln>
                  <a:noFill/>
                </a:ln>
                <a:solidFill>
                  <a:schemeClr val="bg1"/>
                </a:solidFill>
                <a:effectLst/>
                <a:ea typeface="Arial" charset="0"/>
                <a:cs typeface="Arial" charset="0"/>
              </a:rPr>
              <a:t>(n = 53)</a:t>
            </a:r>
            <a:endParaRPr kumimoji="0" lang="en-US" sz="1600" b="1" i="0" u="none" strike="noStrike" cap="none" normalizeH="0" baseline="0" dirty="0">
              <a:ln>
                <a:noFill/>
              </a:ln>
              <a:solidFill>
                <a:schemeClr val="bg1"/>
              </a:solidFill>
              <a:effectLst/>
              <a:ea typeface="Arial" charset="0"/>
              <a:cs typeface="Arial" charset="0"/>
            </a:endParaRPr>
          </a:p>
        </p:txBody>
      </p:sp>
      <p:sp>
        <p:nvSpPr>
          <p:cNvPr id="17" name="Rectangle 16"/>
          <p:cNvSpPr/>
          <p:nvPr/>
        </p:nvSpPr>
        <p:spPr bwMode="auto">
          <a:xfrm>
            <a:off x="6884898" y="2516518"/>
            <a:ext cx="1976716" cy="670436"/>
          </a:xfrm>
          <a:prstGeom prst="rect">
            <a:avLst/>
          </a:prstGeom>
          <a:solidFill>
            <a:srgbClr val="115895"/>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ts val="16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ea typeface="Arial" charset="0"/>
                <a:cs typeface="Arial" charset="0"/>
              </a:rPr>
              <a:t>Colorectal</a:t>
            </a:r>
            <a:r>
              <a:rPr kumimoji="0" lang="en-US" sz="1600" b="1" i="0" u="none" strike="noStrike" cap="none" normalizeH="0" dirty="0" smtClean="0">
                <a:ln>
                  <a:noFill/>
                </a:ln>
                <a:solidFill>
                  <a:schemeClr val="bg1"/>
                </a:solidFill>
                <a:effectLst/>
                <a:ea typeface="Arial" charset="0"/>
                <a:cs typeface="Arial" charset="0"/>
              </a:rPr>
              <a:t> cancer</a:t>
            </a:r>
            <a:endParaRPr kumimoji="0" lang="en-US" sz="1600" b="1" i="0" u="none" strike="noStrike" cap="none" normalizeH="0" baseline="0" dirty="0">
              <a:ln>
                <a:noFill/>
              </a:ln>
              <a:solidFill>
                <a:schemeClr val="bg1"/>
              </a:solidFill>
              <a:effectLst/>
              <a:ea typeface="Arial" charset="0"/>
              <a:cs typeface="Arial" charset="0"/>
            </a:endParaRPr>
          </a:p>
        </p:txBody>
      </p:sp>
      <p:sp>
        <p:nvSpPr>
          <p:cNvPr id="22" name="Rectangle 21"/>
          <p:cNvSpPr/>
          <p:nvPr/>
        </p:nvSpPr>
        <p:spPr bwMode="auto">
          <a:xfrm>
            <a:off x="281850" y="3321869"/>
            <a:ext cx="2165515" cy="670436"/>
          </a:xfrm>
          <a:prstGeom prst="rect">
            <a:avLst/>
          </a:prstGeom>
          <a:solidFill>
            <a:srgbClr val="115895"/>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lnSpc>
                <a:spcPts val="1600"/>
              </a:lnSpc>
            </a:pPr>
            <a:r>
              <a:rPr kumimoji="0" lang="en-US" sz="1600" b="1" i="0" u="none" strike="noStrike" cap="none" normalizeH="0" baseline="0" dirty="0" smtClean="0">
                <a:ln>
                  <a:noFill/>
                </a:ln>
                <a:solidFill>
                  <a:schemeClr val="bg1"/>
                </a:solidFill>
                <a:effectLst/>
                <a:ea typeface="Arial" charset="0"/>
                <a:cs typeface="Arial" charset="0"/>
              </a:rPr>
              <a:t>NSCLC </a:t>
            </a:r>
            <a:br>
              <a:rPr kumimoji="0" lang="en-US" sz="1600" b="1" i="0" u="none" strike="noStrike" cap="none" normalizeH="0" baseline="0" dirty="0" smtClean="0">
                <a:ln>
                  <a:noFill/>
                </a:ln>
                <a:solidFill>
                  <a:schemeClr val="bg1"/>
                </a:solidFill>
                <a:effectLst/>
                <a:ea typeface="Arial" charset="0"/>
                <a:cs typeface="Arial" charset="0"/>
              </a:rPr>
            </a:br>
            <a:r>
              <a:rPr lang="en-US" sz="1600" b="1" dirty="0" smtClean="0">
                <a:solidFill>
                  <a:schemeClr val="bg1"/>
                </a:solidFill>
                <a:ea typeface="Arial" charset="0"/>
                <a:cs typeface="Arial" charset="0"/>
              </a:rPr>
              <a:t>second </a:t>
            </a:r>
            <a:r>
              <a:rPr lang="en-US" sz="1600" b="1" dirty="0">
                <a:solidFill>
                  <a:schemeClr val="bg1"/>
                </a:solidFill>
                <a:ea typeface="Arial" charset="0"/>
                <a:cs typeface="Arial" charset="0"/>
              </a:rPr>
              <a:t>line</a:t>
            </a:r>
          </a:p>
        </p:txBody>
      </p:sp>
      <p:sp>
        <p:nvSpPr>
          <p:cNvPr id="23" name="Rectangle 22"/>
          <p:cNvSpPr/>
          <p:nvPr/>
        </p:nvSpPr>
        <p:spPr bwMode="auto">
          <a:xfrm>
            <a:off x="2608732" y="3321869"/>
            <a:ext cx="1976716" cy="670436"/>
          </a:xfrm>
          <a:prstGeom prst="rect">
            <a:avLst/>
          </a:prstGeom>
          <a:solidFill>
            <a:srgbClr val="115895"/>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ts val="16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ea typeface="Arial" charset="0"/>
                <a:cs typeface="Arial" charset="0"/>
              </a:rPr>
              <a:t>Ovarian</a:t>
            </a:r>
            <a:br>
              <a:rPr kumimoji="0" lang="en-US" sz="1600" b="1" i="0" u="none" strike="noStrike" cap="none" normalizeH="0" baseline="0" dirty="0" smtClean="0">
                <a:ln>
                  <a:noFill/>
                </a:ln>
                <a:solidFill>
                  <a:schemeClr val="bg1"/>
                </a:solidFill>
                <a:effectLst/>
                <a:ea typeface="Arial" charset="0"/>
                <a:cs typeface="Arial" charset="0"/>
              </a:rPr>
            </a:br>
            <a:r>
              <a:rPr kumimoji="0" lang="en-US" sz="1600" b="1" i="0" u="none" strike="noStrike" cap="none" normalizeH="0" baseline="0" dirty="0" smtClean="0">
                <a:ln>
                  <a:noFill/>
                </a:ln>
                <a:solidFill>
                  <a:schemeClr val="bg1"/>
                </a:solidFill>
                <a:effectLst/>
                <a:ea typeface="Arial" charset="0"/>
                <a:cs typeface="Arial" charset="0"/>
              </a:rPr>
              <a:t>platinum-refractory</a:t>
            </a:r>
            <a:endParaRPr kumimoji="0" lang="en-US" sz="1600" b="1" i="0" u="none" strike="noStrike" cap="none" normalizeH="0" baseline="0" dirty="0">
              <a:ln>
                <a:noFill/>
              </a:ln>
              <a:solidFill>
                <a:schemeClr val="bg1"/>
              </a:solidFill>
              <a:effectLst/>
              <a:ea typeface="Arial" charset="0"/>
              <a:cs typeface="Arial" charset="0"/>
            </a:endParaRPr>
          </a:p>
        </p:txBody>
      </p:sp>
      <p:sp>
        <p:nvSpPr>
          <p:cNvPr id="24" name="Rectangle 23"/>
          <p:cNvSpPr/>
          <p:nvPr/>
        </p:nvSpPr>
        <p:spPr bwMode="auto">
          <a:xfrm>
            <a:off x="4746815" y="3321869"/>
            <a:ext cx="1976716" cy="670436"/>
          </a:xfrm>
          <a:prstGeom prst="rect">
            <a:avLst/>
          </a:prstGeom>
          <a:solidFill>
            <a:srgbClr val="115895"/>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ts val="16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ea typeface="Arial" charset="0"/>
                <a:cs typeface="Arial" charset="0"/>
              </a:rPr>
              <a:t>Metastatic breast cancer</a:t>
            </a:r>
            <a:endParaRPr kumimoji="0" lang="en-US" sz="1600" b="1" i="0" u="none" strike="noStrike" cap="none" normalizeH="0" baseline="0" dirty="0">
              <a:ln>
                <a:noFill/>
              </a:ln>
              <a:solidFill>
                <a:schemeClr val="bg1"/>
              </a:solidFill>
              <a:effectLst/>
              <a:ea typeface="Arial" charset="0"/>
              <a:cs typeface="Arial" charset="0"/>
            </a:endParaRPr>
          </a:p>
        </p:txBody>
      </p:sp>
      <p:sp>
        <p:nvSpPr>
          <p:cNvPr id="25" name="Rectangle 24"/>
          <p:cNvSpPr/>
          <p:nvPr/>
        </p:nvSpPr>
        <p:spPr bwMode="auto">
          <a:xfrm>
            <a:off x="6884898" y="3321869"/>
            <a:ext cx="1976716" cy="670436"/>
          </a:xfrm>
          <a:prstGeom prst="rect">
            <a:avLst/>
          </a:prstGeom>
          <a:solidFill>
            <a:srgbClr val="115895"/>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ts val="16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ea typeface="Arial" charset="0"/>
                <a:cs typeface="Arial" charset="0"/>
              </a:rPr>
              <a:t>Adrenocortical</a:t>
            </a:r>
            <a:br>
              <a:rPr kumimoji="0" lang="en-US" sz="1600" b="1" i="0" u="none" strike="noStrike" cap="none" normalizeH="0" baseline="0" dirty="0" smtClean="0">
                <a:ln>
                  <a:noFill/>
                </a:ln>
                <a:solidFill>
                  <a:schemeClr val="bg1"/>
                </a:solidFill>
                <a:effectLst/>
                <a:ea typeface="Arial" charset="0"/>
                <a:cs typeface="Arial" charset="0"/>
              </a:rPr>
            </a:br>
            <a:r>
              <a:rPr kumimoji="0" lang="en-US" sz="1600" b="1" i="0" u="none" strike="noStrike" cap="none" normalizeH="0" baseline="0" dirty="0" smtClean="0">
                <a:ln>
                  <a:noFill/>
                </a:ln>
                <a:solidFill>
                  <a:schemeClr val="bg1"/>
                </a:solidFill>
                <a:effectLst/>
                <a:ea typeface="Arial" charset="0"/>
                <a:cs typeface="Arial" charset="0"/>
              </a:rPr>
              <a:t>carcino</a:t>
            </a:r>
            <a:r>
              <a:rPr lang="en-US" sz="1600" b="1" dirty="0" smtClean="0">
                <a:solidFill>
                  <a:schemeClr val="bg1"/>
                </a:solidFill>
                <a:ea typeface="Arial" charset="0"/>
                <a:cs typeface="Arial" charset="0"/>
              </a:rPr>
              <a:t>ma</a:t>
            </a:r>
            <a:endParaRPr kumimoji="0" lang="en-US" sz="1600" b="1" i="0" u="none" strike="noStrike" cap="none" normalizeH="0" baseline="0" dirty="0">
              <a:ln>
                <a:noFill/>
              </a:ln>
              <a:solidFill>
                <a:schemeClr val="bg1"/>
              </a:solidFill>
              <a:effectLst/>
              <a:ea typeface="Arial" charset="0"/>
              <a:cs typeface="Arial" charset="0"/>
            </a:endParaRPr>
          </a:p>
        </p:txBody>
      </p:sp>
      <p:sp>
        <p:nvSpPr>
          <p:cNvPr id="26" name="Rectangle 25"/>
          <p:cNvSpPr/>
          <p:nvPr/>
        </p:nvSpPr>
        <p:spPr bwMode="auto">
          <a:xfrm>
            <a:off x="281850" y="4129379"/>
            <a:ext cx="2165515" cy="670436"/>
          </a:xfrm>
          <a:prstGeom prst="rect">
            <a:avLst/>
          </a:prstGeom>
          <a:solidFill>
            <a:srgbClr val="115895"/>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lnSpc>
                <a:spcPts val="1600"/>
              </a:lnSpc>
            </a:pPr>
            <a:r>
              <a:rPr lang="en-US" sz="1600" b="1" dirty="0">
                <a:solidFill>
                  <a:schemeClr val="bg1"/>
                </a:solidFill>
                <a:ea typeface="Arial" charset="0"/>
                <a:cs typeface="Arial" charset="0"/>
              </a:rPr>
              <a:t>Gastric/GEJ </a:t>
            </a:r>
            <a:r>
              <a:rPr lang="en-US" sz="1600" b="1" dirty="0" smtClean="0">
                <a:solidFill>
                  <a:schemeClr val="bg1"/>
                </a:solidFill>
                <a:ea typeface="Arial" charset="0"/>
                <a:cs typeface="Arial" charset="0"/>
              </a:rPr>
              <a:t>cancer</a:t>
            </a:r>
            <a:br>
              <a:rPr lang="en-US" sz="1600" b="1" dirty="0" smtClean="0">
                <a:solidFill>
                  <a:schemeClr val="bg1"/>
                </a:solidFill>
                <a:ea typeface="Arial" charset="0"/>
                <a:cs typeface="Arial" charset="0"/>
              </a:rPr>
            </a:br>
            <a:r>
              <a:rPr lang="en-US" sz="1600" b="1" dirty="0" smtClean="0">
                <a:solidFill>
                  <a:schemeClr val="bg1"/>
                </a:solidFill>
                <a:ea typeface="Arial" charset="0"/>
                <a:cs typeface="Arial" charset="0"/>
              </a:rPr>
              <a:t> </a:t>
            </a:r>
            <a:r>
              <a:rPr lang="en-US" sz="1600" b="1" dirty="0">
                <a:solidFill>
                  <a:schemeClr val="bg1"/>
                </a:solidFill>
                <a:ea typeface="Arial" charset="0"/>
                <a:cs typeface="Arial" charset="0"/>
              </a:rPr>
              <a:t>first </a:t>
            </a:r>
            <a:r>
              <a:rPr lang="en-US" sz="1600" b="1" dirty="0" smtClean="0">
                <a:solidFill>
                  <a:schemeClr val="bg1"/>
                </a:solidFill>
                <a:ea typeface="Arial" charset="0"/>
                <a:cs typeface="Arial" charset="0"/>
              </a:rPr>
              <a:t>line</a:t>
            </a:r>
            <a:r>
              <a:rPr kumimoji="0" lang="en-US" sz="1600" b="1" i="0" u="none" strike="noStrike" cap="none" normalizeH="0" baseline="0" dirty="0" smtClean="0">
                <a:ln>
                  <a:noFill/>
                </a:ln>
                <a:solidFill>
                  <a:schemeClr val="bg1"/>
                </a:solidFill>
                <a:effectLst/>
                <a:ea typeface="Arial" charset="0"/>
                <a:cs typeface="Arial" charset="0"/>
              </a:rPr>
              <a:t>-</a:t>
            </a:r>
            <a:r>
              <a:rPr kumimoji="0" lang="en-US" sz="1600" b="1" i="0" u="none" strike="noStrike" cap="none" normalizeH="0" baseline="0" dirty="0" err="1" smtClean="0">
                <a:ln>
                  <a:noFill/>
                </a:ln>
                <a:solidFill>
                  <a:schemeClr val="bg1"/>
                </a:solidFill>
                <a:effectLst/>
                <a:ea typeface="Arial" charset="0"/>
                <a:cs typeface="Arial" charset="0"/>
              </a:rPr>
              <a:t>Mn</a:t>
            </a:r>
            <a:r>
              <a:rPr lang="en-US" sz="1600" b="1" dirty="0" smtClean="0">
                <a:solidFill>
                  <a:schemeClr val="bg1"/>
                </a:solidFill>
                <a:ea typeface="Arial" charset="0"/>
                <a:cs typeface="Arial" charset="0"/>
              </a:rPr>
              <a:t>/</a:t>
            </a:r>
            <a:br>
              <a:rPr lang="en-US" sz="1600" b="1" dirty="0" smtClean="0">
                <a:solidFill>
                  <a:schemeClr val="bg1"/>
                </a:solidFill>
                <a:ea typeface="Arial" charset="0"/>
                <a:cs typeface="Arial" charset="0"/>
              </a:rPr>
            </a:br>
            <a:r>
              <a:rPr lang="en-US" sz="1600" b="1" dirty="0" smtClean="0">
                <a:solidFill>
                  <a:schemeClr val="bg1"/>
                </a:solidFill>
                <a:ea typeface="Arial" charset="0"/>
                <a:cs typeface="Arial" charset="0"/>
              </a:rPr>
              <a:t>second line</a:t>
            </a:r>
            <a:endParaRPr lang="en-US" sz="1600" b="1" dirty="0">
              <a:solidFill>
                <a:schemeClr val="bg1"/>
              </a:solidFill>
              <a:ea typeface="Arial" charset="0"/>
              <a:cs typeface="Arial" charset="0"/>
            </a:endParaRPr>
          </a:p>
        </p:txBody>
      </p:sp>
      <p:sp>
        <p:nvSpPr>
          <p:cNvPr id="27" name="Rectangle 26"/>
          <p:cNvSpPr/>
          <p:nvPr/>
        </p:nvSpPr>
        <p:spPr bwMode="auto">
          <a:xfrm>
            <a:off x="2608732" y="4129379"/>
            <a:ext cx="1976716" cy="670436"/>
          </a:xfrm>
          <a:prstGeom prst="rect">
            <a:avLst/>
          </a:prstGeom>
          <a:solidFill>
            <a:srgbClr val="115895"/>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ts val="16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ea typeface="Arial" charset="0"/>
                <a:cs typeface="Arial" charset="0"/>
              </a:rPr>
              <a:t>Urothelial cancer</a:t>
            </a:r>
            <a:endParaRPr kumimoji="0" lang="en-US" sz="1600" b="1" i="0" u="none" strike="noStrike" cap="none" normalizeH="0" baseline="0" dirty="0">
              <a:ln>
                <a:noFill/>
              </a:ln>
              <a:solidFill>
                <a:schemeClr val="bg1"/>
              </a:solidFill>
              <a:effectLst/>
              <a:ea typeface="Arial" charset="0"/>
              <a:cs typeface="Arial" charset="0"/>
            </a:endParaRPr>
          </a:p>
        </p:txBody>
      </p:sp>
      <p:sp>
        <p:nvSpPr>
          <p:cNvPr id="28" name="Rectangle 27"/>
          <p:cNvSpPr/>
          <p:nvPr/>
        </p:nvSpPr>
        <p:spPr bwMode="auto">
          <a:xfrm>
            <a:off x="4746815" y="4129379"/>
            <a:ext cx="1976716" cy="670436"/>
          </a:xfrm>
          <a:prstGeom prst="rect">
            <a:avLst/>
          </a:prstGeom>
          <a:solidFill>
            <a:srgbClr val="115895"/>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ts val="16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ea typeface="Arial" charset="0"/>
                <a:cs typeface="Arial" charset="0"/>
              </a:rPr>
              <a:t>Melanoma</a:t>
            </a:r>
            <a:endParaRPr kumimoji="0" lang="en-US" sz="1600" b="1" i="0" u="none" strike="noStrike" cap="none" normalizeH="0" baseline="0" dirty="0">
              <a:ln>
                <a:noFill/>
              </a:ln>
              <a:solidFill>
                <a:schemeClr val="bg1"/>
              </a:solidFill>
              <a:effectLst/>
              <a:ea typeface="Arial" charset="0"/>
              <a:cs typeface="Arial" charset="0"/>
            </a:endParaRPr>
          </a:p>
        </p:txBody>
      </p:sp>
      <p:sp>
        <p:nvSpPr>
          <p:cNvPr id="29" name="Rectangle 28"/>
          <p:cNvSpPr/>
          <p:nvPr/>
        </p:nvSpPr>
        <p:spPr bwMode="auto">
          <a:xfrm>
            <a:off x="6884898" y="4129379"/>
            <a:ext cx="1976716" cy="670436"/>
          </a:xfrm>
          <a:prstGeom prst="rect">
            <a:avLst/>
          </a:prstGeom>
          <a:solidFill>
            <a:srgbClr val="115895"/>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ts val="16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ea typeface="Arial" charset="0"/>
                <a:cs typeface="Arial" charset="0"/>
              </a:rPr>
              <a:t>Castration-resistant prostate cancer</a:t>
            </a:r>
            <a:endParaRPr kumimoji="0" lang="en-US" sz="1600" b="1" i="0" u="none" strike="noStrike" cap="none" normalizeH="0" baseline="0" dirty="0">
              <a:ln>
                <a:noFill/>
              </a:ln>
              <a:solidFill>
                <a:schemeClr val="bg1"/>
              </a:solidFill>
              <a:effectLst/>
              <a:ea typeface="Arial" charset="0"/>
              <a:cs typeface="Arial" charset="0"/>
            </a:endParaRPr>
          </a:p>
        </p:txBody>
      </p:sp>
      <p:sp>
        <p:nvSpPr>
          <p:cNvPr id="30" name="Rectangle 29"/>
          <p:cNvSpPr/>
          <p:nvPr/>
        </p:nvSpPr>
        <p:spPr bwMode="auto">
          <a:xfrm>
            <a:off x="281850" y="4934730"/>
            <a:ext cx="2165515" cy="670436"/>
          </a:xfrm>
          <a:prstGeom prst="rect">
            <a:avLst/>
          </a:prstGeom>
          <a:solidFill>
            <a:srgbClr val="115895"/>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lnSpc>
                <a:spcPts val="1600"/>
              </a:lnSpc>
            </a:pPr>
            <a:r>
              <a:rPr kumimoji="0" lang="en-US" sz="1600" b="1" i="0" u="none" strike="noStrike" cap="none" normalizeH="0" baseline="0" dirty="0" smtClean="0">
                <a:ln>
                  <a:noFill/>
                </a:ln>
                <a:solidFill>
                  <a:schemeClr val="bg1"/>
                </a:solidFill>
                <a:effectLst/>
                <a:ea typeface="Arial" charset="0"/>
                <a:cs typeface="Arial" charset="0"/>
              </a:rPr>
              <a:t>Gastric/GEJ</a:t>
            </a:r>
            <a:r>
              <a:rPr kumimoji="0" lang="en-US" sz="1600" b="1" i="0" u="none" strike="noStrike" cap="none" normalizeH="0" dirty="0" smtClean="0">
                <a:ln>
                  <a:noFill/>
                </a:ln>
                <a:solidFill>
                  <a:schemeClr val="bg1"/>
                </a:solidFill>
                <a:effectLst/>
                <a:ea typeface="Arial" charset="0"/>
                <a:cs typeface="Arial" charset="0"/>
              </a:rPr>
              <a:t> </a:t>
            </a:r>
            <a:br>
              <a:rPr kumimoji="0" lang="en-US" sz="1600" b="1" i="0" u="none" strike="noStrike" cap="none" normalizeH="0" dirty="0" smtClean="0">
                <a:ln>
                  <a:noFill/>
                </a:ln>
                <a:solidFill>
                  <a:schemeClr val="bg1"/>
                </a:solidFill>
                <a:effectLst/>
                <a:ea typeface="Arial" charset="0"/>
                <a:cs typeface="Arial" charset="0"/>
              </a:rPr>
            </a:br>
            <a:r>
              <a:rPr lang="en-US" sz="1600" b="1" dirty="0" smtClean="0">
                <a:solidFill>
                  <a:schemeClr val="bg1"/>
                </a:solidFill>
                <a:ea typeface="Arial" charset="0"/>
                <a:cs typeface="Arial" charset="0"/>
              </a:rPr>
              <a:t>third </a:t>
            </a:r>
            <a:r>
              <a:rPr lang="en-US" sz="1600" b="1" dirty="0">
                <a:solidFill>
                  <a:schemeClr val="bg1"/>
                </a:solidFill>
                <a:ea typeface="Arial" charset="0"/>
                <a:cs typeface="Arial" charset="0"/>
              </a:rPr>
              <a:t>line</a:t>
            </a:r>
          </a:p>
        </p:txBody>
      </p:sp>
      <p:sp>
        <p:nvSpPr>
          <p:cNvPr id="31" name="Rectangle 30"/>
          <p:cNvSpPr/>
          <p:nvPr/>
        </p:nvSpPr>
        <p:spPr bwMode="auto">
          <a:xfrm>
            <a:off x="2608732" y="4934730"/>
            <a:ext cx="1976716" cy="670436"/>
          </a:xfrm>
          <a:prstGeom prst="rect">
            <a:avLst/>
          </a:prstGeom>
          <a:solidFill>
            <a:srgbClr val="115895"/>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lnSpc>
                <a:spcPts val="1600"/>
              </a:lnSpc>
            </a:pPr>
            <a:r>
              <a:rPr lang="en-US" sz="1600" b="1" dirty="0" smtClean="0">
                <a:solidFill>
                  <a:schemeClr val="bg1"/>
                </a:solidFill>
                <a:ea typeface="Arial" charset="0"/>
                <a:cs typeface="Arial" charset="0"/>
              </a:rPr>
              <a:t>Urothelial</a:t>
            </a:r>
            <a:br>
              <a:rPr lang="en-US" sz="1600" b="1" dirty="0" smtClean="0">
                <a:solidFill>
                  <a:schemeClr val="bg1"/>
                </a:solidFill>
                <a:ea typeface="Arial" charset="0"/>
                <a:cs typeface="Arial" charset="0"/>
              </a:rPr>
            </a:br>
            <a:r>
              <a:rPr lang="en-US" sz="1600" b="1" dirty="0" smtClean="0">
                <a:solidFill>
                  <a:schemeClr val="bg1"/>
                </a:solidFill>
                <a:ea typeface="Arial" charset="0"/>
                <a:cs typeface="Arial" charset="0"/>
              </a:rPr>
              <a:t>post-platinum</a:t>
            </a:r>
            <a:endParaRPr lang="en-US" sz="1600" b="1" dirty="0">
              <a:solidFill>
                <a:schemeClr val="bg1"/>
              </a:solidFill>
              <a:ea typeface="Arial" charset="0"/>
              <a:cs typeface="Arial" charset="0"/>
            </a:endParaRPr>
          </a:p>
        </p:txBody>
      </p:sp>
      <p:sp>
        <p:nvSpPr>
          <p:cNvPr id="32" name="Rectangle 31"/>
          <p:cNvSpPr/>
          <p:nvPr/>
        </p:nvSpPr>
        <p:spPr bwMode="auto">
          <a:xfrm>
            <a:off x="4746815" y="4934730"/>
            <a:ext cx="1976716" cy="670436"/>
          </a:xfrm>
          <a:prstGeom prst="rect">
            <a:avLst/>
          </a:prstGeom>
          <a:solidFill>
            <a:srgbClr val="115895"/>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ts val="16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ea typeface="Arial" charset="0"/>
                <a:cs typeface="Arial" charset="0"/>
              </a:rPr>
              <a:t>SCCHN</a:t>
            </a:r>
            <a:br>
              <a:rPr kumimoji="0" lang="en-US" sz="1600" b="1" i="0" u="none" strike="noStrike" cap="none" normalizeH="0" baseline="0" dirty="0" smtClean="0">
                <a:ln>
                  <a:noFill/>
                </a:ln>
                <a:solidFill>
                  <a:schemeClr val="bg1"/>
                </a:solidFill>
                <a:effectLst/>
                <a:ea typeface="Arial" charset="0"/>
                <a:cs typeface="Arial" charset="0"/>
              </a:rPr>
            </a:br>
            <a:r>
              <a:rPr kumimoji="0" lang="en-US" sz="1600" b="1" i="0" u="none" strike="noStrike" cap="none" normalizeH="0" baseline="0" dirty="0" smtClean="0">
                <a:ln>
                  <a:noFill/>
                </a:ln>
                <a:solidFill>
                  <a:schemeClr val="bg1"/>
                </a:solidFill>
                <a:effectLst/>
                <a:ea typeface="Arial" charset="0"/>
                <a:cs typeface="Arial" charset="0"/>
              </a:rPr>
              <a:t>post-platinum</a:t>
            </a:r>
            <a:endParaRPr kumimoji="0" lang="en-US" sz="1600" b="1" i="0" u="none" strike="noStrike" cap="none" normalizeH="0" baseline="0" dirty="0">
              <a:ln>
                <a:noFill/>
              </a:ln>
              <a:solidFill>
                <a:schemeClr val="bg1"/>
              </a:solidFill>
              <a:effectLst/>
              <a:ea typeface="Arial" charset="0"/>
              <a:cs typeface="Arial" charset="0"/>
            </a:endParaRPr>
          </a:p>
        </p:txBody>
      </p:sp>
      <p:sp>
        <p:nvSpPr>
          <p:cNvPr id="33" name="Rectangle 32"/>
          <p:cNvSpPr/>
          <p:nvPr/>
        </p:nvSpPr>
        <p:spPr bwMode="auto">
          <a:xfrm>
            <a:off x="6884898" y="4934730"/>
            <a:ext cx="1976716" cy="670436"/>
          </a:xfrm>
          <a:prstGeom prst="rect">
            <a:avLst/>
          </a:prstGeom>
          <a:solidFill>
            <a:srgbClr val="115895"/>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ts val="16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ea typeface="Arial" charset="0"/>
                <a:cs typeface="Arial" charset="0"/>
              </a:rPr>
              <a:t>Renal cell carcinoma</a:t>
            </a:r>
            <a:endParaRPr kumimoji="0" lang="en-US" sz="1600" b="1" i="0" u="none" strike="noStrike" cap="none" normalizeH="0" baseline="0" dirty="0">
              <a:ln>
                <a:noFill/>
              </a:ln>
              <a:solidFill>
                <a:schemeClr val="bg1"/>
              </a:solidFill>
              <a:effectLst/>
              <a:ea typeface="Arial" charset="0"/>
              <a:cs typeface="Arial" charset="0"/>
            </a:endParaRPr>
          </a:p>
        </p:txBody>
      </p:sp>
      <p:sp>
        <p:nvSpPr>
          <p:cNvPr id="35" name="Line 15"/>
          <p:cNvSpPr>
            <a:spLocks noChangeShapeType="1"/>
          </p:cNvSpPr>
          <p:nvPr/>
        </p:nvSpPr>
        <p:spPr bwMode="auto">
          <a:xfrm flipH="1">
            <a:off x="4787153" y="1173688"/>
            <a:ext cx="4576" cy="358776"/>
          </a:xfrm>
          <a:prstGeom prst="line">
            <a:avLst/>
          </a:prstGeom>
          <a:noFill/>
          <a:ln w="28575">
            <a:solidFill>
              <a:schemeClr val="bg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dirty="0"/>
          </a:p>
        </p:txBody>
      </p:sp>
      <p:sp>
        <p:nvSpPr>
          <p:cNvPr id="36" name="Line 15"/>
          <p:cNvSpPr>
            <a:spLocks noChangeShapeType="1"/>
          </p:cNvSpPr>
          <p:nvPr/>
        </p:nvSpPr>
        <p:spPr bwMode="auto">
          <a:xfrm flipH="1">
            <a:off x="1586753" y="2279580"/>
            <a:ext cx="1453" cy="247337"/>
          </a:xfrm>
          <a:prstGeom prst="line">
            <a:avLst/>
          </a:prstGeom>
          <a:noFill/>
          <a:ln w="28575">
            <a:solidFill>
              <a:schemeClr val="bg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dirty="0"/>
          </a:p>
        </p:txBody>
      </p:sp>
      <p:sp>
        <p:nvSpPr>
          <p:cNvPr id="37" name="Line 15"/>
          <p:cNvSpPr>
            <a:spLocks noChangeShapeType="1"/>
          </p:cNvSpPr>
          <p:nvPr/>
        </p:nvSpPr>
        <p:spPr bwMode="auto">
          <a:xfrm flipH="1">
            <a:off x="3637974" y="2279580"/>
            <a:ext cx="1453" cy="247337"/>
          </a:xfrm>
          <a:prstGeom prst="line">
            <a:avLst/>
          </a:prstGeom>
          <a:noFill/>
          <a:ln w="28575">
            <a:solidFill>
              <a:schemeClr val="bg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dirty="0"/>
          </a:p>
        </p:txBody>
      </p:sp>
      <p:sp>
        <p:nvSpPr>
          <p:cNvPr id="38" name="Line 15"/>
          <p:cNvSpPr>
            <a:spLocks noChangeShapeType="1"/>
          </p:cNvSpPr>
          <p:nvPr/>
        </p:nvSpPr>
        <p:spPr bwMode="auto">
          <a:xfrm flipH="1">
            <a:off x="5735173" y="2279580"/>
            <a:ext cx="1453" cy="247337"/>
          </a:xfrm>
          <a:prstGeom prst="line">
            <a:avLst/>
          </a:prstGeom>
          <a:noFill/>
          <a:ln w="28575">
            <a:solidFill>
              <a:schemeClr val="bg1"/>
            </a:solidFill>
            <a:round/>
            <a:headEnd/>
            <a:tailEnd type="triangle" w="med" len="med"/>
          </a:ln>
          <a:extLst>
            <a:ext uri="{909E8E84-426E-40DD-AFC4-6F175D3DCCD1}">
              <a14:hiddenFill xmlns:a14="http://schemas.microsoft.com/office/drawing/2010/main">
                <a:noFill/>
              </a14:hiddenFill>
            </a:ext>
          </a:extLst>
        </p:spPr>
        <p:txBody>
          <a:bodyPr wrap="none" anchor="ctr"/>
          <a:lstStyle/>
          <a:p>
            <a:r>
              <a:rPr lang="en-US" dirty="0" smtClean="0"/>
              <a:t> </a:t>
            </a:r>
            <a:endParaRPr lang="en-US" dirty="0"/>
          </a:p>
        </p:txBody>
      </p:sp>
      <p:sp>
        <p:nvSpPr>
          <p:cNvPr id="39" name="Line 15"/>
          <p:cNvSpPr>
            <a:spLocks noChangeShapeType="1"/>
          </p:cNvSpPr>
          <p:nvPr/>
        </p:nvSpPr>
        <p:spPr bwMode="auto">
          <a:xfrm flipH="1">
            <a:off x="7873256" y="2279580"/>
            <a:ext cx="1453" cy="247337"/>
          </a:xfrm>
          <a:prstGeom prst="line">
            <a:avLst/>
          </a:prstGeom>
          <a:noFill/>
          <a:ln w="28575">
            <a:solidFill>
              <a:schemeClr val="bg1"/>
            </a:solidFill>
            <a:round/>
            <a:headEnd/>
            <a:tailEnd type="triangle" w="med" len="med"/>
          </a:ln>
          <a:extLst>
            <a:ext uri="{909E8E84-426E-40DD-AFC4-6F175D3DCCD1}">
              <a14:hiddenFill xmlns:a14="http://schemas.microsoft.com/office/drawing/2010/main">
                <a:noFill/>
              </a14:hiddenFill>
            </a:ext>
          </a:extLst>
        </p:spPr>
        <p:txBody>
          <a:bodyPr wrap="none" anchor="ctr"/>
          <a:lstStyle/>
          <a:p>
            <a:r>
              <a:rPr lang="en-US" dirty="0" smtClean="0"/>
              <a:t> </a:t>
            </a:r>
            <a:endParaRPr lang="en-US" dirty="0"/>
          </a:p>
        </p:txBody>
      </p:sp>
      <p:cxnSp>
        <p:nvCxnSpPr>
          <p:cNvPr id="43" name="Straight Connector 42"/>
          <p:cNvCxnSpPr>
            <a:stCxn id="36" idx="0"/>
          </p:cNvCxnSpPr>
          <p:nvPr/>
        </p:nvCxnSpPr>
        <p:spPr bwMode="auto">
          <a:xfrm>
            <a:off x="1588206" y="2279580"/>
            <a:ext cx="6285050" cy="8238"/>
          </a:xfrm>
          <a:prstGeom prst="line">
            <a:avLst/>
          </a:prstGeom>
          <a:solidFill>
            <a:schemeClr val="accent1"/>
          </a:solidFill>
          <a:ln w="19050" cap="flat" cmpd="sng" algn="ctr">
            <a:solidFill>
              <a:schemeClr val="bg1"/>
            </a:solidFill>
            <a:prstDash val="solid"/>
            <a:round/>
            <a:headEnd type="none" w="med" len="med"/>
            <a:tailEnd type="none" w="med" len="med"/>
          </a:ln>
          <a:effectLst/>
        </p:spPr>
      </p:cxnSp>
      <p:sp>
        <p:nvSpPr>
          <p:cNvPr id="6" name="Rectangle 5"/>
          <p:cNvSpPr/>
          <p:nvPr/>
        </p:nvSpPr>
        <p:spPr bwMode="auto">
          <a:xfrm>
            <a:off x="2823613" y="895017"/>
            <a:ext cx="3859306" cy="497541"/>
          </a:xfrm>
          <a:prstGeom prst="rect">
            <a:avLst/>
          </a:prstGeom>
          <a:solidFill>
            <a:srgbClr val="115895"/>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ea typeface="Arial" charset="0"/>
                <a:cs typeface="Arial" charset="0"/>
              </a:rPr>
              <a:t>Standard 3 + 3 dose escalation</a:t>
            </a:r>
            <a:endParaRPr kumimoji="0" lang="en-US" sz="1800" b="1" i="0" u="none" strike="noStrike" cap="none" normalizeH="0" baseline="0" dirty="0">
              <a:ln>
                <a:noFill/>
              </a:ln>
              <a:solidFill>
                <a:schemeClr val="bg1"/>
              </a:solidFill>
              <a:effectLst/>
              <a:ea typeface="Arial" charset="0"/>
              <a:cs typeface="Arial" charset="0"/>
            </a:endParaRPr>
          </a:p>
        </p:txBody>
      </p:sp>
      <p:sp>
        <p:nvSpPr>
          <p:cNvPr id="9" name="Rectangle 8"/>
          <p:cNvSpPr/>
          <p:nvPr/>
        </p:nvSpPr>
        <p:spPr bwMode="auto">
          <a:xfrm>
            <a:off x="2823613" y="1555496"/>
            <a:ext cx="3859306" cy="636376"/>
          </a:xfrm>
          <a:prstGeom prst="rect">
            <a:avLst/>
          </a:prstGeom>
          <a:solidFill>
            <a:srgbClr val="115895"/>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kumimoji="0" lang="en-US" sz="1800" b="1" i="0" u="none" strike="noStrike" cap="none" normalizeH="0" baseline="0" dirty="0" smtClean="0">
                <a:ln>
                  <a:noFill/>
                </a:ln>
                <a:solidFill>
                  <a:schemeClr val="bg1"/>
                </a:solidFill>
                <a:effectLst/>
                <a:ea typeface="Arial" charset="0"/>
                <a:cs typeface="Arial" charset="0"/>
              </a:rPr>
              <a:t>Dose expansion:</a:t>
            </a:r>
            <a:br>
              <a:rPr kumimoji="0" lang="en-US" sz="1800" b="1" i="0" u="none" strike="noStrike" cap="none" normalizeH="0" baseline="0" dirty="0" smtClean="0">
                <a:ln>
                  <a:noFill/>
                </a:ln>
                <a:solidFill>
                  <a:schemeClr val="bg1"/>
                </a:solidFill>
                <a:effectLst/>
                <a:ea typeface="Arial" charset="0"/>
                <a:cs typeface="Arial" charset="0"/>
              </a:rPr>
            </a:br>
            <a:r>
              <a:rPr kumimoji="0" lang="en-US" sz="1800" b="1" i="0" u="none" strike="noStrike" cap="none" normalizeH="0" baseline="0" dirty="0" err="1" smtClean="0">
                <a:ln>
                  <a:noFill/>
                </a:ln>
                <a:solidFill>
                  <a:schemeClr val="bg1"/>
                </a:solidFill>
                <a:effectLst/>
                <a:ea typeface="Arial" charset="0"/>
                <a:cs typeface="Arial" charset="0"/>
              </a:rPr>
              <a:t>Avelumab</a:t>
            </a:r>
            <a:r>
              <a:rPr kumimoji="0" lang="en-US" sz="1800" b="1" i="0" u="none" strike="noStrike" cap="none" normalizeH="0" baseline="0" dirty="0" smtClean="0">
                <a:ln>
                  <a:noFill/>
                </a:ln>
                <a:solidFill>
                  <a:schemeClr val="bg1"/>
                </a:solidFill>
                <a:effectLst/>
                <a:ea typeface="Arial" charset="0"/>
                <a:cs typeface="Arial" charset="0"/>
              </a:rPr>
              <a:t> 10 mg/kg </a:t>
            </a:r>
            <a:r>
              <a:rPr lang="en-US" sz="1800" b="1" dirty="0">
                <a:solidFill>
                  <a:schemeClr val="bg1"/>
                </a:solidFill>
                <a:ea typeface="Arial" charset="0"/>
                <a:cs typeface="Arial" charset="0"/>
              </a:rPr>
              <a:t>q2wk</a:t>
            </a:r>
          </a:p>
        </p:txBody>
      </p:sp>
      <p:sp>
        <p:nvSpPr>
          <p:cNvPr id="34" name="TextBox 33"/>
          <p:cNvSpPr txBox="1"/>
          <p:nvPr/>
        </p:nvSpPr>
        <p:spPr>
          <a:xfrm>
            <a:off x="188262" y="5605166"/>
            <a:ext cx="8955738" cy="369332"/>
          </a:xfrm>
          <a:prstGeom prst="rect">
            <a:avLst/>
          </a:prstGeom>
          <a:noFill/>
        </p:spPr>
        <p:txBody>
          <a:bodyPr wrap="square" rtlCol="0">
            <a:spAutoFit/>
          </a:bodyPr>
          <a:lstStyle/>
          <a:p>
            <a:r>
              <a:rPr lang="en-US" sz="1800" dirty="0" err="1">
                <a:solidFill>
                  <a:schemeClr val="bg1"/>
                </a:solidFill>
              </a:rPr>
              <a:t>Mn</a:t>
            </a:r>
            <a:r>
              <a:rPr lang="en-US" sz="1800" dirty="0">
                <a:solidFill>
                  <a:schemeClr val="bg1"/>
                </a:solidFill>
              </a:rPr>
              <a:t> = switch maintenance; </a:t>
            </a:r>
            <a:r>
              <a:rPr lang="en-US" sz="1800" dirty="0" smtClean="0">
                <a:solidFill>
                  <a:schemeClr val="bg1"/>
                </a:solidFill>
              </a:rPr>
              <a:t>SCCHN </a:t>
            </a:r>
            <a:r>
              <a:rPr lang="en-US" sz="1800" dirty="0">
                <a:solidFill>
                  <a:schemeClr val="bg1"/>
                </a:solidFill>
              </a:rPr>
              <a:t>= squamous cell carcinoma of the head and neck</a:t>
            </a:r>
          </a:p>
        </p:txBody>
      </p:sp>
    </p:spTree>
    <p:extLst>
      <p:ext uri="{BB962C8B-B14F-4D97-AF65-F5344CB8AC3E}">
        <p14:creationId xmlns:p14="http://schemas.microsoft.com/office/powerpoint/2010/main" val="18531453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201168" y="6408941"/>
            <a:ext cx="8942832" cy="338554"/>
          </a:xfrm>
          <a:prstGeom prst="rect">
            <a:avLst/>
          </a:prstGeom>
          <a:noFill/>
        </p:spPr>
        <p:txBody>
          <a:bodyPr wrap="square" rtlCol="0">
            <a:spAutoFit/>
          </a:bodyPr>
          <a:lstStyle/>
          <a:p>
            <a:r>
              <a:rPr lang="en-US" sz="1600" dirty="0" smtClean="0">
                <a:solidFill>
                  <a:srgbClr val="FFFFFF"/>
                </a:solidFill>
                <a:latin typeface="Arial"/>
                <a:cs typeface="Arial"/>
              </a:rPr>
              <a:t>Hassan R et al. </a:t>
            </a:r>
            <a:r>
              <a:rPr lang="en-US" sz="1600" i="1" dirty="0" smtClean="0">
                <a:solidFill>
                  <a:srgbClr val="FFFFFF"/>
                </a:solidFill>
                <a:latin typeface="Arial"/>
                <a:cs typeface="Arial"/>
              </a:rPr>
              <a:t>Proc ASCO </a:t>
            </a:r>
            <a:r>
              <a:rPr lang="en-US" sz="1600" dirty="0" smtClean="0">
                <a:solidFill>
                  <a:srgbClr val="FFFFFF"/>
                </a:solidFill>
                <a:latin typeface="Arial"/>
                <a:cs typeface="Arial"/>
              </a:rPr>
              <a:t>2016;Abstract 8503</a:t>
            </a:r>
            <a:r>
              <a:rPr lang="en-US" sz="1600" dirty="0" smtClean="0">
                <a:solidFill>
                  <a:srgbClr val="FFFFFF"/>
                </a:solidFill>
                <a:latin typeface="Arial"/>
                <a:cs typeface="Arial"/>
                <a:sym typeface="Wingdings"/>
              </a:rPr>
              <a:t>.</a:t>
            </a:r>
            <a:endParaRPr lang="en-US" sz="1600" dirty="0">
              <a:solidFill>
                <a:srgbClr val="FFFFFF"/>
              </a:solidFill>
              <a:latin typeface="Arial"/>
              <a:cs typeface="Arial"/>
            </a:endParaRPr>
          </a:p>
        </p:txBody>
      </p:sp>
      <p:graphicFrame>
        <p:nvGraphicFramePr>
          <p:cNvPr id="6" name="Table 5"/>
          <p:cNvGraphicFramePr>
            <a:graphicFrameLocks noGrp="1"/>
          </p:cNvGraphicFramePr>
          <p:nvPr>
            <p:extLst>
              <p:ext uri="{D42A27DB-BD31-4B8C-83A1-F6EECF244321}">
                <p14:modId xmlns:p14="http://schemas.microsoft.com/office/powerpoint/2010/main" val="687427684"/>
              </p:ext>
            </p:extLst>
          </p:nvPr>
        </p:nvGraphicFramePr>
        <p:xfrm>
          <a:off x="529210" y="4028620"/>
          <a:ext cx="8134347" cy="1726722"/>
        </p:xfrm>
        <a:graphic>
          <a:graphicData uri="http://schemas.openxmlformats.org/drawingml/2006/table">
            <a:tbl>
              <a:tblPr firstRow="1" bandRow="1"/>
              <a:tblGrid>
                <a:gridCol w="2373927"/>
                <a:gridCol w="1920140"/>
                <a:gridCol w="1920140"/>
                <a:gridCol w="1920140"/>
              </a:tblGrid>
              <a:tr h="709042">
                <a:tc>
                  <a:txBody>
                    <a:bodyPr/>
                    <a:lstStyle>
                      <a:lvl1pPr marL="0" algn="l" defTabSz="457200" rtl="0" eaLnBrk="1" latinLnBrk="0" hangingPunct="1">
                        <a:defRPr sz="1800" b="1" kern="1200">
                          <a:solidFill>
                            <a:schemeClr val="lt1"/>
                          </a:solidFill>
                          <a:latin typeface="Arial"/>
                          <a:ea typeface=""/>
                          <a:cs typeface=""/>
                        </a:defRPr>
                      </a:lvl1pPr>
                      <a:lvl2pPr marL="457200" algn="l" defTabSz="457200" rtl="0" eaLnBrk="1" latinLnBrk="0" hangingPunct="1">
                        <a:defRPr sz="1800" b="1" kern="1200">
                          <a:solidFill>
                            <a:schemeClr val="lt1"/>
                          </a:solidFill>
                          <a:latin typeface="Arial"/>
                          <a:ea typeface=""/>
                          <a:cs typeface=""/>
                        </a:defRPr>
                      </a:lvl2pPr>
                      <a:lvl3pPr marL="914400" algn="l" defTabSz="457200" rtl="0" eaLnBrk="1" latinLnBrk="0" hangingPunct="1">
                        <a:defRPr sz="1800" b="1" kern="1200">
                          <a:solidFill>
                            <a:schemeClr val="lt1"/>
                          </a:solidFill>
                          <a:latin typeface="Arial"/>
                          <a:ea typeface=""/>
                          <a:cs typeface=""/>
                        </a:defRPr>
                      </a:lvl3pPr>
                      <a:lvl4pPr marL="1371600" algn="l" defTabSz="457200" rtl="0" eaLnBrk="1" latinLnBrk="0" hangingPunct="1">
                        <a:defRPr sz="1800" b="1" kern="1200">
                          <a:solidFill>
                            <a:schemeClr val="lt1"/>
                          </a:solidFill>
                          <a:latin typeface="Arial"/>
                          <a:ea typeface=""/>
                          <a:cs typeface=""/>
                        </a:defRPr>
                      </a:lvl4pPr>
                      <a:lvl5pPr marL="1828800" algn="l" defTabSz="457200" rtl="0" eaLnBrk="1" latinLnBrk="0" hangingPunct="1">
                        <a:defRPr sz="1800" b="1" kern="1200">
                          <a:solidFill>
                            <a:schemeClr val="lt1"/>
                          </a:solidFill>
                          <a:latin typeface="Arial"/>
                          <a:ea typeface=""/>
                          <a:cs typeface=""/>
                        </a:defRPr>
                      </a:lvl5pPr>
                      <a:lvl6pPr marL="2286000" algn="l" defTabSz="457200" rtl="0" eaLnBrk="1" latinLnBrk="0" hangingPunct="1">
                        <a:defRPr sz="1800" b="1" kern="1200">
                          <a:solidFill>
                            <a:schemeClr val="lt1"/>
                          </a:solidFill>
                          <a:latin typeface="Arial"/>
                          <a:ea typeface=""/>
                          <a:cs typeface=""/>
                        </a:defRPr>
                      </a:lvl6pPr>
                      <a:lvl7pPr marL="2743200" algn="l" defTabSz="457200" rtl="0" eaLnBrk="1" latinLnBrk="0" hangingPunct="1">
                        <a:defRPr sz="1800" b="1" kern="1200">
                          <a:solidFill>
                            <a:schemeClr val="lt1"/>
                          </a:solidFill>
                          <a:latin typeface="Arial"/>
                          <a:ea typeface=""/>
                          <a:cs typeface=""/>
                        </a:defRPr>
                      </a:lvl7pPr>
                      <a:lvl8pPr marL="3200400" algn="l" defTabSz="457200" rtl="0" eaLnBrk="1" latinLnBrk="0" hangingPunct="1">
                        <a:defRPr sz="1800" b="1" kern="1200">
                          <a:solidFill>
                            <a:schemeClr val="lt1"/>
                          </a:solidFill>
                          <a:latin typeface="Arial"/>
                          <a:ea typeface=""/>
                          <a:cs typeface=""/>
                        </a:defRPr>
                      </a:lvl8pPr>
                      <a:lvl9pPr marL="3657600" algn="l" defTabSz="457200" rtl="0" eaLnBrk="1" latinLnBrk="0" hangingPunct="1">
                        <a:defRPr sz="1800" b="1" kern="1200">
                          <a:solidFill>
                            <a:schemeClr val="lt1"/>
                          </a:solidFill>
                          <a:latin typeface="Arial"/>
                          <a:ea typeface=""/>
                          <a:cs typeface=""/>
                        </a:defRPr>
                      </a:lvl9pPr>
                    </a:lstStyle>
                    <a:p>
                      <a:r>
                        <a:rPr lang="en-US" dirty="0" smtClean="0">
                          <a:solidFill>
                            <a:schemeClr val="bg1"/>
                          </a:solidFill>
                        </a:rPr>
                        <a:t>PFS</a:t>
                      </a: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62A4E"/>
                    </a:solidFill>
                  </a:tcPr>
                </a:tc>
                <a:tc>
                  <a:txBody>
                    <a:bodyPr/>
                    <a:lstStyle>
                      <a:lvl1pPr marL="0" algn="l" defTabSz="457200" rtl="0" eaLnBrk="1" latinLnBrk="0" hangingPunct="1">
                        <a:defRPr sz="1800" b="1" kern="1200">
                          <a:solidFill>
                            <a:schemeClr val="lt1"/>
                          </a:solidFill>
                          <a:latin typeface="Arial"/>
                          <a:ea typeface=""/>
                          <a:cs typeface=""/>
                        </a:defRPr>
                      </a:lvl1pPr>
                      <a:lvl2pPr marL="457200" algn="l" defTabSz="457200" rtl="0" eaLnBrk="1" latinLnBrk="0" hangingPunct="1">
                        <a:defRPr sz="1800" b="1" kern="1200">
                          <a:solidFill>
                            <a:schemeClr val="lt1"/>
                          </a:solidFill>
                          <a:latin typeface="Arial"/>
                          <a:ea typeface=""/>
                          <a:cs typeface=""/>
                        </a:defRPr>
                      </a:lvl2pPr>
                      <a:lvl3pPr marL="914400" algn="l" defTabSz="457200" rtl="0" eaLnBrk="1" latinLnBrk="0" hangingPunct="1">
                        <a:defRPr sz="1800" b="1" kern="1200">
                          <a:solidFill>
                            <a:schemeClr val="lt1"/>
                          </a:solidFill>
                          <a:latin typeface="Arial"/>
                          <a:ea typeface=""/>
                          <a:cs typeface=""/>
                        </a:defRPr>
                      </a:lvl3pPr>
                      <a:lvl4pPr marL="1371600" algn="l" defTabSz="457200" rtl="0" eaLnBrk="1" latinLnBrk="0" hangingPunct="1">
                        <a:defRPr sz="1800" b="1" kern="1200">
                          <a:solidFill>
                            <a:schemeClr val="lt1"/>
                          </a:solidFill>
                          <a:latin typeface="Arial"/>
                          <a:ea typeface=""/>
                          <a:cs typeface=""/>
                        </a:defRPr>
                      </a:lvl4pPr>
                      <a:lvl5pPr marL="1828800" algn="l" defTabSz="457200" rtl="0" eaLnBrk="1" latinLnBrk="0" hangingPunct="1">
                        <a:defRPr sz="1800" b="1" kern="1200">
                          <a:solidFill>
                            <a:schemeClr val="lt1"/>
                          </a:solidFill>
                          <a:latin typeface="Arial"/>
                          <a:ea typeface=""/>
                          <a:cs typeface=""/>
                        </a:defRPr>
                      </a:lvl5pPr>
                      <a:lvl6pPr marL="2286000" algn="l" defTabSz="457200" rtl="0" eaLnBrk="1" latinLnBrk="0" hangingPunct="1">
                        <a:defRPr sz="1800" b="1" kern="1200">
                          <a:solidFill>
                            <a:schemeClr val="lt1"/>
                          </a:solidFill>
                          <a:latin typeface="Arial"/>
                          <a:ea typeface=""/>
                          <a:cs typeface=""/>
                        </a:defRPr>
                      </a:lvl6pPr>
                      <a:lvl7pPr marL="2743200" algn="l" defTabSz="457200" rtl="0" eaLnBrk="1" latinLnBrk="0" hangingPunct="1">
                        <a:defRPr sz="1800" b="1" kern="1200">
                          <a:solidFill>
                            <a:schemeClr val="lt1"/>
                          </a:solidFill>
                          <a:latin typeface="Arial"/>
                          <a:ea typeface=""/>
                          <a:cs typeface=""/>
                        </a:defRPr>
                      </a:lvl7pPr>
                      <a:lvl8pPr marL="3200400" algn="l" defTabSz="457200" rtl="0" eaLnBrk="1" latinLnBrk="0" hangingPunct="1">
                        <a:defRPr sz="1800" b="1" kern="1200">
                          <a:solidFill>
                            <a:schemeClr val="lt1"/>
                          </a:solidFill>
                          <a:latin typeface="Arial"/>
                          <a:ea typeface=""/>
                          <a:cs typeface=""/>
                        </a:defRPr>
                      </a:lvl8pPr>
                      <a:lvl9pPr marL="3657600" algn="l" defTabSz="457200" rtl="0" eaLnBrk="1" latinLnBrk="0" hangingPunct="1">
                        <a:defRPr sz="1800" b="1" kern="1200">
                          <a:solidFill>
                            <a:schemeClr val="lt1"/>
                          </a:solidFill>
                          <a:latin typeface="Arial"/>
                          <a:ea typeface=""/>
                          <a:cs typeface=""/>
                        </a:defRPr>
                      </a:lvl9p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solidFill>
                            <a:schemeClr val="bg1"/>
                          </a:solidFill>
                        </a:rPr>
                        <a:t>Overall</a:t>
                      </a:r>
                    </a:p>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solidFill>
                            <a:schemeClr val="bg1"/>
                          </a:solidFill>
                        </a:rPr>
                        <a:t>(n = 53)</a:t>
                      </a: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62A4E"/>
                    </a:solidFill>
                  </a:tcPr>
                </a:tc>
                <a:tc>
                  <a:txBody>
                    <a:bodyPr/>
                    <a:lstStyle>
                      <a:lvl1pPr marL="0" algn="l" defTabSz="457200" rtl="0" eaLnBrk="1" latinLnBrk="0" hangingPunct="1">
                        <a:defRPr sz="1800" b="1" kern="1200">
                          <a:solidFill>
                            <a:schemeClr val="lt1"/>
                          </a:solidFill>
                          <a:latin typeface="Arial"/>
                          <a:ea typeface=""/>
                          <a:cs typeface=""/>
                        </a:defRPr>
                      </a:lvl1pPr>
                      <a:lvl2pPr marL="457200" algn="l" defTabSz="457200" rtl="0" eaLnBrk="1" latinLnBrk="0" hangingPunct="1">
                        <a:defRPr sz="1800" b="1" kern="1200">
                          <a:solidFill>
                            <a:schemeClr val="lt1"/>
                          </a:solidFill>
                          <a:latin typeface="Arial"/>
                          <a:ea typeface=""/>
                          <a:cs typeface=""/>
                        </a:defRPr>
                      </a:lvl2pPr>
                      <a:lvl3pPr marL="914400" algn="l" defTabSz="457200" rtl="0" eaLnBrk="1" latinLnBrk="0" hangingPunct="1">
                        <a:defRPr sz="1800" b="1" kern="1200">
                          <a:solidFill>
                            <a:schemeClr val="lt1"/>
                          </a:solidFill>
                          <a:latin typeface="Arial"/>
                          <a:ea typeface=""/>
                          <a:cs typeface=""/>
                        </a:defRPr>
                      </a:lvl3pPr>
                      <a:lvl4pPr marL="1371600" algn="l" defTabSz="457200" rtl="0" eaLnBrk="1" latinLnBrk="0" hangingPunct="1">
                        <a:defRPr sz="1800" b="1" kern="1200">
                          <a:solidFill>
                            <a:schemeClr val="lt1"/>
                          </a:solidFill>
                          <a:latin typeface="Arial"/>
                          <a:ea typeface=""/>
                          <a:cs typeface=""/>
                        </a:defRPr>
                      </a:lvl4pPr>
                      <a:lvl5pPr marL="1828800" algn="l" defTabSz="457200" rtl="0" eaLnBrk="1" latinLnBrk="0" hangingPunct="1">
                        <a:defRPr sz="1800" b="1" kern="1200">
                          <a:solidFill>
                            <a:schemeClr val="lt1"/>
                          </a:solidFill>
                          <a:latin typeface="Arial"/>
                          <a:ea typeface=""/>
                          <a:cs typeface=""/>
                        </a:defRPr>
                      </a:lvl5pPr>
                      <a:lvl6pPr marL="2286000" algn="l" defTabSz="457200" rtl="0" eaLnBrk="1" latinLnBrk="0" hangingPunct="1">
                        <a:defRPr sz="1800" b="1" kern="1200">
                          <a:solidFill>
                            <a:schemeClr val="lt1"/>
                          </a:solidFill>
                          <a:latin typeface="Arial"/>
                          <a:ea typeface=""/>
                          <a:cs typeface=""/>
                        </a:defRPr>
                      </a:lvl6pPr>
                      <a:lvl7pPr marL="2743200" algn="l" defTabSz="457200" rtl="0" eaLnBrk="1" latinLnBrk="0" hangingPunct="1">
                        <a:defRPr sz="1800" b="1" kern="1200">
                          <a:solidFill>
                            <a:schemeClr val="lt1"/>
                          </a:solidFill>
                          <a:latin typeface="Arial"/>
                          <a:ea typeface=""/>
                          <a:cs typeface=""/>
                        </a:defRPr>
                      </a:lvl7pPr>
                      <a:lvl8pPr marL="3200400" algn="l" defTabSz="457200" rtl="0" eaLnBrk="1" latinLnBrk="0" hangingPunct="1">
                        <a:defRPr sz="1800" b="1" kern="1200">
                          <a:solidFill>
                            <a:schemeClr val="lt1"/>
                          </a:solidFill>
                          <a:latin typeface="Arial"/>
                          <a:ea typeface=""/>
                          <a:cs typeface=""/>
                        </a:defRPr>
                      </a:lvl8pPr>
                      <a:lvl9pPr marL="3657600" algn="l" defTabSz="457200" rtl="0" eaLnBrk="1" latinLnBrk="0" hangingPunct="1">
                        <a:defRPr sz="1800" b="1" kern="1200">
                          <a:solidFill>
                            <a:schemeClr val="lt1"/>
                          </a:solidFill>
                          <a:latin typeface="Arial"/>
                          <a:ea typeface=""/>
                          <a:cs typeface=""/>
                        </a:defRPr>
                      </a:lvl9p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solidFill>
                            <a:schemeClr val="bg1"/>
                          </a:solidFill>
                        </a:rPr>
                        <a:t>PD-L1</a:t>
                      </a:r>
                      <a:r>
                        <a:rPr lang="en-US" baseline="0" dirty="0" smtClean="0">
                          <a:solidFill>
                            <a:schemeClr val="bg1"/>
                          </a:solidFill>
                        </a:rPr>
                        <a:t>-positive</a:t>
                      </a:r>
                    </a:p>
                    <a:p>
                      <a:pPr marL="0" marR="0" indent="0" algn="ctr" defTabSz="457200" rtl="0" eaLnBrk="1" fontAlgn="auto" latinLnBrk="0" hangingPunct="1">
                        <a:lnSpc>
                          <a:spcPct val="100000"/>
                        </a:lnSpc>
                        <a:spcBef>
                          <a:spcPts val="0"/>
                        </a:spcBef>
                        <a:spcAft>
                          <a:spcPts val="0"/>
                        </a:spcAft>
                        <a:buClrTx/>
                        <a:buSzTx/>
                        <a:buFontTx/>
                        <a:buNone/>
                        <a:tabLst/>
                        <a:defRPr/>
                      </a:pPr>
                      <a:r>
                        <a:rPr lang="en-US" baseline="0" dirty="0" smtClean="0">
                          <a:solidFill>
                            <a:schemeClr val="bg1"/>
                          </a:solidFill>
                        </a:rPr>
                        <a:t>(n = 14)</a:t>
                      </a:r>
                      <a:endParaRPr lang="en-US" dirty="0" smtClean="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62A4E"/>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b="1" dirty="0" smtClean="0">
                          <a:solidFill>
                            <a:schemeClr val="bg1"/>
                          </a:solidFill>
                        </a:rPr>
                        <a:t>PD-L1-negative</a:t>
                      </a:r>
                    </a:p>
                    <a:p>
                      <a:pPr marL="0" marR="0" indent="0" algn="ctr" defTabSz="457200" rtl="0" eaLnBrk="1" fontAlgn="auto" latinLnBrk="0" hangingPunct="1">
                        <a:lnSpc>
                          <a:spcPct val="100000"/>
                        </a:lnSpc>
                        <a:spcBef>
                          <a:spcPts val="0"/>
                        </a:spcBef>
                        <a:spcAft>
                          <a:spcPts val="0"/>
                        </a:spcAft>
                        <a:buClrTx/>
                        <a:buSzTx/>
                        <a:buFontTx/>
                        <a:buNone/>
                        <a:tabLst/>
                        <a:defRPr/>
                      </a:pPr>
                      <a:r>
                        <a:rPr lang="en-US" b="1" dirty="0" smtClean="0">
                          <a:solidFill>
                            <a:schemeClr val="bg1"/>
                          </a:solidFill>
                        </a:rPr>
                        <a:t>(n = 25)</a:t>
                      </a: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62A4E"/>
                    </a:solidFill>
                  </a:tcPr>
                </a:tc>
              </a:tr>
              <a:tr h="508840">
                <a:tc>
                  <a:txBody>
                    <a:bodyPr/>
                    <a:lstStyle>
                      <a:lvl1pPr marL="0" algn="l" defTabSz="457200" rtl="0" eaLnBrk="1" latinLnBrk="0" hangingPunct="1">
                        <a:defRPr sz="1800" kern="1200">
                          <a:solidFill>
                            <a:schemeClr val="dk1"/>
                          </a:solidFill>
                          <a:latin typeface="Arial"/>
                          <a:ea typeface=""/>
                          <a:cs typeface=""/>
                        </a:defRPr>
                      </a:lvl1pPr>
                      <a:lvl2pPr marL="457200" algn="l" defTabSz="457200" rtl="0" eaLnBrk="1" latinLnBrk="0" hangingPunct="1">
                        <a:defRPr sz="1800" kern="1200">
                          <a:solidFill>
                            <a:schemeClr val="dk1"/>
                          </a:solidFill>
                          <a:latin typeface="Arial"/>
                          <a:ea typeface=""/>
                          <a:cs typeface=""/>
                        </a:defRPr>
                      </a:lvl2pPr>
                      <a:lvl3pPr marL="914400" algn="l" defTabSz="457200" rtl="0" eaLnBrk="1" latinLnBrk="0" hangingPunct="1">
                        <a:defRPr sz="1800" kern="1200">
                          <a:solidFill>
                            <a:schemeClr val="dk1"/>
                          </a:solidFill>
                          <a:latin typeface="Arial"/>
                          <a:ea typeface=""/>
                          <a:cs typeface=""/>
                        </a:defRPr>
                      </a:lvl3pPr>
                      <a:lvl4pPr marL="1371600" algn="l" defTabSz="457200" rtl="0" eaLnBrk="1" latinLnBrk="0" hangingPunct="1">
                        <a:defRPr sz="1800" kern="1200">
                          <a:solidFill>
                            <a:schemeClr val="dk1"/>
                          </a:solidFill>
                          <a:latin typeface="Arial"/>
                          <a:ea typeface=""/>
                          <a:cs typeface=""/>
                        </a:defRPr>
                      </a:lvl4pPr>
                      <a:lvl5pPr marL="1828800" algn="l" defTabSz="457200" rtl="0" eaLnBrk="1" latinLnBrk="0" hangingPunct="1">
                        <a:defRPr sz="1800" kern="1200">
                          <a:solidFill>
                            <a:schemeClr val="dk1"/>
                          </a:solidFill>
                          <a:latin typeface="Arial"/>
                          <a:ea typeface=""/>
                          <a:cs typeface=""/>
                        </a:defRPr>
                      </a:lvl5pPr>
                      <a:lvl6pPr marL="2286000" algn="l" defTabSz="457200" rtl="0" eaLnBrk="1" latinLnBrk="0" hangingPunct="1">
                        <a:defRPr sz="1800" kern="1200">
                          <a:solidFill>
                            <a:schemeClr val="dk1"/>
                          </a:solidFill>
                          <a:latin typeface="Arial"/>
                          <a:ea typeface=""/>
                          <a:cs typeface=""/>
                        </a:defRPr>
                      </a:lvl6pPr>
                      <a:lvl7pPr marL="2743200" algn="l" defTabSz="457200" rtl="0" eaLnBrk="1" latinLnBrk="0" hangingPunct="1">
                        <a:defRPr sz="1800" kern="1200">
                          <a:solidFill>
                            <a:schemeClr val="dk1"/>
                          </a:solidFill>
                          <a:latin typeface="Arial"/>
                          <a:ea typeface=""/>
                          <a:cs typeface=""/>
                        </a:defRPr>
                      </a:lvl7pPr>
                      <a:lvl8pPr marL="3200400" algn="l" defTabSz="457200" rtl="0" eaLnBrk="1" latinLnBrk="0" hangingPunct="1">
                        <a:defRPr sz="1800" kern="1200">
                          <a:solidFill>
                            <a:schemeClr val="dk1"/>
                          </a:solidFill>
                          <a:latin typeface="Arial"/>
                          <a:ea typeface=""/>
                          <a:cs typeface=""/>
                        </a:defRPr>
                      </a:lvl8pPr>
                      <a:lvl9pPr marL="3657600" algn="l" defTabSz="457200" rtl="0" eaLnBrk="1" latinLnBrk="0" hangingPunct="1">
                        <a:defRPr sz="1800" kern="1200">
                          <a:solidFill>
                            <a:schemeClr val="dk1"/>
                          </a:solidFill>
                          <a:latin typeface="Arial"/>
                          <a:ea typeface=""/>
                          <a:cs typeface=""/>
                        </a:defRPr>
                      </a:lvl9pPr>
                    </a:lstStyle>
                    <a:p>
                      <a:r>
                        <a:rPr lang="en-US" dirty="0" smtClean="0">
                          <a:solidFill>
                            <a:schemeClr val="bg1"/>
                          </a:solidFill>
                        </a:rPr>
                        <a:t>Median</a:t>
                      </a:r>
                      <a:r>
                        <a:rPr lang="en-US" baseline="0" dirty="0" smtClean="0">
                          <a:solidFill>
                            <a:schemeClr val="bg1"/>
                          </a:solidFill>
                        </a:rPr>
                        <a:t> PFS</a:t>
                      </a:r>
                      <a:endParaRPr lang="en-US" dirty="0" smtClean="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796"/>
                    </a:solidFill>
                  </a:tcPr>
                </a:tc>
                <a:tc>
                  <a:txBody>
                    <a:bodyPr/>
                    <a:lstStyle>
                      <a:lvl1pPr marL="0" algn="l" defTabSz="457200" rtl="0" eaLnBrk="1" latinLnBrk="0" hangingPunct="1">
                        <a:defRPr sz="1800" kern="1200">
                          <a:solidFill>
                            <a:schemeClr val="dk1"/>
                          </a:solidFill>
                          <a:latin typeface="Arial"/>
                          <a:ea typeface=""/>
                          <a:cs typeface=""/>
                        </a:defRPr>
                      </a:lvl1pPr>
                      <a:lvl2pPr marL="457200" algn="l" defTabSz="457200" rtl="0" eaLnBrk="1" latinLnBrk="0" hangingPunct="1">
                        <a:defRPr sz="1800" kern="1200">
                          <a:solidFill>
                            <a:schemeClr val="dk1"/>
                          </a:solidFill>
                          <a:latin typeface="Arial"/>
                          <a:ea typeface=""/>
                          <a:cs typeface=""/>
                        </a:defRPr>
                      </a:lvl2pPr>
                      <a:lvl3pPr marL="914400" algn="l" defTabSz="457200" rtl="0" eaLnBrk="1" latinLnBrk="0" hangingPunct="1">
                        <a:defRPr sz="1800" kern="1200">
                          <a:solidFill>
                            <a:schemeClr val="dk1"/>
                          </a:solidFill>
                          <a:latin typeface="Arial"/>
                          <a:ea typeface=""/>
                          <a:cs typeface=""/>
                        </a:defRPr>
                      </a:lvl3pPr>
                      <a:lvl4pPr marL="1371600" algn="l" defTabSz="457200" rtl="0" eaLnBrk="1" latinLnBrk="0" hangingPunct="1">
                        <a:defRPr sz="1800" kern="1200">
                          <a:solidFill>
                            <a:schemeClr val="dk1"/>
                          </a:solidFill>
                          <a:latin typeface="Arial"/>
                          <a:ea typeface=""/>
                          <a:cs typeface=""/>
                        </a:defRPr>
                      </a:lvl4pPr>
                      <a:lvl5pPr marL="1828800" algn="l" defTabSz="457200" rtl="0" eaLnBrk="1" latinLnBrk="0" hangingPunct="1">
                        <a:defRPr sz="1800" kern="1200">
                          <a:solidFill>
                            <a:schemeClr val="dk1"/>
                          </a:solidFill>
                          <a:latin typeface="Arial"/>
                          <a:ea typeface=""/>
                          <a:cs typeface=""/>
                        </a:defRPr>
                      </a:lvl5pPr>
                      <a:lvl6pPr marL="2286000" algn="l" defTabSz="457200" rtl="0" eaLnBrk="1" latinLnBrk="0" hangingPunct="1">
                        <a:defRPr sz="1800" kern="1200">
                          <a:solidFill>
                            <a:schemeClr val="dk1"/>
                          </a:solidFill>
                          <a:latin typeface="Arial"/>
                          <a:ea typeface=""/>
                          <a:cs typeface=""/>
                        </a:defRPr>
                      </a:lvl6pPr>
                      <a:lvl7pPr marL="2743200" algn="l" defTabSz="457200" rtl="0" eaLnBrk="1" latinLnBrk="0" hangingPunct="1">
                        <a:defRPr sz="1800" kern="1200">
                          <a:solidFill>
                            <a:schemeClr val="dk1"/>
                          </a:solidFill>
                          <a:latin typeface="Arial"/>
                          <a:ea typeface=""/>
                          <a:cs typeface=""/>
                        </a:defRPr>
                      </a:lvl7pPr>
                      <a:lvl8pPr marL="3200400" algn="l" defTabSz="457200" rtl="0" eaLnBrk="1" latinLnBrk="0" hangingPunct="1">
                        <a:defRPr sz="1800" kern="1200">
                          <a:solidFill>
                            <a:schemeClr val="dk1"/>
                          </a:solidFill>
                          <a:latin typeface="Arial"/>
                          <a:ea typeface=""/>
                          <a:cs typeface=""/>
                        </a:defRPr>
                      </a:lvl8pPr>
                      <a:lvl9pPr marL="3657600" algn="l" defTabSz="457200" rtl="0" eaLnBrk="1" latinLnBrk="0" hangingPunct="1">
                        <a:defRPr sz="1800" kern="1200">
                          <a:solidFill>
                            <a:schemeClr val="dk1"/>
                          </a:solidFill>
                          <a:latin typeface="Arial"/>
                          <a:ea typeface=""/>
                          <a:cs typeface=""/>
                        </a:defRPr>
                      </a:lvl9pPr>
                    </a:lstStyle>
                    <a:p>
                      <a:pPr algn="ctr"/>
                      <a:r>
                        <a:rPr lang="en-US" dirty="0" smtClean="0">
                          <a:solidFill>
                            <a:schemeClr val="bg1"/>
                          </a:solidFill>
                        </a:rPr>
                        <a:t>17.1 weeks</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796"/>
                    </a:solidFill>
                  </a:tcPr>
                </a:tc>
                <a:tc>
                  <a:txBody>
                    <a:bodyPr/>
                    <a:lstStyle>
                      <a:lvl1pPr marL="0" algn="l" defTabSz="457200" rtl="0" eaLnBrk="1" latinLnBrk="0" hangingPunct="1">
                        <a:defRPr sz="1800" kern="1200">
                          <a:solidFill>
                            <a:schemeClr val="dk1"/>
                          </a:solidFill>
                          <a:latin typeface="Arial"/>
                          <a:ea typeface=""/>
                          <a:cs typeface=""/>
                        </a:defRPr>
                      </a:lvl1pPr>
                      <a:lvl2pPr marL="457200" algn="l" defTabSz="457200" rtl="0" eaLnBrk="1" latinLnBrk="0" hangingPunct="1">
                        <a:defRPr sz="1800" kern="1200">
                          <a:solidFill>
                            <a:schemeClr val="dk1"/>
                          </a:solidFill>
                          <a:latin typeface="Arial"/>
                          <a:ea typeface=""/>
                          <a:cs typeface=""/>
                        </a:defRPr>
                      </a:lvl2pPr>
                      <a:lvl3pPr marL="914400" algn="l" defTabSz="457200" rtl="0" eaLnBrk="1" latinLnBrk="0" hangingPunct="1">
                        <a:defRPr sz="1800" kern="1200">
                          <a:solidFill>
                            <a:schemeClr val="dk1"/>
                          </a:solidFill>
                          <a:latin typeface="Arial"/>
                          <a:ea typeface=""/>
                          <a:cs typeface=""/>
                        </a:defRPr>
                      </a:lvl3pPr>
                      <a:lvl4pPr marL="1371600" algn="l" defTabSz="457200" rtl="0" eaLnBrk="1" latinLnBrk="0" hangingPunct="1">
                        <a:defRPr sz="1800" kern="1200">
                          <a:solidFill>
                            <a:schemeClr val="dk1"/>
                          </a:solidFill>
                          <a:latin typeface="Arial"/>
                          <a:ea typeface=""/>
                          <a:cs typeface=""/>
                        </a:defRPr>
                      </a:lvl4pPr>
                      <a:lvl5pPr marL="1828800" algn="l" defTabSz="457200" rtl="0" eaLnBrk="1" latinLnBrk="0" hangingPunct="1">
                        <a:defRPr sz="1800" kern="1200">
                          <a:solidFill>
                            <a:schemeClr val="dk1"/>
                          </a:solidFill>
                          <a:latin typeface="Arial"/>
                          <a:ea typeface=""/>
                          <a:cs typeface=""/>
                        </a:defRPr>
                      </a:lvl5pPr>
                      <a:lvl6pPr marL="2286000" algn="l" defTabSz="457200" rtl="0" eaLnBrk="1" latinLnBrk="0" hangingPunct="1">
                        <a:defRPr sz="1800" kern="1200">
                          <a:solidFill>
                            <a:schemeClr val="dk1"/>
                          </a:solidFill>
                          <a:latin typeface="Arial"/>
                          <a:ea typeface=""/>
                          <a:cs typeface=""/>
                        </a:defRPr>
                      </a:lvl6pPr>
                      <a:lvl7pPr marL="2743200" algn="l" defTabSz="457200" rtl="0" eaLnBrk="1" latinLnBrk="0" hangingPunct="1">
                        <a:defRPr sz="1800" kern="1200">
                          <a:solidFill>
                            <a:schemeClr val="dk1"/>
                          </a:solidFill>
                          <a:latin typeface="Arial"/>
                          <a:ea typeface=""/>
                          <a:cs typeface=""/>
                        </a:defRPr>
                      </a:lvl7pPr>
                      <a:lvl8pPr marL="3200400" algn="l" defTabSz="457200" rtl="0" eaLnBrk="1" latinLnBrk="0" hangingPunct="1">
                        <a:defRPr sz="1800" kern="1200">
                          <a:solidFill>
                            <a:schemeClr val="dk1"/>
                          </a:solidFill>
                          <a:latin typeface="Arial"/>
                          <a:ea typeface=""/>
                          <a:cs typeface=""/>
                        </a:defRPr>
                      </a:lvl8pPr>
                      <a:lvl9pPr marL="3657600" algn="l" defTabSz="457200" rtl="0" eaLnBrk="1" latinLnBrk="0" hangingPunct="1">
                        <a:defRPr sz="1800" kern="1200">
                          <a:solidFill>
                            <a:schemeClr val="dk1"/>
                          </a:solidFill>
                          <a:latin typeface="Arial"/>
                          <a:ea typeface=""/>
                          <a:cs typeface=""/>
                        </a:defRPr>
                      </a:lvl9pPr>
                    </a:lstStyle>
                    <a:p>
                      <a:pPr algn="ctr"/>
                      <a:r>
                        <a:rPr lang="en-US" dirty="0" smtClean="0">
                          <a:solidFill>
                            <a:schemeClr val="bg1"/>
                          </a:solidFill>
                        </a:rPr>
                        <a:t>17.1 weeks</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796"/>
                    </a:solidFill>
                  </a:tcPr>
                </a:tc>
                <a:tc>
                  <a:txBody>
                    <a:bodyPr/>
                    <a:lstStyle/>
                    <a:p>
                      <a:pPr algn="ctr"/>
                      <a:r>
                        <a:rPr lang="en-US" dirty="0" smtClean="0">
                          <a:solidFill>
                            <a:schemeClr val="bg1"/>
                          </a:solidFill>
                        </a:rPr>
                        <a:t>7.4 weeks</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796"/>
                    </a:solidFill>
                  </a:tcPr>
                </a:tc>
              </a:tr>
              <a:tr h="508840">
                <a:tc>
                  <a:txBody>
                    <a:bodyPr/>
                    <a:lstStyle>
                      <a:lvl1pPr marL="0" algn="l" defTabSz="457200" rtl="0" eaLnBrk="1" latinLnBrk="0" hangingPunct="1">
                        <a:defRPr sz="1800" kern="1200">
                          <a:solidFill>
                            <a:schemeClr val="dk1"/>
                          </a:solidFill>
                          <a:latin typeface="Arial"/>
                          <a:ea typeface=""/>
                          <a:cs typeface=""/>
                        </a:defRPr>
                      </a:lvl1pPr>
                      <a:lvl2pPr marL="457200" algn="l" defTabSz="457200" rtl="0" eaLnBrk="1" latinLnBrk="0" hangingPunct="1">
                        <a:defRPr sz="1800" kern="1200">
                          <a:solidFill>
                            <a:schemeClr val="dk1"/>
                          </a:solidFill>
                          <a:latin typeface="Arial"/>
                          <a:ea typeface=""/>
                          <a:cs typeface=""/>
                        </a:defRPr>
                      </a:lvl2pPr>
                      <a:lvl3pPr marL="914400" algn="l" defTabSz="457200" rtl="0" eaLnBrk="1" latinLnBrk="0" hangingPunct="1">
                        <a:defRPr sz="1800" kern="1200">
                          <a:solidFill>
                            <a:schemeClr val="dk1"/>
                          </a:solidFill>
                          <a:latin typeface="Arial"/>
                          <a:ea typeface=""/>
                          <a:cs typeface=""/>
                        </a:defRPr>
                      </a:lvl3pPr>
                      <a:lvl4pPr marL="1371600" algn="l" defTabSz="457200" rtl="0" eaLnBrk="1" latinLnBrk="0" hangingPunct="1">
                        <a:defRPr sz="1800" kern="1200">
                          <a:solidFill>
                            <a:schemeClr val="dk1"/>
                          </a:solidFill>
                          <a:latin typeface="Arial"/>
                          <a:ea typeface=""/>
                          <a:cs typeface=""/>
                        </a:defRPr>
                      </a:lvl4pPr>
                      <a:lvl5pPr marL="1828800" algn="l" defTabSz="457200" rtl="0" eaLnBrk="1" latinLnBrk="0" hangingPunct="1">
                        <a:defRPr sz="1800" kern="1200">
                          <a:solidFill>
                            <a:schemeClr val="dk1"/>
                          </a:solidFill>
                          <a:latin typeface="Arial"/>
                          <a:ea typeface=""/>
                          <a:cs typeface=""/>
                        </a:defRPr>
                      </a:lvl5pPr>
                      <a:lvl6pPr marL="2286000" algn="l" defTabSz="457200" rtl="0" eaLnBrk="1" latinLnBrk="0" hangingPunct="1">
                        <a:defRPr sz="1800" kern="1200">
                          <a:solidFill>
                            <a:schemeClr val="dk1"/>
                          </a:solidFill>
                          <a:latin typeface="Arial"/>
                          <a:ea typeface=""/>
                          <a:cs typeface=""/>
                        </a:defRPr>
                      </a:lvl6pPr>
                      <a:lvl7pPr marL="2743200" algn="l" defTabSz="457200" rtl="0" eaLnBrk="1" latinLnBrk="0" hangingPunct="1">
                        <a:defRPr sz="1800" kern="1200">
                          <a:solidFill>
                            <a:schemeClr val="dk1"/>
                          </a:solidFill>
                          <a:latin typeface="Arial"/>
                          <a:ea typeface=""/>
                          <a:cs typeface=""/>
                        </a:defRPr>
                      </a:lvl7pPr>
                      <a:lvl8pPr marL="3200400" algn="l" defTabSz="457200" rtl="0" eaLnBrk="1" latinLnBrk="0" hangingPunct="1">
                        <a:defRPr sz="1800" kern="1200">
                          <a:solidFill>
                            <a:schemeClr val="dk1"/>
                          </a:solidFill>
                          <a:latin typeface="Arial"/>
                          <a:ea typeface=""/>
                          <a:cs typeface=""/>
                        </a:defRPr>
                      </a:lvl8pPr>
                      <a:lvl9pPr marL="3657600" algn="l" defTabSz="457200" rtl="0" eaLnBrk="1" latinLnBrk="0" hangingPunct="1">
                        <a:defRPr sz="1800" kern="1200">
                          <a:solidFill>
                            <a:schemeClr val="dk1"/>
                          </a:solidFill>
                          <a:latin typeface="Arial"/>
                          <a:ea typeface=""/>
                          <a:cs typeface=""/>
                        </a:defRPr>
                      </a:lvl9p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bg1"/>
                          </a:solidFill>
                        </a:rPr>
                        <a:t>PFS</a:t>
                      </a:r>
                      <a:r>
                        <a:rPr lang="en-US" baseline="0" dirty="0" smtClean="0">
                          <a:solidFill>
                            <a:schemeClr val="bg1"/>
                          </a:solidFill>
                        </a:rPr>
                        <a:t> at 24 weeks</a:t>
                      </a:r>
                      <a:endParaRPr lang="en-US" dirty="0" smtClean="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796"/>
                    </a:solidFill>
                  </a:tcPr>
                </a:tc>
                <a:tc>
                  <a:txBody>
                    <a:bodyPr/>
                    <a:lstStyle>
                      <a:lvl1pPr marL="0" algn="l" defTabSz="457200" rtl="0" eaLnBrk="1" latinLnBrk="0" hangingPunct="1">
                        <a:defRPr sz="1800" kern="1200">
                          <a:solidFill>
                            <a:schemeClr val="dk1"/>
                          </a:solidFill>
                          <a:latin typeface="Arial"/>
                          <a:ea typeface=""/>
                          <a:cs typeface=""/>
                        </a:defRPr>
                      </a:lvl1pPr>
                      <a:lvl2pPr marL="457200" algn="l" defTabSz="457200" rtl="0" eaLnBrk="1" latinLnBrk="0" hangingPunct="1">
                        <a:defRPr sz="1800" kern="1200">
                          <a:solidFill>
                            <a:schemeClr val="dk1"/>
                          </a:solidFill>
                          <a:latin typeface="Arial"/>
                          <a:ea typeface=""/>
                          <a:cs typeface=""/>
                        </a:defRPr>
                      </a:lvl2pPr>
                      <a:lvl3pPr marL="914400" algn="l" defTabSz="457200" rtl="0" eaLnBrk="1" latinLnBrk="0" hangingPunct="1">
                        <a:defRPr sz="1800" kern="1200">
                          <a:solidFill>
                            <a:schemeClr val="dk1"/>
                          </a:solidFill>
                          <a:latin typeface="Arial"/>
                          <a:ea typeface=""/>
                          <a:cs typeface=""/>
                        </a:defRPr>
                      </a:lvl3pPr>
                      <a:lvl4pPr marL="1371600" algn="l" defTabSz="457200" rtl="0" eaLnBrk="1" latinLnBrk="0" hangingPunct="1">
                        <a:defRPr sz="1800" kern="1200">
                          <a:solidFill>
                            <a:schemeClr val="dk1"/>
                          </a:solidFill>
                          <a:latin typeface="Arial"/>
                          <a:ea typeface=""/>
                          <a:cs typeface=""/>
                        </a:defRPr>
                      </a:lvl4pPr>
                      <a:lvl5pPr marL="1828800" algn="l" defTabSz="457200" rtl="0" eaLnBrk="1" latinLnBrk="0" hangingPunct="1">
                        <a:defRPr sz="1800" kern="1200">
                          <a:solidFill>
                            <a:schemeClr val="dk1"/>
                          </a:solidFill>
                          <a:latin typeface="Arial"/>
                          <a:ea typeface=""/>
                          <a:cs typeface=""/>
                        </a:defRPr>
                      </a:lvl5pPr>
                      <a:lvl6pPr marL="2286000" algn="l" defTabSz="457200" rtl="0" eaLnBrk="1" latinLnBrk="0" hangingPunct="1">
                        <a:defRPr sz="1800" kern="1200">
                          <a:solidFill>
                            <a:schemeClr val="dk1"/>
                          </a:solidFill>
                          <a:latin typeface="Arial"/>
                          <a:ea typeface=""/>
                          <a:cs typeface=""/>
                        </a:defRPr>
                      </a:lvl6pPr>
                      <a:lvl7pPr marL="2743200" algn="l" defTabSz="457200" rtl="0" eaLnBrk="1" latinLnBrk="0" hangingPunct="1">
                        <a:defRPr sz="1800" kern="1200">
                          <a:solidFill>
                            <a:schemeClr val="dk1"/>
                          </a:solidFill>
                          <a:latin typeface="Arial"/>
                          <a:ea typeface=""/>
                          <a:cs typeface=""/>
                        </a:defRPr>
                      </a:lvl7pPr>
                      <a:lvl8pPr marL="3200400" algn="l" defTabSz="457200" rtl="0" eaLnBrk="1" latinLnBrk="0" hangingPunct="1">
                        <a:defRPr sz="1800" kern="1200">
                          <a:solidFill>
                            <a:schemeClr val="dk1"/>
                          </a:solidFill>
                          <a:latin typeface="Arial"/>
                          <a:ea typeface=""/>
                          <a:cs typeface=""/>
                        </a:defRPr>
                      </a:lvl8pPr>
                      <a:lvl9pPr marL="3657600" algn="l" defTabSz="457200" rtl="0" eaLnBrk="1" latinLnBrk="0" hangingPunct="1">
                        <a:defRPr sz="1800" kern="1200">
                          <a:solidFill>
                            <a:schemeClr val="dk1"/>
                          </a:solidFill>
                          <a:latin typeface="Arial"/>
                          <a:ea typeface=""/>
                          <a:cs typeface=""/>
                        </a:defRPr>
                      </a:lvl9pPr>
                    </a:lstStyle>
                    <a:p>
                      <a:pPr algn="ctr"/>
                      <a:r>
                        <a:rPr lang="en-US" dirty="0" smtClean="0">
                          <a:solidFill>
                            <a:schemeClr val="bg1"/>
                          </a:solidFill>
                        </a:rPr>
                        <a:t>38.4%</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796"/>
                    </a:solidFill>
                  </a:tcPr>
                </a:tc>
                <a:tc>
                  <a:txBody>
                    <a:bodyPr/>
                    <a:lstStyle>
                      <a:lvl1pPr marL="0" algn="l" defTabSz="457200" rtl="0" eaLnBrk="1" latinLnBrk="0" hangingPunct="1">
                        <a:defRPr sz="1800" kern="1200">
                          <a:solidFill>
                            <a:schemeClr val="dk1"/>
                          </a:solidFill>
                          <a:latin typeface="Arial"/>
                          <a:ea typeface=""/>
                          <a:cs typeface=""/>
                        </a:defRPr>
                      </a:lvl1pPr>
                      <a:lvl2pPr marL="457200" algn="l" defTabSz="457200" rtl="0" eaLnBrk="1" latinLnBrk="0" hangingPunct="1">
                        <a:defRPr sz="1800" kern="1200">
                          <a:solidFill>
                            <a:schemeClr val="dk1"/>
                          </a:solidFill>
                          <a:latin typeface="Arial"/>
                          <a:ea typeface=""/>
                          <a:cs typeface=""/>
                        </a:defRPr>
                      </a:lvl2pPr>
                      <a:lvl3pPr marL="914400" algn="l" defTabSz="457200" rtl="0" eaLnBrk="1" latinLnBrk="0" hangingPunct="1">
                        <a:defRPr sz="1800" kern="1200">
                          <a:solidFill>
                            <a:schemeClr val="dk1"/>
                          </a:solidFill>
                          <a:latin typeface="Arial"/>
                          <a:ea typeface=""/>
                          <a:cs typeface=""/>
                        </a:defRPr>
                      </a:lvl3pPr>
                      <a:lvl4pPr marL="1371600" algn="l" defTabSz="457200" rtl="0" eaLnBrk="1" latinLnBrk="0" hangingPunct="1">
                        <a:defRPr sz="1800" kern="1200">
                          <a:solidFill>
                            <a:schemeClr val="dk1"/>
                          </a:solidFill>
                          <a:latin typeface="Arial"/>
                          <a:ea typeface=""/>
                          <a:cs typeface=""/>
                        </a:defRPr>
                      </a:lvl4pPr>
                      <a:lvl5pPr marL="1828800" algn="l" defTabSz="457200" rtl="0" eaLnBrk="1" latinLnBrk="0" hangingPunct="1">
                        <a:defRPr sz="1800" kern="1200">
                          <a:solidFill>
                            <a:schemeClr val="dk1"/>
                          </a:solidFill>
                          <a:latin typeface="Arial"/>
                          <a:ea typeface=""/>
                          <a:cs typeface=""/>
                        </a:defRPr>
                      </a:lvl5pPr>
                      <a:lvl6pPr marL="2286000" algn="l" defTabSz="457200" rtl="0" eaLnBrk="1" latinLnBrk="0" hangingPunct="1">
                        <a:defRPr sz="1800" kern="1200">
                          <a:solidFill>
                            <a:schemeClr val="dk1"/>
                          </a:solidFill>
                          <a:latin typeface="Arial"/>
                          <a:ea typeface=""/>
                          <a:cs typeface=""/>
                        </a:defRPr>
                      </a:lvl6pPr>
                      <a:lvl7pPr marL="2743200" algn="l" defTabSz="457200" rtl="0" eaLnBrk="1" latinLnBrk="0" hangingPunct="1">
                        <a:defRPr sz="1800" kern="1200">
                          <a:solidFill>
                            <a:schemeClr val="dk1"/>
                          </a:solidFill>
                          <a:latin typeface="Arial"/>
                          <a:ea typeface=""/>
                          <a:cs typeface=""/>
                        </a:defRPr>
                      </a:lvl7pPr>
                      <a:lvl8pPr marL="3200400" algn="l" defTabSz="457200" rtl="0" eaLnBrk="1" latinLnBrk="0" hangingPunct="1">
                        <a:defRPr sz="1800" kern="1200">
                          <a:solidFill>
                            <a:schemeClr val="dk1"/>
                          </a:solidFill>
                          <a:latin typeface="Arial"/>
                          <a:ea typeface=""/>
                          <a:cs typeface=""/>
                        </a:defRPr>
                      </a:lvl8pPr>
                      <a:lvl9pPr marL="3657600" algn="l" defTabSz="457200" rtl="0" eaLnBrk="1" latinLnBrk="0" hangingPunct="1">
                        <a:defRPr sz="1800" kern="1200">
                          <a:solidFill>
                            <a:schemeClr val="dk1"/>
                          </a:solidFill>
                          <a:latin typeface="Arial"/>
                          <a:ea typeface=""/>
                          <a:cs typeface=""/>
                        </a:defRPr>
                      </a:lvl9pPr>
                    </a:lstStyle>
                    <a:p>
                      <a:pPr algn="ctr"/>
                      <a:r>
                        <a:rPr lang="en-US" dirty="0" smtClean="0">
                          <a:solidFill>
                            <a:schemeClr val="bg1"/>
                          </a:solidFill>
                        </a:rPr>
                        <a:t>39.2%</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796"/>
                    </a:solidFill>
                  </a:tcPr>
                </a:tc>
                <a:tc>
                  <a:txBody>
                    <a:bodyPr/>
                    <a:lstStyle/>
                    <a:p>
                      <a:pPr algn="ctr"/>
                      <a:r>
                        <a:rPr lang="en-US" dirty="0" smtClean="0">
                          <a:solidFill>
                            <a:schemeClr val="bg1"/>
                          </a:solidFill>
                        </a:rPr>
                        <a:t>40.7%</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796"/>
                    </a:solidFill>
                  </a:tcPr>
                </a:tc>
              </a:tr>
            </a:tbl>
          </a:graphicData>
        </a:graphic>
      </p:graphicFrame>
      <p:sp>
        <p:nvSpPr>
          <p:cNvPr id="3" name="Title 2"/>
          <p:cNvSpPr>
            <a:spLocks noGrp="1"/>
          </p:cNvSpPr>
          <p:nvPr>
            <p:ph type="title"/>
          </p:nvPr>
        </p:nvSpPr>
        <p:spPr/>
        <p:txBody>
          <a:bodyPr/>
          <a:lstStyle/>
          <a:p>
            <a:r>
              <a:rPr lang="en-US" dirty="0">
                <a:solidFill>
                  <a:srgbClr val="BBE0E3"/>
                </a:solidFill>
              </a:rPr>
              <a:t>Phase I JAVELIN Trial </a:t>
            </a:r>
            <a:r>
              <a:rPr lang="en-US" dirty="0" smtClean="0">
                <a:solidFill>
                  <a:srgbClr val="BBE0E3"/>
                </a:solidFill>
              </a:rPr>
              <a:t>Results</a:t>
            </a:r>
            <a:endParaRPr lang="en-US" dirty="0"/>
          </a:p>
        </p:txBody>
      </p:sp>
      <p:sp>
        <p:nvSpPr>
          <p:cNvPr id="5" name="Content Placeholder 4"/>
          <p:cNvSpPr>
            <a:spLocks noGrp="1"/>
          </p:cNvSpPr>
          <p:nvPr>
            <p:ph idx="1"/>
          </p:nvPr>
        </p:nvSpPr>
        <p:spPr>
          <a:xfrm>
            <a:off x="685800" y="1295400"/>
            <a:ext cx="7772400" cy="2733220"/>
          </a:xfrm>
        </p:spPr>
        <p:txBody>
          <a:bodyPr/>
          <a:lstStyle/>
          <a:p>
            <a:pPr>
              <a:spcBef>
                <a:spcPts val="600"/>
              </a:spcBef>
              <a:spcAft>
                <a:spcPts val="600"/>
              </a:spcAft>
              <a:buFont typeface="Arial" charset="0"/>
              <a:buChar char="•"/>
            </a:pPr>
            <a:r>
              <a:rPr lang="en-US" sz="2200" b="1" dirty="0" smtClean="0">
                <a:solidFill>
                  <a:srgbClr val="FFFF00"/>
                </a:solidFill>
              </a:rPr>
              <a:t>ORR</a:t>
            </a:r>
            <a:r>
              <a:rPr lang="en-US" sz="2200" b="1" dirty="0">
                <a:solidFill>
                  <a:srgbClr val="FFFF00"/>
                </a:solidFill>
              </a:rPr>
              <a:t> (n = 53</a:t>
            </a:r>
            <a:r>
              <a:rPr lang="en-US" sz="2200" b="1" dirty="0" smtClean="0">
                <a:solidFill>
                  <a:srgbClr val="FFFF00"/>
                </a:solidFill>
              </a:rPr>
              <a:t>) = 5/53 (9.4%)</a:t>
            </a:r>
            <a:endParaRPr lang="en-US" sz="2200" b="1" dirty="0">
              <a:solidFill>
                <a:srgbClr val="FFFF00"/>
              </a:solidFill>
            </a:endParaRPr>
          </a:p>
          <a:p>
            <a:pPr lvl="1">
              <a:spcBef>
                <a:spcPts val="600"/>
              </a:spcBef>
              <a:spcAft>
                <a:spcPts val="600"/>
              </a:spcAft>
              <a:buFont typeface=".HelveticaNeueDeskInterface-Regular" charset="-120"/>
              <a:buChar char="–"/>
            </a:pPr>
            <a:r>
              <a:rPr lang="en-US" sz="2200" dirty="0" smtClean="0"/>
              <a:t>For </a:t>
            </a:r>
            <a:r>
              <a:rPr lang="en-US" sz="2200" dirty="0"/>
              <a:t>patients with ≥1% tumor cells (n = 39): </a:t>
            </a:r>
          </a:p>
          <a:p>
            <a:pPr marL="1257300" lvl="2" indent="-342900">
              <a:spcBef>
                <a:spcPts val="600"/>
              </a:spcBef>
              <a:spcAft>
                <a:spcPts val="600"/>
              </a:spcAft>
              <a:buFont typeface="Arial" charset="0"/>
              <a:buChar char="•"/>
            </a:pPr>
            <a:r>
              <a:rPr lang="en-US" sz="2200" dirty="0" smtClean="0"/>
              <a:t>PD-L1-positive, ORR </a:t>
            </a:r>
            <a:r>
              <a:rPr lang="en-US" sz="2200" dirty="0"/>
              <a:t>= </a:t>
            </a:r>
            <a:r>
              <a:rPr lang="en-US" sz="2200" dirty="0" smtClean="0"/>
              <a:t>2/20 (10.0%) </a:t>
            </a:r>
            <a:endParaRPr lang="en-US" sz="2200" dirty="0"/>
          </a:p>
          <a:p>
            <a:pPr marL="1257300" lvl="2" indent="-342900">
              <a:spcBef>
                <a:spcPts val="600"/>
              </a:spcBef>
              <a:spcAft>
                <a:spcPts val="600"/>
              </a:spcAft>
              <a:buFont typeface="Arial" charset="0"/>
              <a:buChar char="•"/>
            </a:pPr>
            <a:r>
              <a:rPr lang="en-US" sz="2200" dirty="0" smtClean="0"/>
              <a:t>PD-L1-negative, ORR </a:t>
            </a:r>
            <a:r>
              <a:rPr lang="en-US" sz="2200" dirty="0"/>
              <a:t>= </a:t>
            </a:r>
            <a:r>
              <a:rPr lang="en-US" sz="2200" dirty="0" smtClean="0"/>
              <a:t>2/19 (10.5%)</a:t>
            </a:r>
            <a:endParaRPr lang="en-US" sz="2200" dirty="0"/>
          </a:p>
          <a:p>
            <a:pPr marL="347472" lvl="2" indent="-342900">
              <a:spcBef>
                <a:spcPts val="600"/>
              </a:spcBef>
              <a:spcAft>
                <a:spcPts val="600"/>
              </a:spcAft>
              <a:buFont typeface="Arial" charset="0"/>
              <a:buChar char="•"/>
            </a:pPr>
            <a:r>
              <a:rPr lang="en-US" sz="2200" dirty="0"/>
              <a:t>Median duration of response was not </a:t>
            </a:r>
            <a:r>
              <a:rPr lang="en-US" sz="2200" dirty="0" smtClean="0"/>
              <a:t>reached</a:t>
            </a:r>
            <a:endParaRPr lang="en-US" sz="2200" dirty="0"/>
          </a:p>
        </p:txBody>
      </p:sp>
    </p:spTree>
    <p:extLst>
      <p:ext uri="{BB962C8B-B14F-4D97-AF65-F5344CB8AC3E}">
        <p14:creationId xmlns:p14="http://schemas.microsoft.com/office/powerpoint/2010/main" val="10597666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40341" y="6435835"/>
            <a:ext cx="9090212" cy="338554"/>
          </a:xfrm>
          <a:prstGeom prst="rect">
            <a:avLst/>
          </a:prstGeom>
          <a:noFill/>
        </p:spPr>
        <p:txBody>
          <a:bodyPr wrap="square" rtlCol="0">
            <a:spAutoFit/>
          </a:bodyPr>
          <a:lstStyle/>
          <a:p>
            <a:r>
              <a:rPr lang="en-US" sz="1600" dirty="0" smtClean="0">
                <a:solidFill>
                  <a:srgbClr val="FFFFFF"/>
                </a:solidFill>
                <a:latin typeface="Arial"/>
                <a:cs typeface="Arial"/>
              </a:rPr>
              <a:t>Rudin CM et al. </a:t>
            </a:r>
            <a:r>
              <a:rPr lang="en-US" sz="1600" i="1" dirty="0" smtClean="0">
                <a:solidFill>
                  <a:srgbClr val="FFFFFF"/>
                </a:solidFill>
                <a:latin typeface="Arial"/>
                <a:cs typeface="Arial"/>
              </a:rPr>
              <a:t>Proc ASCO </a:t>
            </a:r>
            <a:r>
              <a:rPr lang="en-US" sz="1600" dirty="0" smtClean="0">
                <a:solidFill>
                  <a:srgbClr val="FFFFFF"/>
                </a:solidFill>
                <a:latin typeface="Arial"/>
                <a:cs typeface="Arial"/>
              </a:rPr>
              <a:t>2016;Abstract LBA8505; Rudin CM et al</a:t>
            </a:r>
            <a:r>
              <a:rPr lang="en-US" sz="1600" i="1" dirty="0" smtClean="0">
                <a:solidFill>
                  <a:srgbClr val="FFFFFF"/>
                </a:solidFill>
                <a:latin typeface="Arial"/>
                <a:cs typeface="Arial"/>
                <a:sym typeface="Wingdings"/>
              </a:rPr>
              <a:t>. Lancet Oncol </a:t>
            </a:r>
            <a:r>
              <a:rPr lang="en-US" sz="1600" dirty="0" smtClean="0">
                <a:solidFill>
                  <a:srgbClr val="FFFFFF"/>
                </a:solidFill>
                <a:latin typeface="Arial"/>
                <a:cs typeface="Arial"/>
                <a:sym typeface="Wingdings"/>
              </a:rPr>
              <a:t>2017;18:42-51. </a:t>
            </a:r>
            <a:endParaRPr lang="en-US" sz="1600" dirty="0">
              <a:solidFill>
                <a:srgbClr val="FFFFFF"/>
              </a:solidFill>
              <a:latin typeface="Arial"/>
              <a:cs typeface="Arial"/>
            </a:endParaRPr>
          </a:p>
        </p:txBody>
      </p:sp>
      <p:graphicFrame>
        <p:nvGraphicFramePr>
          <p:cNvPr id="6" name="Table 5"/>
          <p:cNvGraphicFramePr>
            <a:graphicFrameLocks noGrp="1"/>
          </p:cNvGraphicFramePr>
          <p:nvPr>
            <p:extLst>
              <p:ext uri="{D42A27DB-BD31-4B8C-83A1-F6EECF244321}">
                <p14:modId xmlns:p14="http://schemas.microsoft.com/office/powerpoint/2010/main" val="1469839845"/>
              </p:ext>
            </p:extLst>
          </p:nvPr>
        </p:nvGraphicFramePr>
        <p:xfrm>
          <a:off x="525624" y="1642215"/>
          <a:ext cx="8142351" cy="3599557"/>
        </p:xfrm>
        <a:graphic>
          <a:graphicData uri="http://schemas.openxmlformats.org/drawingml/2006/table">
            <a:tbl>
              <a:tblPr firstRow="1" bandRow="1"/>
              <a:tblGrid>
                <a:gridCol w="3843176"/>
                <a:gridCol w="1562100"/>
                <a:gridCol w="2737075"/>
              </a:tblGrid>
              <a:tr h="468973">
                <a:tc>
                  <a:txBody>
                    <a:bodyPr/>
                    <a:lstStyle>
                      <a:lvl1pPr marL="0" algn="l" defTabSz="457200" rtl="0" eaLnBrk="1" latinLnBrk="0" hangingPunct="1">
                        <a:defRPr sz="1800" b="1" kern="1200">
                          <a:solidFill>
                            <a:schemeClr val="lt1"/>
                          </a:solidFill>
                          <a:latin typeface="Arial"/>
                          <a:ea typeface=""/>
                          <a:cs typeface=""/>
                        </a:defRPr>
                      </a:lvl1pPr>
                      <a:lvl2pPr marL="457200" algn="l" defTabSz="457200" rtl="0" eaLnBrk="1" latinLnBrk="0" hangingPunct="1">
                        <a:defRPr sz="1800" b="1" kern="1200">
                          <a:solidFill>
                            <a:schemeClr val="lt1"/>
                          </a:solidFill>
                          <a:latin typeface="Arial"/>
                          <a:ea typeface=""/>
                          <a:cs typeface=""/>
                        </a:defRPr>
                      </a:lvl2pPr>
                      <a:lvl3pPr marL="914400" algn="l" defTabSz="457200" rtl="0" eaLnBrk="1" latinLnBrk="0" hangingPunct="1">
                        <a:defRPr sz="1800" b="1" kern="1200">
                          <a:solidFill>
                            <a:schemeClr val="lt1"/>
                          </a:solidFill>
                          <a:latin typeface="Arial"/>
                          <a:ea typeface=""/>
                          <a:cs typeface=""/>
                        </a:defRPr>
                      </a:lvl3pPr>
                      <a:lvl4pPr marL="1371600" algn="l" defTabSz="457200" rtl="0" eaLnBrk="1" latinLnBrk="0" hangingPunct="1">
                        <a:defRPr sz="1800" b="1" kern="1200">
                          <a:solidFill>
                            <a:schemeClr val="lt1"/>
                          </a:solidFill>
                          <a:latin typeface="Arial"/>
                          <a:ea typeface=""/>
                          <a:cs typeface=""/>
                        </a:defRPr>
                      </a:lvl4pPr>
                      <a:lvl5pPr marL="1828800" algn="l" defTabSz="457200" rtl="0" eaLnBrk="1" latinLnBrk="0" hangingPunct="1">
                        <a:defRPr sz="1800" b="1" kern="1200">
                          <a:solidFill>
                            <a:schemeClr val="lt1"/>
                          </a:solidFill>
                          <a:latin typeface="Arial"/>
                          <a:ea typeface=""/>
                          <a:cs typeface=""/>
                        </a:defRPr>
                      </a:lvl5pPr>
                      <a:lvl6pPr marL="2286000" algn="l" defTabSz="457200" rtl="0" eaLnBrk="1" latinLnBrk="0" hangingPunct="1">
                        <a:defRPr sz="1800" b="1" kern="1200">
                          <a:solidFill>
                            <a:schemeClr val="lt1"/>
                          </a:solidFill>
                          <a:latin typeface="Arial"/>
                          <a:ea typeface=""/>
                          <a:cs typeface=""/>
                        </a:defRPr>
                      </a:lvl6pPr>
                      <a:lvl7pPr marL="2743200" algn="l" defTabSz="457200" rtl="0" eaLnBrk="1" latinLnBrk="0" hangingPunct="1">
                        <a:defRPr sz="1800" b="1" kern="1200">
                          <a:solidFill>
                            <a:schemeClr val="lt1"/>
                          </a:solidFill>
                          <a:latin typeface="Arial"/>
                          <a:ea typeface=""/>
                          <a:cs typeface=""/>
                        </a:defRPr>
                      </a:lvl7pPr>
                      <a:lvl8pPr marL="3200400" algn="l" defTabSz="457200" rtl="0" eaLnBrk="1" latinLnBrk="0" hangingPunct="1">
                        <a:defRPr sz="1800" b="1" kern="1200">
                          <a:solidFill>
                            <a:schemeClr val="lt1"/>
                          </a:solidFill>
                          <a:latin typeface="Arial"/>
                          <a:ea typeface=""/>
                          <a:cs typeface=""/>
                        </a:defRPr>
                      </a:lvl8pPr>
                      <a:lvl9pPr marL="3657600" algn="l" defTabSz="457200" rtl="0" eaLnBrk="1" latinLnBrk="0" hangingPunct="1">
                        <a:defRPr sz="1800" b="1" kern="1200">
                          <a:solidFill>
                            <a:schemeClr val="lt1"/>
                          </a:solidFill>
                          <a:latin typeface="Arial"/>
                          <a:ea typeface=""/>
                          <a:cs typeface=""/>
                        </a:defRPr>
                      </a:lvl9pPr>
                    </a:lstStyle>
                    <a:p>
                      <a:r>
                        <a:rPr lang="en-US" dirty="0" smtClean="0">
                          <a:solidFill>
                            <a:schemeClr val="bg1"/>
                          </a:solidFill>
                        </a:rPr>
                        <a:t>Outcome</a:t>
                      </a:r>
                      <a:endParaRPr lang="en-US"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62A4E"/>
                    </a:solidFill>
                  </a:tcPr>
                </a:tc>
                <a:tc>
                  <a:txBody>
                    <a:bodyPr/>
                    <a:lstStyle>
                      <a:lvl1pPr marL="0" algn="l" defTabSz="457200" rtl="0" eaLnBrk="1" latinLnBrk="0" hangingPunct="1">
                        <a:defRPr sz="1800" b="1" kern="1200">
                          <a:solidFill>
                            <a:schemeClr val="lt1"/>
                          </a:solidFill>
                          <a:latin typeface="Arial"/>
                          <a:ea typeface=""/>
                          <a:cs typeface=""/>
                        </a:defRPr>
                      </a:lvl1pPr>
                      <a:lvl2pPr marL="457200" algn="l" defTabSz="457200" rtl="0" eaLnBrk="1" latinLnBrk="0" hangingPunct="1">
                        <a:defRPr sz="1800" b="1" kern="1200">
                          <a:solidFill>
                            <a:schemeClr val="lt1"/>
                          </a:solidFill>
                          <a:latin typeface="Arial"/>
                          <a:ea typeface=""/>
                          <a:cs typeface=""/>
                        </a:defRPr>
                      </a:lvl2pPr>
                      <a:lvl3pPr marL="914400" algn="l" defTabSz="457200" rtl="0" eaLnBrk="1" latinLnBrk="0" hangingPunct="1">
                        <a:defRPr sz="1800" b="1" kern="1200">
                          <a:solidFill>
                            <a:schemeClr val="lt1"/>
                          </a:solidFill>
                          <a:latin typeface="Arial"/>
                          <a:ea typeface=""/>
                          <a:cs typeface=""/>
                        </a:defRPr>
                      </a:lvl3pPr>
                      <a:lvl4pPr marL="1371600" algn="l" defTabSz="457200" rtl="0" eaLnBrk="1" latinLnBrk="0" hangingPunct="1">
                        <a:defRPr sz="1800" b="1" kern="1200">
                          <a:solidFill>
                            <a:schemeClr val="lt1"/>
                          </a:solidFill>
                          <a:latin typeface="Arial"/>
                          <a:ea typeface=""/>
                          <a:cs typeface=""/>
                        </a:defRPr>
                      </a:lvl4pPr>
                      <a:lvl5pPr marL="1828800" algn="l" defTabSz="457200" rtl="0" eaLnBrk="1" latinLnBrk="0" hangingPunct="1">
                        <a:defRPr sz="1800" b="1" kern="1200">
                          <a:solidFill>
                            <a:schemeClr val="lt1"/>
                          </a:solidFill>
                          <a:latin typeface="Arial"/>
                          <a:ea typeface=""/>
                          <a:cs typeface=""/>
                        </a:defRPr>
                      </a:lvl5pPr>
                      <a:lvl6pPr marL="2286000" algn="l" defTabSz="457200" rtl="0" eaLnBrk="1" latinLnBrk="0" hangingPunct="1">
                        <a:defRPr sz="1800" b="1" kern="1200">
                          <a:solidFill>
                            <a:schemeClr val="lt1"/>
                          </a:solidFill>
                          <a:latin typeface="Arial"/>
                          <a:ea typeface=""/>
                          <a:cs typeface=""/>
                        </a:defRPr>
                      </a:lvl6pPr>
                      <a:lvl7pPr marL="2743200" algn="l" defTabSz="457200" rtl="0" eaLnBrk="1" latinLnBrk="0" hangingPunct="1">
                        <a:defRPr sz="1800" b="1" kern="1200">
                          <a:solidFill>
                            <a:schemeClr val="lt1"/>
                          </a:solidFill>
                          <a:latin typeface="Arial"/>
                          <a:ea typeface=""/>
                          <a:cs typeface=""/>
                        </a:defRPr>
                      </a:lvl7pPr>
                      <a:lvl8pPr marL="3200400" algn="l" defTabSz="457200" rtl="0" eaLnBrk="1" latinLnBrk="0" hangingPunct="1">
                        <a:defRPr sz="1800" b="1" kern="1200">
                          <a:solidFill>
                            <a:schemeClr val="lt1"/>
                          </a:solidFill>
                          <a:latin typeface="Arial"/>
                          <a:ea typeface=""/>
                          <a:cs typeface=""/>
                        </a:defRPr>
                      </a:lvl8pPr>
                      <a:lvl9pPr marL="3657600" algn="l" defTabSz="457200" rtl="0" eaLnBrk="1" latinLnBrk="0" hangingPunct="1">
                        <a:defRPr sz="1800" b="1" kern="1200">
                          <a:solidFill>
                            <a:schemeClr val="lt1"/>
                          </a:solidFill>
                          <a:latin typeface="Arial"/>
                          <a:ea typeface=""/>
                          <a:cs typeface=""/>
                        </a:defRPr>
                      </a:lvl9p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solidFill>
                            <a:schemeClr val="bg1"/>
                          </a:solidFill>
                        </a:rPr>
                        <a:t>All patients</a:t>
                      </a: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62A4E"/>
                    </a:solidFill>
                  </a:tcPr>
                </a:tc>
                <a:tc>
                  <a:txBody>
                    <a:bodyPr/>
                    <a:lstStyle>
                      <a:lvl1pPr marL="0" algn="l" defTabSz="457200" rtl="0" eaLnBrk="1" latinLnBrk="0" hangingPunct="1">
                        <a:defRPr sz="1800" b="1" kern="1200">
                          <a:solidFill>
                            <a:schemeClr val="lt1"/>
                          </a:solidFill>
                          <a:latin typeface="Arial"/>
                          <a:ea typeface=""/>
                          <a:cs typeface=""/>
                        </a:defRPr>
                      </a:lvl1pPr>
                      <a:lvl2pPr marL="457200" algn="l" defTabSz="457200" rtl="0" eaLnBrk="1" latinLnBrk="0" hangingPunct="1">
                        <a:defRPr sz="1800" b="1" kern="1200">
                          <a:solidFill>
                            <a:schemeClr val="lt1"/>
                          </a:solidFill>
                          <a:latin typeface="Arial"/>
                          <a:ea typeface=""/>
                          <a:cs typeface=""/>
                        </a:defRPr>
                      </a:lvl2pPr>
                      <a:lvl3pPr marL="914400" algn="l" defTabSz="457200" rtl="0" eaLnBrk="1" latinLnBrk="0" hangingPunct="1">
                        <a:defRPr sz="1800" b="1" kern="1200">
                          <a:solidFill>
                            <a:schemeClr val="lt1"/>
                          </a:solidFill>
                          <a:latin typeface="Arial"/>
                          <a:ea typeface=""/>
                          <a:cs typeface=""/>
                        </a:defRPr>
                      </a:lvl3pPr>
                      <a:lvl4pPr marL="1371600" algn="l" defTabSz="457200" rtl="0" eaLnBrk="1" latinLnBrk="0" hangingPunct="1">
                        <a:defRPr sz="1800" b="1" kern="1200">
                          <a:solidFill>
                            <a:schemeClr val="lt1"/>
                          </a:solidFill>
                          <a:latin typeface="Arial"/>
                          <a:ea typeface=""/>
                          <a:cs typeface=""/>
                        </a:defRPr>
                      </a:lvl4pPr>
                      <a:lvl5pPr marL="1828800" algn="l" defTabSz="457200" rtl="0" eaLnBrk="1" latinLnBrk="0" hangingPunct="1">
                        <a:defRPr sz="1800" b="1" kern="1200">
                          <a:solidFill>
                            <a:schemeClr val="lt1"/>
                          </a:solidFill>
                          <a:latin typeface="Arial"/>
                          <a:ea typeface=""/>
                          <a:cs typeface=""/>
                        </a:defRPr>
                      </a:lvl5pPr>
                      <a:lvl6pPr marL="2286000" algn="l" defTabSz="457200" rtl="0" eaLnBrk="1" latinLnBrk="0" hangingPunct="1">
                        <a:defRPr sz="1800" b="1" kern="1200">
                          <a:solidFill>
                            <a:schemeClr val="lt1"/>
                          </a:solidFill>
                          <a:latin typeface="Arial"/>
                          <a:ea typeface=""/>
                          <a:cs typeface=""/>
                        </a:defRPr>
                      </a:lvl6pPr>
                      <a:lvl7pPr marL="2743200" algn="l" defTabSz="457200" rtl="0" eaLnBrk="1" latinLnBrk="0" hangingPunct="1">
                        <a:defRPr sz="1800" b="1" kern="1200">
                          <a:solidFill>
                            <a:schemeClr val="lt1"/>
                          </a:solidFill>
                          <a:latin typeface="Arial"/>
                          <a:ea typeface=""/>
                          <a:cs typeface=""/>
                        </a:defRPr>
                      </a:lvl7pPr>
                      <a:lvl8pPr marL="3200400" algn="l" defTabSz="457200" rtl="0" eaLnBrk="1" latinLnBrk="0" hangingPunct="1">
                        <a:defRPr sz="1800" b="1" kern="1200">
                          <a:solidFill>
                            <a:schemeClr val="lt1"/>
                          </a:solidFill>
                          <a:latin typeface="Arial"/>
                          <a:ea typeface=""/>
                          <a:cs typeface=""/>
                        </a:defRPr>
                      </a:lvl8pPr>
                      <a:lvl9pPr marL="3657600" algn="l" defTabSz="457200" rtl="0" eaLnBrk="1" latinLnBrk="0" hangingPunct="1">
                        <a:defRPr sz="1800" b="1" kern="1200">
                          <a:solidFill>
                            <a:schemeClr val="lt1"/>
                          </a:solidFill>
                          <a:latin typeface="Arial"/>
                          <a:ea typeface=""/>
                          <a:cs typeface=""/>
                        </a:defRPr>
                      </a:lvl9p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solidFill>
                            <a:schemeClr val="bg1"/>
                          </a:solidFill>
                        </a:rPr>
                        <a:t>≥50% DLL3 expression</a:t>
                      </a:r>
                      <a:endParaRPr lang="en-US" baseline="0" dirty="0" smtClean="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062A4E"/>
                    </a:solidFill>
                  </a:tcPr>
                </a:tc>
              </a:tr>
              <a:tr h="521764">
                <a:tc>
                  <a:txBody>
                    <a:bodyPr/>
                    <a:lstStyle>
                      <a:lvl1pPr marL="0" algn="l" defTabSz="457200" rtl="0" eaLnBrk="1" latinLnBrk="0" hangingPunct="1">
                        <a:defRPr sz="1800" kern="1200">
                          <a:solidFill>
                            <a:schemeClr val="dk1"/>
                          </a:solidFill>
                          <a:latin typeface="Arial"/>
                          <a:ea typeface=""/>
                          <a:cs typeface=""/>
                        </a:defRPr>
                      </a:lvl1pPr>
                      <a:lvl2pPr marL="457200" algn="l" defTabSz="457200" rtl="0" eaLnBrk="1" latinLnBrk="0" hangingPunct="1">
                        <a:defRPr sz="1800" kern="1200">
                          <a:solidFill>
                            <a:schemeClr val="dk1"/>
                          </a:solidFill>
                          <a:latin typeface="Arial"/>
                          <a:ea typeface=""/>
                          <a:cs typeface=""/>
                        </a:defRPr>
                      </a:lvl2pPr>
                      <a:lvl3pPr marL="914400" algn="l" defTabSz="457200" rtl="0" eaLnBrk="1" latinLnBrk="0" hangingPunct="1">
                        <a:defRPr sz="1800" kern="1200">
                          <a:solidFill>
                            <a:schemeClr val="dk1"/>
                          </a:solidFill>
                          <a:latin typeface="Arial"/>
                          <a:ea typeface=""/>
                          <a:cs typeface=""/>
                        </a:defRPr>
                      </a:lvl3pPr>
                      <a:lvl4pPr marL="1371600" algn="l" defTabSz="457200" rtl="0" eaLnBrk="1" latinLnBrk="0" hangingPunct="1">
                        <a:defRPr sz="1800" kern="1200">
                          <a:solidFill>
                            <a:schemeClr val="dk1"/>
                          </a:solidFill>
                          <a:latin typeface="Arial"/>
                          <a:ea typeface=""/>
                          <a:cs typeface=""/>
                        </a:defRPr>
                      </a:lvl4pPr>
                      <a:lvl5pPr marL="1828800" algn="l" defTabSz="457200" rtl="0" eaLnBrk="1" latinLnBrk="0" hangingPunct="1">
                        <a:defRPr sz="1800" kern="1200">
                          <a:solidFill>
                            <a:schemeClr val="dk1"/>
                          </a:solidFill>
                          <a:latin typeface="Arial"/>
                          <a:ea typeface=""/>
                          <a:cs typeface=""/>
                        </a:defRPr>
                      </a:lvl5pPr>
                      <a:lvl6pPr marL="2286000" algn="l" defTabSz="457200" rtl="0" eaLnBrk="1" latinLnBrk="0" hangingPunct="1">
                        <a:defRPr sz="1800" kern="1200">
                          <a:solidFill>
                            <a:schemeClr val="dk1"/>
                          </a:solidFill>
                          <a:latin typeface="Arial"/>
                          <a:ea typeface=""/>
                          <a:cs typeface=""/>
                        </a:defRPr>
                      </a:lvl6pPr>
                      <a:lvl7pPr marL="2743200" algn="l" defTabSz="457200" rtl="0" eaLnBrk="1" latinLnBrk="0" hangingPunct="1">
                        <a:defRPr sz="1800" kern="1200">
                          <a:solidFill>
                            <a:schemeClr val="dk1"/>
                          </a:solidFill>
                          <a:latin typeface="Arial"/>
                          <a:ea typeface=""/>
                          <a:cs typeface=""/>
                        </a:defRPr>
                      </a:lvl7pPr>
                      <a:lvl8pPr marL="3200400" algn="l" defTabSz="457200" rtl="0" eaLnBrk="1" latinLnBrk="0" hangingPunct="1">
                        <a:defRPr sz="1800" kern="1200">
                          <a:solidFill>
                            <a:schemeClr val="dk1"/>
                          </a:solidFill>
                          <a:latin typeface="Arial"/>
                          <a:ea typeface=""/>
                          <a:cs typeface=""/>
                        </a:defRPr>
                      </a:lvl8pPr>
                      <a:lvl9pPr marL="3657600" algn="l" defTabSz="457200" rtl="0" eaLnBrk="1" latinLnBrk="0" hangingPunct="1">
                        <a:defRPr sz="1800" kern="1200">
                          <a:solidFill>
                            <a:schemeClr val="dk1"/>
                          </a:solidFill>
                          <a:latin typeface="Arial"/>
                          <a:ea typeface=""/>
                          <a:cs typeface=""/>
                        </a:defRPr>
                      </a:lvl9pPr>
                    </a:lstStyle>
                    <a:p>
                      <a:r>
                        <a:rPr lang="en-US" dirty="0" smtClean="0">
                          <a:solidFill>
                            <a:schemeClr val="bg1"/>
                          </a:solidFill>
                        </a:rPr>
                        <a:t>ORR* (n = 60, 26)</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796"/>
                    </a:solidFill>
                  </a:tcPr>
                </a:tc>
                <a:tc>
                  <a:txBody>
                    <a:bodyPr/>
                    <a:lstStyle>
                      <a:lvl1pPr marL="0" algn="l" defTabSz="457200" rtl="0" eaLnBrk="1" latinLnBrk="0" hangingPunct="1">
                        <a:defRPr sz="1800" kern="1200">
                          <a:solidFill>
                            <a:schemeClr val="dk1"/>
                          </a:solidFill>
                          <a:latin typeface="Arial"/>
                          <a:ea typeface=""/>
                          <a:cs typeface=""/>
                        </a:defRPr>
                      </a:lvl1pPr>
                      <a:lvl2pPr marL="457200" algn="l" defTabSz="457200" rtl="0" eaLnBrk="1" latinLnBrk="0" hangingPunct="1">
                        <a:defRPr sz="1800" kern="1200">
                          <a:solidFill>
                            <a:schemeClr val="dk1"/>
                          </a:solidFill>
                          <a:latin typeface="Arial"/>
                          <a:ea typeface=""/>
                          <a:cs typeface=""/>
                        </a:defRPr>
                      </a:lvl2pPr>
                      <a:lvl3pPr marL="914400" algn="l" defTabSz="457200" rtl="0" eaLnBrk="1" latinLnBrk="0" hangingPunct="1">
                        <a:defRPr sz="1800" kern="1200">
                          <a:solidFill>
                            <a:schemeClr val="dk1"/>
                          </a:solidFill>
                          <a:latin typeface="Arial"/>
                          <a:ea typeface=""/>
                          <a:cs typeface=""/>
                        </a:defRPr>
                      </a:lvl3pPr>
                      <a:lvl4pPr marL="1371600" algn="l" defTabSz="457200" rtl="0" eaLnBrk="1" latinLnBrk="0" hangingPunct="1">
                        <a:defRPr sz="1800" kern="1200">
                          <a:solidFill>
                            <a:schemeClr val="dk1"/>
                          </a:solidFill>
                          <a:latin typeface="Arial"/>
                          <a:ea typeface=""/>
                          <a:cs typeface=""/>
                        </a:defRPr>
                      </a:lvl4pPr>
                      <a:lvl5pPr marL="1828800" algn="l" defTabSz="457200" rtl="0" eaLnBrk="1" latinLnBrk="0" hangingPunct="1">
                        <a:defRPr sz="1800" kern="1200">
                          <a:solidFill>
                            <a:schemeClr val="dk1"/>
                          </a:solidFill>
                          <a:latin typeface="Arial"/>
                          <a:ea typeface=""/>
                          <a:cs typeface=""/>
                        </a:defRPr>
                      </a:lvl5pPr>
                      <a:lvl6pPr marL="2286000" algn="l" defTabSz="457200" rtl="0" eaLnBrk="1" latinLnBrk="0" hangingPunct="1">
                        <a:defRPr sz="1800" kern="1200">
                          <a:solidFill>
                            <a:schemeClr val="dk1"/>
                          </a:solidFill>
                          <a:latin typeface="Arial"/>
                          <a:ea typeface=""/>
                          <a:cs typeface=""/>
                        </a:defRPr>
                      </a:lvl6pPr>
                      <a:lvl7pPr marL="2743200" algn="l" defTabSz="457200" rtl="0" eaLnBrk="1" latinLnBrk="0" hangingPunct="1">
                        <a:defRPr sz="1800" kern="1200">
                          <a:solidFill>
                            <a:schemeClr val="dk1"/>
                          </a:solidFill>
                          <a:latin typeface="Arial"/>
                          <a:ea typeface=""/>
                          <a:cs typeface=""/>
                        </a:defRPr>
                      </a:lvl7pPr>
                      <a:lvl8pPr marL="3200400" algn="l" defTabSz="457200" rtl="0" eaLnBrk="1" latinLnBrk="0" hangingPunct="1">
                        <a:defRPr sz="1800" kern="1200">
                          <a:solidFill>
                            <a:schemeClr val="dk1"/>
                          </a:solidFill>
                          <a:latin typeface="Arial"/>
                          <a:ea typeface=""/>
                          <a:cs typeface=""/>
                        </a:defRPr>
                      </a:lvl8pPr>
                      <a:lvl9pPr marL="3657600" algn="l" defTabSz="457200" rtl="0" eaLnBrk="1" latinLnBrk="0" hangingPunct="1">
                        <a:defRPr sz="1800" kern="1200">
                          <a:solidFill>
                            <a:schemeClr val="dk1"/>
                          </a:solidFill>
                          <a:latin typeface="Arial"/>
                          <a:ea typeface=""/>
                          <a:cs typeface=""/>
                        </a:defRPr>
                      </a:lvl9pPr>
                    </a:lstStyle>
                    <a:p>
                      <a:pPr algn="ctr"/>
                      <a:r>
                        <a:rPr lang="en-US" dirty="0" smtClean="0">
                          <a:solidFill>
                            <a:schemeClr val="bg1"/>
                          </a:solidFill>
                        </a:rPr>
                        <a:t>18%</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38100" cap="flat" cmpd="sng" algn="ctr">
                      <a:solidFill>
                        <a:srgbClr val="FF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796"/>
                    </a:solidFill>
                  </a:tcPr>
                </a:tc>
                <a:tc>
                  <a:txBody>
                    <a:bodyPr/>
                    <a:lstStyle>
                      <a:lvl1pPr marL="0" algn="l" defTabSz="457200" rtl="0" eaLnBrk="1" latinLnBrk="0" hangingPunct="1">
                        <a:defRPr sz="1800" kern="1200">
                          <a:solidFill>
                            <a:schemeClr val="dk1"/>
                          </a:solidFill>
                          <a:latin typeface="Arial"/>
                          <a:ea typeface=""/>
                          <a:cs typeface=""/>
                        </a:defRPr>
                      </a:lvl1pPr>
                      <a:lvl2pPr marL="457200" algn="l" defTabSz="457200" rtl="0" eaLnBrk="1" latinLnBrk="0" hangingPunct="1">
                        <a:defRPr sz="1800" kern="1200">
                          <a:solidFill>
                            <a:schemeClr val="dk1"/>
                          </a:solidFill>
                          <a:latin typeface="Arial"/>
                          <a:ea typeface=""/>
                          <a:cs typeface=""/>
                        </a:defRPr>
                      </a:lvl2pPr>
                      <a:lvl3pPr marL="914400" algn="l" defTabSz="457200" rtl="0" eaLnBrk="1" latinLnBrk="0" hangingPunct="1">
                        <a:defRPr sz="1800" kern="1200">
                          <a:solidFill>
                            <a:schemeClr val="dk1"/>
                          </a:solidFill>
                          <a:latin typeface="Arial"/>
                          <a:ea typeface=""/>
                          <a:cs typeface=""/>
                        </a:defRPr>
                      </a:lvl3pPr>
                      <a:lvl4pPr marL="1371600" algn="l" defTabSz="457200" rtl="0" eaLnBrk="1" latinLnBrk="0" hangingPunct="1">
                        <a:defRPr sz="1800" kern="1200">
                          <a:solidFill>
                            <a:schemeClr val="dk1"/>
                          </a:solidFill>
                          <a:latin typeface="Arial"/>
                          <a:ea typeface=""/>
                          <a:cs typeface=""/>
                        </a:defRPr>
                      </a:lvl4pPr>
                      <a:lvl5pPr marL="1828800" algn="l" defTabSz="457200" rtl="0" eaLnBrk="1" latinLnBrk="0" hangingPunct="1">
                        <a:defRPr sz="1800" kern="1200">
                          <a:solidFill>
                            <a:schemeClr val="dk1"/>
                          </a:solidFill>
                          <a:latin typeface="Arial"/>
                          <a:ea typeface=""/>
                          <a:cs typeface=""/>
                        </a:defRPr>
                      </a:lvl5pPr>
                      <a:lvl6pPr marL="2286000" algn="l" defTabSz="457200" rtl="0" eaLnBrk="1" latinLnBrk="0" hangingPunct="1">
                        <a:defRPr sz="1800" kern="1200">
                          <a:solidFill>
                            <a:schemeClr val="dk1"/>
                          </a:solidFill>
                          <a:latin typeface="Arial"/>
                          <a:ea typeface=""/>
                          <a:cs typeface=""/>
                        </a:defRPr>
                      </a:lvl6pPr>
                      <a:lvl7pPr marL="2743200" algn="l" defTabSz="457200" rtl="0" eaLnBrk="1" latinLnBrk="0" hangingPunct="1">
                        <a:defRPr sz="1800" kern="1200">
                          <a:solidFill>
                            <a:schemeClr val="dk1"/>
                          </a:solidFill>
                          <a:latin typeface="Arial"/>
                          <a:ea typeface=""/>
                          <a:cs typeface=""/>
                        </a:defRPr>
                      </a:lvl7pPr>
                      <a:lvl8pPr marL="3200400" algn="l" defTabSz="457200" rtl="0" eaLnBrk="1" latinLnBrk="0" hangingPunct="1">
                        <a:defRPr sz="1800" kern="1200">
                          <a:solidFill>
                            <a:schemeClr val="dk1"/>
                          </a:solidFill>
                          <a:latin typeface="Arial"/>
                          <a:ea typeface=""/>
                          <a:cs typeface=""/>
                        </a:defRPr>
                      </a:lvl8pPr>
                      <a:lvl9pPr marL="3657600" algn="l" defTabSz="457200" rtl="0" eaLnBrk="1" latinLnBrk="0" hangingPunct="1">
                        <a:defRPr sz="1800" kern="1200">
                          <a:solidFill>
                            <a:schemeClr val="dk1"/>
                          </a:solidFill>
                          <a:latin typeface="Arial"/>
                          <a:ea typeface=""/>
                          <a:cs typeface=""/>
                        </a:defRPr>
                      </a:lvl9pPr>
                    </a:lstStyle>
                    <a:p>
                      <a:pPr algn="ctr"/>
                      <a:r>
                        <a:rPr lang="en-US" dirty="0" smtClean="0">
                          <a:solidFill>
                            <a:schemeClr val="bg1"/>
                          </a:solidFill>
                        </a:rPr>
                        <a:t>39%</a:t>
                      </a:r>
                      <a:endParaRPr lang="en-US" dirty="0">
                        <a:solidFill>
                          <a:schemeClr val="bg1"/>
                        </a:solidFill>
                      </a:endParaRPr>
                    </a:p>
                  </a:txBody>
                  <a:tcPr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005796"/>
                    </a:solidFill>
                  </a:tcPr>
                </a:tc>
              </a:tr>
              <a:tr h="521764">
                <a:tc>
                  <a:txBody>
                    <a:bodyPr/>
                    <a:lstStyle>
                      <a:lvl1pPr marL="0" algn="l" defTabSz="457200" rtl="0" eaLnBrk="1" latinLnBrk="0" hangingPunct="1">
                        <a:defRPr sz="1800" kern="1200">
                          <a:solidFill>
                            <a:schemeClr val="dk1"/>
                          </a:solidFill>
                          <a:latin typeface="Arial"/>
                          <a:ea typeface=""/>
                          <a:cs typeface=""/>
                        </a:defRPr>
                      </a:lvl1pPr>
                      <a:lvl2pPr marL="457200" algn="l" defTabSz="457200" rtl="0" eaLnBrk="1" latinLnBrk="0" hangingPunct="1">
                        <a:defRPr sz="1800" kern="1200">
                          <a:solidFill>
                            <a:schemeClr val="dk1"/>
                          </a:solidFill>
                          <a:latin typeface="Arial"/>
                          <a:ea typeface=""/>
                          <a:cs typeface=""/>
                        </a:defRPr>
                      </a:lvl2pPr>
                      <a:lvl3pPr marL="914400" algn="l" defTabSz="457200" rtl="0" eaLnBrk="1" latinLnBrk="0" hangingPunct="1">
                        <a:defRPr sz="1800" kern="1200">
                          <a:solidFill>
                            <a:schemeClr val="dk1"/>
                          </a:solidFill>
                          <a:latin typeface="Arial"/>
                          <a:ea typeface=""/>
                          <a:cs typeface=""/>
                        </a:defRPr>
                      </a:lvl3pPr>
                      <a:lvl4pPr marL="1371600" algn="l" defTabSz="457200" rtl="0" eaLnBrk="1" latinLnBrk="0" hangingPunct="1">
                        <a:defRPr sz="1800" kern="1200">
                          <a:solidFill>
                            <a:schemeClr val="dk1"/>
                          </a:solidFill>
                          <a:latin typeface="Arial"/>
                          <a:ea typeface=""/>
                          <a:cs typeface=""/>
                        </a:defRPr>
                      </a:lvl4pPr>
                      <a:lvl5pPr marL="1828800" algn="l" defTabSz="457200" rtl="0" eaLnBrk="1" latinLnBrk="0" hangingPunct="1">
                        <a:defRPr sz="1800" kern="1200">
                          <a:solidFill>
                            <a:schemeClr val="dk1"/>
                          </a:solidFill>
                          <a:latin typeface="Arial"/>
                          <a:ea typeface=""/>
                          <a:cs typeface=""/>
                        </a:defRPr>
                      </a:lvl5pPr>
                      <a:lvl6pPr marL="2286000" algn="l" defTabSz="457200" rtl="0" eaLnBrk="1" latinLnBrk="0" hangingPunct="1">
                        <a:defRPr sz="1800" kern="1200">
                          <a:solidFill>
                            <a:schemeClr val="dk1"/>
                          </a:solidFill>
                          <a:latin typeface="Arial"/>
                          <a:ea typeface=""/>
                          <a:cs typeface=""/>
                        </a:defRPr>
                      </a:lvl6pPr>
                      <a:lvl7pPr marL="2743200" algn="l" defTabSz="457200" rtl="0" eaLnBrk="1" latinLnBrk="0" hangingPunct="1">
                        <a:defRPr sz="1800" kern="1200">
                          <a:solidFill>
                            <a:schemeClr val="dk1"/>
                          </a:solidFill>
                          <a:latin typeface="Arial"/>
                          <a:ea typeface=""/>
                          <a:cs typeface=""/>
                        </a:defRPr>
                      </a:lvl7pPr>
                      <a:lvl8pPr marL="3200400" algn="l" defTabSz="457200" rtl="0" eaLnBrk="1" latinLnBrk="0" hangingPunct="1">
                        <a:defRPr sz="1800" kern="1200">
                          <a:solidFill>
                            <a:schemeClr val="dk1"/>
                          </a:solidFill>
                          <a:latin typeface="Arial"/>
                          <a:ea typeface=""/>
                          <a:cs typeface=""/>
                        </a:defRPr>
                      </a:lvl8pPr>
                      <a:lvl9pPr marL="3657600" algn="l" defTabSz="457200" rtl="0" eaLnBrk="1" latinLnBrk="0" hangingPunct="1">
                        <a:defRPr sz="1800" kern="1200">
                          <a:solidFill>
                            <a:schemeClr val="dk1"/>
                          </a:solidFill>
                          <a:latin typeface="Arial"/>
                          <a:ea typeface=""/>
                          <a:cs typeface=""/>
                        </a:defRPr>
                      </a:lvl9p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bg1"/>
                          </a:solidFill>
                        </a:rPr>
                        <a:t>Median </a:t>
                      </a:r>
                      <a:r>
                        <a:rPr lang="en-US" dirty="0" smtClean="0">
                          <a:solidFill>
                            <a:schemeClr val="bg1"/>
                          </a:solidFill>
                        </a:rPr>
                        <a:t>OS (n = 68, 29)</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796"/>
                    </a:solidFill>
                  </a:tcPr>
                </a:tc>
                <a:tc>
                  <a:txBody>
                    <a:bodyPr/>
                    <a:lstStyle>
                      <a:lvl1pPr marL="0" algn="l" defTabSz="457200" rtl="0" eaLnBrk="1" latinLnBrk="0" hangingPunct="1">
                        <a:defRPr sz="1800" kern="1200">
                          <a:solidFill>
                            <a:schemeClr val="dk1"/>
                          </a:solidFill>
                          <a:latin typeface="Arial"/>
                          <a:ea typeface=""/>
                          <a:cs typeface=""/>
                        </a:defRPr>
                      </a:lvl1pPr>
                      <a:lvl2pPr marL="457200" algn="l" defTabSz="457200" rtl="0" eaLnBrk="1" latinLnBrk="0" hangingPunct="1">
                        <a:defRPr sz="1800" kern="1200">
                          <a:solidFill>
                            <a:schemeClr val="dk1"/>
                          </a:solidFill>
                          <a:latin typeface="Arial"/>
                          <a:ea typeface=""/>
                          <a:cs typeface=""/>
                        </a:defRPr>
                      </a:lvl2pPr>
                      <a:lvl3pPr marL="914400" algn="l" defTabSz="457200" rtl="0" eaLnBrk="1" latinLnBrk="0" hangingPunct="1">
                        <a:defRPr sz="1800" kern="1200">
                          <a:solidFill>
                            <a:schemeClr val="dk1"/>
                          </a:solidFill>
                          <a:latin typeface="Arial"/>
                          <a:ea typeface=""/>
                          <a:cs typeface=""/>
                        </a:defRPr>
                      </a:lvl3pPr>
                      <a:lvl4pPr marL="1371600" algn="l" defTabSz="457200" rtl="0" eaLnBrk="1" latinLnBrk="0" hangingPunct="1">
                        <a:defRPr sz="1800" kern="1200">
                          <a:solidFill>
                            <a:schemeClr val="dk1"/>
                          </a:solidFill>
                          <a:latin typeface="Arial"/>
                          <a:ea typeface=""/>
                          <a:cs typeface=""/>
                        </a:defRPr>
                      </a:lvl4pPr>
                      <a:lvl5pPr marL="1828800" algn="l" defTabSz="457200" rtl="0" eaLnBrk="1" latinLnBrk="0" hangingPunct="1">
                        <a:defRPr sz="1800" kern="1200">
                          <a:solidFill>
                            <a:schemeClr val="dk1"/>
                          </a:solidFill>
                          <a:latin typeface="Arial"/>
                          <a:ea typeface=""/>
                          <a:cs typeface=""/>
                        </a:defRPr>
                      </a:lvl5pPr>
                      <a:lvl6pPr marL="2286000" algn="l" defTabSz="457200" rtl="0" eaLnBrk="1" latinLnBrk="0" hangingPunct="1">
                        <a:defRPr sz="1800" kern="1200">
                          <a:solidFill>
                            <a:schemeClr val="dk1"/>
                          </a:solidFill>
                          <a:latin typeface="Arial"/>
                          <a:ea typeface=""/>
                          <a:cs typeface=""/>
                        </a:defRPr>
                      </a:lvl6pPr>
                      <a:lvl7pPr marL="2743200" algn="l" defTabSz="457200" rtl="0" eaLnBrk="1" latinLnBrk="0" hangingPunct="1">
                        <a:defRPr sz="1800" kern="1200">
                          <a:solidFill>
                            <a:schemeClr val="dk1"/>
                          </a:solidFill>
                          <a:latin typeface="Arial"/>
                          <a:ea typeface=""/>
                          <a:cs typeface=""/>
                        </a:defRPr>
                      </a:lvl7pPr>
                      <a:lvl8pPr marL="3200400" algn="l" defTabSz="457200" rtl="0" eaLnBrk="1" latinLnBrk="0" hangingPunct="1">
                        <a:defRPr sz="1800" kern="1200">
                          <a:solidFill>
                            <a:schemeClr val="dk1"/>
                          </a:solidFill>
                          <a:latin typeface="Arial"/>
                          <a:ea typeface=""/>
                          <a:cs typeface=""/>
                        </a:defRPr>
                      </a:lvl8pPr>
                      <a:lvl9pPr marL="3657600" algn="l" defTabSz="457200" rtl="0" eaLnBrk="1" latinLnBrk="0" hangingPunct="1">
                        <a:defRPr sz="1800" kern="1200">
                          <a:solidFill>
                            <a:schemeClr val="dk1"/>
                          </a:solidFill>
                          <a:latin typeface="Arial"/>
                          <a:ea typeface=""/>
                          <a:cs typeface=""/>
                        </a:defRPr>
                      </a:lvl9pPr>
                    </a:lstStyle>
                    <a:p>
                      <a:pPr algn="ctr"/>
                      <a:r>
                        <a:rPr lang="en-US" dirty="0" smtClean="0">
                          <a:solidFill>
                            <a:schemeClr val="bg1"/>
                          </a:solidFill>
                        </a:rPr>
                        <a:t>4.6</a:t>
                      </a:r>
                      <a:r>
                        <a:rPr lang="en-US" baseline="0" dirty="0" smtClean="0">
                          <a:solidFill>
                            <a:schemeClr val="bg1"/>
                          </a:solidFill>
                        </a:rPr>
                        <a:t> mo</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796"/>
                    </a:solidFill>
                  </a:tcPr>
                </a:tc>
                <a:tc>
                  <a:txBody>
                    <a:bodyPr/>
                    <a:lstStyle>
                      <a:lvl1pPr marL="0" algn="l" defTabSz="457200" rtl="0" eaLnBrk="1" latinLnBrk="0" hangingPunct="1">
                        <a:defRPr sz="1800" kern="1200">
                          <a:solidFill>
                            <a:schemeClr val="dk1"/>
                          </a:solidFill>
                          <a:latin typeface="Arial"/>
                          <a:ea typeface=""/>
                          <a:cs typeface=""/>
                        </a:defRPr>
                      </a:lvl1pPr>
                      <a:lvl2pPr marL="457200" algn="l" defTabSz="457200" rtl="0" eaLnBrk="1" latinLnBrk="0" hangingPunct="1">
                        <a:defRPr sz="1800" kern="1200">
                          <a:solidFill>
                            <a:schemeClr val="dk1"/>
                          </a:solidFill>
                          <a:latin typeface="Arial"/>
                          <a:ea typeface=""/>
                          <a:cs typeface=""/>
                        </a:defRPr>
                      </a:lvl2pPr>
                      <a:lvl3pPr marL="914400" algn="l" defTabSz="457200" rtl="0" eaLnBrk="1" latinLnBrk="0" hangingPunct="1">
                        <a:defRPr sz="1800" kern="1200">
                          <a:solidFill>
                            <a:schemeClr val="dk1"/>
                          </a:solidFill>
                          <a:latin typeface="Arial"/>
                          <a:ea typeface=""/>
                          <a:cs typeface=""/>
                        </a:defRPr>
                      </a:lvl3pPr>
                      <a:lvl4pPr marL="1371600" algn="l" defTabSz="457200" rtl="0" eaLnBrk="1" latinLnBrk="0" hangingPunct="1">
                        <a:defRPr sz="1800" kern="1200">
                          <a:solidFill>
                            <a:schemeClr val="dk1"/>
                          </a:solidFill>
                          <a:latin typeface="Arial"/>
                          <a:ea typeface=""/>
                          <a:cs typeface=""/>
                        </a:defRPr>
                      </a:lvl4pPr>
                      <a:lvl5pPr marL="1828800" algn="l" defTabSz="457200" rtl="0" eaLnBrk="1" latinLnBrk="0" hangingPunct="1">
                        <a:defRPr sz="1800" kern="1200">
                          <a:solidFill>
                            <a:schemeClr val="dk1"/>
                          </a:solidFill>
                          <a:latin typeface="Arial"/>
                          <a:ea typeface=""/>
                          <a:cs typeface=""/>
                        </a:defRPr>
                      </a:lvl5pPr>
                      <a:lvl6pPr marL="2286000" algn="l" defTabSz="457200" rtl="0" eaLnBrk="1" latinLnBrk="0" hangingPunct="1">
                        <a:defRPr sz="1800" kern="1200">
                          <a:solidFill>
                            <a:schemeClr val="dk1"/>
                          </a:solidFill>
                          <a:latin typeface="Arial"/>
                          <a:ea typeface=""/>
                          <a:cs typeface=""/>
                        </a:defRPr>
                      </a:lvl6pPr>
                      <a:lvl7pPr marL="2743200" algn="l" defTabSz="457200" rtl="0" eaLnBrk="1" latinLnBrk="0" hangingPunct="1">
                        <a:defRPr sz="1800" kern="1200">
                          <a:solidFill>
                            <a:schemeClr val="dk1"/>
                          </a:solidFill>
                          <a:latin typeface="Arial"/>
                          <a:ea typeface=""/>
                          <a:cs typeface=""/>
                        </a:defRPr>
                      </a:lvl7pPr>
                      <a:lvl8pPr marL="3200400" algn="l" defTabSz="457200" rtl="0" eaLnBrk="1" latinLnBrk="0" hangingPunct="1">
                        <a:defRPr sz="1800" kern="1200">
                          <a:solidFill>
                            <a:schemeClr val="dk1"/>
                          </a:solidFill>
                          <a:latin typeface="Arial"/>
                          <a:ea typeface=""/>
                          <a:cs typeface=""/>
                        </a:defRPr>
                      </a:lvl8pPr>
                      <a:lvl9pPr marL="3657600" algn="l" defTabSz="457200" rtl="0" eaLnBrk="1" latinLnBrk="0" hangingPunct="1">
                        <a:defRPr sz="1800" kern="1200">
                          <a:solidFill>
                            <a:schemeClr val="dk1"/>
                          </a:solidFill>
                          <a:latin typeface="Arial"/>
                          <a:ea typeface=""/>
                          <a:cs typeface=""/>
                        </a:defRPr>
                      </a:lvl9pPr>
                    </a:lstStyle>
                    <a:p>
                      <a:pPr algn="ctr"/>
                      <a:r>
                        <a:rPr lang="en-US" b="0" dirty="0" smtClean="0">
                          <a:solidFill>
                            <a:schemeClr val="bg1"/>
                          </a:solidFill>
                        </a:rPr>
                        <a:t>5.8 mo</a:t>
                      </a:r>
                      <a:endParaRPr lang="en-US"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rgbClr val="FF0000"/>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796"/>
                    </a:solidFill>
                  </a:tcPr>
                </a:tc>
              </a:tr>
              <a:tr h="521764">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bg1"/>
                          </a:solidFill>
                        </a:rPr>
                        <a:t>One-year </a:t>
                      </a:r>
                      <a:r>
                        <a:rPr lang="en-US" dirty="0" smtClean="0">
                          <a:solidFill>
                            <a:schemeClr val="bg1"/>
                          </a:solidFill>
                        </a:rPr>
                        <a:t>OS (n = 68, 29)</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796"/>
                    </a:solidFill>
                  </a:tcPr>
                </a:tc>
                <a:tc>
                  <a:txBody>
                    <a:bodyPr/>
                    <a:lstStyle/>
                    <a:p>
                      <a:pPr algn="ctr"/>
                      <a:r>
                        <a:rPr lang="en-US" dirty="0" smtClean="0">
                          <a:solidFill>
                            <a:schemeClr val="bg1"/>
                          </a:solidFill>
                        </a:rPr>
                        <a:t>18%</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796"/>
                    </a:solidFill>
                  </a:tcPr>
                </a:tc>
                <a:tc>
                  <a:txBody>
                    <a:bodyPr/>
                    <a:lstStyle/>
                    <a:p>
                      <a:pPr algn="ctr"/>
                      <a:r>
                        <a:rPr lang="en-US" b="0" dirty="0" smtClean="0">
                          <a:solidFill>
                            <a:schemeClr val="bg1"/>
                          </a:solidFill>
                        </a:rPr>
                        <a:t>32%</a:t>
                      </a:r>
                      <a:endParaRPr lang="en-US"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796"/>
                    </a:solidFill>
                  </a:tcPr>
                </a:tc>
              </a:tr>
              <a:tr h="521764">
                <a:tc>
                  <a:txBody>
                    <a:bodyPr/>
                    <a:lstStyle>
                      <a:lvl1pPr marL="0" algn="l" defTabSz="457200" rtl="0" eaLnBrk="1" latinLnBrk="0" hangingPunct="1">
                        <a:defRPr sz="1800" b="1" kern="1200">
                          <a:solidFill>
                            <a:schemeClr val="lt1"/>
                          </a:solidFill>
                          <a:latin typeface="Arial"/>
                          <a:ea typeface=""/>
                          <a:cs typeface=""/>
                        </a:defRPr>
                      </a:lvl1pPr>
                      <a:lvl2pPr marL="457200" algn="l" defTabSz="457200" rtl="0" eaLnBrk="1" latinLnBrk="0" hangingPunct="1">
                        <a:defRPr sz="1800" b="1" kern="1200">
                          <a:solidFill>
                            <a:schemeClr val="lt1"/>
                          </a:solidFill>
                          <a:latin typeface="Arial"/>
                          <a:ea typeface=""/>
                          <a:cs typeface=""/>
                        </a:defRPr>
                      </a:lvl2pPr>
                      <a:lvl3pPr marL="914400" algn="l" defTabSz="457200" rtl="0" eaLnBrk="1" latinLnBrk="0" hangingPunct="1">
                        <a:defRPr sz="1800" b="1" kern="1200">
                          <a:solidFill>
                            <a:schemeClr val="lt1"/>
                          </a:solidFill>
                          <a:latin typeface="Arial"/>
                          <a:ea typeface=""/>
                          <a:cs typeface=""/>
                        </a:defRPr>
                      </a:lvl3pPr>
                      <a:lvl4pPr marL="1371600" algn="l" defTabSz="457200" rtl="0" eaLnBrk="1" latinLnBrk="0" hangingPunct="1">
                        <a:defRPr sz="1800" b="1" kern="1200">
                          <a:solidFill>
                            <a:schemeClr val="lt1"/>
                          </a:solidFill>
                          <a:latin typeface="Arial"/>
                          <a:ea typeface=""/>
                          <a:cs typeface=""/>
                        </a:defRPr>
                      </a:lvl4pPr>
                      <a:lvl5pPr marL="1828800" algn="l" defTabSz="457200" rtl="0" eaLnBrk="1" latinLnBrk="0" hangingPunct="1">
                        <a:defRPr sz="1800" b="1" kern="1200">
                          <a:solidFill>
                            <a:schemeClr val="lt1"/>
                          </a:solidFill>
                          <a:latin typeface="Arial"/>
                          <a:ea typeface=""/>
                          <a:cs typeface=""/>
                        </a:defRPr>
                      </a:lvl5pPr>
                      <a:lvl6pPr marL="2286000" algn="l" defTabSz="457200" rtl="0" eaLnBrk="1" latinLnBrk="0" hangingPunct="1">
                        <a:defRPr sz="1800" b="1" kern="1200">
                          <a:solidFill>
                            <a:schemeClr val="lt1"/>
                          </a:solidFill>
                          <a:latin typeface="Arial"/>
                          <a:ea typeface=""/>
                          <a:cs typeface=""/>
                        </a:defRPr>
                      </a:lvl6pPr>
                      <a:lvl7pPr marL="2743200" algn="l" defTabSz="457200" rtl="0" eaLnBrk="1" latinLnBrk="0" hangingPunct="1">
                        <a:defRPr sz="1800" b="1" kern="1200">
                          <a:solidFill>
                            <a:schemeClr val="lt1"/>
                          </a:solidFill>
                          <a:latin typeface="Arial"/>
                          <a:ea typeface=""/>
                          <a:cs typeface=""/>
                        </a:defRPr>
                      </a:lvl7pPr>
                      <a:lvl8pPr marL="3200400" algn="l" defTabSz="457200" rtl="0" eaLnBrk="1" latinLnBrk="0" hangingPunct="1">
                        <a:defRPr sz="1800" b="1" kern="1200">
                          <a:solidFill>
                            <a:schemeClr val="lt1"/>
                          </a:solidFill>
                          <a:latin typeface="Arial"/>
                          <a:ea typeface=""/>
                          <a:cs typeface=""/>
                        </a:defRPr>
                      </a:lvl8pPr>
                      <a:lvl9pPr marL="3657600" algn="l" defTabSz="457200" rtl="0" eaLnBrk="1" latinLnBrk="0" hangingPunct="1">
                        <a:defRPr sz="1800" b="1" kern="1200">
                          <a:solidFill>
                            <a:schemeClr val="lt1"/>
                          </a:solidFill>
                          <a:latin typeface="Arial"/>
                          <a:ea typeface=""/>
                          <a:cs typeface=""/>
                        </a:defRPr>
                      </a:lvl9pPr>
                    </a:lstStyle>
                    <a:p>
                      <a:r>
                        <a:rPr lang="en-US" dirty="0" smtClean="0">
                          <a:solidFill>
                            <a:schemeClr val="bg1"/>
                          </a:solidFill>
                        </a:rPr>
                        <a:t>ORR</a:t>
                      </a: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62A4E"/>
                    </a:solidFill>
                  </a:tcPr>
                </a:tc>
                <a:tc>
                  <a:txBody>
                    <a:bodyPr/>
                    <a:lstStyle>
                      <a:lvl1pPr marL="0" algn="l" defTabSz="457200" rtl="0" eaLnBrk="1" latinLnBrk="0" hangingPunct="1">
                        <a:defRPr sz="1800" b="1" kern="1200">
                          <a:solidFill>
                            <a:schemeClr val="lt1"/>
                          </a:solidFill>
                          <a:latin typeface="Arial"/>
                          <a:ea typeface=""/>
                          <a:cs typeface=""/>
                        </a:defRPr>
                      </a:lvl1pPr>
                      <a:lvl2pPr marL="457200" algn="l" defTabSz="457200" rtl="0" eaLnBrk="1" latinLnBrk="0" hangingPunct="1">
                        <a:defRPr sz="1800" b="1" kern="1200">
                          <a:solidFill>
                            <a:schemeClr val="lt1"/>
                          </a:solidFill>
                          <a:latin typeface="Arial"/>
                          <a:ea typeface=""/>
                          <a:cs typeface=""/>
                        </a:defRPr>
                      </a:lvl2pPr>
                      <a:lvl3pPr marL="914400" algn="l" defTabSz="457200" rtl="0" eaLnBrk="1" latinLnBrk="0" hangingPunct="1">
                        <a:defRPr sz="1800" b="1" kern="1200">
                          <a:solidFill>
                            <a:schemeClr val="lt1"/>
                          </a:solidFill>
                          <a:latin typeface="Arial"/>
                          <a:ea typeface=""/>
                          <a:cs typeface=""/>
                        </a:defRPr>
                      </a:lvl3pPr>
                      <a:lvl4pPr marL="1371600" algn="l" defTabSz="457200" rtl="0" eaLnBrk="1" latinLnBrk="0" hangingPunct="1">
                        <a:defRPr sz="1800" b="1" kern="1200">
                          <a:solidFill>
                            <a:schemeClr val="lt1"/>
                          </a:solidFill>
                          <a:latin typeface="Arial"/>
                          <a:ea typeface=""/>
                          <a:cs typeface=""/>
                        </a:defRPr>
                      </a:lvl4pPr>
                      <a:lvl5pPr marL="1828800" algn="l" defTabSz="457200" rtl="0" eaLnBrk="1" latinLnBrk="0" hangingPunct="1">
                        <a:defRPr sz="1800" b="1" kern="1200">
                          <a:solidFill>
                            <a:schemeClr val="lt1"/>
                          </a:solidFill>
                          <a:latin typeface="Arial"/>
                          <a:ea typeface=""/>
                          <a:cs typeface=""/>
                        </a:defRPr>
                      </a:lvl5pPr>
                      <a:lvl6pPr marL="2286000" algn="l" defTabSz="457200" rtl="0" eaLnBrk="1" latinLnBrk="0" hangingPunct="1">
                        <a:defRPr sz="1800" b="1" kern="1200">
                          <a:solidFill>
                            <a:schemeClr val="lt1"/>
                          </a:solidFill>
                          <a:latin typeface="Arial"/>
                          <a:ea typeface=""/>
                          <a:cs typeface=""/>
                        </a:defRPr>
                      </a:lvl6pPr>
                      <a:lvl7pPr marL="2743200" algn="l" defTabSz="457200" rtl="0" eaLnBrk="1" latinLnBrk="0" hangingPunct="1">
                        <a:defRPr sz="1800" b="1" kern="1200">
                          <a:solidFill>
                            <a:schemeClr val="lt1"/>
                          </a:solidFill>
                          <a:latin typeface="Arial"/>
                          <a:ea typeface=""/>
                          <a:cs typeface=""/>
                        </a:defRPr>
                      </a:lvl7pPr>
                      <a:lvl8pPr marL="3200400" algn="l" defTabSz="457200" rtl="0" eaLnBrk="1" latinLnBrk="0" hangingPunct="1">
                        <a:defRPr sz="1800" b="1" kern="1200">
                          <a:solidFill>
                            <a:schemeClr val="lt1"/>
                          </a:solidFill>
                          <a:latin typeface="Arial"/>
                          <a:ea typeface=""/>
                          <a:cs typeface=""/>
                        </a:defRPr>
                      </a:lvl8pPr>
                      <a:lvl9pPr marL="3657600" algn="l" defTabSz="457200" rtl="0" eaLnBrk="1" latinLnBrk="0" hangingPunct="1">
                        <a:defRPr sz="1800" b="1" kern="1200">
                          <a:solidFill>
                            <a:schemeClr val="lt1"/>
                          </a:solidFill>
                          <a:latin typeface="Arial"/>
                          <a:ea typeface=""/>
                          <a:cs typeface=""/>
                        </a:defRPr>
                      </a:lvl9p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solidFill>
                            <a:schemeClr val="bg1"/>
                          </a:solidFill>
                        </a:rPr>
                        <a:t>All patients</a:t>
                      </a: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62A4E"/>
                    </a:solidFill>
                  </a:tcPr>
                </a:tc>
                <a:tc>
                  <a:txBody>
                    <a:bodyPr/>
                    <a:lstStyle>
                      <a:lvl1pPr marL="0" algn="l" defTabSz="457200" rtl="0" eaLnBrk="1" latinLnBrk="0" hangingPunct="1">
                        <a:defRPr sz="1800" b="1" kern="1200">
                          <a:solidFill>
                            <a:schemeClr val="lt1"/>
                          </a:solidFill>
                          <a:latin typeface="Arial"/>
                          <a:ea typeface=""/>
                          <a:cs typeface=""/>
                        </a:defRPr>
                      </a:lvl1pPr>
                      <a:lvl2pPr marL="457200" algn="l" defTabSz="457200" rtl="0" eaLnBrk="1" latinLnBrk="0" hangingPunct="1">
                        <a:defRPr sz="1800" b="1" kern="1200">
                          <a:solidFill>
                            <a:schemeClr val="lt1"/>
                          </a:solidFill>
                          <a:latin typeface="Arial"/>
                          <a:ea typeface=""/>
                          <a:cs typeface=""/>
                        </a:defRPr>
                      </a:lvl2pPr>
                      <a:lvl3pPr marL="914400" algn="l" defTabSz="457200" rtl="0" eaLnBrk="1" latinLnBrk="0" hangingPunct="1">
                        <a:defRPr sz="1800" b="1" kern="1200">
                          <a:solidFill>
                            <a:schemeClr val="lt1"/>
                          </a:solidFill>
                          <a:latin typeface="Arial"/>
                          <a:ea typeface=""/>
                          <a:cs typeface=""/>
                        </a:defRPr>
                      </a:lvl3pPr>
                      <a:lvl4pPr marL="1371600" algn="l" defTabSz="457200" rtl="0" eaLnBrk="1" latinLnBrk="0" hangingPunct="1">
                        <a:defRPr sz="1800" b="1" kern="1200">
                          <a:solidFill>
                            <a:schemeClr val="lt1"/>
                          </a:solidFill>
                          <a:latin typeface="Arial"/>
                          <a:ea typeface=""/>
                          <a:cs typeface=""/>
                        </a:defRPr>
                      </a:lvl4pPr>
                      <a:lvl5pPr marL="1828800" algn="l" defTabSz="457200" rtl="0" eaLnBrk="1" latinLnBrk="0" hangingPunct="1">
                        <a:defRPr sz="1800" b="1" kern="1200">
                          <a:solidFill>
                            <a:schemeClr val="lt1"/>
                          </a:solidFill>
                          <a:latin typeface="Arial"/>
                          <a:ea typeface=""/>
                          <a:cs typeface=""/>
                        </a:defRPr>
                      </a:lvl5pPr>
                      <a:lvl6pPr marL="2286000" algn="l" defTabSz="457200" rtl="0" eaLnBrk="1" latinLnBrk="0" hangingPunct="1">
                        <a:defRPr sz="1800" b="1" kern="1200">
                          <a:solidFill>
                            <a:schemeClr val="lt1"/>
                          </a:solidFill>
                          <a:latin typeface="Arial"/>
                          <a:ea typeface=""/>
                          <a:cs typeface=""/>
                        </a:defRPr>
                      </a:lvl6pPr>
                      <a:lvl7pPr marL="2743200" algn="l" defTabSz="457200" rtl="0" eaLnBrk="1" latinLnBrk="0" hangingPunct="1">
                        <a:defRPr sz="1800" b="1" kern="1200">
                          <a:solidFill>
                            <a:schemeClr val="lt1"/>
                          </a:solidFill>
                          <a:latin typeface="Arial"/>
                          <a:ea typeface=""/>
                          <a:cs typeface=""/>
                        </a:defRPr>
                      </a:lvl7pPr>
                      <a:lvl8pPr marL="3200400" algn="l" defTabSz="457200" rtl="0" eaLnBrk="1" latinLnBrk="0" hangingPunct="1">
                        <a:defRPr sz="1800" b="1" kern="1200">
                          <a:solidFill>
                            <a:schemeClr val="lt1"/>
                          </a:solidFill>
                          <a:latin typeface="Arial"/>
                          <a:ea typeface=""/>
                          <a:cs typeface=""/>
                        </a:defRPr>
                      </a:lvl8pPr>
                      <a:lvl9pPr marL="3657600" algn="l" defTabSz="457200" rtl="0" eaLnBrk="1" latinLnBrk="0" hangingPunct="1">
                        <a:defRPr sz="1800" b="1" kern="1200">
                          <a:solidFill>
                            <a:schemeClr val="lt1"/>
                          </a:solidFill>
                          <a:latin typeface="Arial"/>
                          <a:ea typeface=""/>
                          <a:cs typeface=""/>
                        </a:defRPr>
                      </a:lvl9p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solidFill>
                            <a:schemeClr val="bg1"/>
                          </a:solidFill>
                        </a:rPr>
                        <a:t>≥50% DLL3 expression</a:t>
                      </a:r>
                      <a:endParaRPr lang="en-US" baseline="0" dirty="0" smtClean="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62A4E"/>
                    </a:solidFill>
                  </a:tcPr>
                </a:tc>
              </a:tr>
              <a:tr h="521764">
                <a:tc>
                  <a:txBody>
                    <a:bodyPr/>
                    <a:lstStyle>
                      <a:lvl1pPr marL="0" algn="l" defTabSz="457200" rtl="0" eaLnBrk="1" latinLnBrk="0" hangingPunct="1">
                        <a:defRPr sz="1800" kern="1200">
                          <a:solidFill>
                            <a:schemeClr val="dk1"/>
                          </a:solidFill>
                          <a:latin typeface="Arial"/>
                          <a:ea typeface=""/>
                          <a:cs typeface=""/>
                        </a:defRPr>
                      </a:lvl1pPr>
                      <a:lvl2pPr marL="457200" algn="l" defTabSz="457200" rtl="0" eaLnBrk="1" latinLnBrk="0" hangingPunct="1">
                        <a:defRPr sz="1800" kern="1200">
                          <a:solidFill>
                            <a:schemeClr val="dk1"/>
                          </a:solidFill>
                          <a:latin typeface="Arial"/>
                          <a:ea typeface=""/>
                          <a:cs typeface=""/>
                        </a:defRPr>
                      </a:lvl2pPr>
                      <a:lvl3pPr marL="914400" algn="l" defTabSz="457200" rtl="0" eaLnBrk="1" latinLnBrk="0" hangingPunct="1">
                        <a:defRPr sz="1800" kern="1200">
                          <a:solidFill>
                            <a:schemeClr val="dk1"/>
                          </a:solidFill>
                          <a:latin typeface="Arial"/>
                          <a:ea typeface=""/>
                          <a:cs typeface=""/>
                        </a:defRPr>
                      </a:lvl3pPr>
                      <a:lvl4pPr marL="1371600" algn="l" defTabSz="457200" rtl="0" eaLnBrk="1" latinLnBrk="0" hangingPunct="1">
                        <a:defRPr sz="1800" kern="1200">
                          <a:solidFill>
                            <a:schemeClr val="dk1"/>
                          </a:solidFill>
                          <a:latin typeface="Arial"/>
                          <a:ea typeface=""/>
                          <a:cs typeface=""/>
                        </a:defRPr>
                      </a:lvl4pPr>
                      <a:lvl5pPr marL="1828800" algn="l" defTabSz="457200" rtl="0" eaLnBrk="1" latinLnBrk="0" hangingPunct="1">
                        <a:defRPr sz="1800" kern="1200">
                          <a:solidFill>
                            <a:schemeClr val="dk1"/>
                          </a:solidFill>
                          <a:latin typeface="Arial"/>
                          <a:ea typeface=""/>
                          <a:cs typeface=""/>
                        </a:defRPr>
                      </a:lvl5pPr>
                      <a:lvl6pPr marL="2286000" algn="l" defTabSz="457200" rtl="0" eaLnBrk="1" latinLnBrk="0" hangingPunct="1">
                        <a:defRPr sz="1800" kern="1200">
                          <a:solidFill>
                            <a:schemeClr val="dk1"/>
                          </a:solidFill>
                          <a:latin typeface="Arial"/>
                          <a:ea typeface=""/>
                          <a:cs typeface=""/>
                        </a:defRPr>
                      </a:lvl6pPr>
                      <a:lvl7pPr marL="2743200" algn="l" defTabSz="457200" rtl="0" eaLnBrk="1" latinLnBrk="0" hangingPunct="1">
                        <a:defRPr sz="1800" kern="1200">
                          <a:solidFill>
                            <a:schemeClr val="dk1"/>
                          </a:solidFill>
                          <a:latin typeface="Arial"/>
                          <a:ea typeface=""/>
                          <a:cs typeface=""/>
                        </a:defRPr>
                      </a:lvl7pPr>
                      <a:lvl8pPr marL="3200400" algn="l" defTabSz="457200" rtl="0" eaLnBrk="1" latinLnBrk="0" hangingPunct="1">
                        <a:defRPr sz="1800" kern="1200">
                          <a:solidFill>
                            <a:schemeClr val="dk1"/>
                          </a:solidFill>
                          <a:latin typeface="Arial"/>
                          <a:ea typeface=""/>
                          <a:cs typeface=""/>
                        </a:defRPr>
                      </a:lvl8pPr>
                      <a:lvl9pPr marL="3657600" algn="l" defTabSz="457200" rtl="0" eaLnBrk="1" latinLnBrk="0" hangingPunct="1">
                        <a:defRPr sz="1800" kern="1200">
                          <a:solidFill>
                            <a:schemeClr val="dk1"/>
                          </a:solidFill>
                          <a:latin typeface="Arial"/>
                          <a:ea typeface=""/>
                          <a:cs typeface=""/>
                        </a:defRPr>
                      </a:lvl9p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bg1"/>
                          </a:solidFill>
                        </a:rPr>
                        <a:t>As second-</a:t>
                      </a:r>
                      <a:r>
                        <a:rPr lang="en-US" baseline="0" dirty="0" smtClean="0">
                          <a:solidFill>
                            <a:schemeClr val="bg1"/>
                          </a:solidFill>
                        </a:rPr>
                        <a:t>line </a:t>
                      </a:r>
                      <a:r>
                        <a:rPr lang="en-US" baseline="0" dirty="0" smtClean="0">
                          <a:solidFill>
                            <a:schemeClr val="bg1"/>
                          </a:solidFill>
                        </a:rPr>
                        <a:t>therapy (n = 32, 14)</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796"/>
                    </a:solidFill>
                  </a:tcPr>
                </a:tc>
                <a:tc>
                  <a:txBody>
                    <a:bodyPr/>
                    <a:lstStyle>
                      <a:lvl1pPr marL="0" algn="l" defTabSz="457200" rtl="0" eaLnBrk="1" latinLnBrk="0" hangingPunct="1">
                        <a:defRPr sz="1800" kern="1200">
                          <a:solidFill>
                            <a:schemeClr val="dk1"/>
                          </a:solidFill>
                          <a:latin typeface="Arial"/>
                          <a:ea typeface=""/>
                          <a:cs typeface=""/>
                        </a:defRPr>
                      </a:lvl1pPr>
                      <a:lvl2pPr marL="457200" algn="l" defTabSz="457200" rtl="0" eaLnBrk="1" latinLnBrk="0" hangingPunct="1">
                        <a:defRPr sz="1800" kern="1200">
                          <a:solidFill>
                            <a:schemeClr val="dk1"/>
                          </a:solidFill>
                          <a:latin typeface="Arial"/>
                          <a:ea typeface=""/>
                          <a:cs typeface=""/>
                        </a:defRPr>
                      </a:lvl2pPr>
                      <a:lvl3pPr marL="914400" algn="l" defTabSz="457200" rtl="0" eaLnBrk="1" latinLnBrk="0" hangingPunct="1">
                        <a:defRPr sz="1800" kern="1200">
                          <a:solidFill>
                            <a:schemeClr val="dk1"/>
                          </a:solidFill>
                          <a:latin typeface="Arial"/>
                          <a:ea typeface=""/>
                          <a:cs typeface=""/>
                        </a:defRPr>
                      </a:lvl3pPr>
                      <a:lvl4pPr marL="1371600" algn="l" defTabSz="457200" rtl="0" eaLnBrk="1" latinLnBrk="0" hangingPunct="1">
                        <a:defRPr sz="1800" kern="1200">
                          <a:solidFill>
                            <a:schemeClr val="dk1"/>
                          </a:solidFill>
                          <a:latin typeface="Arial"/>
                          <a:ea typeface=""/>
                          <a:cs typeface=""/>
                        </a:defRPr>
                      </a:lvl4pPr>
                      <a:lvl5pPr marL="1828800" algn="l" defTabSz="457200" rtl="0" eaLnBrk="1" latinLnBrk="0" hangingPunct="1">
                        <a:defRPr sz="1800" kern="1200">
                          <a:solidFill>
                            <a:schemeClr val="dk1"/>
                          </a:solidFill>
                          <a:latin typeface="Arial"/>
                          <a:ea typeface=""/>
                          <a:cs typeface=""/>
                        </a:defRPr>
                      </a:lvl5pPr>
                      <a:lvl6pPr marL="2286000" algn="l" defTabSz="457200" rtl="0" eaLnBrk="1" latinLnBrk="0" hangingPunct="1">
                        <a:defRPr sz="1800" kern="1200">
                          <a:solidFill>
                            <a:schemeClr val="dk1"/>
                          </a:solidFill>
                          <a:latin typeface="Arial"/>
                          <a:ea typeface=""/>
                          <a:cs typeface=""/>
                        </a:defRPr>
                      </a:lvl6pPr>
                      <a:lvl7pPr marL="2743200" algn="l" defTabSz="457200" rtl="0" eaLnBrk="1" latinLnBrk="0" hangingPunct="1">
                        <a:defRPr sz="1800" kern="1200">
                          <a:solidFill>
                            <a:schemeClr val="dk1"/>
                          </a:solidFill>
                          <a:latin typeface="Arial"/>
                          <a:ea typeface=""/>
                          <a:cs typeface=""/>
                        </a:defRPr>
                      </a:lvl7pPr>
                      <a:lvl8pPr marL="3200400" algn="l" defTabSz="457200" rtl="0" eaLnBrk="1" latinLnBrk="0" hangingPunct="1">
                        <a:defRPr sz="1800" kern="1200">
                          <a:solidFill>
                            <a:schemeClr val="dk1"/>
                          </a:solidFill>
                          <a:latin typeface="Arial"/>
                          <a:ea typeface=""/>
                          <a:cs typeface=""/>
                        </a:defRPr>
                      </a:lvl8pPr>
                      <a:lvl9pPr marL="3657600" algn="l" defTabSz="457200" rtl="0" eaLnBrk="1" latinLnBrk="0" hangingPunct="1">
                        <a:defRPr sz="1800" kern="1200">
                          <a:solidFill>
                            <a:schemeClr val="dk1"/>
                          </a:solidFill>
                          <a:latin typeface="Arial"/>
                          <a:ea typeface=""/>
                          <a:cs typeface=""/>
                        </a:defRPr>
                      </a:lvl9pPr>
                    </a:lstStyle>
                    <a:p>
                      <a:pPr algn="ctr"/>
                      <a:r>
                        <a:rPr lang="en-US" dirty="0" smtClean="0">
                          <a:solidFill>
                            <a:schemeClr val="bg1"/>
                          </a:solidFill>
                        </a:rPr>
                        <a:t>13%</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796"/>
                    </a:solidFill>
                  </a:tcPr>
                </a:tc>
                <a:tc>
                  <a:txBody>
                    <a:bodyPr/>
                    <a:lstStyle>
                      <a:lvl1pPr marL="0" algn="l" defTabSz="457200" rtl="0" eaLnBrk="1" latinLnBrk="0" hangingPunct="1">
                        <a:defRPr sz="1800" kern="1200">
                          <a:solidFill>
                            <a:schemeClr val="dk1"/>
                          </a:solidFill>
                          <a:latin typeface="Arial"/>
                          <a:ea typeface=""/>
                          <a:cs typeface=""/>
                        </a:defRPr>
                      </a:lvl1pPr>
                      <a:lvl2pPr marL="457200" algn="l" defTabSz="457200" rtl="0" eaLnBrk="1" latinLnBrk="0" hangingPunct="1">
                        <a:defRPr sz="1800" kern="1200">
                          <a:solidFill>
                            <a:schemeClr val="dk1"/>
                          </a:solidFill>
                          <a:latin typeface="Arial"/>
                          <a:ea typeface=""/>
                          <a:cs typeface=""/>
                        </a:defRPr>
                      </a:lvl2pPr>
                      <a:lvl3pPr marL="914400" algn="l" defTabSz="457200" rtl="0" eaLnBrk="1" latinLnBrk="0" hangingPunct="1">
                        <a:defRPr sz="1800" kern="1200">
                          <a:solidFill>
                            <a:schemeClr val="dk1"/>
                          </a:solidFill>
                          <a:latin typeface="Arial"/>
                          <a:ea typeface=""/>
                          <a:cs typeface=""/>
                        </a:defRPr>
                      </a:lvl3pPr>
                      <a:lvl4pPr marL="1371600" algn="l" defTabSz="457200" rtl="0" eaLnBrk="1" latinLnBrk="0" hangingPunct="1">
                        <a:defRPr sz="1800" kern="1200">
                          <a:solidFill>
                            <a:schemeClr val="dk1"/>
                          </a:solidFill>
                          <a:latin typeface="Arial"/>
                          <a:ea typeface=""/>
                          <a:cs typeface=""/>
                        </a:defRPr>
                      </a:lvl4pPr>
                      <a:lvl5pPr marL="1828800" algn="l" defTabSz="457200" rtl="0" eaLnBrk="1" latinLnBrk="0" hangingPunct="1">
                        <a:defRPr sz="1800" kern="1200">
                          <a:solidFill>
                            <a:schemeClr val="dk1"/>
                          </a:solidFill>
                          <a:latin typeface="Arial"/>
                          <a:ea typeface=""/>
                          <a:cs typeface=""/>
                        </a:defRPr>
                      </a:lvl5pPr>
                      <a:lvl6pPr marL="2286000" algn="l" defTabSz="457200" rtl="0" eaLnBrk="1" latinLnBrk="0" hangingPunct="1">
                        <a:defRPr sz="1800" kern="1200">
                          <a:solidFill>
                            <a:schemeClr val="dk1"/>
                          </a:solidFill>
                          <a:latin typeface="Arial"/>
                          <a:ea typeface=""/>
                          <a:cs typeface=""/>
                        </a:defRPr>
                      </a:lvl6pPr>
                      <a:lvl7pPr marL="2743200" algn="l" defTabSz="457200" rtl="0" eaLnBrk="1" latinLnBrk="0" hangingPunct="1">
                        <a:defRPr sz="1800" kern="1200">
                          <a:solidFill>
                            <a:schemeClr val="dk1"/>
                          </a:solidFill>
                          <a:latin typeface="Arial"/>
                          <a:ea typeface=""/>
                          <a:cs typeface=""/>
                        </a:defRPr>
                      </a:lvl7pPr>
                      <a:lvl8pPr marL="3200400" algn="l" defTabSz="457200" rtl="0" eaLnBrk="1" latinLnBrk="0" hangingPunct="1">
                        <a:defRPr sz="1800" kern="1200">
                          <a:solidFill>
                            <a:schemeClr val="dk1"/>
                          </a:solidFill>
                          <a:latin typeface="Arial"/>
                          <a:ea typeface=""/>
                          <a:cs typeface=""/>
                        </a:defRPr>
                      </a:lvl8pPr>
                      <a:lvl9pPr marL="3657600" algn="l" defTabSz="457200" rtl="0" eaLnBrk="1" latinLnBrk="0" hangingPunct="1">
                        <a:defRPr sz="1800" kern="1200">
                          <a:solidFill>
                            <a:schemeClr val="dk1"/>
                          </a:solidFill>
                          <a:latin typeface="Arial"/>
                          <a:ea typeface=""/>
                          <a:cs typeface=""/>
                        </a:defRPr>
                      </a:lvl9pPr>
                    </a:lstStyle>
                    <a:p>
                      <a:pPr algn="ctr"/>
                      <a:r>
                        <a:rPr lang="en-US" dirty="0" smtClean="0">
                          <a:solidFill>
                            <a:schemeClr val="bg1"/>
                          </a:solidFill>
                        </a:rPr>
                        <a:t>29%</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005796"/>
                    </a:solidFill>
                  </a:tcPr>
                </a:tc>
              </a:tr>
              <a:tr h="521764">
                <a:tc>
                  <a:txBody>
                    <a:bodyPr/>
                    <a:lstStyle>
                      <a:lvl1pPr marL="0" algn="l" defTabSz="457200" rtl="0" eaLnBrk="1" latinLnBrk="0" hangingPunct="1">
                        <a:defRPr sz="1800" kern="1200">
                          <a:solidFill>
                            <a:schemeClr val="dk1"/>
                          </a:solidFill>
                          <a:latin typeface="Arial"/>
                          <a:ea typeface=""/>
                          <a:cs typeface=""/>
                        </a:defRPr>
                      </a:lvl1pPr>
                      <a:lvl2pPr marL="457200" algn="l" defTabSz="457200" rtl="0" eaLnBrk="1" latinLnBrk="0" hangingPunct="1">
                        <a:defRPr sz="1800" kern="1200">
                          <a:solidFill>
                            <a:schemeClr val="dk1"/>
                          </a:solidFill>
                          <a:latin typeface="Arial"/>
                          <a:ea typeface=""/>
                          <a:cs typeface=""/>
                        </a:defRPr>
                      </a:lvl2pPr>
                      <a:lvl3pPr marL="914400" algn="l" defTabSz="457200" rtl="0" eaLnBrk="1" latinLnBrk="0" hangingPunct="1">
                        <a:defRPr sz="1800" kern="1200">
                          <a:solidFill>
                            <a:schemeClr val="dk1"/>
                          </a:solidFill>
                          <a:latin typeface="Arial"/>
                          <a:ea typeface=""/>
                          <a:cs typeface=""/>
                        </a:defRPr>
                      </a:lvl3pPr>
                      <a:lvl4pPr marL="1371600" algn="l" defTabSz="457200" rtl="0" eaLnBrk="1" latinLnBrk="0" hangingPunct="1">
                        <a:defRPr sz="1800" kern="1200">
                          <a:solidFill>
                            <a:schemeClr val="dk1"/>
                          </a:solidFill>
                          <a:latin typeface="Arial"/>
                          <a:ea typeface=""/>
                          <a:cs typeface=""/>
                        </a:defRPr>
                      </a:lvl4pPr>
                      <a:lvl5pPr marL="1828800" algn="l" defTabSz="457200" rtl="0" eaLnBrk="1" latinLnBrk="0" hangingPunct="1">
                        <a:defRPr sz="1800" kern="1200">
                          <a:solidFill>
                            <a:schemeClr val="dk1"/>
                          </a:solidFill>
                          <a:latin typeface="Arial"/>
                          <a:ea typeface=""/>
                          <a:cs typeface=""/>
                        </a:defRPr>
                      </a:lvl5pPr>
                      <a:lvl6pPr marL="2286000" algn="l" defTabSz="457200" rtl="0" eaLnBrk="1" latinLnBrk="0" hangingPunct="1">
                        <a:defRPr sz="1800" kern="1200">
                          <a:solidFill>
                            <a:schemeClr val="dk1"/>
                          </a:solidFill>
                          <a:latin typeface="Arial"/>
                          <a:ea typeface=""/>
                          <a:cs typeface=""/>
                        </a:defRPr>
                      </a:lvl6pPr>
                      <a:lvl7pPr marL="2743200" algn="l" defTabSz="457200" rtl="0" eaLnBrk="1" latinLnBrk="0" hangingPunct="1">
                        <a:defRPr sz="1800" kern="1200">
                          <a:solidFill>
                            <a:schemeClr val="dk1"/>
                          </a:solidFill>
                          <a:latin typeface="Arial"/>
                          <a:ea typeface=""/>
                          <a:cs typeface=""/>
                        </a:defRPr>
                      </a:lvl7pPr>
                      <a:lvl8pPr marL="3200400" algn="l" defTabSz="457200" rtl="0" eaLnBrk="1" latinLnBrk="0" hangingPunct="1">
                        <a:defRPr sz="1800" kern="1200">
                          <a:solidFill>
                            <a:schemeClr val="dk1"/>
                          </a:solidFill>
                          <a:latin typeface="Arial"/>
                          <a:ea typeface=""/>
                          <a:cs typeface=""/>
                        </a:defRPr>
                      </a:lvl8pPr>
                      <a:lvl9pPr marL="3657600" algn="l" defTabSz="457200" rtl="0" eaLnBrk="1" latinLnBrk="0" hangingPunct="1">
                        <a:defRPr sz="1800" kern="1200">
                          <a:solidFill>
                            <a:schemeClr val="dk1"/>
                          </a:solidFill>
                          <a:latin typeface="Arial"/>
                          <a:ea typeface=""/>
                          <a:cs typeface=""/>
                        </a:defRPr>
                      </a:lvl9p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bg1"/>
                          </a:solidFill>
                        </a:rPr>
                        <a:t>As third-line </a:t>
                      </a:r>
                      <a:r>
                        <a:rPr lang="en-US" dirty="0" smtClean="0">
                          <a:solidFill>
                            <a:schemeClr val="bg1"/>
                          </a:solidFill>
                        </a:rPr>
                        <a:t>therapy (n = 28, 12)</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796"/>
                    </a:solidFill>
                  </a:tcPr>
                </a:tc>
                <a:tc>
                  <a:txBody>
                    <a:bodyPr/>
                    <a:lstStyle>
                      <a:lvl1pPr marL="0" algn="l" defTabSz="457200" rtl="0" eaLnBrk="1" latinLnBrk="0" hangingPunct="1">
                        <a:defRPr sz="1800" kern="1200">
                          <a:solidFill>
                            <a:schemeClr val="dk1"/>
                          </a:solidFill>
                          <a:latin typeface="Arial"/>
                          <a:ea typeface=""/>
                          <a:cs typeface=""/>
                        </a:defRPr>
                      </a:lvl1pPr>
                      <a:lvl2pPr marL="457200" algn="l" defTabSz="457200" rtl="0" eaLnBrk="1" latinLnBrk="0" hangingPunct="1">
                        <a:defRPr sz="1800" kern="1200">
                          <a:solidFill>
                            <a:schemeClr val="dk1"/>
                          </a:solidFill>
                          <a:latin typeface="Arial"/>
                          <a:ea typeface=""/>
                          <a:cs typeface=""/>
                        </a:defRPr>
                      </a:lvl2pPr>
                      <a:lvl3pPr marL="914400" algn="l" defTabSz="457200" rtl="0" eaLnBrk="1" latinLnBrk="0" hangingPunct="1">
                        <a:defRPr sz="1800" kern="1200">
                          <a:solidFill>
                            <a:schemeClr val="dk1"/>
                          </a:solidFill>
                          <a:latin typeface="Arial"/>
                          <a:ea typeface=""/>
                          <a:cs typeface=""/>
                        </a:defRPr>
                      </a:lvl3pPr>
                      <a:lvl4pPr marL="1371600" algn="l" defTabSz="457200" rtl="0" eaLnBrk="1" latinLnBrk="0" hangingPunct="1">
                        <a:defRPr sz="1800" kern="1200">
                          <a:solidFill>
                            <a:schemeClr val="dk1"/>
                          </a:solidFill>
                          <a:latin typeface="Arial"/>
                          <a:ea typeface=""/>
                          <a:cs typeface=""/>
                        </a:defRPr>
                      </a:lvl4pPr>
                      <a:lvl5pPr marL="1828800" algn="l" defTabSz="457200" rtl="0" eaLnBrk="1" latinLnBrk="0" hangingPunct="1">
                        <a:defRPr sz="1800" kern="1200">
                          <a:solidFill>
                            <a:schemeClr val="dk1"/>
                          </a:solidFill>
                          <a:latin typeface="Arial"/>
                          <a:ea typeface=""/>
                          <a:cs typeface=""/>
                        </a:defRPr>
                      </a:lvl5pPr>
                      <a:lvl6pPr marL="2286000" algn="l" defTabSz="457200" rtl="0" eaLnBrk="1" latinLnBrk="0" hangingPunct="1">
                        <a:defRPr sz="1800" kern="1200">
                          <a:solidFill>
                            <a:schemeClr val="dk1"/>
                          </a:solidFill>
                          <a:latin typeface="Arial"/>
                          <a:ea typeface=""/>
                          <a:cs typeface=""/>
                        </a:defRPr>
                      </a:lvl6pPr>
                      <a:lvl7pPr marL="2743200" algn="l" defTabSz="457200" rtl="0" eaLnBrk="1" latinLnBrk="0" hangingPunct="1">
                        <a:defRPr sz="1800" kern="1200">
                          <a:solidFill>
                            <a:schemeClr val="dk1"/>
                          </a:solidFill>
                          <a:latin typeface="Arial"/>
                          <a:ea typeface=""/>
                          <a:cs typeface=""/>
                        </a:defRPr>
                      </a:lvl7pPr>
                      <a:lvl8pPr marL="3200400" algn="l" defTabSz="457200" rtl="0" eaLnBrk="1" latinLnBrk="0" hangingPunct="1">
                        <a:defRPr sz="1800" kern="1200">
                          <a:solidFill>
                            <a:schemeClr val="dk1"/>
                          </a:solidFill>
                          <a:latin typeface="Arial"/>
                          <a:ea typeface=""/>
                          <a:cs typeface=""/>
                        </a:defRPr>
                      </a:lvl8pPr>
                      <a:lvl9pPr marL="3657600" algn="l" defTabSz="457200" rtl="0" eaLnBrk="1" latinLnBrk="0" hangingPunct="1">
                        <a:defRPr sz="1800" kern="1200">
                          <a:solidFill>
                            <a:schemeClr val="dk1"/>
                          </a:solidFill>
                          <a:latin typeface="Arial"/>
                          <a:ea typeface=""/>
                          <a:cs typeface=""/>
                        </a:defRPr>
                      </a:lvl9pPr>
                    </a:lstStyle>
                    <a:p>
                      <a:pPr algn="ctr"/>
                      <a:r>
                        <a:rPr lang="en-US" dirty="0" smtClean="0">
                          <a:solidFill>
                            <a:schemeClr val="bg1"/>
                          </a:solidFill>
                        </a:rPr>
                        <a:t>25%</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38100" cap="flat" cmpd="sng" algn="ctr">
                      <a:solidFill>
                        <a:srgbClr val="FF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796"/>
                    </a:solidFill>
                  </a:tcPr>
                </a:tc>
                <a:tc>
                  <a:txBody>
                    <a:bodyPr/>
                    <a:lstStyle>
                      <a:lvl1pPr marL="0" algn="l" defTabSz="457200" rtl="0" eaLnBrk="1" latinLnBrk="0" hangingPunct="1">
                        <a:defRPr sz="1800" kern="1200">
                          <a:solidFill>
                            <a:schemeClr val="dk1"/>
                          </a:solidFill>
                          <a:latin typeface="Arial"/>
                          <a:ea typeface=""/>
                          <a:cs typeface=""/>
                        </a:defRPr>
                      </a:lvl1pPr>
                      <a:lvl2pPr marL="457200" algn="l" defTabSz="457200" rtl="0" eaLnBrk="1" latinLnBrk="0" hangingPunct="1">
                        <a:defRPr sz="1800" kern="1200">
                          <a:solidFill>
                            <a:schemeClr val="dk1"/>
                          </a:solidFill>
                          <a:latin typeface="Arial"/>
                          <a:ea typeface=""/>
                          <a:cs typeface=""/>
                        </a:defRPr>
                      </a:lvl2pPr>
                      <a:lvl3pPr marL="914400" algn="l" defTabSz="457200" rtl="0" eaLnBrk="1" latinLnBrk="0" hangingPunct="1">
                        <a:defRPr sz="1800" kern="1200">
                          <a:solidFill>
                            <a:schemeClr val="dk1"/>
                          </a:solidFill>
                          <a:latin typeface="Arial"/>
                          <a:ea typeface=""/>
                          <a:cs typeface=""/>
                        </a:defRPr>
                      </a:lvl3pPr>
                      <a:lvl4pPr marL="1371600" algn="l" defTabSz="457200" rtl="0" eaLnBrk="1" latinLnBrk="0" hangingPunct="1">
                        <a:defRPr sz="1800" kern="1200">
                          <a:solidFill>
                            <a:schemeClr val="dk1"/>
                          </a:solidFill>
                          <a:latin typeface="Arial"/>
                          <a:ea typeface=""/>
                          <a:cs typeface=""/>
                        </a:defRPr>
                      </a:lvl4pPr>
                      <a:lvl5pPr marL="1828800" algn="l" defTabSz="457200" rtl="0" eaLnBrk="1" latinLnBrk="0" hangingPunct="1">
                        <a:defRPr sz="1800" kern="1200">
                          <a:solidFill>
                            <a:schemeClr val="dk1"/>
                          </a:solidFill>
                          <a:latin typeface="Arial"/>
                          <a:ea typeface=""/>
                          <a:cs typeface=""/>
                        </a:defRPr>
                      </a:lvl5pPr>
                      <a:lvl6pPr marL="2286000" algn="l" defTabSz="457200" rtl="0" eaLnBrk="1" latinLnBrk="0" hangingPunct="1">
                        <a:defRPr sz="1800" kern="1200">
                          <a:solidFill>
                            <a:schemeClr val="dk1"/>
                          </a:solidFill>
                          <a:latin typeface="Arial"/>
                          <a:ea typeface=""/>
                          <a:cs typeface=""/>
                        </a:defRPr>
                      </a:lvl6pPr>
                      <a:lvl7pPr marL="2743200" algn="l" defTabSz="457200" rtl="0" eaLnBrk="1" latinLnBrk="0" hangingPunct="1">
                        <a:defRPr sz="1800" kern="1200">
                          <a:solidFill>
                            <a:schemeClr val="dk1"/>
                          </a:solidFill>
                          <a:latin typeface="Arial"/>
                          <a:ea typeface=""/>
                          <a:cs typeface=""/>
                        </a:defRPr>
                      </a:lvl7pPr>
                      <a:lvl8pPr marL="3200400" algn="l" defTabSz="457200" rtl="0" eaLnBrk="1" latinLnBrk="0" hangingPunct="1">
                        <a:defRPr sz="1800" kern="1200">
                          <a:solidFill>
                            <a:schemeClr val="dk1"/>
                          </a:solidFill>
                          <a:latin typeface="Arial"/>
                          <a:ea typeface=""/>
                          <a:cs typeface=""/>
                        </a:defRPr>
                      </a:lvl8pPr>
                      <a:lvl9pPr marL="3657600" algn="l" defTabSz="457200" rtl="0" eaLnBrk="1" latinLnBrk="0" hangingPunct="1">
                        <a:defRPr sz="1800" kern="1200">
                          <a:solidFill>
                            <a:schemeClr val="dk1"/>
                          </a:solidFill>
                          <a:latin typeface="Arial"/>
                          <a:ea typeface=""/>
                          <a:cs typeface=""/>
                        </a:defRPr>
                      </a:lvl9pPr>
                    </a:lstStyle>
                    <a:p>
                      <a:pPr algn="ctr"/>
                      <a:r>
                        <a:rPr lang="en-US" b="0" dirty="0" smtClean="0">
                          <a:solidFill>
                            <a:schemeClr val="bg1"/>
                          </a:solidFill>
                        </a:rPr>
                        <a:t>50%</a:t>
                      </a:r>
                      <a:endParaRPr lang="en-US" b="0" dirty="0">
                        <a:solidFill>
                          <a:schemeClr val="bg1"/>
                        </a:solidFill>
                      </a:endParaRPr>
                    </a:p>
                  </a:txBody>
                  <a:tcPr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005796"/>
                    </a:solidFill>
                  </a:tcPr>
                </a:tc>
              </a:tr>
            </a:tbl>
          </a:graphicData>
        </a:graphic>
      </p:graphicFrame>
      <p:sp>
        <p:nvSpPr>
          <p:cNvPr id="2" name="Title 1"/>
          <p:cNvSpPr>
            <a:spLocks noGrp="1"/>
          </p:cNvSpPr>
          <p:nvPr>
            <p:ph type="title"/>
          </p:nvPr>
        </p:nvSpPr>
        <p:spPr/>
        <p:txBody>
          <a:bodyPr/>
          <a:lstStyle/>
          <a:p>
            <a:r>
              <a:rPr lang="en-US" dirty="0">
                <a:solidFill>
                  <a:srgbClr val="BAE1E3"/>
                </a:solidFill>
              </a:rPr>
              <a:t>Efficacy of </a:t>
            </a:r>
            <a:r>
              <a:rPr lang="en-US" dirty="0" err="1">
                <a:solidFill>
                  <a:srgbClr val="BAE1E3"/>
                </a:solidFill>
              </a:rPr>
              <a:t>Rovalpituzumab</a:t>
            </a:r>
            <a:r>
              <a:rPr lang="en-US" dirty="0">
                <a:solidFill>
                  <a:srgbClr val="BAE1E3"/>
                </a:solidFill>
              </a:rPr>
              <a:t> </a:t>
            </a:r>
            <a:r>
              <a:rPr lang="en-US" dirty="0" err="1">
                <a:solidFill>
                  <a:srgbClr val="BAE1E3"/>
                </a:solidFill>
              </a:rPr>
              <a:t>Tesirine</a:t>
            </a:r>
            <a:r>
              <a:rPr lang="en-US" dirty="0">
                <a:solidFill>
                  <a:srgbClr val="BAE1E3"/>
                </a:solidFill>
              </a:rPr>
              <a:t> in Recurrent or Refractory Small Cell Lung </a:t>
            </a:r>
            <a:r>
              <a:rPr lang="en-US" dirty="0" smtClean="0">
                <a:solidFill>
                  <a:srgbClr val="BAE1E3"/>
                </a:solidFill>
              </a:rPr>
              <a:t>Cancer</a:t>
            </a:r>
            <a:endParaRPr lang="en-US" dirty="0"/>
          </a:p>
        </p:txBody>
      </p:sp>
      <p:sp>
        <p:nvSpPr>
          <p:cNvPr id="3" name="TextBox 2"/>
          <p:cNvSpPr txBox="1"/>
          <p:nvPr/>
        </p:nvSpPr>
        <p:spPr>
          <a:xfrm>
            <a:off x="525624" y="5410200"/>
            <a:ext cx="5011576" cy="353943"/>
          </a:xfrm>
          <a:prstGeom prst="rect">
            <a:avLst/>
          </a:prstGeom>
          <a:noFill/>
        </p:spPr>
        <p:txBody>
          <a:bodyPr wrap="square" rtlCol="0">
            <a:spAutoFit/>
          </a:bodyPr>
          <a:lstStyle/>
          <a:p>
            <a:r>
              <a:rPr lang="en-US" sz="1700" dirty="0">
                <a:solidFill>
                  <a:schemeClr val="bg1"/>
                </a:solidFill>
              </a:rPr>
              <a:t>*</a:t>
            </a:r>
            <a:r>
              <a:rPr lang="en-US" sz="1700" baseline="30000" dirty="0">
                <a:solidFill>
                  <a:schemeClr val="bg1"/>
                </a:solidFill>
              </a:rPr>
              <a:t> </a:t>
            </a:r>
            <a:r>
              <a:rPr lang="en-US" sz="1700" dirty="0">
                <a:solidFill>
                  <a:schemeClr val="bg1"/>
                </a:solidFill>
              </a:rPr>
              <a:t>By investigator </a:t>
            </a:r>
            <a:r>
              <a:rPr lang="en-US" sz="1700" dirty="0" smtClean="0">
                <a:solidFill>
                  <a:schemeClr val="bg1"/>
                </a:solidFill>
              </a:rPr>
              <a:t>review</a:t>
            </a:r>
            <a:endParaRPr lang="en-US" sz="1700" dirty="0">
              <a:solidFill>
                <a:schemeClr val="bg1"/>
              </a:solidFill>
            </a:endParaRPr>
          </a:p>
        </p:txBody>
      </p:sp>
    </p:spTree>
    <p:extLst>
      <p:ext uri="{BB962C8B-B14F-4D97-AF65-F5344CB8AC3E}">
        <p14:creationId xmlns:p14="http://schemas.microsoft.com/office/powerpoint/2010/main" val="16888320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1014" y="6435835"/>
            <a:ext cx="8942832" cy="323165"/>
          </a:xfrm>
          <a:prstGeom prst="rect">
            <a:avLst/>
          </a:prstGeom>
          <a:noFill/>
        </p:spPr>
        <p:txBody>
          <a:bodyPr wrap="square" rtlCol="0">
            <a:spAutoFit/>
          </a:bodyPr>
          <a:lstStyle/>
          <a:p>
            <a:r>
              <a:rPr lang="en-US" sz="1500" dirty="0" smtClean="0">
                <a:solidFill>
                  <a:srgbClr val="FFFFFF"/>
                </a:solidFill>
                <a:latin typeface="Arial"/>
                <a:cs typeface="Arial"/>
              </a:rPr>
              <a:t>Park K et al. </a:t>
            </a:r>
            <a:r>
              <a:rPr lang="en-US" sz="1500" i="1" dirty="0" smtClean="0">
                <a:solidFill>
                  <a:srgbClr val="FFFFFF"/>
                </a:solidFill>
                <a:latin typeface="Arial"/>
                <a:cs typeface="Arial"/>
              </a:rPr>
              <a:t>Proc ESMO </a:t>
            </a:r>
            <a:r>
              <a:rPr lang="en-US" sz="1500" dirty="0" smtClean="0">
                <a:solidFill>
                  <a:srgbClr val="FFFFFF"/>
                </a:solidFill>
                <a:latin typeface="Arial"/>
                <a:cs typeface="Arial"/>
              </a:rPr>
              <a:t>2015;Abstract LBA2_PR; Hirsh V et al. </a:t>
            </a:r>
            <a:r>
              <a:rPr lang="en-US" sz="1500" i="1" dirty="0" smtClean="0">
                <a:solidFill>
                  <a:srgbClr val="FFFFFF"/>
                </a:solidFill>
                <a:latin typeface="Arial"/>
                <a:cs typeface="Arial"/>
              </a:rPr>
              <a:t>Proc ASCO </a:t>
            </a:r>
            <a:r>
              <a:rPr lang="en-US" sz="1500" dirty="0" smtClean="0">
                <a:solidFill>
                  <a:srgbClr val="FFFFFF"/>
                </a:solidFill>
                <a:latin typeface="Arial"/>
                <a:cs typeface="Arial"/>
              </a:rPr>
              <a:t>2016;Abstract 9046.</a:t>
            </a:r>
            <a:endParaRPr lang="en-US" sz="1500" dirty="0">
              <a:solidFill>
                <a:srgbClr val="FFFFFF"/>
              </a:solidFill>
              <a:latin typeface="Arial"/>
              <a:cs typeface="Arial"/>
            </a:endParaRPr>
          </a:p>
        </p:txBody>
      </p:sp>
      <p:sp>
        <p:nvSpPr>
          <p:cNvPr id="5" name="Title 4"/>
          <p:cNvSpPr>
            <a:spLocks noGrp="1"/>
          </p:cNvSpPr>
          <p:nvPr>
            <p:ph type="title"/>
          </p:nvPr>
        </p:nvSpPr>
        <p:spPr>
          <a:xfrm>
            <a:off x="685800" y="109220"/>
            <a:ext cx="8458200" cy="1143000"/>
          </a:xfrm>
        </p:spPr>
        <p:txBody>
          <a:bodyPr/>
          <a:lstStyle/>
          <a:p>
            <a:r>
              <a:rPr lang="en-US" dirty="0" smtClean="0"/>
              <a:t>LUX-Lung 7: Phase IIb Trial of First-Line Afatinib versus Gefitinib in EGFR</a:t>
            </a:r>
            <a:r>
              <a:rPr lang="en-US" dirty="0"/>
              <a:t> Mutation-Positive</a:t>
            </a:r>
            <a:br>
              <a:rPr lang="en-US" dirty="0"/>
            </a:br>
            <a:r>
              <a:rPr lang="en-US" dirty="0" smtClean="0"/>
              <a:t>Advanced NSCLC</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907134579"/>
              </p:ext>
            </p:extLst>
          </p:nvPr>
        </p:nvGraphicFramePr>
        <p:xfrm>
          <a:off x="591681" y="1500750"/>
          <a:ext cx="8081499" cy="2745572"/>
        </p:xfrm>
        <a:graphic>
          <a:graphicData uri="http://schemas.openxmlformats.org/drawingml/2006/table">
            <a:tbl>
              <a:tblPr firstRow="1" bandRow="1">
                <a:tableStyleId>{5C22544A-7EE6-4342-B048-85BDC9FD1C3A}</a:tableStyleId>
              </a:tblPr>
              <a:tblGrid>
                <a:gridCol w="3407586"/>
                <a:gridCol w="1557971"/>
                <a:gridCol w="1557971"/>
                <a:gridCol w="1557971"/>
              </a:tblGrid>
              <a:tr h="709344">
                <a:tc>
                  <a:txBody>
                    <a:bodyPr/>
                    <a:lstStyle/>
                    <a:p>
                      <a:endParaRPr lang="en-US"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2A4E"/>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solidFill>
                            <a:schemeClr val="bg1"/>
                          </a:solidFill>
                        </a:rPr>
                        <a:t>Afatinib</a:t>
                      </a: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2A4E"/>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solidFill>
                            <a:schemeClr val="bg1"/>
                          </a:solidFill>
                        </a:rPr>
                        <a:t>Gefitinib</a:t>
                      </a: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2A4E"/>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solidFill>
                            <a:schemeClr val="bg1"/>
                          </a:solidFill>
                        </a:rPr>
                        <a:t>HR</a:t>
                      </a:r>
                      <a:r>
                        <a:rPr lang="en-US" sz="1800" b="1" kern="1200" dirty="0" smtClean="0">
                          <a:solidFill>
                            <a:schemeClr val="lt1"/>
                          </a:solidFill>
                          <a:effectLst/>
                          <a:latin typeface="+mn-lt"/>
                          <a:ea typeface="+mn-ea"/>
                          <a:cs typeface="+mn-cs"/>
                        </a:rPr>
                        <a:t> (</a:t>
                      </a:r>
                      <a:r>
                        <a:rPr lang="en-US" sz="1800" b="1" i="1" kern="1200" dirty="0" smtClean="0">
                          <a:solidFill>
                            <a:schemeClr val="lt1"/>
                          </a:solidFill>
                          <a:effectLst/>
                          <a:latin typeface="+mn-lt"/>
                          <a:ea typeface="+mn-ea"/>
                          <a:cs typeface="+mn-cs"/>
                        </a:rPr>
                        <a:t>p</a:t>
                      </a:r>
                      <a:r>
                        <a:rPr lang="en-US" sz="1800" b="1" kern="1200" dirty="0" smtClean="0">
                          <a:solidFill>
                            <a:schemeClr val="lt1"/>
                          </a:solidFill>
                          <a:effectLst/>
                          <a:latin typeface="+mn-lt"/>
                          <a:ea typeface="+mn-ea"/>
                          <a:cs typeface="+mn-cs"/>
                        </a:rPr>
                        <a:t>-value)</a:t>
                      </a: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2A4E"/>
                    </a:solidFill>
                  </a:tcPr>
                </a:tc>
              </a:tr>
              <a:tr h="509057">
                <a:tc>
                  <a:txBody>
                    <a:bodyPr/>
                    <a:lstStyle/>
                    <a:p>
                      <a:r>
                        <a:rPr lang="en-US" dirty="0" smtClean="0">
                          <a:solidFill>
                            <a:schemeClr val="bg1"/>
                          </a:solidFill>
                        </a:rPr>
                        <a:t>Median</a:t>
                      </a:r>
                      <a:r>
                        <a:rPr lang="en-US" baseline="0" dirty="0" smtClean="0">
                          <a:solidFill>
                            <a:schemeClr val="bg1"/>
                          </a:solidFill>
                        </a:rPr>
                        <a:t> PFS</a:t>
                      </a:r>
                      <a:endParaRPr lang="en-US" dirty="0" smtClean="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15895"/>
                    </a:solidFill>
                  </a:tcPr>
                </a:tc>
                <a:tc>
                  <a:txBody>
                    <a:bodyPr/>
                    <a:lstStyle/>
                    <a:p>
                      <a:pPr algn="ctr"/>
                      <a:r>
                        <a:rPr lang="en-US" dirty="0" smtClean="0">
                          <a:solidFill>
                            <a:schemeClr val="bg1"/>
                          </a:solidFill>
                        </a:rPr>
                        <a:t>11.0 mo</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15895"/>
                    </a:solidFill>
                  </a:tcPr>
                </a:tc>
                <a:tc>
                  <a:txBody>
                    <a:bodyPr/>
                    <a:lstStyle/>
                    <a:p>
                      <a:pPr algn="ctr"/>
                      <a:r>
                        <a:rPr lang="en-US" dirty="0" smtClean="0">
                          <a:solidFill>
                            <a:schemeClr val="bg1"/>
                          </a:solidFill>
                        </a:rPr>
                        <a:t>10.9 mo</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15895"/>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solidFill>
                            <a:schemeClr val="bg1"/>
                          </a:solidFill>
                        </a:rPr>
                        <a:t>0.73 (0.017)</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15895"/>
                    </a:solidFill>
                  </a:tcPr>
                </a:tc>
              </a:tr>
              <a:tr h="509057">
                <a:tc>
                  <a:txBody>
                    <a:bodyPr/>
                    <a:lstStyle/>
                    <a:p>
                      <a:r>
                        <a:rPr lang="en-US" dirty="0" smtClean="0">
                          <a:solidFill>
                            <a:schemeClr val="bg1"/>
                          </a:solidFill>
                        </a:rPr>
                        <a:t>Time to treatment failure</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15895"/>
                    </a:solidFill>
                  </a:tcPr>
                </a:tc>
                <a:tc>
                  <a:txBody>
                    <a:bodyPr/>
                    <a:lstStyle/>
                    <a:p>
                      <a:pPr algn="ctr"/>
                      <a:r>
                        <a:rPr lang="en-US" dirty="0" smtClean="0">
                          <a:solidFill>
                            <a:schemeClr val="bg1"/>
                          </a:solidFill>
                        </a:rPr>
                        <a:t>13.7 mo</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15895"/>
                    </a:solidFill>
                  </a:tcPr>
                </a:tc>
                <a:tc>
                  <a:txBody>
                    <a:bodyPr/>
                    <a:lstStyle/>
                    <a:p>
                      <a:pPr algn="ctr"/>
                      <a:r>
                        <a:rPr lang="en-US" dirty="0" smtClean="0">
                          <a:solidFill>
                            <a:schemeClr val="bg1"/>
                          </a:solidFill>
                        </a:rPr>
                        <a:t>11.5 mo</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15895"/>
                    </a:solidFill>
                  </a:tcPr>
                </a:tc>
                <a:tc>
                  <a:txBody>
                    <a:bodyPr/>
                    <a:lstStyle/>
                    <a:p>
                      <a:pPr algn="ctr"/>
                      <a:r>
                        <a:rPr lang="en-US" dirty="0" smtClean="0">
                          <a:solidFill>
                            <a:schemeClr val="bg1"/>
                          </a:solidFill>
                        </a:rPr>
                        <a:t>Not reported</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15895"/>
                    </a:solidFill>
                  </a:tcPr>
                </a:tc>
              </a:tr>
              <a:tr h="509057">
                <a:tc>
                  <a:txBody>
                    <a:bodyPr/>
                    <a:lstStyle/>
                    <a:p>
                      <a:r>
                        <a:rPr lang="en-US" dirty="0" smtClean="0">
                          <a:solidFill>
                            <a:schemeClr val="bg1"/>
                          </a:solidFill>
                        </a:rPr>
                        <a:t>Objective response rate</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15895"/>
                    </a:solidFill>
                  </a:tcPr>
                </a:tc>
                <a:tc>
                  <a:txBody>
                    <a:bodyPr/>
                    <a:lstStyle/>
                    <a:p>
                      <a:pPr algn="ctr"/>
                      <a:r>
                        <a:rPr lang="en-US" dirty="0" smtClean="0">
                          <a:solidFill>
                            <a:schemeClr val="bg1"/>
                          </a:solidFill>
                        </a:rPr>
                        <a:t>70%</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15895"/>
                    </a:solidFill>
                  </a:tcPr>
                </a:tc>
                <a:tc>
                  <a:txBody>
                    <a:bodyPr/>
                    <a:lstStyle/>
                    <a:p>
                      <a:pPr algn="ctr"/>
                      <a:r>
                        <a:rPr lang="en-US" dirty="0" smtClean="0">
                          <a:solidFill>
                            <a:schemeClr val="bg1"/>
                          </a:solidFill>
                        </a:rPr>
                        <a:t>56%</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15895"/>
                    </a:solidFill>
                  </a:tcPr>
                </a:tc>
                <a:tc>
                  <a:txBody>
                    <a:bodyPr/>
                    <a:lstStyle/>
                    <a:p>
                      <a:pPr algn="ctr"/>
                      <a:r>
                        <a:rPr lang="en-US" dirty="0" smtClean="0">
                          <a:solidFill>
                            <a:schemeClr val="bg1"/>
                          </a:solidFill>
                        </a:rPr>
                        <a:t>Not reported</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15895"/>
                    </a:solidFill>
                  </a:tcPr>
                </a:tc>
              </a:tr>
              <a:tr h="509057">
                <a:tc>
                  <a:txBody>
                    <a:bodyPr/>
                    <a:lstStyle/>
                    <a:p>
                      <a:r>
                        <a:rPr lang="en-US" dirty="0" smtClean="0">
                          <a:solidFill>
                            <a:schemeClr val="bg1"/>
                          </a:solidFill>
                        </a:rPr>
                        <a:t>Median</a:t>
                      </a:r>
                      <a:r>
                        <a:rPr lang="en-US" baseline="0" dirty="0" smtClean="0">
                          <a:solidFill>
                            <a:schemeClr val="bg1"/>
                          </a:solidFill>
                        </a:rPr>
                        <a:t> d</a:t>
                      </a:r>
                      <a:r>
                        <a:rPr lang="en-US" dirty="0" smtClean="0">
                          <a:solidFill>
                            <a:schemeClr val="bg1"/>
                          </a:solidFill>
                        </a:rPr>
                        <a:t>uration of response</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15895"/>
                    </a:solidFill>
                  </a:tcPr>
                </a:tc>
                <a:tc>
                  <a:txBody>
                    <a:bodyPr/>
                    <a:lstStyle/>
                    <a:p>
                      <a:pPr algn="ctr"/>
                      <a:r>
                        <a:rPr lang="en-US" dirty="0" smtClean="0">
                          <a:solidFill>
                            <a:schemeClr val="bg1"/>
                          </a:solidFill>
                        </a:rPr>
                        <a:t>10.1 mo</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15895"/>
                    </a:solidFill>
                  </a:tcPr>
                </a:tc>
                <a:tc>
                  <a:txBody>
                    <a:bodyPr/>
                    <a:lstStyle/>
                    <a:p>
                      <a:pPr algn="ctr"/>
                      <a:r>
                        <a:rPr lang="en-US" dirty="0" smtClean="0">
                          <a:solidFill>
                            <a:schemeClr val="bg1"/>
                          </a:solidFill>
                        </a:rPr>
                        <a:t>8.4 mo</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15895"/>
                    </a:solidFill>
                  </a:tcPr>
                </a:tc>
                <a:tc>
                  <a:txBody>
                    <a:bodyPr/>
                    <a:lstStyle/>
                    <a:p>
                      <a:pPr algn="ctr"/>
                      <a:r>
                        <a:rPr lang="en-US" dirty="0" smtClean="0">
                          <a:solidFill>
                            <a:schemeClr val="bg1"/>
                          </a:solidFill>
                        </a:rPr>
                        <a:t>Not</a:t>
                      </a:r>
                      <a:r>
                        <a:rPr lang="en-US" baseline="0" dirty="0" smtClean="0">
                          <a:solidFill>
                            <a:schemeClr val="bg1"/>
                          </a:solidFill>
                        </a:rPr>
                        <a:t> reported</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15895"/>
                    </a:solidFill>
                  </a:tcPr>
                </a:tc>
              </a:tr>
            </a:tbl>
          </a:graphicData>
        </a:graphic>
      </p:graphicFrame>
      <p:sp>
        <p:nvSpPr>
          <p:cNvPr id="3" name="TextBox 2"/>
          <p:cNvSpPr txBox="1"/>
          <p:nvPr/>
        </p:nvSpPr>
        <p:spPr>
          <a:xfrm>
            <a:off x="591682" y="4494852"/>
            <a:ext cx="8081498" cy="923330"/>
          </a:xfrm>
          <a:prstGeom prst="rect">
            <a:avLst/>
          </a:prstGeom>
          <a:noFill/>
        </p:spPr>
        <p:txBody>
          <a:bodyPr wrap="square" rtlCol="0">
            <a:spAutoFit/>
          </a:bodyPr>
          <a:lstStyle/>
          <a:p>
            <a:r>
              <a:rPr lang="en-US" sz="1800" dirty="0">
                <a:solidFill>
                  <a:srgbClr val="FFFFFF"/>
                </a:solidFill>
              </a:rPr>
              <a:t>Afatinib treatment led to improved outcomes regardless of the mutation subtype, with benefits observed in participants </a:t>
            </a:r>
            <a:r>
              <a:rPr lang="en-US" sz="1800" dirty="0" smtClean="0">
                <a:solidFill>
                  <a:srgbClr val="FFFFFF"/>
                </a:solidFill>
              </a:rPr>
              <a:t>harboring </a:t>
            </a:r>
            <a:r>
              <a:rPr lang="en-US" sz="1800" dirty="0">
                <a:solidFill>
                  <a:srgbClr val="FFFFFF"/>
                </a:solidFill>
              </a:rPr>
              <a:t>the exon 19 deletion </a:t>
            </a:r>
            <a:r>
              <a:rPr lang="en-US" sz="1800" dirty="0" smtClean="0">
                <a:solidFill>
                  <a:srgbClr val="FFFFFF"/>
                </a:solidFill>
              </a:rPr>
              <a:t>and in </a:t>
            </a:r>
            <a:r>
              <a:rPr lang="en-US" sz="1800" dirty="0">
                <a:solidFill>
                  <a:srgbClr val="FFFFFF"/>
                </a:solidFill>
              </a:rPr>
              <a:t>those with the L858R </a:t>
            </a:r>
            <a:r>
              <a:rPr lang="en-US" sz="1800" dirty="0" smtClean="0">
                <a:solidFill>
                  <a:srgbClr val="FFFFFF"/>
                </a:solidFill>
              </a:rPr>
              <a:t>EGFR mutation.</a:t>
            </a:r>
            <a:endParaRPr lang="en-US" sz="1800" dirty="0">
              <a:solidFill>
                <a:srgbClr val="FFFFFF"/>
              </a:solidFill>
            </a:endParaRPr>
          </a:p>
        </p:txBody>
      </p:sp>
    </p:spTree>
    <p:extLst>
      <p:ext uri="{BB962C8B-B14F-4D97-AF65-F5344CB8AC3E}">
        <p14:creationId xmlns:p14="http://schemas.microsoft.com/office/powerpoint/2010/main" val="201750183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7830" y="0"/>
            <a:ext cx="7927196" cy="1143000"/>
          </a:xfrm>
        </p:spPr>
        <p:txBody>
          <a:bodyPr/>
          <a:lstStyle/>
          <a:p>
            <a:r>
              <a:rPr lang="en-US" altLang="en-US" sz="2600" dirty="0" smtClean="0">
                <a:solidFill>
                  <a:srgbClr val="BAE1E3"/>
                </a:solidFill>
                <a:ea typeface="Arial" charset="0"/>
                <a:cs typeface="Arial" charset="0"/>
              </a:rPr>
              <a:t>Phase III ECOG-E1505 Trial: </a:t>
            </a:r>
            <a:r>
              <a:rPr lang="en-US" altLang="en-US" dirty="0">
                <a:solidFill>
                  <a:srgbClr val="BAE1E3"/>
                </a:solidFill>
                <a:ea typeface="Arial" charset="0"/>
                <a:cs typeface="Arial" charset="0"/>
              </a:rPr>
              <a:t>Safety </a:t>
            </a:r>
            <a:r>
              <a:rPr lang="en-US" altLang="en-US" dirty="0" smtClean="0">
                <a:solidFill>
                  <a:srgbClr val="BAE1E3"/>
                </a:solidFill>
                <a:ea typeface="Arial" charset="0"/>
                <a:cs typeface="Arial" charset="0"/>
              </a:rPr>
              <a:t>and Efficacy </a:t>
            </a:r>
            <a:r>
              <a:rPr lang="en-US" altLang="en-US" sz="2600" dirty="0" smtClean="0">
                <a:solidFill>
                  <a:srgbClr val="BAE1E3"/>
                </a:solidFill>
                <a:ea typeface="Arial" charset="0"/>
                <a:cs typeface="Arial" charset="0"/>
              </a:rPr>
              <a:t>by </a:t>
            </a:r>
            <a:r>
              <a:rPr lang="en-US" altLang="en-US" dirty="0">
                <a:solidFill>
                  <a:srgbClr val="BAE1E3"/>
                </a:solidFill>
                <a:ea typeface="Arial" charset="0"/>
                <a:cs typeface="Arial" charset="0"/>
              </a:rPr>
              <a:t>Cisplatin </a:t>
            </a:r>
            <a:r>
              <a:rPr lang="en-US" altLang="en-US" dirty="0" smtClean="0">
                <a:solidFill>
                  <a:srgbClr val="BAE1E3"/>
                </a:solidFill>
                <a:ea typeface="Arial" charset="0"/>
                <a:cs typeface="Arial" charset="0"/>
              </a:rPr>
              <a:t>Chemotherapy </a:t>
            </a:r>
            <a:r>
              <a:rPr lang="en-US" dirty="0"/>
              <a:t>Partner</a:t>
            </a:r>
          </a:p>
        </p:txBody>
      </p:sp>
      <p:sp>
        <p:nvSpPr>
          <p:cNvPr id="4" name="TextBox 15"/>
          <p:cNvSpPr txBox="1">
            <a:spLocks noChangeArrowheads="1"/>
          </p:cNvSpPr>
          <p:nvPr/>
        </p:nvSpPr>
        <p:spPr bwMode="auto">
          <a:xfrm>
            <a:off x="9615" y="6473279"/>
            <a:ext cx="9144000" cy="38472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182880" bIns="91440" anchor="b">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dirty="0" smtClean="0">
                <a:solidFill>
                  <a:schemeClr val="bg1"/>
                </a:solidFill>
                <a:ea typeface="Arial" charset="0"/>
                <a:cs typeface="Arial" charset="0"/>
              </a:rPr>
              <a:t>Wakelee HA et </a:t>
            </a:r>
            <a:r>
              <a:rPr lang="en-US" sz="1600" dirty="0">
                <a:solidFill>
                  <a:schemeClr val="bg1"/>
                </a:solidFill>
                <a:ea typeface="Arial" charset="0"/>
                <a:cs typeface="Arial" charset="0"/>
              </a:rPr>
              <a:t>al. </a:t>
            </a:r>
            <a:r>
              <a:rPr lang="en-US" sz="1600" i="1" dirty="0" smtClean="0">
                <a:solidFill>
                  <a:schemeClr val="bg1"/>
                </a:solidFill>
                <a:ea typeface="Arial" charset="0"/>
                <a:cs typeface="Arial" charset="0"/>
              </a:rPr>
              <a:t>Proc ASCO </a:t>
            </a:r>
            <a:r>
              <a:rPr lang="en-US" sz="1600" dirty="0" smtClean="0">
                <a:solidFill>
                  <a:schemeClr val="bg1"/>
                </a:solidFill>
                <a:ea typeface="Arial" charset="0"/>
                <a:cs typeface="Arial" charset="0"/>
              </a:rPr>
              <a:t>2016;Abstract 8507.</a:t>
            </a:r>
            <a:endParaRPr lang="en-US" sz="1600" dirty="0">
              <a:solidFill>
                <a:schemeClr val="bg1"/>
              </a:solidFill>
              <a:ea typeface="Arial" charset="0"/>
              <a:cs typeface="Arial" charset="0"/>
            </a:endParaRPr>
          </a:p>
        </p:txBody>
      </p:sp>
      <p:sp>
        <p:nvSpPr>
          <p:cNvPr id="6" name="TextBox 5"/>
          <p:cNvSpPr txBox="1"/>
          <p:nvPr/>
        </p:nvSpPr>
        <p:spPr>
          <a:xfrm>
            <a:off x="427199" y="5079631"/>
            <a:ext cx="8380179" cy="615553"/>
          </a:xfrm>
          <a:prstGeom prst="rect">
            <a:avLst/>
          </a:prstGeom>
          <a:noFill/>
        </p:spPr>
        <p:txBody>
          <a:bodyPr wrap="square" rtlCol="0">
            <a:spAutoFit/>
          </a:bodyPr>
          <a:lstStyle/>
          <a:p>
            <a:pPr marL="285750" indent="-285750" defTabSz="457200" eaLnBrk="1" fontAlgn="auto" hangingPunct="1">
              <a:spcBef>
                <a:spcPts val="600"/>
              </a:spcBef>
              <a:spcAft>
                <a:spcPts val="0"/>
              </a:spcAft>
              <a:buFont typeface="Arial" charset="0"/>
              <a:buChar char="•"/>
            </a:pPr>
            <a:r>
              <a:rPr lang="en-US" sz="1700" dirty="0" smtClean="0">
                <a:solidFill>
                  <a:schemeClr val="bg1"/>
                </a:solidFill>
                <a:ea typeface="Arial" charset="0"/>
                <a:cs typeface="Arial" charset="0"/>
              </a:rPr>
              <a:t>Post-hoc nonrandomized subset analysis demonstrates </a:t>
            </a:r>
            <a:r>
              <a:rPr lang="en-US" sz="1700" u="sng" dirty="0" smtClean="0">
                <a:solidFill>
                  <a:srgbClr val="FFFF00"/>
                </a:solidFill>
                <a:ea typeface="Arial" charset="0"/>
                <a:cs typeface="Arial" charset="0"/>
              </a:rPr>
              <a:t>no differences in OS or DFS</a:t>
            </a:r>
            <a:r>
              <a:rPr lang="en-US" sz="1700" dirty="0" smtClean="0">
                <a:solidFill>
                  <a:schemeClr val="bg1"/>
                </a:solidFill>
                <a:ea typeface="Arial" charset="0"/>
                <a:cs typeface="Arial" charset="0"/>
              </a:rPr>
              <a:t> for patients receiving all 4 adjuvant </a:t>
            </a:r>
            <a:r>
              <a:rPr lang="en-US" sz="1700" dirty="0">
                <a:solidFill>
                  <a:schemeClr val="bg1"/>
                </a:solidFill>
                <a:ea typeface="Arial" charset="0"/>
                <a:cs typeface="Arial" charset="0"/>
              </a:rPr>
              <a:t>cisplatin-based </a:t>
            </a:r>
            <a:r>
              <a:rPr lang="en-US" sz="1700" dirty="0" smtClean="0">
                <a:solidFill>
                  <a:schemeClr val="bg1"/>
                </a:solidFill>
                <a:ea typeface="Arial" charset="0"/>
                <a:cs typeface="Arial" charset="0"/>
              </a:rPr>
              <a:t>chemotherapy regimens.</a:t>
            </a:r>
            <a:endParaRPr lang="en-US" sz="1700" dirty="0">
              <a:solidFill>
                <a:schemeClr val="bg1"/>
              </a:solidFill>
              <a:ea typeface="Arial" charset="0"/>
              <a:cs typeface="Arial" charset="0"/>
            </a:endParaRPr>
          </a:p>
        </p:txBody>
      </p:sp>
      <p:graphicFrame>
        <p:nvGraphicFramePr>
          <p:cNvPr id="7" name="Content Placeholder 4"/>
          <p:cNvGraphicFramePr>
            <a:graphicFrameLocks/>
          </p:cNvGraphicFramePr>
          <p:nvPr>
            <p:extLst>
              <p:ext uri="{D42A27DB-BD31-4B8C-83A1-F6EECF244321}">
                <p14:modId xmlns:p14="http://schemas.microsoft.com/office/powerpoint/2010/main" val="1842355381"/>
              </p:ext>
            </p:extLst>
          </p:nvPr>
        </p:nvGraphicFramePr>
        <p:xfrm>
          <a:off x="527829" y="1133607"/>
          <a:ext cx="8279550" cy="3844367"/>
        </p:xfrm>
        <a:graphic>
          <a:graphicData uri="http://schemas.openxmlformats.org/drawingml/2006/table">
            <a:tbl>
              <a:tblPr firstRow="1" bandRow="1">
                <a:tableStyleId>{5C22544A-7EE6-4342-B048-85BDC9FD1C3A}</a:tableStyleId>
              </a:tblPr>
              <a:tblGrid>
                <a:gridCol w="1851855"/>
                <a:gridCol w="818104"/>
                <a:gridCol w="818104"/>
                <a:gridCol w="818104"/>
                <a:gridCol w="818104"/>
                <a:gridCol w="818104"/>
                <a:gridCol w="818104"/>
                <a:gridCol w="1519071"/>
              </a:tblGrid>
              <a:tr h="515798">
                <a:tc rowSpan="2">
                  <a:txBody>
                    <a:bodyPr/>
                    <a:lstStyle/>
                    <a:p>
                      <a:endParaRPr lang="en-US" sz="1700" b="1" dirty="0" smtClean="0">
                        <a:solidFill>
                          <a:schemeClr val="bg1"/>
                        </a:solidFill>
                      </a:endParaRPr>
                    </a:p>
                    <a:p>
                      <a:r>
                        <a:rPr lang="en-US" sz="1800" b="1" kern="1200" dirty="0" smtClean="0">
                          <a:solidFill>
                            <a:schemeClr val="lt1"/>
                          </a:solidFill>
                          <a:effectLst/>
                          <a:latin typeface="+mn-lt"/>
                          <a:ea typeface="+mn-ea"/>
                          <a:cs typeface="+mn-cs"/>
                        </a:rPr>
                        <a:t>Grade 3-5 toxicity</a:t>
                      </a:r>
                      <a:endParaRPr lang="en-US" sz="1800" b="1" kern="1200" dirty="0">
                        <a:solidFill>
                          <a:schemeClr val="lt1"/>
                        </a:solidFill>
                        <a:effectLst/>
                        <a:latin typeface="+mn-lt"/>
                        <a:ea typeface="+mn-ea"/>
                        <a:cs typeface="+mn-cs"/>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2A4E"/>
                    </a:solidFill>
                  </a:tcPr>
                </a:tc>
                <a:tc gridSpan="3">
                  <a:txBody>
                    <a:bodyPr/>
                    <a:lstStyle/>
                    <a:p>
                      <a:pPr algn="ctr"/>
                      <a:r>
                        <a:rPr lang="en-US" sz="1700" b="1" dirty="0" smtClean="0">
                          <a:solidFill>
                            <a:schemeClr val="bg1"/>
                          </a:solidFill>
                        </a:rPr>
                        <a:t>Squamous (n = 422)</a:t>
                      </a:r>
                      <a:endParaRPr lang="en-US" sz="17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2A4E"/>
                    </a:solidFill>
                  </a:tcPr>
                </a:tc>
                <a:tc hMerge="1">
                  <a:txBody>
                    <a:bodyPr/>
                    <a:lstStyle/>
                    <a:p>
                      <a:endParaRPr lang="en-US" dirty="0"/>
                    </a:p>
                  </a:txBody>
                  <a:tcPr/>
                </a:tc>
                <a:tc hMerge="1">
                  <a:txBody>
                    <a:bodyPr/>
                    <a:lstStyle/>
                    <a:p>
                      <a:endParaRPr lang="en-US" dirty="0"/>
                    </a:p>
                  </a:txBody>
                  <a:tcPr/>
                </a:tc>
                <a:tc gridSpan="4">
                  <a:txBody>
                    <a:bodyPr/>
                    <a:lstStyle/>
                    <a:p>
                      <a:pPr algn="ctr"/>
                      <a:r>
                        <a:rPr lang="en-US" sz="1700" b="1" dirty="0" err="1" smtClean="0">
                          <a:solidFill>
                            <a:schemeClr val="bg1"/>
                          </a:solidFill>
                        </a:rPr>
                        <a:t>Nonsquamous</a:t>
                      </a:r>
                      <a:r>
                        <a:rPr lang="en-US" sz="1700" b="1" dirty="0" smtClean="0">
                          <a:solidFill>
                            <a:schemeClr val="bg1"/>
                          </a:solidFill>
                        </a:rPr>
                        <a:t> (n = 1,078)</a:t>
                      </a:r>
                      <a:endParaRPr lang="en-US" sz="17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2A4E"/>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569361">
                <a:tc vMerge="1">
                  <a:txBody>
                    <a:bodyPr/>
                    <a:lstStyle/>
                    <a:p>
                      <a:endParaRPr lang="en-US" dirty="0"/>
                    </a:p>
                  </a:txBody>
                  <a:tcPr>
                    <a:solidFill>
                      <a:schemeClr val="accent1"/>
                    </a:solidFill>
                  </a:tcPr>
                </a:tc>
                <a:tc>
                  <a:txBody>
                    <a:bodyPr/>
                    <a:lstStyle/>
                    <a:p>
                      <a:pPr algn="ctr"/>
                      <a:r>
                        <a:rPr lang="en-US" sz="1700" b="1" dirty="0" smtClean="0">
                          <a:solidFill>
                            <a:schemeClr val="bg1"/>
                          </a:solidFill>
                        </a:rPr>
                        <a:t>Vino</a:t>
                      </a:r>
                      <a:endParaRPr lang="en-US" sz="17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2A4E"/>
                    </a:solidFill>
                  </a:tcPr>
                </a:tc>
                <a:tc>
                  <a:txBody>
                    <a:bodyPr/>
                    <a:lstStyle/>
                    <a:p>
                      <a:pPr algn="ctr"/>
                      <a:r>
                        <a:rPr lang="en-US" sz="1700" b="1" dirty="0" smtClean="0">
                          <a:solidFill>
                            <a:schemeClr val="bg1"/>
                          </a:solidFill>
                        </a:rPr>
                        <a:t>Doce</a:t>
                      </a:r>
                      <a:endParaRPr lang="en-US" sz="17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2A4E"/>
                    </a:solidFill>
                  </a:tcPr>
                </a:tc>
                <a:tc>
                  <a:txBody>
                    <a:bodyPr/>
                    <a:lstStyle/>
                    <a:p>
                      <a:pPr algn="ctr"/>
                      <a:r>
                        <a:rPr lang="en-US" sz="1700" b="1" dirty="0" smtClean="0">
                          <a:solidFill>
                            <a:schemeClr val="bg1"/>
                          </a:solidFill>
                        </a:rPr>
                        <a:t>Gem</a:t>
                      </a:r>
                      <a:endParaRPr lang="en-US" sz="17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2A4E"/>
                    </a:solidFill>
                  </a:tcPr>
                </a:tc>
                <a:tc>
                  <a:txBody>
                    <a:bodyPr/>
                    <a:lstStyle/>
                    <a:p>
                      <a:pPr algn="ctr"/>
                      <a:r>
                        <a:rPr lang="en-US" sz="1700" b="1" dirty="0" smtClean="0">
                          <a:solidFill>
                            <a:schemeClr val="bg1"/>
                          </a:solidFill>
                        </a:rPr>
                        <a:t>Vino</a:t>
                      </a:r>
                      <a:endParaRPr lang="en-US" sz="17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2A4E"/>
                    </a:solidFill>
                  </a:tcPr>
                </a:tc>
                <a:tc>
                  <a:txBody>
                    <a:bodyPr/>
                    <a:lstStyle/>
                    <a:p>
                      <a:pPr algn="ctr"/>
                      <a:r>
                        <a:rPr lang="en-US" sz="1700" b="1" dirty="0" smtClean="0">
                          <a:solidFill>
                            <a:schemeClr val="bg1"/>
                          </a:solidFill>
                        </a:rPr>
                        <a:t>Doce</a:t>
                      </a:r>
                      <a:endParaRPr lang="en-US" sz="17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2A4E"/>
                    </a:solidFill>
                  </a:tcPr>
                </a:tc>
                <a:tc>
                  <a:txBody>
                    <a:bodyPr/>
                    <a:lstStyle/>
                    <a:p>
                      <a:pPr algn="ctr"/>
                      <a:r>
                        <a:rPr lang="en-US" sz="1700" b="1" dirty="0" smtClean="0">
                          <a:solidFill>
                            <a:schemeClr val="bg1"/>
                          </a:solidFill>
                        </a:rPr>
                        <a:t>Gem</a:t>
                      </a:r>
                      <a:endParaRPr lang="en-US" sz="17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2A4E"/>
                    </a:solidFill>
                  </a:tcPr>
                </a:tc>
                <a:tc>
                  <a:txBody>
                    <a:bodyPr/>
                    <a:lstStyle/>
                    <a:p>
                      <a:pPr algn="ctr"/>
                      <a:r>
                        <a:rPr lang="en-US" sz="1700" b="1" dirty="0" smtClean="0">
                          <a:solidFill>
                            <a:schemeClr val="bg1"/>
                          </a:solidFill>
                        </a:rPr>
                        <a:t>Pemetrexed</a:t>
                      </a:r>
                      <a:endParaRPr lang="en-US" sz="17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2A4E"/>
                    </a:solidFill>
                  </a:tcPr>
                </a:tc>
              </a:tr>
              <a:tr h="394275">
                <a:tc>
                  <a:txBody>
                    <a:bodyPr/>
                    <a:lstStyle/>
                    <a:p>
                      <a:r>
                        <a:rPr lang="en-US" sz="1700" b="0" dirty="0" smtClean="0">
                          <a:solidFill>
                            <a:schemeClr val="bg1"/>
                          </a:solidFill>
                        </a:rPr>
                        <a:t>Anemia</a:t>
                      </a:r>
                      <a:endParaRPr lang="en-US" sz="17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b="0" dirty="0" smtClean="0">
                          <a:solidFill>
                            <a:schemeClr val="bg1"/>
                          </a:solidFill>
                        </a:rPr>
                        <a:t>12%</a:t>
                      </a:r>
                      <a:endParaRPr lang="en-US" sz="17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b="0" dirty="0" smtClean="0">
                          <a:solidFill>
                            <a:schemeClr val="bg1"/>
                          </a:solidFill>
                        </a:rPr>
                        <a:t>3%</a:t>
                      </a:r>
                      <a:endParaRPr lang="en-US" sz="17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b="0" dirty="0" smtClean="0">
                          <a:solidFill>
                            <a:schemeClr val="bg1"/>
                          </a:solidFill>
                        </a:rPr>
                        <a:t>15%</a:t>
                      </a:r>
                      <a:endParaRPr lang="en-US" sz="17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b="0" dirty="0" smtClean="0">
                          <a:solidFill>
                            <a:schemeClr val="bg1"/>
                          </a:solidFill>
                        </a:rPr>
                        <a:t>12%</a:t>
                      </a:r>
                      <a:endParaRPr lang="en-US" sz="17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b="0" dirty="0" smtClean="0">
                          <a:solidFill>
                            <a:schemeClr val="bg1"/>
                          </a:solidFill>
                        </a:rPr>
                        <a:t>3%</a:t>
                      </a:r>
                      <a:endParaRPr lang="en-US" sz="17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b="0" dirty="0" smtClean="0">
                          <a:solidFill>
                            <a:schemeClr val="bg1"/>
                          </a:solidFill>
                        </a:rPr>
                        <a:t>7%</a:t>
                      </a:r>
                      <a:endParaRPr lang="en-US" sz="17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b="0" dirty="0" smtClean="0">
                          <a:solidFill>
                            <a:schemeClr val="bg1"/>
                          </a:solidFill>
                        </a:rPr>
                        <a:t>4%</a:t>
                      </a:r>
                      <a:endParaRPr lang="en-US" sz="17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r>
              <a:tr h="394275">
                <a:tc>
                  <a:txBody>
                    <a:bodyPr/>
                    <a:lstStyle/>
                    <a:p>
                      <a:r>
                        <a:rPr lang="en-US" sz="1700" b="0" dirty="0" smtClean="0">
                          <a:solidFill>
                            <a:schemeClr val="bg1"/>
                          </a:solidFill>
                        </a:rPr>
                        <a:t>Febrile neutropenia</a:t>
                      </a:r>
                      <a:endParaRPr lang="en-US" sz="17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b="1" dirty="0" smtClean="0">
                          <a:solidFill>
                            <a:srgbClr val="FFFF00"/>
                          </a:solidFill>
                        </a:rPr>
                        <a:t>9%</a:t>
                      </a:r>
                      <a:endParaRPr lang="en-US" sz="1700" b="1" dirty="0">
                        <a:solidFill>
                          <a:srgbClr val="FFFF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b="0" dirty="0" smtClean="0">
                          <a:solidFill>
                            <a:schemeClr val="bg1"/>
                          </a:solidFill>
                        </a:rPr>
                        <a:t>6%</a:t>
                      </a:r>
                      <a:endParaRPr lang="en-US" sz="17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b="0" dirty="0" smtClean="0">
                          <a:solidFill>
                            <a:schemeClr val="bg1"/>
                          </a:solidFill>
                        </a:rPr>
                        <a:t>1%</a:t>
                      </a:r>
                      <a:endParaRPr lang="en-US" sz="17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b="1" dirty="0" smtClean="0">
                          <a:solidFill>
                            <a:srgbClr val="FFFF00"/>
                          </a:solidFill>
                        </a:rPr>
                        <a:t>15%</a:t>
                      </a:r>
                      <a:endParaRPr lang="en-US" sz="1700" b="1" dirty="0">
                        <a:solidFill>
                          <a:srgbClr val="FFFF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b="0" dirty="0" smtClean="0">
                          <a:solidFill>
                            <a:schemeClr val="bg1"/>
                          </a:solidFill>
                        </a:rPr>
                        <a:t>7%</a:t>
                      </a:r>
                      <a:endParaRPr lang="en-US" sz="17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b="0" dirty="0" smtClean="0">
                          <a:solidFill>
                            <a:schemeClr val="bg1"/>
                          </a:solidFill>
                        </a:rPr>
                        <a:t>2%</a:t>
                      </a:r>
                      <a:endParaRPr lang="en-US" sz="17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b="0" dirty="0" smtClean="0">
                          <a:solidFill>
                            <a:schemeClr val="bg1"/>
                          </a:solidFill>
                        </a:rPr>
                        <a:t>0%</a:t>
                      </a:r>
                      <a:endParaRPr lang="en-US" sz="17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r>
              <a:tr h="680529">
                <a:tc>
                  <a:txBody>
                    <a:bodyPr/>
                    <a:lstStyle/>
                    <a:p>
                      <a:r>
                        <a:rPr lang="en-US" sz="1700" b="0" dirty="0" smtClean="0">
                          <a:solidFill>
                            <a:schemeClr val="bg1"/>
                          </a:solidFill>
                        </a:rPr>
                        <a:t>Neutrophil count decrease</a:t>
                      </a:r>
                      <a:endParaRPr lang="en-US" sz="17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b="1" dirty="0" smtClean="0">
                          <a:solidFill>
                            <a:srgbClr val="FFFF00"/>
                          </a:solidFill>
                        </a:rPr>
                        <a:t>54%</a:t>
                      </a:r>
                      <a:endParaRPr lang="en-US" sz="1700" b="1" dirty="0">
                        <a:solidFill>
                          <a:srgbClr val="FFFF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b="0" dirty="0" smtClean="0">
                          <a:solidFill>
                            <a:schemeClr val="bg1"/>
                          </a:solidFill>
                        </a:rPr>
                        <a:t>39%</a:t>
                      </a:r>
                      <a:endParaRPr lang="en-US" sz="17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b="0" dirty="0" smtClean="0">
                          <a:solidFill>
                            <a:schemeClr val="bg1"/>
                          </a:solidFill>
                        </a:rPr>
                        <a:t>41%</a:t>
                      </a:r>
                      <a:endParaRPr lang="en-US" sz="17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b="0" dirty="0" smtClean="0">
                          <a:solidFill>
                            <a:schemeClr val="bg1"/>
                          </a:solidFill>
                        </a:rPr>
                        <a:t>58%</a:t>
                      </a:r>
                      <a:endParaRPr lang="en-US" sz="17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b="0" dirty="0" smtClean="0">
                          <a:solidFill>
                            <a:schemeClr val="bg1"/>
                          </a:solidFill>
                        </a:rPr>
                        <a:t>40%</a:t>
                      </a:r>
                      <a:endParaRPr lang="en-US" sz="17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b="0" dirty="0" smtClean="0">
                          <a:solidFill>
                            <a:schemeClr val="bg1"/>
                          </a:solidFill>
                        </a:rPr>
                        <a:t>44%</a:t>
                      </a:r>
                      <a:endParaRPr lang="en-US" sz="17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b="0" dirty="0" smtClean="0">
                          <a:solidFill>
                            <a:schemeClr val="bg1"/>
                          </a:solidFill>
                        </a:rPr>
                        <a:t>12%</a:t>
                      </a:r>
                      <a:endParaRPr lang="en-US" sz="17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r>
              <a:tr h="680529">
                <a:tc>
                  <a:txBody>
                    <a:bodyPr/>
                    <a:lstStyle/>
                    <a:p>
                      <a:r>
                        <a:rPr lang="en-US" sz="1700" b="0" dirty="0" smtClean="0">
                          <a:solidFill>
                            <a:schemeClr val="bg1"/>
                          </a:solidFill>
                        </a:rPr>
                        <a:t>Platelet</a:t>
                      </a:r>
                      <a:r>
                        <a:rPr lang="en-US" sz="1700" b="0" baseline="0" dirty="0" smtClean="0">
                          <a:solidFill>
                            <a:schemeClr val="bg1"/>
                          </a:solidFill>
                        </a:rPr>
                        <a:t> count decrease</a:t>
                      </a:r>
                      <a:endParaRPr lang="en-US" sz="17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b="0" dirty="0" smtClean="0">
                          <a:solidFill>
                            <a:schemeClr val="bg1"/>
                          </a:solidFill>
                        </a:rPr>
                        <a:t>3%</a:t>
                      </a:r>
                      <a:endParaRPr lang="en-US" sz="17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b="0" dirty="0" smtClean="0">
                          <a:solidFill>
                            <a:schemeClr val="bg1"/>
                          </a:solidFill>
                        </a:rPr>
                        <a:t>2%</a:t>
                      </a:r>
                      <a:endParaRPr lang="en-US" sz="17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b="1" dirty="0" smtClean="0">
                          <a:solidFill>
                            <a:srgbClr val="FFFF00"/>
                          </a:solidFill>
                        </a:rPr>
                        <a:t>23%</a:t>
                      </a:r>
                      <a:endParaRPr lang="en-US" sz="1700" b="1" dirty="0">
                        <a:solidFill>
                          <a:srgbClr val="FFFF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b="0" dirty="0" smtClean="0">
                          <a:solidFill>
                            <a:schemeClr val="bg1"/>
                          </a:solidFill>
                        </a:rPr>
                        <a:t>3%</a:t>
                      </a:r>
                      <a:endParaRPr lang="en-US" sz="17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b="0" dirty="0" smtClean="0">
                          <a:solidFill>
                            <a:schemeClr val="bg1"/>
                          </a:solidFill>
                        </a:rPr>
                        <a:t>2%</a:t>
                      </a:r>
                      <a:endParaRPr lang="en-US" sz="17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b="1" dirty="0" smtClean="0">
                          <a:solidFill>
                            <a:srgbClr val="FFFF00"/>
                          </a:solidFill>
                        </a:rPr>
                        <a:t>12%</a:t>
                      </a:r>
                      <a:endParaRPr lang="en-US" sz="1700" b="1" dirty="0">
                        <a:solidFill>
                          <a:srgbClr val="FFFF00"/>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b="0" dirty="0" smtClean="0">
                          <a:solidFill>
                            <a:schemeClr val="bg1"/>
                          </a:solidFill>
                        </a:rPr>
                        <a:t>1%</a:t>
                      </a:r>
                      <a:endParaRPr lang="en-US" sz="17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r>
              <a:tr h="394275">
                <a:tc>
                  <a:txBody>
                    <a:bodyPr/>
                    <a:lstStyle/>
                    <a:p>
                      <a:r>
                        <a:rPr lang="en-US" sz="1700" b="0" dirty="0" smtClean="0">
                          <a:solidFill>
                            <a:schemeClr val="bg1"/>
                          </a:solidFill>
                        </a:rPr>
                        <a:t>Fatigue</a:t>
                      </a:r>
                      <a:endParaRPr lang="en-US" sz="17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b="0" dirty="0" smtClean="0">
                          <a:solidFill>
                            <a:schemeClr val="bg1"/>
                          </a:solidFill>
                        </a:rPr>
                        <a:t>15%</a:t>
                      </a:r>
                      <a:endParaRPr lang="en-US" sz="17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b="0" dirty="0" smtClean="0">
                          <a:solidFill>
                            <a:schemeClr val="bg1"/>
                          </a:solidFill>
                        </a:rPr>
                        <a:t>17%</a:t>
                      </a:r>
                      <a:endParaRPr lang="en-US" sz="17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b="0" dirty="0" smtClean="0">
                          <a:solidFill>
                            <a:schemeClr val="bg1"/>
                          </a:solidFill>
                        </a:rPr>
                        <a:t>12%</a:t>
                      </a:r>
                      <a:endParaRPr lang="en-US" sz="17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b="0" dirty="0" smtClean="0">
                          <a:solidFill>
                            <a:schemeClr val="bg1"/>
                          </a:solidFill>
                        </a:rPr>
                        <a:t>15%</a:t>
                      </a:r>
                      <a:endParaRPr lang="en-US" sz="17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b="0" dirty="0" smtClean="0">
                          <a:solidFill>
                            <a:schemeClr val="bg1"/>
                          </a:solidFill>
                        </a:rPr>
                        <a:t>13%</a:t>
                      </a:r>
                      <a:endParaRPr lang="en-US" sz="17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b="0" dirty="0" smtClean="0">
                          <a:solidFill>
                            <a:schemeClr val="bg1"/>
                          </a:solidFill>
                        </a:rPr>
                        <a:t>9%</a:t>
                      </a:r>
                      <a:endParaRPr lang="en-US" sz="17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sz="1700" b="0" dirty="0" smtClean="0">
                          <a:solidFill>
                            <a:schemeClr val="bg1"/>
                          </a:solidFill>
                        </a:rPr>
                        <a:t>9%</a:t>
                      </a:r>
                      <a:endParaRPr lang="en-US" sz="17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r>
            </a:tbl>
          </a:graphicData>
        </a:graphic>
      </p:graphicFrame>
    </p:spTree>
    <p:extLst>
      <p:ext uri="{BB962C8B-B14F-4D97-AF65-F5344CB8AC3E}">
        <p14:creationId xmlns:p14="http://schemas.microsoft.com/office/powerpoint/2010/main" val="3639930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772399" cy="1143000"/>
          </a:xfrm>
        </p:spPr>
        <p:txBody>
          <a:bodyPr/>
          <a:lstStyle/>
          <a:p>
            <a:r>
              <a:rPr lang="en-US" dirty="0"/>
              <a:t>Treatment of </a:t>
            </a:r>
            <a:r>
              <a:rPr lang="en-US" dirty="0" err="1"/>
              <a:t>Oligometastatic</a:t>
            </a:r>
            <a:r>
              <a:rPr lang="en-US" dirty="0"/>
              <a:t> </a:t>
            </a:r>
            <a:r>
              <a:rPr lang="en-US" dirty="0" smtClean="0"/>
              <a:t>NSCLC</a:t>
            </a:r>
            <a:endParaRPr lang="en-US" dirty="0"/>
          </a:p>
        </p:txBody>
      </p:sp>
      <p:sp>
        <p:nvSpPr>
          <p:cNvPr id="4" name="Content Placeholder 3"/>
          <p:cNvSpPr>
            <a:spLocks noGrp="1"/>
          </p:cNvSpPr>
          <p:nvPr>
            <p:ph idx="1"/>
          </p:nvPr>
        </p:nvSpPr>
        <p:spPr>
          <a:xfrm>
            <a:off x="685800" y="1465728"/>
            <a:ext cx="7772400" cy="5177959"/>
          </a:xfrm>
        </p:spPr>
        <p:txBody>
          <a:bodyPr/>
          <a:lstStyle/>
          <a:p>
            <a:pPr marL="0" indent="0">
              <a:buNone/>
            </a:pPr>
            <a:r>
              <a:rPr lang="en-US" sz="2200" dirty="0"/>
              <a:t>“</a:t>
            </a:r>
            <a:r>
              <a:rPr lang="en-US" sz="2200" i="1" dirty="0"/>
              <a:t>If a patient does present with </a:t>
            </a:r>
            <a:r>
              <a:rPr lang="en-US" sz="2200" i="1" dirty="0" err="1" smtClean="0"/>
              <a:t>oligometastatic</a:t>
            </a:r>
            <a:r>
              <a:rPr lang="en-US" sz="2200" i="1" dirty="0" smtClean="0"/>
              <a:t> </a:t>
            </a:r>
            <a:r>
              <a:rPr lang="en-US" sz="2200" i="1" dirty="0"/>
              <a:t>disease, I think it’s important to give them systemic therapy </a:t>
            </a:r>
            <a:r>
              <a:rPr lang="en-US" sz="2200" i="1" dirty="0" smtClean="0"/>
              <a:t>up front</a:t>
            </a:r>
            <a:r>
              <a:rPr lang="en-US" sz="2200" i="1" dirty="0"/>
              <a:t>, just to make sure that there’s no other disease lurking that you can’t </a:t>
            </a:r>
            <a:r>
              <a:rPr lang="en-US" sz="2200" i="1" dirty="0" smtClean="0"/>
              <a:t>— that </a:t>
            </a:r>
            <a:r>
              <a:rPr lang="en-US" sz="2200" i="1" dirty="0"/>
              <a:t>you haven’t identified. And if the patient does well — there’s not a significant tumor burden that’s developing — then I think consolidation with radiation therapy makes </a:t>
            </a:r>
            <a:r>
              <a:rPr lang="en-US" sz="2200" i="1" dirty="0" smtClean="0"/>
              <a:t>sense. I’ve </a:t>
            </a:r>
            <a:r>
              <a:rPr lang="en-US" sz="2200" i="1" dirty="0"/>
              <a:t>actually done this in small-cell lung cancer</a:t>
            </a:r>
            <a:r>
              <a:rPr lang="en-US" sz="2200" i="1" dirty="0" smtClean="0"/>
              <a:t>.</a:t>
            </a:r>
            <a:r>
              <a:rPr lang="en-US" sz="2200" dirty="0" smtClean="0"/>
              <a:t>”</a:t>
            </a:r>
          </a:p>
          <a:p>
            <a:pPr marL="0" indent="0" algn="r">
              <a:buNone/>
            </a:pPr>
            <a:endParaRPr lang="en-US" sz="2200" dirty="0" smtClean="0"/>
          </a:p>
          <a:p>
            <a:pPr marL="0" indent="0" algn="r">
              <a:buNone/>
            </a:pPr>
            <a:r>
              <a:rPr lang="en-US" sz="2200" dirty="0" smtClean="0"/>
              <a:t>George R </a:t>
            </a:r>
            <a:r>
              <a:rPr lang="en-US" sz="2200" dirty="0"/>
              <a:t>Blumenschein Jr, MD</a:t>
            </a:r>
          </a:p>
          <a:p>
            <a:pPr marL="0" indent="0">
              <a:buNone/>
            </a:pPr>
            <a:endParaRPr lang="en-US" sz="2200" dirty="0"/>
          </a:p>
        </p:txBody>
      </p:sp>
    </p:spTree>
    <p:extLst>
      <p:ext uri="{BB962C8B-B14F-4D97-AF65-F5344CB8AC3E}">
        <p14:creationId xmlns:p14="http://schemas.microsoft.com/office/powerpoint/2010/main" val="4345068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7528" y="4458376"/>
            <a:ext cx="8065767" cy="461665"/>
          </a:xfrm>
          <a:prstGeom prst="rect">
            <a:avLst/>
          </a:prstGeom>
          <a:noFill/>
          <a:ln w="38100">
            <a:solidFill>
              <a:srgbClr val="FF0000"/>
            </a:solidFill>
          </a:ln>
        </p:spPr>
        <p:txBody>
          <a:bodyPr wrap="square" rtlCol="0">
            <a:spAutoFit/>
          </a:bodyPr>
          <a:lstStyle/>
          <a:p>
            <a:r>
              <a:rPr lang="en-US" dirty="0">
                <a:solidFill>
                  <a:srgbClr val="FFFF00"/>
                </a:solidFill>
              </a:rPr>
              <a:t>What are his </a:t>
            </a:r>
            <a:r>
              <a:rPr lang="en-US" dirty="0" smtClean="0">
                <a:solidFill>
                  <a:srgbClr val="FFFF00"/>
                </a:solidFill>
              </a:rPr>
              <a:t>treatment </a:t>
            </a:r>
            <a:r>
              <a:rPr lang="en-US" dirty="0">
                <a:solidFill>
                  <a:srgbClr val="FFFF00"/>
                </a:solidFill>
              </a:rPr>
              <a:t>options?</a:t>
            </a:r>
            <a:endParaRPr lang="en-US" sz="2800" dirty="0">
              <a:solidFill>
                <a:srgbClr val="FFFF00"/>
              </a:solidFill>
              <a:sym typeface="Wingdings"/>
            </a:endParaRPr>
          </a:p>
        </p:txBody>
      </p:sp>
      <p:sp>
        <p:nvSpPr>
          <p:cNvPr id="2" name="Title 1"/>
          <p:cNvSpPr>
            <a:spLocks noGrp="1"/>
          </p:cNvSpPr>
          <p:nvPr>
            <p:ph type="title"/>
          </p:nvPr>
        </p:nvSpPr>
        <p:spPr/>
        <p:txBody>
          <a:bodyPr/>
          <a:lstStyle/>
          <a:p>
            <a:r>
              <a:rPr lang="en-US" dirty="0">
                <a:solidFill>
                  <a:srgbClr val="BBE0E3"/>
                </a:solidFill>
              </a:rPr>
              <a:t>Case </a:t>
            </a:r>
            <a:r>
              <a:rPr lang="en-US" dirty="0" smtClean="0">
                <a:solidFill>
                  <a:srgbClr val="BBE0E3"/>
                </a:solidFill>
              </a:rPr>
              <a:t>Discussion</a:t>
            </a:r>
            <a:endParaRPr lang="en-US" dirty="0"/>
          </a:p>
        </p:txBody>
      </p:sp>
      <p:sp>
        <p:nvSpPr>
          <p:cNvPr id="5" name="Content Placeholder 4"/>
          <p:cNvSpPr>
            <a:spLocks noGrp="1"/>
          </p:cNvSpPr>
          <p:nvPr>
            <p:ph idx="1"/>
          </p:nvPr>
        </p:nvSpPr>
        <p:spPr/>
        <p:txBody>
          <a:bodyPr/>
          <a:lstStyle/>
          <a:p>
            <a:pPr>
              <a:spcBef>
                <a:spcPts val="1200"/>
              </a:spcBef>
            </a:pPr>
            <a:r>
              <a:rPr lang="en-US" dirty="0"/>
              <a:t>A 70-year-old man with </a:t>
            </a:r>
            <a:r>
              <a:rPr lang="en-US" dirty="0" smtClean="0"/>
              <a:t>a diagnosis </a:t>
            </a:r>
            <a:r>
              <a:rPr lang="en-US" dirty="0"/>
              <a:t>of metastatic squamous cell lung </a:t>
            </a:r>
            <a:r>
              <a:rPr lang="en-US" dirty="0" smtClean="0"/>
              <a:t>cancer</a:t>
            </a:r>
            <a:endParaRPr lang="en-US" dirty="0"/>
          </a:p>
          <a:p>
            <a:pPr>
              <a:spcBef>
                <a:spcPts val="1200"/>
              </a:spcBef>
            </a:pPr>
            <a:r>
              <a:rPr lang="en-US" dirty="0"/>
              <a:t>He completed 6 cycles of carboplatin/paclitaxel </a:t>
            </a:r>
          </a:p>
          <a:p>
            <a:pPr>
              <a:spcBef>
                <a:spcPts val="1200"/>
              </a:spcBef>
            </a:pPr>
            <a:r>
              <a:rPr lang="en-US" dirty="0" smtClean="0"/>
              <a:t>Repeat imaging </a:t>
            </a:r>
            <a:r>
              <a:rPr lang="en-US" dirty="0"/>
              <a:t>about 2 months later </a:t>
            </a:r>
            <a:r>
              <a:rPr lang="en-US" dirty="0" smtClean="0"/>
              <a:t>revealed progressive disease</a:t>
            </a:r>
            <a:endParaRPr lang="en-US" dirty="0"/>
          </a:p>
        </p:txBody>
      </p:sp>
    </p:spTree>
    <p:extLst>
      <p:ext uri="{BB962C8B-B14F-4D97-AF65-F5344CB8AC3E}">
        <p14:creationId xmlns:p14="http://schemas.microsoft.com/office/powerpoint/2010/main" val="5449977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8028266" cy="1144674"/>
          </a:xfrm>
        </p:spPr>
        <p:txBody>
          <a:bodyPr rtlCol="0">
            <a:normAutofit fontScale="90000"/>
          </a:bodyPr>
          <a:lstStyle/>
          <a:p>
            <a:pPr eaLnBrk="1" fontAlgn="auto" hangingPunct="1">
              <a:spcAft>
                <a:spcPts val="0"/>
              </a:spcAft>
              <a:defRPr/>
            </a:pPr>
            <a:r>
              <a:rPr lang="en-US" dirty="0">
                <a:solidFill>
                  <a:srgbClr val="BAE1E3"/>
                </a:solidFill>
                <a:effectLst>
                  <a:outerShdw blurRad="38100" dist="38100" dir="2700000" algn="tl">
                    <a:srgbClr val="000000">
                      <a:alpha val="43137"/>
                    </a:srgbClr>
                  </a:outerShdw>
                </a:effectLst>
                <a:ea typeface="MS PGothic" panose="020B0600070205080204" pitchFamily="34" charset="-128"/>
              </a:rPr>
              <a:t>Phase III SQUIRE Trial </a:t>
            </a:r>
            <a:r>
              <a:rPr lang="en-US" b="1" smtClean="0">
                <a:solidFill>
                  <a:srgbClr val="BAE1E3"/>
                </a:solidFill>
                <a:effectLst>
                  <a:outerShdw blurRad="38100" dist="38100" dir="2700000" algn="tl">
                    <a:srgbClr val="000000">
                      <a:alpha val="43137"/>
                    </a:srgbClr>
                  </a:outerShdw>
                </a:effectLst>
                <a:ea typeface="MS PGothic" panose="020B0600070205080204" pitchFamily="34" charset="-128"/>
              </a:rPr>
              <a:t>of </a:t>
            </a:r>
            <a:r>
              <a:rPr lang="en-US" smtClean="0">
                <a:solidFill>
                  <a:srgbClr val="BAE1E3"/>
                </a:solidFill>
                <a:effectLst>
                  <a:outerShdw blurRad="38100" dist="38100" dir="2700000" algn="tl">
                    <a:srgbClr val="000000">
                      <a:alpha val="43137"/>
                    </a:srgbClr>
                  </a:outerShdw>
                </a:effectLst>
                <a:ea typeface="MS PGothic" panose="020B0600070205080204" pitchFamily="34" charset="-128"/>
              </a:rPr>
              <a:t>Gemcitabine/Cisplatin</a:t>
            </a:r>
            <a:r>
              <a:rPr lang="en-US" dirty="0" smtClean="0">
                <a:solidFill>
                  <a:srgbClr val="BAE1E3"/>
                </a:solidFill>
                <a:effectLst>
                  <a:outerShdw blurRad="38100" dist="38100" dir="2700000" algn="tl">
                    <a:srgbClr val="000000">
                      <a:alpha val="43137"/>
                    </a:srgbClr>
                  </a:outerShdw>
                </a:effectLst>
                <a:ea typeface="MS PGothic" panose="020B0600070205080204" pitchFamily="34" charset="-128"/>
              </a:rPr>
              <a:t> </a:t>
            </a:r>
            <a:r>
              <a:rPr lang="en-US" b="1" smtClean="0">
                <a:solidFill>
                  <a:srgbClr val="BAE1E3"/>
                </a:solidFill>
                <a:effectLst>
                  <a:outerShdw blurRad="38100" dist="38100" dir="2700000" algn="tl">
                    <a:srgbClr val="000000">
                      <a:alpha val="43137"/>
                    </a:srgbClr>
                  </a:outerShdw>
                </a:effectLst>
                <a:ea typeface="MS PGothic" panose="020B0600070205080204" pitchFamily="34" charset="-128"/>
              </a:rPr>
              <a:t>with </a:t>
            </a:r>
            <a:r>
              <a:rPr lang="en-US" b="1" dirty="0" smtClean="0">
                <a:solidFill>
                  <a:srgbClr val="BAE1E3"/>
                </a:solidFill>
                <a:effectLst>
                  <a:outerShdw blurRad="38100" dist="38100" dir="2700000" algn="tl">
                    <a:srgbClr val="000000">
                      <a:alpha val="43137"/>
                    </a:srgbClr>
                  </a:outerShdw>
                </a:effectLst>
                <a:ea typeface="MS PGothic" panose="020B0600070205080204" pitchFamily="34" charset="-128"/>
              </a:rPr>
              <a:t>or without </a:t>
            </a:r>
            <a:r>
              <a:rPr lang="en-US" b="1" dirty="0" err="1" smtClean="0">
                <a:solidFill>
                  <a:srgbClr val="BAE1E3"/>
                </a:solidFill>
                <a:effectLst>
                  <a:outerShdw blurRad="38100" dist="38100" dir="2700000" algn="tl">
                    <a:srgbClr val="000000">
                      <a:alpha val="43137"/>
                    </a:srgbClr>
                  </a:outerShdw>
                </a:effectLst>
                <a:ea typeface="MS PGothic" panose="020B0600070205080204" pitchFamily="34" charset="-128"/>
              </a:rPr>
              <a:t>Necitumumab</a:t>
            </a:r>
            <a:r>
              <a:rPr lang="en-US" b="1" dirty="0" smtClean="0">
                <a:solidFill>
                  <a:srgbClr val="BAE1E3"/>
                </a:solidFill>
                <a:effectLst>
                  <a:outerShdw blurRad="38100" dist="38100" dir="2700000" algn="tl">
                    <a:srgbClr val="000000">
                      <a:alpha val="43137"/>
                    </a:srgbClr>
                  </a:outerShdw>
                </a:effectLst>
                <a:ea typeface="MS PGothic" panose="020B0600070205080204" pitchFamily="34" charset="-128"/>
              </a:rPr>
              <a:t> </a:t>
            </a:r>
            <a:r>
              <a:rPr lang="en-US" dirty="0" smtClean="0">
                <a:solidFill>
                  <a:srgbClr val="BAE1E3"/>
                </a:solidFill>
                <a:effectLst>
                  <a:outerShdw blurRad="38100" dist="38100" dir="2700000" algn="tl">
                    <a:srgbClr val="000000">
                      <a:alpha val="43137"/>
                    </a:srgbClr>
                  </a:outerShdw>
                </a:effectLst>
                <a:ea typeface="MS PGothic" panose="020B0600070205080204" pitchFamily="34" charset="-128"/>
              </a:rPr>
              <a:t>for</a:t>
            </a:r>
            <a:r>
              <a:rPr lang="en-US" b="1" dirty="0" smtClean="0">
                <a:solidFill>
                  <a:srgbClr val="BAE1E3"/>
                </a:solidFill>
                <a:effectLst>
                  <a:outerShdw blurRad="38100" dist="38100" dir="2700000" algn="tl">
                    <a:srgbClr val="000000">
                      <a:alpha val="43137"/>
                    </a:srgbClr>
                  </a:outerShdw>
                </a:effectLst>
                <a:ea typeface="MS PGothic" panose="020B0600070205080204" pitchFamily="34" charset="-128"/>
              </a:rPr>
              <a:t> </a:t>
            </a:r>
            <a:r>
              <a:rPr lang="en-US" b="1" dirty="0">
                <a:solidFill>
                  <a:srgbClr val="BAE1E3"/>
                </a:solidFill>
                <a:effectLst>
                  <a:outerShdw blurRad="38100" dist="38100" dir="2700000" algn="tl">
                    <a:srgbClr val="000000">
                      <a:alpha val="43137"/>
                    </a:srgbClr>
                  </a:outerShdw>
                </a:effectLst>
                <a:ea typeface="MS PGothic" panose="020B0600070205080204" pitchFamily="34" charset="-128"/>
              </a:rPr>
              <a:t>Stage IV Squamous </a:t>
            </a:r>
            <a:r>
              <a:rPr lang="en-US" b="1" dirty="0" smtClean="0">
                <a:solidFill>
                  <a:srgbClr val="BAE1E3"/>
                </a:solidFill>
                <a:effectLst>
                  <a:outerShdw blurRad="38100" dist="38100" dir="2700000" algn="tl">
                    <a:srgbClr val="000000">
                      <a:alpha val="43137"/>
                    </a:srgbClr>
                  </a:outerShdw>
                </a:effectLst>
                <a:ea typeface="MS PGothic" panose="020B0600070205080204" pitchFamily="34" charset="-128"/>
              </a:rPr>
              <a:t>NSCLC</a:t>
            </a:r>
            <a:endParaRPr lang="en-US" b="1" dirty="0">
              <a:solidFill>
                <a:srgbClr val="BAE1E3"/>
              </a:solidFill>
              <a:effectLst>
                <a:outerShdw blurRad="38100" dist="38100" dir="2700000" algn="tl">
                  <a:srgbClr val="000000">
                    <a:alpha val="43137"/>
                  </a:srgbClr>
                </a:outerShdw>
              </a:effectLst>
              <a:ea typeface="MS PGothic" panose="020B0600070205080204" pitchFamily="34" charset="-128"/>
            </a:endParaRPr>
          </a:p>
        </p:txBody>
      </p:sp>
      <p:sp>
        <p:nvSpPr>
          <p:cNvPr id="125959" name="Footer Placeholder 3"/>
          <p:cNvSpPr>
            <a:spLocks noGrp="1"/>
          </p:cNvSpPr>
          <p:nvPr>
            <p:ph type="ftr" sz="quarter" idx="4294967295"/>
          </p:nvPr>
        </p:nvSpPr>
        <p:spPr bwMode="auto">
          <a:xfrm>
            <a:off x="0" y="6475655"/>
            <a:ext cx="6737350" cy="3286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100">
                <a:solidFill>
                  <a:schemeClr val="tx1"/>
                </a:solidFill>
                <a:latin typeface="Arial Narrow" panose="020B0606020202030204" pitchFamily="34" charset="0"/>
                <a:ea typeface="ＭＳ Ｐゴシック" panose="020B0600070205080204" pitchFamily="34" charset="-128"/>
              </a:defRPr>
            </a:lvl1pPr>
            <a:lvl2pPr marL="557213" indent="-214313">
              <a:spcBef>
                <a:spcPct val="20000"/>
              </a:spcBef>
              <a:buChar char="–"/>
              <a:defRPr sz="2100">
                <a:solidFill>
                  <a:schemeClr val="tx1"/>
                </a:solidFill>
                <a:latin typeface="Arial Narrow" panose="020B0606020202030204" pitchFamily="34" charset="0"/>
                <a:ea typeface="ＭＳ Ｐゴシック" panose="020B0600070205080204" pitchFamily="34" charset="-128"/>
              </a:defRPr>
            </a:lvl2pPr>
            <a:lvl3pPr marL="857250" indent="-171450">
              <a:spcBef>
                <a:spcPct val="20000"/>
              </a:spcBef>
              <a:buChar char="•"/>
              <a:defRPr sz="1800">
                <a:solidFill>
                  <a:schemeClr val="tx1"/>
                </a:solidFill>
                <a:latin typeface="Times New Roman" panose="02020603050405020304" pitchFamily="18" charset="0"/>
                <a:ea typeface="ＭＳ Ｐゴシック" panose="020B0600070205080204" pitchFamily="34" charset="-128"/>
              </a:defRPr>
            </a:lvl3pPr>
            <a:lvl4pPr marL="1200150" indent="-171450">
              <a:spcBef>
                <a:spcPct val="20000"/>
              </a:spcBef>
              <a:buChar char="–"/>
              <a:defRPr sz="1500">
                <a:solidFill>
                  <a:schemeClr val="tx1"/>
                </a:solidFill>
                <a:latin typeface="Times New Roman" panose="02020603050405020304" pitchFamily="18" charset="0"/>
                <a:ea typeface="ＭＳ Ｐゴシック" panose="020B0600070205080204" pitchFamily="34" charset="-128"/>
              </a:defRPr>
            </a:lvl4pPr>
            <a:lvl5pPr marL="1543050" indent="-171450">
              <a:spcBef>
                <a:spcPct val="20000"/>
              </a:spcBef>
              <a:buChar char="»"/>
              <a:defRPr sz="1500">
                <a:solidFill>
                  <a:schemeClr val="tx1"/>
                </a:solidFill>
                <a:latin typeface="Times New Roman" panose="02020603050405020304" pitchFamily="18" charset="0"/>
                <a:ea typeface="ＭＳ Ｐゴシック" panose="020B0600070205080204" pitchFamily="34" charset="-128"/>
              </a:defRPr>
            </a:lvl5pPr>
            <a:lvl6pPr marL="1885950" indent="-171450" eaLnBrk="0" fontAlgn="base" hangingPunct="0">
              <a:spcBef>
                <a:spcPct val="20000"/>
              </a:spcBef>
              <a:spcAft>
                <a:spcPct val="0"/>
              </a:spcAft>
              <a:buChar char="»"/>
              <a:defRPr sz="1500">
                <a:solidFill>
                  <a:schemeClr val="tx1"/>
                </a:solidFill>
                <a:latin typeface="Times New Roman" panose="02020603050405020304" pitchFamily="18" charset="0"/>
                <a:ea typeface="ＭＳ Ｐゴシック" panose="020B0600070205080204" pitchFamily="34" charset="-128"/>
              </a:defRPr>
            </a:lvl6pPr>
            <a:lvl7pPr marL="2228850" indent="-171450" eaLnBrk="0" fontAlgn="base" hangingPunct="0">
              <a:spcBef>
                <a:spcPct val="20000"/>
              </a:spcBef>
              <a:spcAft>
                <a:spcPct val="0"/>
              </a:spcAft>
              <a:buChar char="»"/>
              <a:defRPr sz="1500">
                <a:solidFill>
                  <a:schemeClr val="tx1"/>
                </a:solidFill>
                <a:latin typeface="Times New Roman" panose="02020603050405020304" pitchFamily="18" charset="0"/>
                <a:ea typeface="ＭＳ Ｐゴシック" panose="020B0600070205080204" pitchFamily="34" charset="-128"/>
              </a:defRPr>
            </a:lvl7pPr>
            <a:lvl8pPr marL="2571750" indent="-171450" eaLnBrk="0" fontAlgn="base" hangingPunct="0">
              <a:spcBef>
                <a:spcPct val="20000"/>
              </a:spcBef>
              <a:spcAft>
                <a:spcPct val="0"/>
              </a:spcAft>
              <a:buChar char="»"/>
              <a:defRPr sz="1500">
                <a:solidFill>
                  <a:schemeClr val="tx1"/>
                </a:solidFill>
                <a:latin typeface="Times New Roman" panose="02020603050405020304" pitchFamily="18" charset="0"/>
                <a:ea typeface="ＭＳ Ｐゴシック" panose="020B0600070205080204" pitchFamily="34" charset="-128"/>
              </a:defRPr>
            </a:lvl8pPr>
            <a:lvl9pPr marL="2914650" indent="-171450" eaLnBrk="0" fontAlgn="base" hangingPunct="0">
              <a:spcBef>
                <a:spcPct val="20000"/>
              </a:spcBef>
              <a:spcAft>
                <a:spcPct val="0"/>
              </a:spcAft>
              <a:buChar char="»"/>
              <a:defRPr sz="1500">
                <a:solidFill>
                  <a:schemeClr val="tx1"/>
                </a:solidFill>
                <a:latin typeface="Times New Roman" panose="02020603050405020304" pitchFamily="18" charset="0"/>
                <a:ea typeface="ＭＳ Ｐゴシック" panose="020B0600070205080204" pitchFamily="34" charset="-128"/>
              </a:defRPr>
            </a:lvl9pPr>
          </a:lstStyle>
          <a:p>
            <a:pPr fontAlgn="base">
              <a:spcBef>
                <a:spcPct val="0"/>
              </a:spcBef>
              <a:spcAft>
                <a:spcPct val="0"/>
              </a:spcAft>
              <a:buFontTx/>
              <a:buNone/>
            </a:pPr>
            <a:r>
              <a:rPr lang="en-US" altLang="en-US" sz="1600" dirty="0">
                <a:solidFill>
                  <a:schemeClr val="bg1"/>
                </a:solidFill>
                <a:latin typeface="Arial" panose="020B0604020202020204" pitchFamily="34" charset="0"/>
              </a:rPr>
              <a:t>Thatcher N et al</a:t>
            </a:r>
            <a:r>
              <a:rPr lang="en-US" altLang="en-US" sz="1600" i="1" dirty="0">
                <a:solidFill>
                  <a:schemeClr val="bg1"/>
                </a:solidFill>
                <a:latin typeface="Arial" panose="020B0604020202020204" pitchFamily="34" charset="0"/>
              </a:rPr>
              <a:t>. Lancet </a:t>
            </a:r>
            <a:r>
              <a:rPr lang="en-US" altLang="en-US" sz="1600" i="1" dirty="0" smtClean="0">
                <a:solidFill>
                  <a:schemeClr val="bg1"/>
                </a:solidFill>
                <a:latin typeface="Arial" panose="020B0604020202020204" pitchFamily="34" charset="0"/>
              </a:rPr>
              <a:t>Oncol </a:t>
            </a:r>
            <a:r>
              <a:rPr lang="en-US" altLang="en-US" sz="1600" dirty="0" smtClean="0">
                <a:solidFill>
                  <a:schemeClr val="bg1"/>
                </a:solidFill>
                <a:latin typeface="Arial" panose="020B0604020202020204" pitchFamily="34" charset="0"/>
              </a:rPr>
              <a:t>2015;16(7):763-74.</a:t>
            </a:r>
            <a:endParaRPr lang="en-US" altLang="en-US" sz="1600" dirty="0">
              <a:solidFill>
                <a:schemeClr val="bg1"/>
              </a:solidFill>
              <a:latin typeface="Arial" panose="020B0604020202020204" pitchFamily="34" charset="0"/>
            </a:endParaRPr>
          </a:p>
        </p:txBody>
      </p:sp>
      <p:cxnSp>
        <p:nvCxnSpPr>
          <p:cNvPr id="61" name="Straight Arrow Connector 60"/>
          <p:cNvCxnSpPr>
            <a:endCxn id="125984" idx="1"/>
          </p:cNvCxnSpPr>
          <p:nvPr/>
        </p:nvCxnSpPr>
        <p:spPr bwMode="auto">
          <a:xfrm flipV="1">
            <a:off x="4784990" y="3724130"/>
            <a:ext cx="3026824" cy="16323"/>
          </a:xfrm>
          <a:prstGeom prst="straightConnector1">
            <a:avLst/>
          </a:prstGeom>
          <a:ln>
            <a:solidFill>
              <a:srgbClr val="99CE15"/>
            </a:solidFill>
            <a:tailEnd type="arrow"/>
          </a:ln>
        </p:spPr>
        <p:style>
          <a:lnRef idx="2">
            <a:schemeClr val="accent1"/>
          </a:lnRef>
          <a:fillRef idx="0">
            <a:schemeClr val="accent1"/>
          </a:fillRef>
          <a:effectRef idx="1">
            <a:schemeClr val="accent1"/>
          </a:effectRef>
          <a:fontRef idx="minor">
            <a:schemeClr val="tx1"/>
          </a:fontRef>
        </p:style>
      </p:cxnSp>
      <p:cxnSp>
        <p:nvCxnSpPr>
          <p:cNvPr id="60" name="Straight Arrow Connector 59"/>
          <p:cNvCxnSpPr/>
          <p:nvPr/>
        </p:nvCxnSpPr>
        <p:spPr bwMode="auto">
          <a:xfrm rot="2340000" flipV="1">
            <a:off x="4762564" y="2292120"/>
            <a:ext cx="368441" cy="1980"/>
          </a:xfrm>
          <a:prstGeom prst="straightConnector1">
            <a:avLst/>
          </a:prstGeom>
          <a:ln>
            <a:solidFill>
              <a:srgbClr val="F9961E"/>
            </a:solidFill>
            <a:tailEnd type="arrow"/>
          </a:ln>
        </p:spPr>
        <p:style>
          <a:lnRef idx="2">
            <a:schemeClr val="accent1"/>
          </a:lnRef>
          <a:fillRef idx="0">
            <a:schemeClr val="accent1"/>
          </a:fillRef>
          <a:effectRef idx="1">
            <a:schemeClr val="accent1"/>
          </a:effectRef>
          <a:fontRef idx="minor">
            <a:schemeClr val="tx1"/>
          </a:fontRef>
        </p:style>
      </p:cxnSp>
      <p:cxnSp>
        <p:nvCxnSpPr>
          <p:cNvPr id="59" name="Straight Arrow Connector 58"/>
          <p:cNvCxnSpPr/>
          <p:nvPr/>
        </p:nvCxnSpPr>
        <p:spPr bwMode="auto">
          <a:xfrm rot="19260000" flipV="1">
            <a:off x="4746543" y="1749243"/>
            <a:ext cx="370044" cy="1980"/>
          </a:xfrm>
          <a:prstGeom prst="straightConnector1">
            <a:avLst/>
          </a:prstGeom>
          <a:ln>
            <a:solidFill>
              <a:srgbClr val="F9961E"/>
            </a:solidFill>
            <a:tailEnd type="arrow"/>
          </a:ln>
        </p:spPr>
        <p:style>
          <a:lnRef idx="2">
            <a:schemeClr val="accent1"/>
          </a:lnRef>
          <a:fillRef idx="0">
            <a:schemeClr val="accent1"/>
          </a:fillRef>
          <a:effectRef idx="1">
            <a:schemeClr val="accent1"/>
          </a:effectRef>
          <a:fontRef idx="minor">
            <a:schemeClr val="tx1"/>
          </a:fontRef>
        </p:style>
      </p:cxnSp>
      <p:cxnSp>
        <p:nvCxnSpPr>
          <p:cNvPr id="58" name="Straight Arrow Connector 57"/>
          <p:cNvCxnSpPr/>
          <p:nvPr/>
        </p:nvCxnSpPr>
        <p:spPr bwMode="auto">
          <a:xfrm flipV="1">
            <a:off x="7867787" y="1707473"/>
            <a:ext cx="257910" cy="1980"/>
          </a:xfrm>
          <a:prstGeom prst="straightConnector1">
            <a:avLst/>
          </a:prstGeom>
          <a:ln>
            <a:solidFill>
              <a:srgbClr val="F9961E"/>
            </a:solidFill>
            <a:tailEnd type="arrow"/>
          </a:ln>
        </p:spPr>
        <p:style>
          <a:lnRef idx="2">
            <a:schemeClr val="accent1"/>
          </a:lnRef>
          <a:fillRef idx="0">
            <a:schemeClr val="accent1"/>
          </a:fillRef>
          <a:effectRef idx="1">
            <a:schemeClr val="accent1"/>
          </a:effectRef>
          <a:fontRef idx="minor">
            <a:schemeClr val="tx1"/>
          </a:fontRef>
        </p:style>
      </p:cxnSp>
      <p:sp>
        <p:nvSpPr>
          <p:cNvPr id="52" name="Rounded Rectangle 51"/>
          <p:cNvSpPr/>
          <p:nvPr/>
        </p:nvSpPr>
        <p:spPr bwMode="auto">
          <a:xfrm>
            <a:off x="5913088" y="1370393"/>
            <a:ext cx="1926547" cy="767355"/>
          </a:xfrm>
          <a:prstGeom prst="roundRect">
            <a:avLst>
              <a:gd name="adj" fmla="val 0"/>
            </a:avLst>
          </a:prstGeom>
          <a:solidFill>
            <a:srgbClr val="F9961E"/>
          </a:solidFill>
          <a:ln w="12700">
            <a:solidFill>
              <a:schemeClr val="bg1"/>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base">
              <a:spcBef>
                <a:spcPct val="0"/>
              </a:spcBef>
              <a:spcAft>
                <a:spcPct val="0"/>
              </a:spcAft>
              <a:defRPr/>
            </a:pPr>
            <a:endParaRPr lang="en-US" sz="1800" dirty="0">
              <a:solidFill>
                <a:srgbClr val="FFFFFF"/>
              </a:solidFill>
            </a:endParaRPr>
          </a:p>
        </p:txBody>
      </p:sp>
      <p:sp>
        <p:nvSpPr>
          <p:cNvPr id="49" name="Rounded Rectangle 48"/>
          <p:cNvSpPr/>
          <p:nvPr/>
        </p:nvSpPr>
        <p:spPr bwMode="auto">
          <a:xfrm>
            <a:off x="1892652" y="3107202"/>
            <a:ext cx="2894502" cy="1202651"/>
          </a:xfrm>
          <a:prstGeom prst="roundRect">
            <a:avLst>
              <a:gd name="adj" fmla="val 0"/>
            </a:avLst>
          </a:prstGeom>
          <a:solidFill>
            <a:srgbClr val="99CE15"/>
          </a:solidFill>
          <a:ln w="12700">
            <a:solidFill>
              <a:schemeClr val="bg1"/>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base">
              <a:spcBef>
                <a:spcPct val="0"/>
              </a:spcBef>
              <a:spcAft>
                <a:spcPct val="0"/>
              </a:spcAft>
              <a:defRPr/>
            </a:pPr>
            <a:endParaRPr lang="en-US" sz="1800" dirty="0">
              <a:solidFill>
                <a:srgbClr val="FFFFFF"/>
              </a:solidFill>
            </a:endParaRPr>
          </a:p>
        </p:txBody>
      </p:sp>
      <p:sp>
        <p:nvSpPr>
          <p:cNvPr id="33" name="Rounded Rectangle 32"/>
          <p:cNvSpPr/>
          <p:nvPr/>
        </p:nvSpPr>
        <p:spPr bwMode="auto">
          <a:xfrm>
            <a:off x="1879837" y="1420010"/>
            <a:ext cx="2923158" cy="1143678"/>
          </a:xfrm>
          <a:prstGeom prst="roundRect">
            <a:avLst>
              <a:gd name="adj" fmla="val 0"/>
            </a:avLst>
          </a:prstGeom>
          <a:solidFill>
            <a:srgbClr val="F9961E"/>
          </a:solidFill>
          <a:ln w="12700">
            <a:solidFill>
              <a:schemeClr val="bg1"/>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base">
              <a:spcBef>
                <a:spcPct val="0"/>
              </a:spcBef>
              <a:spcAft>
                <a:spcPct val="0"/>
              </a:spcAft>
              <a:defRPr/>
            </a:pPr>
            <a:endParaRPr lang="en-US" sz="1800" u="sng" dirty="0">
              <a:solidFill>
                <a:srgbClr val="FFFFFF"/>
              </a:solidFill>
            </a:endParaRPr>
          </a:p>
        </p:txBody>
      </p:sp>
      <p:sp>
        <p:nvSpPr>
          <p:cNvPr id="125978" name="Text Box 19"/>
          <p:cNvSpPr txBox="1">
            <a:spLocks noChangeArrowheads="1"/>
          </p:cNvSpPr>
          <p:nvPr/>
        </p:nvSpPr>
        <p:spPr bwMode="auto">
          <a:xfrm>
            <a:off x="8055654" y="1532144"/>
            <a:ext cx="468398" cy="326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912813">
              <a:spcBef>
                <a:spcPct val="20000"/>
              </a:spcBef>
              <a:buChar char="•"/>
              <a:defRPr sz="2800">
                <a:solidFill>
                  <a:schemeClr val="tx1"/>
                </a:solidFill>
                <a:latin typeface="Arial Narrow" panose="020B0606020202030204" pitchFamily="34" charset="0"/>
                <a:ea typeface="ＭＳ Ｐゴシック" panose="020B0600070205080204" pitchFamily="34" charset="-128"/>
              </a:defRPr>
            </a:lvl1pPr>
            <a:lvl2pPr marL="742950" indent="-285750" defTabSz="912813">
              <a:spcBef>
                <a:spcPct val="20000"/>
              </a:spcBef>
              <a:buChar char="–"/>
              <a:defRPr sz="2800">
                <a:solidFill>
                  <a:schemeClr val="tx1"/>
                </a:solidFill>
                <a:latin typeface="Arial Narrow" panose="020B0606020202030204" pitchFamily="34" charset="0"/>
                <a:ea typeface="ＭＳ Ｐゴシック" panose="020B0600070205080204" pitchFamily="34" charset="-128"/>
              </a:defRPr>
            </a:lvl2pPr>
            <a:lvl3pPr marL="1143000" indent="-228600" defTabSz="912813">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defTabSz="912813">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defTabSz="912813">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defTabSz="912813"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defTabSz="912813"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defTabSz="912813"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defTabSz="912813"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algn="ctr" eaLnBrk="0" fontAlgn="base" hangingPunct="0">
              <a:lnSpc>
                <a:spcPct val="95000"/>
              </a:lnSpc>
              <a:spcBef>
                <a:spcPct val="0"/>
              </a:spcBef>
              <a:spcAft>
                <a:spcPct val="0"/>
              </a:spcAft>
              <a:buFontTx/>
              <a:buNone/>
            </a:pPr>
            <a:r>
              <a:rPr lang="de-DE" altLang="en-US" sz="1600" b="1" dirty="0">
                <a:solidFill>
                  <a:srgbClr val="FFFFFF"/>
                </a:solidFill>
                <a:latin typeface="Arial" panose="020B0604020202020204" pitchFamily="34" charset="0"/>
              </a:rPr>
              <a:t>PD</a:t>
            </a:r>
          </a:p>
        </p:txBody>
      </p:sp>
      <p:sp>
        <p:nvSpPr>
          <p:cNvPr id="125979" name="Text Box 12"/>
          <p:cNvSpPr txBox="1">
            <a:spLocks noChangeArrowheads="1"/>
          </p:cNvSpPr>
          <p:nvPr/>
        </p:nvSpPr>
        <p:spPr bwMode="auto">
          <a:xfrm>
            <a:off x="4993906" y="1343683"/>
            <a:ext cx="538239" cy="794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defTabSz="912813">
              <a:spcBef>
                <a:spcPct val="20000"/>
              </a:spcBef>
              <a:buChar char="•"/>
              <a:defRPr sz="2800">
                <a:solidFill>
                  <a:schemeClr val="tx1"/>
                </a:solidFill>
                <a:latin typeface="Arial Narrow" panose="020B0606020202030204" pitchFamily="34" charset="0"/>
                <a:ea typeface="ＭＳ Ｐゴシック" panose="020B0600070205080204" pitchFamily="34" charset="-128"/>
              </a:defRPr>
            </a:lvl1pPr>
            <a:lvl2pPr marL="742950" indent="-285750" defTabSz="912813">
              <a:spcBef>
                <a:spcPct val="20000"/>
              </a:spcBef>
              <a:buChar char="–"/>
              <a:defRPr sz="2800">
                <a:solidFill>
                  <a:schemeClr val="tx1"/>
                </a:solidFill>
                <a:latin typeface="Arial Narrow" panose="020B0606020202030204" pitchFamily="34" charset="0"/>
                <a:ea typeface="ＭＳ Ｐゴシック" panose="020B0600070205080204" pitchFamily="34" charset="-128"/>
              </a:defRPr>
            </a:lvl2pPr>
            <a:lvl3pPr marL="1143000" indent="-228600" defTabSz="912813">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defTabSz="912813">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defTabSz="912813">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defTabSz="912813"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defTabSz="912813"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defTabSz="912813"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defTabSz="912813"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algn="ctr" eaLnBrk="0" fontAlgn="base" hangingPunct="0">
              <a:lnSpc>
                <a:spcPct val="95000"/>
              </a:lnSpc>
              <a:spcBef>
                <a:spcPct val="50000"/>
              </a:spcBef>
              <a:spcAft>
                <a:spcPct val="0"/>
              </a:spcAft>
              <a:buFontTx/>
              <a:buNone/>
            </a:pPr>
            <a:r>
              <a:rPr lang="en-US" altLang="en-US" sz="1600" b="1" dirty="0">
                <a:solidFill>
                  <a:srgbClr val="FFFFFF"/>
                </a:solidFill>
                <a:latin typeface="Arial" panose="020B0604020202020204" pitchFamily="34" charset="0"/>
              </a:rPr>
              <a:t>PRCRSD</a:t>
            </a:r>
          </a:p>
        </p:txBody>
      </p:sp>
      <p:sp>
        <p:nvSpPr>
          <p:cNvPr id="125980" name="Text Box 13"/>
          <p:cNvSpPr txBox="1">
            <a:spLocks noChangeArrowheads="1"/>
          </p:cNvSpPr>
          <p:nvPr/>
        </p:nvSpPr>
        <p:spPr bwMode="auto">
          <a:xfrm>
            <a:off x="5023824" y="2360627"/>
            <a:ext cx="533951" cy="326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defTabSz="912813">
              <a:spcBef>
                <a:spcPct val="20000"/>
              </a:spcBef>
              <a:buChar char="•"/>
              <a:defRPr sz="2800">
                <a:solidFill>
                  <a:schemeClr val="tx1"/>
                </a:solidFill>
                <a:latin typeface="Arial Narrow" panose="020B0606020202030204" pitchFamily="34" charset="0"/>
                <a:ea typeface="ＭＳ Ｐゴシック" panose="020B0600070205080204" pitchFamily="34" charset="-128"/>
              </a:defRPr>
            </a:lvl1pPr>
            <a:lvl2pPr marL="742950" indent="-285750" defTabSz="912813">
              <a:spcBef>
                <a:spcPct val="20000"/>
              </a:spcBef>
              <a:buChar char="–"/>
              <a:defRPr sz="2800">
                <a:solidFill>
                  <a:schemeClr val="tx1"/>
                </a:solidFill>
                <a:latin typeface="Arial Narrow" panose="020B0606020202030204" pitchFamily="34" charset="0"/>
                <a:ea typeface="ＭＳ Ｐゴシック" panose="020B0600070205080204" pitchFamily="34" charset="-128"/>
              </a:defRPr>
            </a:lvl2pPr>
            <a:lvl3pPr marL="1143000" indent="-228600" defTabSz="912813">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defTabSz="912813">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defTabSz="912813">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defTabSz="912813"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defTabSz="912813"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defTabSz="912813"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defTabSz="912813"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algn="ctr" eaLnBrk="0" fontAlgn="base" hangingPunct="0">
              <a:lnSpc>
                <a:spcPct val="95000"/>
              </a:lnSpc>
              <a:spcBef>
                <a:spcPct val="50000"/>
              </a:spcBef>
              <a:spcAft>
                <a:spcPct val="0"/>
              </a:spcAft>
              <a:buFontTx/>
              <a:buNone/>
            </a:pPr>
            <a:r>
              <a:rPr lang="en-US" altLang="en-US" sz="1600" b="1" dirty="0">
                <a:solidFill>
                  <a:srgbClr val="FFFFFF"/>
                </a:solidFill>
                <a:latin typeface="Arial" panose="020B0604020202020204" pitchFamily="34" charset="0"/>
              </a:rPr>
              <a:t>PD</a:t>
            </a:r>
          </a:p>
        </p:txBody>
      </p:sp>
      <p:sp>
        <p:nvSpPr>
          <p:cNvPr id="40" name="Text Box 5"/>
          <p:cNvSpPr txBox="1">
            <a:spLocks noChangeArrowheads="1"/>
          </p:cNvSpPr>
          <p:nvPr/>
        </p:nvSpPr>
        <p:spPr bwMode="auto">
          <a:xfrm>
            <a:off x="1890068" y="1469905"/>
            <a:ext cx="2912927" cy="1061829"/>
          </a:xfrm>
          <a:prstGeom prst="rect">
            <a:avLst/>
          </a:prstGeom>
          <a:noFill/>
          <a:ln w="15875">
            <a:noFill/>
            <a:miter lim="800000"/>
            <a:headEnd/>
            <a:tailEnd/>
          </a:ln>
          <a:effectLst/>
          <a:scene3d>
            <a:camera prst="orthographicFront">
              <a:rot lat="0" lon="0" rev="0"/>
            </a:camera>
            <a:lightRig rig="contrasting" dir="t">
              <a:rot lat="0" lon="0" rev="1500000"/>
            </a:lightRig>
          </a:scene3d>
          <a:sp3d prstMaterial="metal"/>
        </p:spPr>
        <p:txBody>
          <a:bodyPr wrap="square" anchor="ctr">
            <a:spAutoFit/>
          </a:bodyPr>
          <a:lstStyle/>
          <a:p>
            <a:pPr algn="ctr" defTabSz="685752">
              <a:lnSpc>
                <a:spcPct val="95000"/>
              </a:lnSpc>
              <a:spcAft>
                <a:spcPct val="30000"/>
              </a:spcAft>
              <a:defRPr/>
            </a:pPr>
            <a:r>
              <a:rPr lang="en-US" sz="2000" b="1" dirty="0" smtClean="0">
                <a:solidFill>
                  <a:srgbClr val="011997"/>
                </a:solidFill>
                <a:latin typeface="Arial"/>
                <a:ea typeface="ヒラギノ角ゴ Pro W3" charset="-128"/>
              </a:rPr>
              <a:t>Gemcitabine/cisplatin </a:t>
            </a:r>
            <a:r>
              <a:rPr lang="en-US" sz="2000" b="1" dirty="0">
                <a:solidFill>
                  <a:srgbClr val="011997"/>
                </a:solidFill>
                <a:latin typeface="Arial"/>
                <a:ea typeface="ヒラギノ角ゴ Pro W3" charset="-128"/>
              </a:rPr>
              <a:t>+ </a:t>
            </a:r>
            <a:r>
              <a:rPr lang="en-US" sz="2000" b="1" dirty="0" err="1">
                <a:solidFill>
                  <a:srgbClr val="011997"/>
                </a:solidFill>
                <a:latin typeface="Arial"/>
                <a:ea typeface="ヒラギノ角ゴ Pro W3" charset="-128"/>
              </a:rPr>
              <a:t>n</a:t>
            </a:r>
            <a:r>
              <a:rPr lang="en-US" sz="2000" b="1" dirty="0" err="1" smtClean="0">
                <a:solidFill>
                  <a:srgbClr val="011997"/>
                </a:solidFill>
                <a:latin typeface="Arial"/>
                <a:ea typeface="ヒラギノ角ゴ Pro W3" charset="-128"/>
              </a:rPr>
              <a:t>ecitumumab</a:t>
            </a:r>
            <a:endParaRPr lang="en-US" sz="2000" b="1" dirty="0">
              <a:solidFill>
                <a:srgbClr val="011997"/>
              </a:solidFill>
              <a:latin typeface="Arial"/>
              <a:ea typeface="ヒラギノ角ゴ Pro W3" charset="-128"/>
            </a:endParaRPr>
          </a:p>
          <a:p>
            <a:pPr algn="ctr" defTabSz="685752">
              <a:lnSpc>
                <a:spcPct val="95000"/>
              </a:lnSpc>
              <a:spcAft>
                <a:spcPct val="30000"/>
              </a:spcAft>
              <a:defRPr/>
            </a:pPr>
            <a:r>
              <a:rPr lang="en-US" sz="2000" b="1" dirty="0" smtClean="0">
                <a:solidFill>
                  <a:srgbClr val="011997"/>
                </a:solidFill>
                <a:latin typeface="Arial"/>
                <a:ea typeface="ヒラギノ角ゴ Pro W3" charset="-128"/>
              </a:rPr>
              <a:t>q3w </a:t>
            </a:r>
          </a:p>
        </p:txBody>
      </p:sp>
      <p:sp>
        <p:nvSpPr>
          <p:cNvPr id="125984" name="Text Box 19"/>
          <p:cNvSpPr txBox="1">
            <a:spLocks noChangeArrowheads="1"/>
          </p:cNvSpPr>
          <p:nvPr/>
        </p:nvSpPr>
        <p:spPr bwMode="auto">
          <a:xfrm>
            <a:off x="7811814" y="3561008"/>
            <a:ext cx="468398" cy="326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912813">
              <a:spcBef>
                <a:spcPct val="20000"/>
              </a:spcBef>
              <a:buChar char="•"/>
              <a:defRPr sz="2800">
                <a:solidFill>
                  <a:schemeClr val="tx1"/>
                </a:solidFill>
                <a:latin typeface="Arial Narrow" panose="020B0606020202030204" pitchFamily="34" charset="0"/>
                <a:ea typeface="ＭＳ Ｐゴシック" panose="020B0600070205080204" pitchFamily="34" charset="-128"/>
              </a:defRPr>
            </a:lvl1pPr>
            <a:lvl2pPr marL="742950" indent="-285750" defTabSz="912813">
              <a:spcBef>
                <a:spcPct val="20000"/>
              </a:spcBef>
              <a:buChar char="–"/>
              <a:defRPr sz="2800">
                <a:solidFill>
                  <a:schemeClr val="tx1"/>
                </a:solidFill>
                <a:latin typeface="Arial Narrow" panose="020B0606020202030204" pitchFamily="34" charset="0"/>
                <a:ea typeface="ＭＳ Ｐゴシック" panose="020B0600070205080204" pitchFamily="34" charset="-128"/>
              </a:defRPr>
            </a:lvl2pPr>
            <a:lvl3pPr marL="1143000" indent="-228600" defTabSz="912813">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defTabSz="912813">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defTabSz="912813">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defTabSz="912813"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defTabSz="912813"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defTabSz="912813"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defTabSz="912813"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algn="ctr" eaLnBrk="0" fontAlgn="base" hangingPunct="0">
              <a:lnSpc>
                <a:spcPct val="95000"/>
              </a:lnSpc>
              <a:spcBef>
                <a:spcPct val="0"/>
              </a:spcBef>
              <a:spcAft>
                <a:spcPct val="0"/>
              </a:spcAft>
              <a:buFontTx/>
              <a:buNone/>
            </a:pPr>
            <a:r>
              <a:rPr lang="de-DE" altLang="en-US" sz="1600" b="1" dirty="0">
                <a:solidFill>
                  <a:srgbClr val="FFFFFF"/>
                </a:solidFill>
                <a:latin typeface="Arial" panose="020B0604020202020204" pitchFamily="34" charset="0"/>
              </a:rPr>
              <a:t>PD</a:t>
            </a:r>
          </a:p>
        </p:txBody>
      </p:sp>
      <p:sp>
        <p:nvSpPr>
          <p:cNvPr id="125985" name="Textfeld 23"/>
          <p:cNvSpPr txBox="1">
            <a:spLocks noChangeArrowheads="1"/>
          </p:cNvSpPr>
          <p:nvPr/>
        </p:nvSpPr>
        <p:spPr bwMode="auto">
          <a:xfrm>
            <a:off x="2357415" y="2762697"/>
            <a:ext cx="2239717" cy="326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912813">
              <a:spcBef>
                <a:spcPct val="20000"/>
              </a:spcBef>
              <a:buChar char="•"/>
              <a:defRPr sz="2800">
                <a:solidFill>
                  <a:schemeClr val="tx1"/>
                </a:solidFill>
                <a:latin typeface="Arial Narrow" panose="020B0606020202030204" pitchFamily="34" charset="0"/>
                <a:ea typeface="ＭＳ Ｐゴシック" panose="020B0600070205080204" pitchFamily="34" charset="-128"/>
              </a:defRPr>
            </a:lvl1pPr>
            <a:lvl2pPr marL="742950" indent="-285750" defTabSz="912813">
              <a:spcBef>
                <a:spcPct val="20000"/>
              </a:spcBef>
              <a:buChar char="–"/>
              <a:defRPr sz="2800">
                <a:solidFill>
                  <a:schemeClr val="tx1"/>
                </a:solidFill>
                <a:latin typeface="Arial Narrow" panose="020B0606020202030204" pitchFamily="34" charset="0"/>
                <a:ea typeface="ＭＳ Ｐゴシック" panose="020B0600070205080204" pitchFamily="34" charset="-128"/>
              </a:defRPr>
            </a:lvl2pPr>
            <a:lvl3pPr marL="1143000" indent="-228600" defTabSz="912813">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defTabSz="912813">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defTabSz="912813">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defTabSz="912813"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defTabSz="912813"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defTabSz="912813"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defTabSz="912813"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algn="ctr" eaLnBrk="0" fontAlgn="base" hangingPunct="0">
              <a:lnSpc>
                <a:spcPct val="95000"/>
              </a:lnSpc>
              <a:spcBef>
                <a:spcPct val="0"/>
              </a:spcBef>
              <a:spcAft>
                <a:spcPct val="0"/>
              </a:spcAft>
              <a:buFontTx/>
              <a:buNone/>
            </a:pPr>
            <a:r>
              <a:rPr lang="en-US" altLang="en-US" sz="1600" b="1" i="1" dirty="0">
                <a:solidFill>
                  <a:srgbClr val="FFFFFF"/>
                </a:solidFill>
                <a:latin typeface="Arial" panose="020B0604020202020204" pitchFamily="34" charset="0"/>
              </a:rPr>
              <a:t>Maximum of 6 cycles</a:t>
            </a:r>
            <a:endParaRPr lang="de-DE" altLang="en-US" sz="1600" b="1" dirty="0">
              <a:solidFill>
                <a:srgbClr val="FFFFFF"/>
              </a:solidFill>
              <a:latin typeface="Arial" panose="020B0604020202020204" pitchFamily="34" charset="0"/>
            </a:endParaRPr>
          </a:p>
        </p:txBody>
      </p:sp>
      <p:sp>
        <p:nvSpPr>
          <p:cNvPr id="51" name="Text Box 8"/>
          <p:cNvSpPr txBox="1">
            <a:spLocks noChangeArrowheads="1"/>
          </p:cNvSpPr>
          <p:nvPr/>
        </p:nvSpPr>
        <p:spPr bwMode="auto">
          <a:xfrm>
            <a:off x="5913090" y="1416229"/>
            <a:ext cx="1926546" cy="677108"/>
          </a:xfrm>
          <a:prstGeom prst="rect">
            <a:avLst/>
          </a:prstGeom>
          <a:noFill/>
          <a:ln w="15875">
            <a:noFill/>
            <a:miter lim="800000"/>
            <a:headEnd/>
            <a:tailEnd/>
          </a:ln>
          <a:effectLst/>
          <a:scene3d>
            <a:camera prst="orthographicFront">
              <a:rot lat="0" lon="0" rev="0"/>
            </a:camera>
            <a:lightRig rig="contrasting" dir="t">
              <a:rot lat="0" lon="0" rev="1500000"/>
            </a:lightRig>
          </a:scene3d>
          <a:sp3d prstMaterial="metal"/>
        </p:spPr>
        <p:txBody>
          <a:bodyPr wrap="square">
            <a:spAutoFit/>
          </a:bodyPr>
          <a:lstStyle>
            <a:defPPr>
              <a:defRPr lang="en-US"/>
            </a:defPPr>
            <a:lvl1pPr defTabSz="914336">
              <a:spcAft>
                <a:spcPct val="30000"/>
              </a:spcAft>
              <a:defRPr sz="1400" b="1" u="sng">
                <a:solidFill>
                  <a:srgbClr val="FFFFFF"/>
                </a:solidFill>
                <a:ea typeface="ヒラギノ角ゴ Pro W3" charset="-128"/>
              </a:defRPr>
            </a:lvl1pPr>
          </a:lstStyle>
          <a:p>
            <a:pPr algn="ctr">
              <a:lnSpc>
                <a:spcPct val="95000"/>
              </a:lnSpc>
              <a:defRPr/>
            </a:pPr>
            <a:r>
              <a:rPr lang="en-US" sz="2000" u="none" dirty="0" err="1" smtClean="0">
                <a:solidFill>
                  <a:srgbClr val="011997"/>
                </a:solidFill>
                <a:latin typeface="Arial"/>
              </a:rPr>
              <a:t>Necitumumab</a:t>
            </a:r>
            <a:r>
              <a:rPr lang="en-US" sz="2000" u="none" dirty="0" smtClean="0">
                <a:solidFill>
                  <a:srgbClr val="011997"/>
                </a:solidFill>
                <a:latin typeface="Arial"/>
              </a:rPr>
              <a:t> q3w</a:t>
            </a:r>
            <a:endParaRPr lang="en-US" sz="2000" u="none" dirty="0">
              <a:solidFill>
                <a:srgbClr val="011997"/>
              </a:solidFill>
              <a:latin typeface="Arial"/>
            </a:endParaRPr>
          </a:p>
        </p:txBody>
      </p:sp>
      <p:sp>
        <p:nvSpPr>
          <p:cNvPr id="37" name="Text Box 8"/>
          <p:cNvSpPr txBox="1">
            <a:spLocks noChangeArrowheads="1"/>
          </p:cNvSpPr>
          <p:nvPr/>
        </p:nvSpPr>
        <p:spPr bwMode="auto">
          <a:xfrm>
            <a:off x="1870699" y="3401830"/>
            <a:ext cx="2916454" cy="769441"/>
          </a:xfrm>
          <a:prstGeom prst="rect">
            <a:avLst/>
          </a:prstGeom>
          <a:noFill/>
          <a:ln w="15875">
            <a:noFill/>
            <a:miter lim="800000"/>
            <a:headEnd/>
            <a:tailEnd/>
          </a:ln>
          <a:effectLst/>
          <a:scene3d>
            <a:camera prst="orthographicFront">
              <a:rot lat="0" lon="0" rev="0"/>
            </a:camera>
            <a:lightRig rig="contrasting" dir="t">
              <a:rot lat="0" lon="0" rev="1500000"/>
            </a:lightRig>
          </a:scene3d>
          <a:sp3d prstMaterial="metal"/>
        </p:spPr>
        <p:txBody>
          <a:bodyPr wrap="square">
            <a:spAutoFit/>
          </a:bodyPr>
          <a:lstStyle>
            <a:defPPr>
              <a:defRPr lang="en-US"/>
            </a:defPPr>
            <a:lvl1pPr defTabSz="914336">
              <a:spcAft>
                <a:spcPct val="30000"/>
              </a:spcAft>
              <a:defRPr sz="1400" b="1" u="sng">
                <a:solidFill>
                  <a:srgbClr val="FFFFFF"/>
                </a:solidFill>
                <a:ea typeface="ヒラギノ角ゴ Pro W3" charset="-128"/>
              </a:defRPr>
            </a:lvl1pPr>
          </a:lstStyle>
          <a:p>
            <a:pPr algn="ctr">
              <a:lnSpc>
                <a:spcPct val="95000"/>
              </a:lnSpc>
              <a:defRPr/>
            </a:pPr>
            <a:r>
              <a:rPr lang="en-US" sz="2000" u="none" dirty="0">
                <a:solidFill>
                  <a:srgbClr val="011997"/>
                </a:solidFill>
                <a:latin typeface="Arial"/>
              </a:rPr>
              <a:t>Gemcitabine/cisplatin</a:t>
            </a:r>
          </a:p>
          <a:p>
            <a:pPr algn="ctr">
              <a:lnSpc>
                <a:spcPct val="95000"/>
              </a:lnSpc>
              <a:defRPr/>
            </a:pPr>
            <a:r>
              <a:rPr lang="en-US" sz="2000" u="none" dirty="0" smtClean="0">
                <a:solidFill>
                  <a:srgbClr val="011997"/>
                </a:solidFill>
                <a:latin typeface="Arial"/>
              </a:rPr>
              <a:t>q3w</a:t>
            </a:r>
          </a:p>
        </p:txBody>
      </p:sp>
      <p:sp>
        <p:nvSpPr>
          <p:cNvPr id="125971" name="TextBox 28"/>
          <p:cNvSpPr txBox="1">
            <a:spLocks noChangeArrowheads="1"/>
          </p:cNvSpPr>
          <p:nvPr/>
        </p:nvSpPr>
        <p:spPr bwMode="auto">
          <a:xfrm>
            <a:off x="1322957" y="2306601"/>
            <a:ext cx="55361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Narrow" panose="020B060602020203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Narrow" panose="020B060602020203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algn="ctr" fontAlgn="base">
              <a:spcBef>
                <a:spcPct val="0"/>
              </a:spcBef>
              <a:spcAft>
                <a:spcPct val="0"/>
              </a:spcAft>
              <a:buFontTx/>
              <a:buNone/>
            </a:pPr>
            <a:r>
              <a:rPr lang="de-DE" altLang="en-US" sz="1600" b="1" dirty="0">
                <a:solidFill>
                  <a:srgbClr val="F9961E"/>
                </a:solidFill>
                <a:latin typeface="Arial" panose="020B0604020202020204" pitchFamily="34" charset="0"/>
              </a:rPr>
              <a:t>1</a:t>
            </a:r>
            <a:endParaRPr lang="en-US" altLang="en-US" sz="1600" b="1" dirty="0">
              <a:solidFill>
                <a:srgbClr val="F9961E"/>
              </a:solidFill>
              <a:latin typeface="Arial" panose="020B0604020202020204" pitchFamily="34" charset="0"/>
            </a:endParaRPr>
          </a:p>
        </p:txBody>
      </p:sp>
      <p:sp>
        <p:nvSpPr>
          <p:cNvPr id="125972" name="TextBox 29"/>
          <p:cNvSpPr txBox="1">
            <a:spLocks noChangeArrowheads="1"/>
          </p:cNvSpPr>
          <p:nvPr/>
        </p:nvSpPr>
        <p:spPr bwMode="auto">
          <a:xfrm>
            <a:off x="1332568" y="3088291"/>
            <a:ext cx="54784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Narrow" panose="020B060602020203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Narrow" panose="020B060602020203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algn="ctr" fontAlgn="base">
              <a:spcBef>
                <a:spcPct val="0"/>
              </a:spcBef>
              <a:spcAft>
                <a:spcPct val="0"/>
              </a:spcAft>
              <a:buFontTx/>
              <a:buNone/>
            </a:pPr>
            <a:r>
              <a:rPr lang="de-DE" altLang="en-US" sz="1600" b="1" dirty="0">
                <a:solidFill>
                  <a:srgbClr val="99CE15"/>
                </a:solidFill>
                <a:latin typeface="Arial" panose="020B0604020202020204" pitchFamily="34" charset="0"/>
              </a:rPr>
              <a:t>1</a:t>
            </a:r>
            <a:endParaRPr lang="en-US" altLang="en-US" sz="1600" b="1" dirty="0">
              <a:solidFill>
                <a:srgbClr val="99CE15"/>
              </a:solidFill>
              <a:latin typeface="Arial" panose="020B0604020202020204" pitchFamily="34" charset="0"/>
            </a:endParaRPr>
          </a:p>
        </p:txBody>
      </p:sp>
      <p:cxnSp>
        <p:nvCxnSpPr>
          <p:cNvPr id="54" name="Straight Arrow Connector 53"/>
          <p:cNvCxnSpPr/>
          <p:nvPr/>
        </p:nvCxnSpPr>
        <p:spPr bwMode="auto">
          <a:xfrm rot="19140000" flipV="1">
            <a:off x="1218243" y="2310718"/>
            <a:ext cx="738485" cy="1980"/>
          </a:xfrm>
          <a:prstGeom prst="straightConnector1">
            <a:avLst/>
          </a:prstGeom>
          <a:ln>
            <a:solidFill>
              <a:srgbClr val="F9961E"/>
            </a:solidFill>
            <a:tailEnd type="arrow"/>
          </a:ln>
        </p:spPr>
        <p:style>
          <a:lnRef idx="2">
            <a:schemeClr val="accent1"/>
          </a:lnRef>
          <a:fillRef idx="0">
            <a:schemeClr val="accent1"/>
          </a:fillRef>
          <a:effectRef idx="1">
            <a:schemeClr val="accent1"/>
          </a:effectRef>
          <a:fontRef idx="minor">
            <a:schemeClr val="tx1"/>
          </a:fontRef>
        </p:style>
      </p:cxnSp>
      <p:cxnSp>
        <p:nvCxnSpPr>
          <p:cNvPr id="55" name="Straight Arrow Connector 54"/>
          <p:cNvCxnSpPr/>
          <p:nvPr/>
        </p:nvCxnSpPr>
        <p:spPr bwMode="auto">
          <a:xfrm rot="2100000" flipV="1">
            <a:off x="1178195" y="3497518"/>
            <a:ext cx="784940" cy="1982"/>
          </a:xfrm>
          <a:prstGeom prst="straightConnector1">
            <a:avLst/>
          </a:prstGeom>
          <a:ln>
            <a:solidFill>
              <a:srgbClr val="99CE15"/>
            </a:solidFill>
            <a:tailEnd type="arrow"/>
          </a:ln>
        </p:spPr>
        <p:style>
          <a:lnRef idx="2">
            <a:schemeClr val="accent1"/>
          </a:lnRef>
          <a:fillRef idx="0">
            <a:schemeClr val="accent1"/>
          </a:fillRef>
          <a:effectRef idx="1">
            <a:schemeClr val="accent1"/>
          </a:effectRef>
          <a:fontRef idx="minor">
            <a:schemeClr val="tx1"/>
          </a:fontRef>
        </p:style>
      </p:cxnSp>
      <p:cxnSp>
        <p:nvCxnSpPr>
          <p:cNvPr id="57" name="Straight Arrow Connector 56"/>
          <p:cNvCxnSpPr/>
          <p:nvPr/>
        </p:nvCxnSpPr>
        <p:spPr bwMode="auto">
          <a:xfrm flipV="1">
            <a:off x="5494728" y="1731541"/>
            <a:ext cx="257909" cy="0"/>
          </a:xfrm>
          <a:prstGeom prst="straightConnector1">
            <a:avLst/>
          </a:prstGeom>
          <a:ln>
            <a:solidFill>
              <a:srgbClr val="F9961E"/>
            </a:solidFill>
            <a:tailEnd type="arrow"/>
          </a:ln>
        </p:spPr>
        <p:style>
          <a:lnRef idx="2">
            <a:schemeClr val="accent1"/>
          </a:lnRef>
          <a:fillRef idx="0">
            <a:schemeClr val="accent1"/>
          </a:fillRef>
          <a:effectRef idx="1">
            <a:schemeClr val="accent1"/>
          </a:effectRef>
          <a:fontRef idx="minor">
            <a:schemeClr val="tx1"/>
          </a:fontRef>
        </p:style>
      </p:cxnSp>
      <p:graphicFrame>
        <p:nvGraphicFramePr>
          <p:cNvPr id="38" name="Table 37"/>
          <p:cNvGraphicFramePr>
            <a:graphicFrameLocks noGrp="1"/>
          </p:cNvGraphicFramePr>
          <p:nvPr>
            <p:extLst>
              <p:ext uri="{D42A27DB-BD31-4B8C-83A1-F6EECF244321}">
                <p14:modId xmlns:p14="http://schemas.microsoft.com/office/powerpoint/2010/main" val="1860928487"/>
              </p:ext>
            </p:extLst>
          </p:nvPr>
        </p:nvGraphicFramePr>
        <p:xfrm>
          <a:off x="480198" y="4825132"/>
          <a:ext cx="8233868" cy="1243850"/>
        </p:xfrm>
        <a:graphic>
          <a:graphicData uri="http://schemas.openxmlformats.org/drawingml/2006/table">
            <a:tbl>
              <a:tblPr firstRow="1" bandRow="1"/>
              <a:tblGrid>
                <a:gridCol w="2566947"/>
                <a:gridCol w="1934384"/>
                <a:gridCol w="1465730"/>
                <a:gridCol w="824058"/>
                <a:gridCol w="1442749"/>
              </a:tblGrid>
              <a:tr h="749772">
                <a:tc>
                  <a:txBody>
                    <a:bodyPr/>
                    <a:lstStyle>
                      <a:lvl1pPr marL="0" algn="l" defTabSz="457200" rtl="0" eaLnBrk="1" latinLnBrk="0" hangingPunct="1">
                        <a:defRPr sz="1800" b="1" kern="1200">
                          <a:solidFill>
                            <a:schemeClr val="lt1"/>
                          </a:solidFill>
                          <a:latin typeface="Arial"/>
                          <a:ea typeface=""/>
                          <a:cs typeface=""/>
                        </a:defRPr>
                      </a:lvl1pPr>
                      <a:lvl2pPr marL="457200" algn="l" defTabSz="457200" rtl="0" eaLnBrk="1" latinLnBrk="0" hangingPunct="1">
                        <a:defRPr sz="1800" b="1" kern="1200">
                          <a:solidFill>
                            <a:schemeClr val="lt1"/>
                          </a:solidFill>
                          <a:latin typeface="Arial"/>
                          <a:ea typeface=""/>
                          <a:cs typeface=""/>
                        </a:defRPr>
                      </a:lvl2pPr>
                      <a:lvl3pPr marL="914400" algn="l" defTabSz="457200" rtl="0" eaLnBrk="1" latinLnBrk="0" hangingPunct="1">
                        <a:defRPr sz="1800" b="1" kern="1200">
                          <a:solidFill>
                            <a:schemeClr val="lt1"/>
                          </a:solidFill>
                          <a:latin typeface="Arial"/>
                          <a:ea typeface=""/>
                          <a:cs typeface=""/>
                        </a:defRPr>
                      </a:lvl3pPr>
                      <a:lvl4pPr marL="1371600" algn="l" defTabSz="457200" rtl="0" eaLnBrk="1" latinLnBrk="0" hangingPunct="1">
                        <a:defRPr sz="1800" b="1" kern="1200">
                          <a:solidFill>
                            <a:schemeClr val="lt1"/>
                          </a:solidFill>
                          <a:latin typeface="Arial"/>
                          <a:ea typeface=""/>
                          <a:cs typeface=""/>
                        </a:defRPr>
                      </a:lvl4pPr>
                      <a:lvl5pPr marL="1828800" algn="l" defTabSz="457200" rtl="0" eaLnBrk="1" latinLnBrk="0" hangingPunct="1">
                        <a:defRPr sz="1800" b="1" kern="1200">
                          <a:solidFill>
                            <a:schemeClr val="lt1"/>
                          </a:solidFill>
                          <a:latin typeface="Arial"/>
                          <a:ea typeface=""/>
                          <a:cs typeface=""/>
                        </a:defRPr>
                      </a:lvl5pPr>
                      <a:lvl6pPr marL="2286000" algn="l" defTabSz="457200" rtl="0" eaLnBrk="1" latinLnBrk="0" hangingPunct="1">
                        <a:defRPr sz="1800" b="1" kern="1200">
                          <a:solidFill>
                            <a:schemeClr val="lt1"/>
                          </a:solidFill>
                          <a:latin typeface="Arial"/>
                          <a:ea typeface=""/>
                          <a:cs typeface=""/>
                        </a:defRPr>
                      </a:lvl6pPr>
                      <a:lvl7pPr marL="2743200" algn="l" defTabSz="457200" rtl="0" eaLnBrk="1" latinLnBrk="0" hangingPunct="1">
                        <a:defRPr sz="1800" b="1" kern="1200">
                          <a:solidFill>
                            <a:schemeClr val="lt1"/>
                          </a:solidFill>
                          <a:latin typeface="Arial"/>
                          <a:ea typeface=""/>
                          <a:cs typeface=""/>
                        </a:defRPr>
                      </a:lvl7pPr>
                      <a:lvl8pPr marL="3200400" algn="l" defTabSz="457200" rtl="0" eaLnBrk="1" latinLnBrk="0" hangingPunct="1">
                        <a:defRPr sz="1800" b="1" kern="1200">
                          <a:solidFill>
                            <a:schemeClr val="lt1"/>
                          </a:solidFill>
                          <a:latin typeface="Arial"/>
                          <a:ea typeface=""/>
                          <a:cs typeface=""/>
                        </a:defRPr>
                      </a:lvl8pPr>
                      <a:lvl9pPr marL="3657600" algn="l" defTabSz="457200" rtl="0" eaLnBrk="1" latinLnBrk="0" hangingPunct="1">
                        <a:defRPr sz="1800" b="1" kern="1200">
                          <a:solidFill>
                            <a:schemeClr val="lt1"/>
                          </a:solidFill>
                          <a:latin typeface="Arial"/>
                          <a:ea typeface=""/>
                          <a:cs typeface=""/>
                        </a:defRPr>
                      </a:lvl9pPr>
                    </a:lstStyle>
                    <a:p>
                      <a:r>
                        <a:rPr lang="en-US" dirty="0" smtClean="0">
                          <a:solidFill>
                            <a:schemeClr val="bg1"/>
                          </a:solidFill>
                        </a:rPr>
                        <a:t>Primary endpoint</a:t>
                      </a:r>
                      <a:endParaRPr lang="en-US"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62A4E"/>
                    </a:solidFill>
                  </a:tcPr>
                </a:tc>
                <a:tc>
                  <a:txBody>
                    <a:bodyPr/>
                    <a:lstStyle>
                      <a:lvl1pPr marL="0" algn="l" defTabSz="457200" rtl="0" eaLnBrk="1" latinLnBrk="0" hangingPunct="1">
                        <a:defRPr sz="1800" b="1" kern="1200">
                          <a:solidFill>
                            <a:schemeClr val="lt1"/>
                          </a:solidFill>
                          <a:latin typeface="Arial"/>
                          <a:ea typeface=""/>
                          <a:cs typeface=""/>
                        </a:defRPr>
                      </a:lvl1pPr>
                      <a:lvl2pPr marL="457200" algn="l" defTabSz="457200" rtl="0" eaLnBrk="1" latinLnBrk="0" hangingPunct="1">
                        <a:defRPr sz="1800" b="1" kern="1200">
                          <a:solidFill>
                            <a:schemeClr val="lt1"/>
                          </a:solidFill>
                          <a:latin typeface="Arial"/>
                          <a:ea typeface=""/>
                          <a:cs typeface=""/>
                        </a:defRPr>
                      </a:lvl2pPr>
                      <a:lvl3pPr marL="914400" algn="l" defTabSz="457200" rtl="0" eaLnBrk="1" latinLnBrk="0" hangingPunct="1">
                        <a:defRPr sz="1800" b="1" kern="1200">
                          <a:solidFill>
                            <a:schemeClr val="lt1"/>
                          </a:solidFill>
                          <a:latin typeface="Arial"/>
                          <a:ea typeface=""/>
                          <a:cs typeface=""/>
                        </a:defRPr>
                      </a:lvl3pPr>
                      <a:lvl4pPr marL="1371600" algn="l" defTabSz="457200" rtl="0" eaLnBrk="1" latinLnBrk="0" hangingPunct="1">
                        <a:defRPr sz="1800" b="1" kern="1200">
                          <a:solidFill>
                            <a:schemeClr val="lt1"/>
                          </a:solidFill>
                          <a:latin typeface="Arial"/>
                          <a:ea typeface=""/>
                          <a:cs typeface=""/>
                        </a:defRPr>
                      </a:lvl4pPr>
                      <a:lvl5pPr marL="1828800" algn="l" defTabSz="457200" rtl="0" eaLnBrk="1" latinLnBrk="0" hangingPunct="1">
                        <a:defRPr sz="1800" b="1" kern="1200">
                          <a:solidFill>
                            <a:schemeClr val="lt1"/>
                          </a:solidFill>
                          <a:latin typeface="Arial"/>
                          <a:ea typeface=""/>
                          <a:cs typeface=""/>
                        </a:defRPr>
                      </a:lvl5pPr>
                      <a:lvl6pPr marL="2286000" algn="l" defTabSz="457200" rtl="0" eaLnBrk="1" latinLnBrk="0" hangingPunct="1">
                        <a:defRPr sz="1800" b="1" kern="1200">
                          <a:solidFill>
                            <a:schemeClr val="lt1"/>
                          </a:solidFill>
                          <a:latin typeface="Arial"/>
                          <a:ea typeface=""/>
                          <a:cs typeface=""/>
                        </a:defRPr>
                      </a:lvl6pPr>
                      <a:lvl7pPr marL="2743200" algn="l" defTabSz="457200" rtl="0" eaLnBrk="1" latinLnBrk="0" hangingPunct="1">
                        <a:defRPr sz="1800" b="1" kern="1200">
                          <a:solidFill>
                            <a:schemeClr val="lt1"/>
                          </a:solidFill>
                          <a:latin typeface="Arial"/>
                          <a:ea typeface=""/>
                          <a:cs typeface=""/>
                        </a:defRPr>
                      </a:lvl7pPr>
                      <a:lvl8pPr marL="3200400" algn="l" defTabSz="457200" rtl="0" eaLnBrk="1" latinLnBrk="0" hangingPunct="1">
                        <a:defRPr sz="1800" b="1" kern="1200">
                          <a:solidFill>
                            <a:schemeClr val="lt1"/>
                          </a:solidFill>
                          <a:latin typeface="Arial"/>
                          <a:ea typeface=""/>
                          <a:cs typeface=""/>
                        </a:defRPr>
                      </a:lvl8pPr>
                      <a:lvl9pPr marL="3657600" algn="l" defTabSz="457200" rtl="0" eaLnBrk="1" latinLnBrk="0" hangingPunct="1">
                        <a:defRPr sz="1800" b="1" kern="1200">
                          <a:solidFill>
                            <a:schemeClr val="lt1"/>
                          </a:solidFill>
                          <a:latin typeface="Arial"/>
                          <a:ea typeface=""/>
                          <a:cs typeface=""/>
                        </a:defRPr>
                      </a:lvl9pPr>
                    </a:lstStyle>
                    <a:p>
                      <a:pPr algn="ctr"/>
                      <a:r>
                        <a:rPr lang="en-US" dirty="0" smtClean="0">
                          <a:solidFill>
                            <a:schemeClr val="bg1"/>
                          </a:solidFill>
                        </a:rPr>
                        <a:t>Neci/Gem/Cis</a:t>
                      </a:r>
                    </a:p>
                    <a:p>
                      <a:pPr algn="ctr"/>
                      <a:r>
                        <a:rPr lang="en-US" dirty="0" smtClean="0">
                          <a:solidFill>
                            <a:schemeClr val="bg1"/>
                          </a:solidFill>
                        </a:rPr>
                        <a:t>(n = 545)</a:t>
                      </a:r>
                      <a:endParaRPr lang="en-US"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62A4E"/>
                    </a:solidFill>
                  </a:tcPr>
                </a:tc>
                <a:tc>
                  <a:txBody>
                    <a:bodyPr/>
                    <a:lstStyle>
                      <a:lvl1pPr marL="0" algn="l" defTabSz="457200" rtl="0" eaLnBrk="1" latinLnBrk="0" hangingPunct="1">
                        <a:defRPr sz="1800" b="1" kern="1200">
                          <a:solidFill>
                            <a:schemeClr val="lt1"/>
                          </a:solidFill>
                          <a:latin typeface="Arial"/>
                          <a:ea typeface=""/>
                          <a:cs typeface=""/>
                        </a:defRPr>
                      </a:lvl1pPr>
                      <a:lvl2pPr marL="457200" algn="l" defTabSz="457200" rtl="0" eaLnBrk="1" latinLnBrk="0" hangingPunct="1">
                        <a:defRPr sz="1800" b="1" kern="1200">
                          <a:solidFill>
                            <a:schemeClr val="lt1"/>
                          </a:solidFill>
                          <a:latin typeface="Arial"/>
                          <a:ea typeface=""/>
                          <a:cs typeface=""/>
                        </a:defRPr>
                      </a:lvl2pPr>
                      <a:lvl3pPr marL="914400" algn="l" defTabSz="457200" rtl="0" eaLnBrk="1" latinLnBrk="0" hangingPunct="1">
                        <a:defRPr sz="1800" b="1" kern="1200">
                          <a:solidFill>
                            <a:schemeClr val="lt1"/>
                          </a:solidFill>
                          <a:latin typeface="Arial"/>
                          <a:ea typeface=""/>
                          <a:cs typeface=""/>
                        </a:defRPr>
                      </a:lvl3pPr>
                      <a:lvl4pPr marL="1371600" algn="l" defTabSz="457200" rtl="0" eaLnBrk="1" latinLnBrk="0" hangingPunct="1">
                        <a:defRPr sz="1800" b="1" kern="1200">
                          <a:solidFill>
                            <a:schemeClr val="lt1"/>
                          </a:solidFill>
                          <a:latin typeface="Arial"/>
                          <a:ea typeface=""/>
                          <a:cs typeface=""/>
                        </a:defRPr>
                      </a:lvl4pPr>
                      <a:lvl5pPr marL="1828800" algn="l" defTabSz="457200" rtl="0" eaLnBrk="1" latinLnBrk="0" hangingPunct="1">
                        <a:defRPr sz="1800" b="1" kern="1200">
                          <a:solidFill>
                            <a:schemeClr val="lt1"/>
                          </a:solidFill>
                          <a:latin typeface="Arial"/>
                          <a:ea typeface=""/>
                          <a:cs typeface=""/>
                        </a:defRPr>
                      </a:lvl5pPr>
                      <a:lvl6pPr marL="2286000" algn="l" defTabSz="457200" rtl="0" eaLnBrk="1" latinLnBrk="0" hangingPunct="1">
                        <a:defRPr sz="1800" b="1" kern="1200">
                          <a:solidFill>
                            <a:schemeClr val="lt1"/>
                          </a:solidFill>
                          <a:latin typeface="Arial"/>
                          <a:ea typeface=""/>
                          <a:cs typeface=""/>
                        </a:defRPr>
                      </a:lvl6pPr>
                      <a:lvl7pPr marL="2743200" algn="l" defTabSz="457200" rtl="0" eaLnBrk="1" latinLnBrk="0" hangingPunct="1">
                        <a:defRPr sz="1800" b="1" kern="1200">
                          <a:solidFill>
                            <a:schemeClr val="lt1"/>
                          </a:solidFill>
                          <a:latin typeface="Arial"/>
                          <a:ea typeface=""/>
                          <a:cs typeface=""/>
                        </a:defRPr>
                      </a:lvl7pPr>
                      <a:lvl8pPr marL="3200400" algn="l" defTabSz="457200" rtl="0" eaLnBrk="1" latinLnBrk="0" hangingPunct="1">
                        <a:defRPr sz="1800" b="1" kern="1200">
                          <a:solidFill>
                            <a:schemeClr val="lt1"/>
                          </a:solidFill>
                          <a:latin typeface="Arial"/>
                          <a:ea typeface=""/>
                          <a:cs typeface=""/>
                        </a:defRPr>
                      </a:lvl8pPr>
                      <a:lvl9pPr marL="3657600" algn="l" defTabSz="457200" rtl="0" eaLnBrk="1" latinLnBrk="0" hangingPunct="1">
                        <a:defRPr sz="1800" b="1" kern="1200">
                          <a:solidFill>
                            <a:schemeClr val="lt1"/>
                          </a:solidFill>
                          <a:latin typeface="Arial"/>
                          <a:ea typeface=""/>
                          <a:cs typeface=""/>
                        </a:defRPr>
                      </a:lvl9pPr>
                    </a:lstStyle>
                    <a:p>
                      <a:pPr algn="ctr"/>
                      <a:r>
                        <a:rPr lang="en-US" dirty="0" smtClean="0">
                          <a:solidFill>
                            <a:schemeClr val="bg1"/>
                          </a:solidFill>
                        </a:rPr>
                        <a:t>Gem/Cis</a:t>
                      </a:r>
                    </a:p>
                    <a:p>
                      <a:pPr algn="ctr"/>
                      <a:r>
                        <a:rPr lang="en-US" dirty="0" smtClean="0">
                          <a:solidFill>
                            <a:schemeClr val="bg1"/>
                          </a:solidFill>
                        </a:rPr>
                        <a:t>(n = 548)</a:t>
                      </a:r>
                      <a:endParaRPr lang="en-US"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62A4E"/>
                    </a:solidFill>
                  </a:tcPr>
                </a:tc>
                <a:tc>
                  <a:txBody>
                    <a:bodyPr/>
                    <a:lstStyle>
                      <a:lvl1pPr marL="0" algn="l" defTabSz="457200" rtl="0" eaLnBrk="1" latinLnBrk="0" hangingPunct="1">
                        <a:defRPr sz="1800" b="1" kern="1200">
                          <a:solidFill>
                            <a:schemeClr val="lt1"/>
                          </a:solidFill>
                          <a:latin typeface="Arial"/>
                          <a:ea typeface=""/>
                          <a:cs typeface=""/>
                        </a:defRPr>
                      </a:lvl1pPr>
                      <a:lvl2pPr marL="457200" algn="l" defTabSz="457200" rtl="0" eaLnBrk="1" latinLnBrk="0" hangingPunct="1">
                        <a:defRPr sz="1800" b="1" kern="1200">
                          <a:solidFill>
                            <a:schemeClr val="lt1"/>
                          </a:solidFill>
                          <a:latin typeface="Arial"/>
                          <a:ea typeface=""/>
                          <a:cs typeface=""/>
                        </a:defRPr>
                      </a:lvl2pPr>
                      <a:lvl3pPr marL="914400" algn="l" defTabSz="457200" rtl="0" eaLnBrk="1" latinLnBrk="0" hangingPunct="1">
                        <a:defRPr sz="1800" b="1" kern="1200">
                          <a:solidFill>
                            <a:schemeClr val="lt1"/>
                          </a:solidFill>
                          <a:latin typeface="Arial"/>
                          <a:ea typeface=""/>
                          <a:cs typeface=""/>
                        </a:defRPr>
                      </a:lvl3pPr>
                      <a:lvl4pPr marL="1371600" algn="l" defTabSz="457200" rtl="0" eaLnBrk="1" latinLnBrk="0" hangingPunct="1">
                        <a:defRPr sz="1800" b="1" kern="1200">
                          <a:solidFill>
                            <a:schemeClr val="lt1"/>
                          </a:solidFill>
                          <a:latin typeface="Arial"/>
                          <a:ea typeface=""/>
                          <a:cs typeface=""/>
                        </a:defRPr>
                      </a:lvl4pPr>
                      <a:lvl5pPr marL="1828800" algn="l" defTabSz="457200" rtl="0" eaLnBrk="1" latinLnBrk="0" hangingPunct="1">
                        <a:defRPr sz="1800" b="1" kern="1200">
                          <a:solidFill>
                            <a:schemeClr val="lt1"/>
                          </a:solidFill>
                          <a:latin typeface="Arial"/>
                          <a:ea typeface=""/>
                          <a:cs typeface=""/>
                        </a:defRPr>
                      </a:lvl5pPr>
                      <a:lvl6pPr marL="2286000" algn="l" defTabSz="457200" rtl="0" eaLnBrk="1" latinLnBrk="0" hangingPunct="1">
                        <a:defRPr sz="1800" b="1" kern="1200">
                          <a:solidFill>
                            <a:schemeClr val="lt1"/>
                          </a:solidFill>
                          <a:latin typeface="Arial"/>
                          <a:ea typeface=""/>
                          <a:cs typeface=""/>
                        </a:defRPr>
                      </a:lvl6pPr>
                      <a:lvl7pPr marL="2743200" algn="l" defTabSz="457200" rtl="0" eaLnBrk="1" latinLnBrk="0" hangingPunct="1">
                        <a:defRPr sz="1800" b="1" kern="1200">
                          <a:solidFill>
                            <a:schemeClr val="lt1"/>
                          </a:solidFill>
                          <a:latin typeface="Arial"/>
                          <a:ea typeface=""/>
                          <a:cs typeface=""/>
                        </a:defRPr>
                      </a:lvl7pPr>
                      <a:lvl8pPr marL="3200400" algn="l" defTabSz="457200" rtl="0" eaLnBrk="1" latinLnBrk="0" hangingPunct="1">
                        <a:defRPr sz="1800" b="1" kern="1200">
                          <a:solidFill>
                            <a:schemeClr val="lt1"/>
                          </a:solidFill>
                          <a:latin typeface="Arial"/>
                          <a:ea typeface=""/>
                          <a:cs typeface=""/>
                        </a:defRPr>
                      </a:lvl8pPr>
                      <a:lvl9pPr marL="3657600" algn="l" defTabSz="457200" rtl="0" eaLnBrk="1" latinLnBrk="0" hangingPunct="1">
                        <a:defRPr sz="1800" b="1" kern="1200">
                          <a:solidFill>
                            <a:schemeClr val="lt1"/>
                          </a:solidFill>
                          <a:latin typeface="Arial"/>
                          <a:ea typeface=""/>
                          <a:cs typeface=""/>
                        </a:defRPr>
                      </a:lvl9pPr>
                    </a:lstStyle>
                    <a:p>
                      <a:pPr algn="ctr"/>
                      <a:r>
                        <a:rPr lang="en-US" dirty="0" smtClean="0">
                          <a:solidFill>
                            <a:schemeClr val="bg1"/>
                          </a:solidFill>
                        </a:rPr>
                        <a:t>HR</a:t>
                      </a:r>
                      <a:endParaRPr lang="en-US"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62A4E"/>
                    </a:solidFill>
                  </a:tcPr>
                </a:tc>
                <a:tc>
                  <a:txBody>
                    <a:bodyPr/>
                    <a:lstStyle>
                      <a:lvl1pPr marL="0" algn="l" defTabSz="457200" rtl="0" eaLnBrk="1" latinLnBrk="0" hangingPunct="1">
                        <a:defRPr sz="1800" b="1" kern="1200">
                          <a:solidFill>
                            <a:schemeClr val="lt1"/>
                          </a:solidFill>
                          <a:latin typeface="Arial"/>
                          <a:ea typeface=""/>
                          <a:cs typeface=""/>
                        </a:defRPr>
                      </a:lvl1pPr>
                      <a:lvl2pPr marL="457200" algn="l" defTabSz="457200" rtl="0" eaLnBrk="1" latinLnBrk="0" hangingPunct="1">
                        <a:defRPr sz="1800" b="1" kern="1200">
                          <a:solidFill>
                            <a:schemeClr val="lt1"/>
                          </a:solidFill>
                          <a:latin typeface="Arial"/>
                          <a:ea typeface=""/>
                          <a:cs typeface=""/>
                        </a:defRPr>
                      </a:lvl2pPr>
                      <a:lvl3pPr marL="914400" algn="l" defTabSz="457200" rtl="0" eaLnBrk="1" latinLnBrk="0" hangingPunct="1">
                        <a:defRPr sz="1800" b="1" kern="1200">
                          <a:solidFill>
                            <a:schemeClr val="lt1"/>
                          </a:solidFill>
                          <a:latin typeface="Arial"/>
                          <a:ea typeface=""/>
                          <a:cs typeface=""/>
                        </a:defRPr>
                      </a:lvl3pPr>
                      <a:lvl4pPr marL="1371600" algn="l" defTabSz="457200" rtl="0" eaLnBrk="1" latinLnBrk="0" hangingPunct="1">
                        <a:defRPr sz="1800" b="1" kern="1200">
                          <a:solidFill>
                            <a:schemeClr val="lt1"/>
                          </a:solidFill>
                          <a:latin typeface="Arial"/>
                          <a:ea typeface=""/>
                          <a:cs typeface=""/>
                        </a:defRPr>
                      </a:lvl4pPr>
                      <a:lvl5pPr marL="1828800" algn="l" defTabSz="457200" rtl="0" eaLnBrk="1" latinLnBrk="0" hangingPunct="1">
                        <a:defRPr sz="1800" b="1" kern="1200">
                          <a:solidFill>
                            <a:schemeClr val="lt1"/>
                          </a:solidFill>
                          <a:latin typeface="Arial"/>
                          <a:ea typeface=""/>
                          <a:cs typeface=""/>
                        </a:defRPr>
                      </a:lvl5pPr>
                      <a:lvl6pPr marL="2286000" algn="l" defTabSz="457200" rtl="0" eaLnBrk="1" latinLnBrk="0" hangingPunct="1">
                        <a:defRPr sz="1800" b="1" kern="1200">
                          <a:solidFill>
                            <a:schemeClr val="lt1"/>
                          </a:solidFill>
                          <a:latin typeface="Arial"/>
                          <a:ea typeface=""/>
                          <a:cs typeface=""/>
                        </a:defRPr>
                      </a:lvl6pPr>
                      <a:lvl7pPr marL="2743200" algn="l" defTabSz="457200" rtl="0" eaLnBrk="1" latinLnBrk="0" hangingPunct="1">
                        <a:defRPr sz="1800" b="1" kern="1200">
                          <a:solidFill>
                            <a:schemeClr val="lt1"/>
                          </a:solidFill>
                          <a:latin typeface="Arial"/>
                          <a:ea typeface=""/>
                          <a:cs typeface=""/>
                        </a:defRPr>
                      </a:lvl7pPr>
                      <a:lvl8pPr marL="3200400" algn="l" defTabSz="457200" rtl="0" eaLnBrk="1" latinLnBrk="0" hangingPunct="1">
                        <a:defRPr sz="1800" b="1" kern="1200">
                          <a:solidFill>
                            <a:schemeClr val="lt1"/>
                          </a:solidFill>
                          <a:latin typeface="Arial"/>
                          <a:ea typeface=""/>
                          <a:cs typeface=""/>
                        </a:defRPr>
                      </a:lvl8pPr>
                      <a:lvl9pPr marL="3657600" algn="l" defTabSz="457200" rtl="0" eaLnBrk="1" latinLnBrk="0" hangingPunct="1">
                        <a:defRPr sz="1800" b="1" kern="1200">
                          <a:solidFill>
                            <a:schemeClr val="lt1"/>
                          </a:solidFill>
                          <a:latin typeface="Arial"/>
                          <a:ea typeface=""/>
                          <a:cs typeface=""/>
                        </a:defRPr>
                      </a:lvl9pPr>
                    </a:lstStyle>
                    <a:p>
                      <a:pPr algn="ctr"/>
                      <a:r>
                        <a:rPr lang="en-US" i="1" dirty="0" smtClean="0">
                          <a:solidFill>
                            <a:schemeClr val="bg1"/>
                          </a:solidFill>
                        </a:rPr>
                        <a:t>p</a:t>
                      </a:r>
                      <a:r>
                        <a:rPr lang="en-US" dirty="0" smtClean="0">
                          <a:solidFill>
                            <a:schemeClr val="bg1"/>
                          </a:solidFill>
                        </a:rPr>
                        <a:t>-value</a:t>
                      </a:r>
                      <a:endParaRPr lang="en-US"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62A4E"/>
                    </a:solidFill>
                  </a:tcPr>
                </a:tc>
              </a:tr>
              <a:tr h="494078">
                <a:tc>
                  <a:txBody>
                    <a:bodyPr/>
                    <a:lstStyle>
                      <a:lvl1pPr marL="0" algn="l" defTabSz="457200" rtl="0" eaLnBrk="1" latinLnBrk="0" hangingPunct="1">
                        <a:defRPr sz="1800" kern="1200">
                          <a:solidFill>
                            <a:schemeClr val="dk1"/>
                          </a:solidFill>
                          <a:latin typeface="Arial"/>
                          <a:ea typeface=""/>
                          <a:cs typeface=""/>
                        </a:defRPr>
                      </a:lvl1pPr>
                      <a:lvl2pPr marL="457200" algn="l" defTabSz="457200" rtl="0" eaLnBrk="1" latinLnBrk="0" hangingPunct="1">
                        <a:defRPr sz="1800" kern="1200">
                          <a:solidFill>
                            <a:schemeClr val="dk1"/>
                          </a:solidFill>
                          <a:latin typeface="Arial"/>
                          <a:ea typeface=""/>
                          <a:cs typeface=""/>
                        </a:defRPr>
                      </a:lvl2pPr>
                      <a:lvl3pPr marL="914400" algn="l" defTabSz="457200" rtl="0" eaLnBrk="1" latinLnBrk="0" hangingPunct="1">
                        <a:defRPr sz="1800" kern="1200">
                          <a:solidFill>
                            <a:schemeClr val="dk1"/>
                          </a:solidFill>
                          <a:latin typeface="Arial"/>
                          <a:ea typeface=""/>
                          <a:cs typeface=""/>
                        </a:defRPr>
                      </a:lvl3pPr>
                      <a:lvl4pPr marL="1371600" algn="l" defTabSz="457200" rtl="0" eaLnBrk="1" latinLnBrk="0" hangingPunct="1">
                        <a:defRPr sz="1800" kern="1200">
                          <a:solidFill>
                            <a:schemeClr val="dk1"/>
                          </a:solidFill>
                          <a:latin typeface="Arial"/>
                          <a:ea typeface=""/>
                          <a:cs typeface=""/>
                        </a:defRPr>
                      </a:lvl4pPr>
                      <a:lvl5pPr marL="1828800" algn="l" defTabSz="457200" rtl="0" eaLnBrk="1" latinLnBrk="0" hangingPunct="1">
                        <a:defRPr sz="1800" kern="1200">
                          <a:solidFill>
                            <a:schemeClr val="dk1"/>
                          </a:solidFill>
                          <a:latin typeface="Arial"/>
                          <a:ea typeface=""/>
                          <a:cs typeface=""/>
                        </a:defRPr>
                      </a:lvl5pPr>
                      <a:lvl6pPr marL="2286000" algn="l" defTabSz="457200" rtl="0" eaLnBrk="1" latinLnBrk="0" hangingPunct="1">
                        <a:defRPr sz="1800" kern="1200">
                          <a:solidFill>
                            <a:schemeClr val="dk1"/>
                          </a:solidFill>
                          <a:latin typeface="Arial"/>
                          <a:ea typeface=""/>
                          <a:cs typeface=""/>
                        </a:defRPr>
                      </a:lvl6pPr>
                      <a:lvl7pPr marL="2743200" algn="l" defTabSz="457200" rtl="0" eaLnBrk="1" latinLnBrk="0" hangingPunct="1">
                        <a:defRPr sz="1800" kern="1200">
                          <a:solidFill>
                            <a:schemeClr val="dk1"/>
                          </a:solidFill>
                          <a:latin typeface="Arial"/>
                          <a:ea typeface=""/>
                          <a:cs typeface=""/>
                        </a:defRPr>
                      </a:lvl7pPr>
                      <a:lvl8pPr marL="3200400" algn="l" defTabSz="457200" rtl="0" eaLnBrk="1" latinLnBrk="0" hangingPunct="1">
                        <a:defRPr sz="1800" kern="1200">
                          <a:solidFill>
                            <a:schemeClr val="dk1"/>
                          </a:solidFill>
                          <a:latin typeface="Arial"/>
                          <a:ea typeface=""/>
                          <a:cs typeface=""/>
                        </a:defRPr>
                      </a:lvl8pPr>
                      <a:lvl9pPr marL="3657600" algn="l" defTabSz="457200" rtl="0" eaLnBrk="1" latinLnBrk="0" hangingPunct="1">
                        <a:defRPr sz="1800" kern="1200">
                          <a:solidFill>
                            <a:schemeClr val="dk1"/>
                          </a:solidFill>
                          <a:latin typeface="Arial"/>
                          <a:ea typeface=""/>
                          <a:cs typeface=""/>
                        </a:defRPr>
                      </a:lvl9pPr>
                    </a:lstStyle>
                    <a:p>
                      <a:r>
                        <a:rPr lang="en-US" dirty="0" smtClean="0">
                          <a:solidFill>
                            <a:schemeClr val="bg1"/>
                          </a:solidFill>
                        </a:rPr>
                        <a:t>Median overall survival</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796"/>
                    </a:solidFill>
                  </a:tcPr>
                </a:tc>
                <a:tc>
                  <a:txBody>
                    <a:bodyPr/>
                    <a:lstStyle>
                      <a:lvl1pPr marL="0" algn="l" defTabSz="457200" rtl="0" eaLnBrk="1" latinLnBrk="0" hangingPunct="1">
                        <a:defRPr sz="1800" kern="1200">
                          <a:solidFill>
                            <a:schemeClr val="dk1"/>
                          </a:solidFill>
                          <a:latin typeface="Arial"/>
                          <a:ea typeface=""/>
                          <a:cs typeface=""/>
                        </a:defRPr>
                      </a:lvl1pPr>
                      <a:lvl2pPr marL="457200" algn="l" defTabSz="457200" rtl="0" eaLnBrk="1" latinLnBrk="0" hangingPunct="1">
                        <a:defRPr sz="1800" kern="1200">
                          <a:solidFill>
                            <a:schemeClr val="dk1"/>
                          </a:solidFill>
                          <a:latin typeface="Arial"/>
                          <a:ea typeface=""/>
                          <a:cs typeface=""/>
                        </a:defRPr>
                      </a:lvl2pPr>
                      <a:lvl3pPr marL="914400" algn="l" defTabSz="457200" rtl="0" eaLnBrk="1" latinLnBrk="0" hangingPunct="1">
                        <a:defRPr sz="1800" kern="1200">
                          <a:solidFill>
                            <a:schemeClr val="dk1"/>
                          </a:solidFill>
                          <a:latin typeface="Arial"/>
                          <a:ea typeface=""/>
                          <a:cs typeface=""/>
                        </a:defRPr>
                      </a:lvl3pPr>
                      <a:lvl4pPr marL="1371600" algn="l" defTabSz="457200" rtl="0" eaLnBrk="1" latinLnBrk="0" hangingPunct="1">
                        <a:defRPr sz="1800" kern="1200">
                          <a:solidFill>
                            <a:schemeClr val="dk1"/>
                          </a:solidFill>
                          <a:latin typeface="Arial"/>
                          <a:ea typeface=""/>
                          <a:cs typeface=""/>
                        </a:defRPr>
                      </a:lvl4pPr>
                      <a:lvl5pPr marL="1828800" algn="l" defTabSz="457200" rtl="0" eaLnBrk="1" latinLnBrk="0" hangingPunct="1">
                        <a:defRPr sz="1800" kern="1200">
                          <a:solidFill>
                            <a:schemeClr val="dk1"/>
                          </a:solidFill>
                          <a:latin typeface="Arial"/>
                          <a:ea typeface=""/>
                          <a:cs typeface=""/>
                        </a:defRPr>
                      </a:lvl5pPr>
                      <a:lvl6pPr marL="2286000" algn="l" defTabSz="457200" rtl="0" eaLnBrk="1" latinLnBrk="0" hangingPunct="1">
                        <a:defRPr sz="1800" kern="1200">
                          <a:solidFill>
                            <a:schemeClr val="dk1"/>
                          </a:solidFill>
                          <a:latin typeface="Arial"/>
                          <a:ea typeface=""/>
                          <a:cs typeface=""/>
                        </a:defRPr>
                      </a:lvl6pPr>
                      <a:lvl7pPr marL="2743200" algn="l" defTabSz="457200" rtl="0" eaLnBrk="1" latinLnBrk="0" hangingPunct="1">
                        <a:defRPr sz="1800" kern="1200">
                          <a:solidFill>
                            <a:schemeClr val="dk1"/>
                          </a:solidFill>
                          <a:latin typeface="Arial"/>
                          <a:ea typeface=""/>
                          <a:cs typeface=""/>
                        </a:defRPr>
                      </a:lvl7pPr>
                      <a:lvl8pPr marL="3200400" algn="l" defTabSz="457200" rtl="0" eaLnBrk="1" latinLnBrk="0" hangingPunct="1">
                        <a:defRPr sz="1800" kern="1200">
                          <a:solidFill>
                            <a:schemeClr val="dk1"/>
                          </a:solidFill>
                          <a:latin typeface="Arial"/>
                          <a:ea typeface=""/>
                          <a:cs typeface=""/>
                        </a:defRPr>
                      </a:lvl8pPr>
                      <a:lvl9pPr marL="3657600" algn="l" defTabSz="457200" rtl="0" eaLnBrk="1" latinLnBrk="0" hangingPunct="1">
                        <a:defRPr sz="1800" kern="1200">
                          <a:solidFill>
                            <a:schemeClr val="dk1"/>
                          </a:solidFill>
                          <a:latin typeface="Arial"/>
                          <a:ea typeface=""/>
                          <a:cs typeface=""/>
                        </a:defRPr>
                      </a:lvl9pPr>
                    </a:lstStyle>
                    <a:p>
                      <a:pPr algn="ctr"/>
                      <a:r>
                        <a:rPr lang="en-US" dirty="0" smtClean="0">
                          <a:solidFill>
                            <a:schemeClr val="bg1"/>
                          </a:solidFill>
                        </a:rPr>
                        <a:t>11.5 mo</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796"/>
                    </a:solidFill>
                  </a:tcPr>
                </a:tc>
                <a:tc>
                  <a:txBody>
                    <a:bodyPr/>
                    <a:lstStyle>
                      <a:lvl1pPr marL="0" algn="l" defTabSz="457200" rtl="0" eaLnBrk="1" latinLnBrk="0" hangingPunct="1">
                        <a:defRPr sz="1800" kern="1200">
                          <a:solidFill>
                            <a:schemeClr val="dk1"/>
                          </a:solidFill>
                          <a:latin typeface="Arial"/>
                          <a:ea typeface=""/>
                          <a:cs typeface=""/>
                        </a:defRPr>
                      </a:lvl1pPr>
                      <a:lvl2pPr marL="457200" algn="l" defTabSz="457200" rtl="0" eaLnBrk="1" latinLnBrk="0" hangingPunct="1">
                        <a:defRPr sz="1800" kern="1200">
                          <a:solidFill>
                            <a:schemeClr val="dk1"/>
                          </a:solidFill>
                          <a:latin typeface="Arial"/>
                          <a:ea typeface=""/>
                          <a:cs typeface=""/>
                        </a:defRPr>
                      </a:lvl2pPr>
                      <a:lvl3pPr marL="914400" algn="l" defTabSz="457200" rtl="0" eaLnBrk="1" latinLnBrk="0" hangingPunct="1">
                        <a:defRPr sz="1800" kern="1200">
                          <a:solidFill>
                            <a:schemeClr val="dk1"/>
                          </a:solidFill>
                          <a:latin typeface="Arial"/>
                          <a:ea typeface=""/>
                          <a:cs typeface=""/>
                        </a:defRPr>
                      </a:lvl3pPr>
                      <a:lvl4pPr marL="1371600" algn="l" defTabSz="457200" rtl="0" eaLnBrk="1" latinLnBrk="0" hangingPunct="1">
                        <a:defRPr sz="1800" kern="1200">
                          <a:solidFill>
                            <a:schemeClr val="dk1"/>
                          </a:solidFill>
                          <a:latin typeface="Arial"/>
                          <a:ea typeface=""/>
                          <a:cs typeface=""/>
                        </a:defRPr>
                      </a:lvl4pPr>
                      <a:lvl5pPr marL="1828800" algn="l" defTabSz="457200" rtl="0" eaLnBrk="1" latinLnBrk="0" hangingPunct="1">
                        <a:defRPr sz="1800" kern="1200">
                          <a:solidFill>
                            <a:schemeClr val="dk1"/>
                          </a:solidFill>
                          <a:latin typeface="Arial"/>
                          <a:ea typeface=""/>
                          <a:cs typeface=""/>
                        </a:defRPr>
                      </a:lvl5pPr>
                      <a:lvl6pPr marL="2286000" algn="l" defTabSz="457200" rtl="0" eaLnBrk="1" latinLnBrk="0" hangingPunct="1">
                        <a:defRPr sz="1800" kern="1200">
                          <a:solidFill>
                            <a:schemeClr val="dk1"/>
                          </a:solidFill>
                          <a:latin typeface="Arial"/>
                          <a:ea typeface=""/>
                          <a:cs typeface=""/>
                        </a:defRPr>
                      </a:lvl6pPr>
                      <a:lvl7pPr marL="2743200" algn="l" defTabSz="457200" rtl="0" eaLnBrk="1" latinLnBrk="0" hangingPunct="1">
                        <a:defRPr sz="1800" kern="1200">
                          <a:solidFill>
                            <a:schemeClr val="dk1"/>
                          </a:solidFill>
                          <a:latin typeface="Arial"/>
                          <a:ea typeface=""/>
                          <a:cs typeface=""/>
                        </a:defRPr>
                      </a:lvl7pPr>
                      <a:lvl8pPr marL="3200400" algn="l" defTabSz="457200" rtl="0" eaLnBrk="1" latinLnBrk="0" hangingPunct="1">
                        <a:defRPr sz="1800" kern="1200">
                          <a:solidFill>
                            <a:schemeClr val="dk1"/>
                          </a:solidFill>
                          <a:latin typeface="Arial"/>
                          <a:ea typeface=""/>
                          <a:cs typeface=""/>
                        </a:defRPr>
                      </a:lvl8pPr>
                      <a:lvl9pPr marL="3657600" algn="l" defTabSz="457200" rtl="0" eaLnBrk="1" latinLnBrk="0" hangingPunct="1">
                        <a:defRPr sz="1800" kern="1200">
                          <a:solidFill>
                            <a:schemeClr val="dk1"/>
                          </a:solidFill>
                          <a:latin typeface="Arial"/>
                          <a:ea typeface=""/>
                          <a:cs typeface=""/>
                        </a:defRPr>
                      </a:lvl9pPr>
                    </a:lstStyle>
                    <a:p>
                      <a:pPr algn="ctr"/>
                      <a:r>
                        <a:rPr lang="en-US" dirty="0" smtClean="0">
                          <a:solidFill>
                            <a:schemeClr val="bg1"/>
                          </a:solidFill>
                        </a:rPr>
                        <a:t>9.9 mo</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796"/>
                    </a:solidFill>
                  </a:tcPr>
                </a:tc>
                <a:tc>
                  <a:txBody>
                    <a:bodyPr/>
                    <a:lstStyle>
                      <a:lvl1pPr marL="0" algn="l" defTabSz="457200" rtl="0" eaLnBrk="1" latinLnBrk="0" hangingPunct="1">
                        <a:defRPr sz="1800" kern="1200">
                          <a:solidFill>
                            <a:schemeClr val="dk1"/>
                          </a:solidFill>
                          <a:latin typeface="Arial"/>
                          <a:ea typeface=""/>
                          <a:cs typeface=""/>
                        </a:defRPr>
                      </a:lvl1pPr>
                      <a:lvl2pPr marL="457200" algn="l" defTabSz="457200" rtl="0" eaLnBrk="1" latinLnBrk="0" hangingPunct="1">
                        <a:defRPr sz="1800" kern="1200">
                          <a:solidFill>
                            <a:schemeClr val="dk1"/>
                          </a:solidFill>
                          <a:latin typeface="Arial"/>
                          <a:ea typeface=""/>
                          <a:cs typeface=""/>
                        </a:defRPr>
                      </a:lvl2pPr>
                      <a:lvl3pPr marL="914400" algn="l" defTabSz="457200" rtl="0" eaLnBrk="1" latinLnBrk="0" hangingPunct="1">
                        <a:defRPr sz="1800" kern="1200">
                          <a:solidFill>
                            <a:schemeClr val="dk1"/>
                          </a:solidFill>
                          <a:latin typeface="Arial"/>
                          <a:ea typeface=""/>
                          <a:cs typeface=""/>
                        </a:defRPr>
                      </a:lvl3pPr>
                      <a:lvl4pPr marL="1371600" algn="l" defTabSz="457200" rtl="0" eaLnBrk="1" latinLnBrk="0" hangingPunct="1">
                        <a:defRPr sz="1800" kern="1200">
                          <a:solidFill>
                            <a:schemeClr val="dk1"/>
                          </a:solidFill>
                          <a:latin typeface="Arial"/>
                          <a:ea typeface=""/>
                          <a:cs typeface=""/>
                        </a:defRPr>
                      </a:lvl4pPr>
                      <a:lvl5pPr marL="1828800" algn="l" defTabSz="457200" rtl="0" eaLnBrk="1" latinLnBrk="0" hangingPunct="1">
                        <a:defRPr sz="1800" kern="1200">
                          <a:solidFill>
                            <a:schemeClr val="dk1"/>
                          </a:solidFill>
                          <a:latin typeface="Arial"/>
                          <a:ea typeface=""/>
                          <a:cs typeface=""/>
                        </a:defRPr>
                      </a:lvl5pPr>
                      <a:lvl6pPr marL="2286000" algn="l" defTabSz="457200" rtl="0" eaLnBrk="1" latinLnBrk="0" hangingPunct="1">
                        <a:defRPr sz="1800" kern="1200">
                          <a:solidFill>
                            <a:schemeClr val="dk1"/>
                          </a:solidFill>
                          <a:latin typeface="Arial"/>
                          <a:ea typeface=""/>
                          <a:cs typeface=""/>
                        </a:defRPr>
                      </a:lvl6pPr>
                      <a:lvl7pPr marL="2743200" algn="l" defTabSz="457200" rtl="0" eaLnBrk="1" latinLnBrk="0" hangingPunct="1">
                        <a:defRPr sz="1800" kern="1200">
                          <a:solidFill>
                            <a:schemeClr val="dk1"/>
                          </a:solidFill>
                          <a:latin typeface="Arial"/>
                          <a:ea typeface=""/>
                          <a:cs typeface=""/>
                        </a:defRPr>
                      </a:lvl7pPr>
                      <a:lvl8pPr marL="3200400" algn="l" defTabSz="457200" rtl="0" eaLnBrk="1" latinLnBrk="0" hangingPunct="1">
                        <a:defRPr sz="1800" kern="1200">
                          <a:solidFill>
                            <a:schemeClr val="dk1"/>
                          </a:solidFill>
                          <a:latin typeface="Arial"/>
                          <a:ea typeface=""/>
                          <a:cs typeface=""/>
                        </a:defRPr>
                      </a:lvl8pPr>
                      <a:lvl9pPr marL="3657600" algn="l" defTabSz="457200" rtl="0" eaLnBrk="1" latinLnBrk="0" hangingPunct="1">
                        <a:defRPr sz="1800" kern="1200">
                          <a:solidFill>
                            <a:schemeClr val="dk1"/>
                          </a:solidFill>
                          <a:latin typeface="Arial"/>
                          <a:ea typeface=""/>
                          <a:cs typeface=""/>
                        </a:defRPr>
                      </a:lvl9pPr>
                    </a:lstStyle>
                    <a:p>
                      <a:pPr algn="ctr"/>
                      <a:r>
                        <a:rPr lang="en-US" dirty="0" smtClean="0">
                          <a:solidFill>
                            <a:schemeClr val="bg1"/>
                          </a:solidFill>
                        </a:rPr>
                        <a:t>0.84</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796"/>
                    </a:solidFill>
                  </a:tcPr>
                </a:tc>
                <a:tc>
                  <a:txBody>
                    <a:bodyPr/>
                    <a:lstStyle>
                      <a:lvl1pPr marL="0" algn="l" defTabSz="457200" rtl="0" eaLnBrk="1" latinLnBrk="0" hangingPunct="1">
                        <a:defRPr sz="1800" kern="1200">
                          <a:solidFill>
                            <a:schemeClr val="dk1"/>
                          </a:solidFill>
                          <a:latin typeface="Arial"/>
                          <a:ea typeface=""/>
                          <a:cs typeface=""/>
                        </a:defRPr>
                      </a:lvl1pPr>
                      <a:lvl2pPr marL="457200" algn="l" defTabSz="457200" rtl="0" eaLnBrk="1" latinLnBrk="0" hangingPunct="1">
                        <a:defRPr sz="1800" kern="1200">
                          <a:solidFill>
                            <a:schemeClr val="dk1"/>
                          </a:solidFill>
                          <a:latin typeface="Arial"/>
                          <a:ea typeface=""/>
                          <a:cs typeface=""/>
                        </a:defRPr>
                      </a:lvl2pPr>
                      <a:lvl3pPr marL="914400" algn="l" defTabSz="457200" rtl="0" eaLnBrk="1" latinLnBrk="0" hangingPunct="1">
                        <a:defRPr sz="1800" kern="1200">
                          <a:solidFill>
                            <a:schemeClr val="dk1"/>
                          </a:solidFill>
                          <a:latin typeface="Arial"/>
                          <a:ea typeface=""/>
                          <a:cs typeface=""/>
                        </a:defRPr>
                      </a:lvl3pPr>
                      <a:lvl4pPr marL="1371600" algn="l" defTabSz="457200" rtl="0" eaLnBrk="1" latinLnBrk="0" hangingPunct="1">
                        <a:defRPr sz="1800" kern="1200">
                          <a:solidFill>
                            <a:schemeClr val="dk1"/>
                          </a:solidFill>
                          <a:latin typeface="Arial"/>
                          <a:ea typeface=""/>
                          <a:cs typeface=""/>
                        </a:defRPr>
                      </a:lvl4pPr>
                      <a:lvl5pPr marL="1828800" algn="l" defTabSz="457200" rtl="0" eaLnBrk="1" latinLnBrk="0" hangingPunct="1">
                        <a:defRPr sz="1800" kern="1200">
                          <a:solidFill>
                            <a:schemeClr val="dk1"/>
                          </a:solidFill>
                          <a:latin typeface="Arial"/>
                          <a:ea typeface=""/>
                          <a:cs typeface=""/>
                        </a:defRPr>
                      </a:lvl5pPr>
                      <a:lvl6pPr marL="2286000" algn="l" defTabSz="457200" rtl="0" eaLnBrk="1" latinLnBrk="0" hangingPunct="1">
                        <a:defRPr sz="1800" kern="1200">
                          <a:solidFill>
                            <a:schemeClr val="dk1"/>
                          </a:solidFill>
                          <a:latin typeface="Arial"/>
                          <a:ea typeface=""/>
                          <a:cs typeface=""/>
                        </a:defRPr>
                      </a:lvl6pPr>
                      <a:lvl7pPr marL="2743200" algn="l" defTabSz="457200" rtl="0" eaLnBrk="1" latinLnBrk="0" hangingPunct="1">
                        <a:defRPr sz="1800" kern="1200">
                          <a:solidFill>
                            <a:schemeClr val="dk1"/>
                          </a:solidFill>
                          <a:latin typeface="Arial"/>
                          <a:ea typeface=""/>
                          <a:cs typeface=""/>
                        </a:defRPr>
                      </a:lvl7pPr>
                      <a:lvl8pPr marL="3200400" algn="l" defTabSz="457200" rtl="0" eaLnBrk="1" latinLnBrk="0" hangingPunct="1">
                        <a:defRPr sz="1800" kern="1200">
                          <a:solidFill>
                            <a:schemeClr val="dk1"/>
                          </a:solidFill>
                          <a:latin typeface="Arial"/>
                          <a:ea typeface=""/>
                          <a:cs typeface=""/>
                        </a:defRPr>
                      </a:lvl8pPr>
                      <a:lvl9pPr marL="3657600" algn="l" defTabSz="457200" rtl="0" eaLnBrk="1" latinLnBrk="0" hangingPunct="1">
                        <a:defRPr sz="1800" kern="1200">
                          <a:solidFill>
                            <a:schemeClr val="dk1"/>
                          </a:solidFill>
                          <a:latin typeface="Arial"/>
                          <a:ea typeface=""/>
                          <a:cs typeface=""/>
                        </a:defRPr>
                      </a:lvl9pPr>
                    </a:lstStyle>
                    <a:p>
                      <a:pPr algn="ctr"/>
                      <a:r>
                        <a:rPr lang="en-US" dirty="0" smtClean="0">
                          <a:solidFill>
                            <a:schemeClr val="bg1"/>
                          </a:solidFill>
                        </a:rPr>
                        <a:t>0.01</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796"/>
                    </a:solidFill>
                  </a:tcPr>
                </a:tc>
              </a:tr>
            </a:tbl>
          </a:graphicData>
        </a:graphic>
      </p:graphicFrame>
      <p:sp>
        <p:nvSpPr>
          <p:cNvPr id="31" name="Oval 4"/>
          <p:cNvSpPr>
            <a:spLocks noChangeArrowheads="1"/>
          </p:cNvSpPr>
          <p:nvPr/>
        </p:nvSpPr>
        <p:spPr bwMode="auto">
          <a:xfrm>
            <a:off x="554763" y="2402323"/>
            <a:ext cx="1004887" cy="1003300"/>
          </a:xfrm>
          <a:prstGeom prst="ellipse">
            <a:avLst/>
          </a:prstGeom>
          <a:solidFill>
            <a:srgbClr val="FD701B"/>
          </a:solidFill>
          <a:ln>
            <a:noFill/>
          </a:ln>
          <a:extLst/>
        </p:spPr>
        <p:txBody>
          <a:bodyPr wrap="none" anchor="ct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Arial" charset="0"/>
                <a:ea typeface="ＭＳ Ｐゴシック" charset="-128"/>
              </a:defRPr>
            </a:lvl9pPr>
          </a:lstStyle>
          <a:p>
            <a:pPr algn="ctr"/>
            <a:r>
              <a:rPr lang="en-US" altLang="x-none" sz="3600" b="1" dirty="0">
                <a:solidFill>
                  <a:schemeClr val="bg1"/>
                </a:solidFill>
              </a:rPr>
              <a:t>R</a:t>
            </a:r>
          </a:p>
        </p:txBody>
      </p:sp>
    </p:spTree>
    <p:extLst>
      <p:ext uri="{BB962C8B-B14F-4D97-AF65-F5344CB8AC3E}">
        <p14:creationId xmlns:p14="http://schemas.microsoft.com/office/powerpoint/2010/main" val="2071503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advClick="0"/>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9" name="Footer Placeholder 3"/>
          <p:cNvSpPr>
            <a:spLocks noGrp="1"/>
          </p:cNvSpPr>
          <p:nvPr>
            <p:ph type="ftr" sz="quarter" idx="4294967295"/>
          </p:nvPr>
        </p:nvSpPr>
        <p:spPr bwMode="auto">
          <a:xfrm>
            <a:off x="0" y="6475655"/>
            <a:ext cx="6737350" cy="3286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100">
                <a:solidFill>
                  <a:schemeClr val="tx1"/>
                </a:solidFill>
                <a:latin typeface="Arial Narrow" panose="020B0606020202030204" pitchFamily="34" charset="0"/>
                <a:ea typeface="ＭＳ Ｐゴシック" panose="020B0600070205080204" pitchFamily="34" charset="-128"/>
              </a:defRPr>
            </a:lvl1pPr>
            <a:lvl2pPr marL="557213" indent="-214313">
              <a:spcBef>
                <a:spcPct val="20000"/>
              </a:spcBef>
              <a:buChar char="–"/>
              <a:defRPr sz="2100">
                <a:solidFill>
                  <a:schemeClr val="tx1"/>
                </a:solidFill>
                <a:latin typeface="Arial Narrow" panose="020B0606020202030204" pitchFamily="34" charset="0"/>
                <a:ea typeface="ＭＳ Ｐゴシック" panose="020B0600070205080204" pitchFamily="34" charset="-128"/>
              </a:defRPr>
            </a:lvl2pPr>
            <a:lvl3pPr marL="857250" indent="-171450">
              <a:spcBef>
                <a:spcPct val="20000"/>
              </a:spcBef>
              <a:buChar char="•"/>
              <a:defRPr sz="1800">
                <a:solidFill>
                  <a:schemeClr val="tx1"/>
                </a:solidFill>
                <a:latin typeface="Times New Roman" panose="02020603050405020304" pitchFamily="18" charset="0"/>
                <a:ea typeface="ＭＳ Ｐゴシック" panose="020B0600070205080204" pitchFamily="34" charset="-128"/>
              </a:defRPr>
            </a:lvl3pPr>
            <a:lvl4pPr marL="1200150" indent="-171450">
              <a:spcBef>
                <a:spcPct val="20000"/>
              </a:spcBef>
              <a:buChar char="–"/>
              <a:defRPr sz="1500">
                <a:solidFill>
                  <a:schemeClr val="tx1"/>
                </a:solidFill>
                <a:latin typeface="Times New Roman" panose="02020603050405020304" pitchFamily="18" charset="0"/>
                <a:ea typeface="ＭＳ Ｐゴシック" panose="020B0600070205080204" pitchFamily="34" charset="-128"/>
              </a:defRPr>
            </a:lvl4pPr>
            <a:lvl5pPr marL="1543050" indent="-171450">
              <a:spcBef>
                <a:spcPct val="20000"/>
              </a:spcBef>
              <a:buChar char="»"/>
              <a:defRPr sz="1500">
                <a:solidFill>
                  <a:schemeClr val="tx1"/>
                </a:solidFill>
                <a:latin typeface="Times New Roman" panose="02020603050405020304" pitchFamily="18" charset="0"/>
                <a:ea typeface="ＭＳ Ｐゴシック" panose="020B0600070205080204" pitchFamily="34" charset="-128"/>
              </a:defRPr>
            </a:lvl5pPr>
            <a:lvl6pPr marL="1885950" indent="-171450" eaLnBrk="0" fontAlgn="base" hangingPunct="0">
              <a:spcBef>
                <a:spcPct val="20000"/>
              </a:spcBef>
              <a:spcAft>
                <a:spcPct val="0"/>
              </a:spcAft>
              <a:buChar char="»"/>
              <a:defRPr sz="1500">
                <a:solidFill>
                  <a:schemeClr val="tx1"/>
                </a:solidFill>
                <a:latin typeface="Times New Roman" panose="02020603050405020304" pitchFamily="18" charset="0"/>
                <a:ea typeface="ＭＳ Ｐゴシック" panose="020B0600070205080204" pitchFamily="34" charset="-128"/>
              </a:defRPr>
            </a:lvl6pPr>
            <a:lvl7pPr marL="2228850" indent="-171450" eaLnBrk="0" fontAlgn="base" hangingPunct="0">
              <a:spcBef>
                <a:spcPct val="20000"/>
              </a:spcBef>
              <a:spcAft>
                <a:spcPct val="0"/>
              </a:spcAft>
              <a:buChar char="»"/>
              <a:defRPr sz="1500">
                <a:solidFill>
                  <a:schemeClr val="tx1"/>
                </a:solidFill>
                <a:latin typeface="Times New Roman" panose="02020603050405020304" pitchFamily="18" charset="0"/>
                <a:ea typeface="ＭＳ Ｐゴシック" panose="020B0600070205080204" pitchFamily="34" charset="-128"/>
              </a:defRPr>
            </a:lvl7pPr>
            <a:lvl8pPr marL="2571750" indent="-171450" eaLnBrk="0" fontAlgn="base" hangingPunct="0">
              <a:spcBef>
                <a:spcPct val="20000"/>
              </a:spcBef>
              <a:spcAft>
                <a:spcPct val="0"/>
              </a:spcAft>
              <a:buChar char="»"/>
              <a:defRPr sz="1500">
                <a:solidFill>
                  <a:schemeClr val="tx1"/>
                </a:solidFill>
                <a:latin typeface="Times New Roman" panose="02020603050405020304" pitchFamily="18" charset="0"/>
                <a:ea typeface="ＭＳ Ｐゴシック" panose="020B0600070205080204" pitchFamily="34" charset="-128"/>
              </a:defRPr>
            </a:lvl8pPr>
            <a:lvl9pPr marL="2914650" indent="-171450" eaLnBrk="0" fontAlgn="base" hangingPunct="0">
              <a:spcBef>
                <a:spcPct val="20000"/>
              </a:spcBef>
              <a:spcAft>
                <a:spcPct val="0"/>
              </a:spcAft>
              <a:buChar char="»"/>
              <a:defRPr sz="1500">
                <a:solidFill>
                  <a:schemeClr val="tx1"/>
                </a:solidFill>
                <a:latin typeface="Times New Roman" panose="02020603050405020304" pitchFamily="18" charset="0"/>
                <a:ea typeface="ＭＳ Ｐゴシック" panose="020B0600070205080204" pitchFamily="34" charset="-128"/>
              </a:defRPr>
            </a:lvl9pPr>
          </a:lstStyle>
          <a:p>
            <a:pPr fontAlgn="base">
              <a:spcBef>
                <a:spcPct val="0"/>
              </a:spcBef>
              <a:spcAft>
                <a:spcPct val="0"/>
              </a:spcAft>
              <a:buFontTx/>
              <a:buNone/>
            </a:pPr>
            <a:r>
              <a:rPr lang="en-US" altLang="en-US" sz="1600" dirty="0">
                <a:solidFill>
                  <a:schemeClr val="bg1"/>
                </a:solidFill>
                <a:latin typeface="Arial" panose="020B0604020202020204" pitchFamily="34" charset="0"/>
              </a:rPr>
              <a:t>Thatcher N et al</a:t>
            </a:r>
            <a:r>
              <a:rPr lang="en-US" altLang="en-US" sz="1600" i="1" dirty="0">
                <a:solidFill>
                  <a:schemeClr val="bg1"/>
                </a:solidFill>
                <a:latin typeface="Arial" panose="020B0604020202020204" pitchFamily="34" charset="0"/>
              </a:rPr>
              <a:t>. Lancet </a:t>
            </a:r>
            <a:r>
              <a:rPr lang="en-US" altLang="en-US" sz="1600" i="1" dirty="0" smtClean="0">
                <a:solidFill>
                  <a:schemeClr val="bg1"/>
                </a:solidFill>
                <a:latin typeface="Arial" panose="020B0604020202020204" pitchFamily="34" charset="0"/>
              </a:rPr>
              <a:t>Oncol </a:t>
            </a:r>
            <a:r>
              <a:rPr lang="en-US" altLang="en-US" sz="1600" dirty="0" smtClean="0">
                <a:solidFill>
                  <a:schemeClr val="bg1"/>
                </a:solidFill>
                <a:latin typeface="Arial" panose="020B0604020202020204" pitchFamily="34" charset="0"/>
              </a:rPr>
              <a:t>2015;16(7):763-74.</a:t>
            </a:r>
            <a:endParaRPr lang="en-US" altLang="en-US" sz="1600" dirty="0">
              <a:solidFill>
                <a:schemeClr val="bg1"/>
              </a:solidFill>
              <a:latin typeface="Arial" panose="020B0604020202020204" pitchFamily="34" charset="0"/>
            </a:endParaRPr>
          </a:p>
        </p:txBody>
      </p:sp>
      <p:sp>
        <p:nvSpPr>
          <p:cNvPr id="26" name="TextBox 25"/>
          <p:cNvSpPr txBox="1"/>
          <p:nvPr/>
        </p:nvSpPr>
        <p:spPr>
          <a:xfrm>
            <a:off x="554763" y="5075259"/>
            <a:ext cx="8431016" cy="830997"/>
          </a:xfrm>
          <a:prstGeom prst="rect">
            <a:avLst/>
          </a:prstGeom>
          <a:noFill/>
        </p:spPr>
        <p:txBody>
          <a:bodyPr wrap="square" rtlCol="0">
            <a:spAutoFit/>
          </a:bodyPr>
          <a:lstStyle/>
          <a:p>
            <a:pPr marL="342900" indent="-342900">
              <a:buFont typeface="Arial" charset="0"/>
              <a:buChar char="•"/>
            </a:pPr>
            <a:r>
              <a:rPr lang="en-US" dirty="0" smtClean="0">
                <a:solidFill>
                  <a:srgbClr val="FFFF00"/>
                </a:solidFill>
              </a:rPr>
              <a:t>More patients in the </a:t>
            </a:r>
            <a:r>
              <a:rPr lang="en-US" dirty="0" err="1" smtClean="0">
                <a:solidFill>
                  <a:srgbClr val="FFFF00"/>
                </a:solidFill>
              </a:rPr>
              <a:t>necitumumab</a:t>
            </a:r>
            <a:r>
              <a:rPr lang="en-US" dirty="0">
                <a:solidFill>
                  <a:srgbClr val="FFFF00"/>
                </a:solidFill>
              </a:rPr>
              <a:t> </a:t>
            </a:r>
            <a:r>
              <a:rPr lang="en-US" dirty="0" smtClean="0">
                <a:solidFill>
                  <a:srgbClr val="FFFF00"/>
                </a:solidFill>
              </a:rPr>
              <a:t>arm had Grade 3 or 4 hypomagnesemia and Grade 3 rash</a:t>
            </a:r>
            <a:endParaRPr lang="en-US" dirty="0">
              <a:solidFill>
                <a:srgbClr val="FFFF00"/>
              </a:solidFill>
            </a:endParaRPr>
          </a:p>
        </p:txBody>
      </p:sp>
      <p:sp>
        <p:nvSpPr>
          <p:cNvPr id="27" name="Title 1"/>
          <p:cNvSpPr>
            <a:spLocks noGrp="1"/>
          </p:cNvSpPr>
          <p:nvPr>
            <p:ph type="title"/>
          </p:nvPr>
        </p:nvSpPr>
        <p:spPr>
          <a:xfrm>
            <a:off x="685800" y="0"/>
            <a:ext cx="8458200" cy="1144674"/>
          </a:xfrm>
        </p:spPr>
        <p:txBody>
          <a:bodyPr rtlCol="0">
            <a:normAutofit fontScale="90000"/>
          </a:bodyPr>
          <a:lstStyle/>
          <a:p>
            <a:pPr eaLnBrk="1" fontAlgn="auto" hangingPunct="1">
              <a:spcAft>
                <a:spcPts val="0"/>
              </a:spcAft>
              <a:defRPr/>
            </a:pPr>
            <a:r>
              <a:rPr lang="en-US" dirty="0">
                <a:solidFill>
                  <a:srgbClr val="BAE1E3"/>
                </a:solidFill>
                <a:effectLst>
                  <a:outerShdw blurRad="38100" dist="38100" dir="2700000" algn="tl">
                    <a:srgbClr val="000000">
                      <a:alpha val="43137"/>
                    </a:srgbClr>
                  </a:outerShdw>
                </a:effectLst>
                <a:ea typeface="MS PGothic" panose="020B0600070205080204" pitchFamily="34" charset="-128"/>
              </a:rPr>
              <a:t>Phase III SQUIRE Trial </a:t>
            </a:r>
            <a:r>
              <a:rPr lang="en-US" b="1" dirty="0" smtClean="0">
                <a:solidFill>
                  <a:srgbClr val="BAE1E3"/>
                </a:solidFill>
                <a:effectLst>
                  <a:outerShdw blurRad="38100" dist="38100" dir="2700000" algn="tl">
                    <a:srgbClr val="000000">
                      <a:alpha val="43137"/>
                    </a:srgbClr>
                  </a:outerShdw>
                </a:effectLst>
                <a:ea typeface="MS PGothic" panose="020B0600070205080204" pitchFamily="34" charset="-128"/>
              </a:rPr>
              <a:t>of </a:t>
            </a:r>
            <a:r>
              <a:rPr lang="en-US" dirty="0" smtClean="0">
                <a:solidFill>
                  <a:srgbClr val="BAE1E3"/>
                </a:solidFill>
                <a:effectLst>
                  <a:outerShdw blurRad="38100" dist="38100" dir="2700000" algn="tl">
                    <a:srgbClr val="000000">
                      <a:alpha val="43137"/>
                    </a:srgbClr>
                  </a:outerShdw>
                </a:effectLst>
                <a:ea typeface="MS PGothic" panose="020B0600070205080204" pitchFamily="34" charset="-128"/>
              </a:rPr>
              <a:t>Gemcitabine/Cisplatin </a:t>
            </a:r>
            <a:r>
              <a:rPr lang="en-US" b="1" dirty="0" smtClean="0">
                <a:solidFill>
                  <a:srgbClr val="BAE1E3"/>
                </a:solidFill>
                <a:effectLst>
                  <a:outerShdw blurRad="38100" dist="38100" dir="2700000" algn="tl">
                    <a:srgbClr val="000000">
                      <a:alpha val="43137"/>
                    </a:srgbClr>
                  </a:outerShdw>
                </a:effectLst>
                <a:ea typeface="MS PGothic" panose="020B0600070205080204" pitchFamily="34" charset="-128"/>
              </a:rPr>
              <a:t>with or without </a:t>
            </a:r>
            <a:r>
              <a:rPr lang="en-US" b="1" dirty="0" err="1" smtClean="0">
                <a:solidFill>
                  <a:srgbClr val="BAE1E3"/>
                </a:solidFill>
                <a:effectLst>
                  <a:outerShdw blurRad="38100" dist="38100" dir="2700000" algn="tl">
                    <a:srgbClr val="000000">
                      <a:alpha val="43137"/>
                    </a:srgbClr>
                  </a:outerShdw>
                </a:effectLst>
                <a:ea typeface="MS PGothic" panose="020B0600070205080204" pitchFamily="34" charset="-128"/>
              </a:rPr>
              <a:t>Necitumumab</a:t>
            </a:r>
            <a:r>
              <a:rPr lang="en-US" b="1" dirty="0" smtClean="0">
                <a:solidFill>
                  <a:srgbClr val="BAE1E3"/>
                </a:solidFill>
                <a:effectLst>
                  <a:outerShdw blurRad="38100" dist="38100" dir="2700000" algn="tl">
                    <a:srgbClr val="000000">
                      <a:alpha val="43137"/>
                    </a:srgbClr>
                  </a:outerShdw>
                </a:effectLst>
                <a:ea typeface="MS PGothic" panose="020B0600070205080204" pitchFamily="34" charset="-128"/>
              </a:rPr>
              <a:t> </a:t>
            </a:r>
            <a:r>
              <a:rPr lang="en-US" dirty="0" smtClean="0">
                <a:solidFill>
                  <a:srgbClr val="BAE1E3"/>
                </a:solidFill>
                <a:effectLst>
                  <a:outerShdw blurRad="38100" dist="38100" dir="2700000" algn="tl">
                    <a:srgbClr val="000000">
                      <a:alpha val="43137"/>
                    </a:srgbClr>
                  </a:outerShdw>
                </a:effectLst>
                <a:ea typeface="MS PGothic" panose="020B0600070205080204" pitchFamily="34" charset="-128"/>
              </a:rPr>
              <a:t>for</a:t>
            </a:r>
            <a:r>
              <a:rPr lang="en-US" b="1" dirty="0" smtClean="0">
                <a:solidFill>
                  <a:srgbClr val="BAE1E3"/>
                </a:solidFill>
                <a:effectLst>
                  <a:outerShdw blurRad="38100" dist="38100" dir="2700000" algn="tl">
                    <a:srgbClr val="000000">
                      <a:alpha val="43137"/>
                    </a:srgbClr>
                  </a:outerShdw>
                </a:effectLst>
                <a:ea typeface="MS PGothic" panose="020B0600070205080204" pitchFamily="34" charset="-128"/>
              </a:rPr>
              <a:t> </a:t>
            </a:r>
            <a:r>
              <a:rPr lang="en-US" b="1" dirty="0">
                <a:solidFill>
                  <a:srgbClr val="BAE1E3"/>
                </a:solidFill>
                <a:effectLst>
                  <a:outerShdw blurRad="38100" dist="38100" dir="2700000" algn="tl">
                    <a:srgbClr val="000000">
                      <a:alpha val="43137"/>
                    </a:srgbClr>
                  </a:outerShdw>
                </a:effectLst>
                <a:ea typeface="MS PGothic" panose="020B0600070205080204" pitchFamily="34" charset="-128"/>
              </a:rPr>
              <a:t>Stage IV Squamous </a:t>
            </a:r>
            <a:r>
              <a:rPr lang="en-US" b="1" dirty="0" smtClean="0">
                <a:solidFill>
                  <a:srgbClr val="BAE1E3"/>
                </a:solidFill>
                <a:effectLst>
                  <a:outerShdw blurRad="38100" dist="38100" dir="2700000" algn="tl">
                    <a:srgbClr val="000000">
                      <a:alpha val="43137"/>
                    </a:srgbClr>
                  </a:outerShdw>
                </a:effectLst>
                <a:ea typeface="MS PGothic" panose="020B0600070205080204" pitchFamily="34" charset="-128"/>
              </a:rPr>
              <a:t>NSCLC</a:t>
            </a:r>
            <a:endParaRPr lang="en-US" b="1" dirty="0">
              <a:solidFill>
                <a:srgbClr val="BAE1E3"/>
              </a:solidFill>
              <a:effectLst>
                <a:outerShdw blurRad="38100" dist="38100" dir="2700000" algn="tl">
                  <a:srgbClr val="000000">
                    <a:alpha val="43137"/>
                  </a:srgbClr>
                </a:outerShdw>
              </a:effectLst>
              <a:ea typeface="MS PGothic" panose="020B0600070205080204" pitchFamily="34" charset="-128"/>
            </a:endParaRPr>
          </a:p>
        </p:txBody>
      </p:sp>
      <p:cxnSp>
        <p:nvCxnSpPr>
          <p:cNvPr id="28" name="Straight Arrow Connector 27"/>
          <p:cNvCxnSpPr/>
          <p:nvPr/>
        </p:nvCxnSpPr>
        <p:spPr bwMode="auto">
          <a:xfrm flipV="1">
            <a:off x="4784990" y="3724130"/>
            <a:ext cx="3026824" cy="16323"/>
          </a:xfrm>
          <a:prstGeom prst="straightConnector1">
            <a:avLst/>
          </a:prstGeom>
          <a:ln>
            <a:solidFill>
              <a:srgbClr val="99CE15"/>
            </a:solidFill>
            <a:tailEnd type="arrow"/>
          </a:ln>
        </p:spPr>
        <p:style>
          <a:lnRef idx="2">
            <a:schemeClr val="accent1"/>
          </a:lnRef>
          <a:fillRef idx="0">
            <a:schemeClr val="accent1"/>
          </a:fillRef>
          <a:effectRef idx="1">
            <a:schemeClr val="accent1"/>
          </a:effectRef>
          <a:fontRef idx="minor">
            <a:schemeClr val="tx1"/>
          </a:fontRef>
        </p:style>
      </p:cxnSp>
      <p:cxnSp>
        <p:nvCxnSpPr>
          <p:cNvPr id="29" name="Straight Arrow Connector 28"/>
          <p:cNvCxnSpPr/>
          <p:nvPr/>
        </p:nvCxnSpPr>
        <p:spPr bwMode="auto">
          <a:xfrm rot="2340000" flipV="1">
            <a:off x="4762564" y="2292120"/>
            <a:ext cx="368441" cy="1980"/>
          </a:xfrm>
          <a:prstGeom prst="straightConnector1">
            <a:avLst/>
          </a:prstGeom>
          <a:ln>
            <a:solidFill>
              <a:srgbClr val="F9961E"/>
            </a:solidFill>
            <a:tailEnd type="arrow"/>
          </a:ln>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p:nvPr/>
        </p:nvCxnSpPr>
        <p:spPr bwMode="auto">
          <a:xfrm rot="19260000" flipV="1">
            <a:off x="4746543" y="1749243"/>
            <a:ext cx="370044" cy="1980"/>
          </a:xfrm>
          <a:prstGeom prst="straightConnector1">
            <a:avLst/>
          </a:prstGeom>
          <a:ln>
            <a:solidFill>
              <a:srgbClr val="F9961E"/>
            </a:solidFill>
            <a:tailEnd type="arrow"/>
          </a:ln>
        </p:spPr>
        <p:style>
          <a:lnRef idx="2">
            <a:schemeClr val="accent1"/>
          </a:lnRef>
          <a:fillRef idx="0">
            <a:schemeClr val="accent1"/>
          </a:fillRef>
          <a:effectRef idx="1">
            <a:schemeClr val="accent1"/>
          </a:effectRef>
          <a:fontRef idx="minor">
            <a:schemeClr val="tx1"/>
          </a:fontRef>
        </p:style>
      </p:cxnSp>
      <p:sp>
        <p:nvSpPr>
          <p:cNvPr id="35" name="Rounded Rectangle 34"/>
          <p:cNvSpPr/>
          <p:nvPr/>
        </p:nvSpPr>
        <p:spPr bwMode="auto">
          <a:xfrm>
            <a:off x="1892652" y="3107202"/>
            <a:ext cx="2894502" cy="1202651"/>
          </a:xfrm>
          <a:prstGeom prst="roundRect">
            <a:avLst>
              <a:gd name="adj" fmla="val 0"/>
            </a:avLst>
          </a:prstGeom>
          <a:solidFill>
            <a:srgbClr val="99CE15"/>
          </a:solidFill>
          <a:ln w="12700">
            <a:solidFill>
              <a:schemeClr val="bg1"/>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base">
              <a:spcBef>
                <a:spcPct val="0"/>
              </a:spcBef>
              <a:spcAft>
                <a:spcPct val="0"/>
              </a:spcAft>
              <a:defRPr/>
            </a:pPr>
            <a:endParaRPr lang="en-US" sz="1800" dirty="0">
              <a:solidFill>
                <a:srgbClr val="FFFFFF"/>
              </a:solidFill>
            </a:endParaRPr>
          </a:p>
        </p:txBody>
      </p:sp>
      <p:sp>
        <p:nvSpPr>
          <p:cNvPr id="36" name="Rounded Rectangle 35"/>
          <p:cNvSpPr/>
          <p:nvPr/>
        </p:nvSpPr>
        <p:spPr bwMode="auto">
          <a:xfrm>
            <a:off x="1879837" y="1420010"/>
            <a:ext cx="2923158" cy="1143678"/>
          </a:xfrm>
          <a:prstGeom prst="roundRect">
            <a:avLst>
              <a:gd name="adj" fmla="val 0"/>
            </a:avLst>
          </a:prstGeom>
          <a:solidFill>
            <a:srgbClr val="F9961E"/>
          </a:solidFill>
          <a:ln w="12700">
            <a:solidFill>
              <a:schemeClr val="bg1"/>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base">
              <a:spcBef>
                <a:spcPct val="0"/>
              </a:spcBef>
              <a:spcAft>
                <a:spcPct val="0"/>
              </a:spcAft>
              <a:defRPr/>
            </a:pPr>
            <a:endParaRPr lang="en-US" sz="1800" u="sng" dirty="0">
              <a:solidFill>
                <a:srgbClr val="FFFFFF"/>
              </a:solidFill>
            </a:endParaRPr>
          </a:p>
        </p:txBody>
      </p:sp>
      <p:sp>
        <p:nvSpPr>
          <p:cNvPr id="39" name="Text Box 12"/>
          <p:cNvSpPr txBox="1">
            <a:spLocks noChangeArrowheads="1"/>
          </p:cNvSpPr>
          <p:nvPr/>
        </p:nvSpPr>
        <p:spPr bwMode="auto">
          <a:xfrm>
            <a:off x="4993906" y="1343683"/>
            <a:ext cx="538239" cy="794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defTabSz="912813">
              <a:spcBef>
                <a:spcPct val="20000"/>
              </a:spcBef>
              <a:buChar char="•"/>
              <a:defRPr sz="2800">
                <a:solidFill>
                  <a:schemeClr val="tx1"/>
                </a:solidFill>
                <a:latin typeface="Arial Narrow" panose="020B0606020202030204" pitchFamily="34" charset="0"/>
                <a:ea typeface="ＭＳ Ｐゴシック" panose="020B0600070205080204" pitchFamily="34" charset="-128"/>
              </a:defRPr>
            </a:lvl1pPr>
            <a:lvl2pPr marL="742950" indent="-285750" defTabSz="912813">
              <a:spcBef>
                <a:spcPct val="20000"/>
              </a:spcBef>
              <a:buChar char="–"/>
              <a:defRPr sz="2800">
                <a:solidFill>
                  <a:schemeClr val="tx1"/>
                </a:solidFill>
                <a:latin typeface="Arial Narrow" panose="020B0606020202030204" pitchFamily="34" charset="0"/>
                <a:ea typeface="ＭＳ Ｐゴシック" panose="020B0600070205080204" pitchFamily="34" charset="-128"/>
              </a:defRPr>
            </a:lvl2pPr>
            <a:lvl3pPr marL="1143000" indent="-228600" defTabSz="912813">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defTabSz="912813">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defTabSz="912813">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defTabSz="912813"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defTabSz="912813"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defTabSz="912813"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defTabSz="912813"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algn="ctr" eaLnBrk="0" fontAlgn="base" hangingPunct="0">
              <a:lnSpc>
                <a:spcPct val="95000"/>
              </a:lnSpc>
              <a:spcBef>
                <a:spcPct val="50000"/>
              </a:spcBef>
              <a:spcAft>
                <a:spcPct val="0"/>
              </a:spcAft>
              <a:buFontTx/>
              <a:buNone/>
            </a:pPr>
            <a:r>
              <a:rPr lang="en-US" altLang="en-US" sz="1600" b="1" dirty="0">
                <a:solidFill>
                  <a:srgbClr val="FFFFFF"/>
                </a:solidFill>
                <a:latin typeface="Arial" panose="020B0604020202020204" pitchFamily="34" charset="0"/>
              </a:rPr>
              <a:t>PRCRSD</a:t>
            </a:r>
          </a:p>
        </p:txBody>
      </p:sp>
      <p:sp>
        <p:nvSpPr>
          <p:cNvPr id="41" name="Text Box 13"/>
          <p:cNvSpPr txBox="1">
            <a:spLocks noChangeArrowheads="1"/>
          </p:cNvSpPr>
          <p:nvPr/>
        </p:nvSpPr>
        <p:spPr bwMode="auto">
          <a:xfrm>
            <a:off x="5023824" y="2360627"/>
            <a:ext cx="533951" cy="326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defTabSz="912813">
              <a:spcBef>
                <a:spcPct val="20000"/>
              </a:spcBef>
              <a:buChar char="•"/>
              <a:defRPr sz="2800">
                <a:solidFill>
                  <a:schemeClr val="tx1"/>
                </a:solidFill>
                <a:latin typeface="Arial Narrow" panose="020B0606020202030204" pitchFamily="34" charset="0"/>
                <a:ea typeface="ＭＳ Ｐゴシック" panose="020B0600070205080204" pitchFamily="34" charset="-128"/>
              </a:defRPr>
            </a:lvl1pPr>
            <a:lvl2pPr marL="742950" indent="-285750" defTabSz="912813">
              <a:spcBef>
                <a:spcPct val="20000"/>
              </a:spcBef>
              <a:buChar char="–"/>
              <a:defRPr sz="2800">
                <a:solidFill>
                  <a:schemeClr val="tx1"/>
                </a:solidFill>
                <a:latin typeface="Arial Narrow" panose="020B0606020202030204" pitchFamily="34" charset="0"/>
                <a:ea typeface="ＭＳ Ｐゴシック" panose="020B0600070205080204" pitchFamily="34" charset="-128"/>
              </a:defRPr>
            </a:lvl2pPr>
            <a:lvl3pPr marL="1143000" indent="-228600" defTabSz="912813">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defTabSz="912813">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defTabSz="912813">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defTabSz="912813"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defTabSz="912813"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defTabSz="912813"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defTabSz="912813"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algn="ctr" eaLnBrk="0" fontAlgn="base" hangingPunct="0">
              <a:lnSpc>
                <a:spcPct val="95000"/>
              </a:lnSpc>
              <a:spcBef>
                <a:spcPct val="50000"/>
              </a:spcBef>
              <a:spcAft>
                <a:spcPct val="0"/>
              </a:spcAft>
              <a:buFontTx/>
              <a:buNone/>
            </a:pPr>
            <a:r>
              <a:rPr lang="en-US" altLang="en-US" sz="1600" b="1" dirty="0">
                <a:solidFill>
                  <a:srgbClr val="FFFFFF"/>
                </a:solidFill>
                <a:latin typeface="Arial" panose="020B0604020202020204" pitchFamily="34" charset="0"/>
              </a:rPr>
              <a:t>PD</a:t>
            </a:r>
          </a:p>
        </p:txBody>
      </p:sp>
      <p:sp>
        <p:nvSpPr>
          <p:cNvPr id="42" name="Text Box 5"/>
          <p:cNvSpPr txBox="1">
            <a:spLocks noChangeArrowheads="1"/>
          </p:cNvSpPr>
          <p:nvPr/>
        </p:nvSpPr>
        <p:spPr bwMode="auto">
          <a:xfrm>
            <a:off x="1890068" y="1469905"/>
            <a:ext cx="2912927" cy="1061829"/>
          </a:xfrm>
          <a:prstGeom prst="rect">
            <a:avLst/>
          </a:prstGeom>
          <a:noFill/>
          <a:ln w="15875">
            <a:noFill/>
            <a:miter lim="800000"/>
            <a:headEnd/>
            <a:tailEnd/>
          </a:ln>
          <a:effectLst/>
          <a:scene3d>
            <a:camera prst="orthographicFront">
              <a:rot lat="0" lon="0" rev="0"/>
            </a:camera>
            <a:lightRig rig="contrasting" dir="t">
              <a:rot lat="0" lon="0" rev="1500000"/>
            </a:lightRig>
          </a:scene3d>
          <a:sp3d prstMaterial="metal"/>
        </p:spPr>
        <p:txBody>
          <a:bodyPr wrap="square" anchor="ctr">
            <a:spAutoFit/>
          </a:bodyPr>
          <a:lstStyle/>
          <a:p>
            <a:pPr algn="ctr" defTabSz="685752">
              <a:lnSpc>
                <a:spcPct val="95000"/>
              </a:lnSpc>
              <a:spcAft>
                <a:spcPct val="30000"/>
              </a:spcAft>
              <a:defRPr/>
            </a:pPr>
            <a:r>
              <a:rPr lang="en-US" sz="2000" b="1" dirty="0" smtClean="0">
                <a:solidFill>
                  <a:srgbClr val="011997"/>
                </a:solidFill>
                <a:latin typeface="Arial"/>
                <a:ea typeface="ヒラギノ角ゴ Pro W3" charset="-128"/>
              </a:rPr>
              <a:t>Gemcitabine/cisplatin </a:t>
            </a:r>
            <a:r>
              <a:rPr lang="en-US" sz="2000" b="1" dirty="0">
                <a:solidFill>
                  <a:srgbClr val="011997"/>
                </a:solidFill>
                <a:latin typeface="Arial"/>
                <a:ea typeface="ヒラギノ角ゴ Pro W3" charset="-128"/>
              </a:rPr>
              <a:t>+ </a:t>
            </a:r>
            <a:r>
              <a:rPr lang="en-US" sz="2000" b="1" dirty="0" err="1">
                <a:solidFill>
                  <a:srgbClr val="011997"/>
                </a:solidFill>
                <a:latin typeface="Arial"/>
                <a:ea typeface="ヒラギノ角ゴ Pro W3" charset="-128"/>
              </a:rPr>
              <a:t>n</a:t>
            </a:r>
            <a:r>
              <a:rPr lang="en-US" sz="2000" b="1" dirty="0" err="1" smtClean="0">
                <a:solidFill>
                  <a:srgbClr val="011997"/>
                </a:solidFill>
                <a:latin typeface="Arial"/>
                <a:ea typeface="ヒラギノ角ゴ Pro W3" charset="-128"/>
              </a:rPr>
              <a:t>ecitumumab</a:t>
            </a:r>
            <a:endParaRPr lang="en-US" sz="2000" b="1" dirty="0">
              <a:solidFill>
                <a:srgbClr val="011997"/>
              </a:solidFill>
              <a:latin typeface="Arial"/>
              <a:ea typeface="ヒラギノ角ゴ Pro W3" charset="-128"/>
            </a:endParaRPr>
          </a:p>
          <a:p>
            <a:pPr algn="ctr" defTabSz="685752">
              <a:lnSpc>
                <a:spcPct val="95000"/>
              </a:lnSpc>
              <a:spcAft>
                <a:spcPct val="30000"/>
              </a:spcAft>
              <a:defRPr/>
            </a:pPr>
            <a:r>
              <a:rPr lang="en-US" sz="2000" b="1" dirty="0" smtClean="0">
                <a:solidFill>
                  <a:srgbClr val="011997"/>
                </a:solidFill>
                <a:latin typeface="Arial"/>
                <a:ea typeface="ヒラギノ角ゴ Pro W3" charset="-128"/>
              </a:rPr>
              <a:t>q3w </a:t>
            </a:r>
          </a:p>
        </p:txBody>
      </p:sp>
      <p:sp>
        <p:nvSpPr>
          <p:cNvPr id="43" name="Text Box 19"/>
          <p:cNvSpPr txBox="1">
            <a:spLocks noChangeArrowheads="1"/>
          </p:cNvSpPr>
          <p:nvPr/>
        </p:nvSpPr>
        <p:spPr bwMode="auto">
          <a:xfrm>
            <a:off x="7811814" y="3561008"/>
            <a:ext cx="468398" cy="326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912813">
              <a:spcBef>
                <a:spcPct val="20000"/>
              </a:spcBef>
              <a:buChar char="•"/>
              <a:defRPr sz="2800">
                <a:solidFill>
                  <a:schemeClr val="tx1"/>
                </a:solidFill>
                <a:latin typeface="Arial Narrow" panose="020B0606020202030204" pitchFamily="34" charset="0"/>
                <a:ea typeface="ＭＳ Ｐゴシック" panose="020B0600070205080204" pitchFamily="34" charset="-128"/>
              </a:defRPr>
            </a:lvl1pPr>
            <a:lvl2pPr marL="742950" indent="-285750" defTabSz="912813">
              <a:spcBef>
                <a:spcPct val="20000"/>
              </a:spcBef>
              <a:buChar char="–"/>
              <a:defRPr sz="2800">
                <a:solidFill>
                  <a:schemeClr val="tx1"/>
                </a:solidFill>
                <a:latin typeface="Arial Narrow" panose="020B0606020202030204" pitchFamily="34" charset="0"/>
                <a:ea typeface="ＭＳ Ｐゴシック" panose="020B0600070205080204" pitchFamily="34" charset="-128"/>
              </a:defRPr>
            </a:lvl2pPr>
            <a:lvl3pPr marL="1143000" indent="-228600" defTabSz="912813">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defTabSz="912813">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defTabSz="912813">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defTabSz="912813"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defTabSz="912813"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defTabSz="912813"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defTabSz="912813"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algn="ctr" eaLnBrk="0" fontAlgn="base" hangingPunct="0">
              <a:lnSpc>
                <a:spcPct val="95000"/>
              </a:lnSpc>
              <a:spcBef>
                <a:spcPct val="0"/>
              </a:spcBef>
              <a:spcAft>
                <a:spcPct val="0"/>
              </a:spcAft>
              <a:buFontTx/>
              <a:buNone/>
            </a:pPr>
            <a:r>
              <a:rPr lang="de-DE" altLang="en-US" sz="1600" b="1" dirty="0">
                <a:solidFill>
                  <a:srgbClr val="FFFFFF"/>
                </a:solidFill>
                <a:latin typeface="Arial" panose="020B0604020202020204" pitchFamily="34" charset="0"/>
              </a:rPr>
              <a:t>PD</a:t>
            </a:r>
          </a:p>
        </p:txBody>
      </p:sp>
      <p:sp>
        <p:nvSpPr>
          <p:cNvPr id="44" name="Textfeld 23"/>
          <p:cNvSpPr txBox="1">
            <a:spLocks noChangeArrowheads="1"/>
          </p:cNvSpPr>
          <p:nvPr/>
        </p:nvSpPr>
        <p:spPr bwMode="auto">
          <a:xfrm>
            <a:off x="2357415" y="2762697"/>
            <a:ext cx="2239717" cy="326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912813">
              <a:spcBef>
                <a:spcPct val="20000"/>
              </a:spcBef>
              <a:buChar char="•"/>
              <a:defRPr sz="2800">
                <a:solidFill>
                  <a:schemeClr val="tx1"/>
                </a:solidFill>
                <a:latin typeface="Arial Narrow" panose="020B0606020202030204" pitchFamily="34" charset="0"/>
                <a:ea typeface="ＭＳ Ｐゴシック" panose="020B0600070205080204" pitchFamily="34" charset="-128"/>
              </a:defRPr>
            </a:lvl1pPr>
            <a:lvl2pPr marL="742950" indent="-285750" defTabSz="912813">
              <a:spcBef>
                <a:spcPct val="20000"/>
              </a:spcBef>
              <a:buChar char="–"/>
              <a:defRPr sz="2800">
                <a:solidFill>
                  <a:schemeClr val="tx1"/>
                </a:solidFill>
                <a:latin typeface="Arial Narrow" panose="020B0606020202030204" pitchFamily="34" charset="0"/>
                <a:ea typeface="ＭＳ Ｐゴシック" panose="020B0600070205080204" pitchFamily="34" charset="-128"/>
              </a:defRPr>
            </a:lvl2pPr>
            <a:lvl3pPr marL="1143000" indent="-228600" defTabSz="912813">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defTabSz="912813">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defTabSz="912813">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defTabSz="912813"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defTabSz="912813"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defTabSz="912813"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defTabSz="912813"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algn="ctr" eaLnBrk="0" fontAlgn="base" hangingPunct="0">
              <a:lnSpc>
                <a:spcPct val="95000"/>
              </a:lnSpc>
              <a:spcBef>
                <a:spcPct val="0"/>
              </a:spcBef>
              <a:spcAft>
                <a:spcPct val="0"/>
              </a:spcAft>
              <a:buFontTx/>
              <a:buNone/>
            </a:pPr>
            <a:r>
              <a:rPr lang="en-US" altLang="en-US" sz="1600" b="1" i="1" dirty="0">
                <a:solidFill>
                  <a:srgbClr val="FFFFFF"/>
                </a:solidFill>
                <a:latin typeface="Arial" panose="020B0604020202020204" pitchFamily="34" charset="0"/>
              </a:rPr>
              <a:t>Maximum of 6 cycles</a:t>
            </a:r>
            <a:endParaRPr lang="de-DE" altLang="en-US" sz="1600" b="1" dirty="0">
              <a:solidFill>
                <a:srgbClr val="FFFFFF"/>
              </a:solidFill>
              <a:latin typeface="Arial" panose="020B0604020202020204" pitchFamily="34" charset="0"/>
            </a:endParaRPr>
          </a:p>
        </p:txBody>
      </p:sp>
      <p:sp>
        <p:nvSpPr>
          <p:cNvPr id="46" name="Text Box 8"/>
          <p:cNvSpPr txBox="1">
            <a:spLocks noChangeArrowheads="1"/>
          </p:cNvSpPr>
          <p:nvPr/>
        </p:nvSpPr>
        <p:spPr bwMode="auto">
          <a:xfrm>
            <a:off x="1870699" y="3401830"/>
            <a:ext cx="2916454" cy="769441"/>
          </a:xfrm>
          <a:prstGeom prst="rect">
            <a:avLst/>
          </a:prstGeom>
          <a:noFill/>
          <a:ln w="15875">
            <a:noFill/>
            <a:miter lim="800000"/>
            <a:headEnd/>
            <a:tailEnd/>
          </a:ln>
          <a:effectLst/>
          <a:scene3d>
            <a:camera prst="orthographicFront">
              <a:rot lat="0" lon="0" rev="0"/>
            </a:camera>
            <a:lightRig rig="contrasting" dir="t">
              <a:rot lat="0" lon="0" rev="1500000"/>
            </a:lightRig>
          </a:scene3d>
          <a:sp3d prstMaterial="metal"/>
        </p:spPr>
        <p:txBody>
          <a:bodyPr wrap="square">
            <a:spAutoFit/>
          </a:bodyPr>
          <a:lstStyle>
            <a:defPPr>
              <a:defRPr lang="en-US"/>
            </a:defPPr>
            <a:lvl1pPr defTabSz="914336">
              <a:spcAft>
                <a:spcPct val="30000"/>
              </a:spcAft>
              <a:defRPr sz="1400" b="1" u="sng">
                <a:solidFill>
                  <a:srgbClr val="FFFFFF"/>
                </a:solidFill>
                <a:ea typeface="ヒラギノ角ゴ Pro W3" charset="-128"/>
              </a:defRPr>
            </a:lvl1pPr>
          </a:lstStyle>
          <a:p>
            <a:pPr algn="ctr">
              <a:lnSpc>
                <a:spcPct val="95000"/>
              </a:lnSpc>
              <a:defRPr/>
            </a:pPr>
            <a:r>
              <a:rPr lang="en-US" sz="2000" u="none" dirty="0">
                <a:solidFill>
                  <a:srgbClr val="011997"/>
                </a:solidFill>
                <a:latin typeface="Arial"/>
              </a:rPr>
              <a:t>Gemcitabine/cisplatin</a:t>
            </a:r>
          </a:p>
          <a:p>
            <a:pPr algn="ctr">
              <a:lnSpc>
                <a:spcPct val="95000"/>
              </a:lnSpc>
              <a:defRPr/>
            </a:pPr>
            <a:r>
              <a:rPr lang="en-US" sz="2000" u="none" dirty="0" smtClean="0">
                <a:solidFill>
                  <a:srgbClr val="011997"/>
                </a:solidFill>
                <a:latin typeface="Arial"/>
              </a:rPr>
              <a:t>q3w</a:t>
            </a:r>
          </a:p>
        </p:txBody>
      </p:sp>
      <p:sp>
        <p:nvSpPr>
          <p:cNvPr id="47" name="TextBox 28"/>
          <p:cNvSpPr txBox="1">
            <a:spLocks noChangeArrowheads="1"/>
          </p:cNvSpPr>
          <p:nvPr/>
        </p:nvSpPr>
        <p:spPr bwMode="auto">
          <a:xfrm>
            <a:off x="1322957" y="2306601"/>
            <a:ext cx="55361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Narrow" panose="020B060602020203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Narrow" panose="020B060602020203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algn="ctr" fontAlgn="base">
              <a:spcBef>
                <a:spcPct val="0"/>
              </a:spcBef>
              <a:spcAft>
                <a:spcPct val="0"/>
              </a:spcAft>
              <a:buFontTx/>
              <a:buNone/>
            </a:pPr>
            <a:r>
              <a:rPr lang="de-DE" altLang="en-US" sz="1600" b="1" dirty="0">
                <a:solidFill>
                  <a:srgbClr val="F9961E"/>
                </a:solidFill>
                <a:latin typeface="Arial" panose="020B0604020202020204" pitchFamily="34" charset="0"/>
              </a:rPr>
              <a:t>1</a:t>
            </a:r>
            <a:endParaRPr lang="en-US" altLang="en-US" sz="1600" b="1" dirty="0">
              <a:solidFill>
                <a:srgbClr val="F9961E"/>
              </a:solidFill>
              <a:latin typeface="Arial" panose="020B0604020202020204" pitchFamily="34" charset="0"/>
            </a:endParaRPr>
          </a:p>
        </p:txBody>
      </p:sp>
      <p:sp>
        <p:nvSpPr>
          <p:cNvPr id="48" name="TextBox 29"/>
          <p:cNvSpPr txBox="1">
            <a:spLocks noChangeArrowheads="1"/>
          </p:cNvSpPr>
          <p:nvPr/>
        </p:nvSpPr>
        <p:spPr bwMode="auto">
          <a:xfrm>
            <a:off x="1332568" y="3088291"/>
            <a:ext cx="54784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Narrow" panose="020B060602020203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Narrow" panose="020B060602020203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algn="ctr" fontAlgn="base">
              <a:spcBef>
                <a:spcPct val="0"/>
              </a:spcBef>
              <a:spcAft>
                <a:spcPct val="0"/>
              </a:spcAft>
              <a:buFontTx/>
              <a:buNone/>
            </a:pPr>
            <a:r>
              <a:rPr lang="de-DE" altLang="en-US" sz="1600" b="1" dirty="0">
                <a:solidFill>
                  <a:srgbClr val="99CE15"/>
                </a:solidFill>
                <a:latin typeface="Arial" panose="020B0604020202020204" pitchFamily="34" charset="0"/>
              </a:rPr>
              <a:t>1</a:t>
            </a:r>
            <a:endParaRPr lang="en-US" altLang="en-US" sz="1600" b="1" dirty="0">
              <a:solidFill>
                <a:srgbClr val="99CE15"/>
              </a:solidFill>
              <a:latin typeface="Arial" panose="020B0604020202020204" pitchFamily="34" charset="0"/>
            </a:endParaRPr>
          </a:p>
        </p:txBody>
      </p:sp>
      <p:cxnSp>
        <p:nvCxnSpPr>
          <p:cNvPr id="50" name="Straight Arrow Connector 49"/>
          <p:cNvCxnSpPr/>
          <p:nvPr/>
        </p:nvCxnSpPr>
        <p:spPr bwMode="auto">
          <a:xfrm rot="19140000" flipV="1">
            <a:off x="1218243" y="2310718"/>
            <a:ext cx="738485" cy="1980"/>
          </a:xfrm>
          <a:prstGeom prst="straightConnector1">
            <a:avLst/>
          </a:prstGeom>
          <a:ln>
            <a:solidFill>
              <a:srgbClr val="F9961E"/>
            </a:solidFill>
            <a:tailEnd type="arrow"/>
          </a:ln>
        </p:spPr>
        <p:style>
          <a:lnRef idx="2">
            <a:schemeClr val="accent1"/>
          </a:lnRef>
          <a:fillRef idx="0">
            <a:schemeClr val="accent1"/>
          </a:fillRef>
          <a:effectRef idx="1">
            <a:schemeClr val="accent1"/>
          </a:effectRef>
          <a:fontRef idx="minor">
            <a:schemeClr val="tx1"/>
          </a:fontRef>
        </p:style>
      </p:cxnSp>
      <p:cxnSp>
        <p:nvCxnSpPr>
          <p:cNvPr id="53" name="Straight Arrow Connector 52"/>
          <p:cNvCxnSpPr/>
          <p:nvPr/>
        </p:nvCxnSpPr>
        <p:spPr bwMode="auto">
          <a:xfrm rot="2100000" flipV="1">
            <a:off x="1178195" y="3497518"/>
            <a:ext cx="784940" cy="1982"/>
          </a:xfrm>
          <a:prstGeom prst="straightConnector1">
            <a:avLst/>
          </a:prstGeom>
          <a:ln>
            <a:solidFill>
              <a:srgbClr val="99CE15"/>
            </a:solidFill>
            <a:tailEnd type="arrow"/>
          </a:ln>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p:nvPr/>
        </p:nvCxnSpPr>
        <p:spPr bwMode="auto">
          <a:xfrm flipV="1">
            <a:off x="5494728" y="1731541"/>
            <a:ext cx="257909" cy="0"/>
          </a:xfrm>
          <a:prstGeom prst="straightConnector1">
            <a:avLst/>
          </a:prstGeom>
          <a:ln>
            <a:solidFill>
              <a:srgbClr val="F9961E"/>
            </a:solidFill>
            <a:tailEnd type="arrow"/>
          </a:ln>
        </p:spPr>
        <p:style>
          <a:lnRef idx="2">
            <a:schemeClr val="accent1"/>
          </a:lnRef>
          <a:fillRef idx="0">
            <a:schemeClr val="accent1"/>
          </a:fillRef>
          <a:effectRef idx="1">
            <a:schemeClr val="accent1"/>
          </a:effectRef>
          <a:fontRef idx="minor">
            <a:schemeClr val="tx1"/>
          </a:fontRef>
        </p:style>
      </p:cxnSp>
      <p:sp>
        <p:nvSpPr>
          <p:cNvPr id="62" name="Oval 4"/>
          <p:cNvSpPr>
            <a:spLocks noChangeArrowheads="1"/>
          </p:cNvSpPr>
          <p:nvPr/>
        </p:nvSpPr>
        <p:spPr bwMode="auto">
          <a:xfrm>
            <a:off x="554763" y="2402323"/>
            <a:ext cx="1004887" cy="1003300"/>
          </a:xfrm>
          <a:prstGeom prst="ellipse">
            <a:avLst/>
          </a:prstGeom>
          <a:solidFill>
            <a:srgbClr val="FD701B"/>
          </a:solidFill>
          <a:ln>
            <a:noFill/>
          </a:ln>
          <a:extLst/>
        </p:spPr>
        <p:txBody>
          <a:bodyPr wrap="none" anchor="ct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Arial" charset="0"/>
                <a:ea typeface="ＭＳ Ｐゴシック" charset="-128"/>
              </a:defRPr>
            </a:lvl9pPr>
          </a:lstStyle>
          <a:p>
            <a:pPr algn="ctr"/>
            <a:r>
              <a:rPr lang="en-US" altLang="x-none" sz="3600" b="1" dirty="0">
                <a:solidFill>
                  <a:schemeClr val="bg1"/>
                </a:solidFill>
              </a:rPr>
              <a:t>R</a:t>
            </a:r>
          </a:p>
        </p:txBody>
      </p:sp>
      <p:cxnSp>
        <p:nvCxnSpPr>
          <p:cNvPr id="31" name="Straight Arrow Connector 30"/>
          <p:cNvCxnSpPr/>
          <p:nvPr/>
        </p:nvCxnSpPr>
        <p:spPr bwMode="auto">
          <a:xfrm flipV="1">
            <a:off x="7867787" y="1707473"/>
            <a:ext cx="257910" cy="1980"/>
          </a:xfrm>
          <a:prstGeom prst="straightConnector1">
            <a:avLst/>
          </a:prstGeom>
          <a:ln>
            <a:solidFill>
              <a:srgbClr val="F9961E"/>
            </a:solidFill>
            <a:tailEnd type="arrow"/>
          </a:ln>
        </p:spPr>
        <p:style>
          <a:lnRef idx="2">
            <a:schemeClr val="accent1"/>
          </a:lnRef>
          <a:fillRef idx="0">
            <a:schemeClr val="accent1"/>
          </a:fillRef>
          <a:effectRef idx="1">
            <a:schemeClr val="accent1"/>
          </a:effectRef>
          <a:fontRef idx="minor">
            <a:schemeClr val="tx1"/>
          </a:fontRef>
        </p:style>
      </p:cxnSp>
      <p:sp>
        <p:nvSpPr>
          <p:cNvPr id="33" name="Rounded Rectangle 32"/>
          <p:cNvSpPr/>
          <p:nvPr/>
        </p:nvSpPr>
        <p:spPr bwMode="auto">
          <a:xfrm>
            <a:off x="5913088" y="1370393"/>
            <a:ext cx="1926547" cy="767355"/>
          </a:xfrm>
          <a:prstGeom prst="roundRect">
            <a:avLst>
              <a:gd name="adj" fmla="val 0"/>
            </a:avLst>
          </a:prstGeom>
          <a:solidFill>
            <a:srgbClr val="F9961E"/>
          </a:solidFill>
          <a:ln w="12700">
            <a:solidFill>
              <a:schemeClr val="bg1"/>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base">
              <a:spcBef>
                <a:spcPct val="0"/>
              </a:spcBef>
              <a:spcAft>
                <a:spcPct val="0"/>
              </a:spcAft>
              <a:defRPr/>
            </a:pPr>
            <a:endParaRPr lang="en-US" sz="1800" dirty="0">
              <a:solidFill>
                <a:srgbClr val="FFFFFF"/>
              </a:solidFill>
            </a:endParaRPr>
          </a:p>
        </p:txBody>
      </p:sp>
      <p:sp>
        <p:nvSpPr>
          <p:cNvPr id="37" name="Text Box 19"/>
          <p:cNvSpPr txBox="1">
            <a:spLocks noChangeArrowheads="1"/>
          </p:cNvSpPr>
          <p:nvPr/>
        </p:nvSpPr>
        <p:spPr bwMode="auto">
          <a:xfrm>
            <a:off x="8055654" y="1532144"/>
            <a:ext cx="468398" cy="326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912813">
              <a:spcBef>
                <a:spcPct val="20000"/>
              </a:spcBef>
              <a:buChar char="•"/>
              <a:defRPr sz="2800">
                <a:solidFill>
                  <a:schemeClr val="tx1"/>
                </a:solidFill>
                <a:latin typeface="Arial Narrow" panose="020B0606020202030204" pitchFamily="34" charset="0"/>
                <a:ea typeface="ＭＳ Ｐゴシック" panose="020B0600070205080204" pitchFamily="34" charset="-128"/>
              </a:defRPr>
            </a:lvl1pPr>
            <a:lvl2pPr marL="742950" indent="-285750" defTabSz="912813">
              <a:spcBef>
                <a:spcPct val="20000"/>
              </a:spcBef>
              <a:buChar char="–"/>
              <a:defRPr sz="2800">
                <a:solidFill>
                  <a:schemeClr val="tx1"/>
                </a:solidFill>
                <a:latin typeface="Arial Narrow" panose="020B0606020202030204" pitchFamily="34" charset="0"/>
                <a:ea typeface="ＭＳ Ｐゴシック" panose="020B0600070205080204" pitchFamily="34" charset="-128"/>
              </a:defRPr>
            </a:lvl2pPr>
            <a:lvl3pPr marL="1143000" indent="-228600" defTabSz="912813">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defTabSz="912813">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defTabSz="912813">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defTabSz="912813"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defTabSz="912813"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defTabSz="912813"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defTabSz="912813"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algn="ctr" eaLnBrk="0" fontAlgn="base" hangingPunct="0">
              <a:lnSpc>
                <a:spcPct val="95000"/>
              </a:lnSpc>
              <a:spcBef>
                <a:spcPct val="0"/>
              </a:spcBef>
              <a:spcAft>
                <a:spcPct val="0"/>
              </a:spcAft>
              <a:buFontTx/>
              <a:buNone/>
            </a:pPr>
            <a:r>
              <a:rPr lang="de-DE" altLang="en-US" sz="1600" b="1" dirty="0">
                <a:solidFill>
                  <a:srgbClr val="FFFFFF"/>
                </a:solidFill>
                <a:latin typeface="Arial" panose="020B0604020202020204" pitchFamily="34" charset="0"/>
              </a:rPr>
              <a:t>PD</a:t>
            </a:r>
          </a:p>
        </p:txBody>
      </p:sp>
      <p:sp>
        <p:nvSpPr>
          <p:cNvPr id="40" name="Text Box 8"/>
          <p:cNvSpPr txBox="1">
            <a:spLocks noChangeArrowheads="1"/>
          </p:cNvSpPr>
          <p:nvPr/>
        </p:nvSpPr>
        <p:spPr bwMode="auto">
          <a:xfrm>
            <a:off x="5913090" y="1416229"/>
            <a:ext cx="1926546" cy="677108"/>
          </a:xfrm>
          <a:prstGeom prst="rect">
            <a:avLst/>
          </a:prstGeom>
          <a:noFill/>
          <a:ln w="15875">
            <a:noFill/>
            <a:miter lim="800000"/>
            <a:headEnd/>
            <a:tailEnd/>
          </a:ln>
          <a:effectLst/>
          <a:scene3d>
            <a:camera prst="orthographicFront">
              <a:rot lat="0" lon="0" rev="0"/>
            </a:camera>
            <a:lightRig rig="contrasting" dir="t">
              <a:rot lat="0" lon="0" rev="1500000"/>
            </a:lightRig>
          </a:scene3d>
          <a:sp3d prstMaterial="metal"/>
        </p:spPr>
        <p:txBody>
          <a:bodyPr wrap="square">
            <a:spAutoFit/>
          </a:bodyPr>
          <a:lstStyle>
            <a:defPPr>
              <a:defRPr lang="en-US"/>
            </a:defPPr>
            <a:lvl1pPr defTabSz="914336">
              <a:spcAft>
                <a:spcPct val="30000"/>
              </a:spcAft>
              <a:defRPr sz="1400" b="1" u="sng">
                <a:solidFill>
                  <a:srgbClr val="FFFFFF"/>
                </a:solidFill>
                <a:ea typeface="ヒラギノ角ゴ Pro W3" charset="-128"/>
              </a:defRPr>
            </a:lvl1pPr>
          </a:lstStyle>
          <a:p>
            <a:pPr algn="ctr">
              <a:lnSpc>
                <a:spcPct val="95000"/>
              </a:lnSpc>
              <a:defRPr/>
            </a:pPr>
            <a:r>
              <a:rPr lang="en-US" sz="2000" u="none" dirty="0" err="1" smtClean="0">
                <a:solidFill>
                  <a:srgbClr val="011997"/>
                </a:solidFill>
                <a:latin typeface="Arial"/>
              </a:rPr>
              <a:t>Necitumumab</a:t>
            </a:r>
            <a:r>
              <a:rPr lang="en-US" sz="2000" u="none" dirty="0" smtClean="0">
                <a:solidFill>
                  <a:srgbClr val="011997"/>
                </a:solidFill>
                <a:latin typeface="Arial"/>
              </a:rPr>
              <a:t> q3w</a:t>
            </a:r>
            <a:endParaRPr lang="en-US" sz="2000" u="none" dirty="0">
              <a:solidFill>
                <a:srgbClr val="011997"/>
              </a:solidFill>
              <a:latin typeface="Arial"/>
            </a:endParaRPr>
          </a:p>
        </p:txBody>
      </p:sp>
    </p:spTree>
    <p:extLst>
      <p:ext uri="{BB962C8B-B14F-4D97-AF65-F5344CB8AC3E}">
        <p14:creationId xmlns:p14="http://schemas.microsoft.com/office/powerpoint/2010/main" val="1558834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advClick="0"/>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0341" y="6393510"/>
            <a:ext cx="8942832" cy="338554"/>
          </a:xfrm>
          <a:prstGeom prst="rect">
            <a:avLst/>
          </a:prstGeom>
          <a:noFill/>
        </p:spPr>
        <p:txBody>
          <a:bodyPr wrap="square" rtlCol="0">
            <a:spAutoFit/>
          </a:bodyPr>
          <a:lstStyle/>
          <a:p>
            <a:r>
              <a:rPr lang="en-US" sz="1600" dirty="0">
                <a:solidFill>
                  <a:srgbClr val="FFFFFF"/>
                </a:solidFill>
              </a:rPr>
              <a:t>http://</a:t>
            </a:r>
            <a:r>
              <a:rPr lang="en-US" sz="1600" dirty="0" err="1">
                <a:solidFill>
                  <a:srgbClr val="FFFFFF"/>
                </a:solidFill>
              </a:rPr>
              <a:t>www.lung-map.org</a:t>
            </a:r>
            <a:r>
              <a:rPr lang="en-US" sz="1600" dirty="0">
                <a:solidFill>
                  <a:srgbClr val="FFFFFF"/>
                </a:solidFill>
              </a:rPr>
              <a:t>/about-lung-map; </a:t>
            </a:r>
            <a:r>
              <a:rPr lang="en-US" sz="1600" dirty="0" err="1" smtClean="0">
                <a:solidFill>
                  <a:srgbClr val="FFFFFF"/>
                </a:solidFill>
              </a:rPr>
              <a:t>www.clinicaltrials.gov</a:t>
            </a:r>
            <a:r>
              <a:rPr lang="en-US" sz="1600" dirty="0" smtClean="0">
                <a:solidFill>
                  <a:srgbClr val="FFFFFF"/>
                </a:solidFill>
              </a:rPr>
              <a:t> </a:t>
            </a:r>
            <a:endParaRPr lang="en-US" sz="1600" dirty="0">
              <a:solidFill>
                <a:srgbClr val="000000"/>
              </a:solidFill>
              <a:latin typeface="Arial" charset="0"/>
              <a:ea typeface="ＭＳ Ｐゴシック" charset="0"/>
              <a:cs typeface="ＭＳ Ｐゴシック" charset="0"/>
            </a:endParaRPr>
          </a:p>
        </p:txBody>
      </p:sp>
      <p:sp>
        <p:nvSpPr>
          <p:cNvPr id="19" name="Title 1"/>
          <p:cNvSpPr>
            <a:spLocks noGrp="1"/>
          </p:cNvSpPr>
          <p:nvPr>
            <p:ph type="title"/>
          </p:nvPr>
        </p:nvSpPr>
        <p:spPr>
          <a:xfrm>
            <a:off x="685800" y="135823"/>
            <a:ext cx="7769225" cy="1143000"/>
          </a:xfrm>
        </p:spPr>
        <p:txBody>
          <a:bodyPr/>
          <a:lstStyle/>
          <a:p>
            <a:r>
              <a:rPr lang="en-US" dirty="0" smtClean="0"/>
              <a:t>Ongoing Lung-MAP (SWOG-S1400): Biomarker-Targeted Second-Line Therapy for Recurrent Stage IV Squamous Cell Lung Cancer</a:t>
            </a:r>
            <a:endParaRPr lang="en-US" dirty="0"/>
          </a:p>
        </p:txBody>
      </p:sp>
      <p:sp>
        <p:nvSpPr>
          <p:cNvPr id="10" name="TextBox 9"/>
          <p:cNvSpPr txBox="1"/>
          <p:nvPr/>
        </p:nvSpPr>
        <p:spPr>
          <a:xfrm>
            <a:off x="832556" y="1538111"/>
            <a:ext cx="184666" cy="461665"/>
          </a:xfrm>
          <a:prstGeom prst="rect">
            <a:avLst/>
          </a:prstGeom>
          <a:noFill/>
        </p:spPr>
        <p:txBody>
          <a:bodyPr wrap="none" rtlCol="0">
            <a:spAutoFit/>
          </a:bodyPr>
          <a:lstStyle/>
          <a:p>
            <a:pPr defTabSz="914400" eaLnBrk="0" fontAlgn="base" hangingPunct="0">
              <a:spcBef>
                <a:spcPct val="0"/>
              </a:spcBef>
              <a:spcAft>
                <a:spcPct val="0"/>
              </a:spcAft>
            </a:pPr>
            <a:endParaRPr lang="en-US" sz="2400" dirty="0">
              <a:solidFill>
                <a:srgbClr val="000000"/>
              </a:solidFill>
              <a:latin typeface="Arial" charset="0"/>
              <a:ea typeface="ＭＳ Ｐゴシック" charset="0"/>
              <a:cs typeface="ＭＳ Ｐゴシック" charset="0"/>
            </a:endParaRPr>
          </a:p>
        </p:txBody>
      </p:sp>
      <p:sp>
        <p:nvSpPr>
          <p:cNvPr id="6" name="TextBox 5"/>
          <p:cNvSpPr txBox="1"/>
          <p:nvPr/>
        </p:nvSpPr>
        <p:spPr>
          <a:xfrm>
            <a:off x="718391" y="1490296"/>
            <a:ext cx="1854995" cy="400110"/>
          </a:xfrm>
          <a:prstGeom prst="rect">
            <a:avLst/>
          </a:prstGeom>
          <a:noFill/>
        </p:spPr>
        <p:txBody>
          <a:bodyPr wrap="none" rtlCol="0">
            <a:spAutoFit/>
          </a:bodyPr>
          <a:lstStyle/>
          <a:p>
            <a:r>
              <a:rPr lang="en-US" sz="2000" b="1" dirty="0" smtClean="0">
                <a:solidFill>
                  <a:schemeClr val="bg1"/>
                </a:solidFill>
              </a:rPr>
              <a:t>NCT02154490</a:t>
            </a:r>
            <a:endParaRPr lang="en-US" sz="2000" b="1" dirty="0">
              <a:solidFill>
                <a:schemeClr val="bg1"/>
              </a:solidFill>
            </a:endParaRPr>
          </a:p>
        </p:txBody>
      </p:sp>
      <p:sp>
        <p:nvSpPr>
          <p:cNvPr id="11" name="Line 15"/>
          <p:cNvSpPr>
            <a:spLocks noChangeShapeType="1"/>
          </p:cNvSpPr>
          <p:nvPr/>
        </p:nvSpPr>
        <p:spPr bwMode="auto">
          <a:xfrm flipH="1">
            <a:off x="4731777" y="2474001"/>
            <a:ext cx="1453" cy="247337"/>
          </a:xfrm>
          <a:prstGeom prst="line">
            <a:avLst/>
          </a:prstGeom>
          <a:noFill/>
          <a:ln w="28575">
            <a:solidFill>
              <a:schemeClr val="bg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dirty="0"/>
          </a:p>
        </p:txBody>
      </p:sp>
      <p:sp>
        <p:nvSpPr>
          <p:cNvPr id="12" name="Rectangle 11"/>
          <p:cNvSpPr/>
          <p:nvPr/>
        </p:nvSpPr>
        <p:spPr bwMode="auto">
          <a:xfrm>
            <a:off x="2746100" y="1976460"/>
            <a:ext cx="3859306" cy="497541"/>
          </a:xfrm>
          <a:prstGeom prst="rect">
            <a:avLst/>
          </a:prstGeom>
          <a:solidFill>
            <a:srgbClr val="115895"/>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ea typeface="Arial" charset="0"/>
                <a:cs typeface="Arial" charset="0"/>
              </a:rPr>
              <a:t>Common biomarker </a:t>
            </a:r>
            <a:r>
              <a:rPr lang="en-US" sz="1800" b="1" dirty="0">
                <a:solidFill>
                  <a:schemeClr val="bg1"/>
                </a:solidFill>
                <a:ea typeface="Arial" charset="0"/>
                <a:cs typeface="Arial" charset="0"/>
              </a:rPr>
              <a:t>p</a:t>
            </a:r>
            <a:r>
              <a:rPr kumimoji="0" lang="en-US" sz="1800" b="1" i="0" u="none" strike="noStrike" cap="none" normalizeH="0" baseline="0" dirty="0" smtClean="0">
                <a:ln>
                  <a:noFill/>
                </a:ln>
                <a:solidFill>
                  <a:schemeClr val="bg1"/>
                </a:solidFill>
                <a:effectLst/>
                <a:ea typeface="Arial" charset="0"/>
                <a:cs typeface="Arial" charset="0"/>
              </a:rPr>
              <a:t>rofiling</a:t>
            </a:r>
            <a:endParaRPr kumimoji="0" lang="en-US" sz="1800" b="1" i="0" u="none" strike="noStrike" cap="none" normalizeH="0" baseline="0" dirty="0">
              <a:ln>
                <a:noFill/>
              </a:ln>
              <a:solidFill>
                <a:schemeClr val="bg1"/>
              </a:solidFill>
              <a:effectLst/>
              <a:ea typeface="Arial" charset="0"/>
              <a:cs typeface="Arial" charset="0"/>
            </a:endParaRPr>
          </a:p>
        </p:txBody>
      </p:sp>
      <p:sp>
        <p:nvSpPr>
          <p:cNvPr id="13" name="Rectangle 12"/>
          <p:cNvSpPr/>
          <p:nvPr/>
        </p:nvSpPr>
        <p:spPr bwMode="auto">
          <a:xfrm>
            <a:off x="1350122" y="2968675"/>
            <a:ext cx="2415054" cy="738521"/>
          </a:xfrm>
          <a:prstGeom prst="rect">
            <a:avLst/>
          </a:prstGeom>
          <a:solidFill>
            <a:srgbClr val="F9961E"/>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11997"/>
                </a:solidFill>
                <a:effectLst/>
                <a:ea typeface="Arial" charset="0"/>
                <a:cs typeface="Arial" charset="0"/>
              </a:rPr>
              <a:t>Biomarker-driven</a:t>
            </a:r>
            <a:br>
              <a:rPr kumimoji="0" lang="en-US" sz="1800" b="1" i="0" u="none" strike="noStrike" cap="none" normalizeH="0" baseline="0" dirty="0" smtClean="0">
                <a:ln>
                  <a:noFill/>
                </a:ln>
                <a:solidFill>
                  <a:srgbClr val="011997"/>
                </a:solidFill>
                <a:effectLst/>
                <a:ea typeface="Arial" charset="0"/>
                <a:cs typeface="Arial" charset="0"/>
              </a:rPr>
            </a:br>
            <a:r>
              <a:rPr kumimoji="0" lang="en-US" sz="1800" b="1" i="0" u="none" strike="noStrike" cap="none" normalizeH="0" baseline="0" dirty="0" err="1" smtClean="0">
                <a:ln>
                  <a:noFill/>
                </a:ln>
                <a:solidFill>
                  <a:srgbClr val="011997"/>
                </a:solidFill>
                <a:effectLst/>
                <a:ea typeface="Arial" charset="0"/>
                <a:cs typeface="Arial" charset="0"/>
              </a:rPr>
              <a:t>substudies</a:t>
            </a:r>
            <a:endParaRPr kumimoji="0" lang="en-US" sz="1800" b="1" i="0" u="none" strike="noStrike" cap="none" normalizeH="0" baseline="0" dirty="0">
              <a:ln>
                <a:noFill/>
              </a:ln>
              <a:solidFill>
                <a:srgbClr val="011997"/>
              </a:solidFill>
              <a:effectLst/>
              <a:ea typeface="Arial" charset="0"/>
              <a:cs typeface="Arial" charset="0"/>
            </a:endParaRPr>
          </a:p>
        </p:txBody>
      </p:sp>
      <p:sp>
        <p:nvSpPr>
          <p:cNvPr id="14" name="Rectangle 13"/>
          <p:cNvSpPr/>
          <p:nvPr/>
        </p:nvSpPr>
        <p:spPr bwMode="auto">
          <a:xfrm>
            <a:off x="5666628" y="2968675"/>
            <a:ext cx="2415054" cy="738521"/>
          </a:xfrm>
          <a:prstGeom prst="rect">
            <a:avLst/>
          </a:prstGeom>
          <a:solidFill>
            <a:srgbClr val="F9961E"/>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kumimoji="0" lang="en-US" sz="1800" b="1" i="0" u="none" strike="noStrike" cap="none" normalizeH="0" baseline="0" dirty="0" err="1" smtClean="0">
                <a:ln>
                  <a:noFill/>
                </a:ln>
                <a:solidFill>
                  <a:srgbClr val="011997"/>
                </a:solidFill>
                <a:effectLst/>
                <a:ea typeface="Arial" charset="0"/>
                <a:cs typeface="Arial" charset="0"/>
              </a:rPr>
              <a:t>Nonmatch</a:t>
            </a:r>
            <a:r>
              <a:rPr kumimoji="0" lang="en-US" sz="1800" b="1" i="0" u="none" strike="noStrike" cap="none" normalizeH="0" baseline="0" dirty="0" smtClean="0">
                <a:ln>
                  <a:noFill/>
                </a:ln>
                <a:solidFill>
                  <a:srgbClr val="011997"/>
                </a:solidFill>
                <a:effectLst/>
                <a:ea typeface="Arial" charset="0"/>
                <a:cs typeface="Arial" charset="0"/>
              </a:rPr>
              <a:t/>
            </a:r>
            <a:br>
              <a:rPr kumimoji="0" lang="en-US" sz="1800" b="1" i="0" u="none" strike="noStrike" cap="none" normalizeH="0" baseline="0" dirty="0" smtClean="0">
                <a:ln>
                  <a:noFill/>
                </a:ln>
                <a:solidFill>
                  <a:srgbClr val="011997"/>
                </a:solidFill>
                <a:effectLst/>
                <a:ea typeface="Arial" charset="0"/>
                <a:cs typeface="Arial" charset="0"/>
              </a:rPr>
            </a:br>
            <a:r>
              <a:rPr lang="en-US" sz="1800" b="1" dirty="0">
                <a:solidFill>
                  <a:srgbClr val="011997"/>
                </a:solidFill>
                <a:ea typeface="Arial" charset="0"/>
                <a:cs typeface="Arial" charset="0"/>
              </a:rPr>
              <a:t> </a:t>
            </a:r>
            <a:r>
              <a:rPr lang="en-US" sz="1800" b="1" dirty="0" err="1">
                <a:solidFill>
                  <a:srgbClr val="011997"/>
                </a:solidFill>
                <a:ea typeface="Arial" charset="0"/>
                <a:cs typeface="Arial" charset="0"/>
              </a:rPr>
              <a:t>substudy</a:t>
            </a:r>
            <a:endParaRPr lang="en-US" sz="1800" b="1" dirty="0">
              <a:solidFill>
                <a:srgbClr val="011997"/>
              </a:solidFill>
              <a:ea typeface="Arial" charset="0"/>
              <a:cs typeface="Arial" charset="0"/>
            </a:endParaRPr>
          </a:p>
        </p:txBody>
      </p:sp>
      <p:cxnSp>
        <p:nvCxnSpPr>
          <p:cNvPr id="21" name="Straight Connector 20"/>
          <p:cNvCxnSpPr/>
          <p:nvPr/>
        </p:nvCxnSpPr>
        <p:spPr bwMode="auto">
          <a:xfrm>
            <a:off x="2573386" y="2721338"/>
            <a:ext cx="4300769" cy="0"/>
          </a:xfrm>
          <a:prstGeom prst="line">
            <a:avLst/>
          </a:prstGeom>
          <a:solidFill>
            <a:schemeClr val="accent1"/>
          </a:solidFill>
          <a:ln w="19050" cap="flat" cmpd="sng" algn="ctr">
            <a:solidFill>
              <a:schemeClr val="bg1"/>
            </a:solidFill>
            <a:prstDash val="solid"/>
            <a:round/>
            <a:headEnd type="none" w="med" len="med"/>
            <a:tailEnd type="none" w="med" len="med"/>
          </a:ln>
          <a:effectLst/>
        </p:spPr>
      </p:cxnSp>
      <p:cxnSp>
        <p:nvCxnSpPr>
          <p:cNvPr id="22" name="Straight Connector 21"/>
          <p:cNvCxnSpPr/>
          <p:nvPr/>
        </p:nvCxnSpPr>
        <p:spPr bwMode="auto">
          <a:xfrm>
            <a:off x="2573386" y="2721338"/>
            <a:ext cx="0" cy="201706"/>
          </a:xfrm>
          <a:prstGeom prst="line">
            <a:avLst/>
          </a:prstGeom>
          <a:solidFill>
            <a:schemeClr val="accent1"/>
          </a:solidFill>
          <a:ln w="19050" cap="flat" cmpd="sng" algn="ctr">
            <a:solidFill>
              <a:schemeClr val="bg1"/>
            </a:solidFill>
            <a:prstDash val="solid"/>
            <a:round/>
            <a:headEnd type="none" w="med" len="med"/>
            <a:tailEnd type="none" w="med" len="med"/>
          </a:ln>
          <a:effectLst/>
        </p:spPr>
      </p:cxnSp>
      <p:cxnSp>
        <p:nvCxnSpPr>
          <p:cNvPr id="23" name="Straight Connector 22"/>
          <p:cNvCxnSpPr/>
          <p:nvPr/>
        </p:nvCxnSpPr>
        <p:spPr bwMode="auto">
          <a:xfrm>
            <a:off x="6852259" y="2721338"/>
            <a:ext cx="0" cy="201706"/>
          </a:xfrm>
          <a:prstGeom prst="line">
            <a:avLst/>
          </a:prstGeom>
          <a:solidFill>
            <a:schemeClr val="accent1"/>
          </a:solidFill>
          <a:ln w="19050" cap="flat" cmpd="sng" algn="ctr">
            <a:solidFill>
              <a:schemeClr val="bg1"/>
            </a:solidFill>
            <a:prstDash val="solid"/>
            <a:round/>
            <a:headEnd type="none" w="med" len="med"/>
            <a:tailEnd type="none" w="med" len="med"/>
          </a:ln>
          <a:effectLst/>
        </p:spPr>
      </p:cxnSp>
      <p:sp>
        <p:nvSpPr>
          <p:cNvPr id="25" name="Line 15"/>
          <p:cNvSpPr>
            <a:spLocks noChangeShapeType="1"/>
          </p:cNvSpPr>
          <p:nvPr/>
        </p:nvSpPr>
        <p:spPr bwMode="auto">
          <a:xfrm flipH="1">
            <a:off x="2536591" y="3706025"/>
            <a:ext cx="1453" cy="247337"/>
          </a:xfrm>
          <a:prstGeom prst="line">
            <a:avLst/>
          </a:prstGeom>
          <a:noFill/>
          <a:ln w="28575">
            <a:solidFill>
              <a:schemeClr val="bg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dirty="0"/>
          </a:p>
        </p:txBody>
      </p:sp>
      <p:sp>
        <p:nvSpPr>
          <p:cNvPr id="27" name="Line 15"/>
          <p:cNvSpPr>
            <a:spLocks noChangeShapeType="1"/>
          </p:cNvSpPr>
          <p:nvPr/>
        </p:nvSpPr>
        <p:spPr bwMode="auto">
          <a:xfrm flipH="1">
            <a:off x="6879989" y="3706025"/>
            <a:ext cx="1453" cy="247337"/>
          </a:xfrm>
          <a:prstGeom prst="line">
            <a:avLst/>
          </a:prstGeom>
          <a:noFill/>
          <a:ln w="28575">
            <a:solidFill>
              <a:schemeClr val="bg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dirty="0"/>
          </a:p>
        </p:txBody>
      </p:sp>
      <p:cxnSp>
        <p:nvCxnSpPr>
          <p:cNvPr id="28" name="Straight Connector 27"/>
          <p:cNvCxnSpPr/>
          <p:nvPr/>
        </p:nvCxnSpPr>
        <p:spPr bwMode="auto">
          <a:xfrm>
            <a:off x="1166935" y="3973200"/>
            <a:ext cx="2664361" cy="0"/>
          </a:xfrm>
          <a:prstGeom prst="line">
            <a:avLst/>
          </a:prstGeom>
          <a:solidFill>
            <a:schemeClr val="accent1"/>
          </a:solidFill>
          <a:ln w="19050" cap="flat" cmpd="sng" algn="ctr">
            <a:solidFill>
              <a:schemeClr val="bg1"/>
            </a:solidFill>
            <a:prstDash val="solid"/>
            <a:round/>
            <a:headEnd type="none" w="med" len="med"/>
            <a:tailEnd type="none" w="med" len="med"/>
          </a:ln>
          <a:effectLst/>
        </p:spPr>
      </p:cxnSp>
      <p:cxnSp>
        <p:nvCxnSpPr>
          <p:cNvPr id="29" name="Straight Connector 28"/>
          <p:cNvCxnSpPr/>
          <p:nvPr/>
        </p:nvCxnSpPr>
        <p:spPr bwMode="auto">
          <a:xfrm>
            <a:off x="1166935" y="3973200"/>
            <a:ext cx="0" cy="201706"/>
          </a:xfrm>
          <a:prstGeom prst="line">
            <a:avLst/>
          </a:prstGeom>
          <a:solidFill>
            <a:schemeClr val="accent1"/>
          </a:solidFill>
          <a:ln w="19050" cap="flat" cmpd="sng" algn="ctr">
            <a:solidFill>
              <a:schemeClr val="bg1"/>
            </a:solidFill>
            <a:prstDash val="solid"/>
            <a:round/>
            <a:headEnd type="none" w="med" len="med"/>
            <a:tailEnd type="none" w="med" len="med"/>
          </a:ln>
          <a:effectLst/>
        </p:spPr>
      </p:cxnSp>
      <p:cxnSp>
        <p:nvCxnSpPr>
          <p:cNvPr id="30" name="Straight Connector 29"/>
          <p:cNvCxnSpPr/>
          <p:nvPr/>
        </p:nvCxnSpPr>
        <p:spPr bwMode="auto">
          <a:xfrm>
            <a:off x="3831296" y="3973200"/>
            <a:ext cx="0" cy="201706"/>
          </a:xfrm>
          <a:prstGeom prst="line">
            <a:avLst/>
          </a:prstGeom>
          <a:solidFill>
            <a:schemeClr val="accent1"/>
          </a:solidFill>
          <a:ln w="19050" cap="flat" cmpd="sng" algn="ctr">
            <a:solidFill>
              <a:schemeClr val="bg1"/>
            </a:solidFill>
            <a:prstDash val="solid"/>
            <a:round/>
            <a:headEnd type="none" w="med" len="med"/>
            <a:tailEnd type="none" w="med" len="med"/>
          </a:ln>
          <a:effectLst/>
        </p:spPr>
      </p:cxnSp>
      <p:sp>
        <p:nvSpPr>
          <p:cNvPr id="32" name="Rectangle 31"/>
          <p:cNvSpPr/>
          <p:nvPr/>
        </p:nvSpPr>
        <p:spPr bwMode="auto">
          <a:xfrm>
            <a:off x="450372" y="5382381"/>
            <a:ext cx="1292079" cy="410578"/>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err="1" smtClean="0">
                <a:ln>
                  <a:noFill/>
                </a:ln>
                <a:solidFill>
                  <a:schemeClr val="bg1"/>
                </a:solidFill>
                <a:effectLst/>
                <a:ea typeface="Arial" charset="0"/>
                <a:cs typeface="Arial" charset="0"/>
              </a:rPr>
              <a:t>Taselisib</a:t>
            </a:r>
            <a:endParaRPr kumimoji="0" lang="en-US" sz="1800" b="1" i="0" u="none" strike="noStrike" cap="none" normalizeH="0" baseline="0" dirty="0">
              <a:ln>
                <a:noFill/>
              </a:ln>
              <a:solidFill>
                <a:schemeClr val="bg1"/>
              </a:solidFill>
              <a:effectLst/>
              <a:ea typeface="Arial" charset="0"/>
              <a:cs typeface="Arial" charset="0"/>
            </a:endParaRPr>
          </a:p>
        </p:txBody>
      </p:sp>
      <p:sp>
        <p:nvSpPr>
          <p:cNvPr id="33" name="Rectangle 32"/>
          <p:cNvSpPr/>
          <p:nvPr/>
        </p:nvSpPr>
        <p:spPr bwMode="auto">
          <a:xfrm>
            <a:off x="1796240" y="5382381"/>
            <a:ext cx="1476974" cy="410578"/>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err="1" smtClean="0">
                <a:ln>
                  <a:noFill/>
                </a:ln>
                <a:solidFill>
                  <a:schemeClr val="bg1"/>
                </a:solidFill>
                <a:effectLst/>
                <a:ea typeface="Arial" charset="0"/>
                <a:cs typeface="Arial" charset="0"/>
              </a:rPr>
              <a:t>Palbociclib</a:t>
            </a:r>
            <a:endParaRPr kumimoji="0" lang="en-US" sz="1800" b="1" i="0" u="none" strike="noStrike" cap="none" normalizeH="0" baseline="0" dirty="0">
              <a:ln>
                <a:noFill/>
              </a:ln>
              <a:solidFill>
                <a:schemeClr val="bg1"/>
              </a:solidFill>
              <a:effectLst/>
              <a:ea typeface="Arial" charset="0"/>
              <a:cs typeface="Arial" charset="0"/>
            </a:endParaRPr>
          </a:p>
        </p:txBody>
      </p:sp>
      <p:sp>
        <p:nvSpPr>
          <p:cNvPr id="34" name="Rectangle 33"/>
          <p:cNvSpPr/>
          <p:nvPr/>
        </p:nvSpPr>
        <p:spPr bwMode="auto">
          <a:xfrm>
            <a:off x="3198703" y="5382381"/>
            <a:ext cx="1292079" cy="410578"/>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ea typeface="Arial" charset="0"/>
                <a:cs typeface="Arial" charset="0"/>
              </a:rPr>
              <a:t>AZD4547</a:t>
            </a:r>
            <a:endParaRPr kumimoji="0" lang="en-US" sz="1800" b="1" i="0" u="none" strike="noStrike" cap="none" normalizeH="0" baseline="0" dirty="0">
              <a:ln>
                <a:noFill/>
              </a:ln>
              <a:solidFill>
                <a:schemeClr val="bg1"/>
              </a:solidFill>
              <a:effectLst/>
              <a:ea typeface="Arial" charset="0"/>
              <a:cs typeface="Arial" charset="0"/>
            </a:endParaRPr>
          </a:p>
        </p:txBody>
      </p:sp>
      <p:sp>
        <p:nvSpPr>
          <p:cNvPr id="35" name="Rectangle 34"/>
          <p:cNvSpPr/>
          <p:nvPr/>
        </p:nvSpPr>
        <p:spPr bwMode="auto">
          <a:xfrm>
            <a:off x="4900722" y="5550134"/>
            <a:ext cx="1907744" cy="410578"/>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err="1" smtClean="0">
                <a:ln>
                  <a:noFill/>
                </a:ln>
                <a:solidFill>
                  <a:schemeClr val="bg1"/>
                </a:solidFill>
                <a:effectLst/>
                <a:ea typeface="Arial" charset="0"/>
                <a:cs typeface="Arial" charset="0"/>
              </a:rPr>
              <a:t>Nivolumab</a:t>
            </a:r>
            <a:r>
              <a:rPr kumimoji="0" lang="en-US" sz="1800" b="1" i="0" u="none" strike="noStrike" cap="none" normalizeH="0" baseline="0" dirty="0" smtClean="0">
                <a:ln>
                  <a:noFill/>
                </a:ln>
                <a:solidFill>
                  <a:schemeClr val="bg1"/>
                </a:solidFill>
                <a:effectLst/>
                <a:ea typeface="Arial" charset="0"/>
                <a:cs typeface="Arial" charset="0"/>
              </a:rPr>
              <a:t/>
            </a:r>
            <a:br>
              <a:rPr kumimoji="0" lang="en-US" sz="1800" b="1" i="0" u="none" strike="noStrike" cap="none" normalizeH="0" baseline="0" dirty="0" smtClean="0">
                <a:ln>
                  <a:noFill/>
                </a:ln>
                <a:solidFill>
                  <a:schemeClr val="bg1"/>
                </a:solidFill>
                <a:effectLst/>
                <a:ea typeface="Arial" charset="0"/>
                <a:cs typeface="Arial" charset="0"/>
              </a:rPr>
            </a:br>
            <a:r>
              <a:rPr kumimoji="0" lang="en-US" sz="1800" b="1" i="0" u="none" strike="noStrike" cap="none" normalizeH="0" baseline="0" dirty="0" smtClean="0">
                <a:ln>
                  <a:noFill/>
                </a:ln>
                <a:solidFill>
                  <a:schemeClr val="bg1"/>
                </a:solidFill>
                <a:effectLst/>
                <a:ea typeface="Arial" charset="0"/>
                <a:cs typeface="Arial" charset="0"/>
              </a:rPr>
              <a:t>+ </a:t>
            </a:r>
            <a:r>
              <a:rPr kumimoji="0" lang="en-US" sz="1800" b="1" i="0" u="none" strike="noStrike" cap="none" normalizeH="0" baseline="0" dirty="0" err="1" smtClean="0">
                <a:ln>
                  <a:noFill/>
                </a:ln>
                <a:solidFill>
                  <a:schemeClr val="bg1"/>
                </a:solidFill>
                <a:effectLst/>
                <a:ea typeface="Arial" charset="0"/>
                <a:cs typeface="Arial" charset="0"/>
              </a:rPr>
              <a:t>ipilimumab</a:t>
            </a:r>
            <a:endParaRPr kumimoji="0" lang="en-US" sz="1800" b="1" i="0" u="none" strike="noStrike" cap="none" normalizeH="0" baseline="0" dirty="0">
              <a:ln>
                <a:noFill/>
              </a:ln>
              <a:solidFill>
                <a:schemeClr val="bg1"/>
              </a:solidFill>
              <a:effectLst/>
              <a:ea typeface="Arial" charset="0"/>
              <a:cs typeface="Arial" charset="0"/>
            </a:endParaRPr>
          </a:p>
        </p:txBody>
      </p:sp>
      <p:sp>
        <p:nvSpPr>
          <p:cNvPr id="36" name="Rectangle 35"/>
          <p:cNvSpPr/>
          <p:nvPr/>
        </p:nvSpPr>
        <p:spPr bwMode="auto">
          <a:xfrm>
            <a:off x="7075429" y="5461062"/>
            <a:ext cx="1907744" cy="242825"/>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err="1" smtClean="0">
                <a:ln>
                  <a:noFill/>
                </a:ln>
                <a:solidFill>
                  <a:schemeClr val="bg1"/>
                </a:solidFill>
                <a:effectLst/>
                <a:ea typeface="Arial" charset="0"/>
                <a:cs typeface="Arial" charset="0"/>
              </a:rPr>
              <a:t>Nivolumab</a:t>
            </a:r>
            <a:endParaRPr kumimoji="0" lang="en-US" sz="1800" b="1" i="0" u="none" strike="noStrike" cap="none" normalizeH="0" baseline="0" dirty="0">
              <a:ln>
                <a:noFill/>
              </a:ln>
              <a:solidFill>
                <a:schemeClr val="bg1"/>
              </a:solidFill>
              <a:effectLst/>
              <a:ea typeface="Arial" charset="0"/>
              <a:cs typeface="Arial" charset="0"/>
            </a:endParaRPr>
          </a:p>
        </p:txBody>
      </p:sp>
      <p:sp>
        <p:nvSpPr>
          <p:cNvPr id="37" name="Line 15"/>
          <p:cNvSpPr>
            <a:spLocks noChangeShapeType="1"/>
          </p:cNvSpPr>
          <p:nvPr/>
        </p:nvSpPr>
        <p:spPr bwMode="auto">
          <a:xfrm flipH="1">
            <a:off x="1166934" y="4950994"/>
            <a:ext cx="1453" cy="431387"/>
          </a:xfrm>
          <a:prstGeom prst="line">
            <a:avLst/>
          </a:prstGeom>
          <a:noFill/>
          <a:ln w="28575">
            <a:solidFill>
              <a:schemeClr val="bg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dirty="0"/>
          </a:p>
        </p:txBody>
      </p:sp>
      <p:sp>
        <p:nvSpPr>
          <p:cNvPr id="38" name="Line 15"/>
          <p:cNvSpPr>
            <a:spLocks noChangeShapeType="1"/>
          </p:cNvSpPr>
          <p:nvPr/>
        </p:nvSpPr>
        <p:spPr bwMode="auto">
          <a:xfrm flipH="1">
            <a:off x="2543533" y="4950994"/>
            <a:ext cx="1453" cy="431387"/>
          </a:xfrm>
          <a:prstGeom prst="line">
            <a:avLst/>
          </a:prstGeom>
          <a:noFill/>
          <a:ln w="28575">
            <a:solidFill>
              <a:schemeClr val="bg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dirty="0"/>
          </a:p>
        </p:txBody>
      </p:sp>
      <p:sp>
        <p:nvSpPr>
          <p:cNvPr id="39" name="Line 15"/>
          <p:cNvSpPr>
            <a:spLocks noChangeShapeType="1"/>
          </p:cNvSpPr>
          <p:nvPr/>
        </p:nvSpPr>
        <p:spPr bwMode="auto">
          <a:xfrm flipH="1">
            <a:off x="3818858" y="4950994"/>
            <a:ext cx="1453" cy="431387"/>
          </a:xfrm>
          <a:prstGeom prst="line">
            <a:avLst/>
          </a:prstGeom>
          <a:noFill/>
          <a:ln w="28575">
            <a:solidFill>
              <a:schemeClr val="bg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dirty="0"/>
          </a:p>
        </p:txBody>
      </p:sp>
      <p:sp>
        <p:nvSpPr>
          <p:cNvPr id="40" name="Line 15"/>
          <p:cNvSpPr>
            <a:spLocks noChangeShapeType="1"/>
          </p:cNvSpPr>
          <p:nvPr/>
        </p:nvSpPr>
        <p:spPr bwMode="auto">
          <a:xfrm flipH="1">
            <a:off x="6024282" y="4950994"/>
            <a:ext cx="784184" cy="446054"/>
          </a:xfrm>
          <a:prstGeom prst="line">
            <a:avLst/>
          </a:prstGeom>
          <a:noFill/>
          <a:ln w="28575">
            <a:solidFill>
              <a:schemeClr val="bg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dirty="0"/>
          </a:p>
        </p:txBody>
      </p:sp>
      <p:sp>
        <p:nvSpPr>
          <p:cNvPr id="41" name="Line 15"/>
          <p:cNvSpPr>
            <a:spLocks noChangeShapeType="1"/>
          </p:cNvSpPr>
          <p:nvPr/>
        </p:nvSpPr>
        <p:spPr bwMode="auto">
          <a:xfrm>
            <a:off x="6977220" y="4950994"/>
            <a:ext cx="875861" cy="446054"/>
          </a:xfrm>
          <a:prstGeom prst="line">
            <a:avLst/>
          </a:prstGeom>
          <a:noFill/>
          <a:ln w="28575">
            <a:solidFill>
              <a:schemeClr val="bg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dirty="0"/>
          </a:p>
        </p:txBody>
      </p:sp>
      <p:sp>
        <p:nvSpPr>
          <p:cNvPr id="15" name="Rectangle 14"/>
          <p:cNvSpPr/>
          <p:nvPr/>
        </p:nvSpPr>
        <p:spPr bwMode="auto">
          <a:xfrm>
            <a:off x="591420" y="4212508"/>
            <a:ext cx="1151031" cy="738521"/>
          </a:xfrm>
          <a:prstGeom prst="rect">
            <a:avLst/>
          </a:prstGeom>
          <a:solidFill>
            <a:srgbClr val="99CE15"/>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11997"/>
                </a:solidFill>
                <a:effectLst/>
                <a:ea typeface="Arial" charset="0"/>
                <a:cs typeface="Arial" charset="0"/>
              </a:rPr>
              <a:t>S1400B</a:t>
            </a:r>
            <a:br>
              <a:rPr kumimoji="0" lang="en-US" sz="1800" b="1" i="0" u="none" strike="noStrike" cap="none" normalizeH="0" baseline="0" smtClean="0">
                <a:ln>
                  <a:noFill/>
                </a:ln>
                <a:solidFill>
                  <a:srgbClr val="011997"/>
                </a:solidFill>
                <a:effectLst/>
                <a:ea typeface="Arial" charset="0"/>
                <a:cs typeface="Arial" charset="0"/>
              </a:rPr>
            </a:br>
            <a:r>
              <a:rPr kumimoji="0" lang="en-US" sz="1800" b="1" i="0" u="none" strike="noStrike" cap="none" normalizeH="0" baseline="0" smtClean="0">
                <a:ln>
                  <a:noFill/>
                </a:ln>
                <a:solidFill>
                  <a:srgbClr val="011997"/>
                </a:solidFill>
                <a:effectLst/>
                <a:ea typeface="Arial" charset="0"/>
                <a:cs typeface="Arial" charset="0"/>
              </a:rPr>
              <a:t>PI3K</a:t>
            </a:r>
            <a:endParaRPr kumimoji="0" lang="en-US" sz="1800" b="1" i="0" u="none" strike="noStrike" cap="none" normalizeH="0" baseline="0" dirty="0">
              <a:ln>
                <a:noFill/>
              </a:ln>
              <a:solidFill>
                <a:srgbClr val="011997"/>
              </a:solidFill>
              <a:effectLst/>
              <a:ea typeface="Arial" charset="0"/>
              <a:cs typeface="Arial" charset="0"/>
            </a:endParaRPr>
          </a:p>
        </p:txBody>
      </p:sp>
      <p:sp>
        <p:nvSpPr>
          <p:cNvPr id="17" name="Rectangle 16"/>
          <p:cNvSpPr/>
          <p:nvPr/>
        </p:nvSpPr>
        <p:spPr bwMode="auto">
          <a:xfrm>
            <a:off x="1982133" y="4212508"/>
            <a:ext cx="1151031" cy="738521"/>
          </a:xfrm>
          <a:prstGeom prst="rect">
            <a:avLst/>
          </a:prstGeom>
          <a:solidFill>
            <a:srgbClr val="99CE15"/>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11997"/>
                </a:solidFill>
                <a:effectLst/>
                <a:ea typeface="Arial" charset="0"/>
                <a:cs typeface="Arial" charset="0"/>
              </a:rPr>
              <a:t>S1400C</a:t>
            </a:r>
            <a:br>
              <a:rPr kumimoji="0" lang="en-US" sz="1800" b="1" i="0" u="none" strike="noStrike" cap="none" normalizeH="0" baseline="0" dirty="0" smtClean="0">
                <a:ln>
                  <a:noFill/>
                </a:ln>
                <a:solidFill>
                  <a:srgbClr val="011997"/>
                </a:solidFill>
                <a:effectLst/>
                <a:ea typeface="Arial" charset="0"/>
                <a:cs typeface="Arial" charset="0"/>
              </a:rPr>
            </a:br>
            <a:r>
              <a:rPr kumimoji="0" lang="en-US" sz="1800" b="1" i="0" u="none" strike="noStrike" cap="none" normalizeH="0" baseline="0" dirty="0" smtClean="0">
                <a:ln>
                  <a:noFill/>
                </a:ln>
                <a:solidFill>
                  <a:srgbClr val="011997"/>
                </a:solidFill>
                <a:effectLst/>
                <a:ea typeface="Arial" charset="0"/>
                <a:cs typeface="Arial" charset="0"/>
              </a:rPr>
              <a:t>CCGA</a:t>
            </a:r>
            <a:endParaRPr kumimoji="0" lang="en-US" sz="1800" b="1" i="0" u="none" strike="noStrike" cap="none" normalizeH="0" baseline="0" dirty="0">
              <a:ln>
                <a:noFill/>
              </a:ln>
              <a:solidFill>
                <a:srgbClr val="011997"/>
              </a:solidFill>
              <a:effectLst/>
              <a:ea typeface="Arial" charset="0"/>
              <a:cs typeface="Arial" charset="0"/>
            </a:endParaRPr>
          </a:p>
        </p:txBody>
      </p:sp>
      <p:sp>
        <p:nvSpPr>
          <p:cNvPr id="18" name="Rectangle 17"/>
          <p:cNvSpPr/>
          <p:nvPr/>
        </p:nvSpPr>
        <p:spPr bwMode="auto">
          <a:xfrm>
            <a:off x="3255781" y="4212508"/>
            <a:ext cx="1151031" cy="738521"/>
          </a:xfrm>
          <a:prstGeom prst="rect">
            <a:avLst/>
          </a:prstGeom>
          <a:solidFill>
            <a:srgbClr val="99CE15"/>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11997"/>
                </a:solidFill>
                <a:effectLst/>
                <a:ea typeface="Arial" charset="0"/>
                <a:cs typeface="Arial" charset="0"/>
              </a:rPr>
              <a:t>S1400D</a:t>
            </a:r>
            <a:br>
              <a:rPr kumimoji="0" lang="en-US" sz="1800" b="1" i="0" u="none" strike="noStrike" cap="none" normalizeH="0" baseline="0" dirty="0" smtClean="0">
                <a:ln>
                  <a:noFill/>
                </a:ln>
                <a:solidFill>
                  <a:srgbClr val="011997"/>
                </a:solidFill>
                <a:effectLst/>
                <a:ea typeface="Arial" charset="0"/>
                <a:cs typeface="Arial" charset="0"/>
              </a:rPr>
            </a:br>
            <a:r>
              <a:rPr kumimoji="0" lang="en-US" sz="1800" b="1" i="0" u="none" strike="noStrike" cap="none" normalizeH="0" baseline="0" dirty="0" smtClean="0">
                <a:ln>
                  <a:noFill/>
                </a:ln>
                <a:solidFill>
                  <a:srgbClr val="011997"/>
                </a:solidFill>
                <a:effectLst/>
                <a:ea typeface="Arial" charset="0"/>
                <a:cs typeface="Arial" charset="0"/>
              </a:rPr>
              <a:t>FGFR</a:t>
            </a:r>
            <a:endParaRPr kumimoji="0" lang="en-US" sz="1800" b="1" i="0" u="none" strike="noStrike" cap="none" normalizeH="0" baseline="0" dirty="0">
              <a:ln>
                <a:noFill/>
              </a:ln>
              <a:solidFill>
                <a:srgbClr val="011997"/>
              </a:solidFill>
              <a:effectLst/>
              <a:ea typeface="Arial" charset="0"/>
              <a:cs typeface="Arial" charset="0"/>
            </a:endParaRPr>
          </a:p>
        </p:txBody>
      </p:sp>
      <p:sp>
        <p:nvSpPr>
          <p:cNvPr id="20" name="Rectangle 19"/>
          <p:cNvSpPr/>
          <p:nvPr/>
        </p:nvSpPr>
        <p:spPr bwMode="auto">
          <a:xfrm>
            <a:off x="5666628" y="4188080"/>
            <a:ext cx="2415054" cy="961597"/>
          </a:xfrm>
          <a:prstGeom prst="rect">
            <a:avLst/>
          </a:prstGeom>
          <a:solidFill>
            <a:srgbClr val="99CE15"/>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kumimoji="0" lang="en-US" sz="1800" b="1" i="0" u="none" strike="noStrike" cap="none" normalizeH="0" baseline="0" dirty="0" smtClean="0">
                <a:ln>
                  <a:noFill/>
                </a:ln>
                <a:solidFill>
                  <a:srgbClr val="011997"/>
                </a:solidFill>
                <a:effectLst/>
                <a:ea typeface="Arial" charset="0"/>
                <a:cs typeface="Arial" charset="0"/>
              </a:rPr>
              <a:t>S1400I</a:t>
            </a:r>
            <a:br>
              <a:rPr kumimoji="0" lang="en-US" sz="1800" b="1" i="0" u="none" strike="noStrike" cap="none" normalizeH="0" baseline="0" dirty="0" smtClean="0">
                <a:ln>
                  <a:noFill/>
                </a:ln>
                <a:solidFill>
                  <a:srgbClr val="011997"/>
                </a:solidFill>
                <a:effectLst/>
                <a:ea typeface="Arial" charset="0"/>
                <a:cs typeface="Arial" charset="0"/>
              </a:rPr>
            </a:br>
            <a:r>
              <a:rPr kumimoji="0" lang="en-US" sz="1800" b="1" i="0" u="none" strike="noStrike" cap="none" normalizeH="0" baseline="0" dirty="0" smtClean="0">
                <a:ln>
                  <a:noFill/>
                </a:ln>
                <a:solidFill>
                  <a:srgbClr val="011997"/>
                </a:solidFill>
                <a:effectLst/>
                <a:ea typeface="Arial" charset="0"/>
                <a:cs typeface="Arial" charset="0"/>
              </a:rPr>
              <a:t>Checkpoint</a:t>
            </a:r>
            <a:br>
              <a:rPr kumimoji="0" lang="en-US" sz="1800" b="1" i="0" u="none" strike="noStrike" cap="none" normalizeH="0" baseline="0" dirty="0" smtClean="0">
                <a:ln>
                  <a:noFill/>
                </a:ln>
                <a:solidFill>
                  <a:srgbClr val="011997"/>
                </a:solidFill>
                <a:effectLst/>
                <a:ea typeface="Arial" charset="0"/>
                <a:cs typeface="Arial" charset="0"/>
              </a:rPr>
            </a:br>
            <a:r>
              <a:rPr lang="en-US" sz="1800" b="1" dirty="0" smtClean="0">
                <a:solidFill>
                  <a:srgbClr val="011997"/>
                </a:solidFill>
                <a:ea typeface="Arial" charset="0"/>
                <a:cs typeface="Arial" charset="0"/>
              </a:rPr>
              <a:t>naïve</a:t>
            </a:r>
            <a:endParaRPr lang="en-US" sz="1800" b="1" dirty="0">
              <a:solidFill>
                <a:srgbClr val="011997"/>
              </a:solidFill>
              <a:ea typeface="Arial" charset="0"/>
              <a:cs typeface="Arial" charset="0"/>
            </a:endParaRPr>
          </a:p>
        </p:txBody>
      </p:sp>
    </p:spTree>
    <p:extLst>
      <p:ext uri="{BB962C8B-B14F-4D97-AF65-F5344CB8AC3E}">
        <p14:creationId xmlns:p14="http://schemas.microsoft.com/office/powerpoint/2010/main" val="9479467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409329" cy="1143000"/>
          </a:xfrm>
        </p:spPr>
        <p:txBody>
          <a:bodyPr/>
          <a:lstStyle/>
          <a:p>
            <a:r>
              <a:rPr lang="en-US" dirty="0"/>
              <a:t>Multiplex Testing in Squamous </a:t>
            </a:r>
            <a:r>
              <a:rPr lang="en-US" dirty="0" smtClean="0"/>
              <a:t>NSCLC</a:t>
            </a:r>
            <a:endParaRPr lang="en-US" dirty="0"/>
          </a:p>
        </p:txBody>
      </p:sp>
      <p:sp>
        <p:nvSpPr>
          <p:cNvPr id="4" name="Content Placeholder 3"/>
          <p:cNvSpPr>
            <a:spLocks noGrp="1"/>
          </p:cNvSpPr>
          <p:nvPr>
            <p:ph idx="1"/>
          </p:nvPr>
        </p:nvSpPr>
        <p:spPr/>
        <p:txBody>
          <a:bodyPr/>
          <a:lstStyle/>
          <a:p>
            <a:pPr marL="0" indent="0">
              <a:buNone/>
            </a:pPr>
            <a:r>
              <a:rPr lang="en-US" sz="2200" dirty="0"/>
              <a:t>“</a:t>
            </a:r>
            <a:r>
              <a:rPr lang="en-US" sz="2200" i="1" dirty="0"/>
              <a:t>Although I’ve not seen </a:t>
            </a:r>
            <a:r>
              <a:rPr lang="en-US" sz="2200" i="1" dirty="0" smtClean="0"/>
              <a:t>it</a:t>
            </a:r>
            <a:r>
              <a:rPr lang="en-US" sz="2200" i="1" dirty="0"/>
              <a:t>, there have been reports in the literature of patients having EGFR </a:t>
            </a:r>
            <a:r>
              <a:rPr lang="en-US" sz="2200" i="1" dirty="0" smtClean="0"/>
              <a:t>mutation </a:t>
            </a:r>
            <a:r>
              <a:rPr lang="en-US" sz="2200" i="1" dirty="0"/>
              <a:t>although they have a squamous cell cancer. So I think there are probably mixed </a:t>
            </a:r>
            <a:r>
              <a:rPr lang="en-US" sz="2200" i="1" dirty="0" err="1"/>
              <a:t>histologies</a:t>
            </a:r>
            <a:r>
              <a:rPr lang="en-US" sz="2200" i="1" dirty="0"/>
              <a:t> out there that just weren’t captured. So I think it’s a reasonable thing to do… We don’t have an established biomarker that requires tissue testing in order to get a therapy. But I think in order to make that door open to </a:t>
            </a:r>
            <a:r>
              <a:rPr lang="en-US" sz="2200" i="1" dirty="0" smtClean="0"/>
              <a:t>patients</a:t>
            </a:r>
            <a:r>
              <a:rPr lang="en-US" sz="2200" i="1" dirty="0"/>
              <a:t>,</a:t>
            </a:r>
            <a:r>
              <a:rPr lang="en-US" sz="2200" i="1" dirty="0" smtClean="0"/>
              <a:t> </a:t>
            </a:r>
            <a:r>
              <a:rPr lang="en-US" sz="2200" i="1" dirty="0"/>
              <a:t>testing now is a way to go as these new drugs are coming along.</a:t>
            </a:r>
            <a:r>
              <a:rPr lang="en-US" sz="2200" dirty="0"/>
              <a:t>”		</a:t>
            </a:r>
          </a:p>
          <a:p>
            <a:pPr marL="0" indent="0" algn="r">
              <a:buNone/>
            </a:pPr>
            <a:endParaRPr lang="en-US" sz="2200" dirty="0" smtClean="0"/>
          </a:p>
          <a:p>
            <a:pPr marL="0" indent="0" algn="r">
              <a:buNone/>
            </a:pPr>
            <a:r>
              <a:rPr lang="en-US" sz="2200" dirty="0" smtClean="0"/>
              <a:t>George R </a:t>
            </a:r>
            <a:r>
              <a:rPr lang="en-US" sz="2200" dirty="0"/>
              <a:t>Blumenschein Jr, </a:t>
            </a:r>
            <a:r>
              <a:rPr lang="en-US" sz="2200" dirty="0" smtClean="0"/>
              <a:t>MD</a:t>
            </a:r>
            <a:endParaRPr lang="en-US" sz="2200" dirty="0"/>
          </a:p>
        </p:txBody>
      </p:sp>
    </p:spTree>
    <p:extLst>
      <p:ext uri="{BB962C8B-B14F-4D97-AF65-F5344CB8AC3E}">
        <p14:creationId xmlns:p14="http://schemas.microsoft.com/office/powerpoint/2010/main" val="9204713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772400" cy="1143000"/>
          </a:xfrm>
        </p:spPr>
        <p:txBody>
          <a:bodyPr/>
          <a:lstStyle/>
          <a:p>
            <a:r>
              <a:rPr lang="en-US" dirty="0"/>
              <a:t>Gene Mutation Testing in </a:t>
            </a:r>
            <a:r>
              <a:rPr lang="en-US" dirty="0" err="1"/>
              <a:t>Nonsquamous</a:t>
            </a:r>
            <a:r>
              <a:rPr lang="en-US" dirty="0"/>
              <a:t> </a:t>
            </a:r>
            <a:r>
              <a:rPr lang="en-US" dirty="0" smtClean="0"/>
              <a:t>NSCLC</a:t>
            </a:r>
            <a:endParaRPr lang="en-US" dirty="0"/>
          </a:p>
        </p:txBody>
      </p:sp>
      <p:sp>
        <p:nvSpPr>
          <p:cNvPr id="4" name="Content Placeholder 3"/>
          <p:cNvSpPr>
            <a:spLocks noGrp="1"/>
          </p:cNvSpPr>
          <p:nvPr>
            <p:ph idx="1"/>
          </p:nvPr>
        </p:nvSpPr>
        <p:spPr/>
        <p:txBody>
          <a:bodyPr/>
          <a:lstStyle/>
          <a:p>
            <a:pPr>
              <a:spcBef>
                <a:spcPts val="600"/>
              </a:spcBef>
              <a:buFont typeface="Arial" charset="0"/>
              <a:buChar char="•"/>
            </a:pPr>
            <a:r>
              <a:rPr lang="en-US" dirty="0"/>
              <a:t>All patients’ disease should be tested</a:t>
            </a:r>
          </a:p>
          <a:p>
            <a:pPr>
              <a:spcBef>
                <a:spcPts val="600"/>
              </a:spcBef>
              <a:buFont typeface="Arial" charset="0"/>
              <a:buChar char="•"/>
            </a:pPr>
            <a:r>
              <a:rPr lang="en-US" dirty="0"/>
              <a:t>NGS would be a preferred </a:t>
            </a:r>
            <a:r>
              <a:rPr lang="en-US" dirty="0" smtClean="0"/>
              <a:t>approach </a:t>
            </a:r>
            <a:endParaRPr lang="en-US" dirty="0"/>
          </a:p>
          <a:p>
            <a:r>
              <a:rPr lang="en-US" dirty="0"/>
              <a:t>Both serum and tissue </a:t>
            </a:r>
            <a:r>
              <a:rPr lang="en-US" dirty="0" smtClean="0"/>
              <a:t>should </a:t>
            </a:r>
            <a:r>
              <a:rPr lang="en-US" dirty="0"/>
              <a:t>be tested if available</a:t>
            </a:r>
          </a:p>
          <a:p>
            <a:pPr>
              <a:spcBef>
                <a:spcPts val="600"/>
              </a:spcBef>
              <a:buFont typeface="Arial" charset="0"/>
              <a:buChar char="•"/>
            </a:pPr>
            <a:r>
              <a:rPr lang="en-US" dirty="0" smtClean="0"/>
              <a:t>In </a:t>
            </a:r>
            <a:r>
              <a:rPr lang="en-US" dirty="0"/>
              <a:t>community practice, if the disease is ROS1-negative, ALK-negative and EGFR-negative, no drugs are approved </a:t>
            </a:r>
            <a:r>
              <a:rPr lang="en-US" dirty="0" smtClean="0"/>
              <a:t>for </a:t>
            </a:r>
            <a:r>
              <a:rPr lang="en-US" dirty="0"/>
              <a:t>other </a:t>
            </a:r>
            <a:r>
              <a:rPr lang="en-US" dirty="0" smtClean="0"/>
              <a:t>targets</a:t>
            </a:r>
            <a:endParaRPr lang="en-US" dirty="0"/>
          </a:p>
          <a:p>
            <a:pPr>
              <a:spcBef>
                <a:spcPts val="600"/>
              </a:spcBef>
              <a:buFont typeface="Arial" charset="0"/>
              <a:buChar char="•"/>
            </a:pPr>
            <a:r>
              <a:rPr lang="en-US" dirty="0"/>
              <a:t>However, </a:t>
            </a:r>
            <a:r>
              <a:rPr lang="en-US" dirty="0" smtClean="0"/>
              <a:t>data </a:t>
            </a:r>
            <a:r>
              <a:rPr lang="en-US" dirty="0"/>
              <a:t>are emerging </a:t>
            </a:r>
            <a:r>
              <a:rPr lang="en-US" dirty="0" smtClean="0"/>
              <a:t>with </a:t>
            </a:r>
            <a:r>
              <a:rPr lang="en-US" dirty="0"/>
              <a:t>RET and BRAF inhibitors</a:t>
            </a:r>
          </a:p>
          <a:p>
            <a:pPr>
              <a:spcBef>
                <a:spcPts val="600"/>
              </a:spcBef>
              <a:buFont typeface="Arial" charset="0"/>
              <a:buChar char="•"/>
            </a:pPr>
            <a:r>
              <a:rPr lang="en-US" dirty="0"/>
              <a:t>So identifying those </a:t>
            </a:r>
            <a:r>
              <a:rPr lang="en-US" dirty="0" smtClean="0"/>
              <a:t>genes is important</a:t>
            </a:r>
            <a:r>
              <a:rPr lang="en-US" dirty="0"/>
              <a:t>		</a:t>
            </a:r>
            <a:endParaRPr lang="en-US" dirty="0" smtClean="0"/>
          </a:p>
          <a:p>
            <a:pPr marL="0" indent="0" algn="r">
              <a:spcBef>
                <a:spcPts val="600"/>
              </a:spcBef>
              <a:buNone/>
            </a:pPr>
            <a:endParaRPr lang="en-US" dirty="0" smtClean="0"/>
          </a:p>
          <a:p>
            <a:pPr marL="0" indent="0" algn="r">
              <a:spcBef>
                <a:spcPts val="600"/>
              </a:spcBef>
              <a:buNone/>
            </a:pPr>
            <a:r>
              <a:rPr lang="en-US" dirty="0" smtClean="0"/>
              <a:t>George R </a:t>
            </a:r>
            <a:r>
              <a:rPr lang="en-US" dirty="0"/>
              <a:t>Blumenschein Jr, </a:t>
            </a:r>
            <a:r>
              <a:rPr lang="en-US" dirty="0" smtClean="0"/>
              <a:t>MD</a:t>
            </a:r>
            <a:endParaRPr lang="en-US" dirty="0"/>
          </a:p>
        </p:txBody>
      </p:sp>
    </p:spTree>
    <p:extLst>
      <p:ext uri="{BB962C8B-B14F-4D97-AF65-F5344CB8AC3E}">
        <p14:creationId xmlns:p14="http://schemas.microsoft.com/office/powerpoint/2010/main" val="2036917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14300"/>
            <a:ext cx="7772400" cy="1143000"/>
          </a:xfrm>
        </p:spPr>
        <p:txBody>
          <a:bodyPr/>
          <a:lstStyle/>
          <a:p>
            <a:r>
              <a:rPr lang="en-US" dirty="0"/>
              <a:t>Treatment Selection Algorithm for </a:t>
            </a:r>
            <a:r>
              <a:rPr lang="en-US" dirty="0" smtClean="0"/>
              <a:t>Patients</a:t>
            </a:r>
            <a:r>
              <a:rPr lang="en-US" dirty="0"/>
              <a:t> </a:t>
            </a:r>
            <a:r>
              <a:rPr lang="en-US" dirty="0" smtClean="0"/>
              <a:t/>
            </a:r>
            <a:br>
              <a:rPr lang="en-US" dirty="0" smtClean="0"/>
            </a:br>
            <a:r>
              <a:rPr lang="en-US" dirty="0" smtClean="0"/>
              <a:t>with </a:t>
            </a:r>
            <a:r>
              <a:rPr lang="en-US" dirty="0"/>
              <a:t>Disease Progression on an EGFR </a:t>
            </a:r>
            <a:r>
              <a:rPr lang="en-US" dirty="0" smtClean="0"/>
              <a:t>TKI and</a:t>
            </a:r>
            <a:br>
              <a:rPr lang="en-US" dirty="0" smtClean="0"/>
            </a:br>
            <a:r>
              <a:rPr lang="en-US" dirty="0" smtClean="0"/>
              <a:t>without </a:t>
            </a:r>
            <a:r>
              <a:rPr lang="en-US" dirty="0"/>
              <a:t>T790M Mutations</a:t>
            </a:r>
          </a:p>
        </p:txBody>
      </p:sp>
      <p:sp>
        <p:nvSpPr>
          <p:cNvPr id="4" name="Content Placeholder 3"/>
          <p:cNvSpPr>
            <a:spLocks noGrp="1"/>
          </p:cNvSpPr>
          <p:nvPr>
            <p:ph idx="1"/>
          </p:nvPr>
        </p:nvSpPr>
        <p:spPr>
          <a:xfrm>
            <a:off x="685800" y="1409700"/>
            <a:ext cx="7772400" cy="5233988"/>
          </a:xfrm>
        </p:spPr>
        <p:txBody>
          <a:bodyPr/>
          <a:lstStyle/>
          <a:p>
            <a:pPr>
              <a:spcBef>
                <a:spcPts val="600"/>
              </a:spcBef>
              <a:buFont typeface="Arial" charset="0"/>
              <a:buChar char="•"/>
            </a:pPr>
            <a:r>
              <a:rPr lang="en-US" sz="2200" dirty="0"/>
              <a:t>About 60% of patients with NSCLC harbor the T790M mutation.</a:t>
            </a:r>
          </a:p>
          <a:p>
            <a:pPr>
              <a:spcBef>
                <a:spcPts val="600"/>
              </a:spcBef>
              <a:buFont typeface="Arial" charset="0"/>
              <a:buChar char="•"/>
            </a:pPr>
            <a:r>
              <a:rPr lang="en-US" sz="2200" dirty="0" smtClean="0"/>
              <a:t>For </a:t>
            </a:r>
            <a:r>
              <a:rPr lang="en-US" sz="2200" dirty="0"/>
              <a:t>the remaining 40% with T790M mutation-negative disease, we test for </a:t>
            </a:r>
            <a:r>
              <a:rPr lang="en-US" sz="2200" dirty="0" smtClean="0"/>
              <a:t>other targetable </a:t>
            </a:r>
            <a:r>
              <a:rPr lang="en-US" sz="2200" dirty="0"/>
              <a:t>gene </a:t>
            </a:r>
            <a:r>
              <a:rPr lang="en-US" sz="2200" dirty="0" smtClean="0"/>
              <a:t>alterations, such </a:t>
            </a:r>
            <a:r>
              <a:rPr lang="en-US" sz="2200" dirty="0"/>
              <a:t>as MET </a:t>
            </a:r>
            <a:r>
              <a:rPr lang="en-US" sz="2200" dirty="0" smtClean="0"/>
              <a:t>alteration, </a:t>
            </a:r>
            <a:r>
              <a:rPr lang="en-US" sz="2200" dirty="0"/>
              <a:t>with known inhibitors or one that is being investigated on a clinical trial.</a:t>
            </a:r>
          </a:p>
          <a:p>
            <a:pPr lvl="1">
              <a:spcBef>
                <a:spcPts val="600"/>
              </a:spcBef>
              <a:buFont typeface=".HelveticaNeueDeskInterface-Regular" charset="-120"/>
              <a:buChar char="–"/>
            </a:pPr>
            <a:r>
              <a:rPr lang="en-US" sz="2200" dirty="0"/>
              <a:t>If the patient does not fall under these categories, then it’s appropriate at that point to initiate </a:t>
            </a:r>
            <a:r>
              <a:rPr lang="en-US" sz="2200" dirty="0" smtClean="0"/>
              <a:t>chemotherapy. </a:t>
            </a:r>
            <a:endParaRPr lang="en-US" sz="2200" dirty="0"/>
          </a:p>
          <a:p>
            <a:pPr>
              <a:spcBef>
                <a:spcPts val="600"/>
              </a:spcBef>
              <a:buFont typeface="Arial" charset="0"/>
              <a:buChar char="•"/>
            </a:pPr>
            <a:r>
              <a:rPr lang="en-US" sz="2200" dirty="0" smtClean="0"/>
              <a:t>The </a:t>
            </a:r>
            <a:r>
              <a:rPr lang="en-US" sz="2200" dirty="0"/>
              <a:t>treatment selection depends on where the patient is in </a:t>
            </a:r>
            <a:r>
              <a:rPr lang="en-US" sz="2200" dirty="0" smtClean="0"/>
              <a:t>his or her </a:t>
            </a:r>
            <a:r>
              <a:rPr lang="en-US" sz="2200" dirty="0"/>
              <a:t>treatment </a:t>
            </a:r>
            <a:r>
              <a:rPr lang="en-US" sz="2200" dirty="0" smtClean="0"/>
              <a:t>cycle.</a:t>
            </a:r>
          </a:p>
          <a:p>
            <a:pPr marL="0" indent="0" algn="r">
              <a:spcBef>
                <a:spcPts val="600"/>
              </a:spcBef>
              <a:buNone/>
            </a:pPr>
            <a:endParaRPr lang="en-US" sz="2200" dirty="0" smtClean="0"/>
          </a:p>
          <a:p>
            <a:pPr marL="0" indent="0" algn="r">
              <a:spcBef>
                <a:spcPts val="600"/>
              </a:spcBef>
              <a:buNone/>
            </a:pPr>
            <a:r>
              <a:rPr lang="en-US" sz="2200" dirty="0" smtClean="0"/>
              <a:t>George R </a:t>
            </a:r>
            <a:r>
              <a:rPr lang="en-US" sz="2200" dirty="0"/>
              <a:t>Blumenschein Jr, </a:t>
            </a:r>
            <a:r>
              <a:rPr lang="en-US" sz="2200" dirty="0" smtClean="0"/>
              <a:t>MD</a:t>
            </a:r>
            <a:endParaRPr lang="en-US" sz="2200" dirty="0"/>
          </a:p>
        </p:txBody>
      </p:sp>
    </p:spTree>
    <p:extLst>
      <p:ext uri="{BB962C8B-B14F-4D97-AF65-F5344CB8AC3E}">
        <p14:creationId xmlns:p14="http://schemas.microsoft.com/office/powerpoint/2010/main" val="5246450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9258" y="4450757"/>
            <a:ext cx="8412480" cy="830997"/>
          </a:xfrm>
          <a:prstGeom prst="rect">
            <a:avLst/>
          </a:prstGeom>
          <a:noFill/>
          <a:ln w="38100">
            <a:solidFill>
              <a:srgbClr val="FF0000"/>
            </a:solidFill>
          </a:ln>
        </p:spPr>
        <p:txBody>
          <a:bodyPr wrap="square" rtlCol="0">
            <a:spAutoFit/>
          </a:bodyPr>
          <a:lstStyle/>
          <a:p>
            <a:r>
              <a:rPr lang="en-US" dirty="0" smtClean="0">
                <a:solidFill>
                  <a:srgbClr val="FFFF00"/>
                </a:solidFill>
              </a:rPr>
              <a:t>He received osimertinib with response but has </a:t>
            </a:r>
            <a:r>
              <a:rPr lang="en-US" dirty="0">
                <a:solidFill>
                  <a:srgbClr val="FFFF00"/>
                </a:solidFill>
              </a:rPr>
              <a:t>waxing and waning skin </a:t>
            </a:r>
            <a:r>
              <a:rPr lang="en-US" dirty="0" smtClean="0">
                <a:solidFill>
                  <a:srgbClr val="FFFF00"/>
                </a:solidFill>
              </a:rPr>
              <a:t>rash</a:t>
            </a:r>
            <a:endParaRPr lang="en-US" dirty="0">
              <a:solidFill>
                <a:srgbClr val="FFFF00"/>
              </a:solidFill>
            </a:endParaRPr>
          </a:p>
        </p:txBody>
      </p:sp>
      <p:sp>
        <p:nvSpPr>
          <p:cNvPr id="2" name="Title 1"/>
          <p:cNvSpPr>
            <a:spLocks noGrp="1"/>
          </p:cNvSpPr>
          <p:nvPr>
            <p:ph type="title"/>
          </p:nvPr>
        </p:nvSpPr>
        <p:spPr/>
        <p:txBody>
          <a:bodyPr/>
          <a:lstStyle/>
          <a:p>
            <a:r>
              <a:rPr lang="en-US" dirty="0">
                <a:solidFill>
                  <a:srgbClr val="BBE0E3"/>
                </a:solidFill>
              </a:rPr>
              <a:t>Case </a:t>
            </a:r>
            <a:r>
              <a:rPr lang="en-US" dirty="0" smtClean="0">
                <a:solidFill>
                  <a:srgbClr val="BBE0E3"/>
                </a:solidFill>
              </a:rPr>
              <a:t>Discussion</a:t>
            </a:r>
            <a:endParaRPr lang="en-US" dirty="0"/>
          </a:p>
        </p:txBody>
      </p:sp>
      <p:sp>
        <p:nvSpPr>
          <p:cNvPr id="5" name="Content Placeholder 4"/>
          <p:cNvSpPr>
            <a:spLocks noGrp="1"/>
          </p:cNvSpPr>
          <p:nvPr>
            <p:ph idx="1"/>
          </p:nvPr>
        </p:nvSpPr>
        <p:spPr/>
        <p:txBody>
          <a:bodyPr/>
          <a:lstStyle/>
          <a:p>
            <a:pPr>
              <a:spcBef>
                <a:spcPts val="1200"/>
              </a:spcBef>
            </a:pPr>
            <a:r>
              <a:rPr lang="en-US" dirty="0"/>
              <a:t>A 70-year-old man presented in September 2014 with adenocarcinoma of the lung and liver metastases</a:t>
            </a:r>
            <a:r>
              <a:rPr lang="en-US" dirty="0" smtClean="0"/>
              <a:t>.</a:t>
            </a:r>
            <a:endParaRPr lang="en-US" dirty="0"/>
          </a:p>
          <a:p>
            <a:pPr>
              <a:spcBef>
                <a:spcPts val="1200"/>
              </a:spcBef>
            </a:pPr>
            <a:r>
              <a:rPr lang="en-US" dirty="0" smtClean="0"/>
              <a:t>Patient </a:t>
            </a:r>
            <a:r>
              <a:rPr lang="en-US" dirty="0"/>
              <a:t>has left pleural </a:t>
            </a:r>
            <a:r>
              <a:rPr lang="en-US" dirty="0" smtClean="0"/>
              <a:t>nodularity.</a:t>
            </a:r>
            <a:endParaRPr lang="en-US" dirty="0"/>
          </a:p>
          <a:p>
            <a:pPr>
              <a:spcBef>
                <a:spcPts val="1200"/>
              </a:spcBef>
            </a:pPr>
            <a:r>
              <a:rPr lang="en-US" dirty="0"/>
              <a:t>Patient received </a:t>
            </a:r>
            <a:r>
              <a:rPr lang="en-US" dirty="0" err="1"/>
              <a:t>erlotinib</a:t>
            </a:r>
            <a:r>
              <a:rPr lang="en-US" dirty="0"/>
              <a:t> until June </a:t>
            </a:r>
            <a:r>
              <a:rPr lang="en-US" dirty="0" smtClean="0"/>
              <a:t>2016, when </a:t>
            </a:r>
            <a:r>
              <a:rPr lang="en-US" dirty="0"/>
              <a:t>circulating </a:t>
            </a:r>
            <a:r>
              <a:rPr lang="en-US" dirty="0" smtClean="0"/>
              <a:t>cell-free </a:t>
            </a:r>
            <a:r>
              <a:rPr lang="en-US" dirty="0"/>
              <a:t>DNA and repeat biopsy </a:t>
            </a:r>
            <a:r>
              <a:rPr lang="en-US" dirty="0" smtClean="0"/>
              <a:t>revealed </a:t>
            </a:r>
            <a:r>
              <a:rPr lang="en-US" dirty="0"/>
              <a:t>the T790M mutation</a:t>
            </a:r>
            <a:r>
              <a:rPr lang="en-US" dirty="0" smtClean="0"/>
              <a:t>.</a:t>
            </a:r>
            <a:endParaRPr lang="en-US" dirty="0"/>
          </a:p>
        </p:txBody>
      </p:sp>
    </p:spTree>
    <p:extLst>
      <p:ext uri="{BB962C8B-B14F-4D97-AF65-F5344CB8AC3E}">
        <p14:creationId xmlns:p14="http://schemas.microsoft.com/office/powerpoint/2010/main" val="19737844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solidFill>
                  <a:srgbClr val="BBE0E3"/>
                </a:solidFill>
              </a:rPr>
              <a:t>Case </a:t>
            </a:r>
            <a:r>
              <a:rPr lang="en-US" sz="2400" dirty="0" smtClean="0">
                <a:solidFill>
                  <a:srgbClr val="BBE0E3"/>
                </a:solidFill>
              </a:rPr>
              <a:t>Discussion</a:t>
            </a:r>
            <a:endParaRPr lang="en-US" sz="2200" i="1" dirty="0"/>
          </a:p>
        </p:txBody>
      </p:sp>
      <p:sp>
        <p:nvSpPr>
          <p:cNvPr id="5" name="Content Placeholder 4"/>
          <p:cNvSpPr>
            <a:spLocks noGrp="1"/>
          </p:cNvSpPr>
          <p:nvPr>
            <p:ph idx="1"/>
          </p:nvPr>
        </p:nvSpPr>
        <p:spPr/>
        <p:txBody>
          <a:bodyPr/>
          <a:lstStyle/>
          <a:p>
            <a:pPr>
              <a:spcBef>
                <a:spcPts val="1200"/>
              </a:spcBef>
            </a:pPr>
            <a:r>
              <a:rPr lang="en-US" dirty="0" smtClean="0"/>
              <a:t>A </a:t>
            </a:r>
            <a:r>
              <a:rPr lang="en-US" dirty="0"/>
              <a:t>68-year-old man and </a:t>
            </a:r>
            <a:r>
              <a:rPr lang="en-US" dirty="0" smtClean="0"/>
              <a:t>former smoker </a:t>
            </a:r>
            <a:r>
              <a:rPr lang="en-US" dirty="0"/>
              <a:t>with Stage IIIA lung </a:t>
            </a:r>
            <a:r>
              <a:rPr lang="en-US" dirty="0" smtClean="0"/>
              <a:t>cancer</a:t>
            </a:r>
          </a:p>
          <a:p>
            <a:pPr>
              <a:spcBef>
                <a:spcPts val="1200"/>
              </a:spcBef>
            </a:pPr>
            <a:r>
              <a:rPr lang="en-US" dirty="0" smtClean="0"/>
              <a:t>LUL </a:t>
            </a:r>
            <a:r>
              <a:rPr lang="en-US" dirty="0"/>
              <a:t>mass with mediastinal lymph node </a:t>
            </a:r>
            <a:r>
              <a:rPr lang="en-US" dirty="0" smtClean="0"/>
              <a:t>involvement</a:t>
            </a:r>
          </a:p>
          <a:p>
            <a:pPr>
              <a:spcBef>
                <a:spcPts val="1200"/>
              </a:spcBef>
            </a:pPr>
            <a:r>
              <a:rPr lang="en-US" dirty="0" smtClean="0"/>
              <a:t>Biopsy-proven pan-wild-type NSCLC</a:t>
            </a:r>
          </a:p>
        </p:txBody>
      </p:sp>
      <p:sp>
        <p:nvSpPr>
          <p:cNvPr id="3" name="TextBox 2"/>
          <p:cNvSpPr txBox="1"/>
          <p:nvPr/>
        </p:nvSpPr>
        <p:spPr>
          <a:xfrm>
            <a:off x="463963" y="4333938"/>
            <a:ext cx="8212898" cy="830997"/>
          </a:xfrm>
          <a:prstGeom prst="rect">
            <a:avLst/>
          </a:prstGeom>
          <a:noFill/>
          <a:ln w="38100">
            <a:solidFill>
              <a:srgbClr val="FF0000"/>
            </a:solidFill>
          </a:ln>
        </p:spPr>
        <p:txBody>
          <a:bodyPr wrap="square" rtlCol="0">
            <a:spAutoFit/>
          </a:bodyPr>
          <a:lstStyle/>
          <a:p>
            <a:r>
              <a:rPr lang="en-US" dirty="0">
                <a:solidFill>
                  <a:srgbClr val="FFFF00"/>
                </a:solidFill>
              </a:rPr>
              <a:t>Should you give neoadjuvant treatment first, or should you just go right into concurrent chemo/RT? </a:t>
            </a:r>
          </a:p>
        </p:txBody>
      </p:sp>
    </p:spTree>
    <p:extLst>
      <p:ext uri="{BB962C8B-B14F-4D97-AF65-F5344CB8AC3E}">
        <p14:creationId xmlns:p14="http://schemas.microsoft.com/office/powerpoint/2010/main" val="17972998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TextBox 15"/>
          <p:cNvSpPr txBox="1">
            <a:spLocks noChangeArrowheads="1"/>
          </p:cNvSpPr>
          <p:nvPr/>
        </p:nvSpPr>
        <p:spPr bwMode="auto">
          <a:xfrm>
            <a:off x="9525" y="6473279"/>
            <a:ext cx="9144000" cy="384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2880" bIns="91440" anchor="b">
            <a:spAutoFit/>
          </a:bodyPr>
          <a:lstStyle>
            <a:lvl1pPr eaLnBrk="0" hangingPunct="0">
              <a:spcBef>
                <a:spcPct val="20000"/>
              </a:spcBef>
              <a:buChar char="•"/>
              <a:defRPr sz="2500">
                <a:solidFill>
                  <a:schemeClr val="bg1"/>
                </a:solidFill>
                <a:latin typeface="Arial" charset="0"/>
                <a:ea typeface="ＭＳ Ｐゴシック" charset="-128"/>
              </a:defRPr>
            </a:lvl1pPr>
            <a:lvl2pPr marL="742950" indent="-285750" eaLnBrk="0" hangingPunct="0">
              <a:spcBef>
                <a:spcPct val="20000"/>
              </a:spcBef>
              <a:buChar char="–"/>
              <a:defRPr sz="2500">
                <a:solidFill>
                  <a:schemeClr val="bg1"/>
                </a:solidFill>
                <a:latin typeface="Arial" charset="0"/>
                <a:ea typeface="ＭＳ Ｐゴシック" charset="-128"/>
              </a:defRPr>
            </a:lvl2pPr>
            <a:lvl3pPr marL="1143000" indent="-228600" eaLnBrk="0" hangingPunct="0">
              <a:spcBef>
                <a:spcPct val="20000"/>
              </a:spcBef>
              <a:buChar char="•"/>
              <a:defRPr sz="2500">
                <a:solidFill>
                  <a:schemeClr val="bg1"/>
                </a:solidFill>
                <a:latin typeface="Arial" charset="0"/>
                <a:ea typeface="ＭＳ Ｐゴシック" charset="-128"/>
              </a:defRPr>
            </a:lvl3pPr>
            <a:lvl4pPr marL="1600200" indent="-228600" eaLnBrk="0" hangingPunct="0">
              <a:spcBef>
                <a:spcPct val="20000"/>
              </a:spcBef>
              <a:buChar char="–"/>
              <a:defRPr sz="2500">
                <a:solidFill>
                  <a:schemeClr val="bg1"/>
                </a:solidFill>
                <a:latin typeface="Arial" charset="0"/>
                <a:ea typeface="ＭＳ Ｐゴシック" charset="-128"/>
              </a:defRPr>
            </a:lvl4pPr>
            <a:lvl5pPr marL="2057400" indent="-228600" eaLnBrk="0" hangingPunct="0">
              <a:spcBef>
                <a:spcPct val="20000"/>
              </a:spcBef>
              <a:buChar char="»"/>
              <a:defRPr sz="2500">
                <a:solidFill>
                  <a:schemeClr val="bg1"/>
                </a:solidFill>
                <a:latin typeface="Arial" charset="0"/>
                <a:ea typeface="ＭＳ Ｐゴシック" charset="-128"/>
              </a:defRPr>
            </a:lvl5pPr>
            <a:lvl6pPr marL="2514600" indent="-228600" eaLnBrk="0" fontAlgn="base" hangingPunct="0">
              <a:spcBef>
                <a:spcPct val="20000"/>
              </a:spcBef>
              <a:spcAft>
                <a:spcPct val="0"/>
              </a:spcAft>
              <a:buChar char="»"/>
              <a:defRPr sz="2500">
                <a:solidFill>
                  <a:schemeClr val="bg1"/>
                </a:solidFill>
                <a:latin typeface="Arial" charset="0"/>
                <a:ea typeface="ＭＳ Ｐゴシック" charset="-128"/>
              </a:defRPr>
            </a:lvl6pPr>
            <a:lvl7pPr marL="2971800" indent="-228600" eaLnBrk="0" fontAlgn="base" hangingPunct="0">
              <a:spcBef>
                <a:spcPct val="20000"/>
              </a:spcBef>
              <a:spcAft>
                <a:spcPct val="0"/>
              </a:spcAft>
              <a:buChar char="»"/>
              <a:defRPr sz="2500">
                <a:solidFill>
                  <a:schemeClr val="bg1"/>
                </a:solidFill>
                <a:latin typeface="Arial" charset="0"/>
                <a:ea typeface="ＭＳ Ｐゴシック" charset="-128"/>
              </a:defRPr>
            </a:lvl7pPr>
            <a:lvl8pPr marL="3429000" indent="-228600" eaLnBrk="0" fontAlgn="base" hangingPunct="0">
              <a:spcBef>
                <a:spcPct val="20000"/>
              </a:spcBef>
              <a:spcAft>
                <a:spcPct val="0"/>
              </a:spcAft>
              <a:buChar char="»"/>
              <a:defRPr sz="2500">
                <a:solidFill>
                  <a:schemeClr val="bg1"/>
                </a:solidFill>
                <a:latin typeface="Arial" charset="0"/>
                <a:ea typeface="ＭＳ Ｐゴシック" charset="-128"/>
              </a:defRPr>
            </a:lvl8pPr>
            <a:lvl9pPr marL="3886200" indent="-228600" eaLnBrk="0" fontAlgn="base" hangingPunct="0">
              <a:spcBef>
                <a:spcPct val="20000"/>
              </a:spcBef>
              <a:spcAft>
                <a:spcPct val="0"/>
              </a:spcAft>
              <a:buChar char="»"/>
              <a:defRPr sz="2500">
                <a:solidFill>
                  <a:schemeClr val="bg1"/>
                </a:solidFill>
                <a:latin typeface="Arial" charset="0"/>
                <a:ea typeface="ＭＳ Ｐゴシック" charset="-128"/>
              </a:defRPr>
            </a:lvl9pPr>
          </a:lstStyle>
          <a:p>
            <a:pPr>
              <a:spcBef>
                <a:spcPct val="0"/>
              </a:spcBef>
              <a:buFontTx/>
              <a:buNone/>
            </a:pPr>
            <a:r>
              <a:rPr lang="en-US" altLang="x-none" sz="1600" dirty="0">
                <a:ea typeface="Arial" charset="0"/>
                <a:cs typeface="Arial" charset="0"/>
              </a:rPr>
              <a:t>Park K et al. </a:t>
            </a:r>
            <a:r>
              <a:rPr lang="en-US" altLang="x-none" sz="1600" i="1" dirty="0">
                <a:ea typeface="Arial" charset="0"/>
                <a:cs typeface="Arial" charset="0"/>
              </a:rPr>
              <a:t>Proc ASCO </a:t>
            </a:r>
            <a:r>
              <a:rPr lang="en-US" altLang="x-none" sz="1600" dirty="0">
                <a:ea typeface="Arial" charset="0"/>
                <a:cs typeface="Arial" charset="0"/>
              </a:rPr>
              <a:t>2016;Abstract 9055.</a:t>
            </a:r>
          </a:p>
        </p:txBody>
      </p:sp>
      <p:graphicFrame>
        <p:nvGraphicFramePr>
          <p:cNvPr id="5" name="Table 4"/>
          <p:cNvGraphicFramePr>
            <a:graphicFrameLocks noGrp="1"/>
          </p:cNvGraphicFramePr>
          <p:nvPr>
            <p:extLst>
              <p:ext uri="{D42A27DB-BD31-4B8C-83A1-F6EECF244321}">
                <p14:modId xmlns:p14="http://schemas.microsoft.com/office/powerpoint/2010/main" val="23458807"/>
              </p:ext>
            </p:extLst>
          </p:nvPr>
        </p:nvGraphicFramePr>
        <p:xfrm>
          <a:off x="685800" y="1398588"/>
          <a:ext cx="7769225" cy="2266950"/>
        </p:xfrm>
        <a:graphic>
          <a:graphicData uri="http://schemas.openxmlformats.org/drawingml/2006/table">
            <a:tbl>
              <a:tblPr/>
              <a:tblGrid>
                <a:gridCol w="4504845"/>
                <a:gridCol w="3264380"/>
              </a:tblGrid>
              <a:tr h="700088">
                <a:tc>
                  <a:txBody>
                    <a:bodyPr/>
                    <a:lstStyle>
                      <a:lvl1pPr defTabSz="457200" eaLnBrk="0" hangingPunct="0">
                        <a:spcBef>
                          <a:spcPct val="20000"/>
                        </a:spcBef>
                        <a:defRPr sz="2100">
                          <a:solidFill>
                            <a:schemeClr val="bg1"/>
                          </a:solidFill>
                          <a:latin typeface="Arial" charset="0"/>
                          <a:ea typeface="ＭＳ Ｐゴシック" charset="-128"/>
                        </a:defRPr>
                      </a:lvl1pPr>
                      <a:lvl2pPr marL="742950" indent="-285750" defTabSz="457200" eaLnBrk="0" hangingPunct="0">
                        <a:spcBef>
                          <a:spcPct val="20000"/>
                        </a:spcBef>
                        <a:defRPr sz="2100">
                          <a:solidFill>
                            <a:schemeClr val="bg1"/>
                          </a:solidFill>
                          <a:latin typeface="Arial" charset="0"/>
                          <a:ea typeface="ＭＳ Ｐゴシック" charset="-128"/>
                        </a:defRPr>
                      </a:lvl2pPr>
                      <a:lvl3pPr marL="1143000" indent="-228600" defTabSz="457200" eaLnBrk="0" hangingPunct="0">
                        <a:spcBef>
                          <a:spcPct val="20000"/>
                        </a:spcBef>
                        <a:defRPr sz="2100">
                          <a:solidFill>
                            <a:schemeClr val="bg1"/>
                          </a:solidFill>
                          <a:latin typeface="Arial" charset="0"/>
                          <a:ea typeface="ＭＳ Ｐゴシック" charset="-128"/>
                        </a:defRPr>
                      </a:lvl3pPr>
                      <a:lvl4pPr marL="1600200" indent="-228600" defTabSz="457200" eaLnBrk="0" hangingPunct="0">
                        <a:spcBef>
                          <a:spcPct val="20000"/>
                        </a:spcBef>
                        <a:defRPr sz="2100">
                          <a:solidFill>
                            <a:schemeClr val="bg1"/>
                          </a:solidFill>
                          <a:latin typeface="Arial" charset="0"/>
                          <a:ea typeface="ＭＳ Ｐゴシック" charset="-128"/>
                        </a:defRPr>
                      </a:lvl4pPr>
                      <a:lvl5pPr marL="2057400" indent="-228600" defTabSz="457200" eaLnBrk="0" hangingPunct="0">
                        <a:spcBef>
                          <a:spcPct val="20000"/>
                        </a:spcBef>
                        <a:defRPr sz="2100">
                          <a:solidFill>
                            <a:schemeClr val="bg1"/>
                          </a:solidFill>
                          <a:latin typeface="Arial" charset="0"/>
                          <a:ea typeface="ＭＳ Ｐゴシック" charset="-128"/>
                        </a:defRPr>
                      </a:lvl5pPr>
                      <a:lvl6pPr marL="2514600" indent="-228600" defTabSz="457200" eaLnBrk="0" fontAlgn="base" hangingPunct="0">
                        <a:spcBef>
                          <a:spcPct val="20000"/>
                        </a:spcBef>
                        <a:spcAft>
                          <a:spcPct val="0"/>
                        </a:spcAft>
                        <a:defRPr sz="2100">
                          <a:solidFill>
                            <a:schemeClr val="bg1"/>
                          </a:solidFill>
                          <a:latin typeface="Arial" charset="0"/>
                          <a:ea typeface="ＭＳ Ｐゴシック" charset="-128"/>
                        </a:defRPr>
                      </a:lvl6pPr>
                      <a:lvl7pPr marL="2971800" indent="-228600" defTabSz="457200" eaLnBrk="0" fontAlgn="base" hangingPunct="0">
                        <a:spcBef>
                          <a:spcPct val="20000"/>
                        </a:spcBef>
                        <a:spcAft>
                          <a:spcPct val="0"/>
                        </a:spcAft>
                        <a:defRPr sz="2100">
                          <a:solidFill>
                            <a:schemeClr val="bg1"/>
                          </a:solidFill>
                          <a:latin typeface="Arial" charset="0"/>
                          <a:ea typeface="ＭＳ Ｐゴシック" charset="-128"/>
                        </a:defRPr>
                      </a:lvl7pPr>
                      <a:lvl8pPr marL="3429000" indent="-228600" defTabSz="457200" eaLnBrk="0" fontAlgn="base" hangingPunct="0">
                        <a:spcBef>
                          <a:spcPct val="20000"/>
                        </a:spcBef>
                        <a:spcAft>
                          <a:spcPct val="0"/>
                        </a:spcAft>
                        <a:defRPr sz="2100">
                          <a:solidFill>
                            <a:schemeClr val="bg1"/>
                          </a:solidFill>
                          <a:latin typeface="Arial" charset="0"/>
                          <a:ea typeface="ＭＳ Ｐゴシック" charset="-128"/>
                        </a:defRPr>
                      </a:lvl8pPr>
                      <a:lvl9pPr marL="3886200" indent="-228600" defTabSz="457200" eaLnBrk="0" fontAlgn="base" hangingPunct="0">
                        <a:spcBef>
                          <a:spcPct val="20000"/>
                        </a:spcBef>
                        <a:spcAft>
                          <a:spcPct val="0"/>
                        </a:spcAft>
                        <a:defRPr sz="2100">
                          <a:solidFill>
                            <a:schemeClr val="bg1"/>
                          </a:solidFill>
                          <a:latin typeface="Arial" charset="0"/>
                          <a:ea typeface="ＭＳ Ｐゴシック"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x-none" sz="2200" b="1" i="0" u="none" strike="noStrike" cap="none" normalizeH="0" baseline="0" dirty="0">
                          <a:ln>
                            <a:noFill/>
                          </a:ln>
                          <a:solidFill>
                            <a:schemeClr val="bg1"/>
                          </a:solidFill>
                          <a:effectLst/>
                          <a:latin typeface="Arial" charset="0"/>
                          <a:ea typeface="ＭＳ Ｐゴシック" charset="-128"/>
                        </a:rPr>
                        <a:t>Clinical </a:t>
                      </a:r>
                      <a:r>
                        <a:rPr kumimoji="0" lang="en-US" altLang="x-none" sz="2200" b="1" i="0" u="none" strike="noStrike" cap="none" normalizeH="0" baseline="0" dirty="0" smtClean="0">
                          <a:ln>
                            <a:noFill/>
                          </a:ln>
                          <a:solidFill>
                            <a:schemeClr val="bg1"/>
                          </a:solidFill>
                          <a:effectLst/>
                          <a:latin typeface="Arial" charset="0"/>
                          <a:ea typeface="ＭＳ Ｐゴシック" charset="-128"/>
                        </a:rPr>
                        <a:t>variable</a:t>
                      </a:r>
                      <a:r>
                        <a:rPr lang="fi-FI" sz="2100" b="1" kern="1200" dirty="0" smtClean="0">
                          <a:solidFill>
                            <a:schemeClr val="bg1"/>
                          </a:solidFill>
                          <a:effectLst/>
                          <a:latin typeface="Arial" charset="0"/>
                          <a:ea typeface="ＭＳ Ｐゴシック" charset="-128"/>
                          <a:cs typeface="+mn-cs"/>
                        </a:rPr>
                        <a:t>, n (%)</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62A4E"/>
                    </a:solidFill>
                  </a:tcPr>
                </a:tc>
                <a:tc>
                  <a:txBody>
                    <a:bodyPr/>
                    <a:lstStyle>
                      <a:lvl1pPr defTabSz="457200" eaLnBrk="0" hangingPunct="0">
                        <a:spcBef>
                          <a:spcPct val="20000"/>
                        </a:spcBef>
                        <a:defRPr sz="2100">
                          <a:solidFill>
                            <a:schemeClr val="bg1"/>
                          </a:solidFill>
                          <a:latin typeface="Arial" charset="0"/>
                          <a:ea typeface="ＭＳ Ｐゴシック" charset="-128"/>
                        </a:defRPr>
                      </a:lvl1pPr>
                      <a:lvl2pPr marL="742950" indent="-285750" defTabSz="457200" eaLnBrk="0" hangingPunct="0">
                        <a:spcBef>
                          <a:spcPct val="20000"/>
                        </a:spcBef>
                        <a:defRPr sz="2100">
                          <a:solidFill>
                            <a:schemeClr val="bg1"/>
                          </a:solidFill>
                          <a:latin typeface="Arial" charset="0"/>
                          <a:ea typeface="ＭＳ Ｐゴシック" charset="-128"/>
                        </a:defRPr>
                      </a:lvl2pPr>
                      <a:lvl3pPr marL="1143000" indent="-228600" defTabSz="457200" eaLnBrk="0" hangingPunct="0">
                        <a:spcBef>
                          <a:spcPct val="20000"/>
                        </a:spcBef>
                        <a:defRPr sz="2100">
                          <a:solidFill>
                            <a:schemeClr val="bg1"/>
                          </a:solidFill>
                          <a:latin typeface="Arial" charset="0"/>
                          <a:ea typeface="ＭＳ Ｐゴシック" charset="-128"/>
                        </a:defRPr>
                      </a:lvl3pPr>
                      <a:lvl4pPr marL="1600200" indent="-228600" defTabSz="457200" eaLnBrk="0" hangingPunct="0">
                        <a:spcBef>
                          <a:spcPct val="20000"/>
                        </a:spcBef>
                        <a:defRPr sz="2100">
                          <a:solidFill>
                            <a:schemeClr val="bg1"/>
                          </a:solidFill>
                          <a:latin typeface="Arial" charset="0"/>
                          <a:ea typeface="ＭＳ Ｐゴシック" charset="-128"/>
                        </a:defRPr>
                      </a:lvl4pPr>
                      <a:lvl5pPr marL="2057400" indent="-228600" defTabSz="457200" eaLnBrk="0" hangingPunct="0">
                        <a:spcBef>
                          <a:spcPct val="20000"/>
                        </a:spcBef>
                        <a:defRPr sz="2100">
                          <a:solidFill>
                            <a:schemeClr val="bg1"/>
                          </a:solidFill>
                          <a:latin typeface="Arial" charset="0"/>
                          <a:ea typeface="ＭＳ Ｐゴシック" charset="-128"/>
                        </a:defRPr>
                      </a:lvl5pPr>
                      <a:lvl6pPr marL="2514600" indent="-228600" defTabSz="457200" eaLnBrk="0" fontAlgn="base" hangingPunct="0">
                        <a:spcBef>
                          <a:spcPct val="20000"/>
                        </a:spcBef>
                        <a:spcAft>
                          <a:spcPct val="0"/>
                        </a:spcAft>
                        <a:defRPr sz="2100">
                          <a:solidFill>
                            <a:schemeClr val="bg1"/>
                          </a:solidFill>
                          <a:latin typeface="Arial" charset="0"/>
                          <a:ea typeface="ＭＳ Ｐゴシック" charset="-128"/>
                        </a:defRPr>
                      </a:lvl6pPr>
                      <a:lvl7pPr marL="2971800" indent="-228600" defTabSz="457200" eaLnBrk="0" fontAlgn="base" hangingPunct="0">
                        <a:spcBef>
                          <a:spcPct val="20000"/>
                        </a:spcBef>
                        <a:spcAft>
                          <a:spcPct val="0"/>
                        </a:spcAft>
                        <a:defRPr sz="2100">
                          <a:solidFill>
                            <a:schemeClr val="bg1"/>
                          </a:solidFill>
                          <a:latin typeface="Arial" charset="0"/>
                          <a:ea typeface="ＭＳ Ｐゴシック" charset="-128"/>
                        </a:defRPr>
                      </a:lvl7pPr>
                      <a:lvl8pPr marL="3429000" indent="-228600" defTabSz="457200" eaLnBrk="0" fontAlgn="base" hangingPunct="0">
                        <a:spcBef>
                          <a:spcPct val="20000"/>
                        </a:spcBef>
                        <a:spcAft>
                          <a:spcPct val="0"/>
                        </a:spcAft>
                        <a:defRPr sz="2100">
                          <a:solidFill>
                            <a:schemeClr val="bg1"/>
                          </a:solidFill>
                          <a:latin typeface="Arial" charset="0"/>
                          <a:ea typeface="ＭＳ Ｐゴシック" charset="-128"/>
                        </a:defRPr>
                      </a:lvl8pPr>
                      <a:lvl9pPr marL="3886200" indent="-228600" defTabSz="457200" eaLnBrk="0" fontAlgn="base" hangingPunct="0">
                        <a:spcBef>
                          <a:spcPct val="20000"/>
                        </a:spcBef>
                        <a:spcAft>
                          <a:spcPct val="0"/>
                        </a:spcAft>
                        <a:defRPr sz="2100">
                          <a:solidFill>
                            <a:schemeClr val="bg1"/>
                          </a:solidFill>
                          <a:latin typeface="Arial" charset="0"/>
                          <a:ea typeface="ＭＳ Ｐゴシック"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altLang="x-none" sz="2200" b="1" i="0" u="none" strike="noStrike" cap="none" normalizeH="0" baseline="0" dirty="0">
                        <a:ln>
                          <a:noFill/>
                        </a:ln>
                        <a:solidFill>
                          <a:schemeClr val="bg1"/>
                        </a:solidFill>
                        <a:effectLst/>
                        <a:latin typeface="Arial" charset="0"/>
                        <a:ea typeface="ＭＳ Ｐゴシック" charset="-128"/>
                      </a:endParaRPr>
                    </a:p>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x-none" sz="2200" b="1" i="0" u="none" strike="noStrike" cap="none" normalizeH="0" baseline="0" dirty="0" err="1">
                          <a:ln>
                            <a:noFill/>
                          </a:ln>
                          <a:solidFill>
                            <a:schemeClr val="bg1"/>
                          </a:solidFill>
                          <a:effectLst/>
                          <a:latin typeface="Arial" charset="0"/>
                          <a:ea typeface="ＭＳ Ｐゴシック" charset="-128"/>
                        </a:rPr>
                        <a:t>Olmutinib</a:t>
                      </a:r>
                      <a:r>
                        <a:rPr kumimoji="0" lang="en-US" altLang="x-none" sz="2200" b="1" i="0" u="none" strike="noStrike" cap="none" normalizeH="0" baseline="0" dirty="0">
                          <a:ln>
                            <a:noFill/>
                          </a:ln>
                          <a:solidFill>
                            <a:schemeClr val="bg1"/>
                          </a:solidFill>
                          <a:effectLst/>
                          <a:latin typeface="Arial" charset="0"/>
                          <a:ea typeface="ＭＳ Ｐゴシック" charset="-128"/>
                        </a:rPr>
                        <a:t> (n = 70)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62A4E"/>
                    </a:solidFill>
                  </a:tcPr>
                </a:tc>
              </a:tr>
              <a:tr h="501650">
                <a:tc>
                  <a:txBody>
                    <a:bodyPr/>
                    <a:lstStyle>
                      <a:lvl1pPr defTabSz="457200" eaLnBrk="0" hangingPunct="0">
                        <a:spcBef>
                          <a:spcPct val="20000"/>
                        </a:spcBef>
                        <a:defRPr sz="2100">
                          <a:solidFill>
                            <a:schemeClr val="bg1"/>
                          </a:solidFill>
                          <a:latin typeface="Arial" charset="0"/>
                          <a:ea typeface="ＭＳ Ｐゴシック" charset="-128"/>
                        </a:defRPr>
                      </a:lvl1pPr>
                      <a:lvl2pPr marL="742950" indent="-285750" defTabSz="457200" eaLnBrk="0" hangingPunct="0">
                        <a:spcBef>
                          <a:spcPct val="20000"/>
                        </a:spcBef>
                        <a:defRPr sz="2100">
                          <a:solidFill>
                            <a:schemeClr val="bg1"/>
                          </a:solidFill>
                          <a:latin typeface="Arial" charset="0"/>
                          <a:ea typeface="ＭＳ Ｐゴシック" charset="-128"/>
                        </a:defRPr>
                      </a:lvl2pPr>
                      <a:lvl3pPr marL="1143000" indent="-228600" defTabSz="457200" eaLnBrk="0" hangingPunct="0">
                        <a:spcBef>
                          <a:spcPct val="20000"/>
                        </a:spcBef>
                        <a:defRPr sz="2100">
                          <a:solidFill>
                            <a:schemeClr val="bg1"/>
                          </a:solidFill>
                          <a:latin typeface="Arial" charset="0"/>
                          <a:ea typeface="ＭＳ Ｐゴシック" charset="-128"/>
                        </a:defRPr>
                      </a:lvl3pPr>
                      <a:lvl4pPr marL="1600200" indent="-228600" defTabSz="457200" eaLnBrk="0" hangingPunct="0">
                        <a:spcBef>
                          <a:spcPct val="20000"/>
                        </a:spcBef>
                        <a:defRPr sz="2100">
                          <a:solidFill>
                            <a:schemeClr val="bg1"/>
                          </a:solidFill>
                          <a:latin typeface="Arial" charset="0"/>
                          <a:ea typeface="ＭＳ Ｐゴシック" charset="-128"/>
                        </a:defRPr>
                      </a:lvl4pPr>
                      <a:lvl5pPr marL="2057400" indent="-228600" defTabSz="457200" eaLnBrk="0" hangingPunct="0">
                        <a:spcBef>
                          <a:spcPct val="20000"/>
                        </a:spcBef>
                        <a:defRPr sz="2100">
                          <a:solidFill>
                            <a:schemeClr val="bg1"/>
                          </a:solidFill>
                          <a:latin typeface="Arial" charset="0"/>
                          <a:ea typeface="ＭＳ Ｐゴシック" charset="-128"/>
                        </a:defRPr>
                      </a:lvl5pPr>
                      <a:lvl6pPr marL="2514600" indent="-228600" defTabSz="457200" eaLnBrk="0" fontAlgn="base" hangingPunct="0">
                        <a:spcBef>
                          <a:spcPct val="20000"/>
                        </a:spcBef>
                        <a:spcAft>
                          <a:spcPct val="0"/>
                        </a:spcAft>
                        <a:defRPr sz="2100">
                          <a:solidFill>
                            <a:schemeClr val="bg1"/>
                          </a:solidFill>
                          <a:latin typeface="Arial" charset="0"/>
                          <a:ea typeface="ＭＳ Ｐゴシック" charset="-128"/>
                        </a:defRPr>
                      </a:lvl6pPr>
                      <a:lvl7pPr marL="2971800" indent="-228600" defTabSz="457200" eaLnBrk="0" fontAlgn="base" hangingPunct="0">
                        <a:spcBef>
                          <a:spcPct val="20000"/>
                        </a:spcBef>
                        <a:spcAft>
                          <a:spcPct val="0"/>
                        </a:spcAft>
                        <a:defRPr sz="2100">
                          <a:solidFill>
                            <a:schemeClr val="bg1"/>
                          </a:solidFill>
                          <a:latin typeface="Arial" charset="0"/>
                          <a:ea typeface="ＭＳ Ｐゴシック" charset="-128"/>
                        </a:defRPr>
                      </a:lvl7pPr>
                      <a:lvl8pPr marL="3429000" indent="-228600" defTabSz="457200" eaLnBrk="0" fontAlgn="base" hangingPunct="0">
                        <a:spcBef>
                          <a:spcPct val="20000"/>
                        </a:spcBef>
                        <a:spcAft>
                          <a:spcPct val="0"/>
                        </a:spcAft>
                        <a:defRPr sz="2100">
                          <a:solidFill>
                            <a:schemeClr val="bg1"/>
                          </a:solidFill>
                          <a:latin typeface="Arial" charset="0"/>
                          <a:ea typeface="ＭＳ Ｐゴシック" charset="-128"/>
                        </a:defRPr>
                      </a:lvl8pPr>
                      <a:lvl9pPr marL="3886200" indent="-228600" defTabSz="457200" eaLnBrk="0" fontAlgn="base" hangingPunct="0">
                        <a:spcBef>
                          <a:spcPct val="20000"/>
                        </a:spcBef>
                        <a:spcAft>
                          <a:spcPct val="0"/>
                        </a:spcAft>
                        <a:defRPr sz="2100">
                          <a:solidFill>
                            <a:schemeClr val="bg1"/>
                          </a:solidFill>
                          <a:latin typeface="Arial" charset="0"/>
                          <a:ea typeface="ＭＳ Ｐゴシック"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x-none" sz="2200" b="0" i="0" u="none" strike="noStrike" cap="none" normalizeH="0" baseline="0" dirty="0">
                          <a:ln>
                            <a:noFill/>
                          </a:ln>
                          <a:solidFill>
                            <a:schemeClr val="bg1"/>
                          </a:solidFill>
                          <a:effectLst/>
                          <a:latin typeface="Arial" charset="0"/>
                          <a:ea typeface="ＭＳ Ｐゴシック" charset="-128"/>
                        </a:rPr>
                        <a:t>ORR</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5796"/>
                    </a:solidFill>
                  </a:tcPr>
                </a:tc>
                <a:tc>
                  <a:txBody>
                    <a:bodyPr/>
                    <a:lstStyle>
                      <a:lvl1pPr defTabSz="457200" eaLnBrk="0" hangingPunct="0">
                        <a:spcBef>
                          <a:spcPct val="20000"/>
                        </a:spcBef>
                        <a:defRPr sz="2100">
                          <a:solidFill>
                            <a:schemeClr val="bg1"/>
                          </a:solidFill>
                          <a:latin typeface="Arial" charset="0"/>
                          <a:ea typeface="ＭＳ Ｐゴシック" charset="-128"/>
                        </a:defRPr>
                      </a:lvl1pPr>
                      <a:lvl2pPr marL="742950" indent="-285750" defTabSz="457200" eaLnBrk="0" hangingPunct="0">
                        <a:spcBef>
                          <a:spcPct val="20000"/>
                        </a:spcBef>
                        <a:defRPr sz="2100">
                          <a:solidFill>
                            <a:schemeClr val="bg1"/>
                          </a:solidFill>
                          <a:latin typeface="Arial" charset="0"/>
                          <a:ea typeface="ＭＳ Ｐゴシック" charset="-128"/>
                        </a:defRPr>
                      </a:lvl2pPr>
                      <a:lvl3pPr marL="1143000" indent="-228600" defTabSz="457200" eaLnBrk="0" hangingPunct="0">
                        <a:spcBef>
                          <a:spcPct val="20000"/>
                        </a:spcBef>
                        <a:defRPr sz="2100">
                          <a:solidFill>
                            <a:schemeClr val="bg1"/>
                          </a:solidFill>
                          <a:latin typeface="Arial" charset="0"/>
                          <a:ea typeface="ＭＳ Ｐゴシック" charset="-128"/>
                        </a:defRPr>
                      </a:lvl3pPr>
                      <a:lvl4pPr marL="1600200" indent="-228600" defTabSz="457200" eaLnBrk="0" hangingPunct="0">
                        <a:spcBef>
                          <a:spcPct val="20000"/>
                        </a:spcBef>
                        <a:defRPr sz="2100">
                          <a:solidFill>
                            <a:schemeClr val="bg1"/>
                          </a:solidFill>
                          <a:latin typeface="Arial" charset="0"/>
                          <a:ea typeface="ＭＳ Ｐゴシック" charset="-128"/>
                        </a:defRPr>
                      </a:lvl4pPr>
                      <a:lvl5pPr marL="2057400" indent="-228600" defTabSz="457200" eaLnBrk="0" hangingPunct="0">
                        <a:spcBef>
                          <a:spcPct val="20000"/>
                        </a:spcBef>
                        <a:defRPr sz="2100">
                          <a:solidFill>
                            <a:schemeClr val="bg1"/>
                          </a:solidFill>
                          <a:latin typeface="Arial" charset="0"/>
                          <a:ea typeface="ＭＳ Ｐゴシック" charset="-128"/>
                        </a:defRPr>
                      </a:lvl5pPr>
                      <a:lvl6pPr marL="2514600" indent="-228600" defTabSz="457200" eaLnBrk="0" fontAlgn="base" hangingPunct="0">
                        <a:spcBef>
                          <a:spcPct val="20000"/>
                        </a:spcBef>
                        <a:spcAft>
                          <a:spcPct val="0"/>
                        </a:spcAft>
                        <a:defRPr sz="2100">
                          <a:solidFill>
                            <a:schemeClr val="bg1"/>
                          </a:solidFill>
                          <a:latin typeface="Arial" charset="0"/>
                          <a:ea typeface="ＭＳ Ｐゴシック" charset="-128"/>
                        </a:defRPr>
                      </a:lvl6pPr>
                      <a:lvl7pPr marL="2971800" indent="-228600" defTabSz="457200" eaLnBrk="0" fontAlgn="base" hangingPunct="0">
                        <a:spcBef>
                          <a:spcPct val="20000"/>
                        </a:spcBef>
                        <a:spcAft>
                          <a:spcPct val="0"/>
                        </a:spcAft>
                        <a:defRPr sz="2100">
                          <a:solidFill>
                            <a:schemeClr val="bg1"/>
                          </a:solidFill>
                          <a:latin typeface="Arial" charset="0"/>
                          <a:ea typeface="ＭＳ Ｐゴシック" charset="-128"/>
                        </a:defRPr>
                      </a:lvl7pPr>
                      <a:lvl8pPr marL="3429000" indent="-228600" defTabSz="457200" eaLnBrk="0" fontAlgn="base" hangingPunct="0">
                        <a:spcBef>
                          <a:spcPct val="20000"/>
                        </a:spcBef>
                        <a:spcAft>
                          <a:spcPct val="0"/>
                        </a:spcAft>
                        <a:defRPr sz="2100">
                          <a:solidFill>
                            <a:schemeClr val="bg1"/>
                          </a:solidFill>
                          <a:latin typeface="Arial" charset="0"/>
                          <a:ea typeface="ＭＳ Ｐゴシック" charset="-128"/>
                        </a:defRPr>
                      </a:lvl8pPr>
                      <a:lvl9pPr marL="3886200" indent="-228600" defTabSz="457200" eaLnBrk="0" fontAlgn="base" hangingPunct="0">
                        <a:spcBef>
                          <a:spcPct val="20000"/>
                        </a:spcBef>
                        <a:spcAft>
                          <a:spcPct val="0"/>
                        </a:spcAft>
                        <a:defRPr sz="2100">
                          <a:solidFill>
                            <a:schemeClr val="bg1"/>
                          </a:solidFill>
                          <a:latin typeface="Arial" charset="0"/>
                          <a:ea typeface="ＭＳ Ｐゴシック"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x-none" sz="2200" b="0" i="0" u="none" strike="noStrike" cap="none" normalizeH="0" baseline="0" dirty="0" smtClean="0">
                          <a:ln>
                            <a:noFill/>
                          </a:ln>
                          <a:solidFill>
                            <a:schemeClr val="bg1"/>
                          </a:solidFill>
                          <a:effectLst/>
                          <a:latin typeface="Arial" charset="0"/>
                          <a:ea typeface="ＭＳ Ｐゴシック" charset="-128"/>
                        </a:rPr>
                        <a:t>43 (61%)</a:t>
                      </a:r>
                      <a:endParaRPr kumimoji="0" lang="en-US" altLang="x-none" sz="2200" b="0" i="0" u="none" strike="noStrike" cap="none" normalizeH="0" baseline="0" dirty="0">
                        <a:ln>
                          <a:noFill/>
                        </a:ln>
                        <a:solidFill>
                          <a:schemeClr val="bg1"/>
                        </a:solidFill>
                        <a:effectLst/>
                        <a:latin typeface="Arial" charset="0"/>
                        <a:ea typeface="ＭＳ Ｐゴシック"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5796"/>
                    </a:solidFill>
                  </a:tcPr>
                </a:tc>
              </a:tr>
              <a:tr h="501650">
                <a:tc>
                  <a:txBody>
                    <a:bodyPr/>
                    <a:lstStyle>
                      <a:lvl1pPr defTabSz="457200" eaLnBrk="0" hangingPunct="0">
                        <a:spcBef>
                          <a:spcPct val="20000"/>
                        </a:spcBef>
                        <a:defRPr sz="2100">
                          <a:solidFill>
                            <a:schemeClr val="bg1"/>
                          </a:solidFill>
                          <a:latin typeface="Arial" charset="0"/>
                          <a:ea typeface="ＭＳ Ｐゴシック" charset="-128"/>
                        </a:defRPr>
                      </a:lvl1pPr>
                      <a:lvl2pPr marL="742950" indent="-285750" defTabSz="457200" eaLnBrk="0" hangingPunct="0">
                        <a:spcBef>
                          <a:spcPct val="20000"/>
                        </a:spcBef>
                        <a:defRPr sz="2100">
                          <a:solidFill>
                            <a:schemeClr val="bg1"/>
                          </a:solidFill>
                          <a:latin typeface="Arial" charset="0"/>
                          <a:ea typeface="ＭＳ Ｐゴシック" charset="-128"/>
                        </a:defRPr>
                      </a:lvl2pPr>
                      <a:lvl3pPr marL="1143000" indent="-228600" defTabSz="457200" eaLnBrk="0" hangingPunct="0">
                        <a:spcBef>
                          <a:spcPct val="20000"/>
                        </a:spcBef>
                        <a:defRPr sz="2100">
                          <a:solidFill>
                            <a:schemeClr val="bg1"/>
                          </a:solidFill>
                          <a:latin typeface="Arial" charset="0"/>
                          <a:ea typeface="ＭＳ Ｐゴシック" charset="-128"/>
                        </a:defRPr>
                      </a:lvl3pPr>
                      <a:lvl4pPr marL="1600200" indent="-228600" defTabSz="457200" eaLnBrk="0" hangingPunct="0">
                        <a:spcBef>
                          <a:spcPct val="20000"/>
                        </a:spcBef>
                        <a:defRPr sz="2100">
                          <a:solidFill>
                            <a:schemeClr val="bg1"/>
                          </a:solidFill>
                          <a:latin typeface="Arial" charset="0"/>
                          <a:ea typeface="ＭＳ Ｐゴシック" charset="-128"/>
                        </a:defRPr>
                      </a:lvl4pPr>
                      <a:lvl5pPr marL="2057400" indent="-228600" defTabSz="457200" eaLnBrk="0" hangingPunct="0">
                        <a:spcBef>
                          <a:spcPct val="20000"/>
                        </a:spcBef>
                        <a:defRPr sz="2100">
                          <a:solidFill>
                            <a:schemeClr val="bg1"/>
                          </a:solidFill>
                          <a:latin typeface="Arial" charset="0"/>
                          <a:ea typeface="ＭＳ Ｐゴシック" charset="-128"/>
                        </a:defRPr>
                      </a:lvl5pPr>
                      <a:lvl6pPr marL="2514600" indent="-228600" defTabSz="457200" eaLnBrk="0" fontAlgn="base" hangingPunct="0">
                        <a:spcBef>
                          <a:spcPct val="20000"/>
                        </a:spcBef>
                        <a:spcAft>
                          <a:spcPct val="0"/>
                        </a:spcAft>
                        <a:defRPr sz="2100">
                          <a:solidFill>
                            <a:schemeClr val="bg1"/>
                          </a:solidFill>
                          <a:latin typeface="Arial" charset="0"/>
                          <a:ea typeface="ＭＳ Ｐゴシック" charset="-128"/>
                        </a:defRPr>
                      </a:lvl6pPr>
                      <a:lvl7pPr marL="2971800" indent="-228600" defTabSz="457200" eaLnBrk="0" fontAlgn="base" hangingPunct="0">
                        <a:spcBef>
                          <a:spcPct val="20000"/>
                        </a:spcBef>
                        <a:spcAft>
                          <a:spcPct val="0"/>
                        </a:spcAft>
                        <a:defRPr sz="2100">
                          <a:solidFill>
                            <a:schemeClr val="bg1"/>
                          </a:solidFill>
                          <a:latin typeface="Arial" charset="0"/>
                          <a:ea typeface="ＭＳ Ｐゴシック" charset="-128"/>
                        </a:defRPr>
                      </a:lvl7pPr>
                      <a:lvl8pPr marL="3429000" indent="-228600" defTabSz="457200" eaLnBrk="0" fontAlgn="base" hangingPunct="0">
                        <a:spcBef>
                          <a:spcPct val="20000"/>
                        </a:spcBef>
                        <a:spcAft>
                          <a:spcPct val="0"/>
                        </a:spcAft>
                        <a:defRPr sz="2100">
                          <a:solidFill>
                            <a:schemeClr val="bg1"/>
                          </a:solidFill>
                          <a:latin typeface="Arial" charset="0"/>
                          <a:ea typeface="ＭＳ Ｐゴシック" charset="-128"/>
                        </a:defRPr>
                      </a:lvl8pPr>
                      <a:lvl9pPr marL="3886200" indent="-228600" defTabSz="457200" eaLnBrk="0" fontAlgn="base" hangingPunct="0">
                        <a:spcBef>
                          <a:spcPct val="20000"/>
                        </a:spcBef>
                        <a:spcAft>
                          <a:spcPct val="0"/>
                        </a:spcAft>
                        <a:defRPr sz="2100">
                          <a:solidFill>
                            <a:schemeClr val="bg1"/>
                          </a:solidFill>
                          <a:latin typeface="Arial" charset="0"/>
                          <a:ea typeface="ＭＳ Ｐゴシック"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x-none" sz="2200" b="0" i="0" u="none" strike="noStrike" cap="none" normalizeH="0" baseline="0" dirty="0">
                          <a:ln>
                            <a:noFill/>
                          </a:ln>
                          <a:solidFill>
                            <a:schemeClr val="bg1"/>
                          </a:solidFill>
                          <a:effectLst/>
                          <a:latin typeface="Arial" charset="0"/>
                          <a:ea typeface="ＭＳ Ｐゴシック" charset="-128"/>
                        </a:rPr>
                        <a:t>Disease control rate</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5796"/>
                    </a:solidFill>
                  </a:tcPr>
                </a:tc>
                <a:tc>
                  <a:txBody>
                    <a:bodyPr/>
                    <a:lstStyle>
                      <a:lvl1pPr defTabSz="457200" eaLnBrk="0" hangingPunct="0">
                        <a:spcBef>
                          <a:spcPct val="20000"/>
                        </a:spcBef>
                        <a:defRPr sz="2100">
                          <a:solidFill>
                            <a:schemeClr val="bg1"/>
                          </a:solidFill>
                          <a:latin typeface="Arial" charset="0"/>
                          <a:ea typeface="ＭＳ Ｐゴシック" charset="-128"/>
                        </a:defRPr>
                      </a:lvl1pPr>
                      <a:lvl2pPr marL="742950" indent="-285750" defTabSz="457200" eaLnBrk="0" hangingPunct="0">
                        <a:spcBef>
                          <a:spcPct val="20000"/>
                        </a:spcBef>
                        <a:defRPr sz="2100">
                          <a:solidFill>
                            <a:schemeClr val="bg1"/>
                          </a:solidFill>
                          <a:latin typeface="Arial" charset="0"/>
                          <a:ea typeface="ＭＳ Ｐゴシック" charset="-128"/>
                        </a:defRPr>
                      </a:lvl2pPr>
                      <a:lvl3pPr marL="1143000" indent="-228600" defTabSz="457200" eaLnBrk="0" hangingPunct="0">
                        <a:spcBef>
                          <a:spcPct val="20000"/>
                        </a:spcBef>
                        <a:defRPr sz="2100">
                          <a:solidFill>
                            <a:schemeClr val="bg1"/>
                          </a:solidFill>
                          <a:latin typeface="Arial" charset="0"/>
                          <a:ea typeface="ＭＳ Ｐゴシック" charset="-128"/>
                        </a:defRPr>
                      </a:lvl3pPr>
                      <a:lvl4pPr marL="1600200" indent="-228600" defTabSz="457200" eaLnBrk="0" hangingPunct="0">
                        <a:spcBef>
                          <a:spcPct val="20000"/>
                        </a:spcBef>
                        <a:defRPr sz="2100">
                          <a:solidFill>
                            <a:schemeClr val="bg1"/>
                          </a:solidFill>
                          <a:latin typeface="Arial" charset="0"/>
                          <a:ea typeface="ＭＳ Ｐゴシック" charset="-128"/>
                        </a:defRPr>
                      </a:lvl4pPr>
                      <a:lvl5pPr marL="2057400" indent="-228600" defTabSz="457200" eaLnBrk="0" hangingPunct="0">
                        <a:spcBef>
                          <a:spcPct val="20000"/>
                        </a:spcBef>
                        <a:defRPr sz="2100">
                          <a:solidFill>
                            <a:schemeClr val="bg1"/>
                          </a:solidFill>
                          <a:latin typeface="Arial" charset="0"/>
                          <a:ea typeface="ＭＳ Ｐゴシック" charset="-128"/>
                        </a:defRPr>
                      </a:lvl5pPr>
                      <a:lvl6pPr marL="2514600" indent="-228600" defTabSz="457200" eaLnBrk="0" fontAlgn="base" hangingPunct="0">
                        <a:spcBef>
                          <a:spcPct val="20000"/>
                        </a:spcBef>
                        <a:spcAft>
                          <a:spcPct val="0"/>
                        </a:spcAft>
                        <a:defRPr sz="2100">
                          <a:solidFill>
                            <a:schemeClr val="bg1"/>
                          </a:solidFill>
                          <a:latin typeface="Arial" charset="0"/>
                          <a:ea typeface="ＭＳ Ｐゴシック" charset="-128"/>
                        </a:defRPr>
                      </a:lvl6pPr>
                      <a:lvl7pPr marL="2971800" indent="-228600" defTabSz="457200" eaLnBrk="0" fontAlgn="base" hangingPunct="0">
                        <a:spcBef>
                          <a:spcPct val="20000"/>
                        </a:spcBef>
                        <a:spcAft>
                          <a:spcPct val="0"/>
                        </a:spcAft>
                        <a:defRPr sz="2100">
                          <a:solidFill>
                            <a:schemeClr val="bg1"/>
                          </a:solidFill>
                          <a:latin typeface="Arial" charset="0"/>
                          <a:ea typeface="ＭＳ Ｐゴシック" charset="-128"/>
                        </a:defRPr>
                      </a:lvl7pPr>
                      <a:lvl8pPr marL="3429000" indent="-228600" defTabSz="457200" eaLnBrk="0" fontAlgn="base" hangingPunct="0">
                        <a:spcBef>
                          <a:spcPct val="20000"/>
                        </a:spcBef>
                        <a:spcAft>
                          <a:spcPct val="0"/>
                        </a:spcAft>
                        <a:defRPr sz="2100">
                          <a:solidFill>
                            <a:schemeClr val="bg1"/>
                          </a:solidFill>
                          <a:latin typeface="Arial" charset="0"/>
                          <a:ea typeface="ＭＳ Ｐゴシック" charset="-128"/>
                        </a:defRPr>
                      </a:lvl8pPr>
                      <a:lvl9pPr marL="3886200" indent="-228600" defTabSz="457200" eaLnBrk="0" fontAlgn="base" hangingPunct="0">
                        <a:spcBef>
                          <a:spcPct val="20000"/>
                        </a:spcBef>
                        <a:spcAft>
                          <a:spcPct val="0"/>
                        </a:spcAft>
                        <a:defRPr sz="2100">
                          <a:solidFill>
                            <a:schemeClr val="bg1"/>
                          </a:solidFill>
                          <a:latin typeface="Arial" charset="0"/>
                          <a:ea typeface="ＭＳ Ｐゴシック"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x-none" sz="2200" b="0" i="0" u="none" strike="noStrike" cap="none" normalizeH="0" baseline="0" dirty="0" smtClean="0">
                          <a:ln>
                            <a:noFill/>
                          </a:ln>
                          <a:solidFill>
                            <a:schemeClr val="bg1"/>
                          </a:solidFill>
                          <a:effectLst/>
                          <a:latin typeface="Arial" charset="0"/>
                          <a:ea typeface="ＭＳ Ｐゴシック" charset="-128"/>
                        </a:rPr>
                        <a:t>63 (90%)</a:t>
                      </a:r>
                      <a:endParaRPr kumimoji="0" lang="en-US" altLang="x-none" sz="2200" b="0" i="0" u="none" strike="noStrike" cap="none" normalizeH="0" baseline="0" dirty="0">
                        <a:ln>
                          <a:noFill/>
                        </a:ln>
                        <a:solidFill>
                          <a:schemeClr val="bg1"/>
                        </a:solidFill>
                        <a:effectLst/>
                        <a:latin typeface="Arial" charset="0"/>
                        <a:ea typeface="ＭＳ Ｐゴシック"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5796"/>
                    </a:solidFill>
                  </a:tcPr>
                </a:tc>
              </a:tr>
              <a:tr h="501650">
                <a:tc>
                  <a:txBody>
                    <a:bodyPr/>
                    <a:lstStyle>
                      <a:lvl1pPr defTabSz="457200" eaLnBrk="0" hangingPunct="0">
                        <a:spcBef>
                          <a:spcPct val="20000"/>
                        </a:spcBef>
                        <a:defRPr sz="2100">
                          <a:solidFill>
                            <a:schemeClr val="bg1"/>
                          </a:solidFill>
                          <a:latin typeface="Arial" charset="0"/>
                          <a:ea typeface="ＭＳ Ｐゴシック" charset="-128"/>
                        </a:defRPr>
                      </a:lvl1pPr>
                      <a:lvl2pPr marL="742950" indent="-285750" defTabSz="457200" eaLnBrk="0" hangingPunct="0">
                        <a:spcBef>
                          <a:spcPct val="20000"/>
                        </a:spcBef>
                        <a:defRPr sz="2100">
                          <a:solidFill>
                            <a:schemeClr val="bg1"/>
                          </a:solidFill>
                          <a:latin typeface="Arial" charset="0"/>
                          <a:ea typeface="ＭＳ Ｐゴシック" charset="-128"/>
                        </a:defRPr>
                      </a:lvl2pPr>
                      <a:lvl3pPr marL="1143000" indent="-228600" defTabSz="457200" eaLnBrk="0" hangingPunct="0">
                        <a:spcBef>
                          <a:spcPct val="20000"/>
                        </a:spcBef>
                        <a:defRPr sz="2100">
                          <a:solidFill>
                            <a:schemeClr val="bg1"/>
                          </a:solidFill>
                          <a:latin typeface="Arial" charset="0"/>
                          <a:ea typeface="ＭＳ Ｐゴシック" charset="-128"/>
                        </a:defRPr>
                      </a:lvl3pPr>
                      <a:lvl4pPr marL="1600200" indent="-228600" defTabSz="457200" eaLnBrk="0" hangingPunct="0">
                        <a:spcBef>
                          <a:spcPct val="20000"/>
                        </a:spcBef>
                        <a:defRPr sz="2100">
                          <a:solidFill>
                            <a:schemeClr val="bg1"/>
                          </a:solidFill>
                          <a:latin typeface="Arial" charset="0"/>
                          <a:ea typeface="ＭＳ Ｐゴシック" charset="-128"/>
                        </a:defRPr>
                      </a:lvl4pPr>
                      <a:lvl5pPr marL="2057400" indent="-228600" defTabSz="457200" eaLnBrk="0" hangingPunct="0">
                        <a:spcBef>
                          <a:spcPct val="20000"/>
                        </a:spcBef>
                        <a:defRPr sz="2100">
                          <a:solidFill>
                            <a:schemeClr val="bg1"/>
                          </a:solidFill>
                          <a:latin typeface="Arial" charset="0"/>
                          <a:ea typeface="ＭＳ Ｐゴシック" charset="-128"/>
                        </a:defRPr>
                      </a:lvl5pPr>
                      <a:lvl6pPr marL="2514600" indent="-228600" defTabSz="457200" eaLnBrk="0" fontAlgn="base" hangingPunct="0">
                        <a:spcBef>
                          <a:spcPct val="20000"/>
                        </a:spcBef>
                        <a:spcAft>
                          <a:spcPct val="0"/>
                        </a:spcAft>
                        <a:defRPr sz="2100">
                          <a:solidFill>
                            <a:schemeClr val="bg1"/>
                          </a:solidFill>
                          <a:latin typeface="Arial" charset="0"/>
                          <a:ea typeface="ＭＳ Ｐゴシック" charset="-128"/>
                        </a:defRPr>
                      </a:lvl6pPr>
                      <a:lvl7pPr marL="2971800" indent="-228600" defTabSz="457200" eaLnBrk="0" fontAlgn="base" hangingPunct="0">
                        <a:spcBef>
                          <a:spcPct val="20000"/>
                        </a:spcBef>
                        <a:spcAft>
                          <a:spcPct val="0"/>
                        </a:spcAft>
                        <a:defRPr sz="2100">
                          <a:solidFill>
                            <a:schemeClr val="bg1"/>
                          </a:solidFill>
                          <a:latin typeface="Arial" charset="0"/>
                          <a:ea typeface="ＭＳ Ｐゴシック" charset="-128"/>
                        </a:defRPr>
                      </a:lvl7pPr>
                      <a:lvl8pPr marL="3429000" indent="-228600" defTabSz="457200" eaLnBrk="0" fontAlgn="base" hangingPunct="0">
                        <a:spcBef>
                          <a:spcPct val="20000"/>
                        </a:spcBef>
                        <a:spcAft>
                          <a:spcPct val="0"/>
                        </a:spcAft>
                        <a:defRPr sz="2100">
                          <a:solidFill>
                            <a:schemeClr val="bg1"/>
                          </a:solidFill>
                          <a:latin typeface="Arial" charset="0"/>
                          <a:ea typeface="ＭＳ Ｐゴシック" charset="-128"/>
                        </a:defRPr>
                      </a:lvl8pPr>
                      <a:lvl9pPr marL="3886200" indent="-228600" defTabSz="457200" eaLnBrk="0" fontAlgn="base" hangingPunct="0">
                        <a:spcBef>
                          <a:spcPct val="20000"/>
                        </a:spcBef>
                        <a:spcAft>
                          <a:spcPct val="0"/>
                        </a:spcAft>
                        <a:defRPr sz="2100">
                          <a:solidFill>
                            <a:schemeClr val="bg1"/>
                          </a:solidFill>
                          <a:latin typeface="Arial" charset="0"/>
                          <a:ea typeface="ＭＳ Ｐゴシック"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x-none" sz="2200" b="0" i="0" u="none" strike="noStrike" cap="none" normalizeH="0" baseline="0">
                          <a:ln>
                            <a:noFill/>
                          </a:ln>
                          <a:solidFill>
                            <a:schemeClr val="bg1"/>
                          </a:solidFill>
                          <a:effectLst/>
                          <a:latin typeface="Arial" charset="0"/>
                          <a:ea typeface="ＭＳ Ｐゴシック" charset="-128"/>
                        </a:rPr>
                        <a:t>Median duration of response</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5796"/>
                    </a:solidFill>
                  </a:tcPr>
                </a:tc>
                <a:tc>
                  <a:txBody>
                    <a:bodyPr/>
                    <a:lstStyle>
                      <a:lvl1pPr defTabSz="457200" eaLnBrk="0" hangingPunct="0">
                        <a:spcBef>
                          <a:spcPct val="20000"/>
                        </a:spcBef>
                        <a:defRPr sz="2100">
                          <a:solidFill>
                            <a:schemeClr val="bg1"/>
                          </a:solidFill>
                          <a:latin typeface="Arial" charset="0"/>
                          <a:ea typeface="ＭＳ Ｐゴシック" charset="-128"/>
                        </a:defRPr>
                      </a:lvl1pPr>
                      <a:lvl2pPr marL="742950" indent="-285750" defTabSz="457200" eaLnBrk="0" hangingPunct="0">
                        <a:spcBef>
                          <a:spcPct val="20000"/>
                        </a:spcBef>
                        <a:defRPr sz="2100">
                          <a:solidFill>
                            <a:schemeClr val="bg1"/>
                          </a:solidFill>
                          <a:latin typeface="Arial" charset="0"/>
                          <a:ea typeface="ＭＳ Ｐゴシック" charset="-128"/>
                        </a:defRPr>
                      </a:lvl2pPr>
                      <a:lvl3pPr marL="1143000" indent="-228600" defTabSz="457200" eaLnBrk="0" hangingPunct="0">
                        <a:spcBef>
                          <a:spcPct val="20000"/>
                        </a:spcBef>
                        <a:defRPr sz="2100">
                          <a:solidFill>
                            <a:schemeClr val="bg1"/>
                          </a:solidFill>
                          <a:latin typeface="Arial" charset="0"/>
                          <a:ea typeface="ＭＳ Ｐゴシック" charset="-128"/>
                        </a:defRPr>
                      </a:lvl3pPr>
                      <a:lvl4pPr marL="1600200" indent="-228600" defTabSz="457200" eaLnBrk="0" hangingPunct="0">
                        <a:spcBef>
                          <a:spcPct val="20000"/>
                        </a:spcBef>
                        <a:defRPr sz="2100">
                          <a:solidFill>
                            <a:schemeClr val="bg1"/>
                          </a:solidFill>
                          <a:latin typeface="Arial" charset="0"/>
                          <a:ea typeface="ＭＳ Ｐゴシック" charset="-128"/>
                        </a:defRPr>
                      </a:lvl4pPr>
                      <a:lvl5pPr marL="2057400" indent="-228600" defTabSz="457200" eaLnBrk="0" hangingPunct="0">
                        <a:spcBef>
                          <a:spcPct val="20000"/>
                        </a:spcBef>
                        <a:defRPr sz="2100">
                          <a:solidFill>
                            <a:schemeClr val="bg1"/>
                          </a:solidFill>
                          <a:latin typeface="Arial" charset="0"/>
                          <a:ea typeface="ＭＳ Ｐゴシック" charset="-128"/>
                        </a:defRPr>
                      </a:lvl5pPr>
                      <a:lvl6pPr marL="2514600" indent="-228600" defTabSz="457200" eaLnBrk="0" fontAlgn="base" hangingPunct="0">
                        <a:spcBef>
                          <a:spcPct val="20000"/>
                        </a:spcBef>
                        <a:spcAft>
                          <a:spcPct val="0"/>
                        </a:spcAft>
                        <a:defRPr sz="2100">
                          <a:solidFill>
                            <a:schemeClr val="bg1"/>
                          </a:solidFill>
                          <a:latin typeface="Arial" charset="0"/>
                          <a:ea typeface="ＭＳ Ｐゴシック" charset="-128"/>
                        </a:defRPr>
                      </a:lvl6pPr>
                      <a:lvl7pPr marL="2971800" indent="-228600" defTabSz="457200" eaLnBrk="0" fontAlgn="base" hangingPunct="0">
                        <a:spcBef>
                          <a:spcPct val="20000"/>
                        </a:spcBef>
                        <a:spcAft>
                          <a:spcPct val="0"/>
                        </a:spcAft>
                        <a:defRPr sz="2100">
                          <a:solidFill>
                            <a:schemeClr val="bg1"/>
                          </a:solidFill>
                          <a:latin typeface="Arial" charset="0"/>
                          <a:ea typeface="ＭＳ Ｐゴシック" charset="-128"/>
                        </a:defRPr>
                      </a:lvl7pPr>
                      <a:lvl8pPr marL="3429000" indent="-228600" defTabSz="457200" eaLnBrk="0" fontAlgn="base" hangingPunct="0">
                        <a:spcBef>
                          <a:spcPct val="20000"/>
                        </a:spcBef>
                        <a:spcAft>
                          <a:spcPct val="0"/>
                        </a:spcAft>
                        <a:defRPr sz="2100">
                          <a:solidFill>
                            <a:schemeClr val="bg1"/>
                          </a:solidFill>
                          <a:latin typeface="Arial" charset="0"/>
                          <a:ea typeface="ＭＳ Ｐゴシック" charset="-128"/>
                        </a:defRPr>
                      </a:lvl8pPr>
                      <a:lvl9pPr marL="3886200" indent="-228600" defTabSz="457200" eaLnBrk="0" fontAlgn="base" hangingPunct="0">
                        <a:spcBef>
                          <a:spcPct val="20000"/>
                        </a:spcBef>
                        <a:spcAft>
                          <a:spcPct val="0"/>
                        </a:spcAft>
                        <a:defRPr sz="2100">
                          <a:solidFill>
                            <a:schemeClr val="bg1"/>
                          </a:solidFill>
                          <a:latin typeface="Arial" charset="0"/>
                          <a:ea typeface="ＭＳ Ｐゴシック"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x-none" sz="2200" b="0" i="0" u="none" strike="noStrike" cap="none" normalizeH="0" baseline="0" dirty="0">
                          <a:ln>
                            <a:noFill/>
                          </a:ln>
                          <a:solidFill>
                            <a:schemeClr val="bg1"/>
                          </a:solidFill>
                          <a:effectLst/>
                          <a:latin typeface="Arial" charset="0"/>
                          <a:ea typeface="ＭＳ Ｐゴシック" charset="-128"/>
                        </a:rPr>
                        <a:t>8.3 </a:t>
                      </a:r>
                      <a:r>
                        <a:rPr kumimoji="0" lang="en-US" altLang="x-none" sz="2200" b="0" i="0" u="none" strike="noStrike" cap="none" normalizeH="0" baseline="0" dirty="0" err="1">
                          <a:ln>
                            <a:noFill/>
                          </a:ln>
                          <a:solidFill>
                            <a:schemeClr val="bg1"/>
                          </a:solidFill>
                          <a:effectLst/>
                          <a:latin typeface="Arial" charset="0"/>
                          <a:ea typeface="ＭＳ Ｐゴシック" charset="-128"/>
                        </a:rPr>
                        <a:t>mo</a:t>
                      </a:r>
                      <a:endParaRPr kumimoji="0" lang="en-US" altLang="x-none" sz="2200" b="0" i="0" u="none" strike="noStrike" cap="none" normalizeH="0" baseline="0" dirty="0">
                        <a:ln>
                          <a:noFill/>
                        </a:ln>
                        <a:solidFill>
                          <a:schemeClr val="bg1"/>
                        </a:solidFill>
                        <a:effectLst/>
                        <a:latin typeface="Arial" charset="0"/>
                        <a:ea typeface="ＭＳ Ｐゴシック"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5796"/>
                    </a:solidFill>
                  </a:tcPr>
                </a:tc>
              </a:tr>
            </a:tbl>
          </a:graphicData>
        </a:graphic>
      </p:graphicFrame>
      <p:sp>
        <p:nvSpPr>
          <p:cNvPr id="2" name="TextBox 1"/>
          <p:cNvSpPr txBox="1"/>
          <p:nvPr/>
        </p:nvSpPr>
        <p:spPr>
          <a:xfrm>
            <a:off x="695325" y="3888068"/>
            <a:ext cx="7940675" cy="2431435"/>
          </a:xfrm>
          <a:prstGeom prst="rect">
            <a:avLst/>
          </a:prstGeom>
          <a:noFill/>
        </p:spPr>
        <p:txBody>
          <a:bodyPr>
            <a:spAutoFit/>
          </a:bodyPr>
          <a:lstStyle/>
          <a:p>
            <a:pPr>
              <a:spcBef>
                <a:spcPts val="600"/>
              </a:spcBef>
              <a:defRPr/>
            </a:pPr>
            <a:r>
              <a:rPr lang="en-US" sz="2200" b="1" dirty="0">
                <a:solidFill>
                  <a:srgbClr val="FFFF00"/>
                </a:solidFill>
              </a:rPr>
              <a:t>Most common </a:t>
            </a:r>
            <a:r>
              <a:rPr lang="en-US" sz="2200" b="1" dirty="0" smtClean="0">
                <a:solidFill>
                  <a:srgbClr val="FFFF00"/>
                </a:solidFill>
              </a:rPr>
              <a:t>drug-related adverse </a:t>
            </a:r>
            <a:r>
              <a:rPr lang="en-US" sz="2200" b="1" dirty="0">
                <a:solidFill>
                  <a:srgbClr val="FFFF00"/>
                </a:solidFill>
              </a:rPr>
              <a:t>events (all grades, </a:t>
            </a:r>
            <a:r>
              <a:rPr lang="en-US" sz="2200" b="1" dirty="0" smtClean="0">
                <a:solidFill>
                  <a:srgbClr val="FFFF00"/>
                </a:solidFill>
              </a:rPr>
              <a:t/>
            </a:r>
            <a:br>
              <a:rPr lang="en-US" sz="2200" b="1" dirty="0" smtClean="0">
                <a:solidFill>
                  <a:srgbClr val="FFFF00"/>
                </a:solidFill>
              </a:rPr>
            </a:br>
            <a:r>
              <a:rPr lang="en-US" sz="2200" b="1" dirty="0" smtClean="0">
                <a:solidFill>
                  <a:srgbClr val="FFFF00"/>
                </a:solidFill>
              </a:rPr>
              <a:t>n </a:t>
            </a:r>
            <a:r>
              <a:rPr lang="en-US" sz="2200" b="1" dirty="0">
                <a:solidFill>
                  <a:srgbClr val="FFFF00"/>
                </a:solidFill>
              </a:rPr>
              <a:t>= 76):</a:t>
            </a:r>
          </a:p>
          <a:p>
            <a:pPr marL="342900" indent="-342900" eaLnBrk="0" hangingPunct="0">
              <a:spcBef>
                <a:spcPts val="600"/>
              </a:spcBef>
              <a:buFont typeface="Arial" charset="0"/>
              <a:buChar char="•"/>
              <a:defRPr/>
            </a:pPr>
            <a:r>
              <a:rPr lang="en-US" sz="2200" dirty="0">
                <a:solidFill>
                  <a:schemeClr val="bg1"/>
                </a:solidFill>
              </a:rPr>
              <a:t>Diarrhea 59%</a:t>
            </a:r>
          </a:p>
          <a:p>
            <a:pPr marL="342900" indent="-342900" eaLnBrk="0" hangingPunct="0">
              <a:spcBef>
                <a:spcPts val="600"/>
              </a:spcBef>
              <a:buFont typeface="Arial" charset="0"/>
              <a:buChar char="•"/>
              <a:defRPr/>
            </a:pPr>
            <a:r>
              <a:rPr lang="en-US" sz="2200" dirty="0">
                <a:solidFill>
                  <a:schemeClr val="bg1"/>
                </a:solidFill>
              </a:rPr>
              <a:t>Pruritus 42%</a:t>
            </a:r>
          </a:p>
          <a:p>
            <a:pPr marL="342900" indent="-342900" eaLnBrk="0" hangingPunct="0">
              <a:spcBef>
                <a:spcPts val="600"/>
              </a:spcBef>
              <a:buFont typeface="Arial" charset="0"/>
              <a:buChar char="•"/>
              <a:defRPr/>
            </a:pPr>
            <a:r>
              <a:rPr lang="en-US" sz="2200" dirty="0">
                <a:solidFill>
                  <a:schemeClr val="bg1"/>
                </a:solidFill>
              </a:rPr>
              <a:t>Rash 41%</a:t>
            </a:r>
          </a:p>
          <a:p>
            <a:pPr marL="342900" indent="-342900" eaLnBrk="0" hangingPunct="0">
              <a:spcBef>
                <a:spcPts val="600"/>
              </a:spcBef>
              <a:buFont typeface="Arial" charset="0"/>
              <a:buChar char="•"/>
              <a:defRPr/>
            </a:pPr>
            <a:r>
              <a:rPr lang="en-US" sz="2200" dirty="0">
                <a:solidFill>
                  <a:schemeClr val="bg1"/>
                </a:solidFill>
              </a:rPr>
              <a:t>Nausea 39%</a:t>
            </a:r>
          </a:p>
        </p:txBody>
      </p:sp>
      <p:sp>
        <p:nvSpPr>
          <p:cNvPr id="4" name="Title 3"/>
          <p:cNvSpPr>
            <a:spLocks noGrp="1"/>
          </p:cNvSpPr>
          <p:nvPr>
            <p:ph type="title"/>
          </p:nvPr>
        </p:nvSpPr>
        <p:spPr/>
        <p:txBody>
          <a:bodyPr/>
          <a:lstStyle/>
          <a:p>
            <a:r>
              <a:rPr lang="en-US" dirty="0"/>
              <a:t>Phase I/II Study of </a:t>
            </a:r>
            <a:r>
              <a:rPr lang="en-US" dirty="0" err="1"/>
              <a:t>Olmutinib</a:t>
            </a:r>
            <a:r>
              <a:rPr lang="en-US" dirty="0"/>
              <a:t> (BI </a:t>
            </a:r>
            <a:r>
              <a:rPr lang="en-US" dirty="0" smtClean="0"/>
              <a:t>1482694</a:t>
            </a:r>
            <a:r>
              <a:rPr lang="en-US" dirty="0"/>
              <a:t>) in T790M-Positive </a:t>
            </a:r>
            <a:r>
              <a:rPr lang="en-US" dirty="0" smtClean="0"/>
              <a:t>NSCLC</a:t>
            </a:r>
            <a:endParaRPr lang="en-US" dirty="0"/>
          </a:p>
        </p:txBody>
      </p:sp>
    </p:spTree>
    <p:extLst>
      <p:ext uri="{BB962C8B-B14F-4D97-AF65-F5344CB8AC3E}">
        <p14:creationId xmlns:p14="http://schemas.microsoft.com/office/powerpoint/2010/main" val="433449582"/>
      </p:ext>
    </p:extLst>
  </p:cSld>
  <p:clrMapOvr>
    <a:masterClrMapping/>
  </p:clrMapOvr>
  <p:transition spd="slow" advClick="0"/>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5"/>
          <p:cNvSpPr txBox="1">
            <a:spLocks noChangeArrowheads="1"/>
          </p:cNvSpPr>
          <p:nvPr/>
        </p:nvSpPr>
        <p:spPr bwMode="auto">
          <a:xfrm>
            <a:off x="9615" y="6473279"/>
            <a:ext cx="9144000" cy="38472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182880" bIns="91440" anchor="b">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dirty="0" smtClean="0">
                <a:solidFill>
                  <a:schemeClr val="bg1"/>
                </a:solidFill>
                <a:ea typeface="Arial" charset="0"/>
                <a:cs typeface="Arial" charset="0"/>
              </a:rPr>
              <a:t>Yu HA et </a:t>
            </a:r>
            <a:r>
              <a:rPr lang="en-US" sz="1600" dirty="0">
                <a:solidFill>
                  <a:schemeClr val="bg1"/>
                </a:solidFill>
                <a:ea typeface="Arial" charset="0"/>
                <a:cs typeface="Arial" charset="0"/>
              </a:rPr>
              <a:t>al. </a:t>
            </a:r>
            <a:r>
              <a:rPr lang="en-US" sz="1600" i="1" dirty="0" smtClean="0">
                <a:solidFill>
                  <a:schemeClr val="bg1"/>
                </a:solidFill>
                <a:ea typeface="Arial" charset="0"/>
                <a:cs typeface="Arial" charset="0"/>
              </a:rPr>
              <a:t>Proc ASCO </a:t>
            </a:r>
            <a:r>
              <a:rPr lang="en-US" sz="1600" dirty="0" smtClean="0">
                <a:solidFill>
                  <a:schemeClr val="bg1"/>
                </a:solidFill>
                <a:ea typeface="Arial" charset="0"/>
                <a:cs typeface="Arial" charset="0"/>
              </a:rPr>
              <a:t>2016;Abstract 9050.</a:t>
            </a:r>
            <a:endParaRPr lang="en-US" sz="1600" dirty="0">
              <a:solidFill>
                <a:schemeClr val="bg1"/>
              </a:solidFill>
              <a:ea typeface="Arial" charset="0"/>
              <a:cs typeface="Arial" charset="0"/>
            </a:endParaRPr>
          </a:p>
        </p:txBody>
      </p:sp>
      <p:graphicFrame>
        <p:nvGraphicFramePr>
          <p:cNvPr id="5" name="Table 4"/>
          <p:cNvGraphicFramePr>
            <a:graphicFrameLocks noGrp="1"/>
          </p:cNvGraphicFramePr>
          <p:nvPr>
            <p:extLst>
              <p:ext uri="{D42A27DB-BD31-4B8C-83A1-F6EECF244321}">
                <p14:modId xmlns:p14="http://schemas.microsoft.com/office/powerpoint/2010/main" val="598499034"/>
              </p:ext>
            </p:extLst>
          </p:nvPr>
        </p:nvGraphicFramePr>
        <p:xfrm>
          <a:off x="902350" y="1517200"/>
          <a:ext cx="7358530" cy="3053488"/>
        </p:xfrm>
        <a:graphic>
          <a:graphicData uri="http://schemas.openxmlformats.org/drawingml/2006/table">
            <a:tbl>
              <a:tblPr firstRow="1" bandRow="1"/>
              <a:tblGrid>
                <a:gridCol w="4453838"/>
                <a:gridCol w="2904692"/>
              </a:tblGrid>
              <a:tr h="405226">
                <a:tc>
                  <a:txBody>
                    <a:bodyPr/>
                    <a:lstStyle>
                      <a:lvl1pPr marL="0" algn="l" defTabSz="457200" rtl="0" eaLnBrk="1" latinLnBrk="0" hangingPunct="1">
                        <a:defRPr sz="1800" b="1" kern="1200">
                          <a:solidFill>
                            <a:schemeClr val="lt1"/>
                          </a:solidFill>
                          <a:latin typeface="Arial"/>
                          <a:ea typeface=""/>
                          <a:cs typeface=""/>
                        </a:defRPr>
                      </a:lvl1pPr>
                      <a:lvl2pPr marL="457200" algn="l" defTabSz="457200" rtl="0" eaLnBrk="1" latinLnBrk="0" hangingPunct="1">
                        <a:defRPr sz="1800" b="1" kern="1200">
                          <a:solidFill>
                            <a:schemeClr val="lt1"/>
                          </a:solidFill>
                          <a:latin typeface="Arial"/>
                          <a:ea typeface=""/>
                          <a:cs typeface=""/>
                        </a:defRPr>
                      </a:lvl2pPr>
                      <a:lvl3pPr marL="914400" algn="l" defTabSz="457200" rtl="0" eaLnBrk="1" latinLnBrk="0" hangingPunct="1">
                        <a:defRPr sz="1800" b="1" kern="1200">
                          <a:solidFill>
                            <a:schemeClr val="lt1"/>
                          </a:solidFill>
                          <a:latin typeface="Arial"/>
                          <a:ea typeface=""/>
                          <a:cs typeface=""/>
                        </a:defRPr>
                      </a:lvl3pPr>
                      <a:lvl4pPr marL="1371600" algn="l" defTabSz="457200" rtl="0" eaLnBrk="1" latinLnBrk="0" hangingPunct="1">
                        <a:defRPr sz="1800" b="1" kern="1200">
                          <a:solidFill>
                            <a:schemeClr val="lt1"/>
                          </a:solidFill>
                          <a:latin typeface="Arial"/>
                          <a:ea typeface=""/>
                          <a:cs typeface=""/>
                        </a:defRPr>
                      </a:lvl4pPr>
                      <a:lvl5pPr marL="1828800" algn="l" defTabSz="457200" rtl="0" eaLnBrk="1" latinLnBrk="0" hangingPunct="1">
                        <a:defRPr sz="1800" b="1" kern="1200">
                          <a:solidFill>
                            <a:schemeClr val="lt1"/>
                          </a:solidFill>
                          <a:latin typeface="Arial"/>
                          <a:ea typeface=""/>
                          <a:cs typeface=""/>
                        </a:defRPr>
                      </a:lvl5pPr>
                      <a:lvl6pPr marL="2286000" algn="l" defTabSz="457200" rtl="0" eaLnBrk="1" latinLnBrk="0" hangingPunct="1">
                        <a:defRPr sz="1800" b="1" kern="1200">
                          <a:solidFill>
                            <a:schemeClr val="lt1"/>
                          </a:solidFill>
                          <a:latin typeface="Arial"/>
                          <a:ea typeface=""/>
                          <a:cs typeface=""/>
                        </a:defRPr>
                      </a:lvl6pPr>
                      <a:lvl7pPr marL="2743200" algn="l" defTabSz="457200" rtl="0" eaLnBrk="1" latinLnBrk="0" hangingPunct="1">
                        <a:defRPr sz="1800" b="1" kern="1200">
                          <a:solidFill>
                            <a:schemeClr val="lt1"/>
                          </a:solidFill>
                          <a:latin typeface="Arial"/>
                          <a:ea typeface=""/>
                          <a:cs typeface=""/>
                        </a:defRPr>
                      </a:lvl7pPr>
                      <a:lvl8pPr marL="3200400" algn="l" defTabSz="457200" rtl="0" eaLnBrk="1" latinLnBrk="0" hangingPunct="1">
                        <a:defRPr sz="1800" b="1" kern="1200">
                          <a:solidFill>
                            <a:schemeClr val="lt1"/>
                          </a:solidFill>
                          <a:latin typeface="Arial"/>
                          <a:ea typeface=""/>
                          <a:cs typeface=""/>
                        </a:defRPr>
                      </a:lvl8pPr>
                      <a:lvl9pPr marL="3657600" algn="l" defTabSz="457200" rtl="0" eaLnBrk="1" latinLnBrk="0" hangingPunct="1">
                        <a:defRPr sz="1800" b="1" kern="1200">
                          <a:solidFill>
                            <a:schemeClr val="lt1"/>
                          </a:solidFill>
                          <a:latin typeface="Arial"/>
                          <a:ea typeface=""/>
                          <a:cs typeface=""/>
                        </a:defRPr>
                      </a:lvl9pPr>
                    </a:lstStyle>
                    <a:p>
                      <a:r>
                        <a:rPr lang="en-US" sz="1900" dirty="0" smtClean="0">
                          <a:solidFill>
                            <a:schemeClr val="bg1"/>
                          </a:solidFill>
                        </a:rPr>
                        <a:t>All patients</a:t>
                      </a:r>
                      <a:endParaRPr lang="en-US" sz="1900"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62A4E"/>
                    </a:solidFill>
                  </a:tcPr>
                </a:tc>
                <a:tc>
                  <a:txBody>
                    <a:bodyPr/>
                    <a:lstStyle>
                      <a:lvl1pPr marL="0" algn="l" defTabSz="457200" rtl="0" eaLnBrk="1" latinLnBrk="0" hangingPunct="1">
                        <a:defRPr sz="1800" b="1" kern="1200">
                          <a:solidFill>
                            <a:schemeClr val="lt1"/>
                          </a:solidFill>
                          <a:latin typeface="Arial"/>
                          <a:ea typeface=""/>
                          <a:cs typeface=""/>
                        </a:defRPr>
                      </a:lvl1pPr>
                      <a:lvl2pPr marL="457200" algn="l" defTabSz="457200" rtl="0" eaLnBrk="1" latinLnBrk="0" hangingPunct="1">
                        <a:defRPr sz="1800" b="1" kern="1200">
                          <a:solidFill>
                            <a:schemeClr val="lt1"/>
                          </a:solidFill>
                          <a:latin typeface="Arial"/>
                          <a:ea typeface=""/>
                          <a:cs typeface=""/>
                        </a:defRPr>
                      </a:lvl2pPr>
                      <a:lvl3pPr marL="914400" algn="l" defTabSz="457200" rtl="0" eaLnBrk="1" latinLnBrk="0" hangingPunct="1">
                        <a:defRPr sz="1800" b="1" kern="1200">
                          <a:solidFill>
                            <a:schemeClr val="lt1"/>
                          </a:solidFill>
                          <a:latin typeface="Arial"/>
                          <a:ea typeface=""/>
                          <a:cs typeface=""/>
                        </a:defRPr>
                      </a:lvl3pPr>
                      <a:lvl4pPr marL="1371600" algn="l" defTabSz="457200" rtl="0" eaLnBrk="1" latinLnBrk="0" hangingPunct="1">
                        <a:defRPr sz="1800" b="1" kern="1200">
                          <a:solidFill>
                            <a:schemeClr val="lt1"/>
                          </a:solidFill>
                          <a:latin typeface="Arial"/>
                          <a:ea typeface=""/>
                          <a:cs typeface=""/>
                        </a:defRPr>
                      </a:lvl4pPr>
                      <a:lvl5pPr marL="1828800" algn="l" defTabSz="457200" rtl="0" eaLnBrk="1" latinLnBrk="0" hangingPunct="1">
                        <a:defRPr sz="1800" b="1" kern="1200">
                          <a:solidFill>
                            <a:schemeClr val="lt1"/>
                          </a:solidFill>
                          <a:latin typeface="Arial"/>
                          <a:ea typeface=""/>
                          <a:cs typeface=""/>
                        </a:defRPr>
                      </a:lvl5pPr>
                      <a:lvl6pPr marL="2286000" algn="l" defTabSz="457200" rtl="0" eaLnBrk="1" latinLnBrk="0" hangingPunct="1">
                        <a:defRPr sz="1800" b="1" kern="1200">
                          <a:solidFill>
                            <a:schemeClr val="lt1"/>
                          </a:solidFill>
                          <a:latin typeface="Arial"/>
                          <a:ea typeface=""/>
                          <a:cs typeface=""/>
                        </a:defRPr>
                      </a:lvl6pPr>
                      <a:lvl7pPr marL="2743200" algn="l" defTabSz="457200" rtl="0" eaLnBrk="1" latinLnBrk="0" hangingPunct="1">
                        <a:defRPr sz="1800" b="1" kern="1200">
                          <a:solidFill>
                            <a:schemeClr val="lt1"/>
                          </a:solidFill>
                          <a:latin typeface="Arial"/>
                          <a:ea typeface=""/>
                          <a:cs typeface=""/>
                        </a:defRPr>
                      </a:lvl7pPr>
                      <a:lvl8pPr marL="3200400" algn="l" defTabSz="457200" rtl="0" eaLnBrk="1" latinLnBrk="0" hangingPunct="1">
                        <a:defRPr sz="1800" b="1" kern="1200">
                          <a:solidFill>
                            <a:schemeClr val="lt1"/>
                          </a:solidFill>
                          <a:latin typeface="Arial"/>
                          <a:ea typeface=""/>
                          <a:cs typeface=""/>
                        </a:defRPr>
                      </a:lvl8pPr>
                      <a:lvl9pPr marL="3657600" algn="l" defTabSz="457200" rtl="0" eaLnBrk="1" latinLnBrk="0" hangingPunct="1">
                        <a:defRPr sz="1800" b="1" kern="1200">
                          <a:solidFill>
                            <a:schemeClr val="lt1"/>
                          </a:solidFill>
                          <a:latin typeface="Arial"/>
                          <a:ea typeface=""/>
                          <a:cs typeface=""/>
                        </a:defRPr>
                      </a:lvl9p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900" dirty="0" smtClean="0">
                          <a:solidFill>
                            <a:schemeClr val="bg1"/>
                          </a:solidFill>
                        </a:rPr>
                        <a:t>Olmutinib</a:t>
                      </a:r>
                      <a:r>
                        <a:rPr lang="en-US" sz="1900" baseline="0" dirty="0" smtClean="0">
                          <a:solidFill>
                            <a:schemeClr val="bg1"/>
                          </a:solidFill>
                        </a:rPr>
                        <a:t> </a:t>
                      </a:r>
                      <a:r>
                        <a:rPr lang="en-US" sz="1900" dirty="0" smtClean="0">
                          <a:solidFill>
                            <a:schemeClr val="bg1"/>
                          </a:solidFill>
                        </a:rPr>
                        <a:t>(n = 63)</a:t>
                      </a: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62A4E"/>
                    </a:solidFill>
                  </a:tcPr>
                </a:tc>
              </a:tr>
              <a:tr h="461058">
                <a:tc>
                  <a:txBody>
                    <a:bodyPr/>
                    <a:lstStyle>
                      <a:lvl1pPr marL="0" algn="l" defTabSz="457200" rtl="0" eaLnBrk="1" latinLnBrk="0" hangingPunct="1">
                        <a:defRPr sz="1800" kern="1200">
                          <a:solidFill>
                            <a:schemeClr val="dk1"/>
                          </a:solidFill>
                          <a:latin typeface="Arial"/>
                          <a:ea typeface=""/>
                          <a:cs typeface=""/>
                        </a:defRPr>
                      </a:lvl1pPr>
                      <a:lvl2pPr marL="457200" algn="l" defTabSz="457200" rtl="0" eaLnBrk="1" latinLnBrk="0" hangingPunct="1">
                        <a:defRPr sz="1800" kern="1200">
                          <a:solidFill>
                            <a:schemeClr val="dk1"/>
                          </a:solidFill>
                          <a:latin typeface="Arial"/>
                          <a:ea typeface=""/>
                          <a:cs typeface=""/>
                        </a:defRPr>
                      </a:lvl2pPr>
                      <a:lvl3pPr marL="914400" algn="l" defTabSz="457200" rtl="0" eaLnBrk="1" latinLnBrk="0" hangingPunct="1">
                        <a:defRPr sz="1800" kern="1200">
                          <a:solidFill>
                            <a:schemeClr val="dk1"/>
                          </a:solidFill>
                          <a:latin typeface="Arial"/>
                          <a:ea typeface=""/>
                          <a:cs typeface=""/>
                        </a:defRPr>
                      </a:lvl3pPr>
                      <a:lvl4pPr marL="1371600" algn="l" defTabSz="457200" rtl="0" eaLnBrk="1" latinLnBrk="0" hangingPunct="1">
                        <a:defRPr sz="1800" kern="1200">
                          <a:solidFill>
                            <a:schemeClr val="dk1"/>
                          </a:solidFill>
                          <a:latin typeface="Arial"/>
                          <a:ea typeface=""/>
                          <a:cs typeface=""/>
                        </a:defRPr>
                      </a:lvl4pPr>
                      <a:lvl5pPr marL="1828800" algn="l" defTabSz="457200" rtl="0" eaLnBrk="1" latinLnBrk="0" hangingPunct="1">
                        <a:defRPr sz="1800" kern="1200">
                          <a:solidFill>
                            <a:schemeClr val="dk1"/>
                          </a:solidFill>
                          <a:latin typeface="Arial"/>
                          <a:ea typeface=""/>
                          <a:cs typeface=""/>
                        </a:defRPr>
                      </a:lvl5pPr>
                      <a:lvl6pPr marL="2286000" algn="l" defTabSz="457200" rtl="0" eaLnBrk="1" latinLnBrk="0" hangingPunct="1">
                        <a:defRPr sz="1800" kern="1200">
                          <a:solidFill>
                            <a:schemeClr val="dk1"/>
                          </a:solidFill>
                          <a:latin typeface="Arial"/>
                          <a:ea typeface=""/>
                          <a:cs typeface=""/>
                        </a:defRPr>
                      </a:lvl6pPr>
                      <a:lvl7pPr marL="2743200" algn="l" defTabSz="457200" rtl="0" eaLnBrk="1" latinLnBrk="0" hangingPunct="1">
                        <a:defRPr sz="1800" kern="1200">
                          <a:solidFill>
                            <a:schemeClr val="dk1"/>
                          </a:solidFill>
                          <a:latin typeface="Arial"/>
                          <a:ea typeface=""/>
                          <a:cs typeface=""/>
                        </a:defRPr>
                      </a:lvl7pPr>
                      <a:lvl8pPr marL="3200400" algn="l" defTabSz="457200" rtl="0" eaLnBrk="1" latinLnBrk="0" hangingPunct="1">
                        <a:defRPr sz="1800" kern="1200">
                          <a:solidFill>
                            <a:schemeClr val="dk1"/>
                          </a:solidFill>
                          <a:latin typeface="Arial"/>
                          <a:ea typeface=""/>
                          <a:cs typeface=""/>
                        </a:defRPr>
                      </a:lvl8pPr>
                      <a:lvl9pPr marL="3657600" algn="l" defTabSz="457200" rtl="0" eaLnBrk="1" latinLnBrk="0" hangingPunct="1">
                        <a:defRPr sz="1800" kern="1200">
                          <a:solidFill>
                            <a:schemeClr val="dk1"/>
                          </a:solidFill>
                          <a:latin typeface="Arial"/>
                          <a:ea typeface=""/>
                          <a:cs typeface=""/>
                        </a:defRPr>
                      </a:lvl9pPr>
                    </a:lstStyle>
                    <a:p>
                      <a:r>
                        <a:rPr lang="en-US" sz="1900" dirty="0" smtClean="0">
                          <a:solidFill>
                            <a:schemeClr val="bg1"/>
                          </a:solidFill>
                        </a:rPr>
                        <a:t>ORR</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796"/>
                    </a:solidFill>
                  </a:tcPr>
                </a:tc>
                <a:tc>
                  <a:txBody>
                    <a:bodyPr/>
                    <a:lstStyle>
                      <a:lvl1pPr marL="0" algn="l" defTabSz="457200" rtl="0" eaLnBrk="1" latinLnBrk="0" hangingPunct="1">
                        <a:defRPr sz="1800" kern="1200">
                          <a:solidFill>
                            <a:schemeClr val="dk1"/>
                          </a:solidFill>
                          <a:latin typeface="Arial"/>
                          <a:ea typeface=""/>
                          <a:cs typeface=""/>
                        </a:defRPr>
                      </a:lvl1pPr>
                      <a:lvl2pPr marL="457200" algn="l" defTabSz="457200" rtl="0" eaLnBrk="1" latinLnBrk="0" hangingPunct="1">
                        <a:defRPr sz="1800" kern="1200">
                          <a:solidFill>
                            <a:schemeClr val="dk1"/>
                          </a:solidFill>
                          <a:latin typeface="Arial"/>
                          <a:ea typeface=""/>
                          <a:cs typeface=""/>
                        </a:defRPr>
                      </a:lvl2pPr>
                      <a:lvl3pPr marL="914400" algn="l" defTabSz="457200" rtl="0" eaLnBrk="1" latinLnBrk="0" hangingPunct="1">
                        <a:defRPr sz="1800" kern="1200">
                          <a:solidFill>
                            <a:schemeClr val="dk1"/>
                          </a:solidFill>
                          <a:latin typeface="Arial"/>
                          <a:ea typeface=""/>
                          <a:cs typeface=""/>
                        </a:defRPr>
                      </a:lvl3pPr>
                      <a:lvl4pPr marL="1371600" algn="l" defTabSz="457200" rtl="0" eaLnBrk="1" latinLnBrk="0" hangingPunct="1">
                        <a:defRPr sz="1800" kern="1200">
                          <a:solidFill>
                            <a:schemeClr val="dk1"/>
                          </a:solidFill>
                          <a:latin typeface="Arial"/>
                          <a:ea typeface=""/>
                          <a:cs typeface=""/>
                        </a:defRPr>
                      </a:lvl4pPr>
                      <a:lvl5pPr marL="1828800" algn="l" defTabSz="457200" rtl="0" eaLnBrk="1" latinLnBrk="0" hangingPunct="1">
                        <a:defRPr sz="1800" kern="1200">
                          <a:solidFill>
                            <a:schemeClr val="dk1"/>
                          </a:solidFill>
                          <a:latin typeface="Arial"/>
                          <a:ea typeface=""/>
                          <a:cs typeface=""/>
                        </a:defRPr>
                      </a:lvl5pPr>
                      <a:lvl6pPr marL="2286000" algn="l" defTabSz="457200" rtl="0" eaLnBrk="1" latinLnBrk="0" hangingPunct="1">
                        <a:defRPr sz="1800" kern="1200">
                          <a:solidFill>
                            <a:schemeClr val="dk1"/>
                          </a:solidFill>
                          <a:latin typeface="Arial"/>
                          <a:ea typeface=""/>
                          <a:cs typeface=""/>
                        </a:defRPr>
                      </a:lvl6pPr>
                      <a:lvl7pPr marL="2743200" algn="l" defTabSz="457200" rtl="0" eaLnBrk="1" latinLnBrk="0" hangingPunct="1">
                        <a:defRPr sz="1800" kern="1200">
                          <a:solidFill>
                            <a:schemeClr val="dk1"/>
                          </a:solidFill>
                          <a:latin typeface="Arial"/>
                          <a:ea typeface=""/>
                          <a:cs typeface=""/>
                        </a:defRPr>
                      </a:lvl7pPr>
                      <a:lvl8pPr marL="3200400" algn="l" defTabSz="457200" rtl="0" eaLnBrk="1" latinLnBrk="0" hangingPunct="1">
                        <a:defRPr sz="1800" kern="1200">
                          <a:solidFill>
                            <a:schemeClr val="dk1"/>
                          </a:solidFill>
                          <a:latin typeface="Arial"/>
                          <a:ea typeface=""/>
                          <a:cs typeface=""/>
                        </a:defRPr>
                      </a:lvl8pPr>
                      <a:lvl9pPr marL="3657600" algn="l" defTabSz="457200" rtl="0" eaLnBrk="1" latinLnBrk="0" hangingPunct="1">
                        <a:defRPr sz="1800" kern="1200">
                          <a:solidFill>
                            <a:schemeClr val="dk1"/>
                          </a:solidFill>
                          <a:latin typeface="Arial"/>
                          <a:ea typeface=""/>
                          <a:cs typeface=""/>
                        </a:defRPr>
                      </a:lvl9pPr>
                    </a:lstStyle>
                    <a:p>
                      <a:pPr algn="ctr"/>
                      <a:r>
                        <a:rPr lang="en-US" sz="1900" baseline="0" dirty="0" smtClean="0">
                          <a:solidFill>
                            <a:schemeClr val="bg1"/>
                          </a:solidFill>
                        </a:rPr>
                        <a:t>19 (30%)</a:t>
                      </a:r>
                      <a:endParaRPr lang="en-US" sz="19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796"/>
                    </a:solidFill>
                  </a:tcPr>
                </a:tc>
              </a:tr>
              <a:tr h="461058">
                <a:tc>
                  <a:txBody>
                    <a:bodyPr/>
                    <a:lstStyle>
                      <a:lvl1pPr marL="0" algn="l" defTabSz="457200" rtl="0" eaLnBrk="1" latinLnBrk="0" hangingPunct="1">
                        <a:defRPr sz="1800" kern="1200">
                          <a:solidFill>
                            <a:schemeClr val="dk1"/>
                          </a:solidFill>
                          <a:latin typeface="Arial"/>
                          <a:ea typeface=""/>
                          <a:cs typeface=""/>
                        </a:defRPr>
                      </a:lvl1pPr>
                      <a:lvl2pPr marL="457200" algn="l" defTabSz="457200" rtl="0" eaLnBrk="1" latinLnBrk="0" hangingPunct="1">
                        <a:defRPr sz="1800" kern="1200">
                          <a:solidFill>
                            <a:schemeClr val="dk1"/>
                          </a:solidFill>
                          <a:latin typeface="Arial"/>
                          <a:ea typeface=""/>
                          <a:cs typeface=""/>
                        </a:defRPr>
                      </a:lvl2pPr>
                      <a:lvl3pPr marL="914400" algn="l" defTabSz="457200" rtl="0" eaLnBrk="1" latinLnBrk="0" hangingPunct="1">
                        <a:defRPr sz="1800" kern="1200">
                          <a:solidFill>
                            <a:schemeClr val="dk1"/>
                          </a:solidFill>
                          <a:latin typeface="Arial"/>
                          <a:ea typeface=""/>
                          <a:cs typeface=""/>
                        </a:defRPr>
                      </a:lvl3pPr>
                      <a:lvl4pPr marL="1371600" algn="l" defTabSz="457200" rtl="0" eaLnBrk="1" latinLnBrk="0" hangingPunct="1">
                        <a:defRPr sz="1800" kern="1200">
                          <a:solidFill>
                            <a:schemeClr val="dk1"/>
                          </a:solidFill>
                          <a:latin typeface="Arial"/>
                          <a:ea typeface=""/>
                          <a:cs typeface=""/>
                        </a:defRPr>
                      </a:lvl4pPr>
                      <a:lvl5pPr marL="1828800" algn="l" defTabSz="457200" rtl="0" eaLnBrk="1" latinLnBrk="0" hangingPunct="1">
                        <a:defRPr sz="1800" kern="1200">
                          <a:solidFill>
                            <a:schemeClr val="dk1"/>
                          </a:solidFill>
                          <a:latin typeface="Arial"/>
                          <a:ea typeface=""/>
                          <a:cs typeface=""/>
                        </a:defRPr>
                      </a:lvl5pPr>
                      <a:lvl6pPr marL="2286000" algn="l" defTabSz="457200" rtl="0" eaLnBrk="1" latinLnBrk="0" hangingPunct="1">
                        <a:defRPr sz="1800" kern="1200">
                          <a:solidFill>
                            <a:schemeClr val="dk1"/>
                          </a:solidFill>
                          <a:latin typeface="Arial"/>
                          <a:ea typeface=""/>
                          <a:cs typeface=""/>
                        </a:defRPr>
                      </a:lvl6pPr>
                      <a:lvl7pPr marL="2743200" algn="l" defTabSz="457200" rtl="0" eaLnBrk="1" latinLnBrk="0" hangingPunct="1">
                        <a:defRPr sz="1800" kern="1200">
                          <a:solidFill>
                            <a:schemeClr val="dk1"/>
                          </a:solidFill>
                          <a:latin typeface="Arial"/>
                          <a:ea typeface=""/>
                          <a:cs typeface=""/>
                        </a:defRPr>
                      </a:lvl7pPr>
                      <a:lvl8pPr marL="3200400" algn="l" defTabSz="457200" rtl="0" eaLnBrk="1" latinLnBrk="0" hangingPunct="1">
                        <a:defRPr sz="1800" kern="1200">
                          <a:solidFill>
                            <a:schemeClr val="dk1"/>
                          </a:solidFill>
                          <a:latin typeface="Arial"/>
                          <a:ea typeface=""/>
                          <a:cs typeface=""/>
                        </a:defRPr>
                      </a:lvl8pPr>
                      <a:lvl9pPr marL="3657600" algn="l" defTabSz="457200" rtl="0" eaLnBrk="1" latinLnBrk="0" hangingPunct="1">
                        <a:defRPr sz="1800" kern="1200">
                          <a:solidFill>
                            <a:schemeClr val="dk1"/>
                          </a:solidFill>
                          <a:latin typeface="Arial"/>
                          <a:ea typeface=""/>
                          <a:cs typeface=""/>
                        </a:defRPr>
                      </a:lvl9p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900" dirty="0" smtClean="0">
                          <a:solidFill>
                            <a:schemeClr val="bg1"/>
                          </a:solidFill>
                        </a:rPr>
                        <a:t>Disease control rate</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796"/>
                    </a:solidFill>
                  </a:tcPr>
                </a:tc>
                <a:tc>
                  <a:txBody>
                    <a:bodyPr/>
                    <a:lstStyle>
                      <a:lvl1pPr marL="0" algn="l" defTabSz="457200" rtl="0" eaLnBrk="1" latinLnBrk="0" hangingPunct="1">
                        <a:defRPr sz="1800" kern="1200">
                          <a:solidFill>
                            <a:schemeClr val="dk1"/>
                          </a:solidFill>
                          <a:latin typeface="Arial"/>
                          <a:ea typeface=""/>
                          <a:cs typeface=""/>
                        </a:defRPr>
                      </a:lvl1pPr>
                      <a:lvl2pPr marL="457200" algn="l" defTabSz="457200" rtl="0" eaLnBrk="1" latinLnBrk="0" hangingPunct="1">
                        <a:defRPr sz="1800" kern="1200">
                          <a:solidFill>
                            <a:schemeClr val="dk1"/>
                          </a:solidFill>
                          <a:latin typeface="Arial"/>
                          <a:ea typeface=""/>
                          <a:cs typeface=""/>
                        </a:defRPr>
                      </a:lvl2pPr>
                      <a:lvl3pPr marL="914400" algn="l" defTabSz="457200" rtl="0" eaLnBrk="1" latinLnBrk="0" hangingPunct="1">
                        <a:defRPr sz="1800" kern="1200">
                          <a:solidFill>
                            <a:schemeClr val="dk1"/>
                          </a:solidFill>
                          <a:latin typeface="Arial"/>
                          <a:ea typeface=""/>
                          <a:cs typeface=""/>
                        </a:defRPr>
                      </a:lvl3pPr>
                      <a:lvl4pPr marL="1371600" algn="l" defTabSz="457200" rtl="0" eaLnBrk="1" latinLnBrk="0" hangingPunct="1">
                        <a:defRPr sz="1800" kern="1200">
                          <a:solidFill>
                            <a:schemeClr val="dk1"/>
                          </a:solidFill>
                          <a:latin typeface="Arial"/>
                          <a:ea typeface=""/>
                          <a:cs typeface=""/>
                        </a:defRPr>
                      </a:lvl4pPr>
                      <a:lvl5pPr marL="1828800" algn="l" defTabSz="457200" rtl="0" eaLnBrk="1" latinLnBrk="0" hangingPunct="1">
                        <a:defRPr sz="1800" kern="1200">
                          <a:solidFill>
                            <a:schemeClr val="dk1"/>
                          </a:solidFill>
                          <a:latin typeface="Arial"/>
                          <a:ea typeface=""/>
                          <a:cs typeface=""/>
                        </a:defRPr>
                      </a:lvl5pPr>
                      <a:lvl6pPr marL="2286000" algn="l" defTabSz="457200" rtl="0" eaLnBrk="1" latinLnBrk="0" hangingPunct="1">
                        <a:defRPr sz="1800" kern="1200">
                          <a:solidFill>
                            <a:schemeClr val="dk1"/>
                          </a:solidFill>
                          <a:latin typeface="Arial"/>
                          <a:ea typeface=""/>
                          <a:cs typeface=""/>
                        </a:defRPr>
                      </a:lvl6pPr>
                      <a:lvl7pPr marL="2743200" algn="l" defTabSz="457200" rtl="0" eaLnBrk="1" latinLnBrk="0" hangingPunct="1">
                        <a:defRPr sz="1800" kern="1200">
                          <a:solidFill>
                            <a:schemeClr val="dk1"/>
                          </a:solidFill>
                          <a:latin typeface="Arial"/>
                          <a:ea typeface=""/>
                          <a:cs typeface=""/>
                        </a:defRPr>
                      </a:lvl7pPr>
                      <a:lvl8pPr marL="3200400" algn="l" defTabSz="457200" rtl="0" eaLnBrk="1" latinLnBrk="0" hangingPunct="1">
                        <a:defRPr sz="1800" kern="1200">
                          <a:solidFill>
                            <a:schemeClr val="dk1"/>
                          </a:solidFill>
                          <a:latin typeface="Arial"/>
                          <a:ea typeface=""/>
                          <a:cs typeface=""/>
                        </a:defRPr>
                      </a:lvl8pPr>
                      <a:lvl9pPr marL="3657600" algn="l" defTabSz="457200" rtl="0" eaLnBrk="1" latinLnBrk="0" hangingPunct="1">
                        <a:defRPr sz="1800" kern="1200">
                          <a:solidFill>
                            <a:schemeClr val="dk1"/>
                          </a:solidFill>
                          <a:latin typeface="Arial"/>
                          <a:ea typeface=""/>
                          <a:cs typeface=""/>
                        </a:defRPr>
                      </a:lvl9pPr>
                    </a:lstStyle>
                    <a:p>
                      <a:pPr algn="ctr"/>
                      <a:r>
                        <a:rPr lang="en-US" sz="1900" baseline="0" dirty="0" smtClean="0">
                          <a:solidFill>
                            <a:schemeClr val="bg1"/>
                          </a:solidFill>
                        </a:rPr>
                        <a:t>35 (</a:t>
                      </a:r>
                      <a:r>
                        <a:rPr lang="en-US" sz="1900" dirty="0" smtClean="0">
                          <a:solidFill>
                            <a:schemeClr val="bg1"/>
                          </a:solidFill>
                        </a:rPr>
                        <a:t>56%</a:t>
                      </a:r>
                      <a:r>
                        <a:rPr lang="en-US" sz="1900" baseline="0" dirty="0" smtClean="0">
                          <a:solidFill>
                            <a:schemeClr val="bg1"/>
                          </a:solidFill>
                        </a:rPr>
                        <a:t>)</a:t>
                      </a:r>
                      <a:endParaRPr lang="en-US" sz="19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796"/>
                    </a:solidFill>
                  </a:tcPr>
                </a:tc>
              </a:tr>
              <a:tr h="80403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900" b="1" dirty="0" smtClean="0">
                          <a:solidFill>
                            <a:schemeClr val="bg1"/>
                          </a:solidFill>
                        </a:rPr>
                        <a:t>T790M mutation</a:t>
                      </a:r>
                      <a:r>
                        <a:rPr lang="en-US" sz="1900" b="1" baseline="0" dirty="0" smtClean="0">
                          <a:solidFill>
                            <a:schemeClr val="bg1"/>
                          </a:solidFill>
                        </a:rPr>
                        <a:t>-positive subset </a:t>
                      </a:r>
                      <a:br>
                        <a:rPr lang="en-US" sz="1900" b="1" baseline="0" dirty="0" smtClean="0">
                          <a:solidFill>
                            <a:schemeClr val="bg1"/>
                          </a:solidFill>
                        </a:rPr>
                      </a:br>
                      <a:r>
                        <a:rPr lang="en-US" sz="1900" b="1" baseline="0" dirty="0" smtClean="0">
                          <a:solidFill>
                            <a:schemeClr val="bg1"/>
                          </a:solidFill>
                        </a:rPr>
                        <a:t>(by local laboratory testing)</a:t>
                      </a:r>
                      <a:endParaRPr lang="en-US" sz="1900" b="1" dirty="0" smtClean="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62A4E"/>
                    </a:solidFill>
                  </a:tcPr>
                </a:tc>
                <a:tc>
                  <a:txBody>
                    <a:bodyPr/>
                    <a:lstStyle/>
                    <a:p>
                      <a:pPr algn="ctr"/>
                      <a:r>
                        <a:rPr lang="en-US" sz="1900" b="1" dirty="0" smtClean="0">
                          <a:solidFill>
                            <a:schemeClr val="bg1"/>
                          </a:solidFill>
                        </a:rPr>
                        <a:t>n</a:t>
                      </a:r>
                      <a:r>
                        <a:rPr lang="en-US" sz="1900" b="1" baseline="0" dirty="0" smtClean="0">
                          <a:solidFill>
                            <a:schemeClr val="bg1"/>
                          </a:solidFill>
                        </a:rPr>
                        <a:t> = 58</a:t>
                      </a:r>
                      <a:endParaRPr lang="en-US" sz="1900" b="1"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62A4E"/>
                    </a:solidFill>
                  </a:tcPr>
                </a:tc>
              </a:tr>
              <a:tr h="461058">
                <a:tc>
                  <a:txBody>
                    <a:bodyPr/>
                    <a:lstStyle>
                      <a:lvl1pPr marL="0" algn="l" defTabSz="457200" rtl="0" eaLnBrk="1" latinLnBrk="0" hangingPunct="1">
                        <a:defRPr sz="1800" kern="1200">
                          <a:solidFill>
                            <a:schemeClr val="dk1"/>
                          </a:solidFill>
                          <a:latin typeface="Arial"/>
                          <a:ea typeface=""/>
                          <a:cs typeface=""/>
                        </a:defRPr>
                      </a:lvl1pPr>
                      <a:lvl2pPr marL="457200" algn="l" defTabSz="457200" rtl="0" eaLnBrk="1" latinLnBrk="0" hangingPunct="1">
                        <a:defRPr sz="1800" kern="1200">
                          <a:solidFill>
                            <a:schemeClr val="dk1"/>
                          </a:solidFill>
                          <a:latin typeface="Arial"/>
                          <a:ea typeface=""/>
                          <a:cs typeface=""/>
                        </a:defRPr>
                      </a:lvl2pPr>
                      <a:lvl3pPr marL="914400" algn="l" defTabSz="457200" rtl="0" eaLnBrk="1" latinLnBrk="0" hangingPunct="1">
                        <a:defRPr sz="1800" kern="1200">
                          <a:solidFill>
                            <a:schemeClr val="dk1"/>
                          </a:solidFill>
                          <a:latin typeface="Arial"/>
                          <a:ea typeface=""/>
                          <a:cs typeface=""/>
                        </a:defRPr>
                      </a:lvl3pPr>
                      <a:lvl4pPr marL="1371600" algn="l" defTabSz="457200" rtl="0" eaLnBrk="1" latinLnBrk="0" hangingPunct="1">
                        <a:defRPr sz="1800" kern="1200">
                          <a:solidFill>
                            <a:schemeClr val="dk1"/>
                          </a:solidFill>
                          <a:latin typeface="Arial"/>
                          <a:ea typeface=""/>
                          <a:cs typeface=""/>
                        </a:defRPr>
                      </a:lvl4pPr>
                      <a:lvl5pPr marL="1828800" algn="l" defTabSz="457200" rtl="0" eaLnBrk="1" latinLnBrk="0" hangingPunct="1">
                        <a:defRPr sz="1800" kern="1200">
                          <a:solidFill>
                            <a:schemeClr val="dk1"/>
                          </a:solidFill>
                          <a:latin typeface="Arial"/>
                          <a:ea typeface=""/>
                          <a:cs typeface=""/>
                        </a:defRPr>
                      </a:lvl5pPr>
                      <a:lvl6pPr marL="2286000" algn="l" defTabSz="457200" rtl="0" eaLnBrk="1" latinLnBrk="0" hangingPunct="1">
                        <a:defRPr sz="1800" kern="1200">
                          <a:solidFill>
                            <a:schemeClr val="dk1"/>
                          </a:solidFill>
                          <a:latin typeface="Arial"/>
                          <a:ea typeface=""/>
                          <a:cs typeface=""/>
                        </a:defRPr>
                      </a:lvl6pPr>
                      <a:lvl7pPr marL="2743200" algn="l" defTabSz="457200" rtl="0" eaLnBrk="1" latinLnBrk="0" hangingPunct="1">
                        <a:defRPr sz="1800" kern="1200">
                          <a:solidFill>
                            <a:schemeClr val="dk1"/>
                          </a:solidFill>
                          <a:latin typeface="Arial"/>
                          <a:ea typeface=""/>
                          <a:cs typeface=""/>
                        </a:defRPr>
                      </a:lvl7pPr>
                      <a:lvl8pPr marL="3200400" algn="l" defTabSz="457200" rtl="0" eaLnBrk="1" latinLnBrk="0" hangingPunct="1">
                        <a:defRPr sz="1800" kern="1200">
                          <a:solidFill>
                            <a:schemeClr val="dk1"/>
                          </a:solidFill>
                          <a:latin typeface="Arial"/>
                          <a:ea typeface=""/>
                          <a:cs typeface=""/>
                        </a:defRPr>
                      </a:lvl8pPr>
                      <a:lvl9pPr marL="3657600" algn="l" defTabSz="457200" rtl="0" eaLnBrk="1" latinLnBrk="0" hangingPunct="1">
                        <a:defRPr sz="1800" kern="1200">
                          <a:solidFill>
                            <a:schemeClr val="dk1"/>
                          </a:solidFill>
                          <a:latin typeface="Arial"/>
                          <a:ea typeface=""/>
                          <a:cs typeface=""/>
                        </a:defRPr>
                      </a:lvl9pPr>
                    </a:lstStyle>
                    <a:p>
                      <a:r>
                        <a:rPr lang="en-US" sz="1900" dirty="0" smtClean="0">
                          <a:solidFill>
                            <a:schemeClr val="bg1"/>
                          </a:solidFill>
                        </a:rPr>
                        <a:t>ORR</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796"/>
                    </a:solidFill>
                  </a:tcPr>
                </a:tc>
                <a:tc>
                  <a:txBody>
                    <a:bodyPr/>
                    <a:lstStyle>
                      <a:lvl1pPr marL="0" algn="l" defTabSz="457200" rtl="0" eaLnBrk="1" latinLnBrk="0" hangingPunct="1">
                        <a:defRPr sz="1800" kern="1200">
                          <a:solidFill>
                            <a:schemeClr val="dk1"/>
                          </a:solidFill>
                          <a:latin typeface="Arial"/>
                          <a:ea typeface=""/>
                          <a:cs typeface=""/>
                        </a:defRPr>
                      </a:lvl1pPr>
                      <a:lvl2pPr marL="457200" algn="l" defTabSz="457200" rtl="0" eaLnBrk="1" latinLnBrk="0" hangingPunct="1">
                        <a:defRPr sz="1800" kern="1200">
                          <a:solidFill>
                            <a:schemeClr val="dk1"/>
                          </a:solidFill>
                          <a:latin typeface="Arial"/>
                          <a:ea typeface=""/>
                          <a:cs typeface=""/>
                        </a:defRPr>
                      </a:lvl2pPr>
                      <a:lvl3pPr marL="914400" algn="l" defTabSz="457200" rtl="0" eaLnBrk="1" latinLnBrk="0" hangingPunct="1">
                        <a:defRPr sz="1800" kern="1200">
                          <a:solidFill>
                            <a:schemeClr val="dk1"/>
                          </a:solidFill>
                          <a:latin typeface="Arial"/>
                          <a:ea typeface=""/>
                          <a:cs typeface=""/>
                        </a:defRPr>
                      </a:lvl3pPr>
                      <a:lvl4pPr marL="1371600" algn="l" defTabSz="457200" rtl="0" eaLnBrk="1" latinLnBrk="0" hangingPunct="1">
                        <a:defRPr sz="1800" kern="1200">
                          <a:solidFill>
                            <a:schemeClr val="dk1"/>
                          </a:solidFill>
                          <a:latin typeface="Arial"/>
                          <a:ea typeface=""/>
                          <a:cs typeface=""/>
                        </a:defRPr>
                      </a:lvl4pPr>
                      <a:lvl5pPr marL="1828800" algn="l" defTabSz="457200" rtl="0" eaLnBrk="1" latinLnBrk="0" hangingPunct="1">
                        <a:defRPr sz="1800" kern="1200">
                          <a:solidFill>
                            <a:schemeClr val="dk1"/>
                          </a:solidFill>
                          <a:latin typeface="Arial"/>
                          <a:ea typeface=""/>
                          <a:cs typeface=""/>
                        </a:defRPr>
                      </a:lvl5pPr>
                      <a:lvl6pPr marL="2286000" algn="l" defTabSz="457200" rtl="0" eaLnBrk="1" latinLnBrk="0" hangingPunct="1">
                        <a:defRPr sz="1800" kern="1200">
                          <a:solidFill>
                            <a:schemeClr val="dk1"/>
                          </a:solidFill>
                          <a:latin typeface="Arial"/>
                          <a:ea typeface=""/>
                          <a:cs typeface=""/>
                        </a:defRPr>
                      </a:lvl6pPr>
                      <a:lvl7pPr marL="2743200" algn="l" defTabSz="457200" rtl="0" eaLnBrk="1" latinLnBrk="0" hangingPunct="1">
                        <a:defRPr sz="1800" kern="1200">
                          <a:solidFill>
                            <a:schemeClr val="dk1"/>
                          </a:solidFill>
                          <a:latin typeface="Arial"/>
                          <a:ea typeface=""/>
                          <a:cs typeface=""/>
                        </a:defRPr>
                      </a:lvl7pPr>
                      <a:lvl8pPr marL="3200400" algn="l" defTabSz="457200" rtl="0" eaLnBrk="1" latinLnBrk="0" hangingPunct="1">
                        <a:defRPr sz="1800" kern="1200">
                          <a:solidFill>
                            <a:schemeClr val="dk1"/>
                          </a:solidFill>
                          <a:latin typeface="Arial"/>
                          <a:ea typeface=""/>
                          <a:cs typeface=""/>
                        </a:defRPr>
                      </a:lvl8pPr>
                      <a:lvl9pPr marL="3657600" algn="l" defTabSz="457200" rtl="0" eaLnBrk="1" latinLnBrk="0" hangingPunct="1">
                        <a:defRPr sz="1800" kern="1200">
                          <a:solidFill>
                            <a:schemeClr val="dk1"/>
                          </a:solidFill>
                          <a:latin typeface="Arial"/>
                          <a:ea typeface=""/>
                          <a:cs typeface=""/>
                        </a:defRPr>
                      </a:lvl9pPr>
                    </a:lstStyle>
                    <a:p>
                      <a:pPr algn="ctr"/>
                      <a:r>
                        <a:rPr lang="en-US" sz="1900" baseline="0" dirty="0" smtClean="0">
                          <a:solidFill>
                            <a:schemeClr val="bg1"/>
                          </a:solidFill>
                        </a:rPr>
                        <a:t>18 (31%)</a:t>
                      </a:r>
                      <a:endParaRPr lang="en-US" sz="19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796"/>
                    </a:solidFill>
                  </a:tcPr>
                </a:tc>
              </a:tr>
              <a:tr h="461058">
                <a:tc>
                  <a:txBody>
                    <a:bodyPr/>
                    <a:lstStyle>
                      <a:lvl1pPr marL="0" algn="l" defTabSz="457200" rtl="0" eaLnBrk="1" latinLnBrk="0" hangingPunct="1">
                        <a:defRPr sz="1800" kern="1200">
                          <a:solidFill>
                            <a:schemeClr val="dk1"/>
                          </a:solidFill>
                          <a:latin typeface="Arial"/>
                          <a:ea typeface=""/>
                          <a:cs typeface=""/>
                        </a:defRPr>
                      </a:lvl1pPr>
                      <a:lvl2pPr marL="457200" algn="l" defTabSz="457200" rtl="0" eaLnBrk="1" latinLnBrk="0" hangingPunct="1">
                        <a:defRPr sz="1800" kern="1200">
                          <a:solidFill>
                            <a:schemeClr val="dk1"/>
                          </a:solidFill>
                          <a:latin typeface="Arial"/>
                          <a:ea typeface=""/>
                          <a:cs typeface=""/>
                        </a:defRPr>
                      </a:lvl2pPr>
                      <a:lvl3pPr marL="914400" algn="l" defTabSz="457200" rtl="0" eaLnBrk="1" latinLnBrk="0" hangingPunct="1">
                        <a:defRPr sz="1800" kern="1200">
                          <a:solidFill>
                            <a:schemeClr val="dk1"/>
                          </a:solidFill>
                          <a:latin typeface="Arial"/>
                          <a:ea typeface=""/>
                          <a:cs typeface=""/>
                        </a:defRPr>
                      </a:lvl3pPr>
                      <a:lvl4pPr marL="1371600" algn="l" defTabSz="457200" rtl="0" eaLnBrk="1" latinLnBrk="0" hangingPunct="1">
                        <a:defRPr sz="1800" kern="1200">
                          <a:solidFill>
                            <a:schemeClr val="dk1"/>
                          </a:solidFill>
                          <a:latin typeface="Arial"/>
                          <a:ea typeface=""/>
                          <a:cs typeface=""/>
                        </a:defRPr>
                      </a:lvl4pPr>
                      <a:lvl5pPr marL="1828800" algn="l" defTabSz="457200" rtl="0" eaLnBrk="1" latinLnBrk="0" hangingPunct="1">
                        <a:defRPr sz="1800" kern="1200">
                          <a:solidFill>
                            <a:schemeClr val="dk1"/>
                          </a:solidFill>
                          <a:latin typeface="Arial"/>
                          <a:ea typeface=""/>
                          <a:cs typeface=""/>
                        </a:defRPr>
                      </a:lvl5pPr>
                      <a:lvl6pPr marL="2286000" algn="l" defTabSz="457200" rtl="0" eaLnBrk="1" latinLnBrk="0" hangingPunct="1">
                        <a:defRPr sz="1800" kern="1200">
                          <a:solidFill>
                            <a:schemeClr val="dk1"/>
                          </a:solidFill>
                          <a:latin typeface="Arial"/>
                          <a:ea typeface=""/>
                          <a:cs typeface=""/>
                        </a:defRPr>
                      </a:lvl6pPr>
                      <a:lvl7pPr marL="2743200" algn="l" defTabSz="457200" rtl="0" eaLnBrk="1" latinLnBrk="0" hangingPunct="1">
                        <a:defRPr sz="1800" kern="1200">
                          <a:solidFill>
                            <a:schemeClr val="dk1"/>
                          </a:solidFill>
                          <a:latin typeface="Arial"/>
                          <a:ea typeface=""/>
                          <a:cs typeface=""/>
                        </a:defRPr>
                      </a:lvl7pPr>
                      <a:lvl8pPr marL="3200400" algn="l" defTabSz="457200" rtl="0" eaLnBrk="1" latinLnBrk="0" hangingPunct="1">
                        <a:defRPr sz="1800" kern="1200">
                          <a:solidFill>
                            <a:schemeClr val="dk1"/>
                          </a:solidFill>
                          <a:latin typeface="Arial"/>
                          <a:ea typeface=""/>
                          <a:cs typeface=""/>
                        </a:defRPr>
                      </a:lvl8pPr>
                      <a:lvl9pPr marL="3657600" algn="l" defTabSz="457200" rtl="0" eaLnBrk="1" latinLnBrk="0" hangingPunct="1">
                        <a:defRPr sz="1800" kern="1200">
                          <a:solidFill>
                            <a:schemeClr val="dk1"/>
                          </a:solidFill>
                          <a:latin typeface="Arial"/>
                          <a:ea typeface=""/>
                          <a:cs typeface=""/>
                        </a:defRPr>
                      </a:lvl9p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900" dirty="0" smtClean="0">
                          <a:solidFill>
                            <a:schemeClr val="bg1"/>
                          </a:solidFill>
                        </a:rPr>
                        <a:t>Disease control rate</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796"/>
                    </a:solidFill>
                  </a:tcPr>
                </a:tc>
                <a:tc>
                  <a:txBody>
                    <a:bodyPr/>
                    <a:lstStyle>
                      <a:lvl1pPr marL="0" algn="l" defTabSz="457200" rtl="0" eaLnBrk="1" latinLnBrk="0" hangingPunct="1">
                        <a:defRPr sz="1800" kern="1200">
                          <a:solidFill>
                            <a:schemeClr val="dk1"/>
                          </a:solidFill>
                          <a:latin typeface="Arial"/>
                          <a:ea typeface=""/>
                          <a:cs typeface=""/>
                        </a:defRPr>
                      </a:lvl1pPr>
                      <a:lvl2pPr marL="457200" algn="l" defTabSz="457200" rtl="0" eaLnBrk="1" latinLnBrk="0" hangingPunct="1">
                        <a:defRPr sz="1800" kern="1200">
                          <a:solidFill>
                            <a:schemeClr val="dk1"/>
                          </a:solidFill>
                          <a:latin typeface="Arial"/>
                          <a:ea typeface=""/>
                          <a:cs typeface=""/>
                        </a:defRPr>
                      </a:lvl2pPr>
                      <a:lvl3pPr marL="914400" algn="l" defTabSz="457200" rtl="0" eaLnBrk="1" latinLnBrk="0" hangingPunct="1">
                        <a:defRPr sz="1800" kern="1200">
                          <a:solidFill>
                            <a:schemeClr val="dk1"/>
                          </a:solidFill>
                          <a:latin typeface="Arial"/>
                          <a:ea typeface=""/>
                          <a:cs typeface=""/>
                        </a:defRPr>
                      </a:lvl3pPr>
                      <a:lvl4pPr marL="1371600" algn="l" defTabSz="457200" rtl="0" eaLnBrk="1" latinLnBrk="0" hangingPunct="1">
                        <a:defRPr sz="1800" kern="1200">
                          <a:solidFill>
                            <a:schemeClr val="dk1"/>
                          </a:solidFill>
                          <a:latin typeface="Arial"/>
                          <a:ea typeface=""/>
                          <a:cs typeface=""/>
                        </a:defRPr>
                      </a:lvl4pPr>
                      <a:lvl5pPr marL="1828800" algn="l" defTabSz="457200" rtl="0" eaLnBrk="1" latinLnBrk="0" hangingPunct="1">
                        <a:defRPr sz="1800" kern="1200">
                          <a:solidFill>
                            <a:schemeClr val="dk1"/>
                          </a:solidFill>
                          <a:latin typeface="Arial"/>
                          <a:ea typeface=""/>
                          <a:cs typeface=""/>
                        </a:defRPr>
                      </a:lvl5pPr>
                      <a:lvl6pPr marL="2286000" algn="l" defTabSz="457200" rtl="0" eaLnBrk="1" latinLnBrk="0" hangingPunct="1">
                        <a:defRPr sz="1800" kern="1200">
                          <a:solidFill>
                            <a:schemeClr val="dk1"/>
                          </a:solidFill>
                          <a:latin typeface="Arial"/>
                          <a:ea typeface=""/>
                          <a:cs typeface=""/>
                        </a:defRPr>
                      </a:lvl6pPr>
                      <a:lvl7pPr marL="2743200" algn="l" defTabSz="457200" rtl="0" eaLnBrk="1" latinLnBrk="0" hangingPunct="1">
                        <a:defRPr sz="1800" kern="1200">
                          <a:solidFill>
                            <a:schemeClr val="dk1"/>
                          </a:solidFill>
                          <a:latin typeface="Arial"/>
                          <a:ea typeface=""/>
                          <a:cs typeface=""/>
                        </a:defRPr>
                      </a:lvl7pPr>
                      <a:lvl8pPr marL="3200400" algn="l" defTabSz="457200" rtl="0" eaLnBrk="1" latinLnBrk="0" hangingPunct="1">
                        <a:defRPr sz="1800" kern="1200">
                          <a:solidFill>
                            <a:schemeClr val="dk1"/>
                          </a:solidFill>
                          <a:latin typeface="Arial"/>
                          <a:ea typeface=""/>
                          <a:cs typeface=""/>
                        </a:defRPr>
                      </a:lvl8pPr>
                      <a:lvl9pPr marL="3657600" algn="l" defTabSz="457200" rtl="0" eaLnBrk="1" latinLnBrk="0" hangingPunct="1">
                        <a:defRPr sz="1800" kern="1200">
                          <a:solidFill>
                            <a:schemeClr val="dk1"/>
                          </a:solidFill>
                          <a:latin typeface="Arial"/>
                          <a:ea typeface=""/>
                          <a:cs typeface=""/>
                        </a:defRPr>
                      </a:lvl9pPr>
                    </a:lstStyle>
                    <a:p>
                      <a:pPr algn="ctr"/>
                      <a:r>
                        <a:rPr lang="en-US" sz="1900" baseline="0" dirty="0" smtClean="0">
                          <a:solidFill>
                            <a:schemeClr val="bg1"/>
                          </a:solidFill>
                        </a:rPr>
                        <a:t>33 (</a:t>
                      </a:r>
                      <a:r>
                        <a:rPr lang="en-US" sz="1900" dirty="0" smtClean="0">
                          <a:solidFill>
                            <a:schemeClr val="bg1"/>
                          </a:solidFill>
                        </a:rPr>
                        <a:t>57%</a:t>
                      </a:r>
                      <a:r>
                        <a:rPr lang="en-US" sz="1900" baseline="0" dirty="0" smtClean="0">
                          <a:solidFill>
                            <a:schemeClr val="bg1"/>
                          </a:solidFill>
                        </a:rPr>
                        <a:t>)</a:t>
                      </a:r>
                      <a:endParaRPr lang="en-US" sz="19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796"/>
                    </a:solidFill>
                  </a:tcPr>
                </a:tc>
              </a:tr>
            </a:tbl>
          </a:graphicData>
        </a:graphic>
      </p:graphicFrame>
      <p:sp>
        <p:nvSpPr>
          <p:cNvPr id="6" name="Title 5"/>
          <p:cNvSpPr>
            <a:spLocks noGrp="1"/>
          </p:cNvSpPr>
          <p:nvPr>
            <p:ph type="title"/>
          </p:nvPr>
        </p:nvSpPr>
        <p:spPr>
          <a:xfrm>
            <a:off x="457200" y="0"/>
            <a:ext cx="8458200" cy="1143000"/>
          </a:xfrm>
        </p:spPr>
        <p:txBody>
          <a:bodyPr/>
          <a:lstStyle/>
          <a:p>
            <a:r>
              <a:rPr lang="en-US" dirty="0"/>
              <a:t>Results from the Ongoing Phase I Trial </a:t>
            </a:r>
            <a:r>
              <a:rPr lang="en-US" dirty="0" smtClean="0"/>
              <a:t>of ASP8273 in </a:t>
            </a:r>
            <a:r>
              <a:rPr lang="en-US" dirty="0"/>
              <a:t>EGFR Mutation-Positive </a:t>
            </a:r>
            <a:r>
              <a:rPr lang="en-US" dirty="0" smtClean="0"/>
              <a:t>NSCLC</a:t>
            </a:r>
            <a:endParaRPr lang="en-US" dirty="0"/>
          </a:p>
        </p:txBody>
      </p:sp>
      <p:sp>
        <p:nvSpPr>
          <p:cNvPr id="7" name="Content Placeholder 6"/>
          <p:cNvSpPr>
            <a:spLocks noGrp="1"/>
          </p:cNvSpPr>
          <p:nvPr>
            <p:ph idx="1"/>
          </p:nvPr>
        </p:nvSpPr>
        <p:spPr>
          <a:xfrm>
            <a:off x="800100" y="4955410"/>
            <a:ext cx="7772400" cy="1517869"/>
          </a:xfrm>
        </p:spPr>
        <p:txBody>
          <a:bodyPr/>
          <a:lstStyle/>
          <a:p>
            <a:pPr marL="0" indent="0">
              <a:spcBef>
                <a:spcPts val="600"/>
              </a:spcBef>
              <a:buNone/>
            </a:pPr>
            <a:r>
              <a:rPr lang="en-US" b="1" dirty="0">
                <a:solidFill>
                  <a:srgbClr val="FFFF00"/>
                </a:solidFill>
              </a:rPr>
              <a:t>Adverse </a:t>
            </a:r>
            <a:r>
              <a:rPr lang="en-US" b="1" dirty="0" smtClean="0">
                <a:solidFill>
                  <a:srgbClr val="FFFF00"/>
                </a:solidFill>
              </a:rPr>
              <a:t>events </a:t>
            </a:r>
            <a:r>
              <a:rPr lang="en-US" b="1" dirty="0">
                <a:solidFill>
                  <a:srgbClr val="FFFF00"/>
                </a:solidFill>
              </a:rPr>
              <a:t>(n = 63):</a:t>
            </a:r>
          </a:p>
          <a:p>
            <a:pPr>
              <a:spcBef>
                <a:spcPts val="600"/>
              </a:spcBef>
              <a:buFont typeface="Arial" charset="0"/>
              <a:buChar char="•"/>
            </a:pPr>
            <a:r>
              <a:rPr lang="en-US" dirty="0"/>
              <a:t>Hyponatremia: All </a:t>
            </a:r>
            <a:r>
              <a:rPr lang="en-US" dirty="0" smtClean="0"/>
              <a:t>grades, 19%; </a:t>
            </a:r>
            <a:r>
              <a:rPr lang="en-US" dirty="0"/>
              <a:t>Grade ≥</a:t>
            </a:r>
            <a:r>
              <a:rPr lang="en-US" dirty="0" smtClean="0"/>
              <a:t>3, 13%</a:t>
            </a:r>
            <a:endParaRPr lang="en-US" dirty="0"/>
          </a:p>
        </p:txBody>
      </p:sp>
    </p:spTree>
    <p:extLst>
      <p:ext uri="{BB962C8B-B14F-4D97-AF65-F5344CB8AC3E}">
        <p14:creationId xmlns:p14="http://schemas.microsoft.com/office/powerpoint/2010/main" val="9585794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46099" y="4282728"/>
            <a:ext cx="8194489" cy="461665"/>
          </a:xfrm>
          <a:prstGeom prst="rect">
            <a:avLst/>
          </a:prstGeom>
          <a:noFill/>
          <a:ln w="38100">
            <a:solidFill>
              <a:srgbClr val="FF0000"/>
            </a:solidFill>
          </a:ln>
        </p:spPr>
        <p:txBody>
          <a:bodyPr wrap="square" rtlCol="0">
            <a:spAutoFit/>
          </a:bodyPr>
          <a:lstStyle/>
          <a:p>
            <a:r>
              <a:rPr lang="en-US" dirty="0">
                <a:solidFill>
                  <a:srgbClr val="FFFF00"/>
                </a:solidFill>
                <a:sym typeface="Wingdings"/>
              </a:rPr>
              <a:t>She also received 19 cycles of nivolumab on a clinical trial</a:t>
            </a:r>
            <a:endParaRPr lang="en-US" dirty="0">
              <a:solidFill>
                <a:srgbClr val="FFFF00"/>
              </a:solidFill>
            </a:endParaRPr>
          </a:p>
        </p:txBody>
      </p:sp>
      <p:sp>
        <p:nvSpPr>
          <p:cNvPr id="2" name="Title 1"/>
          <p:cNvSpPr>
            <a:spLocks noGrp="1"/>
          </p:cNvSpPr>
          <p:nvPr>
            <p:ph type="title"/>
          </p:nvPr>
        </p:nvSpPr>
        <p:spPr/>
        <p:txBody>
          <a:bodyPr/>
          <a:lstStyle/>
          <a:p>
            <a:r>
              <a:rPr lang="en-US">
                <a:solidFill>
                  <a:srgbClr val="BBE0E3"/>
                </a:solidFill>
              </a:rPr>
              <a:t>Case </a:t>
            </a:r>
            <a:r>
              <a:rPr lang="en-US" smtClean="0">
                <a:solidFill>
                  <a:srgbClr val="BBE0E3"/>
                </a:solidFill>
              </a:rPr>
              <a:t>Discussion</a:t>
            </a:r>
            <a:endParaRPr lang="en-US" dirty="0"/>
          </a:p>
        </p:txBody>
      </p:sp>
      <p:sp>
        <p:nvSpPr>
          <p:cNvPr id="3" name="Content Placeholder 2"/>
          <p:cNvSpPr>
            <a:spLocks noGrp="1"/>
          </p:cNvSpPr>
          <p:nvPr>
            <p:ph idx="1"/>
          </p:nvPr>
        </p:nvSpPr>
        <p:spPr/>
        <p:txBody>
          <a:bodyPr/>
          <a:lstStyle/>
          <a:p>
            <a:pPr>
              <a:spcBef>
                <a:spcPts val="1200"/>
              </a:spcBef>
            </a:pPr>
            <a:r>
              <a:rPr lang="en-US" dirty="0"/>
              <a:t>A 53-year-old woman presents with KRAS </a:t>
            </a:r>
            <a:r>
              <a:rPr lang="en-US" dirty="0" smtClean="0"/>
              <a:t>mutation-positive </a:t>
            </a:r>
            <a:r>
              <a:rPr lang="en-US" dirty="0"/>
              <a:t>lung adenocarcinoma and brain, lung and liver metastases</a:t>
            </a:r>
            <a:r>
              <a:rPr lang="en-US" dirty="0" smtClean="0"/>
              <a:t>.</a:t>
            </a:r>
            <a:endParaRPr lang="en-US" dirty="0"/>
          </a:p>
          <a:p>
            <a:pPr>
              <a:spcBef>
                <a:spcPts val="1200"/>
              </a:spcBef>
            </a:pPr>
            <a:r>
              <a:rPr lang="en-US" dirty="0"/>
              <a:t>She </a:t>
            </a:r>
            <a:r>
              <a:rPr lang="en-US" dirty="0" smtClean="0"/>
              <a:t>receives </a:t>
            </a:r>
            <a:r>
              <a:rPr lang="en-US" dirty="0"/>
              <a:t>4 cycles of carboplatin/</a:t>
            </a:r>
            <a:r>
              <a:rPr lang="en-US" dirty="0" err="1"/>
              <a:t>pemetrexed</a:t>
            </a:r>
            <a:r>
              <a:rPr lang="en-US" dirty="0"/>
              <a:t> </a:t>
            </a:r>
            <a:r>
              <a:rPr lang="en-US" dirty="0">
                <a:sym typeface="Wingdings"/>
              </a:rPr>
              <a:t>followed </a:t>
            </a:r>
            <a:r>
              <a:rPr lang="en-US" dirty="0" smtClean="0">
                <a:sym typeface="Wingdings"/>
              </a:rPr>
              <a:t>by </a:t>
            </a:r>
            <a:r>
              <a:rPr lang="en-US" dirty="0">
                <a:sym typeface="Wingdings"/>
              </a:rPr>
              <a:t>docetaxel (3 cycles) followed by whole brain radiation </a:t>
            </a:r>
            <a:r>
              <a:rPr lang="en-US" dirty="0" smtClean="0">
                <a:sym typeface="Wingdings"/>
              </a:rPr>
              <a:t>therapy.</a:t>
            </a:r>
            <a:endParaRPr lang="en-US" dirty="0">
              <a:sym typeface="Wingdings"/>
            </a:endParaRPr>
          </a:p>
        </p:txBody>
      </p:sp>
    </p:spTree>
    <p:extLst>
      <p:ext uri="{BB962C8B-B14F-4D97-AF65-F5344CB8AC3E}">
        <p14:creationId xmlns:p14="http://schemas.microsoft.com/office/powerpoint/2010/main" val="5279457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9258" y="4854168"/>
            <a:ext cx="8412480" cy="830997"/>
          </a:xfrm>
          <a:prstGeom prst="rect">
            <a:avLst/>
          </a:prstGeom>
          <a:noFill/>
          <a:ln w="38100">
            <a:solidFill>
              <a:srgbClr val="FF0000"/>
            </a:solidFill>
          </a:ln>
        </p:spPr>
        <p:txBody>
          <a:bodyPr wrap="square" rtlCol="0">
            <a:spAutoFit/>
          </a:bodyPr>
          <a:lstStyle/>
          <a:p>
            <a:r>
              <a:rPr lang="en-US" dirty="0" smtClean="0">
                <a:solidFill>
                  <a:srgbClr val="FFFF00"/>
                </a:solidFill>
              </a:rPr>
              <a:t>Upon disease progression she received 4 cycles of carboplatin/pemetrexed </a:t>
            </a:r>
            <a:r>
              <a:rPr lang="en-US" dirty="0" smtClean="0">
                <a:solidFill>
                  <a:srgbClr val="FFFF00"/>
                </a:solidFill>
                <a:sym typeface="Wingdings"/>
              </a:rPr>
              <a:t> </a:t>
            </a:r>
            <a:r>
              <a:rPr lang="en-US" dirty="0" err="1" smtClean="0">
                <a:solidFill>
                  <a:srgbClr val="FFFF00"/>
                </a:solidFill>
                <a:sym typeface="Wingdings"/>
              </a:rPr>
              <a:t>nivolumab</a:t>
            </a:r>
            <a:r>
              <a:rPr lang="en-US" dirty="0" smtClean="0">
                <a:solidFill>
                  <a:srgbClr val="FFFF00"/>
                </a:solidFill>
                <a:sym typeface="Wingdings"/>
              </a:rPr>
              <a:t> rechallenge</a:t>
            </a:r>
            <a:endParaRPr lang="en-US" dirty="0">
              <a:solidFill>
                <a:srgbClr val="FFFF00"/>
              </a:solidFill>
            </a:endParaRPr>
          </a:p>
        </p:txBody>
      </p:sp>
      <p:sp>
        <p:nvSpPr>
          <p:cNvPr id="2" name="Title 1"/>
          <p:cNvSpPr>
            <a:spLocks noGrp="1"/>
          </p:cNvSpPr>
          <p:nvPr>
            <p:ph type="title"/>
          </p:nvPr>
        </p:nvSpPr>
        <p:spPr/>
        <p:txBody>
          <a:bodyPr/>
          <a:lstStyle/>
          <a:p>
            <a:r>
              <a:rPr lang="en-US" dirty="0">
                <a:solidFill>
                  <a:srgbClr val="BBE0E3"/>
                </a:solidFill>
              </a:rPr>
              <a:t>Case </a:t>
            </a:r>
            <a:r>
              <a:rPr lang="en-US" dirty="0" smtClean="0">
                <a:solidFill>
                  <a:srgbClr val="BBE0E3"/>
                </a:solidFill>
              </a:rPr>
              <a:t>Discussion</a:t>
            </a:r>
            <a:endParaRPr lang="en-US" dirty="0"/>
          </a:p>
        </p:txBody>
      </p:sp>
      <p:sp>
        <p:nvSpPr>
          <p:cNvPr id="5" name="Content Placeholder 4"/>
          <p:cNvSpPr>
            <a:spLocks noGrp="1"/>
          </p:cNvSpPr>
          <p:nvPr>
            <p:ph idx="1"/>
          </p:nvPr>
        </p:nvSpPr>
        <p:spPr/>
        <p:txBody>
          <a:bodyPr/>
          <a:lstStyle/>
          <a:p>
            <a:pPr>
              <a:spcBef>
                <a:spcPts val="1200"/>
              </a:spcBef>
            </a:pPr>
            <a:r>
              <a:rPr lang="en-US" dirty="0"/>
              <a:t>A 53-year-old woman presents with KRAS </a:t>
            </a:r>
            <a:r>
              <a:rPr lang="en-US" dirty="0" smtClean="0"/>
              <a:t>mutation-positive </a:t>
            </a:r>
            <a:r>
              <a:rPr lang="en-US" dirty="0"/>
              <a:t>lung adenocarcinoma and brain, lung and liver metastases</a:t>
            </a:r>
            <a:r>
              <a:rPr lang="en-US" dirty="0" smtClean="0"/>
              <a:t>.</a:t>
            </a:r>
            <a:endParaRPr lang="en-US" dirty="0"/>
          </a:p>
          <a:p>
            <a:pPr>
              <a:spcBef>
                <a:spcPts val="1200"/>
              </a:spcBef>
            </a:pPr>
            <a:r>
              <a:rPr lang="en-US" dirty="0"/>
              <a:t>She </a:t>
            </a:r>
            <a:r>
              <a:rPr lang="en-US" dirty="0" smtClean="0"/>
              <a:t>receives </a:t>
            </a:r>
            <a:r>
              <a:rPr lang="en-US" dirty="0"/>
              <a:t>4 cycles of carboplatin/</a:t>
            </a:r>
            <a:r>
              <a:rPr lang="en-US" dirty="0" err="1"/>
              <a:t>pemetrexed</a:t>
            </a:r>
            <a:r>
              <a:rPr lang="en-US" dirty="0"/>
              <a:t> </a:t>
            </a:r>
            <a:r>
              <a:rPr lang="en-US" dirty="0">
                <a:sym typeface="Wingdings"/>
              </a:rPr>
              <a:t>followed </a:t>
            </a:r>
            <a:r>
              <a:rPr lang="en-US" dirty="0" smtClean="0">
                <a:sym typeface="Wingdings"/>
              </a:rPr>
              <a:t>by </a:t>
            </a:r>
            <a:r>
              <a:rPr lang="en-US" dirty="0">
                <a:sym typeface="Wingdings"/>
              </a:rPr>
              <a:t>docetaxel (3 cycles) followed by whole brain radiation </a:t>
            </a:r>
            <a:r>
              <a:rPr lang="en-US" dirty="0" smtClean="0">
                <a:sym typeface="Wingdings"/>
              </a:rPr>
              <a:t>therapy.</a:t>
            </a:r>
            <a:endParaRPr lang="en-US" dirty="0">
              <a:sym typeface="Wingdings"/>
            </a:endParaRPr>
          </a:p>
          <a:p>
            <a:pPr>
              <a:spcBef>
                <a:spcPts val="1200"/>
              </a:spcBef>
            </a:pPr>
            <a:r>
              <a:rPr lang="en-US" dirty="0">
                <a:sym typeface="Wingdings"/>
              </a:rPr>
              <a:t>She also </a:t>
            </a:r>
            <a:r>
              <a:rPr lang="en-US" dirty="0" smtClean="0">
                <a:sym typeface="Wingdings"/>
              </a:rPr>
              <a:t>receives </a:t>
            </a:r>
            <a:r>
              <a:rPr lang="en-US" dirty="0">
                <a:sym typeface="Wingdings"/>
              </a:rPr>
              <a:t>19 cycles of </a:t>
            </a:r>
            <a:r>
              <a:rPr lang="en-US" dirty="0" err="1">
                <a:sym typeface="Wingdings"/>
              </a:rPr>
              <a:t>nivolumab</a:t>
            </a:r>
            <a:r>
              <a:rPr lang="en-US" dirty="0">
                <a:sym typeface="Wingdings"/>
              </a:rPr>
              <a:t> on a clinical </a:t>
            </a:r>
            <a:r>
              <a:rPr lang="en-US" dirty="0" smtClean="0">
                <a:sym typeface="Wingdings"/>
              </a:rPr>
              <a:t>trial.</a:t>
            </a:r>
            <a:endParaRPr lang="en-US" dirty="0"/>
          </a:p>
        </p:txBody>
      </p:sp>
    </p:spTree>
    <p:extLst>
      <p:ext uri="{BB962C8B-B14F-4D97-AF65-F5344CB8AC3E}">
        <p14:creationId xmlns:p14="http://schemas.microsoft.com/office/powerpoint/2010/main" val="3597984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788"/>
            <a:ext cx="7769225" cy="1143000"/>
          </a:xfrm>
        </p:spPr>
        <p:txBody>
          <a:bodyPr/>
          <a:lstStyle/>
          <a:p>
            <a:r>
              <a:rPr lang="en-US" dirty="0"/>
              <a:t>Personal Approach to Immune Checkpoint Inhibitors for Patients with </a:t>
            </a:r>
            <a:r>
              <a:rPr lang="en-US" dirty="0" smtClean="0"/>
              <a:t>Preexisting </a:t>
            </a:r>
            <a:r>
              <a:rPr lang="en-US" dirty="0"/>
              <a:t>Autoimmune </a:t>
            </a:r>
            <a:r>
              <a:rPr lang="en-US" dirty="0" smtClean="0"/>
              <a:t>Diseases</a:t>
            </a:r>
            <a:endParaRPr lang="en-US" dirty="0"/>
          </a:p>
        </p:txBody>
      </p:sp>
      <p:sp>
        <p:nvSpPr>
          <p:cNvPr id="4" name="Content Placeholder 3"/>
          <p:cNvSpPr>
            <a:spLocks noGrp="1"/>
          </p:cNvSpPr>
          <p:nvPr>
            <p:ph idx="1"/>
          </p:nvPr>
        </p:nvSpPr>
        <p:spPr/>
        <p:txBody>
          <a:bodyPr/>
          <a:lstStyle/>
          <a:p>
            <a:pPr marL="0" indent="0">
              <a:buNone/>
            </a:pPr>
            <a:r>
              <a:rPr lang="en-US" sz="2100" dirty="0"/>
              <a:t>“</a:t>
            </a:r>
            <a:r>
              <a:rPr lang="en-US" sz="2100" i="1" dirty="0"/>
              <a:t>My general approach has been not to enroll anybody who has an autoimmune illness… We’re starting to see some opening of or relaxing of those rules, and we’re looking at patients and making determinations: </a:t>
            </a:r>
          </a:p>
          <a:p>
            <a:pPr>
              <a:buFont typeface="Arial" charset="0"/>
              <a:buChar char="•"/>
            </a:pPr>
            <a:r>
              <a:rPr lang="en-US" sz="2100" i="1" dirty="0"/>
              <a:t>Do they have to be on therapy for their autoimmune illness? </a:t>
            </a:r>
          </a:p>
          <a:p>
            <a:pPr>
              <a:buFont typeface="Arial" charset="0"/>
              <a:buChar char="•"/>
            </a:pPr>
            <a:r>
              <a:rPr lang="en-US" sz="2100" i="1" dirty="0"/>
              <a:t>Are they having symptoms from it? </a:t>
            </a:r>
          </a:p>
          <a:p>
            <a:pPr>
              <a:buFont typeface="Arial" charset="0"/>
              <a:buChar char="•"/>
            </a:pPr>
            <a:r>
              <a:rPr lang="en-US" sz="2100" i="1" dirty="0"/>
              <a:t>How severe is it? </a:t>
            </a:r>
          </a:p>
          <a:p>
            <a:pPr marL="0" indent="0">
              <a:spcBef>
                <a:spcPts val="1104"/>
              </a:spcBef>
              <a:buNone/>
            </a:pPr>
            <a:r>
              <a:rPr lang="en-US" sz="2100" i="1" dirty="0"/>
              <a:t>Those things are all getting factored in there. But in general, if someone has an autoimmune </a:t>
            </a:r>
            <a:r>
              <a:rPr lang="en-US" sz="2100" i="1" dirty="0" smtClean="0"/>
              <a:t>illness </a:t>
            </a:r>
            <a:r>
              <a:rPr lang="en-US" sz="2100" i="1" dirty="0"/>
              <a:t>I don’t offer them immunotherapy. I think the risk-benefit ratio is not there yet.</a:t>
            </a:r>
            <a:r>
              <a:rPr lang="en-US" sz="2100" dirty="0"/>
              <a:t>”	</a:t>
            </a:r>
            <a:endParaRPr lang="en-US" sz="2100" dirty="0" smtClean="0"/>
          </a:p>
          <a:p>
            <a:pPr marL="0" indent="0" algn="r">
              <a:buNone/>
            </a:pPr>
            <a:endParaRPr lang="en-US" sz="2100" dirty="0" smtClean="0"/>
          </a:p>
          <a:p>
            <a:pPr marL="0" indent="0" algn="r">
              <a:buNone/>
            </a:pPr>
            <a:r>
              <a:rPr lang="en-US" sz="2100" dirty="0" smtClean="0"/>
              <a:t>George R </a:t>
            </a:r>
            <a:r>
              <a:rPr lang="en-US" sz="2100" dirty="0"/>
              <a:t>Blumenschein Jr, MD</a:t>
            </a:r>
          </a:p>
        </p:txBody>
      </p:sp>
    </p:spTree>
    <p:extLst>
      <p:ext uri="{BB962C8B-B14F-4D97-AF65-F5344CB8AC3E}">
        <p14:creationId xmlns:p14="http://schemas.microsoft.com/office/powerpoint/2010/main" val="10428342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82152" y="4370074"/>
            <a:ext cx="8176519" cy="830997"/>
          </a:xfrm>
          <a:prstGeom prst="rect">
            <a:avLst/>
          </a:prstGeom>
          <a:noFill/>
          <a:ln w="38100">
            <a:solidFill>
              <a:srgbClr val="FF0000"/>
            </a:solidFill>
          </a:ln>
        </p:spPr>
        <p:txBody>
          <a:bodyPr wrap="square" rtlCol="0">
            <a:spAutoFit/>
          </a:bodyPr>
          <a:lstStyle/>
          <a:p>
            <a:r>
              <a:rPr lang="en-US" dirty="0" smtClean="0">
                <a:solidFill>
                  <a:srgbClr val="FFFF00"/>
                </a:solidFill>
              </a:rPr>
              <a:t>What are the therapeutic options if he experiences disease progression on crizotinib?</a:t>
            </a:r>
            <a:endParaRPr lang="en-US" dirty="0">
              <a:solidFill>
                <a:srgbClr val="FFFF00"/>
              </a:solidFill>
            </a:endParaRPr>
          </a:p>
        </p:txBody>
      </p:sp>
      <p:sp>
        <p:nvSpPr>
          <p:cNvPr id="2" name="Title 1"/>
          <p:cNvSpPr>
            <a:spLocks noGrp="1"/>
          </p:cNvSpPr>
          <p:nvPr>
            <p:ph type="title"/>
          </p:nvPr>
        </p:nvSpPr>
        <p:spPr/>
        <p:txBody>
          <a:bodyPr/>
          <a:lstStyle/>
          <a:p>
            <a:r>
              <a:rPr lang="en-US" dirty="0">
                <a:solidFill>
                  <a:srgbClr val="BBE0E3"/>
                </a:solidFill>
              </a:rPr>
              <a:t>Case Discussion</a:t>
            </a:r>
            <a:endParaRPr lang="en-US" dirty="0"/>
          </a:p>
        </p:txBody>
      </p:sp>
      <p:sp>
        <p:nvSpPr>
          <p:cNvPr id="5" name="Content Placeholder 4"/>
          <p:cNvSpPr>
            <a:spLocks noGrp="1"/>
          </p:cNvSpPr>
          <p:nvPr>
            <p:ph idx="1"/>
          </p:nvPr>
        </p:nvSpPr>
        <p:spPr/>
        <p:txBody>
          <a:bodyPr/>
          <a:lstStyle/>
          <a:p>
            <a:pPr>
              <a:spcBef>
                <a:spcPts val="1200"/>
              </a:spcBef>
            </a:pPr>
            <a:r>
              <a:rPr lang="en-US" dirty="0"/>
              <a:t>A 45-year-old </a:t>
            </a:r>
            <a:r>
              <a:rPr lang="en-US" dirty="0" smtClean="0"/>
              <a:t>man with </a:t>
            </a:r>
            <a:r>
              <a:rPr lang="en-US" dirty="0"/>
              <a:t>ALK-positive adenocarcinoma of the lung and </a:t>
            </a:r>
            <a:r>
              <a:rPr lang="en-US" dirty="0" smtClean="0"/>
              <a:t>a single </a:t>
            </a:r>
            <a:r>
              <a:rPr lang="en-US" dirty="0"/>
              <a:t>right frontal lobe brain </a:t>
            </a:r>
            <a:r>
              <a:rPr lang="en-US" dirty="0" smtClean="0"/>
              <a:t>metastasis</a:t>
            </a:r>
            <a:endParaRPr lang="en-US" dirty="0"/>
          </a:p>
          <a:p>
            <a:pPr>
              <a:spcBef>
                <a:spcPts val="1200"/>
              </a:spcBef>
            </a:pPr>
            <a:r>
              <a:rPr lang="en-US" dirty="0" err="1"/>
              <a:t>Crizotinib</a:t>
            </a:r>
            <a:r>
              <a:rPr lang="en-US" dirty="0"/>
              <a:t> therapy was initiated and a chest tube was placed to manage his </a:t>
            </a:r>
            <a:r>
              <a:rPr lang="en-US" dirty="0" smtClean="0"/>
              <a:t>empyema</a:t>
            </a:r>
            <a:endParaRPr lang="en-US" dirty="0"/>
          </a:p>
          <a:p>
            <a:pPr>
              <a:spcBef>
                <a:spcPts val="1200"/>
              </a:spcBef>
            </a:pPr>
            <a:r>
              <a:rPr lang="en-US" dirty="0"/>
              <a:t>He is currently responding to </a:t>
            </a:r>
            <a:r>
              <a:rPr lang="en-US" dirty="0" err="1" smtClean="0"/>
              <a:t>crizotinib</a:t>
            </a:r>
            <a:endParaRPr lang="en-US" dirty="0"/>
          </a:p>
        </p:txBody>
      </p:sp>
    </p:spTree>
    <p:extLst>
      <p:ext uri="{BB962C8B-B14F-4D97-AF65-F5344CB8AC3E}">
        <p14:creationId xmlns:p14="http://schemas.microsoft.com/office/powerpoint/2010/main" val="5691906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6519446"/>
            <a:ext cx="8942832" cy="338554"/>
          </a:xfrm>
          <a:prstGeom prst="rect">
            <a:avLst/>
          </a:prstGeom>
          <a:noFill/>
        </p:spPr>
        <p:txBody>
          <a:bodyPr wrap="square" rtlCol="0">
            <a:spAutoFit/>
          </a:bodyPr>
          <a:lstStyle/>
          <a:p>
            <a:r>
              <a:rPr lang="en-US" sz="1600" dirty="0" smtClean="0">
                <a:solidFill>
                  <a:srgbClr val="FFFFFF"/>
                </a:solidFill>
              </a:rPr>
              <a:t>Nokihara H et al. </a:t>
            </a:r>
            <a:r>
              <a:rPr lang="en-US" sz="1600" i="1" dirty="0" smtClean="0">
                <a:solidFill>
                  <a:srgbClr val="FFFFFF"/>
                </a:solidFill>
              </a:rPr>
              <a:t>Proc ASCO </a:t>
            </a:r>
            <a:r>
              <a:rPr lang="en-US" sz="1600" dirty="0" smtClean="0">
                <a:solidFill>
                  <a:srgbClr val="FFFFFF"/>
                </a:solidFill>
              </a:rPr>
              <a:t>2016;Abstract 9008.</a:t>
            </a:r>
            <a:endParaRPr lang="en-US" sz="1600" dirty="0">
              <a:solidFill>
                <a:srgbClr val="000000"/>
              </a:solidFill>
            </a:endParaRPr>
          </a:p>
        </p:txBody>
      </p:sp>
      <p:sp>
        <p:nvSpPr>
          <p:cNvPr id="29" name="Line 14"/>
          <p:cNvSpPr>
            <a:spLocks noChangeShapeType="1"/>
          </p:cNvSpPr>
          <p:nvPr/>
        </p:nvSpPr>
        <p:spPr bwMode="auto">
          <a:xfrm flipV="1">
            <a:off x="4482435" y="1741228"/>
            <a:ext cx="13527" cy="624549"/>
          </a:xfrm>
          <a:prstGeom prst="line">
            <a:avLst/>
          </a:prstGeom>
          <a:noFill/>
          <a:ln w="28575">
            <a:solidFill>
              <a:schemeClr val="bg1"/>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solidFill>
                <a:srgbClr val="000000"/>
              </a:solidFill>
              <a:latin typeface="Arial"/>
              <a:cs typeface="Arial"/>
            </a:endParaRPr>
          </a:p>
        </p:txBody>
      </p:sp>
      <p:sp>
        <p:nvSpPr>
          <p:cNvPr id="30" name="Line 15"/>
          <p:cNvSpPr>
            <a:spLocks noChangeShapeType="1"/>
          </p:cNvSpPr>
          <p:nvPr/>
        </p:nvSpPr>
        <p:spPr bwMode="auto">
          <a:xfrm>
            <a:off x="4490552" y="1748576"/>
            <a:ext cx="735038" cy="4396"/>
          </a:xfrm>
          <a:prstGeom prst="line">
            <a:avLst/>
          </a:prstGeom>
          <a:noFill/>
          <a:ln w="28575">
            <a:solidFill>
              <a:schemeClr val="bg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dirty="0">
              <a:solidFill>
                <a:srgbClr val="000000"/>
              </a:solidFill>
              <a:latin typeface="Arial"/>
              <a:cs typeface="Arial"/>
            </a:endParaRPr>
          </a:p>
        </p:txBody>
      </p:sp>
      <p:grpSp>
        <p:nvGrpSpPr>
          <p:cNvPr id="7" name="Group 16"/>
          <p:cNvGrpSpPr>
            <a:grpSpLocks/>
          </p:cNvGrpSpPr>
          <p:nvPr/>
        </p:nvGrpSpPr>
        <p:grpSpPr bwMode="auto">
          <a:xfrm rot="10800000" flipH="1">
            <a:off x="4506503" y="2847544"/>
            <a:ext cx="719087" cy="568780"/>
            <a:chOff x="3551" y="1542"/>
            <a:chExt cx="900" cy="1382"/>
          </a:xfrm>
        </p:grpSpPr>
        <p:sp>
          <p:nvSpPr>
            <p:cNvPr id="32" name="Line 17"/>
            <p:cNvSpPr>
              <a:spLocks noChangeShapeType="1"/>
            </p:cNvSpPr>
            <p:nvPr/>
          </p:nvSpPr>
          <p:spPr bwMode="auto">
            <a:xfrm flipV="1">
              <a:off x="3551" y="1542"/>
              <a:ext cx="0" cy="1382"/>
            </a:xfrm>
            <a:prstGeom prst="line">
              <a:avLst/>
            </a:prstGeom>
            <a:noFill/>
            <a:ln w="28575">
              <a:solidFill>
                <a:srgbClr val="FFFFFF"/>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solidFill>
                  <a:srgbClr val="000000"/>
                </a:solidFill>
                <a:latin typeface="Arial"/>
                <a:cs typeface="Arial"/>
              </a:endParaRPr>
            </a:p>
          </p:txBody>
        </p:sp>
        <p:sp>
          <p:nvSpPr>
            <p:cNvPr id="33" name="Line 18"/>
            <p:cNvSpPr>
              <a:spLocks noChangeShapeType="1"/>
            </p:cNvSpPr>
            <p:nvPr/>
          </p:nvSpPr>
          <p:spPr bwMode="auto">
            <a:xfrm>
              <a:off x="3551" y="1542"/>
              <a:ext cx="900" cy="0"/>
            </a:xfrm>
            <a:prstGeom prst="line">
              <a:avLst/>
            </a:prstGeom>
            <a:noFill/>
            <a:ln w="28575">
              <a:solidFill>
                <a:srgbClr val="FFFFFF"/>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dirty="0">
                <a:solidFill>
                  <a:srgbClr val="000000"/>
                </a:solidFill>
                <a:latin typeface="Arial"/>
                <a:cs typeface="Arial"/>
              </a:endParaRPr>
            </a:p>
          </p:txBody>
        </p:sp>
      </p:grpSp>
      <p:sp>
        <p:nvSpPr>
          <p:cNvPr id="16" name="Text Box 20"/>
          <p:cNvSpPr txBox="1">
            <a:spLocks noChangeArrowheads="1"/>
          </p:cNvSpPr>
          <p:nvPr/>
        </p:nvSpPr>
        <p:spPr bwMode="auto">
          <a:xfrm>
            <a:off x="5288370" y="1288987"/>
            <a:ext cx="3304484" cy="992667"/>
          </a:xfrm>
          <a:prstGeom prst="rect">
            <a:avLst/>
          </a:prstGeom>
          <a:solidFill>
            <a:srgbClr val="F9961E"/>
          </a:solidFill>
          <a:ln w="12700">
            <a:solidFill>
              <a:schemeClr val="tx1">
                <a:lumMod val="10000"/>
                <a:lumOff val="90000"/>
              </a:schemeClr>
            </a:solidFill>
            <a:miter lim="800000"/>
            <a:headEnd/>
            <a:tailEnd/>
          </a:ln>
        </p:spPr>
        <p:txBody>
          <a:bodyPr wrap="square" anchor="ctr" anchorCtr="0">
            <a:no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lnSpc>
                <a:spcPct val="110000"/>
              </a:lnSpc>
              <a:spcBef>
                <a:spcPct val="0"/>
              </a:spcBef>
              <a:buFontTx/>
              <a:buNone/>
              <a:defRPr/>
            </a:pPr>
            <a:r>
              <a:rPr lang="en-US" altLang="en-US" sz="1800" b="1" dirty="0" smtClean="0">
                <a:solidFill>
                  <a:srgbClr val="010F97"/>
                </a:solidFill>
                <a:latin typeface="Arial"/>
                <a:ea typeface="Arial" pitchFamily="-104" charset="0"/>
                <a:cs typeface="Arial" panose="020B0604020202020204" pitchFamily="34" charset="0"/>
              </a:rPr>
              <a:t>Alectinib 300 mg BID (PO)</a:t>
            </a:r>
          </a:p>
          <a:p>
            <a:pPr algn="ctr">
              <a:lnSpc>
                <a:spcPct val="110000"/>
              </a:lnSpc>
              <a:spcBef>
                <a:spcPct val="0"/>
              </a:spcBef>
              <a:buFontTx/>
              <a:buNone/>
              <a:defRPr/>
            </a:pPr>
            <a:r>
              <a:rPr lang="en-US" altLang="en-US" sz="1800" b="1" dirty="0" smtClean="0">
                <a:solidFill>
                  <a:srgbClr val="010F97"/>
                </a:solidFill>
                <a:latin typeface="Arial"/>
                <a:ea typeface="Arial" pitchFamily="-104" charset="0"/>
                <a:cs typeface="Arial" panose="020B0604020202020204" pitchFamily="34" charset="0"/>
              </a:rPr>
              <a:t>28-day cycle</a:t>
            </a:r>
          </a:p>
        </p:txBody>
      </p:sp>
      <p:sp>
        <p:nvSpPr>
          <p:cNvPr id="27" name="Text Box 20"/>
          <p:cNvSpPr txBox="1">
            <a:spLocks noChangeArrowheads="1"/>
          </p:cNvSpPr>
          <p:nvPr/>
        </p:nvSpPr>
        <p:spPr bwMode="auto">
          <a:xfrm>
            <a:off x="5288370" y="2907807"/>
            <a:ext cx="3304484" cy="998824"/>
          </a:xfrm>
          <a:prstGeom prst="rect">
            <a:avLst/>
          </a:prstGeom>
          <a:solidFill>
            <a:srgbClr val="99CD13"/>
          </a:solidFill>
          <a:ln w="12700">
            <a:solidFill>
              <a:schemeClr val="tx1">
                <a:lumMod val="10000"/>
                <a:lumOff val="90000"/>
              </a:schemeClr>
            </a:solidFill>
            <a:miter lim="800000"/>
            <a:headEnd/>
            <a:tailEnd/>
          </a:ln>
        </p:spPr>
        <p:txBody>
          <a:bodyPr wrap="square" anchor="ctr">
            <a:no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lnSpc>
                <a:spcPct val="110000"/>
              </a:lnSpc>
              <a:spcBef>
                <a:spcPct val="0"/>
              </a:spcBef>
              <a:buFontTx/>
              <a:buNone/>
              <a:defRPr/>
            </a:pPr>
            <a:r>
              <a:rPr lang="en-US" altLang="en-US" sz="1800" b="1" dirty="0" smtClean="0">
                <a:solidFill>
                  <a:srgbClr val="010F97"/>
                </a:solidFill>
                <a:latin typeface="Arial"/>
                <a:ea typeface="Arial" pitchFamily="-104" charset="0"/>
                <a:cs typeface="Arial" panose="020B0604020202020204" pitchFamily="34" charset="0"/>
              </a:rPr>
              <a:t>Crizotinib 250 mg BID (PO)</a:t>
            </a:r>
          </a:p>
          <a:p>
            <a:pPr algn="ctr">
              <a:lnSpc>
                <a:spcPct val="110000"/>
              </a:lnSpc>
              <a:spcBef>
                <a:spcPct val="0"/>
              </a:spcBef>
              <a:buFontTx/>
              <a:buNone/>
              <a:defRPr/>
            </a:pPr>
            <a:r>
              <a:rPr lang="en-US" altLang="en-US" sz="1800" b="1" dirty="0" smtClean="0">
                <a:solidFill>
                  <a:srgbClr val="010F97"/>
                </a:solidFill>
                <a:latin typeface="Arial"/>
                <a:ea typeface="Arial" pitchFamily="-104" charset="0"/>
                <a:cs typeface="Arial" panose="020B0604020202020204" pitchFamily="34" charset="0"/>
              </a:rPr>
              <a:t>28-day cycle</a:t>
            </a:r>
          </a:p>
        </p:txBody>
      </p:sp>
      <p:sp>
        <p:nvSpPr>
          <p:cNvPr id="21" name="Text Box 19"/>
          <p:cNvSpPr txBox="1">
            <a:spLocks noChangeArrowheads="1"/>
          </p:cNvSpPr>
          <p:nvPr/>
        </p:nvSpPr>
        <p:spPr bwMode="auto">
          <a:xfrm>
            <a:off x="556505" y="1175398"/>
            <a:ext cx="3434966" cy="2966296"/>
          </a:xfrm>
          <a:prstGeom prst="rect">
            <a:avLst/>
          </a:prstGeom>
          <a:solidFill>
            <a:srgbClr val="005796"/>
          </a:solidFill>
          <a:ln w="12700">
            <a:solidFill>
              <a:schemeClr val="bg1"/>
            </a:solidFill>
            <a:miter lim="800000"/>
            <a:headEnd/>
            <a:tailEnd/>
          </a:ln>
          <a:extLst/>
        </p:spPr>
        <p:txBody>
          <a:bodyPr wrap="square" lIns="182880" tIns="182880" bIns="182880" anchor="ctr" anchorCtr="0">
            <a:prstTxWarp prst="textNoShape">
              <a:avLst/>
            </a:prstTxWarp>
            <a:noAutofit/>
          </a:bodyPr>
          <a:lstStyle/>
          <a:p>
            <a:pPr>
              <a:spcBef>
                <a:spcPts val="600"/>
              </a:spcBef>
              <a:buFont typeface="Arial" pitchFamily="-104" charset="0"/>
              <a:buNone/>
            </a:pPr>
            <a:r>
              <a:rPr lang="en-US" sz="1800" b="1" dirty="0">
                <a:solidFill>
                  <a:prstClr val="white"/>
                </a:solidFill>
                <a:latin typeface="Arial"/>
                <a:ea typeface="Arial" pitchFamily="-104" charset="0"/>
                <a:cs typeface="Arial" pitchFamily="-104" charset="0"/>
              </a:rPr>
              <a:t>Eligibility </a:t>
            </a:r>
          </a:p>
          <a:p>
            <a:pPr marL="285750" indent="-285750">
              <a:spcBef>
                <a:spcPts val="600"/>
              </a:spcBef>
              <a:buFont typeface="Arial"/>
              <a:buChar char="•"/>
            </a:pPr>
            <a:r>
              <a:rPr lang="en-US" sz="1800" dirty="0" smtClean="0">
                <a:solidFill>
                  <a:prstClr val="white"/>
                </a:solidFill>
                <a:latin typeface="Arial"/>
                <a:ea typeface="Arial" pitchFamily="-104" charset="0"/>
                <a:cs typeface="Arial" pitchFamily="-104" charset="0"/>
              </a:rPr>
              <a:t>Stage IIIB/IV or recurrent ALK-positive NSCLC</a:t>
            </a:r>
          </a:p>
          <a:p>
            <a:pPr marL="285750" indent="-285750">
              <a:spcBef>
                <a:spcPts val="600"/>
              </a:spcBef>
              <a:buFont typeface="Arial"/>
              <a:buChar char="•"/>
            </a:pPr>
            <a:r>
              <a:rPr lang="en-US" sz="1800" dirty="0">
                <a:solidFill>
                  <a:prstClr val="white"/>
                </a:solidFill>
                <a:latin typeface="Arial"/>
                <a:ea typeface="Arial" pitchFamily="-104" charset="0"/>
                <a:cs typeface="Arial" pitchFamily="-104" charset="0"/>
              </a:rPr>
              <a:t>Central testing for ALK </a:t>
            </a:r>
            <a:r>
              <a:rPr lang="en-US" sz="1800" dirty="0" smtClean="0">
                <a:solidFill>
                  <a:prstClr val="white"/>
                </a:solidFill>
                <a:latin typeface="Arial"/>
                <a:ea typeface="Arial" pitchFamily="-104" charset="0"/>
                <a:cs typeface="Arial" pitchFamily="-104" charset="0"/>
              </a:rPr>
              <a:t>rearrangement</a:t>
            </a:r>
          </a:p>
          <a:p>
            <a:pPr marL="285750" indent="-285750">
              <a:spcBef>
                <a:spcPts val="600"/>
              </a:spcBef>
              <a:buFont typeface="Arial"/>
              <a:buChar char="•"/>
            </a:pPr>
            <a:r>
              <a:rPr lang="en-US" sz="1800" dirty="0" smtClean="0">
                <a:solidFill>
                  <a:prstClr val="white"/>
                </a:solidFill>
                <a:latin typeface="Arial"/>
                <a:ea typeface="Arial" pitchFamily="-104" charset="0"/>
                <a:cs typeface="Arial" pitchFamily="-104" charset="0"/>
              </a:rPr>
              <a:t>≤1 prior chemo regimen</a:t>
            </a:r>
          </a:p>
          <a:p>
            <a:pPr marL="285750" indent="-285750">
              <a:spcBef>
                <a:spcPts val="600"/>
              </a:spcBef>
              <a:buFont typeface="Arial"/>
              <a:buChar char="•"/>
            </a:pPr>
            <a:r>
              <a:rPr lang="en-US" sz="1800" dirty="0" smtClean="0">
                <a:solidFill>
                  <a:prstClr val="white"/>
                </a:solidFill>
                <a:latin typeface="Arial"/>
                <a:ea typeface="Arial" pitchFamily="-104" charset="0"/>
                <a:cs typeface="Arial" pitchFamily="-104" charset="0"/>
              </a:rPr>
              <a:t>≥1 measurable lesion</a:t>
            </a:r>
          </a:p>
          <a:p>
            <a:pPr marL="285750" indent="-285750">
              <a:spcBef>
                <a:spcPts val="600"/>
              </a:spcBef>
              <a:buFont typeface="Arial"/>
              <a:buChar char="•"/>
            </a:pPr>
            <a:r>
              <a:rPr lang="en-US" sz="1800" dirty="0" smtClean="0">
                <a:solidFill>
                  <a:prstClr val="white"/>
                </a:solidFill>
                <a:latin typeface="Arial"/>
                <a:ea typeface="Arial" pitchFamily="-104" charset="0"/>
                <a:cs typeface="Arial" pitchFamily="-104" charset="0"/>
              </a:rPr>
              <a:t>Treated/asymptomatic CNS metastases</a:t>
            </a:r>
          </a:p>
        </p:txBody>
      </p:sp>
      <p:sp>
        <p:nvSpPr>
          <p:cNvPr id="19" name="Title 1"/>
          <p:cNvSpPr>
            <a:spLocks noGrp="1"/>
          </p:cNvSpPr>
          <p:nvPr>
            <p:ph type="title"/>
          </p:nvPr>
        </p:nvSpPr>
        <p:spPr>
          <a:xfrm>
            <a:off x="685800" y="0"/>
            <a:ext cx="7476565" cy="1143000"/>
          </a:xfrm>
        </p:spPr>
        <p:txBody>
          <a:bodyPr/>
          <a:lstStyle/>
          <a:p>
            <a:r>
              <a:rPr lang="en-US" dirty="0" smtClean="0"/>
              <a:t>J-ALEX: </a:t>
            </a:r>
            <a:r>
              <a:rPr lang="en-US" dirty="0"/>
              <a:t>Phase </a:t>
            </a:r>
            <a:r>
              <a:rPr lang="en-US" dirty="0" smtClean="0"/>
              <a:t>III </a:t>
            </a:r>
            <a:r>
              <a:rPr lang="en-US" dirty="0"/>
              <a:t>Trial of </a:t>
            </a:r>
            <a:r>
              <a:rPr lang="en-US" dirty="0" err="1" smtClean="0"/>
              <a:t>Alectinib</a:t>
            </a:r>
            <a:r>
              <a:rPr lang="en-US" dirty="0" smtClean="0"/>
              <a:t> versus</a:t>
            </a:r>
            <a:r>
              <a:rPr lang="en-US" dirty="0"/>
              <a:t> </a:t>
            </a:r>
            <a:r>
              <a:rPr lang="en-US" dirty="0" err="1" smtClean="0"/>
              <a:t>Crizotinib</a:t>
            </a:r>
            <a:endParaRPr lang="en-US" dirty="0"/>
          </a:p>
        </p:txBody>
      </p:sp>
      <p:sp>
        <p:nvSpPr>
          <p:cNvPr id="10" name="TextBox 9"/>
          <p:cNvSpPr txBox="1"/>
          <p:nvPr/>
        </p:nvSpPr>
        <p:spPr>
          <a:xfrm>
            <a:off x="1095602" y="1613267"/>
            <a:ext cx="184666" cy="461665"/>
          </a:xfrm>
          <a:prstGeom prst="rect">
            <a:avLst/>
          </a:prstGeom>
          <a:noFill/>
        </p:spPr>
        <p:txBody>
          <a:bodyPr wrap="none" rtlCol="0">
            <a:spAutoFit/>
          </a:bodyPr>
          <a:lstStyle/>
          <a:p>
            <a:endParaRPr lang="en-US" dirty="0">
              <a:solidFill>
                <a:srgbClr val="000000"/>
              </a:solidFill>
            </a:endParaRPr>
          </a:p>
        </p:txBody>
      </p:sp>
      <p:sp>
        <p:nvSpPr>
          <p:cNvPr id="22" name="Line 2"/>
          <p:cNvSpPr>
            <a:spLocks noChangeShapeType="1"/>
          </p:cNvSpPr>
          <p:nvPr/>
        </p:nvSpPr>
        <p:spPr bwMode="auto">
          <a:xfrm>
            <a:off x="3993735" y="2579038"/>
            <a:ext cx="177857" cy="0"/>
          </a:xfrm>
          <a:prstGeom prst="line">
            <a:avLst/>
          </a:prstGeom>
          <a:noFill/>
          <a:ln w="28575">
            <a:solidFill>
              <a:srgbClr val="FFFFFF"/>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solidFill>
                <a:srgbClr val="000000"/>
              </a:solidFill>
              <a:latin typeface="Arial"/>
              <a:cs typeface="Arial"/>
            </a:endParaRPr>
          </a:p>
        </p:txBody>
      </p:sp>
      <p:graphicFrame>
        <p:nvGraphicFramePr>
          <p:cNvPr id="23" name="Table 22"/>
          <p:cNvGraphicFramePr>
            <a:graphicFrameLocks noGrp="1"/>
          </p:cNvGraphicFramePr>
          <p:nvPr>
            <p:extLst/>
          </p:nvPr>
        </p:nvGraphicFramePr>
        <p:xfrm>
          <a:off x="432654" y="4539503"/>
          <a:ext cx="8285461" cy="1738129"/>
        </p:xfrm>
        <a:graphic>
          <a:graphicData uri="http://schemas.openxmlformats.org/drawingml/2006/table">
            <a:tbl>
              <a:tblPr firstRow="1" bandRow="1">
                <a:tableStyleId>{5C22544A-7EE6-4342-B048-85BDC9FD1C3A}</a:tableStyleId>
              </a:tblPr>
              <a:tblGrid>
                <a:gridCol w="2673801"/>
                <a:gridCol w="1574791"/>
                <a:gridCol w="1646549"/>
                <a:gridCol w="938530"/>
                <a:gridCol w="1451790"/>
              </a:tblGrid>
              <a:tr h="594461">
                <a:tc>
                  <a:txBody>
                    <a:bodyPr/>
                    <a:lstStyle/>
                    <a:p>
                      <a:r>
                        <a:rPr lang="en-US" dirty="0" smtClean="0">
                          <a:solidFill>
                            <a:schemeClr val="bg1"/>
                          </a:solidFill>
                        </a:rPr>
                        <a:t>By independent</a:t>
                      </a:r>
                      <a:r>
                        <a:rPr lang="en-US" baseline="0" dirty="0" smtClean="0">
                          <a:solidFill>
                            <a:schemeClr val="bg1"/>
                          </a:solidFill>
                        </a:rPr>
                        <a:t> review facility</a:t>
                      </a:r>
                      <a:endParaRPr lang="en-US"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2A4E"/>
                    </a:solidFill>
                  </a:tcPr>
                </a:tc>
                <a:tc>
                  <a:txBody>
                    <a:bodyPr/>
                    <a:lstStyle/>
                    <a:p>
                      <a:pPr algn="ctr"/>
                      <a:r>
                        <a:rPr lang="en-US" dirty="0" smtClean="0">
                          <a:solidFill>
                            <a:schemeClr val="bg1"/>
                          </a:solidFill>
                        </a:rPr>
                        <a:t>Alectinib</a:t>
                      </a:r>
                    </a:p>
                    <a:p>
                      <a:pPr algn="ctr"/>
                      <a:r>
                        <a:rPr lang="en-US" dirty="0" smtClean="0">
                          <a:solidFill>
                            <a:schemeClr val="bg1"/>
                          </a:solidFill>
                        </a:rPr>
                        <a:t>(n = 103)</a:t>
                      </a:r>
                      <a:endParaRPr lang="en-US"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2A4E"/>
                    </a:solidFill>
                  </a:tcPr>
                </a:tc>
                <a:tc>
                  <a:txBody>
                    <a:bodyPr/>
                    <a:lstStyle/>
                    <a:p>
                      <a:pPr algn="ctr"/>
                      <a:r>
                        <a:rPr lang="en-US" dirty="0" smtClean="0">
                          <a:solidFill>
                            <a:schemeClr val="bg1"/>
                          </a:solidFill>
                        </a:rPr>
                        <a:t>Crizotinib</a:t>
                      </a:r>
                    </a:p>
                    <a:p>
                      <a:pPr algn="ctr"/>
                      <a:r>
                        <a:rPr lang="en-US" dirty="0" smtClean="0">
                          <a:solidFill>
                            <a:schemeClr val="bg1"/>
                          </a:solidFill>
                        </a:rPr>
                        <a:t>(n = 104)</a:t>
                      </a:r>
                      <a:endParaRPr lang="en-US"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2A4E"/>
                    </a:solidFill>
                  </a:tcPr>
                </a:tc>
                <a:tc>
                  <a:txBody>
                    <a:bodyPr/>
                    <a:lstStyle/>
                    <a:p>
                      <a:pPr algn="ctr"/>
                      <a:r>
                        <a:rPr lang="en-US" dirty="0" smtClean="0">
                          <a:solidFill>
                            <a:schemeClr val="bg1"/>
                          </a:solidFill>
                        </a:rPr>
                        <a:t>HR</a:t>
                      </a:r>
                      <a:endParaRPr lang="en-US"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2A4E"/>
                    </a:solidFill>
                  </a:tcPr>
                </a:tc>
                <a:tc>
                  <a:txBody>
                    <a:bodyPr/>
                    <a:lstStyle/>
                    <a:p>
                      <a:pPr algn="ctr"/>
                      <a:r>
                        <a:rPr lang="en-US" i="1" dirty="0" smtClean="0">
                          <a:solidFill>
                            <a:schemeClr val="bg1"/>
                          </a:solidFill>
                        </a:rPr>
                        <a:t>p</a:t>
                      </a:r>
                      <a:r>
                        <a:rPr lang="en-US" dirty="0" smtClean="0">
                          <a:solidFill>
                            <a:schemeClr val="bg1"/>
                          </a:solidFill>
                        </a:rPr>
                        <a:t>-value</a:t>
                      </a:r>
                      <a:endParaRPr lang="en-US"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2A4E"/>
                    </a:solidFill>
                  </a:tcPr>
                </a:tc>
              </a:tr>
              <a:tr h="457969">
                <a:tc>
                  <a:txBody>
                    <a:bodyPr/>
                    <a:lstStyle/>
                    <a:p>
                      <a:r>
                        <a:rPr lang="en-US" dirty="0" smtClean="0">
                          <a:solidFill>
                            <a:schemeClr val="bg1"/>
                          </a:solidFill>
                        </a:rPr>
                        <a:t>Median progression-free survival</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15895"/>
                    </a:solidFill>
                  </a:tcPr>
                </a:tc>
                <a:tc>
                  <a:txBody>
                    <a:bodyPr/>
                    <a:lstStyle/>
                    <a:p>
                      <a:pPr algn="ctr"/>
                      <a:r>
                        <a:rPr lang="en-US" dirty="0" smtClean="0">
                          <a:solidFill>
                            <a:schemeClr val="bg1"/>
                          </a:solidFill>
                        </a:rPr>
                        <a:t>Not</a:t>
                      </a:r>
                      <a:r>
                        <a:rPr lang="en-US" baseline="0" dirty="0" smtClean="0">
                          <a:solidFill>
                            <a:schemeClr val="bg1"/>
                          </a:solidFill>
                        </a:rPr>
                        <a:t> reached</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15895"/>
                    </a:solidFill>
                  </a:tcPr>
                </a:tc>
                <a:tc>
                  <a:txBody>
                    <a:bodyPr/>
                    <a:lstStyle/>
                    <a:p>
                      <a:pPr algn="ctr"/>
                      <a:r>
                        <a:rPr lang="en-US" dirty="0" smtClean="0">
                          <a:solidFill>
                            <a:schemeClr val="bg1"/>
                          </a:solidFill>
                        </a:rPr>
                        <a:t>10.2 mo</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15895"/>
                    </a:solidFill>
                  </a:tcPr>
                </a:tc>
                <a:tc>
                  <a:txBody>
                    <a:bodyPr/>
                    <a:lstStyle/>
                    <a:p>
                      <a:pPr algn="ctr"/>
                      <a:r>
                        <a:rPr lang="en-US" dirty="0" smtClean="0">
                          <a:solidFill>
                            <a:schemeClr val="bg1"/>
                          </a:solidFill>
                        </a:rPr>
                        <a:t>0.34</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15895"/>
                    </a:solidFill>
                  </a:tcPr>
                </a:tc>
                <a:tc>
                  <a:txBody>
                    <a:bodyPr/>
                    <a:lstStyle/>
                    <a:p>
                      <a:pPr algn="ctr"/>
                      <a:r>
                        <a:rPr lang="en-US" dirty="0" smtClean="0">
                          <a:solidFill>
                            <a:schemeClr val="bg1"/>
                          </a:solidFill>
                        </a:rPr>
                        <a:t>&lt;0.0001</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15895"/>
                    </a:solidFill>
                  </a:tcPr>
                </a:tc>
              </a:tr>
              <a:tr h="457969">
                <a:tc>
                  <a:txBody>
                    <a:bodyPr/>
                    <a:lstStyle/>
                    <a:p>
                      <a:r>
                        <a:rPr lang="en-US" dirty="0" smtClean="0">
                          <a:solidFill>
                            <a:schemeClr val="bg1"/>
                          </a:solidFill>
                        </a:rPr>
                        <a:t>Objective</a:t>
                      </a:r>
                      <a:r>
                        <a:rPr lang="en-US" baseline="0" dirty="0" smtClean="0">
                          <a:solidFill>
                            <a:schemeClr val="bg1"/>
                          </a:solidFill>
                        </a:rPr>
                        <a:t> response rate</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15895"/>
                    </a:solidFill>
                  </a:tcPr>
                </a:tc>
                <a:tc>
                  <a:txBody>
                    <a:bodyPr/>
                    <a:lstStyle/>
                    <a:p>
                      <a:pPr algn="ctr"/>
                      <a:r>
                        <a:rPr lang="en-US" dirty="0" smtClean="0">
                          <a:solidFill>
                            <a:schemeClr val="bg1"/>
                          </a:solidFill>
                        </a:rPr>
                        <a:t>91.6%</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15895"/>
                    </a:solidFill>
                  </a:tcPr>
                </a:tc>
                <a:tc>
                  <a:txBody>
                    <a:bodyPr/>
                    <a:lstStyle/>
                    <a:p>
                      <a:pPr algn="ctr"/>
                      <a:r>
                        <a:rPr lang="en-US" dirty="0" smtClean="0">
                          <a:solidFill>
                            <a:schemeClr val="bg1"/>
                          </a:solidFill>
                        </a:rPr>
                        <a:t>78.9%</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15895"/>
                    </a:solidFill>
                  </a:tcPr>
                </a:tc>
                <a:tc>
                  <a:txBody>
                    <a:bodyPr/>
                    <a:lstStyle/>
                    <a:p>
                      <a:pPr algn="ctr"/>
                      <a:r>
                        <a:rPr lang="en-US" dirty="0" smtClean="0">
                          <a:solidFill>
                            <a:schemeClr val="bg1"/>
                          </a:solidFill>
                        </a:rPr>
                        <a:t>—</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15895"/>
                    </a:solidFill>
                  </a:tcPr>
                </a:tc>
                <a:tc>
                  <a:txBody>
                    <a:bodyPr/>
                    <a:lstStyle/>
                    <a:p>
                      <a:pPr algn="ctr"/>
                      <a:r>
                        <a:rPr lang="en-US" dirty="0" smtClean="0">
                          <a:solidFill>
                            <a:schemeClr val="bg1"/>
                          </a:solidFill>
                        </a:rPr>
                        <a:t>—</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15895"/>
                    </a:solidFill>
                  </a:tcPr>
                </a:tc>
              </a:tr>
            </a:tbl>
          </a:graphicData>
        </a:graphic>
      </p:graphicFrame>
      <p:grpSp>
        <p:nvGrpSpPr>
          <p:cNvPr id="17" name="Group 24"/>
          <p:cNvGrpSpPr>
            <a:grpSpLocks/>
          </p:cNvGrpSpPr>
          <p:nvPr/>
        </p:nvGrpSpPr>
        <p:grpSpPr bwMode="auto">
          <a:xfrm>
            <a:off x="4095392" y="2109696"/>
            <a:ext cx="914400" cy="914400"/>
            <a:chOff x="1872" y="1584"/>
            <a:chExt cx="576" cy="576"/>
          </a:xfrm>
        </p:grpSpPr>
        <p:sp>
          <p:nvSpPr>
            <p:cNvPr id="18" name="Oval 17"/>
            <p:cNvSpPr>
              <a:spLocks noChangeArrowheads="1"/>
            </p:cNvSpPr>
            <p:nvPr/>
          </p:nvSpPr>
          <p:spPr bwMode="auto">
            <a:xfrm>
              <a:off x="1872" y="1584"/>
              <a:ext cx="576" cy="576"/>
            </a:xfrm>
            <a:prstGeom prst="ellipse">
              <a:avLst/>
            </a:prstGeom>
            <a:solidFill>
              <a:srgbClr val="FE701B"/>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63500" dir="2700000" algn="ctr" rotWithShape="0">
                      <a:schemeClr val="tx1">
                        <a:alpha val="39998"/>
                      </a:schemeClr>
                    </a:outerShdw>
                  </a:effectLst>
                </a14:hiddenEffects>
              </a:ext>
            </a:extLst>
          </p:spPr>
          <p:txBody>
            <a:bodyPr wrap="none" anchor="ctr"/>
            <a:lstStyle/>
            <a:p>
              <a:pPr defTabSz="457200" eaLnBrk="1" fontAlgn="auto" hangingPunct="1">
                <a:spcBef>
                  <a:spcPts val="0"/>
                </a:spcBef>
                <a:spcAft>
                  <a:spcPts val="0"/>
                </a:spcAft>
                <a:defRPr/>
              </a:pPr>
              <a:endParaRPr lang="en-US" sz="1800">
                <a:solidFill>
                  <a:prstClr val="black"/>
                </a:solidFill>
                <a:latin typeface="Arial"/>
                <a:ea typeface="MS PGothic" charset="0"/>
                <a:cs typeface=""/>
              </a:endParaRPr>
            </a:p>
          </p:txBody>
        </p:sp>
        <p:sp>
          <p:nvSpPr>
            <p:cNvPr id="24" name="Rectangle 13"/>
            <p:cNvSpPr>
              <a:spLocks noChangeArrowheads="1"/>
            </p:cNvSpPr>
            <p:nvPr/>
          </p:nvSpPr>
          <p:spPr bwMode="auto">
            <a:xfrm>
              <a:off x="1920" y="1632"/>
              <a:ext cx="480" cy="48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63500" dir="2700000" algn="ctr" rotWithShape="0">
                      <a:schemeClr val="tx1">
                        <a:alpha val="39998"/>
                      </a:schemeClr>
                    </a:outerShdw>
                  </a:effectLst>
                </a14:hiddenEffects>
              </a:ext>
            </a:extLst>
          </p:spPr>
          <p:txBody>
            <a:bodyPr lIns="0" tIns="0" rIns="0" anchor="ctr"/>
            <a:lstStyle/>
            <a:p>
              <a:pPr algn="ctr" defTabSz="457200" eaLnBrk="1" fontAlgn="auto" hangingPunct="1">
                <a:spcBef>
                  <a:spcPts val="0"/>
                </a:spcBef>
                <a:spcAft>
                  <a:spcPts val="0"/>
                </a:spcAft>
                <a:defRPr/>
              </a:pPr>
              <a:r>
                <a:rPr lang="en-US" sz="3600" b="1" dirty="0">
                  <a:solidFill>
                    <a:prstClr val="white"/>
                  </a:solidFill>
                  <a:ea typeface="MS PGothic" charset="0"/>
                  <a:cs typeface=""/>
                </a:rPr>
                <a:t>R</a:t>
              </a:r>
            </a:p>
          </p:txBody>
        </p:sp>
      </p:grpSp>
    </p:spTree>
    <p:extLst>
      <p:ext uri="{BB962C8B-B14F-4D97-AF65-F5344CB8AC3E}">
        <p14:creationId xmlns:p14="http://schemas.microsoft.com/office/powerpoint/2010/main" val="9913540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Rounded Rectangle 11"/>
          <p:cNvSpPr/>
          <p:nvPr/>
        </p:nvSpPr>
        <p:spPr bwMode="gray">
          <a:xfrm>
            <a:off x="7742267" y="1192742"/>
            <a:ext cx="1027123" cy="561066"/>
          </a:xfrm>
          <a:prstGeom prst="roundRect">
            <a:avLst>
              <a:gd name="adj" fmla="val 0"/>
            </a:avLst>
          </a:prstGeom>
          <a:solidFill>
            <a:srgbClr val="005796"/>
          </a:solidFill>
          <a:ln w="12700">
            <a:solidFill>
              <a:schemeClr val="bg1"/>
            </a:solidFill>
            <a:headEnd/>
            <a:tailEnd/>
          </a:ln>
          <a:effectLst/>
        </p:spPr>
        <p:style>
          <a:lnRef idx="2">
            <a:schemeClr val="accent5">
              <a:shade val="50000"/>
            </a:schemeClr>
          </a:lnRef>
          <a:fillRef idx="1">
            <a:schemeClr val="accent5"/>
          </a:fillRef>
          <a:effectRef idx="0">
            <a:schemeClr val="accent5"/>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457200" fontAlgn="auto">
              <a:lnSpc>
                <a:spcPct val="90000"/>
              </a:lnSpc>
              <a:spcBef>
                <a:spcPts val="200"/>
              </a:spcBef>
              <a:spcAft>
                <a:spcPts val="0"/>
              </a:spcAft>
            </a:pPr>
            <a:r>
              <a:rPr lang="en-US" sz="1400" dirty="0" smtClean="0">
                <a:solidFill>
                  <a:prstClr val="white"/>
                </a:solidFill>
                <a:latin typeface="Arial" charset="0"/>
                <a:ea typeface="Arial" charset="0"/>
                <a:cs typeface="Arial" charset="0"/>
              </a:rPr>
              <a:t>Long-term</a:t>
            </a:r>
            <a:endParaRPr lang="en-US" sz="1400" dirty="0">
              <a:solidFill>
                <a:prstClr val="white"/>
              </a:solidFill>
              <a:latin typeface="Arial" charset="0"/>
              <a:ea typeface="Arial" charset="0"/>
              <a:cs typeface="Arial" charset="0"/>
            </a:endParaRPr>
          </a:p>
          <a:p>
            <a:pPr algn="ctr" defTabSz="457200" fontAlgn="auto">
              <a:lnSpc>
                <a:spcPct val="90000"/>
              </a:lnSpc>
              <a:spcBef>
                <a:spcPts val="200"/>
              </a:spcBef>
              <a:spcAft>
                <a:spcPts val="0"/>
              </a:spcAft>
            </a:pPr>
            <a:r>
              <a:rPr lang="en-US" sz="1400" dirty="0">
                <a:solidFill>
                  <a:prstClr val="white"/>
                </a:solidFill>
                <a:latin typeface="Arial" charset="0"/>
                <a:ea typeface="Arial" charset="0"/>
                <a:cs typeface="Arial" charset="0"/>
              </a:rPr>
              <a:t>follow-up</a:t>
            </a:r>
          </a:p>
        </p:txBody>
      </p:sp>
      <p:sp>
        <p:nvSpPr>
          <p:cNvPr id="55" name="Rounded Rectangle 13"/>
          <p:cNvSpPr/>
          <p:nvPr/>
        </p:nvSpPr>
        <p:spPr bwMode="gray">
          <a:xfrm>
            <a:off x="7742267" y="4868310"/>
            <a:ext cx="1027123" cy="561066"/>
          </a:xfrm>
          <a:prstGeom prst="roundRect">
            <a:avLst>
              <a:gd name="adj" fmla="val 0"/>
            </a:avLst>
          </a:prstGeom>
          <a:solidFill>
            <a:schemeClr val="accent2">
              <a:lumMod val="75000"/>
            </a:schemeClr>
          </a:solidFill>
          <a:ln w="12700">
            <a:solidFill>
              <a:schemeClr val="bg1"/>
            </a:solidFill>
            <a:headEnd/>
            <a:tailEnd/>
          </a:ln>
          <a:effectLst/>
        </p:spPr>
        <p:style>
          <a:lnRef idx="2">
            <a:schemeClr val="accent5">
              <a:shade val="50000"/>
            </a:schemeClr>
          </a:lnRef>
          <a:fillRef idx="1">
            <a:schemeClr val="accent5"/>
          </a:fillRef>
          <a:effectRef idx="0">
            <a:schemeClr val="accent5"/>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457200" fontAlgn="auto">
              <a:lnSpc>
                <a:spcPct val="90000"/>
              </a:lnSpc>
              <a:spcBef>
                <a:spcPts val="200"/>
              </a:spcBef>
              <a:spcAft>
                <a:spcPts val="0"/>
              </a:spcAft>
            </a:pPr>
            <a:r>
              <a:rPr lang="en-US" sz="1400" dirty="0" smtClean="0">
                <a:solidFill>
                  <a:prstClr val="white"/>
                </a:solidFill>
                <a:latin typeface="Arial" charset="0"/>
                <a:ea typeface="Arial" charset="0"/>
                <a:cs typeface="Arial" charset="0"/>
              </a:rPr>
              <a:t>Long-term</a:t>
            </a:r>
            <a:endParaRPr lang="en-US" sz="1400" dirty="0">
              <a:solidFill>
                <a:prstClr val="white"/>
              </a:solidFill>
              <a:latin typeface="Arial" charset="0"/>
              <a:ea typeface="Arial" charset="0"/>
              <a:cs typeface="Arial" charset="0"/>
            </a:endParaRPr>
          </a:p>
          <a:p>
            <a:pPr algn="ctr" defTabSz="457200" fontAlgn="auto">
              <a:lnSpc>
                <a:spcPct val="90000"/>
              </a:lnSpc>
              <a:spcBef>
                <a:spcPts val="200"/>
              </a:spcBef>
              <a:spcAft>
                <a:spcPts val="0"/>
              </a:spcAft>
            </a:pPr>
            <a:r>
              <a:rPr lang="en-US" sz="1400" dirty="0">
                <a:solidFill>
                  <a:prstClr val="white"/>
                </a:solidFill>
                <a:latin typeface="Arial" charset="0"/>
                <a:ea typeface="Arial" charset="0"/>
                <a:cs typeface="Arial" charset="0"/>
              </a:rPr>
              <a:t>follow-up</a:t>
            </a:r>
          </a:p>
        </p:txBody>
      </p:sp>
      <p:sp>
        <p:nvSpPr>
          <p:cNvPr id="56" name="Rounded Rectangle 17"/>
          <p:cNvSpPr/>
          <p:nvPr/>
        </p:nvSpPr>
        <p:spPr bwMode="gray">
          <a:xfrm>
            <a:off x="7742267" y="5566885"/>
            <a:ext cx="1027123" cy="561066"/>
          </a:xfrm>
          <a:prstGeom prst="roundRect">
            <a:avLst>
              <a:gd name="adj" fmla="val 0"/>
            </a:avLst>
          </a:prstGeom>
          <a:solidFill>
            <a:schemeClr val="accent2">
              <a:lumMod val="75000"/>
            </a:schemeClr>
          </a:solidFill>
          <a:ln w="12700">
            <a:solidFill>
              <a:schemeClr val="bg1"/>
            </a:solidFill>
            <a:headEnd/>
            <a:tailEnd/>
          </a:ln>
          <a:effectLst/>
        </p:spPr>
        <p:style>
          <a:lnRef idx="2">
            <a:schemeClr val="accent5">
              <a:shade val="50000"/>
            </a:schemeClr>
          </a:lnRef>
          <a:fillRef idx="1">
            <a:schemeClr val="accent5"/>
          </a:fillRef>
          <a:effectRef idx="0">
            <a:schemeClr val="accent5"/>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457200" fontAlgn="auto">
              <a:lnSpc>
                <a:spcPct val="90000"/>
              </a:lnSpc>
              <a:spcBef>
                <a:spcPts val="200"/>
              </a:spcBef>
              <a:spcAft>
                <a:spcPts val="0"/>
              </a:spcAft>
            </a:pPr>
            <a:r>
              <a:rPr lang="en-US" sz="1400" dirty="0" smtClean="0">
                <a:solidFill>
                  <a:prstClr val="white"/>
                </a:solidFill>
                <a:latin typeface="Arial" charset="0"/>
                <a:ea typeface="Arial" charset="0"/>
                <a:cs typeface="Arial" charset="0"/>
              </a:rPr>
              <a:t>Long-term</a:t>
            </a:r>
            <a:endParaRPr lang="en-US" sz="1400" dirty="0">
              <a:solidFill>
                <a:prstClr val="white"/>
              </a:solidFill>
              <a:latin typeface="Arial" charset="0"/>
              <a:ea typeface="Arial" charset="0"/>
              <a:cs typeface="Arial" charset="0"/>
            </a:endParaRPr>
          </a:p>
          <a:p>
            <a:pPr algn="ctr" defTabSz="457200" fontAlgn="auto">
              <a:lnSpc>
                <a:spcPct val="90000"/>
              </a:lnSpc>
              <a:spcBef>
                <a:spcPts val="200"/>
              </a:spcBef>
              <a:spcAft>
                <a:spcPts val="0"/>
              </a:spcAft>
            </a:pPr>
            <a:r>
              <a:rPr lang="en-US" sz="1400" dirty="0">
                <a:solidFill>
                  <a:prstClr val="white"/>
                </a:solidFill>
                <a:latin typeface="Arial" charset="0"/>
                <a:ea typeface="Arial" charset="0"/>
                <a:cs typeface="Arial" charset="0"/>
              </a:rPr>
              <a:t>follow-up</a:t>
            </a:r>
          </a:p>
        </p:txBody>
      </p:sp>
      <p:sp>
        <p:nvSpPr>
          <p:cNvPr id="57" name="Rounded Rectangle 18"/>
          <p:cNvSpPr/>
          <p:nvPr/>
        </p:nvSpPr>
        <p:spPr bwMode="gray">
          <a:xfrm>
            <a:off x="7742267" y="2057241"/>
            <a:ext cx="1027123" cy="561066"/>
          </a:xfrm>
          <a:prstGeom prst="roundRect">
            <a:avLst>
              <a:gd name="adj" fmla="val 0"/>
            </a:avLst>
          </a:prstGeom>
          <a:solidFill>
            <a:srgbClr val="005796"/>
          </a:solidFill>
          <a:ln w="12700">
            <a:solidFill>
              <a:schemeClr val="bg1"/>
            </a:solidFill>
            <a:headEnd/>
            <a:tailEnd/>
          </a:ln>
          <a:effectLst/>
        </p:spPr>
        <p:style>
          <a:lnRef idx="2">
            <a:schemeClr val="accent5">
              <a:shade val="50000"/>
            </a:schemeClr>
          </a:lnRef>
          <a:fillRef idx="1">
            <a:schemeClr val="accent5"/>
          </a:fillRef>
          <a:effectRef idx="0">
            <a:schemeClr val="accent5"/>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457200" fontAlgn="auto">
              <a:lnSpc>
                <a:spcPct val="90000"/>
              </a:lnSpc>
              <a:spcBef>
                <a:spcPts val="200"/>
              </a:spcBef>
              <a:spcAft>
                <a:spcPts val="0"/>
              </a:spcAft>
            </a:pPr>
            <a:r>
              <a:rPr lang="en-US" sz="1400" dirty="0" smtClean="0">
                <a:solidFill>
                  <a:prstClr val="white"/>
                </a:solidFill>
                <a:latin typeface="Arial" charset="0"/>
                <a:ea typeface="Arial" charset="0"/>
                <a:cs typeface="Arial" charset="0"/>
              </a:rPr>
              <a:t>Long-term</a:t>
            </a:r>
            <a:endParaRPr lang="en-US" sz="1400" dirty="0">
              <a:solidFill>
                <a:prstClr val="white"/>
              </a:solidFill>
              <a:latin typeface="Arial" charset="0"/>
              <a:ea typeface="Arial" charset="0"/>
              <a:cs typeface="Arial" charset="0"/>
            </a:endParaRPr>
          </a:p>
          <a:p>
            <a:pPr algn="ctr" defTabSz="457200" fontAlgn="auto">
              <a:lnSpc>
                <a:spcPct val="90000"/>
              </a:lnSpc>
              <a:spcBef>
                <a:spcPts val="200"/>
              </a:spcBef>
              <a:spcAft>
                <a:spcPts val="0"/>
              </a:spcAft>
            </a:pPr>
            <a:r>
              <a:rPr lang="en-US" sz="1400" dirty="0">
                <a:solidFill>
                  <a:prstClr val="white"/>
                </a:solidFill>
                <a:latin typeface="Arial" charset="0"/>
                <a:ea typeface="Arial" charset="0"/>
                <a:cs typeface="Arial" charset="0"/>
              </a:rPr>
              <a:t>follow-up</a:t>
            </a:r>
          </a:p>
        </p:txBody>
      </p:sp>
      <p:sp>
        <p:nvSpPr>
          <p:cNvPr id="58" name="Rounded Rectangle 19"/>
          <p:cNvSpPr/>
          <p:nvPr/>
        </p:nvSpPr>
        <p:spPr bwMode="gray">
          <a:xfrm>
            <a:off x="7742267" y="3094054"/>
            <a:ext cx="1027123" cy="561066"/>
          </a:xfrm>
          <a:prstGeom prst="roundRect">
            <a:avLst>
              <a:gd name="adj" fmla="val 0"/>
            </a:avLst>
          </a:prstGeom>
          <a:solidFill>
            <a:srgbClr val="005796"/>
          </a:solidFill>
          <a:ln w="12700">
            <a:solidFill>
              <a:schemeClr val="bg1"/>
            </a:solidFill>
            <a:headEnd/>
            <a:tailEnd/>
          </a:ln>
          <a:effectLst/>
        </p:spPr>
        <p:style>
          <a:lnRef idx="2">
            <a:schemeClr val="accent5">
              <a:shade val="50000"/>
            </a:schemeClr>
          </a:lnRef>
          <a:fillRef idx="1">
            <a:schemeClr val="accent5"/>
          </a:fillRef>
          <a:effectRef idx="0">
            <a:schemeClr val="accent5"/>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457200" fontAlgn="auto">
              <a:lnSpc>
                <a:spcPct val="90000"/>
              </a:lnSpc>
              <a:spcBef>
                <a:spcPts val="200"/>
              </a:spcBef>
              <a:spcAft>
                <a:spcPts val="0"/>
              </a:spcAft>
            </a:pPr>
            <a:r>
              <a:rPr lang="en-US" sz="1400" dirty="0" smtClean="0">
                <a:solidFill>
                  <a:prstClr val="white"/>
                </a:solidFill>
                <a:latin typeface="Arial" charset="0"/>
                <a:ea typeface="Arial" charset="0"/>
                <a:cs typeface="Arial" charset="0"/>
              </a:rPr>
              <a:t>Long-term</a:t>
            </a:r>
            <a:endParaRPr lang="en-US" sz="1400" dirty="0">
              <a:solidFill>
                <a:prstClr val="white"/>
              </a:solidFill>
              <a:latin typeface="Arial" charset="0"/>
              <a:ea typeface="Arial" charset="0"/>
              <a:cs typeface="Arial" charset="0"/>
            </a:endParaRPr>
          </a:p>
          <a:p>
            <a:pPr algn="ctr" defTabSz="457200" fontAlgn="auto">
              <a:lnSpc>
                <a:spcPct val="90000"/>
              </a:lnSpc>
              <a:spcBef>
                <a:spcPts val="200"/>
              </a:spcBef>
              <a:spcAft>
                <a:spcPts val="0"/>
              </a:spcAft>
            </a:pPr>
            <a:r>
              <a:rPr lang="en-US" sz="1400" dirty="0">
                <a:solidFill>
                  <a:prstClr val="white"/>
                </a:solidFill>
                <a:latin typeface="Arial" charset="0"/>
                <a:ea typeface="Arial" charset="0"/>
                <a:cs typeface="Arial" charset="0"/>
              </a:rPr>
              <a:t>follow-up</a:t>
            </a:r>
          </a:p>
        </p:txBody>
      </p:sp>
      <p:sp>
        <p:nvSpPr>
          <p:cNvPr id="59" name="Rounded Rectangle 20"/>
          <p:cNvSpPr/>
          <p:nvPr/>
        </p:nvSpPr>
        <p:spPr bwMode="gray">
          <a:xfrm>
            <a:off x="7742267" y="3885387"/>
            <a:ext cx="1027123" cy="561066"/>
          </a:xfrm>
          <a:prstGeom prst="roundRect">
            <a:avLst>
              <a:gd name="adj" fmla="val 0"/>
            </a:avLst>
          </a:prstGeom>
          <a:solidFill>
            <a:srgbClr val="005796"/>
          </a:solidFill>
          <a:ln w="12700">
            <a:solidFill>
              <a:schemeClr val="bg1"/>
            </a:solidFill>
            <a:headEnd/>
            <a:tailEnd/>
          </a:ln>
          <a:effectLst/>
        </p:spPr>
        <p:style>
          <a:lnRef idx="2">
            <a:schemeClr val="accent5">
              <a:shade val="50000"/>
            </a:schemeClr>
          </a:lnRef>
          <a:fillRef idx="1">
            <a:schemeClr val="accent5"/>
          </a:fillRef>
          <a:effectRef idx="0">
            <a:schemeClr val="accent5"/>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457200" fontAlgn="auto">
              <a:lnSpc>
                <a:spcPct val="90000"/>
              </a:lnSpc>
              <a:spcBef>
                <a:spcPts val="200"/>
              </a:spcBef>
              <a:spcAft>
                <a:spcPts val="0"/>
              </a:spcAft>
            </a:pPr>
            <a:r>
              <a:rPr lang="en-US" sz="1400" dirty="0" smtClean="0">
                <a:solidFill>
                  <a:prstClr val="white"/>
                </a:solidFill>
                <a:latin typeface="Arial" charset="0"/>
                <a:ea typeface="Arial" charset="0"/>
                <a:cs typeface="Arial" charset="0"/>
              </a:rPr>
              <a:t>Long-term</a:t>
            </a:r>
            <a:endParaRPr lang="en-US" sz="1400" dirty="0">
              <a:solidFill>
                <a:prstClr val="white"/>
              </a:solidFill>
              <a:latin typeface="Arial" charset="0"/>
              <a:ea typeface="Arial" charset="0"/>
              <a:cs typeface="Arial" charset="0"/>
            </a:endParaRPr>
          </a:p>
          <a:p>
            <a:pPr algn="ctr" defTabSz="457200" fontAlgn="auto">
              <a:lnSpc>
                <a:spcPct val="90000"/>
              </a:lnSpc>
              <a:spcBef>
                <a:spcPts val="200"/>
              </a:spcBef>
              <a:spcAft>
                <a:spcPts val="0"/>
              </a:spcAft>
            </a:pPr>
            <a:r>
              <a:rPr lang="en-US" sz="1400" dirty="0">
                <a:solidFill>
                  <a:prstClr val="white"/>
                </a:solidFill>
                <a:latin typeface="Arial" charset="0"/>
                <a:ea typeface="Arial" charset="0"/>
                <a:cs typeface="Arial" charset="0"/>
              </a:rPr>
              <a:t>follow-up</a:t>
            </a:r>
          </a:p>
        </p:txBody>
      </p:sp>
      <p:cxnSp>
        <p:nvCxnSpPr>
          <p:cNvPr id="61" name="Straight Arrow Connector 60"/>
          <p:cNvCxnSpPr/>
          <p:nvPr/>
        </p:nvCxnSpPr>
        <p:spPr>
          <a:xfrm>
            <a:off x="4108038" y="1943028"/>
            <a:ext cx="1237392" cy="0"/>
          </a:xfrm>
          <a:prstGeom prst="straightConnector1">
            <a:avLst/>
          </a:prstGeom>
          <a:ln w="28575">
            <a:solidFill>
              <a:schemeClr val="bg1"/>
            </a:solidFill>
            <a:headEnd type="none" w="med" len="med"/>
            <a:tailEnd type="none" w="med" len="med"/>
          </a:ln>
          <a:effectLst/>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a:cxnSpLocks/>
          </p:cNvCxnSpPr>
          <p:nvPr/>
        </p:nvCxnSpPr>
        <p:spPr>
          <a:xfrm>
            <a:off x="1426840" y="3644105"/>
            <a:ext cx="1429248" cy="0"/>
          </a:xfrm>
          <a:prstGeom prst="straightConnector1">
            <a:avLst/>
          </a:prstGeom>
          <a:ln w="28575">
            <a:solidFill>
              <a:schemeClr val="bg1"/>
            </a:solidFill>
            <a:headEnd type="none" w="med" len="med"/>
            <a:tailEnd type="triangle" w="med" len="med"/>
          </a:ln>
          <a:effectLst/>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a:cxnSpLocks/>
          </p:cNvCxnSpPr>
          <p:nvPr/>
        </p:nvCxnSpPr>
        <p:spPr>
          <a:xfrm>
            <a:off x="880136" y="1939709"/>
            <a:ext cx="1933381" cy="0"/>
          </a:xfrm>
          <a:prstGeom prst="straightConnector1">
            <a:avLst/>
          </a:prstGeom>
          <a:ln w="28575">
            <a:solidFill>
              <a:schemeClr val="bg1"/>
            </a:solidFill>
            <a:headEnd type="none" w="med" len="med"/>
            <a:tailEnd type="triangle" w="med" len="med"/>
          </a:ln>
          <a:effectLst/>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a:cxnSpLocks/>
          </p:cNvCxnSpPr>
          <p:nvPr/>
        </p:nvCxnSpPr>
        <p:spPr>
          <a:xfrm>
            <a:off x="880136" y="5432415"/>
            <a:ext cx="1973722" cy="0"/>
          </a:xfrm>
          <a:prstGeom prst="straightConnector1">
            <a:avLst/>
          </a:prstGeom>
          <a:ln w="28575">
            <a:solidFill>
              <a:schemeClr val="bg1"/>
            </a:solidFill>
            <a:headEnd type="none" w="med" len="med"/>
            <a:tailEnd type="triangle" w="med" len="med"/>
          </a:ln>
          <a:effectLst/>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880136" y="1943028"/>
            <a:ext cx="14990" cy="3467169"/>
          </a:xfrm>
          <a:prstGeom prst="line">
            <a:avLst/>
          </a:prstGeom>
          <a:ln w="28575">
            <a:solidFill>
              <a:schemeClr val="bg1"/>
            </a:solidFill>
            <a:headEnd type="none" w="med" len="med"/>
            <a:tailEnd type="none" w="med" len="med"/>
          </a:ln>
          <a:effectLst/>
        </p:spPr>
        <p:style>
          <a:lnRef idx="1">
            <a:schemeClr val="accent1"/>
          </a:lnRef>
          <a:fillRef idx="0">
            <a:schemeClr val="accent1"/>
          </a:fillRef>
          <a:effectRef idx="0">
            <a:schemeClr val="accent1"/>
          </a:effectRef>
          <a:fontRef idx="minor">
            <a:schemeClr val="tx1"/>
          </a:fontRef>
        </p:style>
      </p:cxnSp>
      <p:sp>
        <p:nvSpPr>
          <p:cNvPr id="76" name="Rounded Rectangle 6"/>
          <p:cNvSpPr/>
          <p:nvPr/>
        </p:nvSpPr>
        <p:spPr bwMode="gray">
          <a:xfrm>
            <a:off x="145736" y="2871720"/>
            <a:ext cx="1281104" cy="1530972"/>
          </a:xfrm>
          <a:prstGeom prst="roundRect">
            <a:avLst>
              <a:gd name="adj" fmla="val 0"/>
            </a:avLst>
          </a:prstGeom>
          <a:solidFill>
            <a:srgbClr val="005796"/>
          </a:solidFill>
          <a:ln w="12700">
            <a:solidFill>
              <a:schemeClr val="bg1"/>
            </a:solidFill>
            <a:headEnd/>
            <a:tailEnd/>
          </a:ln>
          <a:effectLst/>
        </p:spPr>
        <p:style>
          <a:lnRef idx="2">
            <a:schemeClr val="accent5">
              <a:shade val="50000"/>
            </a:schemeClr>
          </a:lnRef>
          <a:fillRef idx="1">
            <a:schemeClr val="accent5"/>
          </a:fillRef>
          <a:effectRef idx="0">
            <a:schemeClr val="accent5"/>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457200" fontAlgn="auto">
              <a:lnSpc>
                <a:spcPct val="90000"/>
              </a:lnSpc>
              <a:spcBef>
                <a:spcPts val="200"/>
              </a:spcBef>
              <a:spcAft>
                <a:spcPts val="0"/>
              </a:spcAft>
            </a:pPr>
            <a:r>
              <a:rPr lang="en-US" sz="1400" dirty="0">
                <a:solidFill>
                  <a:prstClr val="white"/>
                </a:solidFill>
                <a:latin typeface="Arial" charset="0"/>
                <a:ea typeface="Arial" charset="0"/>
                <a:cs typeface="Arial" charset="0"/>
              </a:rPr>
              <a:t>Resected NSCLC tissue tested on ALCHEMIST Screening </a:t>
            </a:r>
          </a:p>
          <a:p>
            <a:pPr algn="ctr" defTabSz="457200" fontAlgn="auto">
              <a:lnSpc>
                <a:spcPct val="90000"/>
              </a:lnSpc>
              <a:spcBef>
                <a:spcPts val="200"/>
              </a:spcBef>
              <a:spcAft>
                <a:spcPts val="0"/>
              </a:spcAft>
            </a:pPr>
            <a:r>
              <a:rPr lang="en-US" sz="1400" dirty="0">
                <a:solidFill>
                  <a:prstClr val="white"/>
                </a:solidFill>
                <a:latin typeface="Arial" charset="0"/>
                <a:ea typeface="Arial" charset="0"/>
                <a:cs typeface="Arial" charset="0"/>
              </a:rPr>
              <a:t>Trial</a:t>
            </a:r>
          </a:p>
        </p:txBody>
      </p:sp>
      <p:sp>
        <p:nvSpPr>
          <p:cNvPr id="77" name="TextBox 76"/>
          <p:cNvSpPr txBox="1"/>
          <p:nvPr/>
        </p:nvSpPr>
        <p:spPr>
          <a:xfrm>
            <a:off x="1071070" y="1086076"/>
            <a:ext cx="1454353" cy="738664"/>
          </a:xfrm>
          <a:prstGeom prst="rect">
            <a:avLst/>
          </a:prstGeom>
          <a:noFill/>
          <a:effectLst/>
        </p:spPr>
        <p:txBody>
          <a:bodyPr wrap="square" rtlCol="0">
            <a:spAutoFit/>
          </a:bodyPr>
          <a:lstStyle/>
          <a:p>
            <a:pPr algn="ctr" defTabSz="457200" eaLnBrk="1" fontAlgn="auto" hangingPunct="1">
              <a:spcBef>
                <a:spcPts val="0"/>
              </a:spcBef>
              <a:spcAft>
                <a:spcPts val="0"/>
              </a:spcAft>
            </a:pPr>
            <a:r>
              <a:rPr lang="en-US" sz="1400" dirty="0">
                <a:solidFill>
                  <a:schemeClr val="bg1"/>
                </a:solidFill>
                <a:ea typeface="Arial" charset="0"/>
                <a:cs typeface="Arial" charset="0"/>
              </a:rPr>
              <a:t>EGFR Treatment Trial</a:t>
            </a:r>
          </a:p>
          <a:p>
            <a:pPr algn="ctr" defTabSz="457200" eaLnBrk="1" fontAlgn="auto" hangingPunct="1">
              <a:spcBef>
                <a:spcPts val="0"/>
              </a:spcBef>
              <a:spcAft>
                <a:spcPts val="0"/>
              </a:spcAft>
            </a:pPr>
            <a:r>
              <a:rPr lang="en-US" sz="1400" dirty="0">
                <a:solidFill>
                  <a:schemeClr val="bg1"/>
                </a:solidFill>
                <a:ea typeface="Arial" charset="0"/>
                <a:cs typeface="Arial" charset="0"/>
              </a:rPr>
              <a:t>A081105</a:t>
            </a:r>
          </a:p>
        </p:txBody>
      </p:sp>
      <p:sp>
        <p:nvSpPr>
          <p:cNvPr id="78" name="TextBox 77"/>
          <p:cNvSpPr txBox="1"/>
          <p:nvPr/>
        </p:nvSpPr>
        <p:spPr>
          <a:xfrm>
            <a:off x="1434882" y="2911614"/>
            <a:ext cx="1420667" cy="738664"/>
          </a:xfrm>
          <a:prstGeom prst="rect">
            <a:avLst/>
          </a:prstGeom>
          <a:noFill/>
          <a:effectLst/>
        </p:spPr>
        <p:txBody>
          <a:bodyPr wrap="square" rtlCol="0">
            <a:spAutoFit/>
          </a:bodyPr>
          <a:lstStyle/>
          <a:p>
            <a:pPr algn="ctr" defTabSz="457200" eaLnBrk="1" fontAlgn="auto" hangingPunct="1">
              <a:spcBef>
                <a:spcPts val="0"/>
              </a:spcBef>
              <a:spcAft>
                <a:spcPts val="0"/>
              </a:spcAft>
            </a:pPr>
            <a:r>
              <a:rPr lang="en-US" sz="1400" dirty="0">
                <a:solidFill>
                  <a:schemeClr val="bg1"/>
                </a:solidFill>
                <a:ea typeface="Arial" charset="0"/>
                <a:cs typeface="Arial" charset="0"/>
              </a:rPr>
              <a:t>ALK </a:t>
            </a:r>
            <a:r>
              <a:rPr lang="en-US" sz="1400" dirty="0" smtClean="0">
                <a:solidFill>
                  <a:schemeClr val="bg1"/>
                </a:solidFill>
                <a:ea typeface="Arial" charset="0"/>
                <a:cs typeface="Arial" charset="0"/>
              </a:rPr>
              <a:t/>
            </a:r>
            <a:br>
              <a:rPr lang="en-US" sz="1400" dirty="0" smtClean="0">
                <a:solidFill>
                  <a:schemeClr val="bg1"/>
                </a:solidFill>
                <a:ea typeface="Arial" charset="0"/>
                <a:cs typeface="Arial" charset="0"/>
              </a:rPr>
            </a:br>
            <a:r>
              <a:rPr lang="en-US" sz="1400" dirty="0" smtClean="0">
                <a:solidFill>
                  <a:schemeClr val="bg1"/>
                </a:solidFill>
                <a:ea typeface="Arial" charset="0"/>
                <a:cs typeface="Arial" charset="0"/>
              </a:rPr>
              <a:t>Treatment </a:t>
            </a:r>
            <a:r>
              <a:rPr lang="en-US" sz="1400" dirty="0">
                <a:solidFill>
                  <a:schemeClr val="bg1"/>
                </a:solidFill>
                <a:ea typeface="Arial" charset="0"/>
                <a:cs typeface="Arial" charset="0"/>
              </a:rPr>
              <a:t>Trial</a:t>
            </a:r>
          </a:p>
          <a:p>
            <a:pPr algn="ctr" defTabSz="457200" eaLnBrk="1" fontAlgn="auto" hangingPunct="1">
              <a:spcBef>
                <a:spcPts val="0"/>
              </a:spcBef>
              <a:spcAft>
                <a:spcPts val="0"/>
              </a:spcAft>
            </a:pPr>
            <a:r>
              <a:rPr lang="en-US" sz="1400" dirty="0">
                <a:solidFill>
                  <a:schemeClr val="bg1"/>
                </a:solidFill>
                <a:ea typeface="Arial" charset="0"/>
                <a:cs typeface="Arial" charset="0"/>
              </a:rPr>
              <a:t>EA4512</a:t>
            </a:r>
          </a:p>
        </p:txBody>
      </p:sp>
      <p:sp>
        <p:nvSpPr>
          <p:cNvPr id="79" name="TextBox 78"/>
          <p:cNvSpPr txBox="1"/>
          <p:nvPr/>
        </p:nvSpPr>
        <p:spPr>
          <a:xfrm>
            <a:off x="1108876" y="4621676"/>
            <a:ext cx="1580814" cy="738664"/>
          </a:xfrm>
          <a:prstGeom prst="rect">
            <a:avLst/>
          </a:prstGeom>
          <a:noFill/>
          <a:effectLst/>
        </p:spPr>
        <p:txBody>
          <a:bodyPr wrap="square" rtlCol="0">
            <a:spAutoFit/>
          </a:bodyPr>
          <a:lstStyle/>
          <a:p>
            <a:pPr algn="ctr" defTabSz="457200" eaLnBrk="1" fontAlgn="auto" hangingPunct="1">
              <a:spcBef>
                <a:spcPts val="0"/>
              </a:spcBef>
              <a:spcAft>
                <a:spcPts val="0"/>
              </a:spcAft>
            </a:pPr>
            <a:r>
              <a:rPr lang="en-US" sz="1400" dirty="0">
                <a:solidFill>
                  <a:schemeClr val="bg1"/>
                </a:solidFill>
                <a:ea typeface="Arial" charset="0"/>
                <a:cs typeface="Arial" charset="0"/>
              </a:rPr>
              <a:t>Nivolumab Treatment Trial</a:t>
            </a:r>
          </a:p>
          <a:p>
            <a:pPr algn="ctr" defTabSz="457200" eaLnBrk="1" fontAlgn="auto" hangingPunct="1">
              <a:spcBef>
                <a:spcPts val="0"/>
              </a:spcBef>
              <a:spcAft>
                <a:spcPts val="0"/>
              </a:spcAft>
            </a:pPr>
            <a:r>
              <a:rPr lang="en-US" sz="1400" dirty="0">
                <a:solidFill>
                  <a:schemeClr val="bg1"/>
                </a:solidFill>
                <a:ea typeface="Arial" charset="0"/>
                <a:cs typeface="Arial" charset="0"/>
              </a:rPr>
              <a:t>EA5142</a:t>
            </a:r>
          </a:p>
        </p:txBody>
      </p:sp>
      <p:cxnSp>
        <p:nvCxnSpPr>
          <p:cNvPr id="80" name="Straight Arrow Connector 79"/>
          <p:cNvCxnSpPr/>
          <p:nvPr/>
        </p:nvCxnSpPr>
        <p:spPr>
          <a:xfrm>
            <a:off x="7232487" y="1527633"/>
            <a:ext cx="448341" cy="0"/>
          </a:xfrm>
          <a:prstGeom prst="straightConnector1">
            <a:avLst/>
          </a:prstGeom>
          <a:ln w="28575">
            <a:solidFill>
              <a:schemeClr val="bg1"/>
            </a:solidFill>
            <a:headEnd type="none" w="med" len="med"/>
            <a:tailEnd type="triangle" w="med" len="med"/>
          </a:ln>
          <a:effectLst/>
        </p:spPr>
        <p:style>
          <a:lnRef idx="1">
            <a:schemeClr val="accent1"/>
          </a:lnRef>
          <a:fillRef idx="0">
            <a:schemeClr val="accent1"/>
          </a:fillRef>
          <a:effectRef idx="0">
            <a:schemeClr val="accent1"/>
          </a:effectRef>
          <a:fontRef idx="minor">
            <a:schemeClr val="tx1"/>
          </a:fontRef>
        </p:style>
      </p:cxnSp>
      <p:cxnSp>
        <p:nvCxnSpPr>
          <p:cNvPr id="81" name="Straight Arrow Connector 80"/>
          <p:cNvCxnSpPr/>
          <p:nvPr/>
        </p:nvCxnSpPr>
        <p:spPr>
          <a:xfrm>
            <a:off x="7234348" y="3398225"/>
            <a:ext cx="448341" cy="0"/>
          </a:xfrm>
          <a:prstGeom prst="straightConnector1">
            <a:avLst/>
          </a:prstGeom>
          <a:ln w="28575">
            <a:solidFill>
              <a:schemeClr val="bg1"/>
            </a:solidFill>
            <a:headEnd type="none" w="med" len="med"/>
            <a:tailEnd type="triangle" w="med" len="med"/>
          </a:ln>
          <a:effectLst/>
        </p:spPr>
        <p:style>
          <a:lnRef idx="1">
            <a:schemeClr val="accent1"/>
          </a:lnRef>
          <a:fillRef idx="0">
            <a:schemeClr val="accent1"/>
          </a:fillRef>
          <a:effectRef idx="0">
            <a:schemeClr val="accent1"/>
          </a:effectRef>
          <a:fontRef idx="minor">
            <a:schemeClr val="tx1"/>
          </a:fontRef>
        </p:style>
      </p:cxnSp>
      <p:cxnSp>
        <p:nvCxnSpPr>
          <p:cNvPr id="82" name="Straight Arrow Connector 81"/>
          <p:cNvCxnSpPr/>
          <p:nvPr/>
        </p:nvCxnSpPr>
        <p:spPr>
          <a:xfrm>
            <a:off x="7247366" y="5209761"/>
            <a:ext cx="448341" cy="0"/>
          </a:xfrm>
          <a:prstGeom prst="straightConnector1">
            <a:avLst/>
          </a:prstGeom>
          <a:ln w="28575">
            <a:solidFill>
              <a:schemeClr val="bg1"/>
            </a:solidFill>
            <a:headEnd type="none" w="med" len="med"/>
            <a:tailEnd type="triangle" w="med" len="med"/>
          </a:ln>
          <a:effectLst/>
        </p:spPr>
        <p:style>
          <a:lnRef idx="1">
            <a:schemeClr val="accent1"/>
          </a:lnRef>
          <a:fillRef idx="0">
            <a:schemeClr val="accent1"/>
          </a:fillRef>
          <a:effectRef idx="0">
            <a:schemeClr val="accent1"/>
          </a:effectRef>
          <a:fontRef idx="minor">
            <a:schemeClr val="tx1"/>
          </a:fontRef>
        </p:style>
      </p:cxnSp>
      <p:sp>
        <p:nvSpPr>
          <p:cNvPr id="51" name="Rounded Rectangle 5"/>
          <p:cNvSpPr/>
          <p:nvPr/>
        </p:nvSpPr>
        <p:spPr bwMode="gray">
          <a:xfrm>
            <a:off x="2874511" y="1381209"/>
            <a:ext cx="1314209" cy="1132090"/>
          </a:xfrm>
          <a:prstGeom prst="roundRect">
            <a:avLst>
              <a:gd name="adj" fmla="val 0"/>
            </a:avLst>
          </a:prstGeom>
          <a:solidFill>
            <a:srgbClr val="005796"/>
          </a:solidFill>
          <a:ln w="12700">
            <a:solidFill>
              <a:schemeClr val="bg1"/>
            </a:solidFill>
            <a:headEnd/>
            <a:tailEnd/>
          </a:ln>
          <a:effectLst/>
        </p:spPr>
        <p:style>
          <a:lnRef idx="2">
            <a:schemeClr val="accent5">
              <a:shade val="50000"/>
            </a:schemeClr>
          </a:lnRef>
          <a:fillRef idx="1">
            <a:schemeClr val="accent5"/>
          </a:fillRef>
          <a:effectRef idx="0">
            <a:schemeClr val="accent5"/>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457200" fontAlgn="auto">
              <a:lnSpc>
                <a:spcPct val="90000"/>
              </a:lnSpc>
              <a:spcBef>
                <a:spcPts val="200"/>
              </a:spcBef>
              <a:spcAft>
                <a:spcPts val="0"/>
              </a:spcAft>
            </a:pPr>
            <a:r>
              <a:rPr lang="en-US" sz="1400" dirty="0">
                <a:solidFill>
                  <a:prstClr val="white"/>
                </a:solidFill>
                <a:latin typeface="Arial" charset="0"/>
                <a:ea typeface="Arial" charset="0"/>
                <a:cs typeface="Arial" charset="0"/>
              </a:rPr>
              <a:t>Patients with tumors with </a:t>
            </a:r>
          </a:p>
          <a:p>
            <a:pPr algn="ctr" defTabSz="457200" fontAlgn="auto">
              <a:lnSpc>
                <a:spcPct val="90000"/>
              </a:lnSpc>
              <a:spcBef>
                <a:spcPts val="200"/>
              </a:spcBef>
              <a:spcAft>
                <a:spcPts val="0"/>
              </a:spcAft>
            </a:pPr>
            <a:r>
              <a:rPr lang="en-US" sz="1400" dirty="0">
                <a:solidFill>
                  <a:prstClr val="white"/>
                </a:solidFill>
                <a:latin typeface="Arial" charset="0"/>
                <a:ea typeface="Arial" charset="0"/>
                <a:cs typeface="Arial" charset="0"/>
              </a:rPr>
              <a:t>an EGFR</a:t>
            </a:r>
          </a:p>
          <a:p>
            <a:pPr algn="ctr" defTabSz="457200" fontAlgn="auto">
              <a:lnSpc>
                <a:spcPct val="90000"/>
              </a:lnSpc>
              <a:spcBef>
                <a:spcPts val="200"/>
              </a:spcBef>
              <a:spcAft>
                <a:spcPts val="0"/>
              </a:spcAft>
            </a:pPr>
            <a:r>
              <a:rPr lang="en-US" sz="1400" dirty="0">
                <a:solidFill>
                  <a:prstClr val="white"/>
                </a:solidFill>
                <a:latin typeface="Arial" charset="0"/>
                <a:ea typeface="Arial" charset="0"/>
                <a:cs typeface="Arial" charset="0"/>
              </a:rPr>
              <a:t>mutation</a:t>
            </a:r>
          </a:p>
        </p:txBody>
      </p:sp>
      <p:sp>
        <p:nvSpPr>
          <p:cNvPr id="83" name="Rounded Rectangle 14"/>
          <p:cNvSpPr/>
          <p:nvPr/>
        </p:nvSpPr>
        <p:spPr bwMode="gray">
          <a:xfrm>
            <a:off x="5786921" y="1192379"/>
            <a:ext cx="1555172" cy="779222"/>
          </a:xfrm>
          <a:prstGeom prst="roundRect">
            <a:avLst>
              <a:gd name="adj" fmla="val 0"/>
            </a:avLst>
          </a:prstGeom>
          <a:solidFill>
            <a:srgbClr val="005796"/>
          </a:solidFill>
          <a:ln w="12700">
            <a:solidFill>
              <a:schemeClr val="bg1"/>
            </a:solidFill>
            <a:headEnd/>
            <a:tailEnd/>
          </a:ln>
          <a:effectLst/>
        </p:spPr>
        <p:style>
          <a:lnRef idx="2">
            <a:schemeClr val="accent5">
              <a:shade val="50000"/>
            </a:schemeClr>
          </a:lnRef>
          <a:fillRef idx="1">
            <a:schemeClr val="accent5"/>
          </a:fillRef>
          <a:effectRef idx="0">
            <a:schemeClr val="accent5"/>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457200" fontAlgn="auto">
              <a:lnSpc>
                <a:spcPct val="90000"/>
              </a:lnSpc>
              <a:spcBef>
                <a:spcPts val="200"/>
              </a:spcBef>
              <a:spcAft>
                <a:spcPts val="0"/>
              </a:spcAft>
            </a:pPr>
            <a:r>
              <a:rPr lang="en-US" sz="1400" dirty="0">
                <a:solidFill>
                  <a:prstClr val="white"/>
                </a:solidFill>
                <a:latin typeface="Arial" charset="0"/>
                <a:ea typeface="Arial" charset="0"/>
                <a:cs typeface="Arial" charset="0"/>
              </a:rPr>
              <a:t>Erlotinib</a:t>
            </a:r>
          </a:p>
          <a:p>
            <a:pPr algn="ctr" defTabSz="457200" fontAlgn="auto">
              <a:lnSpc>
                <a:spcPct val="90000"/>
              </a:lnSpc>
              <a:spcBef>
                <a:spcPts val="200"/>
              </a:spcBef>
              <a:spcAft>
                <a:spcPts val="0"/>
              </a:spcAft>
            </a:pPr>
            <a:r>
              <a:rPr lang="en-US" sz="1400" dirty="0">
                <a:solidFill>
                  <a:prstClr val="white"/>
                </a:solidFill>
                <a:latin typeface="Arial" charset="0"/>
                <a:ea typeface="Arial" charset="0"/>
                <a:cs typeface="Arial" charset="0"/>
              </a:rPr>
              <a:t>150 mg </a:t>
            </a:r>
            <a:r>
              <a:rPr lang="en-US" sz="1400" dirty="0" smtClean="0">
                <a:solidFill>
                  <a:prstClr val="white"/>
                </a:solidFill>
                <a:latin typeface="Arial" charset="0"/>
                <a:ea typeface="Arial" charset="0"/>
                <a:cs typeface="Arial" charset="0"/>
              </a:rPr>
              <a:t>PO </a:t>
            </a:r>
            <a:r>
              <a:rPr lang="en-US" sz="1400" dirty="0">
                <a:solidFill>
                  <a:prstClr val="white"/>
                </a:solidFill>
                <a:latin typeface="Arial" charset="0"/>
                <a:ea typeface="Arial" charset="0"/>
                <a:cs typeface="Arial" charset="0"/>
              </a:rPr>
              <a:t>BID</a:t>
            </a:r>
          </a:p>
          <a:p>
            <a:pPr algn="ctr" defTabSz="457200" fontAlgn="auto">
              <a:lnSpc>
                <a:spcPct val="90000"/>
              </a:lnSpc>
              <a:spcBef>
                <a:spcPts val="200"/>
              </a:spcBef>
              <a:spcAft>
                <a:spcPts val="0"/>
              </a:spcAft>
            </a:pPr>
            <a:r>
              <a:rPr lang="en-US" sz="1400" dirty="0" smtClean="0">
                <a:solidFill>
                  <a:prstClr val="white"/>
                </a:solidFill>
                <a:latin typeface="Arial" charset="0"/>
                <a:ea typeface="Arial" charset="0"/>
                <a:cs typeface="Arial" charset="0"/>
              </a:rPr>
              <a:t>x </a:t>
            </a:r>
            <a:r>
              <a:rPr lang="en-US" sz="1400" dirty="0">
                <a:solidFill>
                  <a:prstClr val="white"/>
                </a:solidFill>
                <a:latin typeface="Arial" charset="0"/>
                <a:ea typeface="Arial" charset="0"/>
                <a:cs typeface="Arial" charset="0"/>
              </a:rPr>
              <a:t>2 y</a:t>
            </a:r>
          </a:p>
        </p:txBody>
      </p:sp>
      <p:sp>
        <p:nvSpPr>
          <p:cNvPr id="84" name="Rounded Rectangle 12"/>
          <p:cNvSpPr/>
          <p:nvPr/>
        </p:nvSpPr>
        <p:spPr bwMode="gray">
          <a:xfrm>
            <a:off x="5786921" y="4827042"/>
            <a:ext cx="1555172" cy="584417"/>
          </a:xfrm>
          <a:prstGeom prst="roundRect">
            <a:avLst>
              <a:gd name="adj" fmla="val 0"/>
            </a:avLst>
          </a:prstGeom>
          <a:solidFill>
            <a:schemeClr val="accent2">
              <a:lumMod val="75000"/>
            </a:schemeClr>
          </a:solidFill>
          <a:ln w="12700">
            <a:solidFill>
              <a:schemeClr val="bg1"/>
            </a:solidFill>
            <a:headEnd/>
            <a:tailEnd/>
          </a:ln>
          <a:effectLst/>
        </p:spPr>
        <p:style>
          <a:lnRef idx="2">
            <a:schemeClr val="accent5">
              <a:shade val="50000"/>
            </a:schemeClr>
          </a:lnRef>
          <a:fillRef idx="1">
            <a:schemeClr val="accent5"/>
          </a:fillRef>
          <a:effectRef idx="0">
            <a:schemeClr val="accent5"/>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457200" fontAlgn="auto">
              <a:lnSpc>
                <a:spcPct val="90000"/>
              </a:lnSpc>
              <a:spcBef>
                <a:spcPts val="200"/>
              </a:spcBef>
              <a:spcAft>
                <a:spcPts val="0"/>
              </a:spcAft>
            </a:pPr>
            <a:r>
              <a:rPr lang="en-US" sz="1400" dirty="0">
                <a:solidFill>
                  <a:prstClr val="white"/>
                </a:solidFill>
                <a:latin typeface="Arial" charset="0"/>
                <a:ea typeface="Arial" charset="0"/>
                <a:cs typeface="Arial" charset="0"/>
              </a:rPr>
              <a:t>Nivolumab x 1 y</a:t>
            </a:r>
          </a:p>
        </p:txBody>
      </p:sp>
      <p:sp>
        <p:nvSpPr>
          <p:cNvPr id="85" name="Rounded Rectangle 15"/>
          <p:cNvSpPr/>
          <p:nvPr/>
        </p:nvSpPr>
        <p:spPr bwMode="gray">
          <a:xfrm>
            <a:off x="5786921" y="3008370"/>
            <a:ext cx="1555172" cy="779223"/>
          </a:xfrm>
          <a:prstGeom prst="roundRect">
            <a:avLst>
              <a:gd name="adj" fmla="val 0"/>
            </a:avLst>
          </a:prstGeom>
          <a:solidFill>
            <a:srgbClr val="005796"/>
          </a:solidFill>
          <a:ln w="12700">
            <a:solidFill>
              <a:schemeClr val="bg1"/>
            </a:solidFill>
            <a:headEnd/>
            <a:tailEnd/>
          </a:ln>
          <a:effectLst/>
        </p:spPr>
        <p:style>
          <a:lnRef idx="2">
            <a:schemeClr val="accent5">
              <a:shade val="50000"/>
            </a:schemeClr>
          </a:lnRef>
          <a:fillRef idx="1">
            <a:schemeClr val="accent5"/>
          </a:fillRef>
          <a:effectRef idx="0">
            <a:schemeClr val="accent5"/>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457200" fontAlgn="auto">
              <a:lnSpc>
                <a:spcPct val="90000"/>
              </a:lnSpc>
              <a:spcBef>
                <a:spcPts val="200"/>
              </a:spcBef>
              <a:spcAft>
                <a:spcPts val="0"/>
              </a:spcAft>
            </a:pPr>
            <a:r>
              <a:rPr lang="en-US" sz="1400" dirty="0">
                <a:solidFill>
                  <a:prstClr val="white"/>
                </a:solidFill>
                <a:latin typeface="Arial" charset="0"/>
                <a:ea typeface="Arial" charset="0"/>
                <a:cs typeface="Arial" charset="0"/>
              </a:rPr>
              <a:t>Crizotinib</a:t>
            </a:r>
          </a:p>
          <a:p>
            <a:pPr algn="ctr" defTabSz="457200" fontAlgn="auto">
              <a:lnSpc>
                <a:spcPct val="90000"/>
              </a:lnSpc>
              <a:spcBef>
                <a:spcPts val="200"/>
              </a:spcBef>
              <a:spcAft>
                <a:spcPts val="0"/>
              </a:spcAft>
            </a:pPr>
            <a:r>
              <a:rPr lang="en-US" sz="1400" dirty="0">
                <a:solidFill>
                  <a:prstClr val="white"/>
                </a:solidFill>
                <a:latin typeface="Arial" charset="0"/>
                <a:ea typeface="Arial" charset="0"/>
                <a:cs typeface="Arial" charset="0"/>
              </a:rPr>
              <a:t>250 mg PO BID</a:t>
            </a:r>
          </a:p>
          <a:p>
            <a:pPr algn="ctr" defTabSz="457200" fontAlgn="auto">
              <a:lnSpc>
                <a:spcPct val="90000"/>
              </a:lnSpc>
              <a:spcBef>
                <a:spcPts val="200"/>
              </a:spcBef>
              <a:spcAft>
                <a:spcPts val="0"/>
              </a:spcAft>
            </a:pPr>
            <a:r>
              <a:rPr lang="en-US" sz="1400" dirty="0" smtClean="0">
                <a:solidFill>
                  <a:prstClr val="white"/>
                </a:solidFill>
                <a:latin typeface="Arial" charset="0"/>
                <a:ea typeface="Arial" charset="0"/>
                <a:cs typeface="Arial" charset="0"/>
              </a:rPr>
              <a:t>x </a:t>
            </a:r>
            <a:r>
              <a:rPr lang="en-US" sz="1400" dirty="0">
                <a:solidFill>
                  <a:prstClr val="white"/>
                </a:solidFill>
                <a:latin typeface="Arial" charset="0"/>
                <a:ea typeface="Arial" charset="0"/>
                <a:cs typeface="Arial" charset="0"/>
              </a:rPr>
              <a:t>2 y</a:t>
            </a:r>
          </a:p>
        </p:txBody>
      </p:sp>
      <p:cxnSp>
        <p:nvCxnSpPr>
          <p:cNvPr id="86" name="Straight Arrow Connector 85"/>
          <p:cNvCxnSpPr/>
          <p:nvPr/>
        </p:nvCxnSpPr>
        <p:spPr>
          <a:xfrm>
            <a:off x="7234348" y="2315736"/>
            <a:ext cx="448341" cy="0"/>
          </a:xfrm>
          <a:prstGeom prst="straightConnector1">
            <a:avLst/>
          </a:prstGeom>
          <a:ln w="28575">
            <a:solidFill>
              <a:schemeClr val="bg1"/>
            </a:solidFill>
            <a:headEnd type="none" w="med" len="med"/>
            <a:tailEnd type="triangle" w="med" len="med"/>
          </a:ln>
          <a:effectLst/>
        </p:spPr>
        <p:style>
          <a:lnRef idx="1">
            <a:schemeClr val="accent1"/>
          </a:lnRef>
          <a:fillRef idx="0">
            <a:schemeClr val="accent1"/>
          </a:fillRef>
          <a:effectRef idx="0">
            <a:schemeClr val="accent1"/>
          </a:effectRef>
          <a:fontRef idx="minor">
            <a:schemeClr val="tx1"/>
          </a:fontRef>
        </p:style>
      </p:cxnSp>
      <p:cxnSp>
        <p:nvCxnSpPr>
          <p:cNvPr id="87" name="Straight Arrow Connector 86"/>
          <p:cNvCxnSpPr/>
          <p:nvPr/>
        </p:nvCxnSpPr>
        <p:spPr>
          <a:xfrm>
            <a:off x="7236209" y="4105627"/>
            <a:ext cx="448341" cy="0"/>
          </a:xfrm>
          <a:prstGeom prst="straightConnector1">
            <a:avLst/>
          </a:prstGeom>
          <a:ln w="28575">
            <a:solidFill>
              <a:schemeClr val="bg1"/>
            </a:solidFill>
            <a:headEnd type="none" w="med" len="med"/>
            <a:tailEnd type="triangle" w="med" len="med"/>
          </a:ln>
          <a:effectLst/>
        </p:spPr>
        <p:style>
          <a:lnRef idx="1">
            <a:schemeClr val="accent1"/>
          </a:lnRef>
          <a:fillRef idx="0">
            <a:schemeClr val="accent1"/>
          </a:fillRef>
          <a:effectRef idx="0">
            <a:schemeClr val="accent1"/>
          </a:effectRef>
          <a:fontRef idx="minor">
            <a:schemeClr val="tx1"/>
          </a:fontRef>
        </p:style>
      </p:cxnSp>
      <p:cxnSp>
        <p:nvCxnSpPr>
          <p:cNvPr id="88" name="Straight Arrow Connector 87"/>
          <p:cNvCxnSpPr/>
          <p:nvPr/>
        </p:nvCxnSpPr>
        <p:spPr>
          <a:xfrm>
            <a:off x="7249227" y="5810446"/>
            <a:ext cx="448341" cy="0"/>
          </a:xfrm>
          <a:prstGeom prst="straightConnector1">
            <a:avLst/>
          </a:prstGeom>
          <a:ln w="28575">
            <a:solidFill>
              <a:schemeClr val="bg1"/>
            </a:solidFill>
            <a:headEnd type="none" w="med" len="med"/>
            <a:tailEnd type="triangle" w="med" len="med"/>
          </a:ln>
          <a:effectLst/>
        </p:spPr>
        <p:style>
          <a:lnRef idx="1">
            <a:schemeClr val="accent1"/>
          </a:lnRef>
          <a:fillRef idx="0">
            <a:schemeClr val="accent1"/>
          </a:fillRef>
          <a:effectRef idx="0">
            <a:schemeClr val="accent1"/>
          </a:effectRef>
          <a:fontRef idx="minor">
            <a:schemeClr val="tx1"/>
          </a:fontRef>
        </p:style>
      </p:cxnSp>
      <p:sp>
        <p:nvSpPr>
          <p:cNvPr id="89" name="Rounded Rectangle 8"/>
          <p:cNvSpPr/>
          <p:nvPr/>
        </p:nvSpPr>
        <p:spPr bwMode="gray">
          <a:xfrm>
            <a:off x="5786921" y="2076370"/>
            <a:ext cx="1555172" cy="584417"/>
          </a:xfrm>
          <a:prstGeom prst="roundRect">
            <a:avLst>
              <a:gd name="adj" fmla="val 0"/>
            </a:avLst>
          </a:prstGeom>
          <a:solidFill>
            <a:srgbClr val="005796"/>
          </a:solidFill>
          <a:ln w="12700">
            <a:solidFill>
              <a:schemeClr val="bg1"/>
            </a:solidFill>
            <a:headEnd/>
            <a:tailEnd/>
          </a:ln>
          <a:effectLst/>
        </p:spPr>
        <p:style>
          <a:lnRef idx="2">
            <a:schemeClr val="accent5">
              <a:shade val="50000"/>
            </a:schemeClr>
          </a:lnRef>
          <a:fillRef idx="1">
            <a:schemeClr val="accent5"/>
          </a:fillRef>
          <a:effectRef idx="0">
            <a:schemeClr val="accent5"/>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457200" fontAlgn="auto">
              <a:lnSpc>
                <a:spcPct val="90000"/>
              </a:lnSpc>
              <a:spcBef>
                <a:spcPts val="200"/>
              </a:spcBef>
              <a:spcAft>
                <a:spcPts val="0"/>
              </a:spcAft>
            </a:pPr>
            <a:r>
              <a:rPr lang="en-US" sz="1400" dirty="0">
                <a:solidFill>
                  <a:prstClr val="white"/>
                </a:solidFill>
                <a:latin typeface="Arial" charset="0"/>
                <a:ea typeface="Arial" charset="0"/>
                <a:cs typeface="Arial" charset="0"/>
              </a:rPr>
              <a:t>Placebo</a:t>
            </a:r>
          </a:p>
          <a:p>
            <a:pPr algn="ctr" defTabSz="457200" fontAlgn="auto">
              <a:lnSpc>
                <a:spcPct val="90000"/>
              </a:lnSpc>
              <a:spcBef>
                <a:spcPts val="200"/>
              </a:spcBef>
              <a:spcAft>
                <a:spcPts val="0"/>
              </a:spcAft>
            </a:pPr>
            <a:r>
              <a:rPr lang="en-US" sz="1400" dirty="0" smtClean="0">
                <a:solidFill>
                  <a:prstClr val="white"/>
                </a:solidFill>
                <a:latin typeface="Arial" charset="0"/>
                <a:ea typeface="Arial" charset="0"/>
                <a:cs typeface="Arial" charset="0"/>
              </a:rPr>
              <a:t>PO </a:t>
            </a:r>
            <a:r>
              <a:rPr lang="en-US" sz="1400" dirty="0">
                <a:solidFill>
                  <a:prstClr val="white"/>
                </a:solidFill>
                <a:latin typeface="Arial" charset="0"/>
                <a:ea typeface="Arial" charset="0"/>
                <a:cs typeface="Arial" charset="0"/>
              </a:rPr>
              <a:t>BID x 2 y</a:t>
            </a:r>
          </a:p>
        </p:txBody>
      </p:sp>
      <p:sp>
        <p:nvSpPr>
          <p:cNvPr id="90" name="Rounded Rectangle 21"/>
          <p:cNvSpPr/>
          <p:nvPr/>
        </p:nvSpPr>
        <p:spPr bwMode="gray">
          <a:xfrm>
            <a:off x="5786921" y="3906544"/>
            <a:ext cx="1555172" cy="583390"/>
          </a:xfrm>
          <a:prstGeom prst="roundRect">
            <a:avLst>
              <a:gd name="adj" fmla="val 0"/>
            </a:avLst>
          </a:prstGeom>
          <a:solidFill>
            <a:srgbClr val="005796"/>
          </a:solidFill>
          <a:ln w="12700">
            <a:solidFill>
              <a:schemeClr val="bg1"/>
            </a:solidFill>
            <a:headEnd/>
            <a:tailEnd/>
          </a:ln>
          <a:effectLst/>
        </p:spPr>
        <p:style>
          <a:lnRef idx="2">
            <a:schemeClr val="accent5">
              <a:shade val="50000"/>
            </a:schemeClr>
          </a:lnRef>
          <a:fillRef idx="1">
            <a:schemeClr val="accent5"/>
          </a:fillRef>
          <a:effectRef idx="0">
            <a:schemeClr val="accent5"/>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457200" fontAlgn="auto">
              <a:lnSpc>
                <a:spcPct val="90000"/>
              </a:lnSpc>
              <a:spcBef>
                <a:spcPts val="200"/>
              </a:spcBef>
              <a:spcAft>
                <a:spcPts val="0"/>
              </a:spcAft>
            </a:pPr>
            <a:r>
              <a:rPr lang="en-US" sz="1400" dirty="0">
                <a:solidFill>
                  <a:prstClr val="white"/>
                </a:solidFill>
                <a:latin typeface="Arial" charset="0"/>
                <a:ea typeface="Arial" charset="0"/>
                <a:cs typeface="Arial" charset="0"/>
              </a:rPr>
              <a:t>Placebo</a:t>
            </a:r>
          </a:p>
          <a:p>
            <a:pPr algn="ctr" defTabSz="457200" fontAlgn="auto">
              <a:lnSpc>
                <a:spcPct val="90000"/>
              </a:lnSpc>
              <a:spcBef>
                <a:spcPts val="200"/>
              </a:spcBef>
              <a:spcAft>
                <a:spcPts val="0"/>
              </a:spcAft>
            </a:pPr>
            <a:r>
              <a:rPr lang="en-US" sz="1400" dirty="0" smtClean="0">
                <a:solidFill>
                  <a:prstClr val="white"/>
                </a:solidFill>
                <a:latin typeface="Arial" charset="0"/>
                <a:ea typeface="Arial" charset="0"/>
                <a:cs typeface="Arial" charset="0"/>
              </a:rPr>
              <a:t>PO BID </a:t>
            </a:r>
            <a:r>
              <a:rPr lang="en-US" sz="1400" dirty="0">
                <a:solidFill>
                  <a:prstClr val="white"/>
                </a:solidFill>
                <a:latin typeface="Arial" charset="0"/>
                <a:ea typeface="Arial" charset="0"/>
                <a:cs typeface="Arial" charset="0"/>
              </a:rPr>
              <a:t>x 2 y</a:t>
            </a:r>
          </a:p>
        </p:txBody>
      </p:sp>
      <p:sp>
        <p:nvSpPr>
          <p:cNvPr id="91" name="Rounded Rectangle 9"/>
          <p:cNvSpPr/>
          <p:nvPr/>
        </p:nvSpPr>
        <p:spPr bwMode="gray">
          <a:xfrm>
            <a:off x="5786921" y="5518167"/>
            <a:ext cx="1555172" cy="584417"/>
          </a:xfrm>
          <a:prstGeom prst="roundRect">
            <a:avLst>
              <a:gd name="adj" fmla="val 0"/>
            </a:avLst>
          </a:prstGeom>
          <a:solidFill>
            <a:schemeClr val="accent2">
              <a:lumMod val="75000"/>
            </a:schemeClr>
          </a:solidFill>
          <a:ln w="12700">
            <a:solidFill>
              <a:schemeClr val="bg1"/>
            </a:solidFill>
            <a:headEnd/>
            <a:tailEnd/>
          </a:ln>
          <a:effectLst/>
        </p:spPr>
        <p:style>
          <a:lnRef idx="2">
            <a:schemeClr val="accent5">
              <a:shade val="50000"/>
            </a:schemeClr>
          </a:lnRef>
          <a:fillRef idx="1">
            <a:schemeClr val="accent5"/>
          </a:fillRef>
          <a:effectRef idx="0">
            <a:schemeClr val="accent5"/>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457200" fontAlgn="auto">
              <a:lnSpc>
                <a:spcPct val="90000"/>
              </a:lnSpc>
              <a:spcBef>
                <a:spcPts val="200"/>
              </a:spcBef>
              <a:spcAft>
                <a:spcPts val="0"/>
              </a:spcAft>
            </a:pPr>
            <a:r>
              <a:rPr lang="en-US" sz="1400" dirty="0">
                <a:solidFill>
                  <a:prstClr val="white"/>
                </a:solidFill>
                <a:latin typeface="Arial" charset="0"/>
                <a:ea typeface="Arial" charset="0"/>
                <a:cs typeface="Arial" charset="0"/>
              </a:rPr>
              <a:t>Observation</a:t>
            </a:r>
          </a:p>
        </p:txBody>
      </p:sp>
      <p:sp>
        <p:nvSpPr>
          <p:cNvPr id="92" name="TextBox 91"/>
          <p:cNvSpPr txBox="1"/>
          <p:nvPr/>
        </p:nvSpPr>
        <p:spPr>
          <a:xfrm>
            <a:off x="1914070" y="1284515"/>
            <a:ext cx="184666" cy="246221"/>
          </a:xfrm>
          <a:prstGeom prst="rect">
            <a:avLst/>
          </a:prstGeom>
          <a:noFill/>
          <a:effectLst/>
        </p:spPr>
        <p:txBody>
          <a:bodyPr wrap="none" rtlCol="0">
            <a:spAutoFit/>
          </a:bodyPr>
          <a:lstStyle/>
          <a:p>
            <a:pPr algn="ctr" defTabSz="457200" eaLnBrk="1" fontAlgn="auto" hangingPunct="1">
              <a:spcBef>
                <a:spcPts val="0"/>
              </a:spcBef>
              <a:spcAft>
                <a:spcPts val="0"/>
              </a:spcAft>
            </a:pPr>
            <a:endParaRPr lang="en-US" sz="1000" dirty="0">
              <a:solidFill>
                <a:prstClr val="black"/>
              </a:solidFill>
              <a:ea typeface="Arial" charset="0"/>
              <a:cs typeface="Arial" charset="0"/>
            </a:endParaRPr>
          </a:p>
        </p:txBody>
      </p:sp>
      <p:sp>
        <p:nvSpPr>
          <p:cNvPr id="2" name="Title 1"/>
          <p:cNvSpPr>
            <a:spLocks noGrp="1"/>
          </p:cNvSpPr>
          <p:nvPr>
            <p:ph type="title"/>
          </p:nvPr>
        </p:nvSpPr>
        <p:spPr/>
        <p:txBody>
          <a:bodyPr/>
          <a:lstStyle/>
          <a:p>
            <a:r>
              <a:rPr lang="en-US" dirty="0" smtClean="0">
                <a:ea typeface="Arial" charset="0"/>
                <a:cs typeface="Arial" charset="0"/>
              </a:rPr>
              <a:t>ALCHEMIST</a:t>
            </a:r>
            <a:endParaRPr lang="en-US" dirty="0">
              <a:ea typeface="Arial" charset="0"/>
              <a:cs typeface="Arial" charset="0"/>
            </a:endParaRPr>
          </a:p>
        </p:txBody>
      </p:sp>
      <p:grpSp>
        <p:nvGrpSpPr>
          <p:cNvPr id="47" name="Group 24"/>
          <p:cNvGrpSpPr>
            <a:grpSpLocks/>
          </p:cNvGrpSpPr>
          <p:nvPr/>
        </p:nvGrpSpPr>
        <p:grpSpPr bwMode="auto">
          <a:xfrm>
            <a:off x="4320833" y="1522964"/>
            <a:ext cx="914400" cy="914400"/>
            <a:chOff x="1872" y="1584"/>
            <a:chExt cx="576" cy="576"/>
          </a:xfrm>
          <a:effectLst/>
        </p:grpSpPr>
        <p:sp>
          <p:nvSpPr>
            <p:cNvPr id="48" name="Oval 47"/>
            <p:cNvSpPr>
              <a:spLocks noChangeArrowheads="1"/>
            </p:cNvSpPr>
            <p:nvPr/>
          </p:nvSpPr>
          <p:spPr bwMode="auto">
            <a:xfrm>
              <a:off x="1872" y="1584"/>
              <a:ext cx="576" cy="576"/>
            </a:xfrm>
            <a:prstGeom prst="ellipse">
              <a:avLst/>
            </a:prstGeom>
            <a:solidFill>
              <a:srgbClr val="FE701B"/>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63500" dir="2700000" algn="ctr" rotWithShape="0">
                      <a:schemeClr val="tx1">
                        <a:alpha val="39998"/>
                      </a:schemeClr>
                    </a:outerShdw>
                  </a:effectLst>
                </a14:hiddenEffects>
              </a:ext>
            </a:extLst>
          </p:spPr>
          <p:txBody>
            <a:bodyPr wrap="none" anchor="ctr"/>
            <a:lstStyle/>
            <a:p>
              <a:pPr defTabSz="457200" eaLnBrk="1" fontAlgn="auto" hangingPunct="1">
                <a:spcBef>
                  <a:spcPts val="0"/>
                </a:spcBef>
                <a:spcAft>
                  <a:spcPts val="0"/>
                </a:spcAft>
                <a:defRPr/>
              </a:pPr>
              <a:endParaRPr lang="en-US" sz="1800">
                <a:solidFill>
                  <a:prstClr val="black"/>
                </a:solidFill>
                <a:latin typeface="Arial"/>
                <a:ea typeface="MS PGothic" charset="0"/>
                <a:cs typeface="+mn-cs"/>
              </a:endParaRPr>
            </a:p>
          </p:txBody>
        </p:sp>
        <p:sp>
          <p:nvSpPr>
            <p:cNvPr id="49" name="Rectangle 13"/>
            <p:cNvSpPr>
              <a:spLocks noChangeArrowheads="1"/>
            </p:cNvSpPr>
            <p:nvPr/>
          </p:nvSpPr>
          <p:spPr bwMode="auto">
            <a:xfrm>
              <a:off x="1920" y="1632"/>
              <a:ext cx="480" cy="48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63500" dir="2700000" algn="ctr" rotWithShape="0">
                      <a:schemeClr val="tx1">
                        <a:alpha val="39998"/>
                      </a:schemeClr>
                    </a:outerShdw>
                  </a:effectLst>
                </a14:hiddenEffects>
              </a:ext>
            </a:extLst>
          </p:spPr>
          <p:txBody>
            <a:bodyPr lIns="0" tIns="0" rIns="0" anchor="ctr"/>
            <a:lstStyle/>
            <a:p>
              <a:pPr algn="ctr" defTabSz="457200" eaLnBrk="1" fontAlgn="auto" hangingPunct="1">
                <a:spcBef>
                  <a:spcPts val="0"/>
                </a:spcBef>
                <a:spcAft>
                  <a:spcPts val="0"/>
                </a:spcAft>
                <a:defRPr/>
              </a:pPr>
              <a:r>
                <a:rPr lang="en-US" sz="3600" b="1" dirty="0">
                  <a:solidFill>
                    <a:prstClr val="white"/>
                  </a:solidFill>
                  <a:ea typeface="MS PGothic" charset="0"/>
                  <a:cs typeface="+mn-cs"/>
                </a:rPr>
                <a:t>R</a:t>
              </a:r>
            </a:p>
          </p:txBody>
        </p:sp>
      </p:grpSp>
      <p:sp>
        <p:nvSpPr>
          <p:cNvPr id="93" name="Line 14"/>
          <p:cNvSpPr>
            <a:spLocks noChangeShapeType="1"/>
          </p:cNvSpPr>
          <p:nvPr/>
        </p:nvSpPr>
        <p:spPr bwMode="auto">
          <a:xfrm flipV="1">
            <a:off x="5356654" y="1522965"/>
            <a:ext cx="0" cy="875966"/>
          </a:xfrm>
          <a:prstGeom prst="line">
            <a:avLst/>
          </a:prstGeom>
          <a:noFill/>
          <a:ln w="28575">
            <a:solidFill>
              <a:schemeClr val="bg1"/>
            </a:solidFill>
            <a:round/>
            <a:headEnd/>
            <a:tailEnd/>
          </a:ln>
          <a:effectLst/>
          <a:extLst>
            <a:ext uri="{909E8E84-426E-40dd-AFC4-6F175D3DCCD1}">
              <a14:hiddenFill xmlns:a14="http://schemas.microsoft.com/office/drawing/2010/main" xmlns="">
                <a:noFill/>
              </a14:hiddenFill>
            </a:ext>
          </a:extLst>
        </p:spPr>
        <p:txBody>
          <a:bodyPr wrap="none" anchor="ctr"/>
          <a:lstStyle/>
          <a:p>
            <a:pPr defTabSz="914400" eaLnBrk="0" fontAlgn="base" hangingPunct="0">
              <a:spcBef>
                <a:spcPct val="0"/>
              </a:spcBef>
              <a:spcAft>
                <a:spcPct val="0"/>
              </a:spcAft>
            </a:pPr>
            <a:endParaRPr lang="en-US" sz="2400" dirty="0">
              <a:solidFill>
                <a:srgbClr val="000000"/>
              </a:solidFill>
              <a:latin typeface="Arial"/>
              <a:ea typeface="ＭＳ Ｐゴシック" charset="0"/>
              <a:cs typeface="Arial"/>
            </a:endParaRPr>
          </a:p>
        </p:txBody>
      </p:sp>
      <p:sp>
        <p:nvSpPr>
          <p:cNvPr id="99" name="Line 15"/>
          <p:cNvSpPr>
            <a:spLocks noChangeShapeType="1"/>
          </p:cNvSpPr>
          <p:nvPr/>
        </p:nvSpPr>
        <p:spPr bwMode="auto">
          <a:xfrm flipV="1">
            <a:off x="5337005" y="1522964"/>
            <a:ext cx="373716" cy="1"/>
          </a:xfrm>
          <a:prstGeom prst="line">
            <a:avLst/>
          </a:prstGeom>
          <a:noFill/>
          <a:ln w="28575">
            <a:solidFill>
              <a:schemeClr val="bg1"/>
            </a:solidFill>
            <a:round/>
            <a:headEnd/>
            <a:tailEnd type="triangle" w="med" len="med"/>
          </a:ln>
          <a:effectLst/>
          <a:extLst>
            <a:ext uri="{909E8E84-426E-40dd-AFC4-6F175D3DCCD1}">
              <a14:hiddenFill xmlns:a14="http://schemas.microsoft.com/office/drawing/2010/main" xmlns="">
                <a:noFill/>
              </a14:hiddenFill>
            </a:ext>
          </a:extLst>
        </p:spPr>
        <p:txBody>
          <a:bodyPr wrap="none" anchor="ctr"/>
          <a:lstStyle/>
          <a:p>
            <a:pPr defTabSz="914400" eaLnBrk="0" fontAlgn="base" hangingPunct="0">
              <a:spcBef>
                <a:spcPct val="0"/>
              </a:spcBef>
              <a:spcAft>
                <a:spcPct val="0"/>
              </a:spcAft>
            </a:pPr>
            <a:endParaRPr lang="en-US" sz="2400" dirty="0">
              <a:solidFill>
                <a:srgbClr val="000000"/>
              </a:solidFill>
              <a:latin typeface="Arial"/>
              <a:ea typeface="ＭＳ Ｐゴシック" charset="0"/>
              <a:cs typeface="Arial"/>
            </a:endParaRPr>
          </a:p>
        </p:txBody>
      </p:sp>
      <p:sp>
        <p:nvSpPr>
          <p:cNvPr id="117" name="Line 15"/>
          <p:cNvSpPr>
            <a:spLocks noChangeShapeType="1"/>
          </p:cNvSpPr>
          <p:nvPr/>
        </p:nvSpPr>
        <p:spPr bwMode="auto">
          <a:xfrm flipV="1">
            <a:off x="5337005" y="2393552"/>
            <a:ext cx="373716" cy="1"/>
          </a:xfrm>
          <a:prstGeom prst="line">
            <a:avLst/>
          </a:prstGeom>
          <a:noFill/>
          <a:ln w="28575">
            <a:solidFill>
              <a:schemeClr val="bg1"/>
            </a:solidFill>
            <a:round/>
            <a:headEnd/>
            <a:tailEnd type="triangle" w="med" len="med"/>
          </a:ln>
          <a:effectLst/>
          <a:extLst>
            <a:ext uri="{909E8E84-426E-40dd-AFC4-6F175D3DCCD1}">
              <a14:hiddenFill xmlns:a14="http://schemas.microsoft.com/office/drawing/2010/main" xmlns="">
                <a:noFill/>
              </a14:hiddenFill>
            </a:ext>
          </a:extLst>
        </p:spPr>
        <p:txBody>
          <a:bodyPr wrap="none" anchor="ctr"/>
          <a:lstStyle/>
          <a:p>
            <a:pPr defTabSz="914400" eaLnBrk="0" fontAlgn="base" hangingPunct="0">
              <a:spcBef>
                <a:spcPct val="0"/>
              </a:spcBef>
              <a:spcAft>
                <a:spcPct val="0"/>
              </a:spcAft>
            </a:pPr>
            <a:endParaRPr lang="en-US" sz="2400" dirty="0">
              <a:solidFill>
                <a:srgbClr val="000000"/>
              </a:solidFill>
              <a:latin typeface="Arial"/>
              <a:ea typeface="ＭＳ Ｐゴシック" charset="0"/>
              <a:cs typeface="Arial"/>
            </a:endParaRPr>
          </a:p>
        </p:txBody>
      </p:sp>
      <p:cxnSp>
        <p:nvCxnSpPr>
          <p:cNvPr id="118" name="Straight Arrow Connector 117"/>
          <p:cNvCxnSpPr/>
          <p:nvPr/>
        </p:nvCxnSpPr>
        <p:spPr>
          <a:xfrm>
            <a:off x="4108038" y="3655102"/>
            <a:ext cx="1237392" cy="0"/>
          </a:xfrm>
          <a:prstGeom prst="straightConnector1">
            <a:avLst/>
          </a:prstGeom>
          <a:ln w="28575">
            <a:solidFill>
              <a:schemeClr val="bg1"/>
            </a:solidFill>
            <a:headEnd type="none" w="med" len="med"/>
            <a:tailEnd type="none" w="med" len="med"/>
          </a:ln>
          <a:effectLst/>
        </p:spPr>
        <p:style>
          <a:lnRef idx="1">
            <a:schemeClr val="accent1"/>
          </a:lnRef>
          <a:fillRef idx="0">
            <a:schemeClr val="accent1"/>
          </a:fillRef>
          <a:effectRef idx="0">
            <a:schemeClr val="accent1"/>
          </a:effectRef>
          <a:fontRef idx="minor">
            <a:schemeClr val="tx1"/>
          </a:fontRef>
        </p:style>
      </p:cxnSp>
      <p:grpSp>
        <p:nvGrpSpPr>
          <p:cNvPr id="119" name="Group 24"/>
          <p:cNvGrpSpPr>
            <a:grpSpLocks/>
          </p:cNvGrpSpPr>
          <p:nvPr/>
        </p:nvGrpSpPr>
        <p:grpSpPr bwMode="auto">
          <a:xfrm>
            <a:off x="4320833" y="3235038"/>
            <a:ext cx="914400" cy="914400"/>
            <a:chOff x="1872" y="1584"/>
            <a:chExt cx="576" cy="576"/>
          </a:xfrm>
          <a:effectLst/>
        </p:grpSpPr>
        <p:sp>
          <p:nvSpPr>
            <p:cNvPr id="120" name="Oval 119"/>
            <p:cNvSpPr>
              <a:spLocks noChangeArrowheads="1"/>
            </p:cNvSpPr>
            <p:nvPr/>
          </p:nvSpPr>
          <p:spPr bwMode="auto">
            <a:xfrm>
              <a:off x="1872" y="1584"/>
              <a:ext cx="576" cy="576"/>
            </a:xfrm>
            <a:prstGeom prst="ellipse">
              <a:avLst/>
            </a:prstGeom>
            <a:solidFill>
              <a:srgbClr val="FE701B"/>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63500" dir="2700000" algn="ctr" rotWithShape="0">
                      <a:schemeClr val="tx1">
                        <a:alpha val="39998"/>
                      </a:schemeClr>
                    </a:outerShdw>
                  </a:effectLst>
                </a14:hiddenEffects>
              </a:ext>
            </a:extLst>
          </p:spPr>
          <p:txBody>
            <a:bodyPr wrap="none" anchor="ctr"/>
            <a:lstStyle/>
            <a:p>
              <a:pPr defTabSz="457200" eaLnBrk="1" fontAlgn="auto" hangingPunct="1">
                <a:spcBef>
                  <a:spcPts val="0"/>
                </a:spcBef>
                <a:spcAft>
                  <a:spcPts val="0"/>
                </a:spcAft>
                <a:defRPr/>
              </a:pPr>
              <a:endParaRPr lang="en-US" sz="1800">
                <a:solidFill>
                  <a:prstClr val="black"/>
                </a:solidFill>
                <a:latin typeface="Arial"/>
                <a:ea typeface="MS PGothic" charset="0"/>
                <a:cs typeface="+mn-cs"/>
              </a:endParaRPr>
            </a:p>
          </p:txBody>
        </p:sp>
        <p:sp>
          <p:nvSpPr>
            <p:cNvPr id="121" name="Rectangle 13"/>
            <p:cNvSpPr>
              <a:spLocks noChangeArrowheads="1"/>
            </p:cNvSpPr>
            <p:nvPr/>
          </p:nvSpPr>
          <p:spPr bwMode="auto">
            <a:xfrm>
              <a:off x="1920" y="1632"/>
              <a:ext cx="480" cy="48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63500" dir="2700000" algn="ctr" rotWithShape="0">
                      <a:schemeClr val="tx1">
                        <a:alpha val="39998"/>
                      </a:schemeClr>
                    </a:outerShdw>
                  </a:effectLst>
                </a14:hiddenEffects>
              </a:ext>
            </a:extLst>
          </p:spPr>
          <p:txBody>
            <a:bodyPr lIns="0" tIns="0" rIns="0" anchor="ctr"/>
            <a:lstStyle/>
            <a:p>
              <a:pPr algn="ctr" defTabSz="457200" eaLnBrk="1" fontAlgn="auto" hangingPunct="1">
                <a:spcBef>
                  <a:spcPts val="0"/>
                </a:spcBef>
                <a:spcAft>
                  <a:spcPts val="0"/>
                </a:spcAft>
                <a:defRPr/>
              </a:pPr>
              <a:r>
                <a:rPr lang="en-US" sz="3600" b="1" dirty="0">
                  <a:solidFill>
                    <a:prstClr val="white"/>
                  </a:solidFill>
                  <a:ea typeface="MS PGothic" charset="0"/>
                  <a:cs typeface="+mn-cs"/>
                </a:rPr>
                <a:t>R</a:t>
              </a:r>
            </a:p>
          </p:txBody>
        </p:sp>
      </p:grpSp>
      <p:sp>
        <p:nvSpPr>
          <p:cNvPr id="122" name="Line 14"/>
          <p:cNvSpPr>
            <a:spLocks noChangeShapeType="1"/>
          </p:cNvSpPr>
          <p:nvPr/>
        </p:nvSpPr>
        <p:spPr bwMode="auto">
          <a:xfrm flipV="1">
            <a:off x="5356654" y="3235039"/>
            <a:ext cx="0" cy="875966"/>
          </a:xfrm>
          <a:prstGeom prst="line">
            <a:avLst/>
          </a:prstGeom>
          <a:noFill/>
          <a:ln w="28575">
            <a:solidFill>
              <a:schemeClr val="bg1"/>
            </a:solidFill>
            <a:round/>
            <a:headEnd/>
            <a:tailEnd/>
          </a:ln>
          <a:effectLst/>
          <a:extLst>
            <a:ext uri="{909E8E84-426E-40dd-AFC4-6F175D3DCCD1}">
              <a14:hiddenFill xmlns:a14="http://schemas.microsoft.com/office/drawing/2010/main" xmlns="">
                <a:noFill/>
              </a14:hiddenFill>
            </a:ext>
          </a:extLst>
        </p:spPr>
        <p:txBody>
          <a:bodyPr wrap="none" anchor="ctr"/>
          <a:lstStyle/>
          <a:p>
            <a:pPr defTabSz="914400" eaLnBrk="0" fontAlgn="base" hangingPunct="0">
              <a:spcBef>
                <a:spcPct val="0"/>
              </a:spcBef>
              <a:spcAft>
                <a:spcPct val="0"/>
              </a:spcAft>
            </a:pPr>
            <a:endParaRPr lang="en-US" sz="2400" dirty="0">
              <a:solidFill>
                <a:srgbClr val="000000"/>
              </a:solidFill>
              <a:latin typeface="Arial"/>
              <a:ea typeface="ＭＳ Ｐゴシック" charset="0"/>
              <a:cs typeface="Arial"/>
            </a:endParaRPr>
          </a:p>
        </p:txBody>
      </p:sp>
      <p:sp>
        <p:nvSpPr>
          <p:cNvPr id="123" name="Line 15"/>
          <p:cNvSpPr>
            <a:spLocks noChangeShapeType="1"/>
          </p:cNvSpPr>
          <p:nvPr/>
        </p:nvSpPr>
        <p:spPr bwMode="auto">
          <a:xfrm flipV="1">
            <a:off x="5337005" y="3235038"/>
            <a:ext cx="373716" cy="1"/>
          </a:xfrm>
          <a:prstGeom prst="line">
            <a:avLst/>
          </a:prstGeom>
          <a:noFill/>
          <a:ln w="28575">
            <a:solidFill>
              <a:schemeClr val="bg1"/>
            </a:solidFill>
            <a:round/>
            <a:headEnd/>
            <a:tailEnd type="triangle" w="med" len="med"/>
          </a:ln>
          <a:effectLst/>
          <a:extLst>
            <a:ext uri="{909E8E84-426E-40dd-AFC4-6F175D3DCCD1}">
              <a14:hiddenFill xmlns:a14="http://schemas.microsoft.com/office/drawing/2010/main" xmlns="">
                <a:noFill/>
              </a14:hiddenFill>
            </a:ext>
          </a:extLst>
        </p:spPr>
        <p:txBody>
          <a:bodyPr wrap="none" anchor="ctr"/>
          <a:lstStyle/>
          <a:p>
            <a:pPr defTabSz="914400" eaLnBrk="0" fontAlgn="base" hangingPunct="0">
              <a:spcBef>
                <a:spcPct val="0"/>
              </a:spcBef>
              <a:spcAft>
                <a:spcPct val="0"/>
              </a:spcAft>
            </a:pPr>
            <a:endParaRPr lang="en-US" sz="2400" dirty="0">
              <a:solidFill>
                <a:srgbClr val="000000"/>
              </a:solidFill>
              <a:latin typeface="Arial"/>
              <a:ea typeface="ＭＳ Ｐゴシック" charset="0"/>
              <a:cs typeface="Arial"/>
            </a:endParaRPr>
          </a:p>
        </p:txBody>
      </p:sp>
      <p:sp>
        <p:nvSpPr>
          <p:cNvPr id="124" name="Line 15"/>
          <p:cNvSpPr>
            <a:spLocks noChangeShapeType="1"/>
          </p:cNvSpPr>
          <p:nvPr/>
        </p:nvSpPr>
        <p:spPr bwMode="auto">
          <a:xfrm flipV="1">
            <a:off x="5337005" y="4105626"/>
            <a:ext cx="373716" cy="1"/>
          </a:xfrm>
          <a:prstGeom prst="line">
            <a:avLst/>
          </a:prstGeom>
          <a:noFill/>
          <a:ln w="28575">
            <a:solidFill>
              <a:schemeClr val="bg1"/>
            </a:solidFill>
            <a:round/>
            <a:headEnd/>
            <a:tailEnd type="triangle" w="med" len="med"/>
          </a:ln>
          <a:effectLst/>
          <a:extLst>
            <a:ext uri="{909E8E84-426E-40dd-AFC4-6F175D3DCCD1}">
              <a14:hiddenFill xmlns:a14="http://schemas.microsoft.com/office/drawing/2010/main" xmlns="">
                <a:noFill/>
              </a14:hiddenFill>
            </a:ext>
          </a:extLst>
        </p:spPr>
        <p:txBody>
          <a:bodyPr wrap="none" anchor="ctr"/>
          <a:lstStyle/>
          <a:p>
            <a:pPr defTabSz="914400" eaLnBrk="0" fontAlgn="base" hangingPunct="0">
              <a:spcBef>
                <a:spcPct val="0"/>
              </a:spcBef>
              <a:spcAft>
                <a:spcPct val="0"/>
              </a:spcAft>
            </a:pPr>
            <a:endParaRPr lang="en-US" sz="2400" dirty="0">
              <a:solidFill>
                <a:srgbClr val="000000"/>
              </a:solidFill>
              <a:latin typeface="Arial"/>
              <a:ea typeface="ＭＳ Ｐゴシック" charset="0"/>
              <a:cs typeface="Arial"/>
            </a:endParaRPr>
          </a:p>
        </p:txBody>
      </p:sp>
      <p:cxnSp>
        <p:nvCxnSpPr>
          <p:cNvPr id="125" name="Straight Arrow Connector 124"/>
          <p:cNvCxnSpPr/>
          <p:nvPr/>
        </p:nvCxnSpPr>
        <p:spPr>
          <a:xfrm>
            <a:off x="4108038" y="5457008"/>
            <a:ext cx="1237392" cy="0"/>
          </a:xfrm>
          <a:prstGeom prst="straightConnector1">
            <a:avLst/>
          </a:prstGeom>
          <a:ln w="28575">
            <a:solidFill>
              <a:schemeClr val="bg1"/>
            </a:solidFill>
            <a:headEnd type="none" w="med" len="med"/>
            <a:tailEnd type="none" w="med" len="med"/>
          </a:ln>
          <a:effectLst/>
        </p:spPr>
        <p:style>
          <a:lnRef idx="1">
            <a:schemeClr val="accent1"/>
          </a:lnRef>
          <a:fillRef idx="0">
            <a:schemeClr val="accent1"/>
          </a:fillRef>
          <a:effectRef idx="0">
            <a:schemeClr val="accent1"/>
          </a:effectRef>
          <a:fontRef idx="minor">
            <a:schemeClr val="tx1"/>
          </a:fontRef>
        </p:style>
      </p:cxnSp>
      <p:grpSp>
        <p:nvGrpSpPr>
          <p:cNvPr id="126" name="Group 24"/>
          <p:cNvGrpSpPr>
            <a:grpSpLocks/>
          </p:cNvGrpSpPr>
          <p:nvPr/>
        </p:nvGrpSpPr>
        <p:grpSpPr bwMode="auto">
          <a:xfrm>
            <a:off x="4320833" y="5036944"/>
            <a:ext cx="914400" cy="914400"/>
            <a:chOff x="1872" y="1584"/>
            <a:chExt cx="576" cy="576"/>
          </a:xfrm>
          <a:effectLst/>
        </p:grpSpPr>
        <p:sp>
          <p:nvSpPr>
            <p:cNvPr id="127" name="Oval 126"/>
            <p:cNvSpPr>
              <a:spLocks noChangeArrowheads="1"/>
            </p:cNvSpPr>
            <p:nvPr/>
          </p:nvSpPr>
          <p:spPr bwMode="auto">
            <a:xfrm>
              <a:off x="1872" y="1584"/>
              <a:ext cx="576" cy="576"/>
            </a:xfrm>
            <a:prstGeom prst="ellipse">
              <a:avLst/>
            </a:prstGeom>
            <a:solidFill>
              <a:srgbClr val="FE701B"/>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63500" dir="2700000" algn="ctr" rotWithShape="0">
                      <a:schemeClr val="tx1">
                        <a:alpha val="39998"/>
                      </a:schemeClr>
                    </a:outerShdw>
                  </a:effectLst>
                </a14:hiddenEffects>
              </a:ext>
            </a:extLst>
          </p:spPr>
          <p:txBody>
            <a:bodyPr wrap="none" anchor="ctr"/>
            <a:lstStyle/>
            <a:p>
              <a:pPr defTabSz="457200" eaLnBrk="1" fontAlgn="auto" hangingPunct="1">
                <a:spcBef>
                  <a:spcPts val="0"/>
                </a:spcBef>
                <a:spcAft>
                  <a:spcPts val="0"/>
                </a:spcAft>
                <a:defRPr/>
              </a:pPr>
              <a:endParaRPr lang="en-US" sz="1800">
                <a:solidFill>
                  <a:prstClr val="black"/>
                </a:solidFill>
                <a:latin typeface="Arial"/>
                <a:ea typeface="MS PGothic" charset="0"/>
                <a:cs typeface="+mn-cs"/>
              </a:endParaRPr>
            </a:p>
          </p:txBody>
        </p:sp>
        <p:sp>
          <p:nvSpPr>
            <p:cNvPr id="128" name="Rectangle 13"/>
            <p:cNvSpPr>
              <a:spLocks noChangeArrowheads="1"/>
            </p:cNvSpPr>
            <p:nvPr/>
          </p:nvSpPr>
          <p:spPr bwMode="auto">
            <a:xfrm>
              <a:off x="1920" y="1632"/>
              <a:ext cx="480" cy="48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63500" dir="2700000" algn="ctr" rotWithShape="0">
                      <a:schemeClr val="tx1">
                        <a:alpha val="39998"/>
                      </a:schemeClr>
                    </a:outerShdw>
                  </a:effectLst>
                </a14:hiddenEffects>
              </a:ext>
            </a:extLst>
          </p:spPr>
          <p:txBody>
            <a:bodyPr lIns="0" tIns="0" rIns="0" anchor="ctr"/>
            <a:lstStyle/>
            <a:p>
              <a:pPr algn="ctr" defTabSz="457200" eaLnBrk="1" fontAlgn="auto" hangingPunct="1">
                <a:spcBef>
                  <a:spcPts val="0"/>
                </a:spcBef>
                <a:spcAft>
                  <a:spcPts val="0"/>
                </a:spcAft>
                <a:defRPr/>
              </a:pPr>
              <a:r>
                <a:rPr lang="en-US" sz="3600" b="1" dirty="0">
                  <a:solidFill>
                    <a:prstClr val="white"/>
                  </a:solidFill>
                  <a:ea typeface="MS PGothic" charset="0"/>
                  <a:cs typeface="+mn-cs"/>
                </a:rPr>
                <a:t>R</a:t>
              </a:r>
            </a:p>
          </p:txBody>
        </p:sp>
      </p:grpSp>
      <p:sp>
        <p:nvSpPr>
          <p:cNvPr id="129" name="Line 14"/>
          <p:cNvSpPr>
            <a:spLocks noChangeShapeType="1"/>
          </p:cNvSpPr>
          <p:nvPr/>
        </p:nvSpPr>
        <p:spPr bwMode="auto">
          <a:xfrm flipV="1">
            <a:off x="5356654" y="5036945"/>
            <a:ext cx="0" cy="875966"/>
          </a:xfrm>
          <a:prstGeom prst="line">
            <a:avLst/>
          </a:prstGeom>
          <a:noFill/>
          <a:ln w="28575">
            <a:solidFill>
              <a:schemeClr val="bg1"/>
            </a:solidFill>
            <a:round/>
            <a:headEnd/>
            <a:tailEnd/>
          </a:ln>
          <a:effectLst/>
          <a:extLst>
            <a:ext uri="{909E8E84-426E-40dd-AFC4-6F175D3DCCD1}">
              <a14:hiddenFill xmlns:a14="http://schemas.microsoft.com/office/drawing/2010/main" xmlns="">
                <a:noFill/>
              </a14:hiddenFill>
            </a:ext>
          </a:extLst>
        </p:spPr>
        <p:txBody>
          <a:bodyPr wrap="none" anchor="ctr"/>
          <a:lstStyle/>
          <a:p>
            <a:pPr defTabSz="914400" eaLnBrk="0" fontAlgn="base" hangingPunct="0">
              <a:spcBef>
                <a:spcPct val="0"/>
              </a:spcBef>
              <a:spcAft>
                <a:spcPct val="0"/>
              </a:spcAft>
            </a:pPr>
            <a:endParaRPr lang="en-US" sz="2400" dirty="0">
              <a:solidFill>
                <a:srgbClr val="000000"/>
              </a:solidFill>
              <a:latin typeface="Arial"/>
              <a:ea typeface="ＭＳ Ｐゴシック" charset="0"/>
              <a:cs typeface="Arial"/>
            </a:endParaRPr>
          </a:p>
        </p:txBody>
      </p:sp>
      <p:sp>
        <p:nvSpPr>
          <p:cNvPr id="130" name="Line 15"/>
          <p:cNvSpPr>
            <a:spLocks noChangeShapeType="1"/>
          </p:cNvSpPr>
          <p:nvPr/>
        </p:nvSpPr>
        <p:spPr bwMode="auto">
          <a:xfrm flipV="1">
            <a:off x="5337005" y="5036944"/>
            <a:ext cx="373716" cy="1"/>
          </a:xfrm>
          <a:prstGeom prst="line">
            <a:avLst/>
          </a:prstGeom>
          <a:noFill/>
          <a:ln w="28575">
            <a:solidFill>
              <a:schemeClr val="bg1"/>
            </a:solidFill>
            <a:round/>
            <a:headEnd/>
            <a:tailEnd type="triangle" w="med" len="med"/>
          </a:ln>
          <a:effectLst/>
          <a:extLst>
            <a:ext uri="{909E8E84-426E-40dd-AFC4-6F175D3DCCD1}">
              <a14:hiddenFill xmlns:a14="http://schemas.microsoft.com/office/drawing/2010/main" xmlns="">
                <a:noFill/>
              </a14:hiddenFill>
            </a:ext>
          </a:extLst>
        </p:spPr>
        <p:txBody>
          <a:bodyPr wrap="none" anchor="ctr"/>
          <a:lstStyle/>
          <a:p>
            <a:pPr defTabSz="914400" eaLnBrk="0" fontAlgn="base" hangingPunct="0">
              <a:spcBef>
                <a:spcPct val="0"/>
              </a:spcBef>
              <a:spcAft>
                <a:spcPct val="0"/>
              </a:spcAft>
            </a:pPr>
            <a:endParaRPr lang="en-US" sz="2400" dirty="0">
              <a:solidFill>
                <a:srgbClr val="000000"/>
              </a:solidFill>
              <a:latin typeface="Arial"/>
              <a:ea typeface="ＭＳ Ｐゴシック" charset="0"/>
              <a:cs typeface="Arial"/>
            </a:endParaRPr>
          </a:p>
        </p:txBody>
      </p:sp>
      <p:sp>
        <p:nvSpPr>
          <p:cNvPr id="131" name="Line 15"/>
          <p:cNvSpPr>
            <a:spLocks noChangeShapeType="1"/>
          </p:cNvSpPr>
          <p:nvPr/>
        </p:nvSpPr>
        <p:spPr bwMode="auto">
          <a:xfrm flipV="1">
            <a:off x="5337005" y="5907532"/>
            <a:ext cx="373716" cy="1"/>
          </a:xfrm>
          <a:prstGeom prst="line">
            <a:avLst/>
          </a:prstGeom>
          <a:noFill/>
          <a:ln w="28575">
            <a:solidFill>
              <a:schemeClr val="bg1"/>
            </a:solidFill>
            <a:round/>
            <a:headEnd/>
            <a:tailEnd type="triangle" w="med" len="med"/>
          </a:ln>
          <a:effectLst/>
          <a:extLst>
            <a:ext uri="{909E8E84-426E-40dd-AFC4-6F175D3DCCD1}">
              <a14:hiddenFill xmlns:a14="http://schemas.microsoft.com/office/drawing/2010/main" xmlns="">
                <a:noFill/>
              </a14:hiddenFill>
            </a:ext>
          </a:extLst>
        </p:spPr>
        <p:txBody>
          <a:bodyPr wrap="none" anchor="ctr"/>
          <a:lstStyle/>
          <a:p>
            <a:pPr defTabSz="914400" eaLnBrk="0" fontAlgn="base" hangingPunct="0">
              <a:spcBef>
                <a:spcPct val="0"/>
              </a:spcBef>
              <a:spcAft>
                <a:spcPct val="0"/>
              </a:spcAft>
            </a:pPr>
            <a:endParaRPr lang="en-US" sz="2400" dirty="0">
              <a:solidFill>
                <a:srgbClr val="000000"/>
              </a:solidFill>
              <a:latin typeface="Arial"/>
              <a:ea typeface="ＭＳ Ｐゴシック" charset="0"/>
              <a:cs typeface="Arial"/>
            </a:endParaRPr>
          </a:p>
        </p:txBody>
      </p:sp>
      <p:sp>
        <p:nvSpPr>
          <p:cNvPr id="52" name="Rounded Rectangle 7"/>
          <p:cNvSpPr/>
          <p:nvPr/>
        </p:nvSpPr>
        <p:spPr bwMode="gray">
          <a:xfrm>
            <a:off x="2861064" y="4827042"/>
            <a:ext cx="1298330" cy="1275542"/>
          </a:xfrm>
          <a:prstGeom prst="roundRect">
            <a:avLst>
              <a:gd name="adj" fmla="val 0"/>
            </a:avLst>
          </a:prstGeom>
          <a:solidFill>
            <a:schemeClr val="accent2">
              <a:lumMod val="75000"/>
            </a:schemeClr>
          </a:solidFill>
          <a:ln w="12700">
            <a:solidFill>
              <a:schemeClr val="bg1"/>
            </a:solidFill>
            <a:headEnd/>
            <a:tailEnd/>
          </a:ln>
          <a:effectLst/>
        </p:spPr>
        <p:style>
          <a:lnRef idx="2">
            <a:schemeClr val="accent5">
              <a:shade val="50000"/>
            </a:schemeClr>
          </a:lnRef>
          <a:fillRef idx="1">
            <a:schemeClr val="accent5"/>
          </a:fillRef>
          <a:effectRef idx="0">
            <a:schemeClr val="accent5"/>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457200" fontAlgn="auto">
              <a:lnSpc>
                <a:spcPct val="90000"/>
              </a:lnSpc>
              <a:spcBef>
                <a:spcPts val="200"/>
              </a:spcBef>
              <a:spcAft>
                <a:spcPts val="0"/>
              </a:spcAft>
            </a:pPr>
            <a:r>
              <a:rPr lang="en-US" sz="1400" dirty="0">
                <a:solidFill>
                  <a:prstClr val="white"/>
                </a:solidFill>
                <a:latin typeface="Arial" charset="0"/>
                <a:ea typeface="Arial" charset="0"/>
                <a:cs typeface="Arial" charset="0"/>
              </a:rPr>
              <a:t>Patients with tumors with</a:t>
            </a:r>
          </a:p>
          <a:p>
            <a:pPr algn="ctr" defTabSz="457200" fontAlgn="auto">
              <a:lnSpc>
                <a:spcPct val="90000"/>
              </a:lnSpc>
              <a:spcBef>
                <a:spcPts val="200"/>
              </a:spcBef>
              <a:spcAft>
                <a:spcPts val="0"/>
              </a:spcAft>
            </a:pPr>
            <a:r>
              <a:rPr lang="en-US" sz="1400" dirty="0">
                <a:solidFill>
                  <a:prstClr val="white"/>
                </a:solidFill>
                <a:latin typeface="Arial" charset="0"/>
                <a:ea typeface="Arial" charset="0"/>
                <a:cs typeface="Arial" charset="0"/>
              </a:rPr>
              <a:t>w</a:t>
            </a:r>
            <a:r>
              <a:rPr lang="en-US" sz="1400" dirty="0" smtClean="0">
                <a:solidFill>
                  <a:prstClr val="white"/>
                </a:solidFill>
                <a:latin typeface="Arial" charset="0"/>
                <a:ea typeface="Arial" charset="0"/>
                <a:cs typeface="Arial" charset="0"/>
              </a:rPr>
              <a:t>ild-type </a:t>
            </a:r>
            <a:endParaRPr lang="en-US" sz="1400" dirty="0">
              <a:solidFill>
                <a:prstClr val="white"/>
              </a:solidFill>
              <a:latin typeface="Arial" charset="0"/>
              <a:ea typeface="Arial" charset="0"/>
              <a:cs typeface="Arial" charset="0"/>
            </a:endParaRPr>
          </a:p>
          <a:p>
            <a:pPr algn="ctr" defTabSz="457200" fontAlgn="auto">
              <a:lnSpc>
                <a:spcPct val="90000"/>
              </a:lnSpc>
              <a:spcBef>
                <a:spcPts val="200"/>
              </a:spcBef>
              <a:spcAft>
                <a:spcPts val="0"/>
              </a:spcAft>
            </a:pPr>
            <a:r>
              <a:rPr lang="en-US" sz="1400" dirty="0">
                <a:solidFill>
                  <a:prstClr val="white"/>
                </a:solidFill>
                <a:latin typeface="Arial" charset="0"/>
                <a:ea typeface="Arial" charset="0"/>
                <a:cs typeface="Arial" charset="0"/>
              </a:rPr>
              <a:t>EGFR and ALK</a:t>
            </a:r>
          </a:p>
        </p:txBody>
      </p:sp>
      <p:sp>
        <p:nvSpPr>
          <p:cNvPr id="53" name="Rounded Rectangle 10"/>
          <p:cNvSpPr/>
          <p:nvPr/>
        </p:nvSpPr>
        <p:spPr bwMode="gray">
          <a:xfrm>
            <a:off x="2847617" y="3045255"/>
            <a:ext cx="1298330" cy="1210796"/>
          </a:xfrm>
          <a:prstGeom prst="roundRect">
            <a:avLst>
              <a:gd name="adj" fmla="val 0"/>
            </a:avLst>
          </a:prstGeom>
          <a:solidFill>
            <a:srgbClr val="005796"/>
          </a:solidFill>
          <a:ln w="12700">
            <a:solidFill>
              <a:schemeClr val="bg1"/>
            </a:solidFill>
            <a:headEnd/>
            <a:tailEnd/>
          </a:ln>
          <a:effectLst/>
        </p:spPr>
        <p:style>
          <a:lnRef idx="2">
            <a:schemeClr val="accent5">
              <a:shade val="50000"/>
            </a:schemeClr>
          </a:lnRef>
          <a:fillRef idx="1">
            <a:schemeClr val="accent5"/>
          </a:fillRef>
          <a:effectRef idx="0">
            <a:schemeClr val="accent5"/>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457200" fontAlgn="auto">
              <a:lnSpc>
                <a:spcPct val="90000"/>
              </a:lnSpc>
              <a:spcBef>
                <a:spcPts val="200"/>
              </a:spcBef>
              <a:spcAft>
                <a:spcPts val="0"/>
              </a:spcAft>
            </a:pPr>
            <a:r>
              <a:rPr lang="en-US" sz="1400" dirty="0">
                <a:solidFill>
                  <a:prstClr val="white"/>
                </a:solidFill>
                <a:latin typeface="Arial" charset="0"/>
                <a:ea typeface="Arial" charset="0"/>
                <a:cs typeface="Arial" charset="0"/>
              </a:rPr>
              <a:t>Patients with tumors with</a:t>
            </a:r>
          </a:p>
          <a:p>
            <a:pPr algn="ctr" defTabSz="457200" fontAlgn="auto">
              <a:lnSpc>
                <a:spcPct val="90000"/>
              </a:lnSpc>
              <a:spcBef>
                <a:spcPts val="200"/>
              </a:spcBef>
              <a:spcAft>
                <a:spcPts val="0"/>
              </a:spcAft>
            </a:pPr>
            <a:r>
              <a:rPr lang="en-US" sz="1400" dirty="0">
                <a:solidFill>
                  <a:prstClr val="white"/>
                </a:solidFill>
                <a:latin typeface="Arial" charset="0"/>
                <a:ea typeface="Arial" charset="0"/>
                <a:cs typeface="Arial" charset="0"/>
              </a:rPr>
              <a:t>an ALK rearrangement</a:t>
            </a:r>
          </a:p>
        </p:txBody>
      </p:sp>
    </p:spTree>
    <p:extLst>
      <p:ext uri="{BB962C8B-B14F-4D97-AF65-F5344CB8AC3E}">
        <p14:creationId xmlns:p14="http://schemas.microsoft.com/office/powerpoint/2010/main" val="17407644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solidFill>
                  <a:srgbClr val="BBE0E3"/>
                </a:solidFill>
              </a:rPr>
              <a:t>Case </a:t>
            </a:r>
            <a:r>
              <a:rPr lang="en-US" sz="2400" dirty="0" smtClean="0">
                <a:solidFill>
                  <a:srgbClr val="BBE0E3"/>
                </a:solidFill>
              </a:rPr>
              <a:t>Discussion</a:t>
            </a:r>
            <a:endParaRPr lang="en-US" sz="2200" i="1" dirty="0"/>
          </a:p>
        </p:txBody>
      </p:sp>
      <p:sp>
        <p:nvSpPr>
          <p:cNvPr id="5" name="Content Placeholder 4"/>
          <p:cNvSpPr>
            <a:spLocks noGrp="1"/>
          </p:cNvSpPr>
          <p:nvPr>
            <p:ph idx="1"/>
          </p:nvPr>
        </p:nvSpPr>
        <p:spPr/>
        <p:txBody>
          <a:bodyPr/>
          <a:lstStyle/>
          <a:p>
            <a:pPr>
              <a:spcBef>
                <a:spcPts val="1200"/>
              </a:spcBef>
            </a:pPr>
            <a:r>
              <a:rPr lang="en-US" dirty="0" smtClean="0"/>
              <a:t>A 68-year-old </a:t>
            </a:r>
            <a:r>
              <a:rPr lang="en-US" dirty="0"/>
              <a:t>man and former </a:t>
            </a:r>
            <a:r>
              <a:rPr lang="en-US" dirty="0" smtClean="0"/>
              <a:t>smoker </a:t>
            </a:r>
            <a:r>
              <a:rPr lang="en-US" dirty="0"/>
              <a:t>with Stage IIIA lung </a:t>
            </a:r>
            <a:r>
              <a:rPr lang="en-US" dirty="0" smtClean="0"/>
              <a:t>cancer</a:t>
            </a:r>
          </a:p>
          <a:p>
            <a:pPr>
              <a:spcBef>
                <a:spcPts val="1200"/>
              </a:spcBef>
            </a:pPr>
            <a:r>
              <a:rPr lang="en-US" dirty="0" smtClean="0"/>
              <a:t>LUL </a:t>
            </a:r>
            <a:r>
              <a:rPr lang="en-US" dirty="0"/>
              <a:t>mass with mediastinal lymph node </a:t>
            </a:r>
            <a:r>
              <a:rPr lang="en-US" dirty="0" smtClean="0"/>
              <a:t>involvement</a:t>
            </a:r>
          </a:p>
          <a:p>
            <a:pPr>
              <a:spcBef>
                <a:spcPts val="1200"/>
              </a:spcBef>
            </a:pPr>
            <a:r>
              <a:rPr lang="en-US" dirty="0" smtClean="0"/>
              <a:t>Biopsy-proven pan-wild-type NSCLC</a:t>
            </a:r>
          </a:p>
          <a:p>
            <a:pPr>
              <a:spcBef>
                <a:spcPts val="1200"/>
              </a:spcBef>
            </a:pPr>
            <a:r>
              <a:rPr lang="en-US" dirty="0" smtClean="0"/>
              <a:t>Should neoadjuvant </a:t>
            </a:r>
            <a:r>
              <a:rPr lang="en-US" dirty="0"/>
              <a:t>treatment be administered </a:t>
            </a:r>
            <a:r>
              <a:rPr lang="en-US" dirty="0" smtClean="0"/>
              <a:t>first</a:t>
            </a:r>
            <a:r>
              <a:rPr lang="en-US" dirty="0"/>
              <a:t>, or should you start immediately with </a:t>
            </a:r>
            <a:r>
              <a:rPr lang="en-US" dirty="0" err="1"/>
              <a:t>chemoradiation</a:t>
            </a:r>
            <a:r>
              <a:rPr lang="en-US" dirty="0"/>
              <a:t> </a:t>
            </a:r>
            <a:r>
              <a:rPr lang="en-US" dirty="0" smtClean="0"/>
              <a:t>therapy? </a:t>
            </a:r>
            <a:endParaRPr lang="en-US" dirty="0"/>
          </a:p>
        </p:txBody>
      </p:sp>
      <p:sp>
        <p:nvSpPr>
          <p:cNvPr id="3" name="TextBox 2"/>
          <p:cNvSpPr txBox="1"/>
          <p:nvPr/>
        </p:nvSpPr>
        <p:spPr>
          <a:xfrm>
            <a:off x="685800" y="4841837"/>
            <a:ext cx="7368988" cy="830997"/>
          </a:xfrm>
          <a:prstGeom prst="rect">
            <a:avLst/>
          </a:prstGeom>
          <a:noFill/>
          <a:ln w="38100">
            <a:solidFill>
              <a:srgbClr val="FF0000"/>
            </a:solidFill>
          </a:ln>
        </p:spPr>
        <p:txBody>
          <a:bodyPr wrap="square" rtlCol="0">
            <a:spAutoFit/>
          </a:bodyPr>
          <a:lstStyle/>
          <a:p>
            <a:r>
              <a:rPr lang="en-US" dirty="0">
                <a:solidFill>
                  <a:srgbClr val="FFFF00"/>
                </a:solidFill>
              </a:rPr>
              <a:t>Received neoadjuvant chemotherapy with pemetrexed/carboplatin </a:t>
            </a:r>
            <a:r>
              <a:rPr lang="en-US" dirty="0">
                <a:solidFill>
                  <a:srgbClr val="FFFF00"/>
                </a:solidFill>
                <a:sym typeface="Wingdings"/>
              </a:rPr>
              <a:t> </a:t>
            </a:r>
            <a:r>
              <a:rPr lang="en-US" dirty="0" err="1">
                <a:solidFill>
                  <a:srgbClr val="FFFF00"/>
                </a:solidFill>
                <a:sym typeface="Wingdings"/>
              </a:rPr>
              <a:t>chemoradiation</a:t>
            </a:r>
            <a:r>
              <a:rPr lang="en-US" dirty="0">
                <a:solidFill>
                  <a:srgbClr val="FFFF00"/>
                </a:solidFill>
                <a:sym typeface="Wingdings"/>
              </a:rPr>
              <a:t> therapy</a:t>
            </a:r>
          </a:p>
        </p:txBody>
      </p:sp>
    </p:spTree>
    <p:extLst>
      <p:ext uri="{BB962C8B-B14F-4D97-AF65-F5344CB8AC3E}">
        <p14:creationId xmlns:p14="http://schemas.microsoft.com/office/powerpoint/2010/main" val="19400363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36"/>
          <p:cNvSpPr>
            <a:spLocks noGrp="1"/>
          </p:cNvSpPr>
          <p:nvPr>
            <p:ph type="title"/>
          </p:nvPr>
        </p:nvSpPr>
        <p:spPr/>
        <p:txBody>
          <a:bodyPr/>
          <a:lstStyle/>
          <a:p>
            <a:r>
              <a:rPr lang="en-US" altLang="x-none" dirty="0"/>
              <a:t>Phase III PROCLAIM Trial Design</a:t>
            </a:r>
          </a:p>
        </p:txBody>
      </p:sp>
      <p:sp>
        <p:nvSpPr>
          <p:cNvPr id="10242" name="Footer Placeholder 4"/>
          <p:cNvSpPr>
            <a:spLocks noGrp="1"/>
          </p:cNvSpPr>
          <p:nvPr>
            <p:ph type="ftr" sz="quarter" idx="4294967295"/>
          </p:nvPr>
        </p:nvSpPr>
        <p:spPr bwMode="auto">
          <a:xfrm>
            <a:off x="121024" y="6492875"/>
            <a:ext cx="8229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t" anchorCtr="0" compatLnSpc="1">
            <a:prstTxWarp prst="textNoShape">
              <a:avLst/>
            </a:prstTxWarp>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Arial" charset="0"/>
                <a:ea typeface="ＭＳ Ｐゴシック" charset="-128"/>
              </a:defRPr>
            </a:lvl9pPr>
          </a:lstStyle>
          <a:p>
            <a:pPr eaLnBrk="1" fontAlgn="base" hangingPunct="1">
              <a:spcBef>
                <a:spcPct val="0"/>
              </a:spcBef>
              <a:spcAft>
                <a:spcPct val="0"/>
              </a:spcAft>
            </a:pPr>
            <a:r>
              <a:rPr lang="en-US" altLang="x-none" sz="1600" dirty="0">
                <a:solidFill>
                  <a:schemeClr val="bg1"/>
                </a:solidFill>
              </a:rPr>
              <a:t>Senan S et al. </a:t>
            </a:r>
            <a:r>
              <a:rPr lang="en-US" altLang="x-none" sz="1600" i="1" dirty="0" smtClean="0">
                <a:solidFill>
                  <a:schemeClr val="bg1"/>
                </a:solidFill>
              </a:rPr>
              <a:t>J Clin</a:t>
            </a:r>
            <a:r>
              <a:rPr lang="en-US" altLang="x-none" sz="1600" i="1" dirty="0">
                <a:solidFill>
                  <a:schemeClr val="bg1"/>
                </a:solidFill>
              </a:rPr>
              <a:t> </a:t>
            </a:r>
            <a:r>
              <a:rPr lang="en-US" altLang="x-none" sz="1600" i="1" dirty="0" smtClean="0">
                <a:solidFill>
                  <a:schemeClr val="bg1"/>
                </a:solidFill>
              </a:rPr>
              <a:t>Oncol</a:t>
            </a:r>
            <a:r>
              <a:rPr lang="en-US" altLang="x-none" sz="1600" dirty="0" smtClean="0">
                <a:solidFill>
                  <a:schemeClr val="bg1"/>
                </a:solidFill>
              </a:rPr>
              <a:t> 2016;34(9):953-62.</a:t>
            </a:r>
            <a:endParaRPr lang="en-US" altLang="x-none" sz="1600" dirty="0">
              <a:solidFill>
                <a:schemeClr val="bg1"/>
              </a:solidFill>
            </a:endParaRPr>
          </a:p>
        </p:txBody>
      </p:sp>
      <p:sp>
        <p:nvSpPr>
          <p:cNvPr id="27" name="Line 14"/>
          <p:cNvSpPr>
            <a:spLocks noChangeShapeType="1"/>
          </p:cNvSpPr>
          <p:nvPr/>
        </p:nvSpPr>
        <p:spPr bwMode="auto">
          <a:xfrm flipV="1">
            <a:off x="2685635" y="2835428"/>
            <a:ext cx="13527" cy="624549"/>
          </a:xfrm>
          <a:prstGeom prst="line">
            <a:avLst/>
          </a:prstGeom>
          <a:noFill/>
          <a:ln w="28575">
            <a:solidFill>
              <a:schemeClr val="bg1"/>
            </a:solidFill>
            <a:round/>
            <a:headEnd/>
            <a:tailEnd/>
          </a:ln>
          <a:extLst>
            <a:ext uri="{909E8E84-426E-40dd-AFC4-6F175D3DCCD1}">
              <a14:hiddenFill xmlns:a14="http://schemas.microsoft.com/office/drawing/2010/main" xmlns="">
                <a:noFill/>
              </a14:hiddenFill>
            </a:ext>
          </a:extLst>
        </p:spPr>
        <p:txBody>
          <a:bodyPr wrap="none" anchor="ctr"/>
          <a:lstStyle/>
          <a:p>
            <a:pPr defTabSz="914400" eaLnBrk="0" fontAlgn="base" hangingPunct="0">
              <a:spcBef>
                <a:spcPct val="0"/>
              </a:spcBef>
              <a:spcAft>
                <a:spcPct val="0"/>
              </a:spcAft>
            </a:pPr>
            <a:endParaRPr lang="en-US" sz="2400" dirty="0">
              <a:solidFill>
                <a:srgbClr val="000000"/>
              </a:solidFill>
              <a:latin typeface="Arial"/>
              <a:ea typeface="ＭＳ Ｐゴシック" charset="0"/>
              <a:cs typeface="Arial"/>
            </a:endParaRPr>
          </a:p>
        </p:txBody>
      </p:sp>
      <p:grpSp>
        <p:nvGrpSpPr>
          <p:cNvPr id="32" name="Group 16"/>
          <p:cNvGrpSpPr>
            <a:grpSpLocks/>
          </p:cNvGrpSpPr>
          <p:nvPr/>
        </p:nvGrpSpPr>
        <p:grpSpPr bwMode="auto">
          <a:xfrm rot="10800000" flipH="1">
            <a:off x="2709703" y="2854806"/>
            <a:ext cx="649901" cy="1655718"/>
            <a:chOff x="3551" y="1542"/>
            <a:chExt cx="900" cy="4023"/>
          </a:xfrm>
        </p:grpSpPr>
        <p:sp>
          <p:nvSpPr>
            <p:cNvPr id="37" name="Line 17"/>
            <p:cNvSpPr>
              <a:spLocks noChangeShapeType="1"/>
            </p:cNvSpPr>
            <p:nvPr/>
          </p:nvSpPr>
          <p:spPr bwMode="auto">
            <a:xfrm flipV="1">
              <a:off x="3551" y="1542"/>
              <a:ext cx="0" cy="1382"/>
            </a:xfrm>
            <a:prstGeom prst="line">
              <a:avLst/>
            </a:prstGeom>
            <a:noFill/>
            <a:ln w="28575">
              <a:solidFill>
                <a:srgbClr val="FFFFFF"/>
              </a:solidFill>
              <a:round/>
              <a:headEnd/>
              <a:tailEnd/>
            </a:ln>
            <a:extLst>
              <a:ext uri="{909E8E84-426E-40dd-AFC4-6F175D3DCCD1}">
                <a14:hiddenFill xmlns:a14="http://schemas.microsoft.com/office/drawing/2010/main" xmlns="">
                  <a:noFill/>
                </a14:hiddenFill>
              </a:ext>
            </a:extLst>
          </p:spPr>
          <p:txBody>
            <a:bodyPr wrap="none" anchor="ctr"/>
            <a:lstStyle/>
            <a:p>
              <a:pPr defTabSz="914400" eaLnBrk="0" fontAlgn="base" hangingPunct="0">
                <a:spcBef>
                  <a:spcPct val="0"/>
                </a:spcBef>
                <a:spcAft>
                  <a:spcPct val="0"/>
                </a:spcAft>
              </a:pPr>
              <a:endParaRPr lang="en-US" sz="2400" dirty="0">
                <a:solidFill>
                  <a:srgbClr val="000000"/>
                </a:solidFill>
                <a:latin typeface="Arial"/>
                <a:ea typeface="ＭＳ Ｐゴシック" charset="0"/>
                <a:cs typeface="Arial"/>
              </a:endParaRPr>
            </a:p>
          </p:txBody>
        </p:sp>
        <p:sp>
          <p:nvSpPr>
            <p:cNvPr id="38" name="Line 18"/>
            <p:cNvSpPr>
              <a:spLocks noChangeShapeType="1"/>
            </p:cNvSpPr>
            <p:nvPr/>
          </p:nvSpPr>
          <p:spPr bwMode="auto">
            <a:xfrm>
              <a:off x="3551" y="1542"/>
              <a:ext cx="900" cy="0"/>
            </a:xfrm>
            <a:prstGeom prst="line">
              <a:avLst/>
            </a:prstGeom>
            <a:noFill/>
            <a:ln w="28575">
              <a:solidFill>
                <a:srgbClr val="FFFFFF"/>
              </a:solidFill>
              <a:round/>
              <a:headEnd/>
              <a:tailEnd type="triangle" w="med" len="med"/>
            </a:ln>
            <a:extLst>
              <a:ext uri="{909E8E84-426E-40dd-AFC4-6F175D3DCCD1}">
                <a14:hiddenFill xmlns:a14="http://schemas.microsoft.com/office/drawing/2010/main" xmlns="">
                  <a:noFill/>
                </a14:hiddenFill>
              </a:ext>
            </a:extLst>
          </p:spPr>
          <p:txBody>
            <a:bodyPr wrap="none" anchor="ctr"/>
            <a:lstStyle/>
            <a:p>
              <a:pPr defTabSz="914400" eaLnBrk="0" fontAlgn="base" hangingPunct="0">
                <a:spcBef>
                  <a:spcPct val="0"/>
                </a:spcBef>
                <a:spcAft>
                  <a:spcPct val="0"/>
                </a:spcAft>
              </a:pPr>
              <a:endParaRPr lang="en-US" sz="2400" dirty="0">
                <a:solidFill>
                  <a:srgbClr val="000000"/>
                </a:solidFill>
                <a:latin typeface="Arial"/>
                <a:ea typeface="ＭＳ Ｐゴシック" charset="0"/>
                <a:cs typeface="Arial"/>
              </a:endParaRPr>
            </a:p>
          </p:txBody>
        </p:sp>
        <p:sp>
          <p:nvSpPr>
            <p:cNvPr id="54" name="Line 18"/>
            <p:cNvSpPr>
              <a:spLocks noChangeShapeType="1"/>
            </p:cNvSpPr>
            <p:nvPr/>
          </p:nvSpPr>
          <p:spPr bwMode="auto">
            <a:xfrm>
              <a:off x="3551" y="5565"/>
              <a:ext cx="900" cy="0"/>
            </a:xfrm>
            <a:prstGeom prst="line">
              <a:avLst/>
            </a:prstGeom>
            <a:noFill/>
            <a:ln w="28575">
              <a:solidFill>
                <a:srgbClr val="FFFFFF"/>
              </a:solidFill>
              <a:round/>
              <a:headEnd/>
              <a:tailEnd type="triangle" w="med" len="med"/>
            </a:ln>
            <a:extLst>
              <a:ext uri="{909E8E84-426E-40dd-AFC4-6F175D3DCCD1}">
                <a14:hiddenFill xmlns:a14="http://schemas.microsoft.com/office/drawing/2010/main" xmlns="">
                  <a:noFill/>
                </a14:hiddenFill>
              </a:ext>
            </a:extLst>
          </p:spPr>
          <p:txBody>
            <a:bodyPr wrap="none" anchor="ctr"/>
            <a:lstStyle/>
            <a:p>
              <a:pPr defTabSz="914400" eaLnBrk="0" fontAlgn="base" hangingPunct="0">
                <a:spcBef>
                  <a:spcPct val="0"/>
                </a:spcBef>
                <a:spcAft>
                  <a:spcPct val="0"/>
                </a:spcAft>
              </a:pPr>
              <a:endParaRPr lang="en-US" sz="2400" dirty="0">
                <a:solidFill>
                  <a:srgbClr val="000000"/>
                </a:solidFill>
                <a:latin typeface="Arial"/>
                <a:ea typeface="ＭＳ Ｐゴシック" charset="0"/>
                <a:cs typeface="Arial"/>
              </a:endParaRPr>
            </a:p>
          </p:txBody>
        </p:sp>
      </p:grpSp>
      <p:sp>
        <p:nvSpPr>
          <p:cNvPr id="39" name="Text Box 20"/>
          <p:cNvSpPr txBox="1">
            <a:spLocks noChangeArrowheads="1"/>
          </p:cNvSpPr>
          <p:nvPr/>
        </p:nvSpPr>
        <p:spPr bwMode="auto">
          <a:xfrm>
            <a:off x="3370548" y="2184763"/>
            <a:ext cx="1725888" cy="1191092"/>
          </a:xfrm>
          <a:prstGeom prst="rect">
            <a:avLst/>
          </a:prstGeom>
          <a:solidFill>
            <a:srgbClr val="F9961E"/>
          </a:solidFill>
          <a:ln w="12700">
            <a:solidFill>
              <a:schemeClr val="tx1">
                <a:lumMod val="10000"/>
                <a:lumOff val="90000"/>
              </a:schemeClr>
            </a:solidFill>
            <a:miter lim="800000"/>
            <a:headEnd/>
            <a:tailEnd/>
          </a:ln>
        </p:spPr>
        <p:txBody>
          <a:bodyPr wrap="square" anchor="ctr" anchorCtr="0">
            <a:no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fontAlgn="base">
              <a:lnSpc>
                <a:spcPct val="110000"/>
              </a:lnSpc>
              <a:spcBef>
                <a:spcPct val="0"/>
              </a:spcBef>
              <a:spcAft>
                <a:spcPct val="0"/>
              </a:spcAft>
              <a:buFontTx/>
              <a:buNone/>
              <a:defRPr/>
            </a:pPr>
            <a:r>
              <a:rPr lang="en-US" altLang="en-US" sz="1600" b="1" dirty="0" err="1" smtClean="0">
                <a:solidFill>
                  <a:srgbClr val="010F97"/>
                </a:solidFill>
                <a:latin typeface="Arial"/>
                <a:ea typeface="Arial" pitchFamily="-104" charset="0"/>
                <a:cs typeface="Arial" panose="020B0604020202020204" pitchFamily="34" charset="0"/>
              </a:rPr>
              <a:t>Pemetrexed</a:t>
            </a:r>
            <a:r>
              <a:rPr lang="en-US" altLang="en-US" sz="1600" b="1" dirty="0" smtClean="0">
                <a:solidFill>
                  <a:srgbClr val="010F97"/>
                </a:solidFill>
                <a:latin typeface="Arial"/>
                <a:ea typeface="Arial" pitchFamily="-104" charset="0"/>
                <a:cs typeface="Arial" panose="020B0604020202020204" pitchFamily="34" charset="0"/>
              </a:rPr>
              <a:t>, cisplatin, TRT</a:t>
            </a:r>
            <a:br>
              <a:rPr lang="en-US" altLang="en-US" sz="1600" b="1" dirty="0" smtClean="0">
                <a:solidFill>
                  <a:srgbClr val="010F97"/>
                </a:solidFill>
                <a:latin typeface="Arial"/>
                <a:ea typeface="Arial" pitchFamily="-104" charset="0"/>
                <a:cs typeface="Arial" panose="020B0604020202020204" pitchFamily="34" charset="0"/>
              </a:rPr>
            </a:br>
            <a:r>
              <a:rPr lang="en-US" altLang="en-US" sz="1600" b="1" dirty="0" smtClean="0">
                <a:solidFill>
                  <a:srgbClr val="010F97"/>
                </a:solidFill>
                <a:latin typeface="Arial"/>
                <a:ea typeface="Arial" pitchFamily="-104" charset="0"/>
                <a:cs typeface="Arial" panose="020B0604020202020204" pitchFamily="34" charset="0"/>
              </a:rPr>
              <a:t>3 cycles </a:t>
            </a:r>
            <a:br>
              <a:rPr lang="en-US" altLang="en-US" sz="1600" b="1" dirty="0" smtClean="0">
                <a:solidFill>
                  <a:srgbClr val="010F97"/>
                </a:solidFill>
                <a:latin typeface="Arial"/>
                <a:ea typeface="Arial" pitchFamily="-104" charset="0"/>
                <a:cs typeface="Arial" panose="020B0604020202020204" pitchFamily="34" charset="0"/>
              </a:rPr>
            </a:br>
            <a:r>
              <a:rPr lang="en-US" altLang="en-US" sz="1600" b="1" dirty="0" smtClean="0">
                <a:solidFill>
                  <a:srgbClr val="010F97"/>
                </a:solidFill>
                <a:latin typeface="Arial"/>
                <a:ea typeface="Arial" pitchFamily="-104" charset="0"/>
                <a:cs typeface="Arial" panose="020B0604020202020204" pitchFamily="34" charset="0"/>
              </a:rPr>
              <a:t>(n = 283)</a:t>
            </a:r>
          </a:p>
        </p:txBody>
      </p:sp>
      <p:sp>
        <p:nvSpPr>
          <p:cNvPr id="40" name="Text Box 20"/>
          <p:cNvSpPr txBox="1">
            <a:spLocks noChangeArrowheads="1"/>
          </p:cNvSpPr>
          <p:nvPr/>
        </p:nvSpPr>
        <p:spPr bwMode="auto">
          <a:xfrm>
            <a:off x="3370548" y="3852341"/>
            <a:ext cx="1725888" cy="1269513"/>
          </a:xfrm>
          <a:prstGeom prst="rect">
            <a:avLst/>
          </a:prstGeom>
          <a:solidFill>
            <a:srgbClr val="99CD13"/>
          </a:solidFill>
          <a:ln w="12700">
            <a:solidFill>
              <a:schemeClr val="tx1">
                <a:lumMod val="10000"/>
                <a:lumOff val="90000"/>
              </a:schemeClr>
            </a:solidFill>
            <a:miter lim="800000"/>
            <a:headEnd/>
            <a:tailEnd/>
          </a:ln>
        </p:spPr>
        <p:txBody>
          <a:bodyPr wrap="square" anchor="ctr">
            <a:no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lnSpc>
                <a:spcPct val="110000"/>
              </a:lnSpc>
              <a:spcBef>
                <a:spcPct val="0"/>
              </a:spcBef>
              <a:buNone/>
              <a:defRPr/>
            </a:pPr>
            <a:r>
              <a:rPr lang="en-US" altLang="en-US" sz="1600" b="1" dirty="0" err="1" smtClean="0">
                <a:solidFill>
                  <a:srgbClr val="010F97"/>
                </a:solidFill>
                <a:latin typeface="Arial"/>
                <a:ea typeface="Arial" pitchFamily="-104" charset="0"/>
                <a:cs typeface="Arial" panose="020B0604020202020204" pitchFamily="34" charset="0"/>
              </a:rPr>
              <a:t>Etopside</a:t>
            </a:r>
            <a:r>
              <a:rPr lang="en-US" altLang="en-US" sz="1600" b="1" dirty="0" smtClean="0">
                <a:solidFill>
                  <a:srgbClr val="010F97"/>
                </a:solidFill>
                <a:latin typeface="Arial"/>
                <a:ea typeface="Arial" pitchFamily="-104" charset="0"/>
                <a:cs typeface="Arial" panose="020B0604020202020204" pitchFamily="34" charset="0"/>
              </a:rPr>
              <a:t>, </a:t>
            </a:r>
            <a:r>
              <a:rPr lang="en-US" altLang="en-US" sz="1600" b="1" dirty="0">
                <a:solidFill>
                  <a:srgbClr val="010F97"/>
                </a:solidFill>
                <a:latin typeface="Arial"/>
                <a:ea typeface="Arial" pitchFamily="-104" charset="0"/>
                <a:cs typeface="Arial" panose="020B0604020202020204" pitchFamily="34" charset="0"/>
              </a:rPr>
              <a:t>c</a:t>
            </a:r>
            <a:r>
              <a:rPr lang="en-US" altLang="en-US" sz="1600" b="1" dirty="0" smtClean="0">
                <a:solidFill>
                  <a:srgbClr val="010F97"/>
                </a:solidFill>
                <a:latin typeface="Arial"/>
                <a:ea typeface="Arial" pitchFamily="-104" charset="0"/>
                <a:cs typeface="Arial" panose="020B0604020202020204" pitchFamily="34" charset="0"/>
              </a:rPr>
              <a:t>isplatin</a:t>
            </a:r>
            <a:r>
              <a:rPr lang="en-US" altLang="en-US" sz="1600" b="1" dirty="0">
                <a:solidFill>
                  <a:srgbClr val="010F97"/>
                </a:solidFill>
                <a:latin typeface="Arial"/>
                <a:ea typeface="Arial" pitchFamily="-104" charset="0"/>
                <a:cs typeface="Arial" panose="020B0604020202020204" pitchFamily="34" charset="0"/>
              </a:rPr>
              <a:t>, TRT</a:t>
            </a:r>
            <a:br>
              <a:rPr lang="en-US" altLang="en-US" sz="1600" b="1" dirty="0">
                <a:solidFill>
                  <a:srgbClr val="010F97"/>
                </a:solidFill>
                <a:latin typeface="Arial"/>
                <a:ea typeface="Arial" pitchFamily="-104" charset="0"/>
                <a:cs typeface="Arial" panose="020B0604020202020204" pitchFamily="34" charset="0"/>
              </a:rPr>
            </a:br>
            <a:r>
              <a:rPr lang="en-US" altLang="en-US" sz="1600" b="1" dirty="0" smtClean="0">
                <a:solidFill>
                  <a:srgbClr val="010F97"/>
                </a:solidFill>
                <a:latin typeface="Arial"/>
                <a:ea typeface="Arial" pitchFamily="-104" charset="0"/>
                <a:cs typeface="Arial" panose="020B0604020202020204" pitchFamily="34" charset="0"/>
              </a:rPr>
              <a:t>2 cycles </a:t>
            </a:r>
            <a:br>
              <a:rPr lang="en-US" altLang="en-US" sz="1600" b="1" dirty="0" smtClean="0">
                <a:solidFill>
                  <a:srgbClr val="010F97"/>
                </a:solidFill>
                <a:latin typeface="Arial"/>
                <a:ea typeface="Arial" pitchFamily="-104" charset="0"/>
                <a:cs typeface="Arial" panose="020B0604020202020204" pitchFamily="34" charset="0"/>
              </a:rPr>
            </a:br>
            <a:r>
              <a:rPr lang="en-US" altLang="en-US" sz="1600" b="1" dirty="0" smtClean="0">
                <a:solidFill>
                  <a:srgbClr val="010F97"/>
                </a:solidFill>
                <a:latin typeface="Arial"/>
                <a:ea typeface="Arial" pitchFamily="-104" charset="0"/>
                <a:cs typeface="Arial" panose="020B0604020202020204" pitchFamily="34" charset="0"/>
              </a:rPr>
              <a:t>(n = 272)</a:t>
            </a:r>
            <a:endParaRPr lang="en-US" altLang="en-US" sz="1600" b="1" dirty="0">
              <a:solidFill>
                <a:srgbClr val="010F97"/>
              </a:solidFill>
              <a:latin typeface="Arial"/>
              <a:ea typeface="Arial" pitchFamily="-104" charset="0"/>
              <a:cs typeface="Arial" panose="020B0604020202020204" pitchFamily="34" charset="0"/>
            </a:endParaRPr>
          </a:p>
        </p:txBody>
      </p:sp>
      <p:sp>
        <p:nvSpPr>
          <p:cNvPr id="42" name="TextBox 41"/>
          <p:cNvSpPr txBox="1"/>
          <p:nvPr/>
        </p:nvSpPr>
        <p:spPr>
          <a:xfrm>
            <a:off x="1014920" y="2648689"/>
            <a:ext cx="184666" cy="461665"/>
          </a:xfrm>
          <a:prstGeom prst="rect">
            <a:avLst/>
          </a:prstGeom>
          <a:noFill/>
        </p:spPr>
        <p:txBody>
          <a:bodyPr wrap="none" rtlCol="0">
            <a:spAutoFit/>
          </a:bodyPr>
          <a:lstStyle/>
          <a:p>
            <a:pPr defTabSz="914400" eaLnBrk="0" fontAlgn="base" hangingPunct="0">
              <a:spcBef>
                <a:spcPct val="0"/>
              </a:spcBef>
              <a:spcAft>
                <a:spcPct val="0"/>
              </a:spcAft>
            </a:pPr>
            <a:endParaRPr lang="en-US" sz="2400" dirty="0">
              <a:solidFill>
                <a:srgbClr val="000000"/>
              </a:solidFill>
              <a:latin typeface="Arial" charset="0"/>
              <a:ea typeface="ＭＳ Ｐゴシック" charset="0"/>
              <a:cs typeface="ＭＳ Ｐゴシック" charset="0"/>
            </a:endParaRPr>
          </a:p>
        </p:txBody>
      </p:sp>
      <p:sp>
        <p:nvSpPr>
          <p:cNvPr id="43" name="Line 2"/>
          <p:cNvSpPr>
            <a:spLocks noChangeShapeType="1"/>
          </p:cNvSpPr>
          <p:nvPr/>
        </p:nvSpPr>
        <p:spPr bwMode="auto">
          <a:xfrm>
            <a:off x="2181379" y="3673238"/>
            <a:ext cx="354778" cy="0"/>
          </a:xfrm>
          <a:prstGeom prst="line">
            <a:avLst/>
          </a:prstGeom>
          <a:noFill/>
          <a:ln w="28575">
            <a:solidFill>
              <a:srgbClr val="FFFFFF"/>
            </a:solidFill>
            <a:round/>
            <a:headEnd/>
            <a:tailEnd/>
          </a:ln>
          <a:extLst>
            <a:ext uri="{909E8E84-426E-40dd-AFC4-6F175D3DCCD1}">
              <a14:hiddenFill xmlns:a14="http://schemas.microsoft.com/office/drawing/2010/main" xmlns="">
                <a:noFill/>
              </a14:hiddenFill>
            </a:ext>
          </a:extLst>
        </p:spPr>
        <p:txBody>
          <a:bodyPr wrap="none" anchor="ctr"/>
          <a:lstStyle/>
          <a:p>
            <a:pPr defTabSz="914400" eaLnBrk="0" fontAlgn="base" hangingPunct="0">
              <a:spcBef>
                <a:spcPct val="0"/>
              </a:spcBef>
              <a:spcAft>
                <a:spcPct val="0"/>
              </a:spcAft>
            </a:pPr>
            <a:endParaRPr lang="en-US" sz="2400" dirty="0">
              <a:solidFill>
                <a:srgbClr val="000000"/>
              </a:solidFill>
              <a:latin typeface="Arial"/>
              <a:ea typeface="ＭＳ Ｐゴシック" charset="0"/>
              <a:cs typeface="Arial"/>
            </a:endParaRPr>
          </a:p>
        </p:txBody>
      </p:sp>
      <p:grpSp>
        <p:nvGrpSpPr>
          <p:cNvPr id="44" name="Group 24"/>
          <p:cNvGrpSpPr>
            <a:grpSpLocks/>
          </p:cNvGrpSpPr>
          <p:nvPr/>
        </p:nvGrpSpPr>
        <p:grpSpPr bwMode="auto">
          <a:xfrm>
            <a:off x="2298592" y="3203896"/>
            <a:ext cx="914400" cy="914400"/>
            <a:chOff x="1872" y="1584"/>
            <a:chExt cx="576" cy="576"/>
          </a:xfrm>
        </p:grpSpPr>
        <p:sp>
          <p:nvSpPr>
            <p:cNvPr id="45" name="Oval 44"/>
            <p:cNvSpPr>
              <a:spLocks noChangeArrowheads="1"/>
            </p:cNvSpPr>
            <p:nvPr/>
          </p:nvSpPr>
          <p:spPr bwMode="auto">
            <a:xfrm>
              <a:off x="1872" y="1584"/>
              <a:ext cx="576" cy="576"/>
            </a:xfrm>
            <a:prstGeom prst="ellipse">
              <a:avLst/>
            </a:prstGeom>
            <a:solidFill>
              <a:srgbClr val="FE701B"/>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63500" dir="2700000" algn="ctr" rotWithShape="0">
                      <a:schemeClr val="tx1">
                        <a:alpha val="39998"/>
                      </a:schemeClr>
                    </a:outerShdw>
                  </a:effectLst>
                </a14:hiddenEffects>
              </a:ext>
            </a:extLst>
          </p:spPr>
          <p:txBody>
            <a:bodyPr wrap="none" anchor="ctr"/>
            <a:lstStyle/>
            <a:p>
              <a:pPr defTabSz="457200" eaLnBrk="1" fontAlgn="auto" hangingPunct="1">
                <a:spcBef>
                  <a:spcPts val="0"/>
                </a:spcBef>
                <a:spcAft>
                  <a:spcPts val="0"/>
                </a:spcAft>
                <a:defRPr/>
              </a:pPr>
              <a:endParaRPr lang="en-US" sz="1800">
                <a:solidFill>
                  <a:prstClr val="black"/>
                </a:solidFill>
                <a:latin typeface="Arial"/>
                <a:ea typeface="MS PGothic" charset="0"/>
                <a:cs typeface="+mn-cs"/>
              </a:endParaRPr>
            </a:p>
          </p:txBody>
        </p:sp>
        <p:sp>
          <p:nvSpPr>
            <p:cNvPr id="46" name="Rectangle 45"/>
            <p:cNvSpPr>
              <a:spLocks noChangeArrowheads="1"/>
            </p:cNvSpPr>
            <p:nvPr/>
          </p:nvSpPr>
          <p:spPr bwMode="auto">
            <a:xfrm>
              <a:off x="1920" y="1632"/>
              <a:ext cx="480" cy="48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63500" dir="2700000" algn="ctr" rotWithShape="0">
                      <a:schemeClr val="tx1">
                        <a:alpha val="39998"/>
                      </a:schemeClr>
                    </a:outerShdw>
                  </a:effectLst>
                </a14:hiddenEffects>
              </a:ext>
            </a:extLst>
          </p:spPr>
          <p:txBody>
            <a:bodyPr lIns="0" tIns="0" rIns="0" anchor="ctr"/>
            <a:lstStyle/>
            <a:p>
              <a:pPr algn="ctr" defTabSz="457200" eaLnBrk="1" fontAlgn="auto" hangingPunct="1">
                <a:spcBef>
                  <a:spcPts val="0"/>
                </a:spcBef>
                <a:spcAft>
                  <a:spcPts val="0"/>
                </a:spcAft>
                <a:defRPr/>
              </a:pPr>
              <a:r>
                <a:rPr lang="en-US" sz="3600" b="1" dirty="0">
                  <a:solidFill>
                    <a:prstClr val="white"/>
                  </a:solidFill>
                  <a:ea typeface="MS PGothic" charset="0"/>
                  <a:cs typeface="+mn-cs"/>
                </a:rPr>
                <a:t>R</a:t>
              </a:r>
            </a:p>
          </p:txBody>
        </p:sp>
      </p:grpSp>
      <p:sp>
        <p:nvSpPr>
          <p:cNvPr id="2" name="TextBox 1"/>
          <p:cNvSpPr txBox="1"/>
          <p:nvPr/>
        </p:nvSpPr>
        <p:spPr>
          <a:xfrm>
            <a:off x="260855" y="2082786"/>
            <a:ext cx="3538887" cy="369332"/>
          </a:xfrm>
          <a:prstGeom prst="rect">
            <a:avLst/>
          </a:prstGeom>
          <a:noFill/>
        </p:spPr>
        <p:txBody>
          <a:bodyPr wrap="square" rtlCol="0">
            <a:spAutoFit/>
          </a:bodyPr>
          <a:lstStyle/>
          <a:p>
            <a:r>
              <a:rPr lang="en-US" sz="1800" b="1" dirty="0" smtClean="0">
                <a:solidFill>
                  <a:schemeClr val="bg1"/>
                </a:solidFill>
              </a:rPr>
              <a:t>Eligibility (n = 598)</a:t>
            </a:r>
            <a:endParaRPr lang="en-US" sz="1800" b="1" dirty="0">
              <a:solidFill>
                <a:schemeClr val="bg1"/>
              </a:solidFill>
            </a:endParaRPr>
          </a:p>
        </p:txBody>
      </p:sp>
      <p:sp>
        <p:nvSpPr>
          <p:cNvPr id="47" name="TextBox 46"/>
          <p:cNvSpPr txBox="1"/>
          <p:nvPr/>
        </p:nvSpPr>
        <p:spPr>
          <a:xfrm>
            <a:off x="2550276" y="2358450"/>
            <a:ext cx="941294" cy="369332"/>
          </a:xfrm>
          <a:prstGeom prst="rect">
            <a:avLst/>
          </a:prstGeom>
          <a:noFill/>
        </p:spPr>
        <p:txBody>
          <a:bodyPr wrap="square" rtlCol="0">
            <a:spAutoFit/>
          </a:bodyPr>
          <a:lstStyle/>
          <a:p>
            <a:r>
              <a:rPr lang="en-US" sz="1800" b="1" smtClean="0">
                <a:solidFill>
                  <a:schemeClr val="bg1"/>
                </a:solidFill>
              </a:rPr>
              <a:t>Arm A</a:t>
            </a:r>
            <a:endParaRPr lang="en-US" sz="1800" b="1" dirty="0">
              <a:solidFill>
                <a:schemeClr val="bg1"/>
              </a:solidFill>
            </a:endParaRPr>
          </a:p>
        </p:txBody>
      </p:sp>
      <p:sp>
        <p:nvSpPr>
          <p:cNvPr id="48" name="TextBox 47"/>
          <p:cNvSpPr txBox="1"/>
          <p:nvPr/>
        </p:nvSpPr>
        <p:spPr>
          <a:xfrm>
            <a:off x="2550276" y="4566524"/>
            <a:ext cx="941294" cy="369332"/>
          </a:xfrm>
          <a:prstGeom prst="rect">
            <a:avLst/>
          </a:prstGeom>
          <a:noFill/>
        </p:spPr>
        <p:txBody>
          <a:bodyPr wrap="square" rtlCol="0">
            <a:spAutoFit/>
          </a:bodyPr>
          <a:lstStyle/>
          <a:p>
            <a:r>
              <a:rPr lang="en-US" sz="1800" b="1" dirty="0" smtClean="0">
                <a:solidFill>
                  <a:schemeClr val="bg1"/>
                </a:solidFill>
              </a:rPr>
              <a:t>Arm B</a:t>
            </a:r>
            <a:endParaRPr lang="en-US" sz="1800" b="1" dirty="0">
              <a:solidFill>
                <a:schemeClr val="bg1"/>
              </a:solidFill>
            </a:endParaRPr>
          </a:p>
        </p:txBody>
      </p:sp>
      <p:sp>
        <p:nvSpPr>
          <p:cNvPr id="41" name="Text Box 19"/>
          <p:cNvSpPr txBox="1">
            <a:spLocks noChangeArrowheads="1"/>
          </p:cNvSpPr>
          <p:nvPr/>
        </p:nvSpPr>
        <p:spPr bwMode="auto">
          <a:xfrm>
            <a:off x="376518" y="2651628"/>
            <a:ext cx="1775462" cy="2005961"/>
          </a:xfrm>
          <a:prstGeom prst="rect">
            <a:avLst/>
          </a:prstGeom>
          <a:solidFill>
            <a:srgbClr val="005796"/>
          </a:solidFill>
          <a:ln w="12700">
            <a:solidFill>
              <a:schemeClr val="bg1"/>
            </a:solidFill>
            <a:miter lim="800000"/>
            <a:headEnd/>
            <a:tailEnd/>
          </a:ln>
          <a:extLst/>
        </p:spPr>
        <p:txBody>
          <a:bodyPr wrap="square" lIns="182880" tIns="182880" bIns="182880" anchor="ctr" anchorCtr="0">
            <a:prstTxWarp prst="textNoShape">
              <a:avLst/>
            </a:prstTxWarp>
            <a:noAutofit/>
          </a:bodyPr>
          <a:lstStyle/>
          <a:p>
            <a:pPr eaLnBrk="0" fontAlgn="base" hangingPunct="0">
              <a:spcBef>
                <a:spcPts val="600"/>
              </a:spcBef>
            </a:pPr>
            <a:r>
              <a:rPr lang="en-US" sz="1800" dirty="0" smtClean="0">
                <a:solidFill>
                  <a:prstClr val="white"/>
                </a:solidFill>
                <a:latin typeface="Arial"/>
                <a:ea typeface="Arial" pitchFamily="-104" charset="0"/>
                <a:cs typeface="Arial" pitchFamily="-104" charset="0"/>
              </a:rPr>
              <a:t>Previously untreated Stage IIIA-IIIB </a:t>
            </a:r>
            <a:r>
              <a:rPr lang="en-US" sz="1800" dirty="0" err="1" smtClean="0">
                <a:solidFill>
                  <a:prstClr val="white"/>
                </a:solidFill>
                <a:latin typeface="Arial"/>
                <a:ea typeface="Arial" pitchFamily="-104" charset="0"/>
                <a:cs typeface="Arial" pitchFamily="-104" charset="0"/>
              </a:rPr>
              <a:t>nonsquamous</a:t>
            </a:r>
            <a:r>
              <a:rPr lang="en-US" sz="1800" dirty="0" smtClean="0">
                <a:solidFill>
                  <a:prstClr val="white"/>
                </a:solidFill>
                <a:latin typeface="Arial"/>
                <a:ea typeface="Arial" pitchFamily="-104" charset="0"/>
                <a:cs typeface="Arial" pitchFamily="-104" charset="0"/>
              </a:rPr>
              <a:t> NSCLC </a:t>
            </a:r>
            <a:br>
              <a:rPr lang="en-US" sz="1800" dirty="0" smtClean="0">
                <a:solidFill>
                  <a:prstClr val="white"/>
                </a:solidFill>
                <a:latin typeface="Arial"/>
                <a:ea typeface="Arial" pitchFamily="-104" charset="0"/>
                <a:cs typeface="Arial" pitchFamily="-104" charset="0"/>
              </a:rPr>
            </a:br>
            <a:r>
              <a:rPr lang="en-US" sz="1800" dirty="0" smtClean="0">
                <a:solidFill>
                  <a:prstClr val="white"/>
                </a:solidFill>
                <a:latin typeface="Arial"/>
                <a:ea typeface="Arial" pitchFamily="-104" charset="0"/>
                <a:cs typeface="Arial" pitchFamily="-104" charset="0"/>
              </a:rPr>
              <a:t>PS 0/1</a:t>
            </a:r>
          </a:p>
        </p:txBody>
      </p:sp>
      <p:sp>
        <p:nvSpPr>
          <p:cNvPr id="50" name="Line 18"/>
          <p:cNvSpPr>
            <a:spLocks noChangeShapeType="1"/>
          </p:cNvSpPr>
          <p:nvPr/>
        </p:nvSpPr>
        <p:spPr bwMode="auto">
          <a:xfrm rot="10800000" flipH="1">
            <a:off x="5213003" y="4510524"/>
            <a:ext cx="1107115" cy="0"/>
          </a:xfrm>
          <a:prstGeom prst="line">
            <a:avLst/>
          </a:prstGeom>
          <a:noFill/>
          <a:ln w="28575">
            <a:solidFill>
              <a:srgbClr val="99CE15"/>
            </a:solidFill>
            <a:round/>
            <a:headEnd/>
            <a:tailEnd type="triangle" w="med" len="med"/>
          </a:ln>
          <a:extLst>
            <a:ext uri="{909E8E84-426E-40dd-AFC4-6F175D3DCCD1}">
              <a14:hiddenFill xmlns:a14="http://schemas.microsoft.com/office/drawing/2010/main" xmlns="">
                <a:noFill/>
              </a14:hiddenFill>
            </a:ext>
          </a:extLst>
        </p:spPr>
        <p:txBody>
          <a:bodyPr wrap="none" anchor="ctr"/>
          <a:lstStyle/>
          <a:p>
            <a:pPr defTabSz="914400" eaLnBrk="0" fontAlgn="base" hangingPunct="0">
              <a:spcBef>
                <a:spcPct val="0"/>
              </a:spcBef>
              <a:spcAft>
                <a:spcPct val="0"/>
              </a:spcAft>
            </a:pPr>
            <a:endParaRPr lang="en-US" sz="2400" dirty="0">
              <a:solidFill>
                <a:srgbClr val="000000"/>
              </a:solidFill>
              <a:latin typeface="Arial"/>
              <a:ea typeface="ＭＳ Ｐゴシック" charset="0"/>
              <a:cs typeface="Arial"/>
            </a:endParaRPr>
          </a:p>
        </p:txBody>
      </p:sp>
      <p:sp>
        <p:nvSpPr>
          <p:cNvPr id="51" name="Line 18"/>
          <p:cNvSpPr>
            <a:spLocks noChangeShapeType="1"/>
          </p:cNvSpPr>
          <p:nvPr/>
        </p:nvSpPr>
        <p:spPr bwMode="auto">
          <a:xfrm rot="10800000" flipH="1">
            <a:off x="5213003" y="2859427"/>
            <a:ext cx="1107115" cy="0"/>
          </a:xfrm>
          <a:prstGeom prst="line">
            <a:avLst/>
          </a:prstGeom>
          <a:noFill/>
          <a:ln w="28575">
            <a:solidFill>
              <a:srgbClr val="F9961E"/>
            </a:solidFill>
            <a:round/>
            <a:headEnd/>
            <a:tailEnd type="triangle" w="med" len="med"/>
          </a:ln>
          <a:extLst>
            <a:ext uri="{909E8E84-426E-40dd-AFC4-6F175D3DCCD1}">
              <a14:hiddenFill xmlns:a14="http://schemas.microsoft.com/office/drawing/2010/main" xmlns="">
                <a:noFill/>
              </a14:hiddenFill>
            </a:ext>
          </a:extLst>
        </p:spPr>
        <p:txBody>
          <a:bodyPr wrap="none" anchor="ctr"/>
          <a:lstStyle/>
          <a:p>
            <a:pPr defTabSz="914400" eaLnBrk="0" fontAlgn="base" hangingPunct="0">
              <a:spcBef>
                <a:spcPct val="0"/>
              </a:spcBef>
              <a:spcAft>
                <a:spcPct val="0"/>
              </a:spcAft>
            </a:pPr>
            <a:endParaRPr lang="en-US" sz="2400" dirty="0">
              <a:solidFill>
                <a:srgbClr val="000000"/>
              </a:solidFill>
              <a:latin typeface="Arial"/>
              <a:ea typeface="ＭＳ Ｐゴシック" charset="0"/>
              <a:cs typeface="Arial"/>
            </a:endParaRPr>
          </a:p>
        </p:txBody>
      </p:sp>
      <p:sp>
        <p:nvSpPr>
          <p:cNvPr id="52" name="Text Box 20"/>
          <p:cNvSpPr txBox="1">
            <a:spLocks noChangeArrowheads="1"/>
          </p:cNvSpPr>
          <p:nvPr/>
        </p:nvSpPr>
        <p:spPr bwMode="auto">
          <a:xfrm>
            <a:off x="6436685" y="2383187"/>
            <a:ext cx="2357692" cy="992667"/>
          </a:xfrm>
          <a:prstGeom prst="rect">
            <a:avLst/>
          </a:prstGeom>
          <a:solidFill>
            <a:srgbClr val="F9961E"/>
          </a:solidFill>
          <a:ln w="12700">
            <a:solidFill>
              <a:schemeClr val="tx1">
                <a:lumMod val="10000"/>
                <a:lumOff val="90000"/>
              </a:schemeClr>
            </a:solidFill>
            <a:miter lim="800000"/>
            <a:headEnd/>
            <a:tailEnd/>
          </a:ln>
        </p:spPr>
        <p:txBody>
          <a:bodyPr wrap="square" anchor="ctr" anchorCtr="0">
            <a:no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fontAlgn="base">
              <a:lnSpc>
                <a:spcPct val="110000"/>
              </a:lnSpc>
              <a:spcBef>
                <a:spcPct val="0"/>
              </a:spcBef>
              <a:spcAft>
                <a:spcPct val="0"/>
              </a:spcAft>
              <a:buFontTx/>
              <a:buNone/>
              <a:defRPr/>
            </a:pPr>
            <a:r>
              <a:rPr lang="en-US" altLang="en-US" sz="1600" b="1" dirty="0" err="1" smtClean="0">
                <a:solidFill>
                  <a:srgbClr val="010F97"/>
                </a:solidFill>
                <a:latin typeface="Arial"/>
                <a:ea typeface="Arial" pitchFamily="-104" charset="0"/>
                <a:cs typeface="Arial" panose="020B0604020202020204" pitchFamily="34" charset="0"/>
              </a:rPr>
              <a:t>Pemetrexed</a:t>
            </a:r>
            <a:r>
              <a:rPr lang="en-US" altLang="en-US" sz="1600" b="1" dirty="0" smtClean="0">
                <a:solidFill>
                  <a:srgbClr val="010F97"/>
                </a:solidFill>
                <a:latin typeface="Arial"/>
                <a:ea typeface="Arial" pitchFamily="-104" charset="0"/>
                <a:cs typeface="Arial" panose="020B0604020202020204" pitchFamily="34" charset="0"/>
              </a:rPr>
              <a:t/>
            </a:r>
            <a:br>
              <a:rPr lang="en-US" altLang="en-US" sz="1600" b="1" dirty="0" smtClean="0">
                <a:solidFill>
                  <a:srgbClr val="010F97"/>
                </a:solidFill>
                <a:latin typeface="Arial"/>
                <a:ea typeface="Arial" pitchFamily="-104" charset="0"/>
                <a:cs typeface="Arial" panose="020B0604020202020204" pitchFamily="34" charset="0"/>
              </a:rPr>
            </a:br>
            <a:r>
              <a:rPr lang="en-US" altLang="en-US" sz="1600" b="1" dirty="0" smtClean="0">
                <a:solidFill>
                  <a:srgbClr val="010F97"/>
                </a:solidFill>
                <a:latin typeface="Arial"/>
                <a:ea typeface="Arial" pitchFamily="-104" charset="0"/>
                <a:cs typeface="Arial" panose="020B0604020202020204" pitchFamily="34" charset="0"/>
              </a:rPr>
              <a:t>4 cycles</a:t>
            </a:r>
          </a:p>
        </p:txBody>
      </p:sp>
      <p:sp>
        <p:nvSpPr>
          <p:cNvPr id="53" name="Text Box 20"/>
          <p:cNvSpPr txBox="1">
            <a:spLocks noChangeArrowheads="1"/>
          </p:cNvSpPr>
          <p:nvPr/>
        </p:nvSpPr>
        <p:spPr bwMode="auto">
          <a:xfrm>
            <a:off x="6436684" y="4002006"/>
            <a:ext cx="2357693" cy="2124943"/>
          </a:xfrm>
          <a:prstGeom prst="rect">
            <a:avLst/>
          </a:prstGeom>
          <a:solidFill>
            <a:srgbClr val="99CD13"/>
          </a:solidFill>
          <a:ln w="12700">
            <a:solidFill>
              <a:schemeClr val="tx1">
                <a:lumMod val="10000"/>
                <a:lumOff val="90000"/>
              </a:schemeClr>
            </a:solidFill>
            <a:miter lim="800000"/>
            <a:headEnd/>
            <a:tailEnd/>
          </a:ln>
        </p:spPr>
        <p:txBody>
          <a:bodyPr wrap="square" anchor="ctr">
            <a:no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lnSpc>
                <a:spcPct val="110000"/>
              </a:lnSpc>
              <a:spcBef>
                <a:spcPct val="0"/>
              </a:spcBef>
              <a:buNone/>
              <a:defRPr/>
            </a:pPr>
            <a:r>
              <a:rPr lang="en-US" altLang="en-US" sz="1600" b="1" u="sng" dirty="0" smtClean="0">
                <a:solidFill>
                  <a:srgbClr val="010F97"/>
                </a:solidFill>
                <a:latin typeface="Arial"/>
                <a:ea typeface="Arial" pitchFamily="-104" charset="0"/>
                <a:cs typeface="Arial" panose="020B0604020202020204" pitchFamily="34" charset="0"/>
              </a:rPr>
              <a:t>Investigator’s choice:</a:t>
            </a:r>
            <a:r>
              <a:rPr lang="en-US" altLang="en-US" sz="1600" b="1" dirty="0" smtClean="0">
                <a:solidFill>
                  <a:srgbClr val="010F97"/>
                </a:solidFill>
                <a:latin typeface="Arial"/>
                <a:ea typeface="Arial" pitchFamily="-104" charset="0"/>
                <a:cs typeface="Arial" panose="020B0604020202020204" pitchFamily="34" charset="0"/>
              </a:rPr>
              <a:t/>
            </a:r>
            <a:br>
              <a:rPr lang="en-US" altLang="en-US" sz="1600" b="1" dirty="0" smtClean="0">
                <a:solidFill>
                  <a:srgbClr val="010F97"/>
                </a:solidFill>
                <a:latin typeface="Arial"/>
                <a:ea typeface="Arial" pitchFamily="-104" charset="0"/>
                <a:cs typeface="Arial" panose="020B0604020202020204" pitchFamily="34" charset="0"/>
              </a:rPr>
            </a:br>
            <a:r>
              <a:rPr lang="en-US" altLang="en-US" sz="1600" b="1" dirty="0" smtClean="0">
                <a:solidFill>
                  <a:srgbClr val="010F97"/>
                </a:solidFill>
                <a:latin typeface="Arial"/>
                <a:ea typeface="Arial" pitchFamily="-104" charset="0"/>
                <a:cs typeface="Arial" panose="020B0604020202020204" pitchFamily="34" charset="0"/>
              </a:rPr>
              <a:t>Etoposide/cisplatin</a:t>
            </a:r>
          </a:p>
          <a:p>
            <a:pPr algn="ctr">
              <a:lnSpc>
                <a:spcPct val="110000"/>
              </a:lnSpc>
              <a:spcBef>
                <a:spcPct val="0"/>
              </a:spcBef>
              <a:buNone/>
              <a:defRPr/>
            </a:pPr>
            <a:r>
              <a:rPr lang="en-US" altLang="en-US" sz="1600" b="1" dirty="0" smtClean="0">
                <a:solidFill>
                  <a:srgbClr val="010F97"/>
                </a:solidFill>
                <a:latin typeface="Arial"/>
                <a:ea typeface="Arial" pitchFamily="-104" charset="0"/>
                <a:cs typeface="Arial" panose="020B0604020202020204" pitchFamily="34" charset="0"/>
              </a:rPr>
              <a:t>or</a:t>
            </a:r>
            <a:endParaRPr lang="en-US" altLang="en-US" sz="1600" b="1" dirty="0">
              <a:solidFill>
                <a:srgbClr val="010F97"/>
              </a:solidFill>
              <a:latin typeface="Arial"/>
              <a:ea typeface="Arial" pitchFamily="-104" charset="0"/>
              <a:cs typeface="Arial" panose="020B0604020202020204" pitchFamily="34" charset="0"/>
            </a:endParaRPr>
          </a:p>
          <a:p>
            <a:pPr algn="ctr">
              <a:lnSpc>
                <a:spcPct val="110000"/>
              </a:lnSpc>
              <a:spcBef>
                <a:spcPct val="0"/>
              </a:spcBef>
              <a:buNone/>
              <a:defRPr/>
            </a:pPr>
            <a:r>
              <a:rPr lang="en-US" altLang="en-US" sz="1600" b="1" dirty="0" err="1" smtClean="0">
                <a:solidFill>
                  <a:srgbClr val="010F97"/>
                </a:solidFill>
                <a:latin typeface="Arial"/>
                <a:ea typeface="Arial" pitchFamily="-104" charset="0"/>
                <a:cs typeface="Arial" panose="020B0604020202020204" pitchFamily="34" charset="0"/>
              </a:rPr>
              <a:t>Vinorelbine</a:t>
            </a:r>
            <a:r>
              <a:rPr lang="en-US" altLang="en-US" sz="1600" b="1" dirty="0" smtClean="0">
                <a:solidFill>
                  <a:srgbClr val="010F97"/>
                </a:solidFill>
                <a:latin typeface="Arial"/>
                <a:ea typeface="Arial" pitchFamily="-104" charset="0"/>
                <a:cs typeface="Arial" panose="020B0604020202020204" pitchFamily="34" charset="0"/>
              </a:rPr>
              <a:t>/cisplatin</a:t>
            </a:r>
          </a:p>
          <a:p>
            <a:pPr algn="ctr">
              <a:lnSpc>
                <a:spcPct val="110000"/>
              </a:lnSpc>
              <a:spcBef>
                <a:spcPct val="0"/>
              </a:spcBef>
              <a:buNone/>
              <a:defRPr/>
            </a:pPr>
            <a:r>
              <a:rPr lang="en-US" altLang="en-US" sz="1600" b="1" dirty="0" smtClean="0">
                <a:solidFill>
                  <a:srgbClr val="010F97"/>
                </a:solidFill>
                <a:latin typeface="Arial"/>
                <a:ea typeface="Arial" pitchFamily="-104" charset="0"/>
                <a:cs typeface="Arial" panose="020B0604020202020204" pitchFamily="34" charset="0"/>
              </a:rPr>
              <a:t>or</a:t>
            </a:r>
          </a:p>
          <a:p>
            <a:pPr algn="ctr">
              <a:lnSpc>
                <a:spcPct val="110000"/>
              </a:lnSpc>
              <a:spcBef>
                <a:spcPct val="0"/>
              </a:spcBef>
              <a:buNone/>
              <a:defRPr/>
            </a:pPr>
            <a:r>
              <a:rPr lang="en-US" altLang="en-US" sz="1600" b="1" dirty="0" smtClean="0">
                <a:solidFill>
                  <a:srgbClr val="010F97"/>
                </a:solidFill>
                <a:latin typeface="Arial"/>
                <a:ea typeface="Arial" pitchFamily="-104" charset="0"/>
                <a:cs typeface="Arial" panose="020B0604020202020204" pitchFamily="34" charset="0"/>
              </a:rPr>
              <a:t>Paclitaxel/carboplatin</a:t>
            </a:r>
            <a:r>
              <a:rPr lang="en-US" altLang="en-US" sz="1600" b="1" dirty="0">
                <a:solidFill>
                  <a:srgbClr val="010F97"/>
                </a:solidFill>
                <a:latin typeface="Arial"/>
                <a:ea typeface="Arial" pitchFamily="-104" charset="0"/>
                <a:cs typeface="Arial" panose="020B0604020202020204" pitchFamily="34" charset="0"/>
              </a:rPr>
              <a:t/>
            </a:r>
            <a:br>
              <a:rPr lang="en-US" altLang="en-US" sz="1600" b="1" dirty="0">
                <a:solidFill>
                  <a:srgbClr val="010F97"/>
                </a:solidFill>
                <a:latin typeface="Arial"/>
                <a:ea typeface="Arial" pitchFamily="-104" charset="0"/>
                <a:cs typeface="Arial" panose="020B0604020202020204" pitchFamily="34" charset="0"/>
              </a:rPr>
            </a:br>
            <a:r>
              <a:rPr lang="en-US" altLang="en-US" sz="1600" b="1" dirty="0" smtClean="0">
                <a:solidFill>
                  <a:srgbClr val="010F97"/>
                </a:solidFill>
                <a:latin typeface="Arial"/>
                <a:ea typeface="Arial" pitchFamily="-104" charset="0"/>
                <a:cs typeface="Arial" panose="020B0604020202020204" pitchFamily="34" charset="0"/>
              </a:rPr>
              <a:t>2 cycles</a:t>
            </a:r>
            <a:endParaRPr lang="en-US" altLang="en-US" sz="1600" b="1" dirty="0">
              <a:solidFill>
                <a:srgbClr val="010F97"/>
              </a:solidFill>
              <a:latin typeface="Arial"/>
              <a:ea typeface="Arial" pitchFamily="-104" charset="0"/>
              <a:cs typeface="Arial" panose="020B0604020202020204" pitchFamily="34" charset="0"/>
            </a:endParaRPr>
          </a:p>
        </p:txBody>
      </p:sp>
      <p:sp>
        <p:nvSpPr>
          <p:cNvPr id="55" name="Line 18"/>
          <p:cNvSpPr>
            <a:spLocks noChangeShapeType="1"/>
          </p:cNvSpPr>
          <p:nvPr/>
        </p:nvSpPr>
        <p:spPr bwMode="auto">
          <a:xfrm rot="10800000" flipH="1">
            <a:off x="3370548" y="1801150"/>
            <a:ext cx="1725888" cy="0"/>
          </a:xfrm>
          <a:prstGeom prst="line">
            <a:avLst/>
          </a:prstGeom>
          <a:noFill/>
          <a:ln w="38100">
            <a:solidFill>
              <a:schemeClr val="bg1"/>
            </a:solidFill>
            <a:round/>
            <a:headEnd/>
            <a:tailEnd type="triangle" w="med" len="med"/>
          </a:ln>
          <a:extLst>
            <a:ext uri="{909E8E84-426E-40dd-AFC4-6F175D3DCCD1}">
              <a14:hiddenFill xmlns:a14="http://schemas.microsoft.com/office/drawing/2010/main" xmlns="">
                <a:noFill/>
              </a14:hiddenFill>
            </a:ext>
          </a:extLst>
        </p:spPr>
        <p:txBody>
          <a:bodyPr wrap="none" anchor="ctr"/>
          <a:lstStyle/>
          <a:p>
            <a:pPr defTabSz="914400" eaLnBrk="0" fontAlgn="base" hangingPunct="0">
              <a:spcBef>
                <a:spcPct val="0"/>
              </a:spcBef>
              <a:spcAft>
                <a:spcPct val="0"/>
              </a:spcAft>
            </a:pPr>
            <a:endParaRPr lang="en-US" sz="2400" dirty="0">
              <a:solidFill>
                <a:srgbClr val="000000"/>
              </a:solidFill>
              <a:latin typeface="Arial"/>
              <a:ea typeface="ＭＳ Ｐゴシック" charset="0"/>
              <a:cs typeface="Arial"/>
            </a:endParaRPr>
          </a:p>
        </p:txBody>
      </p:sp>
      <p:sp>
        <p:nvSpPr>
          <p:cNvPr id="57" name="Line 18"/>
          <p:cNvSpPr>
            <a:spLocks noChangeShapeType="1"/>
          </p:cNvSpPr>
          <p:nvPr/>
        </p:nvSpPr>
        <p:spPr bwMode="auto">
          <a:xfrm rot="10800000" flipH="1">
            <a:off x="5213003" y="1796355"/>
            <a:ext cx="1107115" cy="0"/>
          </a:xfrm>
          <a:prstGeom prst="line">
            <a:avLst/>
          </a:prstGeom>
          <a:noFill/>
          <a:ln w="38100">
            <a:solidFill>
              <a:schemeClr val="bg1"/>
            </a:solidFill>
            <a:round/>
            <a:headEnd/>
            <a:tailEnd type="triangle" w="med" len="med"/>
          </a:ln>
          <a:extLst>
            <a:ext uri="{909E8E84-426E-40dd-AFC4-6F175D3DCCD1}">
              <a14:hiddenFill xmlns:a14="http://schemas.microsoft.com/office/drawing/2010/main" xmlns="">
                <a:noFill/>
              </a14:hiddenFill>
            </a:ext>
          </a:extLst>
        </p:spPr>
        <p:txBody>
          <a:bodyPr wrap="none" anchor="ctr"/>
          <a:lstStyle/>
          <a:p>
            <a:pPr defTabSz="914400" eaLnBrk="0" fontAlgn="base" hangingPunct="0">
              <a:spcBef>
                <a:spcPct val="0"/>
              </a:spcBef>
              <a:spcAft>
                <a:spcPct val="0"/>
              </a:spcAft>
            </a:pPr>
            <a:endParaRPr lang="en-US" sz="2400" dirty="0">
              <a:solidFill>
                <a:srgbClr val="000000"/>
              </a:solidFill>
              <a:latin typeface="Arial"/>
              <a:ea typeface="ＭＳ Ｐゴシック" charset="0"/>
              <a:cs typeface="Arial"/>
            </a:endParaRPr>
          </a:p>
        </p:txBody>
      </p:sp>
      <p:sp>
        <p:nvSpPr>
          <p:cNvPr id="58" name="Line 18"/>
          <p:cNvSpPr>
            <a:spLocks noChangeShapeType="1"/>
          </p:cNvSpPr>
          <p:nvPr/>
        </p:nvSpPr>
        <p:spPr bwMode="auto">
          <a:xfrm rot="10800000" flipH="1">
            <a:off x="6436683" y="1801150"/>
            <a:ext cx="2357693" cy="0"/>
          </a:xfrm>
          <a:prstGeom prst="line">
            <a:avLst/>
          </a:prstGeom>
          <a:noFill/>
          <a:ln w="38100">
            <a:solidFill>
              <a:schemeClr val="bg1"/>
            </a:solidFill>
            <a:round/>
            <a:headEnd/>
            <a:tailEnd type="triangle" w="med" len="med"/>
          </a:ln>
          <a:extLst>
            <a:ext uri="{909E8E84-426E-40dd-AFC4-6F175D3DCCD1}">
              <a14:hiddenFill xmlns:a14="http://schemas.microsoft.com/office/drawing/2010/main" xmlns="">
                <a:noFill/>
              </a14:hiddenFill>
            </a:ext>
          </a:extLst>
        </p:spPr>
        <p:txBody>
          <a:bodyPr wrap="none" anchor="ctr"/>
          <a:lstStyle/>
          <a:p>
            <a:pPr defTabSz="914400" eaLnBrk="0" fontAlgn="base" hangingPunct="0">
              <a:spcBef>
                <a:spcPct val="0"/>
              </a:spcBef>
              <a:spcAft>
                <a:spcPct val="0"/>
              </a:spcAft>
            </a:pPr>
            <a:endParaRPr lang="en-US" sz="2400" dirty="0">
              <a:solidFill>
                <a:srgbClr val="000000"/>
              </a:solidFill>
              <a:latin typeface="Arial"/>
              <a:ea typeface="ＭＳ Ｐゴシック" charset="0"/>
              <a:cs typeface="Arial"/>
            </a:endParaRPr>
          </a:p>
        </p:txBody>
      </p:sp>
      <p:sp>
        <p:nvSpPr>
          <p:cNvPr id="59" name="TextBox 58"/>
          <p:cNvSpPr txBox="1"/>
          <p:nvPr/>
        </p:nvSpPr>
        <p:spPr>
          <a:xfrm>
            <a:off x="3319629" y="1357933"/>
            <a:ext cx="1827726" cy="323165"/>
          </a:xfrm>
          <a:prstGeom prst="rect">
            <a:avLst/>
          </a:prstGeom>
          <a:noFill/>
        </p:spPr>
        <p:txBody>
          <a:bodyPr wrap="square" rtlCol="0">
            <a:spAutoFit/>
          </a:bodyPr>
          <a:lstStyle/>
          <a:p>
            <a:pPr algn="ctr"/>
            <a:r>
              <a:rPr lang="en-US" sz="1500" b="1" dirty="0" smtClean="0">
                <a:solidFill>
                  <a:schemeClr val="bg1"/>
                </a:solidFill>
              </a:rPr>
              <a:t>Concurrent phase</a:t>
            </a:r>
            <a:endParaRPr lang="en-US" sz="1500" b="1" dirty="0">
              <a:solidFill>
                <a:schemeClr val="bg1"/>
              </a:solidFill>
            </a:endParaRPr>
          </a:p>
        </p:txBody>
      </p:sp>
      <p:sp>
        <p:nvSpPr>
          <p:cNvPr id="60" name="TextBox 59"/>
          <p:cNvSpPr txBox="1"/>
          <p:nvPr/>
        </p:nvSpPr>
        <p:spPr>
          <a:xfrm>
            <a:off x="5157626" y="1167890"/>
            <a:ext cx="1162492" cy="553998"/>
          </a:xfrm>
          <a:prstGeom prst="rect">
            <a:avLst/>
          </a:prstGeom>
          <a:noFill/>
        </p:spPr>
        <p:txBody>
          <a:bodyPr wrap="square" rtlCol="0">
            <a:spAutoFit/>
          </a:bodyPr>
          <a:lstStyle/>
          <a:p>
            <a:pPr algn="ctr"/>
            <a:r>
              <a:rPr lang="en-US" sz="1500" b="1" dirty="0" smtClean="0">
                <a:solidFill>
                  <a:schemeClr val="bg1"/>
                </a:solidFill>
              </a:rPr>
              <a:t>Recovery</a:t>
            </a:r>
            <a:br>
              <a:rPr lang="en-US" sz="1500" b="1" dirty="0" smtClean="0">
                <a:solidFill>
                  <a:schemeClr val="bg1"/>
                </a:solidFill>
              </a:rPr>
            </a:br>
            <a:r>
              <a:rPr lang="en-US" sz="1500" b="1" dirty="0" smtClean="0">
                <a:solidFill>
                  <a:schemeClr val="bg1"/>
                </a:solidFill>
              </a:rPr>
              <a:t>period</a:t>
            </a:r>
            <a:endParaRPr lang="en-US" sz="1500" b="1" dirty="0">
              <a:solidFill>
                <a:schemeClr val="bg1"/>
              </a:solidFill>
            </a:endParaRPr>
          </a:p>
        </p:txBody>
      </p:sp>
      <p:sp>
        <p:nvSpPr>
          <p:cNvPr id="61" name="TextBox 60"/>
          <p:cNvSpPr txBox="1"/>
          <p:nvPr/>
        </p:nvSpPr>
        <p:spPr>
          <a:xfrm>
            <a:off x="6453036" y="1357932"/>
            <a:ext cx="2341339" cy="323165"/>
          </a:xfrm>
          <a:prstGeom prst="rect">
            <a:avLst/>
          </a:prstGeom>
          <a:noFill/>
        </p:spPr>
        <p:txBody>
          <a:bodyPr wrap="square" rtlCol="0">
            <a:spAutoFit/>
          </a:bodyPr>
          <a:lstStyle/>
          <a:p>
            <a:pPr algn="ctr"/>
            <a:r>
              <a:rPr lang="en-US" sz="1500" b="1" dirty="0" smtClean="0">
                <a:solidFill>
                  <a:schemeClr val="bg1"/>
                </a:solidFill>
              </a:rPr>
              <a:t>Consolidation phase</a:t>
            </a:r>
            <a:endParaRPr lang="en-US" sz="1500" b="1" dirty="0">
              <a:solidFill>
                <a:schemeClr val="bg1"/>
              </a:solidFill>
            </a:endParaRPr>
          </a:p>
        </p:txBody>
      </p:sp>
      <p:sp>
        <p:nvSpPr>
          <p:cNvPr id="62" name="TextBox 61"/>
          <p:cNvSpPr txBox="1"/>
          <p:nvPr/>
        </p:nvSpPr>
        <p:spPr>
          <a:xfrm>
            <a:off x="5157626" y="3448008"/>
            <a:ext cx="1162492" cy="784830"/>
          </a:xfrm>
          <a:prstGeom prst="rect">
            <a:avLst/>
          </a:prstGeom>
          <a:noFill/>
        </p:spPr>
        <p:txBody>
          <a:bodyPr wrap="square" rtlCol="0">
            <a:spAutoFit/>
          </a:bodyPr>
          <a:lstStyle/>
          <a:p>
            <a:pPr algn="ctr"/>
            <a:r>
              <a:rPr lang="en-US" sz="1500" b="1" dirty="0" smtClean="0">
                <a:solidFill>
                  <a:schemeClr val="bg1"/>
                </a:solidFill>
              </a:rPr>
              <a:t>PR/CR/SD</a:t>
            </a:r>
            <a:br>
              <a:rPr lang="en-US" sz="1500" b="1" dirty="0" smtClean="0">
                <a:solidFill>
                  <a:schemeClr val="bg1"/>
                </a:solidFill>
              </a:rPr>
            </a:br>
            <a:r>
              <a:rPr lang="en-US" sz="1500" b="1" dirty="0" smtClean="0">
                <a:solidFill>
                  <a:schemeClr val="bg1"/>
                </a:solidFill>
              </a:rPr>
              <a:t>per</a:t>
            </a:r>
            <a:br>
              <a:rPr lang="en-US" sz="1500" b="1" dirty="0" smtClean="0">
                <a:solidFill>
                  <a:schemeClr val="bg1"/>
                </a:solidFill>
              </a:rPr>
            </a:br>
            <a:r>
              <a:rPr lang="en-US" sz="1500" b="1" dirty="0" smtClean="0">
                <a:solidFill>
                  <a:schemeClr val="bg1"/>
                </a:solidFill>
              </a:rPr>
              <a:t>RECIST</a:t>
            </a:r>
            <a:endParaRPr lang="en-US" sz="1500" b="1" dirty="0">
              <a:solidFill>
                <a:schemeClr val="bg1"/>
              </a:solidFill>
            </a:endParaRPr>
          </a:p>
        </p:txBody>
      </p:sp>
      <p:sp>
        <p:nvSpPr>
          <p:cNvPr id="31" name="Footer Placeholder 4"/>
          <p:cNvSpPr txBox="1">
            <a:spLocks/>
          </p:cNvSpPr>
          <p:nvPr/>
        </p:nvSpPr>
        <p:spPr bwMode="auto">
          <a:xfrm>
            <a:off x="482445" y="5858133"/>
            <a:ext cx="3632294"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charset="-128"/>
                <a:cs typeface="ＭＳ Ｐゴシック" charset="0"/>
              </a:defRPr>
            </a:lvl1pPr>
            <a:lvl2pPr marL="742950" indent="-285750" algn="l" rtl="0" eaLnBrk="0" fontAlgn="base" hangingPunct="0">
              <a:spcBef>
                <a:spcPct val="0"/>
              </a:spcBef>
              <a:spcAft>
                <a:spcPct val="0"/>
              </a:spcAft>
              <a:defRPr sz="2400" kern="1200">
                <a:solidFill>
                  <a:schemeClr val="tx1"/>
                </a:solidFill>
                <a:latin typeface="Arial" charset="0"/>
                <a:ea typeface="ＭＳ Ｐゴシック" charset="-128"/>
                <a:cs typeface="ＭＳ Ｐゴシック" charset="0"/>
              </a:defRPr>
            </a:lvl2pPr>
            <a:lvl3pPr marL="1143000" indent="-228600" algn="l" rtl="0" eaLnBrk="0" fontAlgn="base" hangingPunct="0">
              <a:spcBef>
                <a:spcPct val="0"/>
              </a:spcBef>
              <a:spcAft>
                <a:spcPct val="0"/>
              </a:spcAft>
              <a:defRPr sz="2400" kern="1200">
                <a:solidFill>
                  <a:schemeClr val="tx1"/>
                </a:solidFill>
                <a:latin typeface="Arial" charset="0"/>
                <a:ea typeface="ＭＳ Ｐゴシック" charset="-128"/>
                <a:cs typeface="ＭＳ Ｐゴシック" charset="0"/>
              </a:defRPr>
            </a:lvl3pPr>
            <a:lvl4pPr marL="1600200" indent="-228600" algn="l" rtl="0" eaLnBrk="0" fontAlgn="base" hangingPunct="0">
              <a:spcBef>
                <a:spcPct val="0"/>
              </a:spcBef>
              <a:spcAft>
                <a:spcPct val="0"/>
              </a:spcAft>
              <a:defRPr sz="2400" kern="1200">
                <a:solidFill>
                  <a:schemeClr val="tx1"/>
                </a:solidFill>
                <a:latin typeface="Arial" charset="0"/>
                <a:ea typeface="ＭＳ Ｐゴシック" charset="-128"/>
                <a:cs typeface="ＭＳ Ｐゴシック" charset="0"/>
              </a:defRPr>
            </a:lvl4pPr>
            <a:lvl5pPr marL="2057400" indent="-228600" algn="l" rtl="0" eaLnBrk="0" fontAlgn="base" hangingPunct="0">
              <a:spcBef>
                <a:spcPct val="0"/>
              </a:spcBef>
              <a:spcAft>
                <a:spcPct val="0"/>
              </a:spcAft>
              <a:defRPr sz="2400" kern="1200">
                <a:solidFill>
                  <a:schemeClr val="tx1"/>
                </a:solidFill>
                <a:latin typeface="Arial" charset="0"/>
                <a:ea typeface="ＭＳ Ｐゴシック" charset="-128"/>
                <a:cs typeface="ＭＳ Ｐゴシック" charset="0"/>
              </a:defRPr>
            </a:lvl5pPr>
            <a:lvl6pPr marL="2514600" indent="-228600" algn="l" defTabSz="457200" rtl="0" eaLnBrk="0" fontAlgn="base" latinLnBrk="0" hangingPunct="0">
              <a:spcBef>
                <a:spcPct val="0"/>
              </a:spcBef>
              <a:spcAft>
                <a:spcPct val="0"/>
              </a:spcAft>
              <a:defRPr sz="2400" kern="1200">
                <a:solidFill>
                  <a:schemeClr val="tx1"/>
                </a:solidFill>
                <a:latin typeface="Arial" charset="0"/>
                <a:ea typeface="ＭＳ Ｐゴシック" charset="-128"/>
                <a:cs typeface="ＭＳ Ｐゴシック" charset="0"/>
              </a:defRPr>
            </a:lvl6pPr>
            <a:lvl7pPr marL="2971800" indent="-228600" algn="l" defTabSz="457200" rtl="0" eaLnBrk="0" fontAlgn="base" latinLnBrk="0" hangingPunct="0">
              <a:spcBef>
                <a:spcPct val="0"/>
              </a:spcBef>
              <a:spcAft>
                <a:spcPct val="0"/>
              </a:spcAft>
              <a:defRPr sz="2400" kern="1200">
                <a:solidFill>
                  <a:schemeClr val="tx1"/>
                </a:solidFill>
                <a:latin typeface="Arial" charset="0"/>
                <a:ea typeface="ＭＳ Ｐゴシック" charset="-128"/>
                <a:cs typeface="ＭＳ Ｐゴシック" charset="0"/>
              </a:defRPr>
            </a:lvl7pPr>
            <a:lvl8pPr marL="3429000" indent="-228600" algn="l" defTabSz="457200" rtl="0" eaLnBrk="0" fontAlgn="base" latinLnBrk="0" hangingPunct="0">
              <a:spcBef>
                <a:spcPct val="0"/>
              </a:spcBef>
              <a:spcAft>
                <a:spcPct val="0"/>
              </a:spcAft>
              <a:defRPr sz="2400" kern="1200">
                <a:solidFill>
                  <a:schemeClr val="tx1"/>
                </a:solidFill>
                <a:latin typeface="Arial" charset="0"/>
                <a:ea typeface="ＭＳ Ｐゴシック" charset="-128"/>
                <a:cs typeface="ＭＳ Ｐゴシック" charset="0"/>
              </a:defRPr>
            </a:lvl8pPr>
            <a:lvl9pPr marL="3886200" indent="-228600" algn="l" defTabSz="457200" rtl="0" eaLnBrk="0" fontAlgn="base" latinLnBrk="0" hangingPunct="0">
              <a:spcBef>
                <a:spcPct val="0"/>
              </a:spcBef>
              <a:spcAft>
                <a:spcPct val="0"/>
              </a:spcAft>
              <a:defRPr sz="2400" kern="1200">
                <a:solidFill>
                  <a:schemeClr val="tx1"/>
                </a:solidFill>
                <a:latin typeface="Arial" charset="0"/>
                <a:ea typeface="ＭＳ Ｐゴシック" charset="-128"/>
                <a:cs typeface="ＭＳ Ｐゴシック" charset="0"/>
              </a:defRPr>
            </a:lvl9pPr>
          </a:lstStyle>
          <a:p>
            <a:pPr eaLnBrk="1" hangingPunct="1"/>
            <a:r>
              <a:rPr lang="en-US" altLang="x-none" sz="1700" dirty="0">
                <a:solidFill>
                  <a:schemeClr val="bg1"/>
                </a:solidFill>
              </a:rPr>
              <a:t>TRT = thoracic radiation therapy</a:t>
            </a:r>
          </a:p>
        </p:txBody>
      </p:sp>
    </p:spTree>
    <p:extLst>
      <p:ext uri="{BB962C8B-B14F-4D97-AF65-F5344CB8AC3E}">
        <p14:creationId xmlns:p14="http://schemas.microsoft.com/office/powerpoint/2010/main" val="16002787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PROCLAIM: Efficacy</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393099482"/>
              </p:ext>
            </p:extLst>
          </p:nvPr>
        </p:nvGraphicFramePr>
        <p:xfrm>
          <a:off x="596337" y="1518676"/>
          <a:ext cx="8081498" cy="2610546"/>
        </p:xfrm>
        <a:graphic>
          <a:graphicData uri="http://schemas.openxmlformats.org/drawingml/2006/table">
            <a:tbl>
              <a:tblPr firstRow="1" bandRow="1">
                <a:tableStyleId>{5C22544A-7EE6-4342-B048-85BDC9FD1C3A}</a:tableStyleId>
              </a:tblPr>
              <a:tblGrid>
                <a:gridCol w="2856838"/>
                <a:gridCol w="1306165"/>
                <a:gridCol w="1306165"/>
                <a:gridCol w="1306165"/>
                <a:gridCol w="1306165"/>
              </a:tblGrid>
              <a:tr h="700089">
                <a:tc>
                  <a:txBody>
                    <a:bodyPr/>
                    <a:lstStyle/>
                    <a:p>
                      <a:endParaRPr lang="en-US" dirty="0">
                        <a:solidFill>
                          <a:schemeClr val="bg1"/>
                        </a:solidFill>
                      </a:endParaRP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2A4E"/>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err="1" smtClean="0">
                          <a:solidFill>
                            <a:schemeClr val="bg1"/>
                          </a:solidFill>
                        </a:rPr>
                        <a:t>Pem</a:t>
                      </a:r>
                      <a:r>
                        <a:rPr lang="en-US" dirty="0" smtClean="0">
                          <a:solidFill>
                            <a:schemeClr val="bg1"/>
                          </a:solidFill>
                        </a:rPr>
                        <a:t>/cis</a:t>
                      </a:r>
                    </a:p>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solidFill>
                            <a:schemeClr val="bg1"/>
                          </a:solidFill>
                        </a:rPr>
                        <a:t>(n = 301)</a:t>
                      </a: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2A4E"/>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err="1" smtClean="0">
                          <a:solidFill>
                            <a:schemeClr val="bg1"/>
                          </a:solidFill>
                        </a:rPr>
                        <a:t>Eto</a:t>
                      </a:r>
                      <a:r>
                        <a:rPr lang="en-US" dirty="0" smtClean="0">
                          <a:solidFill>
                            <a:schemeClr val="bg1"/>
                          </a:solidFill>
                        </a:rPr>
                        <a:t>/cis</a:t>
                      </a:r>
                    </a:p>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solidFill>
                            <a:schemeClr val="bg1"/>
                          </a:solidFill>
                        </a:rPr>
                        <a:t>(n = 297)</a:t>
                      </a: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2A4E"/>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solidFill>
                            <a:schemeClr val="bg1"/>
                          </a:solidFill>
                        </a:rPr>
                        <a:t>HR</a:t>
                      </a: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2A4E"/>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i="1" dirty="0" smtClean="0">
                          <a:solidFill>
                            <a:schemeClr val="bg1"/>
                          </a:solidFill>
                        </a:rPr>
                        <a:t>p</a:t>
                      </a:r>
                      <a:r>
                        <a:rPr lang="en-US" dirty="0" smtClean="0">
                          <a:solidFill>
                            <a:schemeClr val="bg1"/>
                          </a:solidFill>
                        </a:rPr>
                        <a:t>-value</a:t>
                      </a:r>
                    </a:p>
                  </a:txBody>
                  <a:tcPr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2A4E"/>
                    </a:solidFill>
                  </a:tcPr>
                </a:tc>
              </a:tr>
              <a:tr h="63681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bg1"/>
                          </a:solidFill>
                        </a:rPr>
                        <a:t>Median</a:t>
                      </a:r>
                      <a:r>
                        <a:rPr lang="en-US" baseline="0" dirty="0" smtClean="0">
                          <a:solidFill>
                            <a:schemeClr val="bg1"/>
                          </a:solidFill>
                        </a:rPr>
                        <a:t> overall survival</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dirty="0" smtClean="0">
                          <a:solidFill>
                            <a:schemeClr val="bg1"/>
                          </a:solidFill>
                        </a:rPr>
                        <a:t>26.8 mo</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dirty="0" smtClean="0">
                          <a:solidFill>
                            <a:schemeClr val="bg1"/>
                          </a:solidFill>
                        </a:rPr>
                        <a:t>25.0 mo</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dirty="0" smtClean="0">
                          <a:solidFill>
                            <a:schemeClr val="bg1"/>
                          </a:solidFill>
                        </a:rPr>
                        <a:t>0.98</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dirty="0" smtClean="0">
                          <a:solidFill>
                            <a:schemeClr val="bg1"/>
                          </a:solidFill>
                        </a:rPr>
                        <a:t>0.831</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r>
              <a:tr h="636819">
                <a:tc>
                  <a:txBody>
                    <a:bodyPr/>
                    <a:lstStyle/>
                    <a:p>
                      <a:r>
                        <a:rPr lang="en-US" dirty="0" smtClean="0">
                          <a:solidFill>
                            <a:schemeClr val="bg1"/>
                          </a:solidFill>
                        </a:rPr>
                        <a:t>Median PFS</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dirty="0" smtClean="0">
                          <a:solidFill>
                            <a:schemeClr val="bg1"/>
                          </a:solidFill>
                        </a:rPr>
                        <a:t>11.4 mo</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dirty="0" smtClean="0">
                          <a:solidFill>
                            <a:schemeClr val="bg1"/>
                          </a:solidFill>
                        </a:rPr>
                        <a:t>9.8 mo</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dirty="0" smtClean="0">
                          <a:solidFill>
                            <a:schemeClr val="bg1"/>
                          </a:solidFill>
                        </a:rPr>
                        <a:t>0.86</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dirty="0" smtClean="0">
                          <a:solidFill>
                            <a:schemeClr val="bg1"/>
                          </a:solidFill>
                        </a:rPr>
                        <a:t>0.130</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r>
              <a:tr h="636819">
                <a:tc>
                  <a:txBody>
                    <a:bodyPr/>
                    <a:lstStyle/>
                    <a:p>
                      <a:r>
                        <a:rPr lang="en-US" dirty="0" smtClean="0">
                          <a:solidFill>
                            <a:schemeClr val="bg1"/>
                          </a:solidFill>
                        </a:rPr>
                        <a:t>Objective response rate</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dirty="0" smtClean="0">
                          <a:solidFill>
                            <a:schemeClr val="bg1"/>
                          </a:solidFill>
                        </a:rPr>
                        <a:t>35.9%</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dirty="0" smtClean="0">
                          <a:solidFill>
                            <a:schemeClr val="bg1"/>
                          </a:solidFill>
                        </a:rPr>
                        <a:t>33.0%</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dirty="0" smtClean="0">
                          <a:solidFill>
                            <a:schemeClr val="bg1"/>
                          </a:solidFill>
                        </a:rPr>
                        <a: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c>
                  <a:txBody>
                    <a:bodyPr/>
                    <a:lstStyle/>
                    <a:p>
                      <a:pPr algn="ctr"/>
                      <a:r>
                        <a:rPr lang="en-US" dirty="0" smtClean="0">
                          <a:solidFill>
                            <a:schemeClr val="bg1"/>
                          </a:solidFill>
                        </a:rPr>
                        <a:t>0.458</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5796"/>
                    </a:solidFill>
                  </a:tcPr>
                </a:tc>
              </a:tr>
            </a:tbl>
          </a:graphicData>
        </a:graphic>
      </p:graphicFrame>
      <p:sp>
        <p:nvSpPr>
          <p:cNvPr id="3" name="TextBox 2"/>
          <p:cNvSpPr txBox="1"/>
          <p:nvPr/>
        </p:nvSpPr>
        <p:spPr>
          <a:xfrm>
            <a:off x="632550" y="4504898"/>
            <a:ext cx="8081498" cy="1169551"/>
          </a:xfrm>
          <a:prstGeom prst="rect">
            <a:avLst/>
          </a:prstGeom>
          <a:noFill/>
        </p:spPr>
        <p:txBody>
          <a:bodyPr wrap="square" rtlCol="0">
            <a:spAutoFit/>
          </a:bodyPr>
          <a:lstStyle/>
          <a:p>
            <a:pPr marL="285750" indent="-285750">
              <a:spcBef>
                <a:spcPts val="600"/>
              </a:spcBef>
              <a:spcAft>
                <a:spcPts val="600"/>
              </a:spcAft>
              <a:buFont typeface="Arial" charset="0"/>
              <a:buChar char="•"/>
            </a:pPr>
            <a:r>
              <a:rPr lang="en-US" sz="2000" dirty="0" smtClean="0">
                <a:solidFill>
                  <a:srgbClr val="FFFFFF"/>
                </a:solidFill>
              </a:rPr>
              <a:t>The </a:t>
            </a:r>
            <a:r>
              <a:rPr lang="en-US" sz="2000" dirty="0" err="1" smtClean="0">
                <a:solidFill>
                  <a:srgbClr val="FFFFFF"/>
                </a:solidFill>
              </a:rPr>
              <a:t>pemetrexed</a:t>
            </a:r>
            <a:r>
              <a:rPr lang="en-US" sz="2000" dirty="0" smtClean="0">
                <a:solidFill>
                  <a:srgbClr val="FFFFFF"/>
                </a:solidFill>
              </a:rPr>
              <a:t>/cisplatin arm had a significantly lower incidence of any drug-related Grade 3 or 4 adverse events:</a:t>
            </a:r>
          </a:p>
          <a:p>
            <a:pPr marL="800100" lvl="1" indent="-342900">
              <a:spcBef>
                <a:spcPts val="600"/>
              </a:spcBef>
              <a:spcAft>
                <a:spcPts val="600"/>
              </a:spcAft>
              <a:buFont typeface=".HelveticaNeueDeskInterface-Regular" charset="-120"/>
              <a:buChar char="–"/>
            </a:pPr>
            <a:r>
              <a:rPr lang="en-US" sz="2000" dirty="0" smtClean="0">
                <a:solidFill>
                  <a:srgbClr val="FFFFFF"/>
                </a:solidFill>
              </a:rPr>
              <a:t>64.0% versus 76.8%; </a:t>
            </a:r>
            <a:r>
              <a:rPr lang="en-US" sz="2000" i="1" dirty="0" smtClean="0">
                <a:solidFill>
                  <a:srgbClr val="FFFFFF"/>
                </a:solidFill>
              </a:rPr>
              <a:t>p</a:t>
            </a:r>
            <a:r>
              <a:rPr lang="en-US" sz="2000" dirty="0" smtClean="0">
                <a:solidFill>
                  <a:srgbClr val="FFFFFF"/>
                </a:solidFill>
              </a:rPr>
              <a:t> = 0.001 </a:t>
            </a:r>
            <a:endParaRPr lang="en-US" sz="2000" dirty="0">
              <a:solidFill>
                <a:srgbClr val="FFFFFF"/>
              </a:solidFill>
            </a:endParaRPr>
          </a:p>
        </p:txBody>
      </p:sp>
      <p:sp>
        <p:nvSpPr>
          <p:cNvPr id="7" name="Footer Placeholder 4"/>
          <p:cNvSpPr txBox="1">
            <a:spLocks/>
          </p:cNvSpPr>
          <p:nvPr/>
        </p:nvSpPr>
        <p:spPr bwMode="auto">
          <a:xfrm>
            <a:off x="152400" y="6427788"/>
            <a:ext cx="8229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charset="-128"/>
                <a:cs typeface="ＭＳ Ｐゴシック" charset="0"/>
              </a:defRPr>
            </a:lvl1pPr>
            <a:lvl2pPr marL="742950" indent="-285750" algn="l" rtl="0" eaLnBrk="0" fontAlgn="base" hangingPunct="0">
              <a:spcBef>
                <a:spcPct val="0"/>
              </a:spcBef>
              <a:spcAft>
                <a:spcPct val="0"/>
              </a:spcAft>
              <a:defRPr sz="2400" kern="1200">
                <a:solidFill>
                  <a:schemeClr val="tx1"/>
                </a:solidFill>
                <a:latin typeface="Arial" charset="0"/>
                <a:ea typeface="ＭＳ Ｐゴシック" charset="-128"/>
                <a:cs typeface="ＭＳ Ｐゴシック" charset="0"/>
              </a:defRPr>
            </a:lvl2pPr>
            <a:lvl3pPr marL="1143000" indent="-228600" algn="l" rtl="0" eaLnBrk="0" fontAlgn="base" hangingPunct="0">
              <a:spcBef>
                <a:spcPct val="0"/>
              </a:spcBef>
              <a:spcAft>
                <a:spcPct val="0"/>
              </a:spcAft>
              <a:defRPr sz="2400" kern="1200">
                <a:solidFill>
                  <a:schemeClr val="tx1"/>
                </a:solidFill>
                <a:latin typeface="Arial" charset="0"/>
                <a:ea typeface="ＭＳ Ｐゴシック" charset="-128"/>
                <a:cs typeface="ＭＳ Ｐゴシック" charset="0"/>
              </a:defRPr>
            </a:lvl3pPr>
            <a:lvl4pPr marL="1600200" indent="-228600" algn="l" rtl="0" eaLnBrk="0" fontAlgn="base" hangingPunct="0">
              <a:spcBef>
                <a:spcPct val="0"/>
              </a:spcBef>
              <a:spcAft>
                <a:spcPct val="0"/>
              </a:spcAft>
              <a:defRPr sz="2400" kern="1200">
                <a:solidFill>
                  <a:schemeClr val="tx1"/>
                </a:solidFill>
                <a:latin typeface="Arial" charset="0"/>
                <a:ea typeface="ＭＳ Ｐゴシック" charset="-128"/>
                <a:cs typeface="ＭＳ Ｐゴシック" charset="0"/>
              </a:defRPr>
            </a:lvl4pPr>
            <a:lvl5pPr marL="2057400" indent="-228600" algn="l" rtl="0" eaLnBrk="0" fontAlgn="base" hangingPunct="0">
              <a:spcBef>
                <a:spcPct val="0"/>
              </a:spcBef>
              <a:spcAft>
                <a:spcPct val="0"/>
              </a:spcAft>
              <a:defRPr sz="2400" kern="1200">
                <a:solidFill>
                  <a:schemeClr val="tx1"/>
                </a:solidFill>
                <a:latin typeface="Arial" charset="0"/>
                <a:ea typeface="ＭＳ Ｐゴシック" charset="-128"/>
                <a:cs typeface="ＭＳ Ｐゴシック" charset="0"/>
              </a:defRPr>
            </a:lvl5pPr>
            <a:lvl6pPr marL="2514600" indent="-228600" algn="l" defTabSz="457200" rtl="0" eaLnBrk="0" fontAlgn="base" latinLnBrk="0" hangingPunct="0">
              <a:spcBef>
                <a:spcPct val="0"/>
              </a:spcBef>
              <a:spcAft>
                <a:spcPct val="0"/>
              </a:spcAft>
              <a:defRPr sz="2400" kern="1200">
                <a:solidFill>
                  <a:schemeClr val="tx1"/>
                </a:solidFill>
                <a:latin typeface="Arial" charset="0"/>
                <a:ea typeface="ＭＳ Ｐゴシック" charset="-128"/>
                <a:cs typeface="ＭＳ Ｐゴシック" charset="0"/>
              </a:defRPr>
            </a:lvl6pPr>
            <a:lvl7pPr marL="2971800" indent="-228600" algn="l" defTabSz="457200" rtl="0" eaLnBrk="0" fontAlgn="base" latinLnBrk="0" hangingPunct="0">
              <a:spcBef>
                <a:spcPct val="0"/>
              </a:spcBef>
              <a:spcAft>
                <a:spcPct val="0"/>
              </a:spcAft>
              <a:defRPr sz="2400" kern="1200">
                <a:solidFill>
                  <a:schemeClr val="tx1"/>
                </a:solidFill>
                <a:latin typeface="Arial" charset="0"/>
                <a:ea typeface="ＭＳ Ｐゴシック" charset="-128"/>
                <a:cs typeface="ＭＳ Ｐゴシック" charset="0"/>
              </a:defRPr>
            </a:lvl7pPr>
            <a:lvl8pPr marL="3429000" indent="-228600" algn="l" defTabSz="457200" rtl="0" eaLnBrk="0" fontAlgn="base" latinLnBrk="0" hangingPunct="0">
              <a:spcBef>
                <a:spcPct val="0"/>
              </a:spcBef>
              <a:spcAft>
                <a:spcPct val="0"/>
              </a:spcAft>
              <a:defRPr sz="2400" kern="1200">
                <a:solidFill>
                  <a:schemeClr val="tx1"/>
                </a:solidFill>
                <a:latin typeface="Arial" charset="0"/>
                <a:ea typeface="ＭＳ Ｐゴシック" charset="-128"/>
                <a:cs typeface="ＭＳ Ｐゴシック" charset="0"/>
              </a:defRPr>
            </a:lvl8pPr>
            <a:lvl9pPr marL="3886200" indent="-228600" algn="l" defTabSz="457200" rtl="0" eaLnBrk="0" fontAlgn="base" latinLnBrk="0" hangingPunct="0">
              <a:spcBef>
                <a:spcPct val="0"/>
              </a:spcBef>
              <a:spcAft>
                <a:spcPct val="0"/>
              </a:spcAft>
              <a:defRPr sz="2400" kern="1200">
                <a:solidFill>
                  <a:schemeClr val="tx1"/>
                </a:solidFill>
                <a:latin typeface="Arial" charset="0"/>
                <a:ea typeface="ＭＳ Ｐゴシック" charset="-128"/>
                <a:cs typeface="ＭＳ Ｐゴシック" charset="0"/>
              </a:defRPr>
            </a:lvl9pPr>
          </a:lstStyle>
          <a:p>
            <a:pPr eaLnBrk="1" hangingPunct="1"/>
            <a:r>
              <a:rPr lang="en-US" altLang="x-none" sz="1600" dirty="0" smtClean="0">
                <a:solidFill>
                  <a:schemeClr val="bg1"/>
                </a:solidFill>
              </a:rPr>
              <a:t>Senan S et al. </a:t>
            </a:r>
            <a:r>
              <a:rPr lang="en-US" altLang="x-none" sz="1600" i="1" dirty="0" smtClean="0">
                <a:solidFill>
                  <a:schemeClr val="bg1"/>
                </a:solidFill>
              </a:rPr>
              <a:t>J Clin Oncol</a:t>
            </a:r>
            <a:r>
              <a:rPr lang="en-US" altLang="x-none" sz="1600" dirty="0" smtClean="0">
                <a:solidFill>
                  <a:schemeClr val="bg1"/>
                </a:solidFill>
              </a:rPr>
              <a:t> 2016;34(9):953-62.</a:t>
            </a:r>
            <a:endParaRPr lang="en-US" altLang="x-none" sz="1600" dirty="0">
              <a:solidFill>
                <a:schemeClr val="bg1"/>
              </a:solidFill>
            </a:endParaRPr>
          </a:p>
        </p:txBody>
      </p:sp>
    </p:spTree>
    <p:extLst>
      <p:ext uri="{BB962C8B-B14F-4D97-AF65-F5344CB8AC3E}">
        <p14:creationId xmlns:p14="http://schemas.microsoft.com/office/powerpoint/2010/main" val="13437368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solidFill>
                  <a:srgbClr val="BBE0E3"/>
                </a:solidFill>
              </a:rPr>
              <a:t>Case </a:t>
            </a:r>
            <a:r>
              <a:rPr lang="en-US" sz="2400" dirty="0" smtClean="0">
                <a:solidFill>
                  <a:srgbClr val="BBE0E3"/>
                </a:solidFill>
              </a:rPr>
              <a:t>Discussion</a:t>
            </a:r>
            <a:endParaRPr lang="en-US" sz="2200" i="1" dirty="0"/>
          </a:p>
        </p:txBody>
      </p:sp>
      <p:sp>
        <p:nvSpPr>
          <p:cNvPr id="5" name="Content Placeholder 4"/>
          <p:cNvSpPr>
            <a:spLocks noGrp="1"/>
          </p:cNvSpPr>
          <p:nvPr>
            <p:ph idx="1"/>
          </p:nvPr>
        </p:nvSpPr>
        <p:spPr/>
        <p:txBody>
          <a:bodyPr/>
          <a:lstStyle/>
          <a:p>
            <a:pPr>
              <a:spcBef>
                <a:spcPts val="1200"/>
              </a:spcBef>
            </a:pPr>
            <a:r>
              <a:rPr lang="en-US" dirty="0" smtClean="0"/>
              <a:t>A </a:t>
            </a:r>
            <a:r>
              <a:rPr lang="en-US" dirty="0"/>
              <a:t>68-year-old man and former </a:t>
            </a:r>
            <a:r>
              <a:rPr lang="en-US" dirty="0" smtClean="0"/>
              <a:t>smoker </a:t>
            </a:r>
            <a:r>
              <a:rPr lang="en-US" dirty="0"/>
              <a:t>with Stage IIIA lung </a:t>
            </a:r>
            <a:r>
              <a:rPr lang="en-US" dirty="0" smtClean="0"/>
              <a:t>cancer</a:t>
            </a:r>
          </a:p>
          <a:p>
            <a:pPr>
              <a:spcBef>
                <a:spcPts val="1200"/>
              </a:spcBef>
            </a:pPr>
            <a:r>
              <a:rPr lang="en-US" dirty="0" smtClean="0"/>
              <a:t>LUL </a:t>
            </a:r>
            <a:r>
              <a:rPr lang="en-US" dirty="0"/>
              <a:t>mass with mediastinal lymph node </a:t>
            </a:r>
            <a:r>
              <a:rPr lang="en-US" dirty="0" smtClean="0"/>
              <a:t>involvement</a:t>
            </a:r>
          </a:p>
          <a:p>
            <a:pPr>
              <a:spcBef>
                <a:spcPts val="1200"/>
              </a:spcBef>
            </a:pPr>
            <a:r>
              <a:rPr lang="en-US" dirty="0" smtClean="0"/>
              <a:t>Biopsy-proven pan-wild-type NSCLC</a:t>
            </a:r>
          </a:p>
          <a:p>
            <a:pPr>
              <a:spcBef>
                <a:spcPts val="1200"/>
              </a:spcBef>
            </a:pPr>
            <a:r>
              <a:rPr lang="en-US" dirty="0" smtClean="0"/>
              <a:t>Should </a:t>
            </a:r>
            <a:r>
              <a:rPr lang="en-US" dirty="0"/>
              <a:t>neoadjuvant treatment be administered first, or should you start immediately with </a:t>
            </a:r>
            <a:r>
              <a:rPr lang="en-US" dirty="0" err="1"/>
              <a:t>chemoradiation</a:t>
            </a:r>
            <a:r>
              <a:rPr lang="en-US" dirty="0"/>
              <a:t> therapy?</a:t>
            </a:r>
          </a:p>
        </p:txBody>
      </p:sp>
      <p:sp>
        <p:nvSpPr>
          <p:cNvPr id="3" name="TextBox 2"/>
          <p:cNvSpPr txBox="1"/>
          <p:nvPr/>
        </p:nvSpPr>
        <p:spPr>
          <a:xfrm>
            <a:off x="1066799" y="5151120"/>
            <a:ext cx="7388225" cy="830997"/>
          </a:xfrm>
          <a:prstGeom prst="rect">
            <a:avLst/>
          </a:prstGeom>
          <a:noFill/>
          <a:ln w="38100">
            <a:solidFill>
              <a:srgbClr val="FF0000"/>
            </a:solidFill>
          </a:ln>
        </p:spPr>
        <p:txBody>
          <a:bodyPr wrap="square" rtlCol="0">
            <a:spAutoFit/>
          </a:bodyPr>
          <a:lstStyle/>
          <a:p>
            <a:r>
              <a:rPr lang="en-US" dirty="0">
                <a:solidFill>
                  <a:srgbClr val="FFFF00"/>
                </a:solidFill>
              </a:rPr>
              <a:t>Received neoadjuvant chemotherapy with pemetrexed/carboplatin </a:t>
            </a:r>
            <a:r>
              <a:rPr lang="en-US" dirty="0">
                <a:solidFill>
                  <a:srgbClr val="FFFF00"/>
                </a:solidFill>
                <a:sym typeface="Wingdings"/>
              </a:rPr>
              <a:t> </a:t>
            </a:r>
            <a:r>
              <a:rPr lang="en-US" dirty="0" err="1">
                <a:solidFill>
                  <a:srgbClr val="FFFF00"/>
                </a:solidFill>
                <a:sym typeface="Wingdings"/>
              </a:rPr>
              <a:t>chemoradiation</a:t>
            </a:r>
            <a:r>
              <a:rPr lang="en-US" dirty="0">
                <a:solidFill>
                  <a:srgbClr val="FFFF00"/>
                </a:solidFill>
                <a:sym typeface="Wingdings"/>
              </a:rPr>
              <a:t> therapy</a:t>
            </a:r>
          </a:p>
        </p:txBody>
      </p:sp>
    </p:spTree>
    <p:extLst>
      <p:ext uri="{BB962C8B-B14F-4D97-AF65-F5344CB8AC3E}">
        <p14:creationId xmlns:p14="http://schemas.microsoft.com/office/powerpoint/2010/main" val="15531625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8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18765</TotalTime>
  <Words>3173</Words>
  <Application>Microsoft Macintosh PowerPoint</Application>
  <PresentationFormat>On-screen Show (4:3)</PresentationFormat>
  <Paragraphs>694</Paragraphs>
  <Slides>46</Slides>
  <Notes>15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46</vt:i4>
      </vt:variant>
    </vt:vector>
  </HeadingPairs>
  <TitlesOfParts>
    <vt:vector size="55" baseType="lpstr">
      <vt:lpstr>.HelveticaNeueDeskInterface-Regular</vt:lpstr>
      <vt:lpstr>Arial Bold</vt:lpstr>
      <vt:lpstr>Lucida Grande</vt:lpstr>
      <vt:lpstr>MS PGothic</vt:lpstr>
      <vt:lpstr>ＭＳ Ｐゴシック</vt:lpstr>
      <vt:lpstr>Wingdings</vt:lpstr>
      <vt:lpstr>ヒラギノ角ゴ Pro W3</vt:lpstr>
      <vt:lpstr>Arial</vt:lpstr>
      <vt:lpstr>8_Blank Presentation</vt:lpstr>
      <vt:lpstr>J-ALEX: Phase III Trial of Alectinib versus Crizotinib</vt:lpstr>
      <vt:lpstr>J-ALEX: Adverse Events Occurring in ≥20% of Patients</vt:lpstr>
      <vt:lpstr>LUX-Lung 7: Phase IIb Trial of First-Line Afatinib versus Gefitinib in EGFR Mutation-Positive Advanced NSCLC</vt:lpstr>
      <vt:lpstr>Case Discussion</vt:lpstr>
      <vt:lpstr>ALCHEMIST</vt:lpstr>
      <vt:lpstr>Case Discussion</vt:lpstr>
      <vt:lpstr>Phase III PROCLAIM Trial Design</vt:lpstr>
      <vt:lpstr>PROCLAIM: Efficacy</vt:lpstr>
      <vt:lpstr>Case Discussion</vt:lpstr>
      <vt:lpstr>Immune Checkpoint Inhibitors as Second-Line Therapy</vt:lpstr>
      <vt:lpstr>Personal Approach to the Selection of Immune Checkpoint Inhibitors</vt:lpstr>
      <vt:lpstr>Case Discussion</vt:lpstr>
      <vt:lpstr>LUX-Lung 7: Phase IIb Trial of First-Line Afatinib versus Gefitinib for EGFR Mutation-Positive Advanced NSCLC</vt:lpstr>
      <vt:lpstr>Case Discussion</vt:lpstr>
      <vt:lpstr>TIGER-X: Plasma, Tissue and Urine Tests Identify Unique and Overlapping Subsets of Patients with T790M-Positive NSCLC</vt:lpstr>
      <vt:lpstr>Case Discussion</vt:lpstr>
      <vt:lpstr>Case Discussion</vt:lpstr>
      <vt:lpstr>AURA: Phase I Trial of Osimertinib as First-Line Therapy for EGFR Mutation-Positive Advanced NSCLC</vt:lpstr>
      <vt:lpstr>Phase III IMPRESS Trial</vt:lpstr>
      <vt:lpstr>Case Discussion</vt:lpstr>
      <vt:lpstr>Frequency of MET Exon 14 Splice Site Mutation in NSCLC Subgroups</vt:lpstr>
      <vt:lpstr>Treatment Options After Disease Progression  on Osimertinib</vt:lpstr>
      <vt:lpstr>Case Discussion</vt:lpstr>
      <vt:lpstr>Case Discussion</vt:lpstr>
      <vt:lpstr>Phase II/III IFCT-GFPC-0701 (MAPS) Trial</vt:lpstr>
      <vt:lpstr>Phase I Trial of Anti-Mesothelin Antibody Anetumab Ravtansine</vt:lpstr>
      <vt:lpstr>Phase I JAVELIN Trial</vt:lpstr>
      <vt:lpstr>Phase I JAVELIN Trial Results</vt:lpstr>
      <vt:lpstr>Efficacy of Rovalpituzumab Tesirine in Recurrent or Refractory Small Cell Lung Cancer</vt:lpstr>
      <vt:lpstr>Phase III ECOG-E1505 Trial: Safety and Efficacy by Cisplatin Chemotherapy Partner</vt:lpstr>
      <vt:lpstr>Treatment of Oligometastatic NSCLC</vt:lpstr>
      <vt:lpstr>Case Discussion</vt:lpstr>
      <vt:lpstr>Phase III SQUIRE Trial of Gemcitabine/Cisplatin with or without Necitumumab for Stage IV Squamous NSCLC</vt:lpstr>
      <vt:lpstr>Phase III SQUIRE Trial of Gemcitabine/Cisplatin with or without Necitumumab for Stage IV Squamous NSCLC</vt:lpstr>
      <vt:lpstr>Ongoing Lung-MAP (SWOG-S1400): Biomarker-Targeted Second-Line Therapy for Recurrent Stage IV Squamous Cell Lung Cancer</vt:lpstr>
      <vt:lpstr>Multiplex Testing in Squamous NSCLC</vt:lpstr>
      <vt:lpstr>Gene Mutation Testing in Nonsquamous NSCLC</vt:lpstr>
      <vt:lpstr>Treatment Selection Algorithm for Patients  with Disease Progression on an EGFR TKI and without T790M Mutations</vt:lpstr>
      <vt:lpstr>Case Discussion</vt:lpstr>
      <vt:lpstr>Phase I/II Study of Olmutinib (BI 1482694) in T790M-Positive NSCLC</vt:lpstr>
      <vt:lpstr>Results from the Ongoing Phase I Trial of ASP8273 in EGFR Mutation-Positive NSCLC</vt:lpstr>
      <vt:lpstr>Case Discussion</vt:lpstr>
      <vt:lpstr>Case Discussion</vt:lpstr>
      <vt:lpstr>Personal Approach to Immune Checkpoint Inhibitors for Patients with Preexisting Autoimmune Diseases</vt:lpstr>
      <vt:lpstr>Case Discussion</vt:lpstr>
      <vt:lpstr>J-ALEX: Phase III Trial of Alectinib versus Crizotinib</vt:lpstr>
    </vt:vector>
  </TitlesOfParts>
  <Company>Research To Practice</Company>
  <LinksUpToDate>false</LinksUpToDate>
  <SharedDoc>false</SharedDoc>
  <HyperlinkBase/>
  <HyperlinksChanged>false</HyperlinksChanged>
  <AppVersion>15.0028</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To Practice</dc:title>
  <dc:creator>Fernando G Rendina</dc:creator>
  <cp:lastModifiedBy>Silvana Izquierdo</cp:lastModifiedBy>
  <cp:revision>1423</cp:revision>
  <cp:lastPrinted>2017-02-22T20:09:01Z</cp:lastPrinted>
  <dcterms:created xsi:type="dcterms:W3CDTF">2012-08-13T12:55:31Z</dcterms:created>
  <dcterms:modified xsi:type="dcterms:W3CDTF">2017-02-22T20:09:03Z</dcterms:modified>
</cp:coreProperties>
</file>