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2064" r:id="rId1"/>
    <p:sldMasterId id="2147492079" r:id="rId2"/>
  </p:sldMasterIdLst>
  <p:notesMasterIdLst>
    <p:notesMasterId r:id="rId52"/>
  </p:notesMasterIdLst>
  <p:handoutMasterIdLst>
    <p:handoutMasterId r:id="rId53"/>
  </p:handoutMasterIdLst>
  <p:sldIdLst>
    <p:sldId id="881" r:id="rId3"/>
    <p:sldId id="999" r:id="rId4"/>
    <p:sldId id="1000" r:id="rId5"/>
    <p:sldId id="1001" r:id="rId6"/>
    <p:sldId id="955" r:id="rId7"/>
    <p:sldId id="1003" r:id="rId8"/>
    <p:sldId id="1004" r:id="rId9"/>
    <p:sldId id="1005" r:id="rId10"/>
    <p:sldId id="1008" r:id="rId11"/>
    <p:sldId id="1009" r:id="rId12"/>
    <p:sldId id="1010" r:id="rId13"/>
    <p:sldId id="1011" r:id="rId14"/>
    <p:sldId id="1012" r:id="rId15"/>
    <p:sldId id="1013" r:id="rId16"/>
    <p:sldId id="1048" r:id="rId17"/>
    <p:sldId id="1047" r:id="rId18"/>
    <p:sldId id="1014" r:id="rId19"/>
    <p:sldId id="1015" r:id="rId20"/>
    <p:sldId id="1016" r:id="rId21"/>
    <p:sldId id="1017" r:id="rId22"/>
    <p:sldId id="1018" r:id="rId23"/>
    <p:sldId id="1019" r:id="rId24"/>
    <p:sldId id="1020" r:id="rId25"/>
    <p:sldId id="1021" r:id="rId26"/>
    <p:sldId id="1022" r:id="rId27"/>
    <p:sldId id="1023" r:id="rId28"/>
    <p:sldId id="1024" r:id="rId29"/>
    <p:sldId id="1026" r:id="rId30"/>
    <p:sldId id="1025" r:id="rId31"/>
    <p:sldId id="1027" r:id="rId32"/>
    <p:sldId id="1028" r:id="rId33"/>
    <p:sldId id="1029" r:id="rId34"/>
    <p:sldId id="1030" r:id="rId35"/>
    <p:sldId id="1031" r:id="rId36"/>
    <p:sldId id="1032" r:id="rId37"/>
    <p:sldId id="1033" r:id="rId38"/>
    <p:sldId id="1034" r:id="rId39"/>
    <p:sldId id="1035" r:id="rId40"/>
    <p:sldId id="1036" r:id="rId41"/>
    <p:sldId id="1037" r:id="rId42"/>
    <p:sldId id="1038" r:id="rId43"/>
    <p:sldId id="1039" r:id="rId44"/>
    <p:sldId id="1040" r:id="rId45"/>
    <p:sldId id="998" r:id="rId46"/>
    <p:sldId id="1041" r:id="rId47"/>
    <p:sldId id="1042" r:id="rId48"/>
    <p:sldId id="1044" r:id="rId49"/>
    <p:sldId id="1045" r:id="rId50"/>
    <p:sldId id="1046"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c WQ02392KDA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B14"/>
    <a:srgbClr val="E7792B"/>
    <a:srgbClr val="EABB30"/>
    <a:srgbClr val="49D1F0"/>
    <a:srgbClr val="F99721"/>
    <a:srgbClr val="005796"/>
    <a:srgbClr val="012A50"/>
    <a:srgbClr val="BAE1E3"/>
    <a:srgbClr val="FE1DFF"/>
    <a:srgbClr val="0119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648"/>
  </p:normalViewPr>
  <p:slideViewPr>
    <p:cSldViewPr snapToGrid="0">
      <p:cViewPr>
        <p:scale>
          <a:sx n="100" d="100"/>
          <a:sy n="100" d="100"/>
        </p:scale>
        <p:origin x="1736" y="216"/>
      </p:cViewPr>
      <p:guideLst>
        <p:guide orient="horz" pos="2160"/>
        <p:guide pos="2880"/>
      </p:guideLst>
    </p:cSldViewPr>
  </p:slideViewPr>
  <p:outlineViewPr>
    <p:cViewPr>
      <p:scale>
        <a:sx n="33" d="100"/>
        <a:sy n="33" d="100"/>
      </p:scale>
      <p:origin x="296" y="68888"/>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102" d="100"/>
          <a:sy n="102" d="100"/>
        </p:scale>
        <p:origin x="-49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5881CB3-A4B3-774C-8834-9AA7B33D60A8}" type="datetimeFigureOut">
              <a:rPr lang="en-US"/>
              <a:pPr>
                <a:defRPr/>
              </a:pPr>
              <a:t>3/31/17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80E6B0-18AE-5B44-A1EA-AC7BB03761AA}" type="slidenum">
              <a:rPr lang="en-US"/>
              <a:pPr>
                <a:defRPr/>
              </a:pPr>
              <a:t>‹#›</a:t>
            </a:fld>
            <a:endParaRPr lang="en-US" dirty="0"/>
          </a:p>
        </p:txBody>
      </p:sp>
    </p:spTree>
    <p:extLst>
      <p:ext uri="{BB962C8B-B14F-4D97-AF65-F5344CB8AC3E}">
        <p14:creationId xmlns:p14="http://schemas.microsoft.com/office/powerpoint/2010/main" val="407548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293AA6AD-4C6C-F54A-83AF-EE84ACA82226}" type="slidenum">
              <a:rPr lang="en-US"/>
              <a:pPr>
                <a:defRPr/>
              </a:pPr>
              <a:t>‹#›</a:t>
            </a:fld>
            <a:endParaRPr lang="en-US" dirty="0"/>
          </a:p>
        </p:txBody>
      </p:sp>
    </p:spTree>
    <p:extLst>
      <p:ext uri="{BB962C8B-B14F-4D97-AF65-F5344CB8AC3E}">
        <p14:creationId xmlns:p14="http://schemas.microsoft.com/office/powerpoint/2010/main" val="92168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41528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31385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60554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789621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94975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9966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93781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04854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19003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093011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81846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13335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22063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70714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279280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85418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29793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85698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816917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686498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179826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109737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97931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897268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751961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698241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176744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06323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2050915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1828148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649564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66744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183737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729068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283522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928506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132373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42022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65301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61273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79244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30721C-B5B9-5D40-AE5E-E54823F12093}"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64187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ctrTitle"/>
          </p:nvPr>
        </p:nvSpPr>
        <p:spPr>
          <a:xfrm>
            <a:off x="1371600" y="2362200"/>
            <a:ext cx="7086600" cy="1143000"/>
          </a:xfrm>
        </p:spPr>
        <p:txBody>
          <a:bodyPr anchor="t"/>
          <a:lstStyle>
            <a:lvl1pPr>
              <a:defRPr sz="3600" b="1">
                <a:solidFill>
                  <a:schemeClr val="bg1"/>
                </a:solidFill>
                <a:latin typeface="Arial" charset="0"/>
              </a:defRPr>
            </a:lvl1pPr>
          </a:lstStyle>
          <a:p>
            <a:r>
              <a:rPr lang="en-US"/>
              <a:t>Click to edit Master title style</a:t>
            </a:r>
          </a:p>
        </p:txBody>
      </p:sp>
      <p:sp>
        <p:nvSpPr>
          <p:cNvPr id="22532" name="Rectangle 4"/>
          <p:cNvSpPr>
            <a:spLocks noGrp="1" noChangeArrowheads="1"/>
          </p:cNvSpPr>
          <p:nvPr>
            <p:ph type="subTitle" idx="1"/>
          </p:nvPr>
        </p:nvSpPr>
        <p:spPr>
          <a:xfrm>
            <a:off x="3048000" y="3657600"/>
            <a:ext cx="5791200" cy="23622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42343594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3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26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0"/>
          </p:nvPr>
        </p:nvSpPr>
        <p:spPr>
          <a:xfrm>
            <a:off x="265113" y="6629983"/>
            <a:ext cx="1391407" cy="156966"/>
          </a:xfrm>
        </p:spPr>
        <p:txBody>
          <a:bodyPr wrap="none" lIns="0" tIns="0" rIns="0" bIns="0" anchor="b">
            <a:spAutoFit/>
          </a:bodyPr>
          <a:lstStyle>
            <a:lvl1pPr marL="0" indent="0">
              <a:lnSpc>
                <a:spcPct val="85000"/>
              </a:lnSpc>
              <a:spcBef>
                <a:spcPts val="0"/>
              </a:spcBef>
              <a:buFontTx/>
              <a:buNone/>
              <a:defRPr sz="12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6905416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7"/>
          <p:cNvSpPr>
            <a:spLocks noGrp="1"/>
          </p:cNvSpPr>
          <p:nvPr>
            <p:ph type="body" sz="quarter" idx="10"/>
          </p:nvPr>
        </p:nvSpPr>
        <p:spPr>
          <a:xfrm>
            <a:off x="266700" y="6569020"/>
            <a:ext cx="2034211" cy="175433"/>
          </a:xfrm>
        </p:spPr>
        <p:txBody>
          <a:bodyPr wrap="none" lIns="0" tIns="0" rIns="0" bIns="0" anchor="b">
            <a:spAutoFit/>
          </a:bodyPr>
          <a:lstStyle>
            <a:lvl1pPr marL="0" indent="0">
              <a:lnSpc>
                <a:spcPct val="95000"/>
              </a:lnSpc>
              <a:spcBef>
                <a:spcPts val="0"/>
              </a:spcBef>
              <a:buFontTx/>
              <a:buNone/>
              <a:defRPr sz="1200" b="0"/>
            </a:lvl1pPr>
          </a:lstStyle>
          <a:p>
            <a:pPr lvl="0"/>
            <a:r>
              <a:rPr lang="en-US" dirty="0" smtClean="0"/>
              <a:t>Click to edit Master text styles</a:t>
            </a:r>
          </a:p>
        </p:txBody>
      </p:sp>
      <p:sp>
        <p:nvSpPr>
          <p:cNvPr id="7" name="Text Placeholder 7"/>
          <p:cNvSpPr>
            <a:spLocks noGrp="1"/>
          </p:cNvSpPr>
          <p:nvPr>
            <p:ph type="body" sz="quarter" idx="12"/>
          </p:nvPr>
        </p:nvSpPr>
        <p:spPr>
          <a:xfrm>
            <a:off x="6754189" y="5989233"/>
            <a:ext cx="2034211" cy="175433"/>
          </a:xfrm>
        </p:spPr>
        <p:txBody>
          <a:bodyPr wrap="none" lIns="0" tIns="0" rIns="0" bIns="0" anchor="b">
            <a:spAutoFit/>
          </a:bodyPr>
          <a:lstStyle>
            <a:lvl1pPr marL="0" indent="0" algn="r">
              <a:lnSpc>
                <a:spcPct val="95000"/>
              </a:lnSpc>
              <a:spcBef>
                <a:spcPts val="0"/>
              </a:spcBef>
              <a:buFontTx/>
              <a:buNone/>
              <a:defRPr sz="1200" b="0"/>
            </a:lvl1pPr>
          </a:lstStyle>
          <a:p>
            <a:pPr lvl="0"/>
            <a:r>
              <a:rPr lang="en-US" dirty="0" smtClean="0"/>
              <a:t>Click to edit Master text styles</a:t>
            </a:r>
          </a:p>
        </p:txBody>
      </p:sp>
    </p:spTree>
    <p:extLst>
      <p:ext uri="{BB962C8B-B14F-4D97-AF65-F5344CB8AC3E}">
        <p14:creationId xmlns:p14="http://schemas.microsoft.com/office/powerpoint/2010/main" val="1325075873"/>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5"/>
          <p:cNvSpPr>
            <a:spLocks noGrp="1"/>
          </p:cNvSpPr>
          <p:nvPr>
            <p:ph type="body" sz="quarter" idx="11"/>
          </p:nvPr>
        </p:nvSpPr>
        <p:spPr>
          <a:xfrm>
            <a:off x="459822" y="6090444"/>
            <a:ext cx="4112177" cy="541338"/>
          </a:xfrm>
        </p:spPr>
        <p:txBody>
          <a:bodyPr tIns="0" rIns="0" bIns="0" anchor="b"/>
          <a:lstStyle>
            <a:lvl1pPr marL="0" indent="0">
              <a:buNone/>
              <a:defRPr sz="1200">
                <a:solidFill>
                  <a:schemeClr val="tx1"/>
                </a:solidFill>
              </a:defRPr>
            </a:lvl1pPr>
          </a:lstStyle>
          <a:p>
            <a:pPr lvl="0"/>
            <a:r>
              <a:rPr lang="en-US" dirty="0" smtClean="0"/>
              <a:t>Click to edit Master text styles</a:t>
            </a:r>
          </a:p>
        </p:txBody>
      </p:sp>
      <p:sp>
        <p:nvSpPr>
          <p:cNvPr id="5" name="Text Placeholder 5"/>
          <p:cNvSpPr>
            <a:spLocks noGrp="1"/>
          </p:cNvSpPr>
          <p:nvPr>
            <p:ph type="body" sz="quarter" idx="12"/>
          </p:nvPr>
        </p:nvSpPr>
        <p:spPr>
          <a:xfrm>
            <a:off x="4572000" y="6090444"/>
            <a:ext cx="4112433" cy="541338"/>
          </a:xfrm>
        </p:spPr>
        <p:txBody>
          <a:bodyPr tIns="0" rIns="0" bIns="0" anchor="b"/>
          <a:lstStyle>
            <a:lvl1pPr marL="0" indent="0" algn="r">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39163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RTP_SlideBackground-YiR15-title-v1f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YiR15-Papers-back_v2fr-Brea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YiR15-Papers-back_v2fr-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YiR15-Papers-back_v2fr-Der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235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4" name="Picture 3" descr="YiR15-Papers-back_v2fr-G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descr="YiR15-Papers-back_v2fr-Lu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YiR15-Papers-back_v2fr-N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484632" y="484632"/>
            <a:ext cx="8183880" cy="4005072"/>
          </a:xfrm>
        </p:spPr>
        <p:txBody>
          <a:bodyPr lIns="365760" rIns="274320" bIns="228600" anchor="b"/>
          <a:lstStyle>
            <a:lvl1pPr algn="l">
              <a:defRPr sz="3200">
                <a:solidFill>
                  <a:srgbClr val="004383"/>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4632" y="4498848"/>
            <a:ext cx="8046720" cy="1874520"/>
          </a:xfrm>
        </p:spPr>
        <p:txBody>
          <a:bodyPr lIns="365760" tIns="182880"/>
          <a:lstStyle>
            <a:lvl1pPr marL="0" indent="0" algn="l">
              <a:buFontTx/>
              <a:buNone/>
              <a:defRPr sz="2800">
                <a:solidFill>
                  <a:srgbClr val="004383"/>
                </a:solidFill>
              </a:defRPr>
            </a:lvl1pPr>
          </a:lstStyle>
          <a:p>
            <a:pPr lvl="0"/>
            <a:r>
              <a:rPr lang="en-US" noProof="0" dirty="0" smtClean="0"/>
              <a:t>Click to edit Master subtitle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92058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YiR15-Papers-conclu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Content Placeholder 8"/>
          <p:cNvSpPr>
            <a:spLocks noGrp="1"/>
          </p:cNvSpPr>
          <p:nvPr>
            <p:ph sz="quarter" idx="10"/>
          </p:nvPr>
        </p:nvSpPr>
        <p:spPr>
          <a:xfrm>
            <a:off x="685800" y="1447800"/>
            <a:ext cx="77724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685800" y="457200"/>
            <a:ext cx="7772400" cy="762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02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7145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35014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7060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754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8496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theme" Target="../theme/theme2.xml"/><Relationship Id="rId21" Type="http://schemas.openxmlformats.org/officeDocument/2006/relationships/image" Target="../media/image1.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097"/>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295400"/>
            <a:ext cx="7772400" cy="53482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5"/>
          <p:cNvSpPr>
            <a:spLocks noGrp="1" noChangeArrowheads="1"/>
          </p:cNvSpPr>
          <p:nvPr>
            <p:ph type="title"/>
          </p:nvPr>
        </p:nvSpPr>
        <p:spPr bwMode="auto">
          <a:xfrm>
            <a:off x="685800" y="0"/>
            <a:ext cx="7769225"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92065" r:id="rId1"/>
    <p:sldLayoutId id="2147492066" r:id="rId2"/>
    <p:sldLayoutId id="2147492067" r:id="rId3"/>
    <p:sldLayoutId id="2147492068" r:id="rId4"/>
    <p:sldLayoutId id="2147492069" r:id="rId5"/>
    <p:sldLayoutId id="2147492070" r:id="rId6"/>
    <p:sldLayoutId id="2147492071" r:id="rId7"/>
    <p:sldLayoutId id="2147492072" r:id="rId8"/>
    <p:sldLayoutId id="2147492073" r:id="rId9"/>
    <p:sldLayoutId id="2147492074" r:id="rId10"/>
    <p:sldLayoutId id="2147492075" r:id="rId11"/>
    <p:sldLayoutId id="2147492076" r:id="rId12"/>
    <p:sldLayoutId id="2147492077" r:id="rId13"/>
    <p:sldLayoutId id="2147492078" r:id="rId14"/>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1pPr>
      <a:lvl2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600" b="1">
          <a:solidFill>
            <a:srgbClr val="CCFFFF"/>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2600">
          <a:solidFill>
            <a:srgbClr val="124780"/>
          </a:solidFill>
          <a:latin typeface="Arial Bold" charset="0"/>
        </a:defRPr>
      </a:lvl6pPr>
      <a:lvl7pPr marL="914400" algn="l" rtl="0" fontAlgn="base">
        <a:lnSpc>
          <a:spcPct val="90000"/>
        </a:lnSpc>
        <a:spcBef>
          <a:spcPct val="0"/>
        </a:spcBef>
        <a:spcAft>
          <a:spcPct val="0"/>
        </a:spcAft>
        <a:defRPr sz="2600">
          <a:solidFill>
            <a:srgbClr val="124780"/>
          </a:solidFill>
          <a:latin typeface="Arial Bold" charset="0"/>
        </a:defRPr>
      </a:lvl7pPr>
      <a:lvl8pPr marL="1371600" algn="l" rtl="0" fontAlgn="base">
        <a:lnSpc>
          <a:spcPct val="90000"/>
        </a:lnSpc>
        <a:spcBef>
          <a:spcPct val="0"/>
        </a:spcBef>
        <a:spcAft>
          <a:spcPct val="0"/>
        </a:spcAft>
        <a:defRPr sz="2600">
          <a:solidFill>
            <a:srgbClr val="124780"/>
          </a:solidFill>
          <a:latin typeface="Arial Bold" charset="0"/>
        </a:defRPr>
      </a:lvl8pPr>
      <a:lvl9pPr marL="1828800" algn="l" rtl="0" fontAlgn="base">
        <a:lnSpc>
          <a:spcPct val="90000"/>
        </a:lnSpc>
        <a:spcBef>
          <a:spcPct val="0"/>
        </a:spcBef>
        <a:spcAft>
          <a:spcPct val="0"/>
        </a:spcAft>
        <a:defRPr sz="2600">
          <a:solidFill>
            <a:srgbClr val="124780"/>
          </a:solidFill>
          <a:latin typeface="Arial Bold"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400">
          <a:solidFill>
            <a:srgbClr val="CDE7F3"/>
          </a:solidFill>
          <a:latin typeface="+mn-lt"/>
          <a:ea typeface="ＭＳ Ｐゴシック" charset="-128"/>
        </a:defRPr>
      </a:lvl6pPr>
      <a:lvl7pPr marL="2971800" indent="-228600" algn="l" rtl="0" fontAlgn="base">
        <a:spcBef>
          <a:spcPct val="20000"/>
        </a:spcBef>
        <a:spcAft>
          <a:spcPct val="0"/>
        </a:spcAft>
        <a:buChar char="»"/>
        <a:defRPr sz="2400">
          <a:solidFill>
            <a:srgbClr val="CDE7F3"/>
          </a:solidFill>
          <a:latin typeface="+mn-lt"/>
          <a:ea typeface="ＭＳ Ｐゴシック" charset="-128"/>
        </a:defRPr>
      </a:lvl7pPr>
      <a:lvl8pPr marL="3429000" indent="-228600" algn="l" rtl="0" fontAlgn="base">
        <a:spcBef>
          <a:spcPct val="20000"/>
        </a:spcBef>
        <a:spcAft>
          <a:spcPct val="0"/>
        </a:spcAft>
        <a:buChar char="»"/>
        <a:defRPr sz="2400">
          <a:solidFill>
            <a:srgbClr val="CDE7F3"/>
          </a:solidFill>
          <a:latin typeface="+mn-lt"/>
          <a:ea typeface="ＭＳ Ｐゴシック" charset="-128"/>
        </a:defRPr>
      </a:lvl8pPr>
      <a:lvl9pPr marL="3886200" indent="-228600" algn="l" rtl="0" fontAlgn="base">
        <a:spcBef>
          <a:spcPct val="20000"/>
        </a:spcBef>
        <a:spcAft>
          <a:spcPct val="0"/>
        </a:spcAft>
        <a:buChar char="»"/>
        <a:defRPr sz="2400">
          <a:solidFill>
            <a:srgbClr val="CDE7F3"/>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TP_SlideBackground-YiR15-plain-v1f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8484489"/>
      </p:ext>
    </p:extLst>
  </p:cSld>
  <p:clrMap bg1="lt1" tx1="dk1" bg2="lt2" tx2="dk2" accent1="accent1" accent2="accent2" accent3="accent3" accent4="accent4" accent5="accent5" accent6="accent6" hlink="hlink" folHlink="folHlink"/>
  <p:sldLayoutIdLst>
    <p:sldLayoutId id="2147492080" r:id="rId1"/>
    <p:sldLayoutId id="2147492081" r:id="rId2"/>
    <p:sldLayoutId id="2147492082" r:id="rId3"/>
    <p:sldLayoutId id="2147492083" r:id="rId4"/>
    <p:sldLayoutId id="2147492084" r:id="rId5"/>
    <p:sldLayoutId id="2147492085" r:id="rId6"/>
    <p:sldLayoutId id="2147492086" r:id="rId7"/>
    <p:sldLayoutId id="2147492087" r:id="rId8"/>
    <p:sldLayoutId id="2147492088" r:id="rId9"/>
    <p:sldLayoutId id="2147492089" r:id="rId10"/>
    <p:sldLayoutId id="2147492090" r:id="rId11"/>
    <p:sldLayoutId id="2147492091" r:id="rId12"/>
    <p:sldLayoutId id="2147492092" r:id="rId13"/>
    <p:sldLayoutId id="2147492093" r:id="rId14"/>
    <p:sldLayoutId id="2147492094" r:id="rId15"/>
    <p:sldLayoutId id="2147492095" r:id="rId16"/>
    <p:sldLayoutId id="2147492096" r:id="rId17"/>
    <p:sldLayoutId id="2147492097" r:id="rId18"/>
    <p:sldLayoutId id="2147492098"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3"/>
          <p:cNvSpPr>
            <a:spLocks noChangeArrowheads="1"/>
          </p:cNvSpPr>
          <p:nvPr/>
        </p:nvSpPr>
        <p:spPr bwMode="auto">
          <a:xfrm>
            <a:off x="546548" y="4148656"/>
            <a:ext cx="8171567" cy="1730942"/>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rPr>
              <a:t>Cheson B et al. </a:t>
            </a:r>
            <a:r>
              <a:rPr lang="en-US" sz="1600" i="1" dirty="0" smtClean="0">
                <a:solidFill>
                  <a:srgbClr val="FFFFFF"/>
                </a:solidFill>
              </a:rPr>
              <a:t>Proc ASH </a:t>
            </a:r>
            <a:r>
              <a:rPr lang="en-US" sz="1600" dirty="0" smtClean="0">
                <a:solidFill>
                  <a:srgbClr val="FFFFFF"/>
                </a:solidFill>
              </a:rPr>
              <a:t>2016;Abstract 615; Sehn LH</a:t>
            </a:r>
            <a:r>
              <a:rPr lang="en-US" sz="1600" dirty="0" smtClean="0">
                <a:solidFill>
                  <a:srgbClr val="FFFFFF"/>
                </a:solidFill>
                <a:latin typeface="Arial" charset="0"/>
                <a:ea typeface="ＭＳ Ｐゴシック" charset="0"/>
                <a:cs typeface="ＭＳ Ｐゴシック" charset="0"/>
              </a:rPr>
              <a:t> et al. </a:t>
            </a:r>
            <a:r>
              <a:rPr lang="en-US" sz="1600" i="1" dirty="0" smtClean="0">
                <a:solidFill>
                  <a:srgbClr val="FFFFFF"/>
                </a:solidFill>
              </a:rPr>
              <a:t>Lancet </a:t>
            </a:r>
            <a:r>
              <a:rPr lang="en-US" sz="1600" i="1" dirty="0" err="1" smtClean="0">
                <a:solidFill>
                  <a:srgbClr val="FFFFFF"/>
                </a:solidFill>
              </a:rPr>
              <a:t>Oncol</a:t>
            </a:r>
            <a:r>
              <a:rPr lang="en-US" sz="1600" i="1" dirty="0" smtClean="0">
                <a:solidFill>
                  <a:srgbClr val="FFFFFF"/>
                </a:solidFill>
              </a:rPr>
              <a:t> </a:t>
            </a:r>
            <a:r>
              <a:rPr lang="en-US" sz="1600" dirty="0" smtClean="0">
                <a:solidFill>
                  <a:srgbClr val="FFFFFF"/>
                </a:solidFill>
                <a:latin typeface="Arial" charset="0"/>
                <a:ea typeface="ＭＳ Ｐゴシック" charset="0"/>
                <a:cs typeface="ＭＳ Ｐゴシック" charset="0"/>
              </a:rPr>
              <a:t>2016;17(8):1081-93.</a:t>
            </a:r>
            <a:endParaRPr lang="en-US" sz="1600" dirty="0">
              <a:solidFill>
                <a:srgbClr val="000000"/>
              </a:solidFill>
              <a:latin typeface="Arial" charset="0"/>
              <a:ea typeface="ＭＳ Ｐゴシック" charset="0"/>
              <a:cs typeface="ＭＳ Ｐゴシック" charset="0"/>
            </a:endParaRPr>
          </a:p>
        </p:txBody>
      </p:sp>
      <p:sp>
        <p:nvSpPr>
          <p:cNvPr id="27" name="Text Box 20"/>
          <p:cNvSpPr txBox="1">
            <a:spLocks noChangeArrowheads="1"/>
          </p:cNvSpPr>
          <p:nvPr/>
        </p:nvSpPr>
        <p:spPr bwMode="auto">
          <a:xfrm>
            <a:off x="4379089" y="2787728"/>
            <a:ext cx="2094940" cy="992350"/>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err="1" smtClean="0">
                <a:solidFill>
                  <a:srgbClr val="010F97"/>
                </a:solidFill>
                <a:latin typeface="Arial"/>
                <a:ea typeface="Arial" pitchFamily="-104" charset="0"/>
                <a:cs typeface="Arial" panose="020B0604020202020204" pitchFamily="34" charset="0"/>
              </a:rPr>
              <a:t>Bendamustine</a:t>
            </a:r>
            <a:endParaRPr lang="en-US" altLang="en-US" sz="1800" b="1" dirty="0" smtClean="0">
              <a:solidFill>
                <a:srgbClr val="010F97"/>
              </a:solidFill>
              <a:latin typeface="Arial"/>
              <a:ea typeface="Arial" pitchFamily="-104" charset="0"/>
              <a:cs typeface="Arial" panose="020B0604020202020204" pitchFamily="34" charset="0"/>
            </a:endParaRPr>
          </a:p>
        </p:txBody>
      </p:sp>
      <p:sp>
        <p:nvSpPr>
          <p:cNvPr id="19" name="Title 1"/>
          <p:cNvSpPr>
            <a:spLocks noGrp="1"/>
          </p:cNvSpPr>
          <p:nvPr>
            <p:ph type="title"/>
          </p:nvPr>
        </p:nvSpPr>
        <p:spPr/>
        <p:txBody>
          <a:bodyPr/>
          <a:lstStyle/>
          <a:p>
            <a:r>
              <a:rPr lang="en-US" dirty="0" smtClean="0"/>
              <a:t>GADOLIN: A Phase III </a:t>
            </a:r>
            <a:r>
              <a:rPr lang="en-US" dirty="0"/>
              <a:t>Trial of </a:t>
            </a:r>
            <a:r>
              <a:rPr lang="en-US" dirty="0" err="1" smtClean="0"/>
              <a:t>Obinutuzumab</a:t>
            </a:r>
            <a:r>
              <a:rPr lang="en-US" dirty="0" smtClean="0"/>
              <a:t> </a:t>
            </a:r>
            <a:br>
              <a:rPr lang="en-US" dirty="0" smtClean="0"/>
            </a:br>
            <a:r>
              <a:rPr lang="en-US" dirty="0" smtClean="0"/>
              <a:t>and Bendamustine</a:t>
            </a:r>
            <a:endParaRPr lang="en-US" dirty="0"/>
          </a:p>
        </p:txBody>
      </p:sp>
      <p:sp>
        <p:nvSpPr>
          <p:cNvPr id="10" name="TextBox 9"/>
          <p:cNvSpPr txBox="1"/>
          <p:nvPr/>
        </p:nvSpPr>
        <p:spPr>
          <a:xfrm>
            <a:off x="932764" y="1325169"/>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577124231"/>
              </p:ext>
            </p:extLst>
          </p:nvPr>
        </p:nvGraphicFramePr>
        <p:xfrm>
          <a:off x="704832" y="4294667"/>
          <a:ext cx="7875495" cy="1397040"/>
        </p:xfrm>
        <a:graphic>
          <a:graphicData uri="http://schemas.openxmlformats.org/drawingml/2006/table">
            <a:tbl>
              <a:tblPr firstRow="1" bandRow="1">
                <a:tableStyleId>{5C22544A-7EE6-4342-B048-85BDC9FD1C3A}</a:tableStyleId>
              </a:tblPr>
              <a:tblGrid>
                <a:gridCol w="1501025"/>
                <a:gridCol w="2153201"/>
                <a:gridCol w="1949223"/>
                <a:gridCol w="892091"/>
                <a:gridCol w="1379955"/>
              </a:tblGrid>
              <a:tr h="894978">
                <a:tc>
                  <a:txBody>
                    <a:bodyPr/>
                    <a:lstStyle/>
                    <a:p>
                      <a:r>
                        <a:rPr lang="en-US" dirty="0" smtClean="0">
                          <a:solidFill>
                            <a:schemeClr val="bg1"/>
                          </a:solidFill>
                        </a:rPr>
                        <a:t>Outcome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err="1" smtClean="0">
                          <a:solidFill>
                            <a:schemeClr val="bg1"/>
                          </a:solidFill>
                        </a:rPr>
                        <a:t>Obinutuzumab</a:t>
                      </a:r>
                      <a:r>
                        <a:rPr lang="en-US" baseline="0" dirty="0" smtClean="0">
                          <a:solidFill>
                            <a:schemeClr val="bg1"/>
                          </a:solidFill>
                        </a:rPr>
                        <a:t> + </a:t>
                      </a:r>
                      <a:r>
                        <a:rPr lang="en-US" baseline="0" dirty="0" err="1" smtClean="0">
                          <a:solidFill>
                            <a:schemeClr val="bg1"/>
                          </a:solidFill>
                        </a:rPr>
                        <a:t>bendamustine</a:t>
                      </a:r>
                    </a:p>
                    <a:p>
                      <a:pPr algn="ctr"/>
                      <a:r>
                        <a:rPr lang="en-US" dirty="0" smtClean="0">
                          <a:solidFill>
                            <a:schemeClr val="bg1"/>
                          </a:solidFill>
                        </a:rPr>
                        <a:t>(n = 204)</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err="1" smtClean="0">
                          <a:solidFill>
                            <a:schemeClr val="bg1"/>
                          </a:solidFill>
                        </a:rPr>
                        <a:t>Bendamustine</a:t>
                      </a:r>
                    </a:p>
                    <a:p>
                      <a:pPr algn="ctr"/>
                      <a:r>
                        <a:rPr lang="en-US" dirty="0" smtClean="0">
                          <a:solidFill>
                            <a:schemeClr val="bg1"/>
                          </a:solidFill>
                        </a:rPr>
                        <a:t>(n = 209)</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HR</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i="1" dirty="0" smtClean="0">
                          <a:solidFill>
                            <a:schemeClr val="bg1"/>
                          </a:solidFill>
                        </a:rPr>
                        <a:t>p</a:t>
                      </a:r>
                      <a:r>
                        <a:rPr lang="en-US" dirty="0" smtClean="0">
                          <a:solidFill>
                            <a:schemeClr val="bg1"/>
                          </a:solidFill>
                        </a:rPr>
                        <a:t>-value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482640">
                <a:tc>
                  <a:txBody>
                    <a:bodyPr/>
                    <a:lstStyle/>
                    <a:p>
                      <a:r>
                        <a:rPr lang="en-US" dirty="0" smtClean="0">
                          <a:solidFill>
                            <a:schemeClr val="bg1"/>
                          </a:solidFill>
                        </a:rPr>
                        <a:t>Median</a:t>
                      </a:r>
                      <a:r>
                        <a:rPr lang="en-US" baseline="0" dirty="0" smtClean="0">
                          <a:solidFill>
                            <a:schemeClr val="bg1"/>
                          </a:solidFill>
                        </a:rPr>
                        <a:t> PFS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25.8 mo</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14.1 mo</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0.57</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&lt;0.0001</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17" name="Line 15"/>
          <p:cNvSpPr>
            <a:spLocks noChangeShapeType="1"/>
          </p:cNvSpPr>
          <p:nvPr/>
        </p:nvSpPr>
        <p:spPr bwMode="auto">
          <a:xfrm flipV="1">
            <a:off x="6333831" y="1716378"/>
            <a:ext cx="473941"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3" name="TextBox 2"/>
          <p:cNvSpPr txBox="1"/>
          <p:nvPr/>
        </p:nvSpPr>
        <p:spPr>
          <a:xfrm>
            <a:off x="6804591" y="1363604"/>
            <a:ext cx="2063086" cy="646331"/>
          </a:xfrm>
          <a:prstGeom prst="rect">
            <a:avLst/>
          </a:prstGeom>
          <a:solidFill>
            <a:srgbClr val="F99721"/>
          </a:solidFill>
          <a:ln>
            <a:solidFill>
              <a:schemeClr val="bg1"/>
            </a:solidFill>
          </a:ln>
        </p:spPr>
        <p:txBody>
          <a:bodyPr wrap="square" rtlCol="0">
            <a:spAutoFit/>
          </a:bodyPr>
          <a:lstStyle/>
          <a:p>
            <a:pPr algn="ctr"/>
            <a:r>
              <a:rPr lang="en-US" sz="1800" b="1" dirty="0" smtClean="0">
                <a:solidFill>
                  <a:srgbClr val="011997"/>
                </a:solidFill>
              </a:rPr>
              <a:t>Obinutuzumab maintenance</a:t>
            </a:r>
            <a:endParaRPr lang="en-US" sz="1800" b="1" dirty="0">
              <a:solidFill>
                <a:srgbClr val="011997"/>
              </a:solidFill>
            </a:endParaRPr>
          </a:p>
        </p:txBody>
      </p:sp>
      <p:sp>
        <p:nvSpPr>
          <p:cNvPr id="24" name="TextBox 23"/>
          <p:cNvSpPr txBox="1"/>
          <p:nvPr/>
        </p:nvSpPr>
        <p:spPr>
          <a:xfrm>
            <a:off x="3971964" y="2222002"/>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26" name="Line 6"/>
          <p:cNvSpPr>
            <a:spLocks noChangeShapeType="1"/>
          </p:cNvSpPr>
          <p:nvPr/>
        </p:nvSpPr>
        <p:spPr bwMode="auto">
          <a:xfrm>
            <a:off x="2662259" y="2424379"/>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Oval 25"/>
          <p:cNvSpPr>
            <a:spLocks noChangeArrowheads="1"/>
          </p:cNvSpPr>
          <p:nvPr/>
        </p:nvSpPr>
        <p:spPr bwMode="auto">
          <a:xfrm>
            <a:off x="3049183" y="1998929"/>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31" name="Group 30"/>
          <p:cNvGrpSpPr/>
          <p:nvPr/>
        </p:nvGrpSpPr>
        <p:grpSpPr>
          <a:xfrm>
            <a:off x="4019360" y="1589036"/>
            <a:ext cx="329846" cy="1749404"/>
            <a:chOff x="6042534" y="2444577"/>
            <a:chExt cx="329846" cy="1844228"/>
          </a:xfrm>
        </p:grpSpPr>
        <p:sp>
          <p:nvSpPr>
            <p:cNvPr id="34" name="Line 7"/>
            <p:cNvSpPr>
              <a:spLocks noChangeShapeType="1"/>
            </p:cNvSpPr>
            <p:nvPr/>
          </p:nvSpPr>
          <p:spPr bwMode="auto">
            <a:xfrm flipH="1">
              <a:off x="6060278" y="2444577"/>
              <a:ext cx="0" cy="184422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8"/>
            <p:cNvSpPr>
              <a:spLocks noChangeShapeType="1"/>
            </p:cNvSpPr>
            <p:nvPr/>
          </p:nvSpPr>
          <p:spPr bwMode="auto">
            <a:xfrm flipV="1">
              <a:off x="6069167" y="2446903"/>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8"/>
            <p:cNvSpPr>
              <a:spLocks noChangeShapeType="1"/>
            </p:cNvSpPr>
            <p:nvPr/>
          </p:nvSpPr>
          <p:spPr bwMode="auto">
            <a:xfrm flipV="1">
              <a:off x="6042534" y="4282015"/>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5" name="Group 104"/>
          <p:cNvGraphicFramePr>
            <a:graphicFrameLocks noGrp="1"/>
          </p:cNvGraphicFramePr>
          <p:nvPr>
            <p:extLst>
              <p:ext uri="{D42A27DB-BD31-4B8C-83A1-F6EECF244321}">
                <p14:modId xmlns:p14="http://schemas.microsoft.com/office/powerpoint/2010/main" val="1690800565"/>
              </p:ext>
            </p:extLst>
          </p:nvPr>
        </p:nvGraphicFramePr>
        <p:xfrm>
          <a:off x="400145" y="1370735"/>
          <a:ext cx="2513677" cy="2043787"/>
        </p:xfrm>
        <a:graphic>
          <a:graphicData uri="http://schemas.openxmlformats.org/drawingml/2006/table">
            <a:tbl>
              <a:tblPr/>
              <a:tblGrid>
                <a:gridCol w="2513677"/>
              </a:tblGrid>
              <a:tr h="504497">
                <a:tc>
                  <a:txBody>
                    <a:bodyPr/>
                    <a:lstStyle/>
                    <a:p>
                      <a:pPr eaLnBrk="0" fontAlgn="base" hangingPunct="0">
                        <a:spcBef>
                          <a:spcPts val="600"/>
                        </a:spcBef>
                        <a:buFont typeface="Arial" pitchFamily="-104" charset="0"/>
                        <a:buNone/>
                      </a:pPr>
                      <a:r>
                        <a:rPr lang="en-US" sz="1800" b="1" dirty="0" smtClean="0">
                          <a:solidFill>
                            <a:prstClr val="white"/>
                          </a:solidFill>
                          <a:latin typeface="+mn-lt"/>
                          <a:ea typeface="Arial" pitchFamily="-104" charset="0"/>
                          <a:cs typeface="Arial" pitchFamily="-104" charset="0"/>
                        </a:rPr>
                        <a:t>Eligibility (n = 413)</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230272">
                <a:tc>
                  <a:txBody>
                    <a:bodyPr/>
                    <a:lstStyle/>
                    <a:p>
                      <a:pPr marL="285750" indent="-285750" eaLnBrk="0" fontAlgn="base" hangingPunct="0">
                        <a:spcBef>
                          <a:spcPts val="600"/>
                        </a:spcBef>
                        <a:buFont typeface="Arial"/>
                        <a:buChar char="•"/>
                      </a:pPr>
                      <a:r>
                        <a:rPr lang="en-US" sz="1800" dirty="0" smtClean="0">
                          <a:solidFill>
                            <a:prstClr val="white"/>
                          </a:solidFill>
                          <a:latin typeface="+mn-lt"/>
                          <a:ea typeface="Arial" pitchFamily="-104" charset="0"/>
                          <a:cs typeface="Arial" pitchFamily="-104" charset="0"/>
                        </a:rPr>
                        <a:t>Rituximab-refractory indolent NHL</a:t>
                      </a:r>
                    </a:p>
                    <a:p>
                      <a:pPr marL="285750" indent="-285750" eaLnBrk="0" fontAlgn="base" hangingPunct="0">
                        <a:spcBef>
                          <a:spcPts val="600"/>
                        </a:spcBef>
                        <a:buFont typeface="Arial"/>
                        <a:buChar char="•"/>
                      </a:pPr>
                      <a:r>
                        <a:rPr lang="en-US" sz="1800" dirty="0" smtClean="0">
                          <a:solidFill>
                            <a:prstClr val="white"/>
                          </a:solidFill>
                          <a:latin typeface="+mn-lt"/>
                          <a:ea typeface="Arial" pitchFamily="-104" charset="0"/>
                          <a:cs typeface="Arial" pitchFamily="-104" charset="0"/>
                        </a:rPr>
                        <a:t>CD20-positive disease</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16" name="Text Box 20"/>
          <p:cNvSpPr txBox="1">
            <a:spLocks noChangeArrowheads="1"/>
          </p:cNvSpPr>
          <p:nvPr/>
        </p:nvSpPr>
        <p:spPr bwMode="auto">
          <a:xfrm>
            <a:off x="4373366" y="1163728"/>
            <a:ext cx="2098145" cy="1077684"/>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smtClean="0">
                <a:solidFill>
                  <a:srgbClr val="011997"/>
                </a:solidFill>
                <a:latin typeface="Arial"/>
                <a:ea typeface="Arial" pitchFamily="-104" charset="0"/>
                <a:cs typeface="Arial" panose="020B0604020202020204" pitchFamily="34" charset="0"/>
              </a:rPr>
              <a:t>Obinutuzumab + </a:t>
            </a:r>
            <a:r>
              <a:rPr lang="en-US" altLang="en-US" sz="1800" b="1" dirty="0" err="1" smtClean="0">
                <a:solidFill>
                  <a:srgbClr val="011997"/>
                </a:solidFill>
                <a:latin typeface="Arial"/>
                <a:ea typeface="Arial" pitchFamily="-104" charset="0"/>
                <a:cs typeface="Arial" panose="020B0604020202020204" pitchFamily="34" charset="0"/>
              </a:rPr>
              <a:t>bendamustine</a:t>
            </a:r>
            <a:endParaRPr lang="en-US" altLang="en-US" sz="1800" b="1" dirty="0" smtClean="0">
              <a:solidFill>
                <a:srgbClr val="011997"/>
              </a:solidFill>
              <a:latin typeface="Arial"/>
              <a:ea typeface="Arial" pitchFamily="-104" charset="0"/>
              <a:cs typeface="Arial" panose="020B0604020202020204" pitchFamily="34" charset="0"/>
            </a:endParaRPr>
          </a:p>
        </p:txBody>
      </p:sp>
      <p:sp>
        <p:nvSpPr>
          <p:cNvPr id="4" name="TextBox 3"/>
          <p:cNvSpPr txBox="1"/>
          <p:nvPr/>
        </p:nvSpPr>
        <p:spPr>
          <a:xfrm>
            <a:off x="685800" y="5977612"/>
            <a:ext cx="7493696" cy="353943"/>
          </a:xfrm>
          <a:prstGeom prst="rect">
            <a:avLst/>
          </a:prstGeom>
          <a:noFill/>
        </p:spPr>
        <p:txBody>
          <a:bodyPr wrap="square" rtlCol="0">
            <a:spAutoFit/>
          </a:bodyPr>
          <a:lstStyle/>
          <a:p>
            <a:r>
              <a:rPr lang="en-US" sz="1700" b="1" dirty="0">
                <a:solidFill>
                  <a:srgbClr val="FFFF00"/>
                </a:solidFill>
              </a:rPr>
              <a:t>Median OS on both arms not reached (HR = 0.67; </a:t>
            </a:r>
            <a:r>
              <a:rPr lang="en-US" sz="1700" b="1" i="1" dirty="0">
                <a:solidFill>
                  <a:srgbClr val="FFFF00"/>
                </a:solidFill>
              </a:rPr>
              <a:t>p</a:t>
            </a:r>
            <a:r>
              <a:rPr lang="en-US" sz="1700" b="1" dirty="0">
                <a:solidFill>
                  <a:srgbClr val="FFFF00"/>
                </a:solidFill>
              </a:rPr>
              <a:t> = 0.0269</a:t>
            </a:r>
            <a:r>
              <a:rPr lang="en-US" sz="1700" b="1" dirty="0" smtClean="0">
                <a:solidFill>
                  <a:srgbClr val="FFFF00"/>
                </a:solidFill>
              </a:rPr>
              <a:t>)</a:t>
            </a:r>
            <a:endParaRPr lang="en-US" sz="1700" b="1" dirty="0">
              <a:solidFill>
                <a:srgbClr val="FFFF00"/>
              </a:solidFill>
            </a:endParaRPr>
          </a:p>
        </p:txBody>
      </p:sp>
    </p:spTree>
    <p:extLst>
      <p:ext uri="{BB962C8B-B14F-4D97-AF65-F5344CB8AC3E}">
        <p14:creationId xmlns:p14="http://schemas.microsoft.com/office/powerpoint/2010/main" val="1217201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5573839"/>
            <a:ext cx="7601419" cy="830997"/>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smtClean="0">
                <a:solidFill>
                  <a:srgbClr val="FFFF00"/>
                </a:solidFill>
                <a:sym typeface="Wingdings"/>
              </a:rPr>
              <a:t>Upon </a:t>
            </a:r>
            <a:r>
              <a:rPr lang="en-US" b="1">
                <a:solidFill>
                  <a:srgbClr val="FFFF00"/>
                </a:solidFill>
                <a:sym typeface="Wingdings"/>
              </a:rPr>
              <a:t>disease </a:t>
            </a:r>
            <a:r>
              <a:rPr lang="en-US" b="1" smtClean="0">
                <a:solidFill>
                  <a:srgbClr val="FFFF00"/>
                </a:solidFill>
                <a:sym typeface="Wingdings"/>
              </a:rPr>
              <a:t>progression</a:t>
            </a:r>
            <a:r>
              <a:rPr lang="en-US" b="1" dirty="0" smtClean="0">
                <a:solidFill>
                  <a:srgbClr val="FFFF00"/>
                </a:solidFill>
                <a:sym typeface="Wingdings"/>
              </a:rPr>
              <a:t>, patient received </a:t>
            </a:r>
            <a:br>
              <a:rPr lang="en-US" b="1" dirty="0" smtClean="0">
                <a:solidFill>
                  <a:srgbClr val="FFFF00"/>
                </a:solidFill>
                <a:sym typeface="Wingdings"/>
              </a:rPr>
            </a:br>
            <a:r>
              <a:rPr lang="en-US" b="1" dirty="0" err="1" smtClean="0">
                <a:solidFill>
                  <a:srgbClr val="FFFF00"/>
                </a:solidFill>
                <a:sym typeface="Wingdings"/>
              </a:rPr>
              <a:t>romidepsin</a:t>
            </a:r>
            <a:r>
              <a:rPr lang="en-US" b="1" dirty="0" smtClean="0">
                <a:solidFill>
                  <a:srgbClr val="FFFF00"/>
                </a:solidFill>
                <a:sym typeface="Wingdings"/>
              </a:rPr>
              <a:t> x 6 cycles</a:t>
            </a:r>
            <a:endParaRPr lang="en-US" b="1" dirty="0">
              <a:solidFill>
                <a:srgbClr val="FFFF00"/>
              </a:solidFill>
            </a:endParaRPr>
          </a:p>
        </p:txBody>
      </p:sp>
      <p:sp>
        <p:nvSpPr>
          <p:cNvPr id="2" name="Title 1"/>
          <p:cNvSpPr>
            <a:spLocks noGrp="1"/>
          </p:cNvSpPr>
          <p:nvPr>
            <p:ph type="title"/>
          </p:nvPr>
        </p:nvSpPr>
        <p:spPr/>
        <p:txBody>
          <a:bodyPr/>
          <a:lstStyle/>
          <a:p>
            <a:r>
              <a:rPr lang="en-US" dirty="0">
                <a:solidFill>
                  <a:srgbClr val="BBE0E3"/>
                </a:solidFill>
              </a:rPr>
              <a:t>Case </a:t>
            </a:r>
            <a:r>
              <a:rPr lang="en-US" dirty="0" smtClean="0">
                <a:solidFill>
                  <a:srgbClr val="BBE0E3"/>
                </a:solidFill>
              </a:rPr>
              <a:t>Discussion</a:t>
            </a:r>
            <a:endParaRPr lang="en-US" dirty="0">
              <a:solidFill>
                <a:srgbClr val="BBE0E3"/>
              </a:solidFill>
            </a:endParaRPr>
          </a:p>
        </p:txBody>
      </p:sp>
      <p:sp>
        <p:nvSpPr>
          <p:cNvPr id="3" name="Content Placeholder 2"/>
          <p:cNvSpPr>
            <a:spLocks noGrp="1"/>
          </p:cNvSpPr>
          <p:nvPr>
            <p:ph idx="1"/>
          </p:nvPr>
        </p:nvSpPr>
        <p:spPr>
          <a:xfrm>
            <a:off x="685800" y="1295400"/>
            <a:ext cx="7772400" cy="4278439"/>
          </a:xfrm>
        </p:spPr>
        <p:txBody>
          <a:bodyPr/>
          <a:lstStyle/>
          <a:p>
            <a:pPr>
              <a:buFont typeface="Arial" charset="0"/>
              <a:buChar char="•"/>
            </a:pPr>
            <a:r>
              <a:rPr lang="en-US" dirty="0"/>
              <a:t>A 72-year-old woman </a:t>
            </a:r>
            <a:r>
              <a:rPr lang="en-US" dirty="0" smtClean="0"/>
              <a:t>presented </a:t>
            </a:r>
            <a:r>
              <a:rPr lang="en-US" dirty="0"/>
              <a:t>in December 2013 with widespread diffuse lymphadenopathy, fatigue and night sweats.</a:t>
            </a:r>
          </a:p>
          <a:p>
            <a:pPr>
              <a:spcBef>
                <a:spcPts val="600"/>
              </a:spcBef>
              <a:spcAft>
                <a:spcPts val="600"/>
              </a:spcAft>
              <a:buFont typeface="Arial" charset="0"/>
              <a:buChar char="•"/>
            </a:pPr>
            <a:r>
              <a:rPr lang="en-US" dirty="0"/>
              <a:t>Fine needle aspirate biopsies and core biopsies were </a:t>
            </a:r>
            <a:r>
              <a:rPr lang="en-US" dirty="0" smtClean="0"/>
              <a:t>inconclusive.</a:t>
            </a:r>
            <a:endParaRPr lang="en-US" dirty="0"/>
          </a:p>
          <a:p>
            <a:pPr>
              <a:spcBef>
                <a:spcPts val="600"/>
              </a:spcBef>
              <a:spcAft>
                <a:spcPts val="600"/>
              </a:spcAft>
              <a:buFont typeface="Arial" charset="0"/>
              <a:buChar char="•"/>
            </a:pPr>
            <a:r>
              <a:rPr lang="en-US" dirty="0"/>
              <a:t>Cervical lymph node biopsy showed </a:t>
            </a:r>
            <a:r>
              <a:rPr lang="en-US" dirty="0" smtClean="0"/>
              <a:t>PTCL-NOS.</a:t>
            </a:r>
            <a:endParaRPr lang="en-US" dirty="0"/>
          </a:p>
          <a:p>
            <a:pPr>
              <a:spcBef>
                <a:spcPts val="600"/>
              </a:spcBef>
              <a:spcAft>
                <a:spcPts val="600"/>
              </a:spcAft>
              <a:buFont typeface="Arial" charset="0"/>
              <a:buChar char="•"/>
            </a:pPr>
            <a:r>
              <a:rPr lang="en-US" dirty="0"/>
              <a:t>Staging revealed Stage IV </a:t>
            </a:r>
            <a:r>
              <a:rPr lang="en-US" dirty="0" smtClean="0"/>
              <a:t>disease.</a:t>
            </a:r>
            <a:endParaRPr lang="en-US" dirty="0"/>
          </a:p>
          <a:p>
            <a:pPr>
              <a:spcBef>
                <a:spcPts val="600"/>
              </a:spcBef>
              <a:spcAft>
                <a:spcPts val="600"/>
              </a:spcAft>
              <a:buFont typeface="Arial" charset="0"/>
              <a:buChar char="•"/>
            </a:pPr>
            <a:r>
              <a:rPr lang="en-US" dirty="0"/>
              <a:t>Patient received CHOP x 3 cycles without any </a:t>
            </a:r>
            <a:r>
              <a:rPr lang="en-US" dirty="0" smtClean="0"/>
              <a:t>benefit, then </a:t>
            </a:r>
            <a:r>
              <a:rPr lang="en-US" dirty="0" smtClean="0">
                <a:sym typeface="Wingdings"/>
              </a:rPr>
              <a:t>gemcitabine-based chemotherapy.</a:t>
            </a:r>
            <a:endParaRPr lang="en-US" dirty="0"/>
          </a:p>
        </p:txBody>
      </p:sp>
    </p:spTree>
    <p:extLst>
      <p:ext uri="{BB962C8B-B14F-4D97-AF65-F5344CB8AC3E}">
        <p14:creationId xmlns:p14="http://schemas.microsoft.com/office/powerpoint/2010/main" val="25077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First-Line Therapeutic Approach for CLL</a:t>
            </a:r>
            <a:endParaRPr lang="en-US" dirty="0"/>
          </a:p>
        </p:txBody>
      </p:sp>
      <p:sp>
        <p:nvSpPr>
          <p:cNvPr id="4" name="Content Placeholder 3"/>
          <p:cNvSpPr>
            <a:spLocks noGrp="1"/>
          </p:cNvSpPr>
          <p:nvPr>
            <p:ph idx="1"/>
          </p:nvPr>
        </p:nvSpPr>
        <p:spPr/>
        <p:txBody>
          <a:bodyPr/>
          <a:lstStyle/>
          <a:p>
            <a:pPr marL="0" indent="0">
              <a:spcBef>
                <a:spcPts val="300"/>
              </a:spcBef>
              <a:spcAft>
                <a:spcPts val="300"/>
              </a:spcAft>
              <a:buNone/>
            </a:pPr>
            <a:r>
              <a:rPr lang="en-US" sz="2200" dirty="0"/>
              <a:t>“</a:t>
            </a:r>
            <a:r>
              <a:rPr lang="en-US" sz="2200" i="1" dirty="0"/>
              <a:t>We are going to see a lot of changes in the management algorithm, where people probably try to trend away from the high-intensity, </a:t>
            </a:r>
            <a:r>
              <a:rPr lang="en-US" sz="2200" i="1" dirty="0" smtClean="0"/>
              <a:t>high-toxicity </a:t>
            </a:r>
            <a:r>
              <a:rPr lang="en-US" sz="2200" i="1" dirty="0"/>
              <a:t>up-front therapy. And these novel targeted agents undoubtedly are going to be making their way more typically into the front-line setting... </a:t>
            </a:r>
          </a:p>
          <a:p>
            <a:pPr marL="0" indent="0">
              <a:buNone/>
            </a:pPr>
            <a:r>
              <a:rPr lang="en-US" sz="2200" i="1" dirty="0" smtClean="0"/>
              <a:t>In my </a:t>
            </a:r>
            <a:r>
              <a:rPr lang="en-US" sz="2200" i="1" dirty="0"/>
              <a:t>own clinic, we have funding for </a:t>
            </a:r>
            <a:r>
              <a:rPr lang="en-US" sz="2200" i="1" dirty="0" err="1"/>
              <a:t>ibrutinib</a:t>
            </a:r>
            <a:r>
              <a:rPr lang="en-US" sz="2200" i="1" dirty="0"/>
              <a:t> up front for patients with 17p deletion, where we know that chemotherapy is not very effective… </a:t>
            </a:r>
            <a:r>
              <a:rPr lang="en-US" sz="2200" i="1" dirty="0" smtClean="0"/>
              <a:t>For </a:t>
            </a:r>
            <a:r>
              <a:rPr lang="en-US" sz="2200" i="1" dirty="0"/>
              <a:t>an elderly patient who is not a candidate for chemotherapy and rituximab, I do think about using </a:t>
            </a:r>
            <a:r>
              <a:rPr lang="en-US" sz="2200" i="1" dirty="0" err="1"/>
              <a:t>chlorambucil</a:t>
            </a:r>
            <a:r>
              <a:rPr lang="en-US" sz="2200" i="1" dirty="0"/>
              <a:t> and </a:t>
            </a:r>
            <a:r>
              <a:rPr lang="en-US" sz="2200" i="1" dirty="0" err="1"/>
              <a:t>obinutuzumab</a:t>
            </a:r>
            <a:r>
              <a:rPr lang="en-US" sz="2200" i="1" dirty="0"/>
              <a:t>, which, again, has been shown to be a very effective combination for patients who are elderly and who you don’t want to treat with a more toxic regimen</a:t>
            </a:r>
            <a:r>
              <a:rPr lang="en-US" sz="2200" i="1" dirty="0" smtClean="0"/>
              <a:t>.</a:t>
            </a:r>
            <a:r>
              <a:rPr lang="en-US" sz="2200" dirty="0" smtClean="0"/>
              <a:t>”</a:t>
            </a:r>
          </a:p>
          <a:p>
            <a:pPr marL="0" indent="0" algn="r">
              <a:buNone/>
            </a:pPr>
            <a:r>
              <a:rPr lang="en-US" sz="2200" b="1" dirty="0" smtClean="0"/>
              <a:t> </a:t>
            </a:r>
            <a:r>
              <a:rPr lang="en-US" sz="2200" b="1" dirty="0" smtClean="0">
                <a:solidFill>
                  <a:srgbClr val="FFFF00"/>
                </a:solidFill>
              </a:rPr>
              <a:t>Laurie </a:t>
            </a:r>
            <a:r>
              <a:rPr lang="en-US" sz="2200" b="1" dirty="0">
                <a:solidFill>
                  <a:srgbClr val="FFFF00"/>
                </a:solidFill>
              </a:rPr>
              <a:t>H </a:t>
            </a:r>
            <a:r>
              <a:rPr lang="en-US" sz="2200" b="1" dirty="0" err="1">
                <a:solidFill>
                  <a:srgbClr val="FFFF00"/>
                </a:solidFill>
              </a:rPr>
              <a:t>Sehn</a:t>
            </a:r>
            <a:r>
              <a:rPr lang="en-US" sz="2200" b="1" dirty="0">
                <a:solidFill>
                  <a:srgbClr val="FFFF00"/>
                </a:solidFill>
              </a:rPr>
              <a:t>, MD, </a:t>
            </a:r>
            <a:r>
              <a:rPr lang="en-US" sz="2200" b="1" dirty="0" smtClean="0">
                <a:solidFill>
                  <a:srgbClr val="FFFF00"/>
                </a:solidFill>
              </a:rPr>
              <a:t>MPH</a:t>
            </a:r>
            <a:endParaRPr lang="en-US" sz="2200" dirty="0">
              <a:solidFill>
                <a:srgbClr val="FFFF00"/>
              </a:solidFill>
            </a:endParaRPr>
          </a:p>
        </p:txBody>
      </p:sp>
    </p:spTree>
    <p:extLst>
      <p:ext uri="{BB962C8B-B14F-4D97-AF65-F5344CB8AC3E}">
        <p14:creationId xmlns:p14="http://schemas.microsoft.com/office/powerpoint/2010/main" val="18863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ChangeArrowheads="1"/>
          </p:cNvSpPr>
          <p:nvPr/>
        </p:nvSpPr>
        <p:spPr bwMode="auto">
          <a:xfrm>
            <a:off x="551528" y="1644595"/>
            <a:ext cx="8062819" cy="3716545"/>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112680" y="6467933"/>
            <a:ext cx="8942832" cy="338554"/>
          </a:xfrm>
          <a:prstGeom prst="rect">
            <a:avLst/>
          </a:prstGeom>
          <a:noFill/>
        </p:spPr>
        <p:txBody>
          <a:bodyPr wrap="square" rtlCol="0">
            <a:spAutoFit/>
          </a:bodyPr>
          <a:lstStyle/>
          <a:p>
            <a:r>
              <a:rPr lang="en-US" sz="1600" dirty="0" smtClean="0">
                <a:solidFill>
                  <a:srgbClr val="FFFFFF"/>
                </a:solidFill>
                <a:latin typeface="Arial"/>
                <a:cs typeface="Arial"/>
              </a:rPr>
              <a:t>Coutre S et al. </a:t>
            </a:r>
            <a:r>
              <a:rPr lang="en-US" sz="1600" i="1" dirty="0" smtClean="0">
                <a:solidFill>
                  <a:srgbClr val="FFFFFF"/>
                </a:solidFill>
                <a:latin typeface="Arial"/>
                <a:cs typeface="Arial"/>
              </a:rPr>
              <a:t>Proc ASH </a:t>
            </a:r>
            <a:r>
              <a:rPr lang="en-US" sz="1600" dirty="0" smtClean="0">
                <a:solidFill>
                  <a:srgbClr val="FFFFFF"/>
                </a:solidFill>
                <a:latin typeface="Arial"/>
                <a:cs typeface="Arial"/>
              </a:rPr>
              <a:t>2016;Abstract 4383.</a:t>
            </a:r>
            <a:endParaRPr lang="en-US" sz="1600" dirty="0">
              <a:solidFill>
                <a:srgbClr val="FFFFFF"/>
              </a:solidFill>
              <a:latin typeface="Arial"/>
              <a:cs typeface="Arial"/>
            </a:endParaRPr>
          </a:p>
        </p:txBody>
      </p:sp>
      <p:sp>
        <p:nvSpPr>
          <p:cNvPr id="5" name="Title 4"/>
          <p:cNvSpPr>
            <a:spLocks noGrp="1"/>
          </p:cNvSpPr>
          <p:nvPr>
            <p:ph type="title"/>
          </p:nvPr>
        </p:nvSpPr>
        <p:spPr/>
        <p:txBody>
          <a:bodyPr/>
          <a:lstStyle/>
          <a:p>
            <a:r>
              <a:rPr lang="en-US" dirty="0" err="1"/>
              <a:t>Ibrutinib</a:t>
            </a:r>
            <a:r>
              <a:rPr lang="en-US" dirty="0"/>
              <a:t> for CLL and SLL: </a:t>
            </a:r>
            <a:r>
              <a:rPr lang="en-US" dirty="0" smtClean="0"/>
              <a:t>Long-Term Safety Analysis After 5 Years of Follow-Up</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1954266"/>
              </p:ext>
            </p:extLst>
          </p:nvPr>
        </p:nvGraphicFramePr>
        <p:xfrm>
          <a:off x="726509" y="1801374"/>
          <a:ext cx="7699540" cy="3384402"/>
        </p:xfrm>
        <a:graphic>
          <a:graphicData uri="http://schemas.openxmlformats.org/drawingml/2006/table">
            <a:tbl>
              <a:tblPr firstRow="1" bandRow="1">
                <a:tableStyleId>{5C22544A-7EE6-4342-B048-85BDC9FD1C3A}</a:tableStyleId>
              </a:tblPr>
              <a:tblGrid>
                <a:gridCol w="3246532"/>
                <a:gridCol w="1484336"/>
                <a:gridCol w="1484336"/>
                <a:gridCol w="1484336"/>
              </a:tblGrid>
              <a:tr h="637860">
                <a:tc>
                  <a:txBody>
                    <a:bodyPr/>
                    <a:lstStyle/>
                    <a:p>
                      <a:r>
                        <a:rPr lang="en-US" sz="1900" dirty="0" smtClean="0">
                          <a:solidFill>
                            <a:schemeClr val="bg1"/>
                          </a:solidFill>
                        </a:rPr>
                        <a:t>N = 330</a:t>
                      </a:r>
                      <a:endParaRPr lang="en-US" sz="19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Grade 1-2</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Grade 3-4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Grade 5</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457757">
                <a:tc>
                  <a:txBody>
                    <a:bodyPr/>
                    <a:lstStyle/>
                    <a:p>
                      <a:r>
                        <a:rPr lang="en-US" sz="1900" dirty="0" smtClean="0">
                          <a:solidFill>
                            <a:schemeClr val="bg1"/>
                          </a:solidFill>
                        </a:rPr>
                        <a:t>Diarrhea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48%</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5%</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57757">
                <a:tc>
                  <a:txBody>
                    <a:bodyPr/>
                    <a:lstStyle/>
                    <a:p>
                      <a:r>
                        <a:rPr lang="en-US" sz="1900" dirty="0" smtClean="0">
                          <a:solidFill>
                            <a:schemeClr val="bg1"/>
                          </a:solidFill>
                        </a:rPr>
                        <a:t>Arthralgia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21%</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2%</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57757">
                <a:tc>
                  <a:txBody>
                    <a:bodyPr/>
                    <a:lstStyle/>
                    <a:p>
                      <a:r>
                        <a:rPr lang="en-US" sz="1900" dirty="0" smtClean="0">
                          <a:solidFill>
                            <a:schemeClr val="bg1"/>
                          </a:solidFill>
                        </a:rPr>
                        <a:t>Hypertension</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13%</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7%</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57757">
                <a:tc>
                  <a:txBody>
                    <a:bodyPr/>
                    <a:lstStyle/>
                    <a:p>
                      <a:r>
                        <a:rPr lang="en-US" sz="1900" dirty="0" smtClean="0">
                          <a:solidFill>
                            <a:schemeClr val="bg1"/>
                          </a:solidFill>
                        </a:rPr>
                        <a:t>Rash</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33%</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4%</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57757">
                <a:tc>
                  <a:txBody>
                    <a:bodyPr/>
                    <a:lstStyle/>
                    <a:p>
                      <a:r>
                        <a:rPr lang="en-US" sz="1900" dirty="0" smtClean="0">
                          <a:solidFill>
                            <a:schemeClr val="bg1"/>
                          </a:solidFill>
                        </a:rPr>
                        <a:t>Bleeding</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50%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5%</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&lt;1%</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57757">
                <a:tc>
                  <a:txBody>
                    <a:bodyPr/>
                    <a:lstStyle/>
                    <a:p>
                      <a:r>
                        <a:rPr lang="en-US" sz="1900" dirty="0" smtClean="0">
                          <a:solidFill>
                            <a:schemeClr val="bg1"/>
                          </a:solidFill>
                        </a:rPr>
                        <a:t>Atrial</a:t>
                      </a:r>
                      <a:r>
                        <a:rPr lang="en-US" sz="1900" baseline="0" dirty="0" smtClean="0">
                          <a:solidFill>
                            <a:schemeClr val="bg1"/>
                          </a:solidFill>
                        </a:rPr>
                        <a:t> fibrillation</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7%</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5%</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141357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 of Tumor Lysis Associated with Venetoclax</a:t>
            </a:r>
            <a:endParaRPr lang="en-US" dirty="0"/>
          </a:p>
        </p:txBody>
      </p:sp>
      <p:sp>
        <p:nvSpPr>
          <p:cNvPr id="2" name="Content Placeholder 1"/>
          <p:cNvSpPr>
            <a:spLocks noGrp="1"/>
          </p:cNvSpPr>
          <p:nvPr>
            <p:ph idx="1"/>
          </p:nvPr>
        </p:nvSpPr>
        <p:spPr/>
        <p:txBody>
          <a:bodyPr/>
          <a:lstStyle/>
          <a:p>
            <a:pPr marL="0" indent="0">
              <a:spcBef>
                <a:spcPts val="1128"/>
              </a:spcBef>
              <a:buNone/>
            </a:pPr>
            <a:r>
              <a:rPr lang="en-US" sz="2200" dirty="0"/>
              <a:t>“</a:t>
            </a:r>
            <a:r>
              <a:rPr lang="en-US" sz="2200" i="1" dirty="0"/>
              <a:t>We know for patients with CLL and possibly higher tumor burden, high-grade </a:t>
            </a:r>
            <a:r>
              <a:rPr lang="en-US" sz="2200" i="1" dirty="0" smtClean="0"/>
              <a:t>lymphomas </a:t>
            </a:r>
            <a:r>
              <a:rPr lang="en-US" sz="2200" i="1" dirty="0"/>
              <a:t>that tumor lysis syndrome is a definite risk with that drug. </a:t>
            </a:r>
          </a:p>
          <a:p>
            <a:pPr marL="0" indent="0">
              <a:spcBef>
                <a:spcPts val="1128"/>
              </a:spcBef>
              <a:buNone/>
            </a:pPr>
            <a:r>
              <a:rPr lang="en-US" sz="2200" i="1" dirty="0"/>
              <a:t>As it rolls out into the clinic and it’s starting to be used more commonly now, I think that individual doctors are going to need to have a strategy for assessing the risk of tumor lysis syndrome in individual patients, and then managing that patient accordingly, particularly in their first cycle. </a:t>
            </a:r>
            <a:r>
              <a:rPr lang="en-US" sz="2200" i="1" dirty="0" smtClean="0"/>
              <a:t>So </a:t>
            </a:r>
            <a:r>
              <a:rPr lang="en-US" sz="2200" i="1" dirty="0"/>
              <a:t>the good thing is that this is generally a risk only within the initiation of treatment, and that risk goes away shortly thereafter. But with the initial dosing of the drug, there does need to be a strategy in place of identifying higher-risk patients and then monitoring for the risk of tumor lysis syndrome</a:t>
            </a:r>
            <a:r>
              <a:rPr lang="en-US" sz="2200" i="1" dirty="0" smtClean="0"/>
              <a:t>.</a:t>
            </a:r>
            <a:r>
              <a:rPr lang="en-US" sz="2200" dirty="0" smtClean="0"/>
              <a:t>”</a:t>
            </a:r>
          </a:p>
          <a:p>
            <a:pPr marL="0" indent="0" algn="r">
              <a:spcBef>
                <a:spcPts val="1128"/>
              </a:spcBef>
              <a:buNone/>
            </a:pPr>
            <a:r>
              <a:rPr lang="en-US" sz="2200" b="1" dirty="0" smtClean="0">
                <a:solidFill>
                  <a:srgbClr val="FFFF00"/>
                </a:solidFill>
              </a:rPr>
              <a:t>Laurie </a:t>
            </a:r>
            <a:r>
              <a:rPr lang="en-US" sz="2200" b="1" dirty="0">
                <a:solidFill>
                  <a:srgbClr val="FFFF00"/>
                </a:solidFill>
              </a:rPr>
              <a:t>H </a:t>
            </a:r>
            <a:r>
              <a:rPr lang="en-US" sz="2200" b="1" dirty="0" err="1">
                <a:solidFill>
                  <a:srgbClr val="FFFF00"/>
                </a:solidFill>
              </a:rPr>
              <a:t>Sehn</a:t>
            </a:r>
            <a:r>
              <a:rPr lang="en-US" sz="2200" b="1" dirty="0">
                <a:solidFill>
                  <a:srgbClr val="FFFF00"/>
                </a:solidFill>
              </a:rPr>
              <a:t>, MD, </a:t>
            </a:r>
            <a:r>
              <a:rPr lang="en-US" sz="2200" b="1" dirty="0" smtClean="0">
                <a:solidFill>
                  <a:srgbClr val="FFFF00"/>
                </a:solidFill>
              </a:rPr>
              <a:t>MPH</a:t>
            </a:r>
            <a:endParaRPr lang="en-US" sz="2200" b="1" dirty="0">
              <a:solidFill>
                <a:srgbClr val="FFFF00"/>
              </a:solidFill>
            </a:endParaRPr>
          </a:p>
        </p:txBody>
      </p:sp>
    </p:spTree>
    <p:extLst>
      <p:ext uri="{BB962C8B-B14F-4D97-AF65-F5344CB8AC3E}">
        <p14:creationId xmlns:p14="http://schemas.microsoft.com/office/powerpoint/2010/main" val="101052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 y="6426855"/>
            <a:ext cx="8823960" cy="338554"/>
          </a:xfrm>
          <a:prstGeom prst="rect">
            <a:avLst/>
          </a:prstGeom>
          <a:noFill/>
        </p:spPr>
        <p:txBody>
          <a:bodyPr wrap="square" rtlCol="0">
            <a:spAutoFit/>
          </a:bodyPr>
          <a:lstStyle/>
          <a:p>
            <a:r>
              <a:rPr lang="en-US" sz="1600" dirty="0" smtClean="0">
                <a:solidFill>
                  <a:schemeClr val="bg1"/>
                </a:solidFill>
                <a:latin typeface="Arial"/>
                <a:cs typeface="Arial"/>
              </a:rPr>
              <a:t>Lonial S et al. </a:t>
            </a:r>
            <a:r>
              <a:rPr lang="en-US" sz="1600" i="1" dirty="0" smtClean="0">
                <a:solidFill>
                  <a:schemeClr val="bg1"/>
                </a:solidFill>
                <a:latin typeface="Arial"/>
                <a:cs typeface="Arial"/>
              </a:rPr>
              <a:t>Blood </a:t>
            </a:r>
            <a:r>
              <a:rPr lang="en-US" sz="1600" dirty="0" smtClean="0">
                <a:solidFill>
                  <a:schemeClr val="bg1"/>
                </a:solidFill>
                <a:latin typeface="Arial"/>
                <a:cs typeface="Arial"/>
              </a:rPr>
              <a:t>2015;126:1536-43.</a:t>
            </a:r>
            <a:endParaRPr lang="en-US" sz="1600" dirty="0">
              <a:solidFill>
                <a:schemeClr val="bg1"/>
              </a:solidFill>
              <a:latin typeface="Arial"/>
              <a:cs typeface="Arial"/>
            </a:endParaRPr>
          </a:p>
        </p:txBody>
      </p:sp>
      <p:sp>
        <p:nvSpPr>
          <p:cNvPr id="7" name="Rectangle 6"/>
          <p:cNvSpPr/>
          <p:nvPr/>
        </p:nvSpPr>
        <p:spPr bwMode="auto">
          <a:xfrm>
            <a:off x="313152" y="1402915"/>
            <a:ext cx="8527892" cy="3958225"/>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52" y="1402914"/>
            <a:ext cx="8553208" cy="3870543"/>
          </a:xfrm>
          <a:prstGeom prst="rect">
            <a:avLst/>
          </a:prstGeom>
        </p:spPr>
      </p:pic>
    </p:spTree>
    <p:extLst>
      <p:ext uri="{BB962C8B-B14F-4D97-AF65-F5344CB8AC3E}">
        <p14:creationId xmlns:p14="http://schemas.microsoft.com/office/powerpoint/2010/main" val="1835056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 y="6426855"/>
            <a:ext cx="8823960" cy="338554"/>
          </a:xfrm>
          <a:prstGeom prst="rect">
            <a:avLst/>
          </a:prstGeom>
          <a:noFill/>
        </p:spPr>
        <p:txBody>
          <a:bodyPr wrap="square" rtlCol="0">
            <a:spAutoFit/>
          </a:bodyPr>
          <a:lstStyle/>
          <a:p>
            <a:r>
              <a:rPr lang="en-US" sz="1600" dirty="0" smtClean="0">
                <a:solidFill>
                  <a:schemeClr val="bg1"/>
                </a:solidFill>
                <a:latin typeface="Arial"/>
                <a:cs typeface="Arial"/>
              </a:rPr>
              <a:t>Nooka AK et al. </a:t>
            </a:r>
            <a:r>
              <a:rPr lang="en-US" sz="1600" i="1" dirty="0" smtClean="0">
                <a:solidFill>
                  <a:schemeClr val="bg1"/>
                </a:solidFill>
                <a:latin typeface="Arial"/>
                <a:cs typeface="Arial"/>
              </a:rPr>
              <a:t>Leukemia </a:t>
            </a:r>
            <a:r>
              <a:rPr lang="en-US" sz="1600" dirty="0" smtClean="0">
                <a:solidFill>
                  <a:schemeClr val="bg1"/>
                </a:solidFill>
                <a:latin typeface="Arial"/>
                <a:cs typeface="Arial"/>
              </a:rPr>
              <a:t>2014;28(3):690-3.</a:t>
            </a:r>
            <a:endParaRPr lang="en-US" sz="1600" dirty="0">
              <a:solidFill>
                <a:schemeClr val="bg1"/>
              </a:solidFill>
              <a:latin typeface="Arial"/>
              <a:cs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09"/>
          <a:stretch/>
        </p:blipFill>
        <p:spPr>
          <a:xfrm>
            <a:off x="759355" y="901873"/>
            <a:ext cx="7759700" cy="45670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12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Consolidation and Maintenance Therapy with RVD for Patients with High-Risk MM</a:t>
            </a:r>
            <a:endParaRPr lang="en-US" dirty="0"/>
          </a:p>
        </p:txBody>
      </p:sp>
      <p:sp>
        <p:nvSpPr>
          <p:cNvPr id="4" name="Content Placeholder 3"/>
          <p:cNvSpPr>
            <a:spLocks noGrp="1"/>
          </p:cNvSpPr>
          <p:nvPr>
            <p:ph idx="1"/>
          </p:nvPr>
        </p:nvSpPr>
        <p:spPr/>
        <p:txBody>
          <a:bodyPr/>
          <a:lstStyle/>
          <a:p>
            <a:pPr>
              <a:buFont typeface="Arial" charset="0"/>
              <a:buChar char="•"/>
            </a:pPr>
            <a:r>
              <a:rPr lang="en-US" dirty="0"/>
              <a:t>Identifying patients with high-risk MM at the time of diagnosis is </a:t>
            </a:r>
            <a:r>
              <a:rPr lang="en-US" dirty="0" smtClean="0"/>
              <a:t>important:</a:t>
            </a:r>
            <a:endParaRPr lang="en-US" dirty="0"/>
          </a:p>
          <a:p>
            <a:pPr lvl="1">
              <a:spcBef>
                <a:spcPts val="600"/>
              </a:spcBef>
              <a:spcAft>
                <a:spcPts val="600"/>
              </a:spcAft>
              <a:buFont typeface=".AppleSystemUIFont" charset="-120"/>
              <a:buChar char="–"/>
            </a:pPr>
            <a:r>
              <a:rPr lang="en-US" dirty="0"/>
              <a:t>If that opportunity is missed, the high </a:t>
            </a:r>
            <a:r>
              <a:rPr lang="en-US" dirty="0" smtClean="0"/>
              <a:t>risk </a:t>
            </a:r>
            <a:r>
              <a:rPr lang="en-US" dirty="0"/>
              <a:t>will be difficult to determine until the patient has experienced </a:t>
            </a:r>
            <a:r>
              <a:rPr lang="en-US" dirty="0" smtClean="0"/>
              <a:t>notably </a:t>
            </a:r>
            <a:r>
              <a:rPr lang="en-US" dirty="0"/>
              <a:t>early </a:t>
            </a:r>
            <a:r>
              <a:rPr lang="en-US" dirty="0" smtClean="0"/>
              <a:t>relapse.</a:t>
            </a:r>
            <a:endParaRPr lang="en-US" dirty="0"/>
          </a:p>
          <a:p>
            <a:pPr>
              <a:buFont typeface="Arial" charset="0"/>
              <a:buChar char="•"/>
            </a:pPr>
            <a:r>
              <a:rPr lang="en-US" dirty="0"/>
              <a:t>It is important to use aggressive treatment, both as </a:t>
            </a:r>
            <a:r>
              <a:rPr lang="en-US" dirty="0" smtClean="0"/>
              <a:t>up-front </a:t>
            </a:r>
            <a:r>
              <a:rPr lang="en-US" dirty="0"/>
              <a:t>induction and as maintenance </a:t>
            </a:r>
            <a:r>
              <a:rPr lang="en-US" dirty="0" smtClean="0"/>
              <a:t>therapy:</a:t>
            </a:r>
            <a:endParaRPr lang="en-US" dirty="0"/>
          </a:p>
          <a:p>
            <a:pPr lvl="1">
              <a:buFont typeface=".AppleSystemUIFont" charset="-120"/>
              <a:buChar char="–"/>
            </a:pPr>
            <a:r>
              <a:rPr lang="en-US" dirty="0"/>
              <a:t>If this is done, the long-term outcomes can ultimately be improved</a:t>
            </a:r>
            <a:r>
              <a:rPr lang="en-US" dirty="0" smtClean="0"/>
              <a:t>.</a:t>
            </a:r>
            <a:endParaRPr lang="en-US" dirty="0"/>
          </a:p>
        </p:txBody>
      </p:sp>
      <p:sp>
        <p:nvSpPr>
          <p:cNvPr id="2" name="TextBox 1"/>
          <p:cNvSpPr txBox="1"/>
          <p:nvPr/>
        </p:nvSpPr>
        <p:spPr>
          <a:xfrm>
            <a:off x="5894192" y="5262238"/>
            <a:ext cx="2678938" cy="461665"/>
          </a:xfrm>
          <a:prstGeom prst="rect">
            <a:avLst/>
          </a:prstGeom>
          <a:noFill/>
        </p:spPr>
        <p:txBody>
          <a:bodyPr wrap="none" rtlCol="0">
            <a:spAutoFit/>
          </a:bodyPr>
          <a:lstStyle/>
          <a:p>
            <a:r>
              <a:rPr lang="en-US" b="1" dirty="0">
                <a:solidFill>
                  <a:srgbClr val="FFFF00"/>
                </a:solidFill>
              </a:rPr>
              <a:t>Sagar Lonial, </a:t>
            </a:r>
            <a:r>
              <a:rPr lang="en-US" b="1" dirty="0" smtClean="0">
                <a:solidFill>
                  <a:srgbClr val="FFFF00"/>
                </a:solidFill>
              </a:rPr>
              <a:t>MD</a:t>
            </a:r>
            <a:endParaRPr lang="en-US" dirty="0">
              <a:solidFill>
                <a:srgbClr val="FFFF00"/>
              </a:solidFill>
            </a:endParaRPr>
          </a:p>
        </p:txBody>
      </p:sp>
      <p:sp>
        <p:nvSpPr>
          <p:cNvPr id="6" name="TextBox 5"/>
          <p:cNvSpPr txBox="1"/>
          <p:nvPr/>
        </p:nvSpPr>
        <p:spPr>
          <a:xfrm>
            <a:off x="182563" y="6438072"/>
            <a:ext cx="7140198" cy="338554"/>
          </a:xfrm>
          <a:prstGeom prst="rect">
            <a:avLst/>
          </a:prstGeom>
          <a:noFill/>
        </p:spPr>
        <p:txBody>
          <a:bodyPr wrap="square" rtlCol="0">
            <a:spAutoFit/>
          </a:bodyPr>
          <a:lstStyle/>
          <a:p>
            <a:r>
              <a:rPr lang="en-US" sz="1600" dirty="0" smtClean="0">
                <a:solidFill>
                  <a:schemeClr val="bg1"/>
                </a:solidFill>
                <a:latin typeface="Arial"/>
                <a:cs typeface="Arial"/>
              </a:rPr>
              <a:t>Lonial S et al. </a:t>
            </a:r>
            <a:r>
              <a:rPr lang="en-US" sz="1600" i="1" dirty="0" smtClean="0">
                <a:solidFill>
                  <a:schemeClr val="bg1"/>
                </a:solidFill>
                <a:latin typeface="Arial"/>
                <a:cs typeface="Arial"/>
              </a:rPr>
              <a:t>Blood </a:t>
            </a:r>
            <a:r>
              <a:rPr lang="en-US" sz="1600" dirty="0" smtClean="0">
                <a:solidFill>
                  <a:schemeClr val="bg1"/>
                </a:solidFill>
                <a:latin typeface="Arial"/>
                <a:cs typeface="Arial"/>
              </a:rPr>
              <a:t>2015;126:1536-43.</a:t>
            </a:r>
            <a:endParaRPr lang="en-US" sz="1600" dirty="0">
              <a:solidFill>
                <a:schemeClr val="bg1"/>
              </a:solidFill>
              <a:latin typeface="Arial"/>
              <a:cs typeface="Arial"/>
            </a:endParaRPr>
          </a:p>
        </p:txBody>
      </p:sp>
    </p:spTree>
    <p:extLst>
      <p:ext uri="{BB962C8B-B14F-4D97-AF65-F5344CB8AC3E}">
        <p14:creationId xmlns:p14="http://schemas.microsoft.com/office/powerpoint/2010/main" val="165684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3"/>
          <p:cNvSpPr>
            <a:spLocks noChangeArrowheads="1"/>
          </p:cNvSpPr>
          <p:nvPr/>
        </p:nvSpPr>
        <p:spPr bwMode="auto">
          <a:xfrm>
            <a:off x="517510" y="4588211"/>
            <a:ext cx="8062819" cy="136697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rPr>
              <a:t>Attal M et al. </a:t>
            </a:r>
            <a:r>
              <a:rPr lang="en-US" sz="1600" i="1" dirty="0" smtClean="0">
                <a:solidFill>
                  <a:srgbClr val="FFFFFF"/>
                </a:solidFill>
              </a:rPr>
              <a:t>Proc ASH </a:t>
            </a:r>
            <a:r>
              <a:rPr lang="en-US" sz="1600" dirty="0" smtClean="0">
                <a:solidFill>
                  <a:srgbClr val="FFFFFF"/>
                </a:solidFill>
              </a:rPr>
              <a:t>2015; Abstract 391</a:t>
            </a:r>
            <a:r>
              <a:rPr lang="en-US" sz="1600" dirty="0" smtClean="0">
                <a:solidFill>
                  <a:srgbClr val="FFFFFF"/>
                </a:solidFill>
                <a:latin typeface="Arial" charset="0"/>
                <a:ea typeface="ＭＳ Ｐゴシック" charset="0"/>
                <a:cs typeface="ＭＳ Ｐゴシック" charset="0"/>
              </a:rPr>
              <a:t>.</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a:xfrm>
            <a:off x="230900" y="0"/>
            <a:ext cx="8759768" cy="1284297"/>
          </a:xfrm>
        </p:spPr>
        <p:txBody>
          <a:bodyPr/>
          <a:lstStyle/>
          <a:p>
            <a:pPr algn="ctr"/>
            <a:r>
              <a:rPr lang="en-US" dirty="0" smtClean="0"/>
              <a:t>IFM/DFCI 2009: A Phase III </a:t>
            </a:r>
            <a:r>
              <a:rPr lang="en-US" dirty="0"/>
              <a:t>Trial of </a:t>
            </a:r>
            <a:r>
              <a:rPr lang="en-US" dirty="0" smtClean="0"/>
              <a:t>ASCT for MM</a:t>
            </a:r>
            <a:endParaRPr lang="en-US" dirty="0"/>
          </a:p>
        </p:txBody>
      </p:sp>
      <p:sp>
        <p:nvSpPr>
          <p:cNvPr id="10" name="TextBox 9"/>
          <p:cNvSpPr txBox="1"/>
          <p:nvPr/>
        </p:nvSpPr>
        <p:spPr>
          <a:xfrm>
            <a:off x="707296" y="1538111"/>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980859357"/>
              </p:ext>
            </p:extLst>
          </p:nvPr>
        </p:nvGraphicFramePr>
        <p:xfrm>
          <a:off x="630245" y="4691014"/>
          <a:ext cx="7824823" cy="1093322"/>
        </p:xfrm>
        <a:graphic>
          <a:graphicData uri="http://schemas.openxmlformats.org/drawingml/2006/table">
            <a:tbl>
              <a:tblPr firstRow="1" bandRow="1">
                <a:tableStyleId>{5C22544A-7EE6-4342-B048-85BDC9FD1C3A}</a:tableStyleId>
              </a:tblPr>
              <a:tblGrid>
                <a:gridCol w="1546208"/>
                <a:gridCol w="2020082"/>
                <a:gridCol w="2013125"/>
                <a:gridCol w="1083990"/>
                <a:gridCol w="1161418"/>
              </a:tblGrid>
              <a:tr h="710283">
                <a:tc>
                  <a:txBody>
                    <a:bodyPr/>
                    <a:lstStyle/>
                    <a:p>
                      <a:r>
                        <a:rPr lang="en-US" b="1" dirty="0" smtClean="0">
                          <a:solidFill>
                            <a:schemeClr val="bg1"/>
                          </a:solidFill>
                        </a:rPr>
                        <a:t>Outcome</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RVd</a:t>
                      </a:r>
                    </a:p>
                    <a:p>
                      <a:pPr algn="ctr"/>
                      <a:r>
                        <a:rPr lang="en-US" dirty="0" smtClean="0">
                          <a:solidFill>
                            <a:schemeClr val="bg1"/>
                          </a:solidFill>
                        </a:rPr>
                        <a:t>(n = 350)</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RVd + ASCT</a:t>
                      </a:r>
                    </a:p>
                    <a:p>
                      <a:pPr algn="ctr"/>
                      <a:r>
                        <a:rPr lang="en-US" dirty="0" smtClean="0">
                          <a:solidFill>
                            <a:schemeClr val="bg1"/>
                          </a:solidFill>
                        </a:rPr>
                        <a:t>(n = 350)</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HR</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i="1" dirty="0" smtClean="0">
                          <a:solidFill>
                            <a:schemeClr val="bg1"/>
                          </a:solidFill>
                        </a:rPr>
                        <a:t>p</a:t>
                      </a:r>
                      <a:r>
                        <a:rPr lang="en-US" dirty="0" smtClean="0">
                          <a:solidFill>
                            <a:schemeClr val="bg1"/>
                          </a:solidFill>
                        </a:rPr>
                        <a:t>-value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383039">
                <a:tc>
                  <a:txBody>
                    <a:bodyPr/>
                    <a:lstStyle/>
                    <a:p>
                      <a:r>
                        <a:rPr lang="en-US" dirty="0" smtClean="0">
                          <a:solidFill>
                            <a:schemeClr val="bg1"/>
                          </a:solidFill>
                        </a:rPr>
                        <a:t>CR rate</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46%</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58%</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&lt;0.01</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17" name="Line 15"/>
          <p:cNvSpPr>
            <a:spLocks noChangeShapeType="1"/>
          </p:cNvSpPr>
          <p:nvPr/>
        </p:nvSpPr>
        <p:spPr bwMode="auto">
          <a:xfrm flipV="1">
            <a:off x="5957121" y="2029903"/>
            <a:ext cx="391686"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3" name="TextBox 2"/>
          <p:cNvSpPr txBox="1"/>
          <p:nvPr/>
        </p:nvSpPr>
        <p:spPr>
          <a:xfrm>
            <a:off x="6373561" y="1705974"/>
            <a:ext cx="2225562" cy="646331"/>
          </a:xfrm>
          <a:prstGeom prst="rect">
            <a:avLst/>
          </a:prstGeom>
          <a:solidFill>
            <a:srgbClr val="49D1F0"/>
          </a:solidFill>
          <a:ln>
            <a:solidFill>
              <a:schemeClr val="bg1"/>
            </a:solidFill>
          </a:ln>
        </p:spPr>
        <p:txBody>
          <a:bodyPr wrap="square" rtlCol="0">
            <a:spAutoFit/>
          </a:bodyPr>
          <a:lstStyle/>
          <a:p>
            <a:pPr algn="ctr"/>
            <a:r>
              <a:rPr lang="en-US" sz="1800" b="1" dirty="0" smtClean="0">
                <a:solidFill>
                  <a:srgbClr val="011997"/>
                </a:solidFill>
              </a:rPr>
              <a:t>Lenalidomide maintenance x 1 y</a:t>
            </a:r>
            <a:endParaRPr lang="en-US" sz="1800" b="1" dirty="0">
              <a:solidFill>
                <a:srgbClr val="011997"/>
              </a:solidFill>
            </a:endParaRPr>
          </a:p>
        </p:txBody>
      </p:sp>
      <p:sp>
        <p:nvSpPr>
          <p:cNvPr id="25" name="Line 15"/>
          <p:cNvSpPr>
            <a:spLocks noChangeShapeType="1"/>
          </p:cNvSpPr>
          <p:nvPr/>
        </p:nvSpPr>
        <p:spPr bwMode="auto">
          <a:xfrm flipV="1">
            <a:off x="5950317" y="3403902"/>
            <a:ext cx="391686"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28" name="TextBox 27"/>
          <p:cNvSpPr txBox="1"/>
          <p:nvPr/>
        </p:nvSpPr>
        <p:spPr>
          <a:xfrm>
            <a:off x="6366757" y="3080736"/>
            <a:ext cx="2225562" cy="646331"/>
          </a:xfrm>
          <a:prstGeom prst="rect">
            <a:avLst/>
          </a:prstGeom>
          <a:solidFill>
            <a:srgbClr val="49D1F0"/>
          </a:solidFill>
          <a:ln>
            <a:solidFill>
              <a:schemeClr val="bg1"/>
            </a:solidFill>
          </a:ln>
        </p:spPr>
        <p:txBody>
          <a:bodyPr wrap="square" rtlCol="0">
            <a:spAutoFit/>
          </a:bodyPr>
          <a:lstStyle/>
          <a:p>
            <a:pPr algn="ctr"/>
            <a:r>
              <a:rPr lang="en-US" sz="1800" b="1" dirty="0" smtClean="0">
                <a:solidFill>
                  <a:srgbClr val="011997"/>
                </a:solidFill>
              </a:rPr>
              <a:t>Lenalidomide maintenance x 1 y</a:t>
            </a:r>
            <a:endParaRPr lang="en-US" sz="1800" b="1" dirty="0">
              <a:solidFill>
                <a:srgbClr val="011997"/>
              </a:solidFill>
            </a:endParaRPr>
          </a:p>
        </p:txBody>
      </p:sp>
      <p:sp>
        <p:nvSpPr>
          <p:cNvPr id="24" name="TextBox 23"/>
          <p:cNvSpPr txBox="1"/>
          <p:nvPr/>
        </p:nvSpPr>
        <p:spPr>
          <a:xfrm>
            <a:off x="847422" y="1602173"/>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26" name="TextBox 25"/>
          <p:cNvSpPr txBox="1"/>
          <p:nvPr/>
        </p:nvSpPr>
        <p:spPr>
          <a:xfrm>
            <a:off x="3815830" y="2534984"/>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31" name="Line 6"/>
          <p:cNvSpPr>
            <a:spLocks noChangeShapeType="1"/>
          </p:cNvSpPr>
          <p:nvPr/>
        </p:nvSpPr>
        <p:spPr bwMode="auto">
          <a:xfrm>
            <a:off x="2468547" y="2737361"/>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Oval 25"/>
          <p:cNvSpPr>
            <a:spLocks noChangeArrowheads="1"/>
          </p:cNvSpPr>
          <p:nvPr/>
        </p:nvSpPr>
        <p:spPr bwMode="auto">
          <a:xfrm>
            <a:off x="2855471" y="2311911"/>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35" name="Group 34"/>
          <p:cNvGrpSpPr/>
          <p:nvPr/>
        </p:nvGrpSpPr>
        <p:grpSpPr>
          <a:xfrm>
            <a:off x="3838174" y="1947306"/>
            <a:ext cx="317320" cy="1471858"/>
            <a:chOff x="6055060" y="2584689"/>
            <a:chExt cx="317320" cy="1471858"/>
          </a:xfrm>
        </p:grpSpPr>
        <p:sp>
          <p:nvSpPr>
            <p:cNvPr id="36" name="Line 7"/>
            <p:cNvSpPr>
              <a:spLocks noChangeShapeType="1"/>
            </p:cNvSpPr>
            <p:nvPr/>
          </p:nvSpPr>
          <p:spPr bwMode="auto">
            <a:xfrm flipH="1">
              <a:off x="6060278" y="2584689"/>
              <a:ext cx="0" cy="147185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Line 8"/>
            <p:cNvSpPr>
              <a:spLocks noChangeShapeType="1"/>
            </p:cNvSpPr>
            <p:nvPr/>
          </p:nvSpPr>
          <p:spPr bwMode="auto">
            <a:xfrm flipV="1">
              <a:off x="6069167" y="2584689"/>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
            <p:cNvSpPr>
              <a:spLocks noChangeShapeType="1"/>
            </p:cNvSpPr>
            <p:nvPr/>
          </p:nvSpPr>
          <p:spPr bwMode="auto">
            <a:xfrm flipV="1">
              <a:off x="6055060" y="4056547"/>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9" name="Group 104"/>
          <p:cNvGraphicFramePr>
            <a:graphicFrameLocks noGrp="1"/>
          </p:cNvGraphicFramePr>
          <p:nvPr>
            <p:extLst>
              <p:ext uri="{D42A27DB-BD31-4B8C-83A1-F6EECF244321}">
                <p14:modId xmlns:p14="http://schemas.microsoft.com/office/powerpoint/2010/main" val="1871829752"/>
              </p:ext>
            </p:extLst>
          </p:nvPr>
        </p:nvGraphicFramePr>
        <p:xfrm>
          <a:off x="271868" y="2009950"/>
          <a:ext cx="2420562" cy="1380769"/>
        </p:xfrm>
        <a:graphic>
          <a:graphicData uri="http://schemas.openxmlformats.org/drawingml/2006/table">
            <a:tbl>
              <a:tblPr/>
              <a:tblGrid>
                <a:gridCol w="2420562"/>
              </a:tblGrid>
              <a:tr h="344727">
                <a:tc>
                  <a:txBody>
                    <a:bodyPr/>
                    <a:lstStyle/>
                    <a:p>
                      <a:pPr eaLnBrk="0" fontAlgn="base" hangingPunct="0">
                        <a:lnSpc>
                          <a:spcPct val="150000"/>
                        </a:lnSpc>
                        <a:spcBef>
                          <a:spcPts val="600"/>
                        </a:spcBef>
                        <a:spcAft>
                          <a:spcPts val="600"/>
                        </a:spcAft>
                        <a:buFont typeface="Arial" pitchFamily="-104" charset="0"/>
                        <a:buNone/>
                      </a:pPr>
                      <a:r>
                        <a:rPr lang="en-US" sz="2000" b="1" dirty="0" smtClean="0">
                          <a:solidFill>
                            <a:prstClr val="white"/>
                          </a:solidFill>
                          <a:latin typeface="+mn-lt"/>
                          <a:ea typeface="Arial" pitchFamily="-104" charset="0"/>
                          <a:cs typeface="Arial" pitchFamily="-104" charset="0"/>
                        </a:rPr>
                        <a:t>Eligibility (n = 700)</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832079">
                <a:tc>
                  <a:txBody>
                    <a:bodyPr/>
                    <a:lstStyle/>
                    <a:p>
                      <a:pPr marL="285750" indent="-285750" eaLnBrk="0" fontAlgn="base" hangingPunct="0">
                        <a:lnSpc>
                          <a:spcPct val="100000"/>
                        </a:lnSpc>
                        <a:spcBef>
                          <a:spcPts val="600"/>
                        </a:spcBef>
                        <a:buFont typeface="Arial"/>
                        <a:buChar char="•"/>
                      </a:pPr>
                      <a:r>
                        <a:rPr lang="en-US" sz="2000" dirty="0" smtClean="0">
                          <a:solidFill>
                            <a:prstClr val="white"/>
                          </a:solidFill>
                          <a:latin typeface="+mn-lt"/>
                          <a:ea typeface="Arial" pitchFamily="-104" charset="0"/>
                          <a:cs typeface="Arial" pitchFamily="-104" charset="0"/>
                        </a:rPr>
                        <a:t>Previously untreated</a:t>
                      </a:r>
                      <a:r>
                        <a:rPr lang="en-US" sz="2000" baseline="0" dirty="0" smtClean="0">
                          <a:solidFill>
                            <a:prstClr val="white"/>
                          </a:solidFill>
                          <a:latin typeface="+mn-lt"/>
                          <a:ea typeface="Arial" pitchFamily="-104" charset="0"/>
                          <a:cs typeface="Arial" pitchFamily="-104" charset="0"/>
                        </a:rPr>
                        <a:t> </a:t>
                      </a:r>
                      <a:r>
                        <a:rPr lang="en-US" sz="2000" dirty="0" smtClean="0">
                          <a:solidFill>
                            <a:prstClr val="white"/>
                          </a:solidFill>
                          <a:latin typeface="+mn-lt"/>
                          <a:ea typeface="Arial" pitchFamily="-104" charset="0"/>
                          <a:cs typeface="Arial" pitchFamily="-104" charset="0"/>
                        </a:rPr>
                        <a:t>MM</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16" name="Text Box 20"/>
          <p:cNvSpPr txBox="1">
            <a:spLocks noChangeArrowheads="1"/>
          </p:cNvSpPr>
          <p:nvPr/>
        </p:nvSpPr>
        <p:spPr bwMode="auto">
          <a:xfrm>
            <a:off x="4147898" y="1507199"/>
            <a:ext cx="1827017" cy="842720"/>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err="1" smtClean="0">
                <a:solidFill>
                  <a:srgbClr val="011997"/>
                </a:solidFill>
                <a:latin typeface="Arial"/>
                <a:ea typeface="Arial" pitchFamily="-104" charset="0"/>
                <a:cs typeface="Arial" panose="020B0604020202020204" pitchFamily="34" charset="0"/>
              </a:rPr>
              <a:t>RVd</a:t>
            </a:r>
            <a:endParaRPr lang="en-US" altLang="en-US" sz="1800" b="1" dirty="0" smtClean="0">
              <a:solidFill>
                <a:srgbClr val="011997"/>
              </a:solidFill>
              <a:latin typeface="Arial"/>
              <a:ea typeface="Arial" pitchFamily="-104" charset="0"/>
              <a:cs typeface="Arial" panose="020B0604020202020204" pitchFamily="34" charset="0"/>
            </a:endParaRPr>
          </a:p>
        </p:txBody>
      </p:sp>
      <p:sp>
        <p:nvSpPr>
          <p:cNvPr id="27" name="Text Box 20"/>
          <p:cNvSpPr txBox="1">
            <a:spLocks noChangeArrowheads="1"/>
          </p:cNvSpPr>
          <p:nvPr/>
        </p:nvSpPr>
        <p:spPr bwMode="auto">
          <a:xfrm>
            <a:off x="4153621" y="3061216"/>
            <a:ext cx="1821294" cy="707205"/>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smtClean="0">
                <a:solidFill>
                  <a:srgbClr val="010F97"/>
                </a:solidFill>
                <a:latin typeface="Arial"/>
                <a:ea typeface="Arial" pitchFamily="-104" charset="0"/>
                <a:cs typeface="Arial" panose="020B0604020202020204" pitchFamily="34" charset="0"/>
              </a:rPr>
              <a:t>RVd + ASCT</a:t>
            </a:r>
          </a:p>
        </p:txBody>
      </p:sp>
    </p:spTree>
    <p:extLst>
      <p:ext uri="{BB962C8B-B14F-4D97-AF65-F5344CB8AC3E}">
        <p14:creationId xmlns:p14="http://schemas.microsoft.com/office/powerpoint/2010/main" val="389184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rPr>
              <a:t>Avet Loiseau H et al. </a:t>
            </a:r>
            <a:r>
              <a:rPr lang="en-US" sz="1600" i="1" dirty="0" smtClean="0">
                <a:solidFill>
                  <a:srgbClr val="FFFFFF"/>
                </a:solidFill>
              </a:rPr>
              <a:t>Proc ASH </a:t>
            </a:r>
            <a:r>
              <a:rPr lang="en-US" sz="1600" dirty="0" smtClean="0">
                <a:solidFill>
                  <a:srgbClr val="FFFFFF"/>
                </a:solidFill>
              </a:rPr>
              <a:t>2015;Abstract 191</a:t>
            </a:r>
            <a:r>
              <a:rPr lang="en-US" sz="1600" dirty="0" smtClean="0">
                <a:solidFill>
                  <a:srgbClr val="FFFFFF"/>
                </a:solidFill>
                <a:latin typeface="Arial" charset="0"/>
                <a:ea typeface="ＭＳ Ｐゴシック" charset="0"/>
                <a:cs typeface="ＭＳ Ｐゴシック" charset="0"/>
              </a:rPr>
              <a:t>.</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a:xfrm>
            <a:off x="230900" y="0"/>
            <a:ext cx="8759768" cy="1284297"/>
          </a:xfrm>
        </p:spPr>
        <p:txBody>
          <a:bodyPr/>
          <a:lstStyle/>
          <a:p>
            <a:pPr algn="ctr"/>
            <a:r>
              <a:rPr lang="en-US" dirty="0" smtClean="0"/>
              <a:t>IFM/DFCI 2009: A Phase III </a:t>
            </a:r>
            <a:r>
              <a:rPr lang="en-US" dirty="0"/>
              <a:t>Trial of </a:t>
            </a:r>
            <a:r>
              <a:rPr lang="en-US" dirty="0" smtClean="0"/>
              <a:t>ASCT for MM</a:t>
            </a:r>
            <a:endParaRPr lang="en-US" dirty="0"/>
          </a:p>
        </p:txBody>
      </p:sp>
      <p:sp>
        <p:nvSpPr>
          <p:cNvPr id="26" name="Line 15"/>
          <p:cNvSpPr>
            <a:spLocks noChangeShapeType="1"/>
          </p:cNvSpPr>
          <p:nvPr/>
        </p:nvSpPr>
        <p:spPr bwMode="auto">
          <a:xfrm flipV="1">
            <a:off x="5957121" y="2029903"/>
            <a:ext cx="391686"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31" name="TextBox 30"/>
          <p:cNvSpPr txBox="1"/>
          <p:nvPr/>
        </p:nvSpPr>
        <p:spPr>
          <a:xfrm>
            <a:off x="6373561" y="1705974"/>
            <a:ext cx="2225562" cy="646331"/>
          </a:xfrm>
          <a:prstGeom prst="rect">
            <a:avLst/>
          </a:prstGeom>
          <a:solidFill>
            <a:srgbClr val="49D1F0"/>
          </a:solidFill>
          <a:ln>
            <a:solidFill>
              <a:schemeClr val="bg1"/>
            </a:solidFill>
          </a:ln>
        </p:spPr>
        <p:txBody>
          <a:bodyPr wrap="square" rtlCol="0">
            <a:spAutoFit/>
          </a:bodyPr>
          <a:lstStyle/>
          <a:p>
            <a:pPr algn="ctr"/>
            <a:r>
              <a:rPr lang="en-US" sz="1800" b="1" dirty="0" smtClean="0">
                <a:solidFill>
                  <a:srgbClr val="011997"/>
                </a:solidFill>
              </a:rPr>
              <a:t>Lenalidomide maintenance x 1 y</a:t>
            </a:r>
            <a:endParaRPr lang="en-US" sz="1800" b="1" dirty="0">
              <a:solidFill>
                <a:srgbClr val="011997"/>
              </a:solidFill>
            </a:endParaRPr>
          </a:p>
        </p:txBody>
      </p:sp>
      <p:sp>
        <p:nvSpPr>
          <p:cNvPr id="34" name="Line 15"/>
          <p:cNvSpPr>
            <a:spLocks noChangeShapeType="1"/>
          </p:cNvSpPr>
          <p:nvPr/>
        </p:nvSpPr>
        <p:spPr bwMode="auto">
          <a:xfrm flipV="1">
            <a:off x="5950317" y="3403902"/>
            <a:ext cx="391686"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35" name="TextBox 34"/>
          <p:cNvSpPr txBox="1"/>
          <p:nvPr/>
        </p:nvSpPr>
        <p:spPr>
          <a:xfrm>
            <a:off x="6366757" y="3080736"/>
            <a:ext cx="2225562" cy="646331"/>
          </a:xfrm>
          <a:prstGeom prst="rect">
            <a:avLst/>
          </a:prstGeom>
          <a:solidFill>
            <a:srgbClr val="49D1F0"/>
          </a:solidFill>
          <a:ln>
            <a:solidFill>
              <a:schemeClr val="bg1"/>
            </a:solidFill>
          </a:ln>
        </p:spPr>
        <p:txBody>
          <a:bodyPr wrap="square" rtlCol="0">
            <a:spAutoFit/>
          </a:bodyPr>
          <a:lstStyle/>
          <a:p>
            <a:pPr algn="ctr"/>
            <a:r>
              <a:rPr lang="en-US" sz="1800" b="1" dirty="0" smtClean="0">
                <a:solidFill>
                  <a:srgbClr val="011997"/>
                </a:solidFill>
              </a:rPr>
              <a:t>Lenalidomide maintenance x 1 y</a:t>
            </a:r>
            <a:endParaRPr lang="en-US" sz="1800" b="1" dirty="0">
              <a:solidFill>
                <a:srgbClr val="011997"/>
              </a:solidFill>
            </a:endParaRPr>
          </a:p>
        </p:txBody>
      </p:sp>
      <p:sp>
        <p:nvSpPr>
          <p:cNvPr id="37" name="TextBox 36"/>
          <p:cNvSpPr txBox="1"/>
          <p:nvPr/>
        </p:nvSpPr>
        <p:spPr>
          <a:xfrm>
            <a:off x="3815830" y="2534984"/>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38" name="Line 6"/>
          <p:cNvSpPr>
            <a:spLocks noChangeShapeType="1"/>
          </p:cNvSpPr>
          <p:nvPr/>
        </p:nvSpPr>
        <p:spPr bwMode="auto">
          <a:xfrm>
            <a:off x="2468547" y="2737361"/>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Oval 25"/>
          <p:cNvSpPr>
            <a:spLocks noChangeArrowheads="1"/>
          </p:cNvSpPr>
          <p:nvPr/>
        </p:nvSpPr>
        <p:spPr bwMode="auto">
          <a:xfrm>
            <a:off x="2855471" y="2311911"/>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40" name="Group 39"/>
          <p:cNvGrpSpPr/>
          <p:nvPr/>
        </p:nvGrpSpPr>
        <p:grpSpPr>
          <a:xfrm>
            <a:off x="3838174" y="1947306"/>
            <a:ext cx="317320" cy="1471858"/>
            <a:chOff x="6055060" y="2584689"/>
            <a:chExt cx="317320" cy="1471858"/>
          </a:xfrm>
        </p:grpSpPr>
        <p:sp>
          <p:nvSpPr>
            <p:cNvPr id="41" name="Line 7"/>
            <p:cNvSpPr>
              <a:spLocks noChangeShapeType="1"/>
            </p:cNvSpPr>
            <p:nvPr/>
          </p:nvSpPr>
          <p:spPr bwMode="auto">
            <a:xfrm flipH="1">
              <a:off x="6060278" y="2584689"/>
              <a:ext cx="0" cy="147185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 name="Line 8"/>
            <p:cNvSpPr>
              <a:spLocks noChangeShapeType="1"/>
            </p:cNvSpPr>
            <p:nvPr/>
          </p:nvSpPr>
          <p:spPr bwMode="auto">
            <a:xfrm flipV="1">
              <a:off x="6069167" y="2584689"/>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3" name="Line 8"/>
            <p:cNvSpPr>
              <a:spLocks noChangeShapeType="1"/>
            </p:cNvSpPr>
            <p:nvPr/>
          </p:nvSpPr>
          <p:spPr bwMode="auto">
            <a:xfrm flipV="1">
              <a:off x="6055060" y="4056547"/>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4" name="Group 104"/>
          <p:cNvGraphicFramePr>
            <a:graphicFrameLocks noGrp="1"/>
          </p:cNvGraphicFramePr>
          <p:nvPr>
            <p:extLst>
              <p:ext uri="{D42A27DB-BD31-4B8C-83A1-F6EECF244321}">
                <p14:modId xmlns:p14="http://schemas.microsoft.com/office/powerpoint/2010/main" val="647888824"/>
              </p:ext>
            </p:extLst>
          </p:nvPr>
        </p:nvGraphicFramePr>
        <p:xfrm>
          <a:off x="260659" y="2029139"/>
          <a:ext cx="2420562" cy="1406807"/>
        </p:xfrm>
        <a:graphic>
          <a:graphicData uri="http://schemas.openxmlformats.org/drawingml/2006/table">
            <a:tbl>
              <a:tblPr/>
              <a:tblGrid>
                <a:gridCol w="2420562"/>
              </a:tblGrid>
              <a:tr h="416170">
                <a:tc>
                  <a:txBody>
                    <a:bodyPr/>
                    <a:lstStyle/>
                    <a:p>
                      <a:pPr eaLnBrk="0" fontAlgn="base" hangingPunct="0">
                        <a:lnSpc>
                          <a:spcPct val="150000"/>
                        </a:lnSpc>
                        <a:spcBef>
                          <a:spcPts val="600"/>
                        </a:spcBef>
                        <a:spcAft>
                          <a:spcPts val="600"/>
                        </a:spcAft>
                        <a:buFont typeface="Arial" pitchFamily="-104" charset="0"/>
                        <a:buNone/>
                      </a:pPr>
                      <a:r>
                        <a:rPr lang="en-US" sz="2000" b="1" dirty="0" smtClean="0">
                          <a:solidFill>
                            <a:prstClr val="white"/>
                          </a:solidFill>
                          <a:latin typeface="+mn-lt"/>
                          <a:ea typeface="Arial" pitchFamily="-104" charset="0"/>
                          <a:cs typeface="Arial" pitchFamily="-104" charset="0"/>
                        </a:rPr>
                        <a:t>Eligibility (n = 700)</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858117">
                <a:tc>
                  <a:txBody>
                    <a:bodyPr/>
                    <a:lstStyle/>
                    <a:p>
                      <a:pPr marL="285750" indent="-285750" eaLnBrk="0" fontAlgn="base" hangingPunct="0">
                        <a:lnSpc>
                          <a:spcPct val="100000"/>
                        </a:lnSpc>
                        <a:spcBef>
                          <a:spcPts val="600"/>
                        </a:spcBef>
                        <a:buFont typeface="Arial"/>
                        <a:buChar char="•"/>
                      </a:pPr>
                      <a:r>
                        <a:rPr lang="en-US" sz="2000" dirty="0" smtClean="0">
                          <a:solidFill>
                            <a:prstClr val="white"/>
                          </a:solidFill>
                          <a:latin typeface="+mn-lt"/>
                          <a:ea typeface="Arial" pitchFamily="-104" charset="0"/>
                          <a:cs typeface="Arial" pitchFamily="-104" charset="0"/>
                        </a:rPr>
                        <a:t>Previously untreated</a:t>
                      </a:r>
                      <a:r>
                        <a:rPr lang="en-US" sz="2000" baseline="0" dirty="0" smtClean="0">
                          <a:solidFill>
                            <a:prstClr val="white"/>
                          </a:solidFill>
                          <a:latin typeface="+mn-lt"/>
                          <a:ea typeface="Arial" pitchFamily="-104" charset="0"/>
                          <a:cs typeface="Arial" pitchFamily="-104" charset="0"/>
                        </a:rPr>
                        <a:t> </a:t>
                      </a:r>
                      <a:r>
                        <a:rPr lang="en-US" sz="2000" dirty="0" smtClean="0">
                          <a:solidFill>
                            <a:prstClr val="white"/>
                          </a:solidFill>
                          <a:latin typeface="+mn-lt"/>
                          <a:ea typeface="Arial" pitchFamily="-104" charset="0"/>
                          <a:cs typeface="Arial" pitchFamily="-104" charset="0"/>
                        </a:rPr>
                        <a:t>MM</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45" name="Text Box 20"/>
          <p:cNvSpPr txBox="1">
            <a:spLocks noChangeArrowheads="1"/>
          </p:cNvSpPr>
          <p:nvPr/>
        </p:nvSpPr>
        <p:spPr bwMode="auto">
          <a:xfrm>
            <a:off x="4147898" y="1507199"/>
            <a:ext cx="1827017" cy="842720"/>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smtClean="0">
                <a:solidFill>
                  <a:srgbClr val="011997"/>
                </a:solidFill>
                <a:latin typeface="Arial"/>
                <a:ea typeface="Arial" pitchFamily="-104" charset="0"/>
                <a:cs typeface="Arial" panose="020B0604020202020204" pitchFamily="34" charset="0"/>
              </a:rPr>
              <a:t>RVd</a:t>
            </a:r>
          </a:p>
          <a:p>
            <a:pPr algn="ctr" fontAlgn="base">
              <a:lnSpc>
                <a:spcPct val="110000"/>
              </a:lnSpc>
              <a:spcBef>
                <a:spcPct val="0"/>
              </a:spcBef>
              <a:spcAft>
                <a:spcPct val="0"/>
              </a:spcAft>
              <a:buFontTx/>
              <a:buNone/>
              <a:defRPr/>
            </a:pPr>
            <a:r>
              <a:rPr lang="en-US" altLang="en-US" sz="1800" b="1" dirty="0" smtClean="0">
                <a:solidFill>
                  <a:srgbClr val="011997"/>
                </a:solidFill>
                <a:latin typeface="Arial"/>
                <a:ea typeface="Arial" pitchFamily="-104" charset="0"/>
                <a:cs typeface="Arial" panose="020B0604020202020204" pitchFamily="34" charset="0"/>
              </a:rPr>
              <a:t>(n = 350)</a:t>
            </a:r>
          </a:p>
        </p:txBody>
      </p:sp>
      <p:sp>
        <p:nvSpPr>
          <p:cNvPr id="46" name="Text Box 20"/>
          <p:cNvSpPr txBox="1">
            <a:spLocks noChangeArrowheads="1"/>
          </p:cNvSpPr>
          <p:nvPr/>
        </p:nvSpPr>
        <p:spPr bwMode="auto">
          <a:xfrm>
            <a:off x="4153621" y="3061216"/>
            <a:ext cx="1821294" cy="707205"/>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smtClean="0">
                <a:solidFill>
                  <a:srgbClr val="010F97"/>
                </a:solidFill>
                <a:latin typeface="Arial"/>
                <a:ea typeface="Arial" pitchFamily="-104" charset="0"/>
                <a:cs typeface="Arial" panose="020B0604020202020204" pitchFamily="34" charset="0"/>
              </a:rPr>
              <a:t>RVd + ASCT</a:t>
            </a:r>
          </a:p>
          <a:p>
            <a:pPr algn="ctr" fontAlgn="base">
              <a:lnSpc>
                <a:spcPct val="110000"/>
              </a:lnSpc>
              <a:spcBef>
                <a:spcPct val="0"/>
              </a:spcBef>
              <a:spcAft>
                <a:spcPct val="0"/>
              </a:spcAft>
              <a:buFontTx/>
              <a:buNone/>
              <a:defRPr/>
            </a:pPr>
            <a:r>
              <a:rPr lang="en-US" altLang="en-US" sz="1800" b="1" dirty="0" smtClean="0">
                <a:solidFill>
                  <a:srgbClr val="010F97"/>
                </a:solidFill>
                <a:latin typeface="Arial"/>
                <a:ea typeface="Arial" pitchFamily="-104" charset="0"/>
                <a:cs typeface="Arial" panose="020B0604020202020204" pitchFamily="34" charset="0"/>
              </a:rPr>
              <a:t>(n = 350)</a:t>
            </a:r>
          </a:p>
        </p:txBody>
      </p:sp>
      <p:sp>
        <p:nvSpPr>
          <p:cNvPr id="47" name="Rectangle 33"/>
          <p:cNvSpPr>
            <a:spLocks noChangeArrowheads="1"/>
          </p:cNvSpPr>
          <p:nvPr/>
        </p:nvSpPr>
        <p:spPr bwMode="auto">
          <a:xfrm>
            <a:off x="517510" y="4437899"/>
            <a:ext cx="8062819" cy="178181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graphicFrame>
        <p:nvGraphicFramePr>
          <p:cNvPr id="23" name="Table 22"/>
          <p:cNvGraphicFramePr>
            <a:graphicFrameLocks noGrp="1"/>
          </p:cNvGraphicFramePr>
          <p:nvPr>
            <p:extLst>
              <p:ext uri="{D42A27DB-BD31-4B8C-83A1-F6EECF244321}">
                <p14:modId xmlns:p14="http://schemas.microsoft.com/office/powerpoint/2010/main" val="531089508"/>
              </p:ext>
            </p:extLst>
          </p:nvPr>
        </p:nvGraphicFramePr>
        <p:xfrm>
          <a:off x="672856" y="4580773"/>
          <a:ext cx="7769685" cy="1507853"/>
        </p:xfrm>
        <a:graphic>
          <a:graphicData uri="http://schemas.openxmlformats.org/drawingml/2006/table">
            <a:tbl>
              <a:tblPr firstRow="1" bandRow="1">
                <a:tableStyleId>{5C22544A-7EE6-4342-B048-85BDC9FD1C3A}</a:tableStyleId>
              </a:tblPr>
              <a:tblGrid>
                <a:gridCol w="2759276"/>
                <a:gridCol w="2555309"/>
                <a:gridCol w="2455100"/>
              </a:tblGrid>
              <a:tr h="7254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Three-year PFS for patients achieving CR</a:t>
                      </a:r>
                      <a:r>
                        <a:rPr lang="mr-IN" sz="1600" b="1" dirty="0" smtClean="0">
                          <a:solidFill>
                            <a:schemeClr val="bg1"/>
                          </a:solidFill>
                        </a:rPr>
                        <a:t>…</a:t>
                      </a:r>
                      <a:endParaRPr lang="en-US" sz="16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1600" dirty="0" smtClean="0">
                          <a:solidFill>
                            <a:schemeClr val="bg1"/>
                          </a:solidFill>
                        </a:rPr>
                        <a:t>MRD</a:t>
                      </a:r>
                      <a:r>
                        <a:rPr lang="en-US" sz="1600" baseline="0" dirty="0" smtClean="0">
                          <a:solidFill>
                            <a:schemeClr val="bg1"/>
                          </a:solidFill>
                        </a:rPr>
                        <a:t> </a:t>
                      </a:r>
                      <a:r>
                        <a:rPr lang="en-US" sz="1600" dirty="0" smtClean="0">
                          <a:solidFill>
                            <a:schemeClr val="bg1"/>
                          </a:solidFill>
                        </a:rPr>
                        <a:t>negativity</a:t>
                      </a:r>
                      <a:r>
                        <a:rPr lang="en-US" sz="1600" baseline="0" dirty="0" smtClean="0">
                          <a:solidFill>
                            <a:schemeClr val="bg1"/>
                          </a:solidFill>
                        </a:rPr>
                        <a:t> by NGS</a:t>
                      </a:r>
                    </a:p>
                    <a:p>
                      <a:pPr algn="ctr"/>
                      <a:r>
                        <a:rPr lang="en-US" sz="1600" baseline="0" dirty="0" smtClean="0">
                          <a:solidFill>
                            <a:schemeClr val="bg1"/>
                          </a:solidFill>
                        </a:rPr>
                        <a:t>(&lt;10</a:t>
                      </a:r>
                      <a:r>
                        <a:rPr lang="en-US" sz="1600" baseline="30000" dirty="0" smtClean="0">
                          <a:solidFill>
                            <a:schemeClr val="bg1"/>
                          </a:solidFill>
                        </a:rPr>
                        <a:t>-6</a:t>
                      </a:r>
                      <a:r>
                        <a:rPr lang="en-US" sz="1600" baseline="0" dirty="0" smtClean="0">
                          <a:solidFill>
                            <a:schemeClr val="bg1"/>
                          </a:solidFill>
                        </a:rPr>
                        <a:t>)</a:t>
                      </a:r>
                      <a:endParaRPr lang="en-US" sz="16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1600" dirty="0" smtClean="0">
                          <a:solidFill>
                            <a:schemeClr val="bg1"/>
                          </a:solidFill>
                        </a:rPr>
                        <a:t>MRD</a:t>
                      </a:r>
                      <a:r>
                        <a:rPr lang="en-US" sz="1600" baseline="0" dirty="0" smtClean="0">
                          <a:solidFill>
                            <a:schemeClr val="bg1"/>
                          </a:solidFill>
                        </a:rPr>
                        <a:t> </a:t>
                      </a:r>
                      <a:r>
                        <a:rPr lang="en-US" sz="1600" dirty="0" smtClean="0">
                          <a:solidFill>
                            <a:schemeClr val="bg1"/>
                          </a:solidFill>
                        </a:rPr>
                        <a:t>positivity</a:t>
                      </a:r>
                      <a:r>
                        <a:rPr lang="en-US" sz="1600" baseline="0" dirty="0" smtClean="0">
                          <a:solidFill>
                            <a:schemeClr val="bg1"/>
                          </a:solidFill>
                        </a:rPr>
                        <a:t> by NGS</a:t>
                      </a:r>
                    </a:p>
                    <a:p>
                      <a:pPr algn="ctr"/>
                      <a:r>
                        <a:rPr lang="en-US" sz="1600" baseline="0" dirty="0" smtClean="0">
                          <a:solidFill>
                            <a:schemeClr val="bg1"/>
                          </a:solidFill>
                        </a:rPr>
                        <a:t>(≥10</a:t>
                      </a:r>
                      <a:r>
                        <a:rPr lang="en-US" sz="1600" baseline="30000" dirty="0" smtClean="0">
                          <a:solidFill>
                            <a:schemeClr val="bg1"/>
                          </a:solidFill>
                        </a:rPr>
                        <a:t>-6</a:t>
                      </a:r>
                      <a:r>
                        <a:rPr lang="en-US" sz="1600" baseline="0" dirty="0" smtClean="0">
                          <a:solidFill>
                            <a:schemeClr val="bg1"/>
                          </a:solidFill>
                        </a:rPr>
                        <a:t>)</a:t>
                      </a:r>
                      <a:endParaRPr lang="en-US" sz="16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391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Before maintenance therapy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600" dirty="0" smtClean="0">
                          <a:solidFill>
                            <a:schemeClr val="bg1"/>
                          </a:solidFill>
                        </a:rPr>
                        <a:t>87%</a:t>
                      </a: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600" dirty="0" smtClean="0">
                          <a:solidFill>
                            <a:schemeClr val="bg1"/>
                          </a:solidFill>
                        </a:rPr>
                        <a:t>63%</a:t>
                      </a: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391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After maintenance therapy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600" dirty="0" smtClean="0">
                          <a:solidFill>
                            <a:schemeClr val="bg1"/>
                          </a:solidFill>
                        </a:rPr>
                        <a:t>92%</a:t>
                      </a: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600" dirty="0" smtClean="0">
                          <a:solidFill>
                            <a:schemeClr val="bg1"/>
                          </a:solidFill>
                        </a:rPr>
                        <a:t>64%</a:t>
                      </a:r>
                      <a:endParaRPr lang="en-US" sz="16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207114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7769225" cy="1143000"/>
          </a:xfrm>
        </p:spPr>
        <p:txBody>
          <a:bodyPr/>
          <a:lstStyle/>
          <a:p>
            <a:r>
              <a:rPr lang="en-US" dirty="0" smtClean="0"/>
              <a:t>Personal Experience with Daratumumab in Combination with an IMiD or Immune-Directed Therapy</a:t>
            </a:r>
            <a:endParaRPr lang="en-US" dirty="0"/>
          </a:p>
        </p:txBody>
      </p:sp>
      <p:sp>
        <p:nvSpPr>
          <p:cNvPr id="2" name="Content Placeholder 1"/>
          <p:cNvSpPr>
            <a:spLocks noGrp="1"/>
          </p:cNvSpPr>
          <p:nvPr>
            <p:ph idx="1"/>
          </p:nvPr>
        </p:nvSpPr>
        <p:spPr>
          <a:xfrm>
            <a:off x="685800" y="1509712"/>
            <a:ext cx="7772400" cy="5348288"/>
          </a:xfrm>
        </p:spPr>
        <p:txBody>
          <a:bodyPr/>
          <a:lstStyle/>
          <a:p>
            <a:pPr marL="0" indent="0">
              <a:spcBef>
                <a:spcPts val="1776"/>
              </a:spcBef>
              <a:buNone/>
            </a:pPr>
            <a:r>
              <a:rPr lang="en-US" dirty="0"/>
              <a:t>“</a:t>
            </a:r>
            <a:r>
              <a:rPr lang="en-US" i="1" dirty="0"/>
              <a:t>The effects of an </a:t>
            </a:r>
            <a:r>
              <a:rPr lang="en-US" i="1" dirty="0" err="1"/>
              <a:t>IMiD</a:t>
            </a:r>
            <a:r>
              <a:rPr lang="en-US" i="1" dirty="0"/>
              <a:t> on a myeloma cell are to ultimately kill that myeloma cell, but the effect of that same drug on a </a:t>
            </a:r>
            <a:r>
              <a:rPr lang="en-US" i="1" dirty="0" smtClean="0"/>
              <a:t>T cell </a:t>
            </a:r>
            <a:r>
              <a:rPr lang="en-US" i="1" dirty="0"/>
              <a:t>or an NK cell is to actually activate that immune cell</a:t>
            </a:r>
            <a:r>
              <a:rPr lang="en-US" i="1" dirty="0" smtClean="0"/>
              <a:t>.</a:t>
            </a:r>
            <a:endParaRPr lang="en-US" i="1" dirty="0"/>
          </a:p>
          <a:p>
            <a:pPr marL="0" indent="0">
              <a:spcBef>
                <a:spcPts val="1776"/>
              </a:spcBef>
              <a:buNone/>
            </a:pPr>
            <a:r>
              <a:rPr lang="en-US" i="1" dirty="0"/>
              <a:t>What really strikes that home to me is, </a:t>
            </a:r>
            <a:r>
              <a:rPr lang="en-US" i="1" dirty="0" smtClean="0"/>
              <a:t>we’ve treated </a:t>
            </a:r>
            <a:r>
              <a:rPr lang="en-US" i="1" dirty="0"/>
              <a:t>a number of patients that are either resistant to </a:t>
            </a:r>
            <a:r>
              <a:rPr lang="en-US" i="1" dirty="0" err="1"/>
              <a:t>pom</a:t>
            </a:r>
            <a:r>
              <a:rPr lang="en-US" i="1" dirty="0"/>
              <a:t> or </a:t>
            </a:r>
            <a:r>
              <a:rPr lang="en-US" i="1" dirty="0" err="1"/>
              <a:t>dara</a:t>
            </a:r>
            <a:r>
              <a:rPr lang="en-US" i="1" dirty="0"/>
              <a:t> or both with both drugs </a:t>
            </a:r>
            <a:r>
              <a:rPr lang="en-US" i="1" dirty="0" smtClean="0"/>
              <a:t>together, and </a:t>
            </a:r>
            <a:r>
              <a:rPr lang="en-US" i="1" dirty="0"/>
              <a:t>we’ve seen at least </a:t>
            </a:r>
            <a:r>
              <a:rPr lang="en-US" i="1" dirty="0" smtClean="0"/>
              <a:t>30% </a:t>
            </a:r>
            <a:r>
              <a:rPr lang="en-US" i="1" dirty="0"/>
              <a:t>of patients respond</a:t>
            </a:r>
            <a:r>
              <a:rPr lang="en-US" i="1" dirty="0" smtClean="0"/>
              <a:t>.</a:t>
            </a:r>
            <a:r>
              <a:rPr lang="en-US" dirty="0" smtClean="0"/>
              <a:t>”</a:t>
            </a:r>
          </a:p>
          <a:p>
            <a:pPr marL="0" indent="0" algn="r">
              <a:spcBef>
                <a:spcPts val="1776"/>
              </a:spcBef>
              <a:buNone/>
            </a:pPr>
            <a:r>
              <a:rPr lang="en-US" b="1" dirty="0" err="1" smtClean="0">
                <a:solidFill>
                  <a:srgbClr val="FFFF00"/>
                </a:solidFill>
              </a:rPr>
              <a:t>Sagar</a:t>
            </a:r>
            <a:r>
              <a:rPr lang="en-US" b="1" dirty="0" smtClean="0">
                <a:solidFill>
                  <a:srgbClr val="FFFF00"/>
                </a:solidFill>
              </a:rPr>
              <a:t> </a:t>
            </a:r>
            <a:r>
              <a:rPr lang="en-US" b="1" dirty="0" err="1">
                <a:solidFill>
                  <a:srgbClr val="FFFF00"/>
                </a:solidFill>
              </a:rPr>
              <a:t>Lonial</a:t>
            </a:r>
            <a:r>
              <a:rPr lang="en-US" b="1" dirty="0">
                <a:solidFill>
                  <a:srgbClr val="FFFF00"/>
                </a:solidFill>
              </a:rPr>
              <a:t>, </a:t>
            </a:r>
            <a:r>
              <a:rPr lang="en-US" b="1" dirty="0" smtClean="0">
                <a:solidFill>
                  <a:srgbClr val="FFFF00"/>
                </a:solidFill>
              </a:rPr>
              <a:t>MD</a:t>
            </a:r>
            <a:endParaRPr lang="en-US" dirty="0">
              <a:solidFill>
                <a:srgbClr val="FFFF00"/>
              </a:solidFill>
            </a:endParaRPr>
          </a:p>
        </p:txBody>
      </p:sp>
    </p:spTree>
    <p:extLst>
      <p:ext uri="{BB962C8B-B14F-4D97-AF65-F5344CB8AC3E}">
        <p14:creationId xmlns:p14="http://schemas.microsoft.com/office/powerpoint/2010/main" val="91735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3"/>
          <p:cNvSpPr>
            <a:spLocks noChangeArrowheads="1"/>
          </p:cNvSpPr>
          <p:nvPr/>
        </p:nvSpPr>
        <p:spPr bwMode="auto">
          <a:xfrm>
            <a:off x="546548" y="4223811"/>
            <a:ext cx="8171567" cy="205172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r>
              <a:rPr lang="en-US" sz="1600" dirty="0">
                <a:solidFill>
                  <a:schemeClr val="bg1"/>
                </a:solidFill>
              </a:rPr>
              <a:t>Marcus RE et al. </a:t>
            </a:r>
            <a:r>
              <a:rPr lang="en-US" sz="1600" i="1" dirty="0">
                <a:solidFill>
                  <a:schemeClr val="bg1"/>
                </a:solidFill>
              </a:rPr>
              <a:t>Proc ASH </a:t>
            </a:r>
            <a:r>
              <a:rPr lang="en-US" sz="1600" dirty="0" smtClean="0">
                <a:solidFill>
                  <a:schemeClr val="bg1"/>
                </a:solidFill>
              </a:rPr>
              <a:t>2016;Abstract </a:t>
            </a:r>
            <a:r>
              <a:rPr lang="en-US" sz="1600" dirty="0">
                <a:solidFill>
                  <a:schemeClr val="bg1"/>
                </a:solidFill>
              </a:rPr>
              <a:t>6; </a:t>
            </a:r>
            <a:r>
              <a:rPr lang="en-US" sz="1600" dirty="0" err="1" smtClean="0">
                <a:solidFill>
                  <a:schemeClr val="bg1"/>
                </a:solidFill>
              </a:rPr>
              <a:t>www.clinicaltrials.gov</a:t>
            </a:r>
            <a:r>
              <a:rPr lang="en-US" sz="1600" dirty="0" smtClean="0">
                <a:solidFill>
                  <a:schemeClr val="bg1"/>
                </a:solidFill>
              </a:rPr>
              <a:t>. </a:t>
            </a:r>
            <a:r>
              <a:rPr lang="en-US" sz="1600" dirty="0">
                <a:solidFill>
                  <a:schemeClr val="bg1"/>
                </a:solidFill>
              </a:rPr>
              <a:t>NCT01332968.</a:t>
            </a:r>
            <a:endParaRPr lang="en-US" sz="1600" dirty="0">
              <a:solidFill>
                <a:schemeClr val="bg1"/>
              </a:solidFill>
              <a:latin typeface="Arial" charset="0"/>
              <a:ea typeface="ＭＳ Ｐゴシック" charset="0"/>
              <a:cs typeface="ＭＳ Ｐゴシック" charset="0"/>
            </a:endParaRPr>
          </a:p>
        </p:txBody>
      </p:sp>
      <p:sp>
        <p:nvSpPr>
          <p:cNvPr id="19" name="Title 1"/>
          <p:cNvSpPr>
            <a:spLocks noGrp="1"/>
          </p:cNvSpPr>
          <p:nvPr>
            <p:ph type="title"/>
          </p:nvPr>
        </p:nvSpPr>
        <p:spPr/>
        <p:txBody>
          <a:bodyPr/>
          <a:lstStyle/>
          <a:p>
            <a:r>
              <a:rPr lang="en-US" dirty="0" smtClean="0"/>
              <a:t>GALLIUM: A Phase III </a:t>
            </a:r>
            <a:r>
              <a:rPr lang="en-US" dirty="0"/>
              <a:t>Trial of </a:t>
            </a:r>
            <a:r>
              <a:rPr lang="en-US" dirty="0" smtClean="0"/>
              <a:t>Obinutuzumab-Based Induction and Maintenance Therapy</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1276370033"/>
              </p:ext>
            </p:extLst>
          </p:nvPr>
        </p:nvGraphicFramePr>
        <p:xfrm>
          <a:off x="651353" y="4328517"/>
          <a:ext cx="7941502" cy="1854492"/>
        </p:xfrm>
        <a:graphic>
          <a:graphicData uri="http://schemas.openxmlformats.org/drawingml/2006/table">
            <a:tbl>
              <a:tblPr firstRow="1" bandRow="1">
                <a:tableStyleId>{5C22544A-7EE6-4342-B048-85BDC9FD1C3A}</a:tableStyleId>
              </a:tblPr>
              <a:tblGrid>
                <a:gridCol w="1866379"/>
                <a:gridCol w="2217106"/>
                <a:gridCol w="1866378"/>
                <a:gridCol w="817726"/>
                <a:gridCol w="1173913"/>
              </a:tblGrid>
              <a:tr h="1012332">
                <a:tc>
                  <a:txBody>
                    <a:bodyPr/>
                    <a:lstStyle/>
                    <a:p>
                      <a:r>
                        <a:rPr lang="en-US" b="1" dirty="0" smtClean="0">
                          <a:solidFill>
                            <a:srgbClr val="FF0000"/>
                          </a:solidFill>
                        </a:rPr>
                        <a:t>Untreated FL</a:t>
                      </a:r>
                      <a:endParaRPr lang="en-US" b="1" dirty="0">
                        <a:solidFill>
                          <a:srgbClr val="FF0000"/>
                        </a:solidFill>
                      </a:endParaRPr>
                    </a:p>
                  </a:txBody>
                  <a:tcPr anchor="b">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Obinutuzumab</a:t>
                      </a:r>
                      <a:r>
                        <a:rPr lang="en-US" baseline="0" dirty="0" smtClean="0">
                          <a:solidFill>
                            <a:schemeClr val="bg1"/>
                          </a:solidFill>
                        </a:rPr>
                        <a:t> + </a:t>
                      </a:r>
                      <a:r>
                        <a:rPr lang="en-US" dirty="0" smtClean="0">
                          <a:solidFill>
                            <a:schemeClr val="bg1"/>
                          </a:solidFill>
                        </a:rPr>
                        <a:t>chemotherapy</a:t>
                      </a:r>
                    </a:p>
                    <a:p>
                      <a:pPr algn="ctr"/>
                      <a:r>
                        <a:rPr lang="en-US" dirty="0" smtClean="0">
                          <a:solidFill>
                            <a:schemeClr val="bg1"/>
                          </a:solidFill>
                        </a:rPr>
                        <a:t>(n = 601)</a:t>
                      </a:r>
                      <a:endParaRPr lang="en-US" dirty="0">
                        <a:solidFill>
                          <a:schemeClr val="bg1"/>
                        </a:solidFill>
                      </a:endParaRPr>
                    </a:p>
                  </a:txBody>
                  <a:tcPr anchor="b">
                    <a:lnL w="381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Rituximab</a:t>
                      </a:r>
                      <a:r>
                        <a:rPr lang="en-US" baseline="0" dirty="0" smtClean="0">
                          <a:solidFill>
                            <a:schemeClr val="bg1"/>
                          </a:solidFill>
                        </a:rPr>
                        <a:t> + </a:t>
                      </a:r>
                      <a:r>
                        <a:rPr lang="en-US" dirty="0" smtClean="0">
                          <a:solidFill>
                            <a:schemeClr val="bg1"/>
                          </a:solidFill>
                        </a:rPr>
                        <a:t>chemotherapy</a:t>
                      </a:r>
                    </a:p>
                    <a:p>
                      <a:pPr algn="ctr"/>
                      <a:r>
                        <a:rPr lang="en-US" dirty="0" smtClean="0">
                          <a:solidFill>
                            <a:schemeClr val="bg1"/>
                          </a:solidFill>
                        </a:rPr>
                        <a:t>(n = 601)</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HR</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i="1" dirty="0" smtClean="0">
                          <a:solidFill>
                            <a:schemeClr val="bg1"/>
                          </a:solidFill>
                        </a:rPr>
                        <a:t>p</a:t>
                      </a:r>
                      <a:r>
                        <a:rPr lang="en-US" dirty="0" smtClean="0">
                          <a:solidFill>
                            <a:schemeClr val="bg1"/>
                          </a:solidFill>
                        </a:rPr>
                        <a:t>-value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4210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Three-year </a:t>
                      </a:r>
                      <a:r>
                        <a:rPr lang="en-US" baseline="0" dirty="0" smtClean="0">
                          <a:solidFill>
                            <a:schemeClr val="bg1"/>
                          </a:solidFill>
                        </a:rPr>
                        <a:t>PFS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80.0%</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73.3%</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0.66</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0.0012</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210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Three-year OS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94.0%</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mr-IN" dirty="0" smtClean="0">
                          <a:solidFill>
                            <a:schemeClr val="bg1"/>
                          </a:solidFill>
                        </a:rPr>
                        <a:t>92.1%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0.75</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0.21</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17" name="Line 15"/>
          <p:cNvSpPr>
            <a:spLocks noChangeShapeType="1"/>
          </p:cNvSpPr>
          <p:nvPr/>
        </p:nvSpPr>
        <p:spPr bwMode="auto">
          <a:xfrm flipV="1">
            <a:off x="6139443" y="2125634"/>
            <a:ext cx="473941"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3" name="TextBox 2"/>
          <p:cNvSpPr txBox="1"/>
          <p:nvPr/>
        </p:nvSpPr>
        <p:spPr>
          <a:xfrm>
            <a:off x="6626754" y="1794032"/>
            <a:ext cx="2136825" cy="646331"/>
          </a:xfrm>
          <a:prstGeom prst="rect">
            <a:avLst/>
          </a:prstGeom>
          <a:solidFill>
            <a:srgbClr val="F99721"/>
          </a:solidFill>
          <a:ln>
            <a:solidFill>
              <a:schemeClr val="bg1"/>
            </a:solidFill>
          </a:ln>
        </p:spPr>
        <p:txBody>
          <a:bodyPr wrap="square" rtlCol="0">
            <a:spAutoFit/>
          </a:bodyPr>
          <a:lstStyle/>
          <a:p>
            <a:pPr algn="ctr"/>
            <a:r>
              <a:rPr lang="en-US" sz="1800" b="1" dirty="0" smtClean="0">
                <a:solidFill>
                  <a:srgbClr val="011997"/>
                </a:solidFill>
              </a:rPr>
              <a:t>Obinutuzumab maintenance</a:t>
            </a:r>
            <a:endParaRPr lang="en-US" sz="1800" b="1" dirty="0">
              <a:solidFill>
                <a:srgbClr val="011997"/>
              </a:solidFill>
            </a:endParaRPr>
          </a:p>
        </p:txBody>
      </p:sp>
      <p:sp>
        <p:nvSpPr>
          <p:cNvPr id="18" name="Line 15"/>
          <p:cNvSpPr>
            <a:spLocks noChangeShapeType="1"/>
          </p:cNvSpPr>
          <p:nvPr/>
        </p:nvSpPr>
        <p:spPr bwMode="auto">
          <a:xfrm flipV="1">
            <a:off x="6129613" y="3562621"/>
            <a:ext cx="473941" cy="2953"/>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a:ea typeface="ＭＳ Ｐゴシック" charset="0"/>
              <a:cs typeface="Arial"/>
            </a:endParaRPr>
          </a:p>
        </p:txBody>
      </p:sp>
      <p:sp>
        <p:nvSpPr>
          <p:cNvPr id="24" name="TextBox 23"/>
          <p:cNvSpPr txBox="1"/>
          <p:nvPr/>
        </p:nvSpPr>
        <p:spPr>
          <a:xfrm>
            <a:off x="6616924" y="3200539"/>
            <a:ext cx="2136825" cy="646331"/>
          </a:xfrm>
          <a:prstGeom prst="rect">
            <a:avLst/>
          </a:prstGeom>
          <a:solidFill>
            <a:srgbClr val="F99721"/>
          </a:solidFill>
          <a:ln>
            <a:solidFill>
              <a:schemeClr val="bg1"/>
            </a:solidFill>
          </a:ln>
        </p:spPr>
        <p:txBody>
          <a:bodyPr wrap="square" rtlCol="0">
            <a:spAutoFit/>
          </a:bodyPr>
          <a:lstStyle/>
          <a:p>
            <a:pPr algn="ctr"/>
            <a:r>
              <a:rPr lang="en-US" sz="1800" b="1" dirty="0" smtClean="0">
                <a:solidFill>
                  <a:srgbClr val="011997"/>
                </a:solidFill>
              </a:rPr>
              <a:t>Rituximab maintenance</a:t>
            </a:r>
            <a:endParaRPr lang="en-US" sz="1800" b="1" dirty="0">
              <a:solidFill>
                <a:srgbClr val="011997"/>
              </a:solidFill>
            </a:endParaRPr>
          </a:p>
        </p:txBody>
      </p:sp>
      <p:sp>
        <p:nvSpPr>
          <p:cNvPr id="5" name="TextBox 4"/>
          <p:cNvSpPr txBox="1"/>
          <p:nvPr/>
        </p:nvSpPr>
        <p:spPr>
          <a:xfrm>
            <a:off x="481786" y="1305747"/>
            <a:ext cx="3246658" cy="400110"/>
          </a:xfrm>
          <a:prstGeom prst="rect">
            <a:avLst/>
          </a:prstGeom>
          <a:noFill/>
        </p:spPr>
        <p:txBody>
          <a:bodyPr wrap="none" rtlCol="0">
            <a:spAutoFit/>
          </a:bodyPr>
          <a:lstStyle/>
          <a:p>
            <a:r>
              <a:rPr lang="en-US" sz="2000" b="1" dirty="0" smtClean="0">
                <a:solidFill>
                  <a:schemeClr val="bg1"/>
                </a:solidFill>
              </a:rPr>
              <a:t>Target accrual (n = 1,401)</a:t>
            </a:r>
            <a:endParaRPr lang="en-US" sz="2000" b="1" dirty="0">
              <a:solidFill>
                <a:schemeClr val="bg1"/>
              </a:solidFill>
            </a:endParaRPr>
          </a:p>
        </p:txBody>
      </p:sp>
      <p:sp>
        <p:nvSpPr>
          <p:cNvPr id="31" name="TextBox 30"/>
          <p:cNvSpPr txBox="1"/>
          <p:nvPr/>
        </p:nvSpPr>
        <p:spPr>
          <a:xfrm>
            <a:off x="3763386" y="2767878"/>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34" name="Line 6"/>
          <p:cNvSpPr>
            <a:spLocks noChangeShapeType="1"/>
          </p:cNvSpPr>
          <p:nvPr/>
        </p:nvSpPr>
        <p:spPr bwMode="auto">
          <a:xfrm>
            <a:off x="2453681" y="2970255"/>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Oval 25"/>
          <p:cNvSpPr>
            <a:spLocks noChangeArrowheads="1"/>
          </p:cNvSpPr>
          <p:nvPr/>
        </p:nvSpPr>
        <p:spPr bwMode="auto">
          <a:xfrm>
            <a:off x="2840605" y="2544805"/>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36" name="Group 35"/>
          <p:cNvGrpSpPr/>
          <p:nvPr/>
        </p:nvGrpSpPr>
        <p:grpSpPr>
          <a:xfrm>
            <a:off x="3823308" y="2040088"/>
            <a:ext cx="317320" cy="1844228"/>
            <a:chOff x="6055060" y="2444577"/>
            <a:chExt cx="317320" cy="1844228"/>
          </a:xfrm>
        </p:grpSpPr>
        <p:sp>
          <p:nvSpPr>
            <p:cNvPr id="37" name="Line 7"/>
            <p:cNvSpPr>
              <a:spLocks noChangeShapeType="1"/>
            </p:cNvSpPr>
            <p:nvPr/>
          </p:nvSpPr>
          <p:spPr bwMode="auto">
            <a:xfrm flipH="1">
              <a:off x="6060278" y="2444577"/>
              <a:ext cx="0" cy="184422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
            <p:cNvSpPr>
              <a:spLocks noChangeShapeType="1"/>
            </p:cNvSpPr>
            <p:nvPr/>
          </p:nvSpPr>
          <p:spPr bwMode="auto">
            <a:xfrm flipV="1">
              <a:off x="6069167" y="2446903"/>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Line 8"/>
            <p:cNvSpPr>
              <a:spLocks noChangeShapeType="1"/>
            </p:cNvSpPr>
            <p:nvPr/>
          </p:nvSpPr>
          <p:spPr bwMode="auto">
            <a:xfrm flipV="1">
              <a:off x="6055060" y="4282015"/>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5" name="Group 104"/>
          <p:cNvGraphicFramePr>
            <a:graphicFrameLocks noGrp="1"/>
          </p:cNvGraphicFramePr>
          <p:nvPr>
            <p:extLst>
              <p:ext uri="{D42A27DB-BD31-4B8C-83A1-F6EECF244321}">
                <p14:modId xmlns:p14="http://schemas.microsoft.com/office/powerpoint/2010/main" val="1926194030"/>
              </p:ext>
            </p:extLst>
          </p:nvPr>
        </p:nvGraphicFramePr>
        <p:xfrm>
          <a:off x="481786" y="1899604"/>
          <a:ext cx="2203555" cy="2069187"/>
        </p:xfrm>
        <a:graphic>
          <a:graphicData uri="http://schemas.openxmlformats.org/drawingml/2006/table">
            <a:tbl>
              <a:tblPr/>
              <a:tblGrid>
                <a:gridCol w="2203555"/>
              </a:tblGrid>
              <a:tr h="504497">
                <a:tc>
                  <a:txBody>
                    <a:bodyPr/>
                    <a:lstStyle/>
                    <a:p>
                      <a:pPr eaLnBrk="0" fontAlgn="base" hangingPunct="0">
                        <a:spcBef>
                          <a:spcPts val="600"/>
                        </a:spcBef>
                        <a:buFont typeface="Arial" pitchFamily="-104" charset="0"/>
                        <a:buNone/>
                      </a:pPr>
                      <a:r>
                        <a:rPr lang="en-US" sz="1800" b="1" dirty="0" smtClean="0">
                          <a:solidFill>
                            <a:prstClr val="white"/>
                          </a:solidFill>
                          <a:latin typeface="+mn-lt"/>
                          <a:ea typeface="Arial" pitchFamily="-104" charset="0"/>
                          <a:cs typeface="Arial" pitchFamily="-104" charset="0"/>
                        </a:rPr>
                        <a:t>Eligibility </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230272">
                <a:tc>
                  <a:txBody>
                    <a:bodyPr/>
                    <a:lstStyle/>
                    <a:p>
                      <a:pPr marL="285750" indent="-285750" eaLnBrk="0" fontAlgn="base" hangingPunct="0">
                        <a:spcBef>
                          <a:spcPts val="500"/>
                        </a:spcBef>
                        <a:spcAft>
                          <a:spcPts val="300"/>
                        </a:spcAft>
                        <a:buFont typeface="Arial"/>
                        <a:buChar char="•"/>
                      </a:pPr>
                      <a:r>
                        <a:rPr lang="en-US" sz="1800" dirty="0" smtClean="0">
                          <a:solidFill>
                            <a:prstClr val="white"/>
                          </a:solidFill>
                          <a:latin typeface="+mn-lt"/>
                          <a:ea typeface="Arial" pitchFamily="-104" charset="0"/>
                          <a:cs typeface="Arial" pitchFamily="-104" charset="0"/>
                        </a:rPr>
                        <a:t>Previously untreated indolent NHL</a:t>
                      </a:r>
                    </a:p>
                    <a:p>
                      <a:pPr marL="285750" indent="-285750" eaLnBrk="0" fontAlgn="base" hangingPunct="0">
                        <a:spcBef>
                          <a:spcPts val="500"/>
                        </a:spcBef>
                        <a:spcAft>
                          <a:spcPts val="300"/>
                        </a:spcAft>
                        <a:buFont typeface="Arial"/>
                        <a:buChar char="•"/>
                      </a:pPr>
                      <a:r>
                        <a:rPr lang="en-US" sz="1800" dirty="0" smtClean="0">
                          <a:solidFill>
                            <a:prstClr val="white"/>
                          </a:solidFill>
                          <a:latin typeface="+mn-lt"/>
                          <a:ea typeface="Arial" pitchFamily="-104" charset="0"/>
                          <a:cs typeface="Arial" pitchFamily="-104" charset="0"/>
                        </a:rPr>
                        <a:t>CD20-positive disease</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
        <p:nvSpPr>
          <p:cNvPr id="16" name="Text Box 20"/>
          <p:cNvSpPr txBox="1">
            <a:spLocks noChangeArrowheads="1"/>
          </p:cNvSpPr>
          <p:nvPr/>
        </p:nvSpPr>
        <p:spPr bwMode="auto">
          <a:xfrm>
            <a:off x="4248106" y="1668685"/>
            <a:ext cx="2098145" cy="885975"/>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110000"/>
              </a:lnSpc>
              <a:spcBef>
                <a:spcPct val="0"/>
              </a:spcBef>
              <a:buNone/>
              <a:defRPr/>
            </a:pPr>
            <a:r>
              <a:rPr lang="en-US" altLang="en-US" sz="1800" b="1" dirty="0" smtClean="0">
                <a:solidFill>
                  <a:srgbClr val="011997"/>
                </a:solidFill>
                <a:latin typeface="Arial"/>
                <a:ea typeface="Arial" pitchFamily="-104" charset="0"/>
                <a:cs typeface="Arial" panose="020B0604020202020204" pitchFamily="34" charset="0"/>
              </a:rPr>
              <a:t>Obinutuzumab + </a:t>
            </a:r>
            <a:r>
              <a:rPr lang="en-US" altLang="en-US" sz="1800" b="1" dirty="0">
                <a:solidFill>
                  <a:srgbClr val="011997"/>
                </a:solidFill>
                <a:latin typeface="Arial"/>
                <a:ea typeface="Arial" pitchFamily="-104" charset="0"/>
                <a:cs typeface="Arial" panose="020B0604020202020204" pitchFamily="34" charset="0"/>
              </a:rPr>
              <a:t>chemotherapy</a:t>
            </a:r>
          </a:p>
        </p:txBody>
      </p:sp>
      <p:sp>
        <p:nvSpPr>
          <p:cNvPr id="27" name="Text Box 20"/>
          <p:cNvSpPr txBox="1">
            <a:spLocks noChangeArrowheads="1"/>
          </p:cNvSpPr>
          <p:nvPr/>
        </p:nvSpPr>
        <p:spPr bwMode="auto">
          <a:xfrm>
            <a:off x="4253829" y="3075707"/>
            <a:ext cx="2094940" cy="893084"/>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110000"/>
              </a:lnSpc>
              <a:spcBef>
                <a:spcPct val="0"/>
              </a:spcBef>
              <a:buNone/>
              <a:defRPr/>
            </a:pPr>
            <a:r>
              <a:rPr lang="en-US" altLang="en-US" sz="1800" b="1" dirty="0" smtClean="0">
                <a:solidFill>
                  <a:srgbClr val="010F97"/>
                </a:solidFill>
                <a:latin typeface="Arial"/>
                <a:ea typeface="Arial" pitchFamily="-104" charset="0"/>
                <a:cs typeface="Arial" panose="020B0604020202020204" pitchFamily="34" charset="0"/>
              </a:rPr>
              <a:t>Rituximab + </a:t>
            </a:r>
            <a:r>
              <a:rPr lang="en-US" altLang="en-US" sz="1800" b="1" dirty="0">
                <a:solidFill>
                  <a:srgbClr val="010F97"/>
                </a:solidFill>
                <a:latin typeface="Arial"/>
                <a:ea typeface="Arial" pitchFamily="-104" charset="0"/>
                <a:cs typeface="Arial" panose="020B0604020202020204" pitchFamily="34" charset="0"/>
              </a:rPr>
              <a:t>chemotherapy</a:t>
            </a:r>
          </a:p>
        </p:txBody>
      </p:sp>
    </p:spTree>
    <p:extLst>
      <p:ext uri="{BB962C8B-B14F-4D97-AF65-F5344CB8AC3E}">
        <p14:creationId xmlns:p14="http://schemas.microsoft.com/office/powerpoint/2010/main" val="943939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042" y="4807837"/>
            <a:ext cx="8122920" cy="461665"/>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Patient experienced a biochemical relapse </a:t>
            </a:r>
            <a:endParaRPr lang="en-US" b="1" dirty="0">
              <a:solidFill>
                <a:srgbClr val="FFFF00"/>
              </a:solidFill>
            </a:endParaRPr>
          </a:p>
        </p:txBody>
      </p:sp>
      <p:sp>
        <p:nvSpPr>
          <p:cNvPr id="2" name="Title 1"/>
          <p:cNvSpPr>
            <a:spLocks noGrp="1"/>
          </p:cNvSpPr>
          <p:nvPr>
            <p:ph type="title"/>
          </p:nvPr>
        </p:nvSpPr>
        <p:spPr/>
        <p:txBody>
          <a:bodyPr/>
          <a:lstStyle/>
          <a:p>
            <a:r>
              <a:rPr lang="en-US" dirty="0">
                <a:solidFill>
                  <a:srgbClr val="BBE0E3"/>
                </a:solidFill>
              </a:rPr>
              <a:t>Case </a:t>
            </a:r>
            <a:r>
              <a:rPr lang="en-US" dirty="0" smtClean="0">
                <a:solidFill>
                  <a:srgbClr val="BBE0E3"/>
                </a:solidFill>
              </a:rPr>
              <a:t>Discussion</a:t>
            </a:r>
            <a:endParaRPr lang="en-US" dirty="0"/>
          </a:p>
        </p:txBody>
      </p:sp>
      <p:sp>
        <p:nvSpPr>
          <p:cNvPr id="3" name="Content Placeholder 2"/>
          <p:cNvSpPr>
            <a:spLocks noGrp="1"/>
          </p:cNvSpPr>
          <p:nvPr>
            <p:ph idx="1"/>
          </p:nvPr>
        </p:nvSpPr>
        <p:spPr/>
        <p:txBody>
          <a:bodyPr/>
          <a:lstStyle/>
          <a:p>
            <a:pPr>
              <a:spcBef>
                <a:spcPts val="600"/>
              </a:spcBef>
              <a:spcAft>
                <a:spcPts val="600"/>
              </a:spcAft>
              <a:buFont typeface="Arial" charset="0"/>
              <a:buChar char="•"/>
            </a:pPr>
            <a:r>
              <a:rPr lang="en-US" dirty="0"/>
              <a:t>A 75-year-old woman diagnosed with indolent MM</a:t>
            </a:r>
          </a:p>
          <a:p>
            <a:pPr>
              <a:spcBef>
                <a:spcPts val="600"/>
              </a:spcBef>
              <a:spcAft>
                <a:spcPts val="600"/>
              </a:spcAft>
              <a:buFont typeface="Arial" charset="0"/>
              <a:buChar char="•"/>
            </a:pPr>
            <a:r>
              <a:rPr lang="en-US" dirty="0" smtClean="0"/>
              <a:t>Received </a:t>
            </a:r>
            <a:r>
              <a:rPr lang="en-US" dirty="0" err="1"/>
              <a:t>RVd</a:t>
            </a:r>
            <a:r>
              <a:rPr lang="en-US" dirty="0"/>
              <a:t>, underwent ASCT and received maintenance single-agent </a:t>
            </a:r>
            <a:r>
              <a:rPr lang="en-US" dirty="0" err="1"/>
              <a:t>lenalidomide</a:t>
            </a:r>
            <a:r>
              <a:rPr lang="en-US" dirty="0"/>
              <a:t> for about </a:t>
            </a:r>
            <a:r>
              <a:rPr lang="en-US" dirty="0" smtClean="0"/>
              <a:t/>
            </a:r>
            <a:br>
              <a:rPr lang="en-US" dirty="0" smtClean="0"/>
            </a:br>
            <a:r>
              <a:rPr lang="en-US" dirty="0" smtClean="0"/>
              <a:t>2 </a:t>
            </a:r>
            <a:r>
              <a:rPr lang="en-US" dirty="0"/>
              <a:t>months before suddenly deciding to stop maintenance therapy</a:t>
            </a:r>
          </a:p>
          <a:p>
            <a:pPr>
              <a:spcBef>
                <a:spcPts val="600"/>
              </a:spcBef>
              <a:spcAft>
                <a:spcPts val="600"/>
              </a:spcAft>
              <a:buFont typeface="Arial" charset="0"/>
              <a:buChar char="•"/>
            </a:pPr>
            <a:r>
              <a:rPr lang="en-US" dirty="0" smtClean="0"/>
              <a:t>Received </a:t>
            </a:r>
            <a:r>
              <a:rPr lang="en-US" dirty="0"/>
              <a:t>no maintenance therapy for about 2 </a:t>
            </a:r>
            <a:r>
              <a:rPr lang="en-US" dirty="0" smtClean="0"/>
              <a:t>years</a:t>
            </a:r>
            <a:endParaRPr lang="en-US" dirty="0"/>
          </a:p>
        </p:txBody>
      </p:sp>
    </p:spTree>
    <p:extLst>
      <p:ext uri="{BB962C8B-B14F-4D97-AF65-F5344CB8AC3E}">
        <p14:creationId xmlns:p14="http://schemas.microsoft.com/office/powerpoint/2010/main" val="7146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2921" y="4881576"/>
            <a:ext cx="8122920" cy="830997"/>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Patient is currently receiving ixazomib/lenalidomide/dexamethasone</a:t>
            </a:r>
            <a:endParaRPr lang="en-US" b="1" dirty="0">
              <a:solidFill>
                <a:srgbClr val="FFFF00"/>
              </a:solidFill>
            </a:endParaRPr>
          </a:p>
        </p:txBody>
      </p:sp>
      <p:sp>
        <p:nvSpPr>
          <p:cNvPr id="2" name="Title 1"/>
          <p:cNvSpPr>
            <a:spLocks noGrp="1"/>
          </p:cNvSpPr>
          <p:nvPr>
            <p:ph type="title"/>
          </p:nvPr>
        </p:nvSpPr>
        <p:spPr/>
        <p:txBody>
          <a:bodyPr/>
          <a:lstStyle/>
          <a:p>
            <a:r>
              <a:rPr lang="en-US" dirty="0">
                <a:solidFill>
                  <a:srgbClr val="BBE0E3"/>
                </a:solidFill>
              </a:rPr>
              <a:t>Case </a:t>
            </a:r>
            <a:r>
              <a:rPr lang="en-US" dirty="0" smtClean="0">
                <a:solidFill>
                  <a:srgbClr val="BBE0E3"/>
                </a:solidFill>
              </a:rPr>
              <a:t>Discussion</a:t>
            </a:r>
            <a:endParaRPr lang="en-US" dirty="0"/>
          </a:p>
        </p:txBody>
      </p:sp>
      <p:sp>
        <p:nvSpPr>
          <p:cNvPr id="3" name="Content Placeholder 2"/>
          <p:cNvSpPr>
            <a:spLocks noGrp="1"/>
          </p:cNvSpPr>
          <p:nvPr>
            <p:ph idx="1"/>
          </p:nvPr>
        </p:nvSpPr>
        <p:spPr>
          <a:xfrm>
            <a:off x="685800" y="1295400"/>
            <a:ext cx="7772400" cy="3586176"/>
          </a:xfrm>
        </p:spPr>
        <p:txBody>
          <a:bodyPr/>
          <a:lstStyle/>
          <a:p>
            <a:pPr>
              <a:spcBef>
                <a:spcPts val="600"/>
              </a:spcBef>
              <a:spcAft>
                <a:spcPts val="600"/>
              </a:spcAft>
              <a:buFont typeface="Arial" charset="0"/>
              <a:buChar char="•"/>
            </a:pPr>
            <a:r>
              <a:rPr lang="en-US" dirty="0"/>
              <a:t>A 75-year-old woman diagnosed with indolent MM</a:t>
            </a:r>
          </a:p>
          <a:p>
            <a:pPr>
              <a:spcBef>
                <a:spcPts val="600"/>
              </a:spcBef>
              <a:spcAft>
                <a:spcPts val="600"/>
              </a:spcAft>
              <a:buFont typeface="Arial" charset="0"/>
              <a:buChar char="•"/>
            </a:pPr>
            <a:r>
              <a:rPr lang="en-US" dirty="0" smtClean="0"/>
              <a:t>Received </a:t>
            </a:r>
            <a:r>
              <a:rPr lang="en-US" dirty="0" err="1"/>
              <a:t>RVd</a:t>
            </a:r>
            <a:r>
              <a:rPr lang="en-US" dirty="0"/>
              <a:t>, underwent ASCT and received maintenance single-agent </a:t>
            </a:r>
            <a:r>
              <a:rPr lang="en-US" dirty="0" err="1"/>
              <a:t>lenalidomide</a:t>
            </a:r>
            <a:r>
              <a:rPr lang="en-US" dirty="0"/>
              <a:t> for about </a:t>
            </a:r>
            <a:r>
              <a:rPr lang="en-US" dirty="0" smtClean="0"/>
              <a:t/>
            </a:r>
            <a:br>
              <a:rPr lang="en-US" dirty="0" smtClean="0"/>
            </a:br>
            <a:r>
              <a:rPr lang="en-US" dirty="0" smtClean="0"/>
              <a:t>2 </a:t>
            </a:r>
            <a:r>
              <a:rPr lang="en-US" dirty="0"/>
              <a:t>months before suddenly deciding to stop maintenance therapy</a:t>
            </a:r>
          </a:p>
          <a:p>
            <a:pPr>
              <a:spcBef>
                <a:spcPts val="600"/>
              </a:spcBef>
              <a:spcAft>
                <a:spcPts val="600"/>
              </a:spcAft>
              <a:buFont typeface="Arial" charset="0"/>
              <a:buChar char="•"/>
            </a:pPr>
            <a:r>
              <a:rPr lang="en-US" dirty="0" smtClean="0"/>
              <a:t>Received </a:t>
            </a:r>
            <a:r>
              <a:rPr lang="en-US" dirty="0"/>
              <a:t>no maintenance therapy for about 2 </a:t>
            </a:r>
            <a:r>
              <a:rPr lang="en-US" dirty="0" smtClean="0"/>
              <a:t>years </a:t>
            </a:r>
            <a:r>
              <a:rPr lang="en-US" dirty="0"/>
              <a:t>before experiencing a biochemical </a:t>
            </a:r>
            <a:r>
              <a:rPr lang="en-US" dirty="0" smtClean="0"/>
              <a:t>relapse</a:t>
            </a:r>
            <a:endParaRPr lang="en-US" dirty="0"/>
          </a:p>
        </p:txBody>
      </p:sp>
    </p:spTree>
    <p:extLst>
      <p:ext uri="{BB962C8B-B14F-4D97-AF65-F5344CB8AC3E}">
        <p14:creationId xmlns:p14="http://schemas.microsoft.com/office/powerpoint/2010/main" val="166088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Toxicities Associated with Ixazomib Therapy</a:t>
            </a:r>
            <a:endParaRPr lang="en-US" dirty="0"/>
          </a:p>
        </p:txBody>
      </p:sp>
      <p:sp>
        <p:nvSpPr>
          <p:cNvPr id="2" name="Content Placeholder 1"/>
          <p:cNvSpPr>
            <a:spLocks noGrp="1"/>
          </p:cNvSpPr>
          <p:nvPr>
            <p:ph idx="1"/>
          </p:nvPr>
        </p:nvSpPr>
        <p:spPr/>
        <p:txBody>
          <a:bodyPr/>
          <a:lstStyle/>
          <a:p>
            <a:pPr marL="0" indent="0">
              <a:spcBef>
                <a:spcPts val="1776"/>
              </a:spcBef>
              <a:buNone/>
            </a:pPr>
            <a:r>
              <a:rPr lang="en-US" dirty="0"/>
              <a:t>“</a:t>
            </a:r>
            <a:r>
              <a:rPr lang="en-US" i="1" dirty="0"/>
              <a:t>In the up-front setting, we’ve seen some GI toxicity that actually is mitigated by the </a:t>
            </a:r>
            <a:r>
              <a:rPr lang="en-US" i="1" dirty="0" err="1"/>
              <a:t>dex</a:t>
            </a:r>
            <a:r>
              <a:rPr lang="en-US" i="1" dirty="0"/>
              <a:t>, which seems to help a little bit. In the maintenance setting, when we’ve tried to use it there at full dose, we’ve had a little bit of trouble giving 4 mg in the very beginning… If you start with 3 for a couple of cycles and then work your way up, you can get to 4 without significant issues</a:t>
            </a:r>
            <a:r>
              <a:rPr lang="en-US" i="1" dirty="0" smtClean="0"/>
              <a:t>.</a:t>
            </a:r>
            <a:r>
              <a:rPr lang="en-US" i="1" dirty="0"/>
              <a:t> </a:t>
            </a:r>
          </a:p>
          <a:p>
            <a:pPr marL="0" indent="0">
              <a:spcBef>
                <a:spcPts val="1776"/>
              </a:spcBef>
              <a:buNone/>
            </a:pPr>
            <a:r>
              <a:rPr lang="en-US" i="1" dirty="0"/>
              <a:t>Most of the skin rash and nausea that was seen was seen at the higher doses of </a:t>
            </a:r>
            <a:r>
              <a:rPr lang="en-US" i="1" dirty="0" err="1"/>
              <a:t>ixazomib</a:t>
            </a:r>
            <a:r>
              <a:rPr lang="en-US" i="1" dirty="0"/>
              <a:t>. </a:t>
            </a:r>
            <a:r>
              <a:rPr lang="en-US" i="1" dirty="0" smtClean="0"/>
              <a:t>At </a:t>
            </a:r>
            <a:r>
              <a:rPr lang="en-US" i="1" dirty="0"/>
              <a:t>the dose that was settled on now, the fixed dose, it’s a much lower incidence.</a:t>
            </a:r>
            <a:r>
              <a:rPr lang="en-US" dirty="0"/>
              <a:t>”	</a:t>
            </a:r>
            <a:endParaRPr lang="en-US" dirty="0" smtClean="0"/>
          </a:p>
          <a:p>
            <a:pPr marL="0" indent="0" algn="r">
              <a:spcBef>
                <a:spcPts val="1776"/>
              </a:spcBef>
              <a:buNone/>
            </a:pPr>
            <a:r>
              <a:rPr lang="en-US" b="1" dirty="0" err="1" smtClean="0">
                <a:solidFill>
                  <a:srgbClr val="FFFF00"/>
                </a:solidFill>
              </a:rPr>
              <a:t>Sagar</a:t>
            </a:r>
            <a:r>
              <a:rPr lang="en-US" b="1" dirty="0" smtClean="0">
                <a:solidFill>
                  <a:srgbClr val="FFFF00"/>
                </a:solidFill>
              </a:rPr>
              <a:t> </a:t>
            </a:r>
            <a:r>
              <a:rPr lang="en-US" b="1" dirty="0" err="1">
                <a:solidFill>
                  <a:srgbClr val="FFFF00"/>
                </a:solidFill>
              </a:rPr>
              <a:t>Lonial</a:t>
            </a:r>
            <a:r>
              <a:rPr lang="en-US" b="1" dirty="0">
                <a:solidFill>
                  <a:srgbClr val="FFFF00"/>
                </a:solidFill>
              </a:rPr>
              <a:t>, </a:t>
            </a:r>
            <a:r>
              <a:rPr lang="en-US" b="1" dirty="0" smtClean="0">
                <a:solidFill>
                  <a:srgbClr val="FFFF00"/>
                </a:solidFill>
              </a:rPr>
              <a:t>MD</a:t>
            </a:r>
            <a:endParaRPr lang="en-US" dirty="0">
              <a:solidFill>
                <a:srgbClr val="FFFF00"/>
              </a:solidFill>
            </a:endParaRPr>
          </a:p>
        </p:txBody>
      </p:sp>
    </p:spTree>
    <p:extLst>
      <p:ext uri="{BB962C8B-B14F-4D97-AF65-F5344CB8AC3E}">
        <p14:creationId xmlns:p14="http://schemas.microsoft.com/office/powerpoint/2010/main" val="181278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ChangeArrowheads="1"/>
          </p:cNvSpPr>
          <p:nvPr/>
        </p:nvSpPr>
        <p:spPr bwMode="auto">
          <a:xfrm>
            <a:off x="517510" y="2321000"/>
            <a:ext cx="8062819" cy="210068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112680" y="6467933"/>
            <a:ext cx="8942832" cy="338554"/>
          </a:xfrm>
          <a:prstGeom prst="rect">
            <a:avLst/>
          </a:prstGeom>
          <a:noFill/>
        </p:spPr>
        <p:txBody>
          <a:bodyPr wrap="square" rtlCol="0">
            <a:spAutoFit/>
          </a:bodyPr>
          <a:lstStyle/>
          <a:p>
            <a:r>
              <a:rPr lang="en-US" sz="1600" dirty="0" smtClean="0">
                <a:solidFill>
                  <a:srgbClr val="FFFFFF"/>
                </a:solidFill>
                <a:latin typeface="Arial"/>
                <a:cs typeface="Arial"/>
              </a:rPr>
              <a:t>Kumar S et al. </a:t>
            </a:r>
            <a:r>
              <a:rPr lang="en-US" sz="1600" i="1" dirty="0" smtClean="0">
                <a:solidFill>
                  <a:srgbClr val="FFFFFF"/>
                </a:solidFill>
                <a:latin typeface="Arial"/>
                <a:cs typeface="Arial"/>
              </a:rPr>
              <a:t>Proc ASH </a:t>
            </a:r>
            <a:r>
              <a:rPr lang="en-US" sz="1600" dirty="0" smtClean="0">
                <a:solidFill>
                  <a:srgbClr val="FFFFFF"/>
                </a:solidFill>
                <a:latin typeface="Arial"/>
                <a:cs typeface="Arial"/>
              </a:rPr>
              <a:t>2016;Abstract 488.</a:t>
            </a:r>
            <a:endParaRPr lang="en-US" sz="1600" dirty="0">
              <a:solidFill>
                <a:srgbClr val="FFFFFF"/>
              </a:solidFill>
              <a:latin typeface="Arial"/>
              <a:cs typeface="Arial"/>
            </a:endParaRPr>
          </a:p>
        </p:txBody>
      </p:sp>
      <p:sp>
        <p:nvSpPr>
          <p:cNvPr id="5" name="Title 4"/>
          <p:cNvSpPr>
            <a:spLocks noGrp="1"/>
          </p:cNvSpPr>
          <p:nvPr>
            <p:ph type="title"/>
          </p:nvPr>
        </p:nvSpPr>
        <p:spPr/>
        <p:txBody>
          <a:bodyPr/>
          <a:lstStyle/>
          <a:p>
            <a:r>
              <a:rPr lang="en-US" dirty="0" smtClean="0"/>
              <a:t>Phase I Study of Venetoclax Monotherapy for Relapsed/Refractory MM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69958878"/>
              </p:ext>
            </p:extLst>
          </p:nvPr>
        </p:nvGraphicFramePr>
        <p:xfrm>
          <a:off x="673272" y="2480153"/>
          <a:ext cx="7769226" cy="1803748"/>
        </p:xfrm>
        <a:graphic>
          <a:graphicData uri="http://schemas.openxmlformats.org/drawingml/2006/table">
            <a:tbl>
              <a:tblPr firstRow="1" bandRow="1">
                <a:tableStyleId>{5C22544A-7EE6-4342-B048-85BDC9FD1C3A}</a:tableStyleId>
              </a:tblPr>
              <a:tblGrid>
                <a:gridCol w="1694138"/>
                <a:gridCol w="1789011"/>
                <a:gridCol w="1792405"/>
                <a:gridCol w="2493672"/>
              </a:tblGrid>
              <a:tr h="1084168">
                <a:tc>
                  <a:txBody>
                    <a:bodyPr/>
                    <a:lstStyle/>
                    <a:p>
                      <a:r>
                        <a:rPr lang="en-US" sz="1900" dirty="0" smtClean="0">
                          <a:solidFill>
                            <a:schemeClr val="bg1"/>
                          </a:solidFill>
                        </a:rPr>
                        <a:t>Response</a:t>
                      </a:r>
                      <a:endParaRPr lang="en-US" sz="19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All patients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(n = 66)</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With t(11;14)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(n = 30)</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Without t(11;14)</a:t>
                      </a:r>
                      <a:r>
                        <a:rPr lang="en-US" sz="1900" baseline="0" dirty="0" smtClean="0">
                          <a:solidFill>
                            <a:schemeClr val="bg1"/>
                          </a:solidFill>
                        </a:rPr>
                        <a:t> </a:t>
                      </a:r>
                      <a:br>
                        <a:rPr lang="en-US" sz="1900" baseline="0" dirty="0" smtClean="0">
                          <a:solidFill>
                            <a:schemeClr val="bg1"/>
                          </a:solidFill>
                        </a:rPr>
                      </a:br>
                      <a:r>
                        <a:rPr lang="en-US" sz="1900" baseline="0" dirty="0" smtClean="0">
                          <a:solidFill>
                            <a:schemeClr val="bg1"/>
                          </a:solidFill>
                        </a:rPr>
                        <a:t>or undetermined</a:t>
                      </a:r>
                    </a:p>
                    <a:p>
                      <a:pPr marL="0" marR="0" indent="0" algn="ctr" defTabSz="457200" rtl="0" eaLnBrk="1" fontAlgn="auto" latinLnBrk="0" hangingPunct="1">
                        <a:lnSpc>
                          <a:spcPct val="100000"/>
                        </a:lnSpc>
                        <a:spcBef>
                          <a:spcPts val="0"/>
                        </a:spcBef>
                        <a:spcAft>
                          <a:spcPts val="0"/>
                        </a:spcAft>
                        <a:buClrTx/>
                        <a:buSzTx/>
                        <a:buFontTx/>
                        <a:buNone/>
                        <a:tabLst/>
                        <a:defRPr/>
                      </a:pPr>
                      <a:r>
                        <a:rPr lang="en-US" sz="1900" baseline="0" dirty="0" smtClean="0">
                          <a:solidFill>
                            <a:schemeClr val="bg1"/>
                          </a:solidFill>
                        </a:rPr>
                        <a:t>(n = 36)</a:t>
                      </a:r>
                      <a:endParaRPr lang="en-US" sz="1900" dirty="0" smtClean="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719580">
                <a:tc>
                  <a:txBody>
                    <a:bodyPr/>
                    <a:lstStyle/>
                    <a:p>
                      <a:r>
                        <a:rPr lang="en-US" sz="1900" dirty="0" smtClean="0">
                          <a:solidFill>
                            <a:schemeClr val="bg1"/>
                          </a:solidFill>
                        </a:rPr>
                        <a:t>ORR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21%</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40%</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6%</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115734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Utility of Chimeric Antigen Receptor T (CAR T)-Cell Therapy versus BiTEs in MM</a:t>
            </a:r>
            <a:endParaRPr lang="en-US" dirty="0"/>
          </a:p>
        </p:txBody>
      </p:sp>
      <p:sp>
        <p:nvSpPr>
          <p:cNvPr id="2" name="Content Placeholder 1"/>
          <p:cNvSpPr>
            <a:spLocks noGrp="1"/>
          </p:cNvSpPr>
          <p:nvPr>
            <p:ph idx="1"/>
          </p:nvPr>
        </p:nvSpPr>
        <p:spPr/>
        <p:txBody>
          <a:bodyPr/>
          <a:lstStyle/>
          <a:p>
            <a:pPr marL="0" indent="0">
              <a:spcBef>
                <a:spcPts val="1776"/>
              </a:spcBef>
              <a:buNone/>
            </a:pPr>
            <a:r>
              <a:rPr lang="en-US" dirty="0"/>
              <a:t>“</a:t>
            </a:r>
            <a:r>
              <a:rPr lang="en-US" i="1" dirty="0"/>
              <a:t>In my view, CAR T cells are important. They’re clearly </a:t>
            </a:r>
            <a:r>
              <a:rPr lang="en-US" i="1" dirty="0" smtClean="0"/>
              <a:t>effective, and </a:t>
            </a:r>
            <a:r>
              <a:rPr lang="en-US" i="1" dirty="0"/>
              <a:t>they will be a way that we treat many diseases down the road. We are also beginning to develop </a:t>
            </a:r>
            <a:r>
              <a:rPr lang="en-US" i="1" dirty="0" err="1"/>
              <a:t>BiTEs</a:t>
            </a:r>
            <a:r>
              <a:rPr lang="en-US" i="1" dirty="0"/>
              <a:t> in myeloma, the bispecific antibodies, so CD3 partnered with BCMA or CD3 partnered with CD38. These, I think, will offer similar efficacy to what we see with the CAR T cells. </a:t>
            </a:r>
          </a:p>
          <a:p>
            <a:pPr marL="0" indent="0">
              <a:spcBef>
                <a:spcPts val="1776"/>
              </a:spcBef>
              <a:buNone/>
            </a:pPr>
            <a:r>
              <a:rPr lang="en-US" i="1" dirty="0"/>
              <a:t>The advantage of the </a:t>
            </a:r>
            <a:r>
              <a:rPr lang="en-US" i="1" dirty="0" err="1"/>
              <a:t>BiTE</a:t>
            </a:r>
            <a:r>
              <a:rPr lang="en-US" i="1" dirty="0"/>
              <a:t>, in my view, will be that it’s an off-the-shelf preparation. You don’t have to go through all this process of making a cell, finding problems with the manufacturing process. With the </a:t>
            </a:r>
            <a:r>
              <a:rPr lang="en-US" i="1" dirty="0" err="1"/>
              <a:t>BiTE</a:t>
            </a:r>
            <a:r>
              <a:rPr lang="en-US" i="1" dirty="0"/>
              <a:t>, you pull it off the shelf and you give it</a:t>
            </a:r>
            <a:r>
              <a:rPr lang="en-US" i="1" dirty="0" smtClean="0"/>
              <a:t>.</a:t>
            </a:r>
            <a:r>
              <a:rPr lang="en-US" dirty="0" smtClean="0"/>
              <a:t>”</a:t>
            </a:r>
          </a:p>
          <a:p>
            <a:pPr marL="0" indent="0" algn="r">
              <a:spcBef>
                <a:spcPts val="1776"/>
              </a:spcBef>
              <a:buNone/>
            </a:pPr>
            <a:r>
              <a:rPr lang="en-US" b="1" dirty="0" err="1" smtClean="0">
                <a:solidFill>
                  <a:srgbClr val="FFFF00"/>
                </a:solidFill>
              </a:rPr>
              <a:t>Sagar</a:t>
            </a:r>
            <a:r>
              <a:rPr lang="en-US" b="1" dirty="0" smtClean="0">
                <a:solidFill>
                  <a:srgbClr val="FFFF00"/>
                </a:solidFill>
              </a:rPr>
              <a:t> </a:t>
            </a:r>
            <a:r>
              <a:rPr lang="en-US" b="1" dirty="0" err="1">
                <a:solidFill>
                  <a:srgbClr val="FFFF00"/>
                </a:solidFill>
              </a:rPr>
              <a:t>Lonial</a:t>
            </a:r>
            <a:r>
              <a:rPr lang="en-US" b="1" dirty="0">
                <a:solidFill>
                  <a:srgbClr val="FFFF00"/>
                </a:solidFill>
              </a:rPr>
              <a:t>, </a:t>
            </a:r>
            <a:r>
              <a:rPr lang="en-US" b="1" dirty="0" smtClean="0">
                <a:solidFill>
                  <a:srgbClr val="FFFF00"/>
                </a:solidFill>
              </a:rPr>
              <a:t>MD</a:t>
            </a:r>
            <a:endParaRPr lang="en-US" b="1" dirty="0">
              <a:solidFill>
                <a:srgbClr val="FFFF00"/>
              </a:solidFill>
            </a:endParaRPr>
          </a:p>
        </p:txBody>
      </p:sp>
    </p:spTree>
    <p:extLst>
      <p:ext uri="{BB962C8B-B14F-4D97-AF65-F5344CB8AC3E}">
        <p14:creationId xmlns:p14="http://schemas.microsoft.com/office/powerpoint/2010/main" val="159825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397" y="4099912"/>
            <a:ext cx="8122920" cy="461665"/>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What are the therapeutic options for this patient?</a:t>
            </a:r>
            <a:endParaRPr lang="en-US" b="1" dirty="0">
              <a:solidFill>
                <a:srgbClr val="FFFF00"/>
              </a:solidFill>
            </a:endParaRPr>
          </a:p>
        </p:txBody>
      </p:sp>
      <p:sp>
        <p:nvSpPr>
          <p:cNvPr id="2" name="Title 1"/>
          <p:cNvSpPr>
            <a:spLocks noGrp="1"/>
          </p:cNvSpPr>
          <p:nvPr>
            <p:ph type="title"/>
          </p:nvPr>
        </p:nvSpPr>
        <p:spPr/>
        <p:txBody>
          <a:bodyPr/>
          <a:lstStyle/>
          <a:p>
            <a:r>
              <a:rPr lang="en-US" dirty="0">
                <a:solidFill>
                  <a:srgbClr val="BBE0E3"/>
                </a:solidFill>
              </a:rPr>
              <a:t>Case </a:t>
            </a:r>
            <a:r>
              <a:rPr lang="en-US" dirty="0" smtClean="0">
                <a:solidFill>
                  <a:srgbClr val="BBE0E3"/>
                </a:solidFill>
              </a:rPr>
              <a:t>Discussion</a:t>
            </a:r>
            <a:endParaRPr lang="en-US" dirty="0"/>
          </a:p>
        </p:txBody>
      </p:sp>
      <p:sp>
        <p:nvSpPr>
          <p:cNvPr id="3" name="Content Placeholder 2"/>
          <p:cNvSpPr>
            <a:spLocks noGrp="1"/>
          </p:cNvSpPr>
          <p:nvPr>
            <p:ph idx="1"/>
          </p:nvPr>
        </p:nvSpPr>
        <p:spPr/>
        <p:txBody>
          <a:bodyPr/>
          <a:lstStyle/>
          <a:p>
            <a:pPr>
              <a:lnSpc>
                <a:spcPts val="3080"/>
              </a:lnSpc>
              <a:spcBef>
                <a:spcPts val="1800"/>
              </a:spcBef>
              <a:spcAft>
                <a:spcPts val="600"/>
              </a:spcAft>
              <a:buFont typeface="Arial" charset="0"/>
              <a:buChar char="•"/>
            </a:pPr>
            <a:r>
              <a:rPr lang="en-US" dirty="0"/>
              <a:t>A 54-year-old woman with relapsed/refractory AML</a:t>
            </a:r>
          </a:p>
          <a:p>
            <a:pPr>
              <a:lnSpc>
                <a:spcPts val="3080"/>
              </a:lnSpc>
              <a:spcBef>
                <a:spcPts val="1800"/>
              </a:spcBef>
              <a:spcAft>
                <a:spcPts val="600"/>
              </a:spcAft>
              <a:buFont typeface="Arial" charset="0"/>
              <a:buChar char="•"/>
            </a:pPr>
            <a:r>
              <a:rPr lang="en-US" dirty="0" smtClean="0"/>
              <a:t>Received MEK </a:t>
            </a:r>
            <a:r>
              <a:rPr lang="en-US" dirty="0"/>
              <a:t>inhibitor-based chemotherapy and experienced a short-lived second remission</a:t>
            </a:r>
          </a:p>
        </p:txBody>
      </p:sp>
    </p:spTree>
    <p:extLst>
      <p:ext uri="{BB962C8B-B14F-4D97-AF65-F5344CB8AC3E}">
        <p14:creationId xmlns:p14="http://schemas.microsoft.com/office/powerpoint/2010/main" val="80773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397" y="4099912"/>
            <a:ext cx="8122920" cy="830997"/>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Bone marrow biopsy has been ordered and FLT3 mutation testing is being performed</a:t>
            </a:r>
            <a:endParaRPr lang="en-US" b="1" dirty="0">
              <a:solidFill>
                <a:srgbClr val="FFFF00"/>
              </a:solidFill>
            </a:endParaRPr>
          </a:p>
        </p:txBody>
      </p:sp>
      <p:sp>
        <p:nvSpPr>
          <p:cNvPr id="2" name="Title 1"/>
          <p:cNvSpPr>
            <a:spLocks noGrp="1"/>
          </p:cNvSpPr>
          <p:nvPr>
            <p:ph type="title"/>
          </p:nvPr>
        </p:nvSpPr>
        <p:spPr>
          <a:xfrm>
            <a:off x="685800" y="-1"/>
            <a:ext cx="7769225" cy="1177447"/>
          </a:xfrm>
        </p:spPr>
        <p:txBody>
          <a:bodyPr/>
          <a:lstStyle/>
          <a:p>
            <a:r>
              <a:rPr lang="en-US" dirty="0">
                <a:solidFill>
                  <a:srgbClr val="BBE0E3"/>
                </a:solidFill>
              </a:rPr>
              <a:t>Case </a:t>
            </a:r>
            <a:r>
              <a:rPr lang="en-US" dirty="0" smtClean="0">
                <a:solidFill>
                  <a:srgbClr val="BBE0E3"/>
                </a:solidFill>
              </a:rPr>
              <a:t>Discussion</a:t>
            </a:r>
            <a:endParaRPr lang="en-US" dirty="0"/>
          </a:p>
        </p:txBody>
      </p:sp>
      <p:sp>
        <p:nvSpPr>
          <p:cNvPr id="3" name="Content Placeholder 2"/>
          <p:cNvSpPr>
            <a:spLocks noGrp="1"/>
          </p:cNvSpPr>
          <p:nvPr>
            <p:ph idx="1"/>
          </p:nvPr>
        </p:nvSpPr>
        <p:spPr>
          <a:xfrm>
            <a:off x="685800" y="1295400"/>
            <a:ext cx="7772400" cy="2512512"/>
          </a:xfrm>
        </p:spPr>
        <p:txBody>
          <a:bodyPr/>
          <a:lstStyle/>
          <a:p>
            <a:pPr>
              <a:lnSpc>
                <a:spcPts val="3080"/>
              </a:lnSpc>
              <a:spcBef>
                <a:spcPts val="1800"/>
              </a:spcBef>
              <a:spcAft>
                <a:spcPts val="600"/>
              </a:spcAft>
              <a:buFont typeface="Arial" charset="0"/>
              <a:buChar char="•"/>
            </a:pPr>
            <a:r>
              <a:rPr lang="en-US" dirty="0"/>
              <a:t>A 54-year-old woman with relapsed/refractory AML</a:t>
            </a:r>
          </a:p>
          <a:p>
            <a:pPr>
              <a:lnSpc>
                <a:spcPts val="3080"/>
              </a:lnSpc>
              <a:spcBef>
                <a:spcPts val="1800"/>
              </a:spcBef>
              <a:spcAft>
                <a:spcPts val="600"/>
              </a:spcAft>
              <a:buFont typeface="Arial" charset="0"/>
              <a:buChar char="•"/>
            </a:pPr>
            <a:r>
              <a:rPr lang="en-US" dirty="0" smtClean="0"/>
              <a:t>Received MEK </a:t>
            </a:r>
            <a:r>
              <a:rPr lang="en-US" dirty="0"/>
              <a:t>inhibitor-based chemotherapy and experienced a </a:t>
            </a:r>
            <a:r>
              <a:rPr lang="en-US" dirty="0" smtClean="0"/>
              <a:t>short-lived </a:t>
            </a:r>
            <a:r>
              <a:rPr lang="en-US" dirty="0"/>
              <a:t>second </a:t>
            </a:r>
            <a:r>
              <a:rPr lang="en-US" dirty="0" smtClean="0"/>
              <a:t>remission</a:t>
            </a:r>
            <a:endParaRPr lang="en-US" dirty="0"/>
          </a:p>
        </p:txBody>
      </p:sp>
    </p:spTree>
    <p:extLst>
      <p:ext uri="{BB962C8B-B14F-4D97-AF65-F5344CB8AC3E}">
        <p14:creationId xmlns:p14="http://schemas.microsoft.com/office/powerpoint/2010/main" val="60084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397" y="4925820"/>
            <a:ext cx="8122920" cy="830997"/>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If testing reveals FLT3 mutation-positive disease, which FLT3 inhibitor would you recommend? </a:t>
            </a:r>
            <a:endParaRPr lang="en-US" b="1" dirty="0">
              <a:solidFill>
                <a:srgbClr val="FFFF00"/>
              </a:solidFill>
            </a:endParaRPr>
          </a:p>
        </p:txBody>
      </p:sp>
      <p:sp>
        <p:nvSpPr>
          <p:cNvPr id="2" name="Title 1"/>
          <p:cNvSpPr>
            <a:spLocks noGrp="1"/>
          </p:cNvSpPr>
          <p:nvPr>
            <p:ph type="title"/>
          </p:nvPr>
        </p:nvSpPr>
        <p:spPr/>
        <p:txBody>
          <a:bodyPr/>
          <a:lstStyle/>
          <a:p>
            <a:r>
              <a:rPr lang="en-US" dirty="0">
                <a:solidFill>
                  <a:srgbClr val="BBE0E3"/>
                </a:solidFill>
              </a:rPr>
              <a:t>Case </a:t>
            </a:r>
            <a:r>
              <a:rPr lang="en-US" dirty="0" smtClean="0">
                <a:solidFill>
                  <a:srgbClr val="BBE0E3"/>
                </a:solidFill>
              </a:rPr>
              <a:t>Discussion</a:t>
            </a:r>
            <a:endParaRPr lang="en-US" dirty="0"/>
          </a:p>
        </p:txBody>
      </p:sp>
      <p:sp>
        <p:nvSpPr>
          <p:cNvPr id="3" name="Content Placeholder 2"/>
          <p:cNvSpPr>
            <a:spLocks noGrp="1"/>
          </p:cNvSpPr>
          <p:nvPr>
            <p:ph idx="1"/>
          </p:nvPr>
        </p:nvSpPr>
        <p:spPr>
          <a:xfrm>
            <a:off x="685800" y="1295400"/>
            <a:ext cx="7772400" cy="3264074"/>
          </a:xfrm>
        </p:spPr>
        <p:txBody>
          <a:bodyPr/>
          <a:lstStyle/>
          <a:p>
            <a:pPr>
              <a:lnSpc>
                <a:spcPts val="3080"/>
              </a:lnSpc>
              <a:spcBef>
                <a:spcPts val="1800"/>
              </a:spcBef>
              <a:spcAft>
                <a:spcPts val="600"/>
              </a:spcAft>
              <a:buFont typeface="Arial" charset="0"/>
              <a:buChar char="•"/>
            </a:pPr>
            <a:r>
              <a:rPr lang="en-US" dirty="0"/>
              <a:t>A 54-year-old woman with relapsed/refractory AML</a:t>
            </a:r>
          </a:p>
          <a:p>
            <a:pPr>
              <a:lnSpc>
                <a:spcPts val="3080"/>
              </a:lnSpc>
              <a:spcBef>
                <a:spcPts val="1800"/>
              </a:spcBef>
              <a:spcAft>
                <a:spcPts val="600"/>
              </a:spcAft>
              <a:buFont typeface="Arial" charset="0"/>
              <a:buChar char="•"/>
            </a:pPr>
            <a:r>
              <a:rPr lang="en-US" dirty="0"/>
              <a:t>R</a:t>
            </a:r>
            <a:r>
              <a:rPr lang="en-US" dirty="0" smtClean="0"/>
              <a:t>eceived MEK </a:t>
            </a:r>
            <a:r>
              <a:rPr lang="en-US" dirty="0"/>
              <a:t>inhibitor-based chemotherapy and experienced a short-lived second remission</a:t>
            </a:r>
          </a:p>
          <a:p>
            <a:pPr>
              <a:lnSpc>
                <a:spcPts val="3080"/>
              </a:lnSpc>
              <a:spcBef>
                <a:spcPts val="1800"/>
              </a:spcBef>
              <a:spcAft>
                <a:spcPts val="600"/>
              </a:spcAft>
              <a:buFont typeface="Arial" charset="0"/>
              <a:buChar char="•"/>
            </a:pPr>
            <a:r>
              <a:rPr lang="en-US" dirty="0"/>
              <a:t>Bone marrow biopsy has been ordered</a:t>
            </a:r>
          </a:p>
          <a:p>
            <a:pPr>
              <a:lnSpc>
                <a:spcPts val="3080"/>
              </a:lnSpc>
              <a:spcBef>
                <a:spcPts val="1800"/>
              </a:spcBef>
              <a:spcAft>
                <a:spcPts val="600"/>
              </a:spcAft>
              <a:buFont typeface="Arial" charset="0"/>
              <a:buChar char="•"/>
            </a:pPr>
            <a:r>
              <a:rPr lang="en-US" dirty="0"/>
              <a:t>FLT3 </a:t>
            </a:r>
            <a:r>
              <a:rPr lang="en-US" dirty="0" smtClean="0"/>
              <a:t>mutation </a:t>
            </a:r>
            <a:r>
              <a:rPr lang="en-US" dirty="0"/>
              <a:t>testing is being </a:t>
            </a:r>
            <a:r>
              <a:rPr lang="en-US" dirty="0" smtClean="0"/>
              <a:t>performed</a:t>
            </a:r>
            <a:endParaRPr lang="en-US" dirty="0"/>
          </a:p>
        </p:txBody>
      </p:sp>
    </p:spTree>
    <p:extLst>
      <p:ext uri="{BB962C8B-B14F-4D97-AF65-F5344CB8AC3E}">
        <p14:creationId xmlns:p14="http://schemas.microsoft.com/office/powerpoint/2010/main" val="133986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517510" y="4120972"/>
            <a:ext cx="8062819" cy="200550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9" name="Rectangle 33"/>
          <p:cNvSpPr>
            <a:spLocks noChangeArrowheads="1"/>
          </p:cNvSpPr>
          <p:nvPr/>
        </p:nvSpPr>
        <p:spPr bwMode="auto">
          <a:xfrm>
            <a:off x="517510" y="1416449"/>
            <a:ext cx="8062819" cy="1585831"/>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112680" y="6467933"/>
            <a:ext cx="8942832" cy="338554"/>
          </a:xfrm>
          <a:prstGeom prst="rect">
            <a:avLst/>
          </a:prstGeom>
          <a:noFill/>
        </p:spPr>
        <p:txBody>
          <a:bodyPr wrap="square" rtlCol="0">
            <a:spAutoFit/>
          </a:bodyPr>
          <a:lstStyle/>
          <a:p>
            <a:r>
              <a:rPr lang="en-US" sz="1600" baseline="30000" dirty="0" smtClean="0">
                <a:solidFill>
                  <a:srgbClr val="FFFFFF"/>
                </a:solidFill>
                <a:latin typeface="Arial"/>
                <a:cs typeface="Arial"/>
              </a:rPr>
              <a:t>1 </a:t>
            </a:r>
            <a:r>
              <a:rPr lang="en-US" sz="1600" dirty="0" smtClean="0">
                <a:solidFill>
                  <a:srgbClr val="FFFFFF"/>
                </a:solidFill>
                <a:latin typeface="Arial"/>
                <a:cs typeface="Arial"/>
              </a:rPr>
              <a:t>Stone RM et al. </a:t>
            </a:r>
            <a:r>
              <a:rPr lang="en-US" sz="1600" i="1" dirty="0" smtClean="0">
                <a:solidFill>
                  <a:srgbClr val="FFFFFF"/>
                </a:solidFill>
                <a:latin typeface="Arial"/>
                <a:cs typeface="Arial"/>
              </a:rPr>
              <a:t>Proc ASH </a:t>
            </a:r>
            <a:r>
              <a:rPr lang="en-US" sz="1600" dirty="0" smtClean="0">
                <a:solidFill>
                  <a:srgbClr val="FFFFFF"/>
                </a:solidFill>
                <a:latin typeface="Arial"/>
                <a:cs typeface="Arial"/>
              </a:rPr>
              <a:t>2015;Abstract 6; </a:t>
            </a:r>
            <a:r>
              <a:rPr lang="en-US" sz="1600" baseline="30000" dirty="0" smtClean="0">
                <a:solidFill>
                  <a:srgbClr val="FFFFFF"/>
                </a:solidFill>
                <a:latin typeface="Arial"/>
                <a:cs typeface="Arial"/>
              </a:rPr>
              <a:t>2 </a:t>
            </a:r>
            <a:r>
              <a:rPr lang="en-US" sz="1600" dirty="0" smtClean="0">
                <a:solidFill>
                  <a:srgbClr val="FFFFFF"/>
                </a:solidFill>
                <a:latin typeface="Arial"/>
                <a:cs typeface="Arial"/>
              </a:rPr>
              <a:t>Levis MJ et al. </a:t>
            </a:r>
            <a:r>
              <a:rPr lang="en-US" sz="1600" i="1" dirty="0" smtClean="0">
                <a:solidFill>
                  <a:srgbClr val="FFFFFF"/>
                </a:solidFill>
                <a:latin typeface="Arial"/>
                <a:cs typeface="Arial"/>
              </a:rPr>
              <a:t>Proc ASCO </a:t>
            </a:r>
            <a:r>
              <a:rPr lang="en-US" sz="1600" dirty="0" smtClean="0">
                <a:solidFill>
                  <a:srgbClr val="FFFFFF"/>
                </a:solidFill>
                <a:latin typeface="Arial"/>
                <a:cs typeface="Arial"/>
              </a:rPr>
              <a:t>2015;Abstract 7003.</a:t>
            </a:r>
            <a:endParaRPr lang="en-US" sz="1600" dirty="0">
              <a:solidFill>
                <a:srgbClr val="FFFFFF"/>
              </a:solidFill>
              <a:latin typeface="Arial"/>
              <a:cs typeface="Arial"/>
            </a:endParaRPr>
          </a:p>
        </p:txBody>
      </p:sp>
      <p:sp>
        <p:nvSpPr>
          <p:cNvPr id="5" name="Title 4"/>
          <p:cNvSpPr>
            <a:spLocks noGrp="1"/>
          </p:cNvSpPr>
          <p:nvPr>
            <p:ph type="title"/>
          </p:nvPr>
        </p:nvSpPr>
        <p:spPr>
          <a:xfrm>
            <a:off x="525779" y="133030"/>
            <a:ext cx="7769225" cy="1143000"/>
          </a:xfrm>
        </p:spPr>
        <p:txBody>
          <a:bodyPr/>
          <a:lstStyle/>
          <a:p>
            <a:r>
              <a:rPr lang="en-US" sz="2400" dirty="0" smtClean="0"/>
              <a:t>Phase III CALGB-10603 (RATIFY) Trial of </a:t>
            </a:r>
            <a:r>
              <a:rPr lang="en-US" sz="2400" dirty="0" err="1" smtClean="0"/>
              <a:t>Midostaurin</a:t>
            </a:r>
            <a:r>
              <a:rPr lang="en-US" sz="2400" dirty="0" smtClean="0"/>
              <a:t> for Newly Diagnosed FLT3 Mutation-Positive AML</a:t>
            </a:r>
            <a:r>
              <a:rPr lang="en-US" sz="2400" baseline="30000" dirty="0"/>
              <a:t>1</a:t>
            </a:r>
          </a:p>
        </p:txBody>
      </p:sp>
      <p:graphicFrame>
        <p:nvGraphicFramePr>
          <p:cNvPr id="6" name="Table 5"/>
          <p:cNvGraphicFramePr>
            <a:graphicFrameLocks noGrp="1"/>
          </p:cNvGraphicFramePr>
          <p:nvPr>
            <p:extLst>
              <p:ext uri="{D42A27DB-BD31-4B8C-83A1-F6EECF244321}">
                <p14:modId xmlns:p14="http://schemas.microsoft.com/office/powerpoint/2010/main" val="1769902496"/>
              </p:ext>
            </p:extLst>
          </p:nvPr>
        </p:nvGraphicFramePr>
        <p:xfrm>
          <a:off x="673272" y="1559389"/>
          <a:ext cx="7769226" cy="1274898"/>
        </p:xfrm>
        <a:graphic>
          <a:graphicData uri="http://schemas.openxmlformats.org/drawingml/2006/table">
            <a:tbl>
              <a:tblPr firstRow="1" bandRow="1">
                <a:tableStyleId>{5C22544A-7EE6-4342-B048-85BDC9FD1C3A}</a:tableStyleId>
              </a:tblPr>
              <a:tblGrid>
                <a:gridCol w="1789010"/>
                <a:gridCol w="1978754"/>
                <a:gridCol w="1639927"/>
                <a:gridCol w="1233333"/>
                <a:gridCol w="1128202"/>
              </a:tblGrid>
              <a:tr h="688952">
                <a:tc>
                  <a:txBody>
                    <a:bodyPr/>
                    <a:lstStyle/>
                    <a:p>
                      <a:r>
                        <a:rPr lang="en-US" dirty="0" smtClean="0">
                          <a:solidFill>
                            <a:schemeClr val="bg1"/>
                          </a:solidFill>
                        </a:rPr>
                        <a:t>Outcome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Midostaurin</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(n = 360)</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Placebo</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(n = 357)</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HR</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i="1" dirty="0" smtClean="0">
                          <a:solidFill>
                            <a:schemeClr val="bg1"/>
                          </a:solidFill>
                        </a:rPr>
                        <a:t>p</a:t>
                      </a:r>
                      <a:r>
                        <a:rPr lang="en-US" dirty="0" smtClean="0">
                          <a:solidFill>
                            <a:schemeClr val="bg1"/>
                          </a:solidFill>
                        </a:rPr>
                        <a:t>-value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585946">
                <a:tc>
                  <a:txBody>
                    <a:bodyPr/>
                    <a:lstStyle/>
                    <a:p>
                      <a:r>
                        <a:rPr lang="en-US" dirty="0" smtClean="0">
                          <a:solidFill>
                            <a:schemeClr val="bg1"/>
                          </a:solidFill>
                        </a:rPr>
                        <a:t>Media</a:t>
                      </a:r>
                      <a:r>
                        <a:rPr lang="en-US" baseline="0" dirty="0" smtClean="0">
                          <a:solidFill>
                            <a:schemeClr val="bg1"/>
                          </a:solidFill>
                        </a:rPr>
                        <a:t>n OS</a:t>
                      </a:r>
                      <a:endParaRPr lang="en-US"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74.7 mo</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26.0 mo</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0.77</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0.007</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7" name="Title 4"/>
          <p:cNvSpPr txBox="1">
            <a:spLocks/>
          </p:cNvSpPr>
          <p:nvPr/>
        </p:nvSpPr>
        <p:spPr bwMode="auto">
          <a:xfrm>
            <a:off x="525780" y="3309256"/>
            <a:ext cx="8305070" cy="77724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sz="2400" kern="0" dirty="0" smtClean="0"/>
              <a:t>Phase I/II Trial of </a:t>
            </a:r>
            <a:r>
              <a:rPr lang="en-US" sz="2400" kern="0" dirty="0" err="1" smtClean="0"/>
              <a:t>Gilteritinib</a:t>
            </a:r>
            <a:r>
              <a:rPr lang="en-US" sz="2400" kern="0" dirty="0" smtClean="0"/>
              <a:t> for Relapsed/</a:t>
            </a:r>
            <a:br>
              <a:rPr lang="en-US" sz="2400" kern="0" dirty="0" smtClean="0"/>
            </a:br>
            <a:r>
              <a:rPr lang="en-US" sz="2400" kern="0" dirty="0" smtClean="0"/>
              <a:t>Refractory AML</a:t>
            </a:r>
            <a:r>
              <a:rPr lang="en-US" sz="2400" kern="0" baseline="30000" dirty="0"/>
              <a:t>2</a:t>
            </a:r>
          </a:p>
        </p:txBody>
      </p:sp>
      <p:graphicFrame>
        <p:nvGraphicFramePr>
          <p:cNvPr id="8" name="Table 7"/>
          <p:cNvGraphicFramePr>
            <a:graphicFrameLocks noGrp="1"/>
          </p:cNvGraphicFramePr>
          <p:nvPr>
            <p:extLst>
              <p:ext uri="{D42A27DB-BD31-4B8C-83A1-F6EECF244321}">
                <p14:modId xmlns:p14="http://schemas.microsoft.com/office/powerpoint/2010/main" val="367434040"/>
              </p:ext>
            </p:extLst>
          </p:nvPr>
        </p:nvGraphicFramePr>
        <p:xfrm>
          <a:off x="685800" y="4257222"/>
          <a:ext cx="7756698" cy="1728840"/>
        </p:xfrm>
        <a:graphic>
          <a:graphicData uri="http://schemas.openxmlformats.org/drawingml/2006/table">
            <a:tbl>
              <a:tblPr firstRow="1" bandRow="1">
                <a:tableStyleId>{5C22544A-7EE6-4342-B048-85BDC9FD1C3A}</a:tableStyleId>
              </a:tblPr>
              <a:tblGrid>
                <a:gridCol w="1539543"/>
                <a:gridCol w="2315428"/>
                <a:gridCol w="1852342"/>
                <a:gridCol w="2049385"/>
              </a:tblGrid>
              <a:tr h="578828">
                <a:tc rowSpan="2">
                  <a:txBody>
                    <a:bodyPr/>
                    <a:lstStyle/>
                    <a:p>
                      <a:r>
                        <a:rPr lang="en-US" dirty="0" smtClean="0">
                          <a:solidFill>
                            <a:schemeClr val="bg1"/>
                          </a:solidFill>
                        </a:rPr>
                        <a:t>Outcome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FLT3 mutation-positive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txBody>
                  <a:tcPr anchor="ctr">
                    <a:solidFill>
                      <a:srgbClr val="BAE1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FLT3 wild</a:t>
                      </a:r>
                      <a:r>
                        <a:rPr lang="en-US" b="1" baseline="0" dirty="0" smtClean="0">
                          <a:solidFill>
                            <a:schemeClr val="bg1"/>
                          </a:solidFill>
                        </a:rPr>
                        <a:t> </a:t>
                      </a:r>
                      <a:r>
                        <a:rPr lang="en-US" b="1" dirty="0" smtClean="0">
                          <a:solidFill>
                            <a:schemeClr val="bg1"/>
                          </a:solidFill>
                        </a:rPr>
                        <a:t>type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578828">
                <a:tc vMerge="1">
                  <a:txBody>
                    <a:bodyPr/>
                    <a:lstStyle/>
                    <a:p>
                      <a:endParaRPr lang="en-US" dirty="0">
                        <a:solidFill>
                          <a:schemeClr val="tx2"/>
                        </a:solidFill>
                      </a:endParaRPr>
                    </a:p>
                  </a:txBody>
                  <a:tcPr anchor="ctr">
                    <a:solidFill>
                      <a:srgbClr val="BAE1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20-450 mg </a:t>
                      </a:r>
                      <a:br>
                        <a:rPr lang="en-US" b="1" dirty="0" smtClean="0">
                          <a:solidFill>
                            <a:schemeClr val="bg1"/>
                          </a:solidFill>
                        </a:rPr>
                      </a:br>
                      <a:r>
                        <a:rPr lang="en-US" b="1" dirty="0" smtClean="0">
                          <a:solidFill>
                            <a:schemeClr val="bg1"/>
                          </a:solidFill>
                        </a:rPr>
                        <a:t>(n = 127)</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≥80 mg </a:t>
                      </a:r>
                      <a:br>
                        <a:rPr lang="en-US" b="1" dirty="0" smtClean="0">
                          <a:solidFill>
                            <a:schemeClr val="bg1"/>
                          </a:solidFill>
                        </a:rPr>
                      </a:br>
                      <a:r>
                        <a:rPr lang="en-US" b="1" dirty="0" smtClean="0">
                          <a:solidFill>
                            <a:schemeClr val="bg1"/>
                          </a:solidFill>
                        </a:rPr>
                        <a:t>(n = 106)</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20-450 mg </a:t>
                      </a:r>
                      <a:br>
                        <a:rPr lang="en-US" b="1" dirty="0" smtClean="0">
                          <a:solidFill>
                            <a:schemeClr val="bg1"/>
                          </a:solidFill>
                        </a:rPr>
                      </a:br>
                      <a:r>
                        <a:rPr lang="en-US" b="1" dirty="0" smtClean="0">
                          <a:solidFill>
                            <a:schemeClr val="bg1"/>
                          </a:solidFill>
                        </a:rPr>
                        <a:t>(n = 57)</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509932">
                <a:tc>
                  <a:txBody>
                    <a:bodyPr/>
                    <a:lstStyle/>
                    <a:p>
                      <a:r>
                        <a:rPr lang="en-US" dirty="0" smtClean="0">
                          <a:solidFill>
                            <a:schemeClr val="bg1"/>
                          </a:solidFill>
                        </a:rPr>
                        <a:t>ORR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52%</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57.5%</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8.8%</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109243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Approach to FLT3 Mutation Testing in AML</a:t>
            </a:r>
            <a:endParaRPr lang="en-US" dirty="0"/>
          </a:p>
        </p:txBody>
      </p:sp>
      <p:sp>
        <p:nvSpPr>
          <p:cNvPr id="2" name="Content Placeholder 1"/>
          <p:cNvSpPr>
            <a:spLocks noGrp="1"/>
          </p:cNvSpPr>
          <p:nvPr>
            <p:ph idx="1"/>
          </p:nvPr>
        </p:nvSpPr>
        <p:spPr/>
        <p:txBody>
          <a:bodyPr/>
          <a:lstStyle/>
          <a:p>
            <a:pPr marL="0" indent="0">
              <a:spcBef>
                <a:spcPts val="300"/>
              </a:spcBef>
              <a:spcAft>
                <a:spcPts val="300"/>
              </a:spcAft>
              <a:buNone/>
            </a:pPr>
            <a:r>
              <a:rPr lang="en-US" b="1" dirty="0"/>
              <a:t>After the diagnosis of AML: </a:t>
            </a:r>
          </a:p>
          <a:p>
            <a:pPr>
              <a:lnSpc>
                <a:spcPct val="150000"/>
              </a:lnSpc>
              <a:spcBef>
                <a:spcPts val="300"/>
              </a:spcBef>
              <a:spcAft>
                <a:spcPts val="300"/>
              </a:spcAft>
            </a:pPr>
            <a:r>
              <a:rPr lang="en-US" dirty="0" smtClean="0"/>
              <a:t>Cytogenetic or </a:t>
            </a:r>
            <a:r>
              <a:rPr lang="en-US" dirty="0"/>
              <a:t>AML-specific FISH </a:t>
            </a:r>
            <a:r>
              <a:rPr lang="en-US" dirty="0" smtClean="0"/>
              <a:t>analysis </a:t>
            </a:r>
            <a:r>
              <a:rPr lang="en-US" dirty="0"/>
              <a:t>should be performed.</a:t>
            </a:r>
          </a:p>
          <a:p>
            <a:pPr>
              <a:lnSpc>
                <a:spcPct val="150000"/>
              </a:lnSpc>
              <a:spcBef>
                <a:spcPts val="300"/>
              </a:spcBef>
              <a:spcAft>
                <a:spcPts val="300"/>
              </a:spcAft>
            </a:pPr>
            <a:r>
              <a:rPr lang="en-US" dirty="0"/>
              <a:t>Karyotype testing should be </a:t>
            </a:r>
            <a:r>
              <a:rPr lang="en-US" dirty="0" smtClean="0"/>
              <a:t>performed.</a:t>
            </a:r>
            <a:endParaRPr lang="en-US" dirty="0"/>
          </a:p>
          <a:p>
            <a:pPr>
              <a:lnSpc>
                <a:spcPct val="150000"/>
              </a:lnSpc>
              <a:spcBef>
                <a:spcPts val="300"/>
              </a:spcBef>
              <a:spcAft>
                <a:spcPts val="300"/>
              </a:spcAft>
            </a:pPr>
            <a:r>
              <a:rPr lang="en-US" dirty="0"/>
              <a:t>NPM1 and FLT3 mutation status should be determined </a:t>
            </a:r>
            <a:r>
              <a:rPr lang="en-US" dirty="0" smtClean="0"/>
              <a:t>up front.</a:t>
            </a:r>
          </a:p>
          <a:p>
            <a:pPr marL="0" indent="0">
              <a:lnSpc>
                <a:spcPct val="150000"/>
              </a:lnSpc>
              <a:spcBef>
                <a:spcPts val="300"/>
              </a:spcBef>
              <a:spcAft>
                <a:spcPts val="300"/>
              </a:spcAft>
              <a:buNone/>
            </a:pPr>
            <a:endParaRPr lang="en-US" b="1" dirty="0">
              <a:solidFill>
                <a:srgbClr val="FFFF00"/>
              </a:solidFill>
            </a:endParaRPr>
          </a:p>
          <a:p>
            <a:pPr marL="0" indent="0">
              <a:lnSpc>
                <a:spcPct val="150000"/>
              </a:lnSpc>
              <a:spcBef>
                <a:spcPts val="300"/>
              </a:spcBef>
              <a:spcAft>
                <a:spcPts val="300"/>
              </a:spcAft>
              <a:buNone/>
            </a:pPr>
            <a:endParaRPr lang="en-US" b="1" dirty="0" smtClean="0">
              <a:solidFill>
                <a:srgbClr val="FFFF00"/>
              </a:solidFill>
            </a:endParaRPr>
          </a:p>
          <a:p>
            <a:pPr marL="0" indent="0" algn="r">
              <a:lnSpc>
                <a:spcPct val="150000"/>
              </a:lnSpc>
              <a:spcBef>
                <a:spcPts val="300"/>
              </a:spcBef>
              <a:spcAft>
                <a:spcPts val="300"/>
              </a:spcAft>
              <a:buNone/>
            </a:pPr>
            <a:r>
              <a:rPr lang="en-US" b="1" dirty="0" smtClean="0">
                <a:solidFill>
                  <a:srgbClr val="FFFF00"/>
                </a:solidFill>
              </a:rPr>
              <a:t>Raoul </a:t>
            </a:r>
            <a:r>
              <a:rPr lang="en-US" b="1" dirty="0" err="1">
                <a:solidFill>
                  <a:srgbClr val="FFFF00"/>
                </a:solidFill>
              </a:rPr>
              <a:t>Tibes</a:t>
            </a:r>
            <a:r>
              <a:rPr lang="en-US" b="1" dirty="0">
                <a:solidFill>
                  <a:srgbClr val="FFFF00"/>
                </a:solidFill>
              </a:rPr>
              <a:t>, MD, </a:t>
            </a:r>
            <a:r>
              <a:rPr lang="en-US" b="1" dirty="0" smtClean="0">
                <a:solidFill>
                  <a:srgbClr val="FFFF00"/>
                </a:solidFill>
              </a:rPr>
              <a:t>PhD</a:t>
            </a:r>
            <a:endParaRPr lang="en-US" dirty="0">
              <a:solidFill>
                <a:srgbClr val="FFFF00"/>
              </a:solidFill>
            </a:endParaRPr>
          </a:p>
        </p:txBody>
      </p:sp>
    </p:spTree>
    <p:extLst>
      <p:ext uri="{BB962C8B-B14F-4D97-AF65-F5344CB8AC3E}">
        <p14:creationId xmlns:p14="http://schemas.microsoft.com/office/powerpoint/2010/main" val="128963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3"/>
          <p:cNvSpPr>
            <a:spLocks noChangeArrowheads="1"/>
          </p:cNvSpPr>
          <p:nvPr/>
        </p:nvSpPr>
        <p:spPr bwMode="auto">
          <a:xfrm>
            <a:off x="546548" y="4223811"/>
            <a:ext cx="8171567" cy="205172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r>
              <a:rPr lang="en-US" sz="1600" dirty="0" err="1">
                <a:solidFill>
                  <a:srgbClr val="FFFFFF"/>
                </a:solidFill>
              </a:rPr>
              <a:t>Vitolo</a:t>
            </a:r>
            <a:r>
              <a:rPr lang="en-US" sz="1600" dirty="0">
                <a:solidFill>
                  <a:srgbClr val="FFFFFF"/>
                </a:solidFill>
              </a:rPr>
              <a:t> U et al. </a:t>
            </a:r>
            <a:r>
              <a:rPr lang="en-US" sz="1600" i="1" dirty="0">
                <a:solidFill>
                  <a:srgbClr val="FFFFFF"/>
                </a:solidFill>
              </a:rPr>
              <a:t>Proc ASH </a:t>
            </a:r>
            <a:r>
              <a:rPr lang="en-US" sz="1600" dirty="0" smtClean="0">
                <a:solidFill>
                  <a:srgbClr val="FFFFFF"/>
                </a:solidFill>
              </a:rPr>
              <a:t>2016;Abstract </a:t>
            </a:r>
            <a:r>
              <a:rPr lang="en-US" sz="1600" dirty="0">
                <a:solidFill>
                  <a:srgbClr val="FFFFFF"/>
                </a:solidFill>
              </a:rPr>
              <a:t>470; </a:t>
            </a:r>
            <a:r>
              <a:rPr lang="en-US" sz="1600" dirty="0" err="1" smtClean="0">
                <a:solidFill>
                  <a:srgbClr val="FFFFFF"/>
                </a:solidFill>
              </a:rPr>
              <a:t>www.clinicaltrials.gov</a:t>
            </a:r>
            <a:r>
              <a:rPr lang="en-US" sz="1600" dirty="0" smtClean="0">
                <a:solidFill>
                  <a:srgbClr val="FFFFFF"/>
                </a:solidFill>
              </a:rPr>
              <a:t>. </a:t>
            </a:r>
            <a:r>
              <a:rPr lang="en-US" sz="1600" dirty="0">
                <a:solidFill>
                  <a:srgbClr val="FFFFFF"/>
                </a:solidFill>
              </a:rPr>
              <a:t>NCT01287741.</a:t>
            </a:r>
          </a:p>
        </p:txBody>
      </p:sp>
      <p:sp>
        <p:nvSpPr>
          <p:cNvPr id="16" name="Text Box 20"/>
          <p:cNvSpPr txBox="1">
            <a:spLocks noChangeArrowheads="1"/>
          </p:cNvSpPr>
          <p:nvPr/>
        </p:nvSpPr>
        <p:spPr bwMode="auto">
          <a:xfrm>
            <a:off x="4774199" y="1284297"/>
            <a:ext cx="3292563" cy="958862"/>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smtClean="0">
                <a:solidFill>
                  <a:srgbClr val="011997"/>
                </a:solidFill>
                <a:latin typeface="Arial"/>
                <a:ea typeface="Arial" pitchFamily="-104" charset="0"/>
                <a:cs typeface="Arial" panose="020B0604020202020204" pitchFamily="34" charset="0"/>
              </a:rPr>
              <a:t>Obinutuzumab + CHOP</a:t>
            </a:r>
          </a:p>
        </p:txBody>
      </p:sp>
      <p:sp>
        <p:nvSpPr>
          <p:cNvPr id="27" name="Text Box 20"/>
          <p:cNvSpPr txBox="1">
            <a:spLocks noChangeArrowheads="1"/>
          </p:cNvSpPr>
          <p:nvPr/>
        </p:nvSpPr>
        <p:spPr bwMode="auto">
          <a:xfrm>
            <a:off x="4779922" y="3074261"/>
            <a:ext cx="3286840" cy="884562"/>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1800" b="1" dirty="0" smtClean="0">
                <a:solidFill>
                  <a:srgbClr val="010F97"/>
                </a:solidFill>
                <a:latin typeface="Arial"/>
                <a:ea typeface="Arial" pitchFamily="-104" charset="0"/>
                <a:cs typeface="Arial" panose="020B0604020202020204" pitchFamily="34" charset="0"/>
              </a:rPr>
              <a:t>Rituximab + CHOP</a:t>
            </a:r>
          </a:p>
        </p:txBody>
      </p:sp>
      <p:sp>
        <p:nvSpPr>
          <p:cNvPr id="19" name="Title 1"/>
          <p:cNvSpPr>
            <a:spLocks noGrp="1"/>
          </p:cNvSpPr>
          <p:nvPr>
            <p:ph type="title"/>
          </p:nvPr>
        </p:nvSpPr>
        <p:spPr/>
        <p:txBody>
          <a:bodyPr/>
          <a:lstStyle/>
          <a:p>
            <a:r>
              <a:rPr lang="en-US" dirty="0" smtClean="0"/>
              <a:t>GOYA: A Phase III </a:t>
            </a:r>
            <a:r>
              <a:rPr lang="en-US" dirty="0"/>
              <a:t>Trial of </a:t>
            </a:r>
            <a:r>
              <a:rPr lang="en-US" dirty="0" smtClean="0"/>
              <a:t>Obinutuzumab/CHOP or Rituximab/CHOP for Untreated DLBCL</a:t>
            </a:r>
            <a:endParaRPr lang="en-US" dirty="0"/>
          </a:p>
        </p:txBody>
      </p:sp>
      <p:sp>
        <p:nvSpPr>
          <p:cNvPr id="10" name="TextBox 9"/>
          <p:cNvSpPr txBox="1"/>
          <p:nvPr/>
        </p:nvSpPr>
        <p:spPr>
          <a:xfrm>
            <a:off x="1333597" y="1533420"/>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73358969"/>
              </p:ext>
            </p:extLst>
          </p:nvPr>
        </p:nvGraphicFramePr>
        <p:xfrm>
          <a:off x="645757" y="4336207"/>
          <a:ext cx="7963610" cy="1822494"/>
        </p:xfrm>
        <a:graphic>
          <a:graphicData uri="http://schemas.openxmlformats.org/drawingml/2006/table">
            <a:tbl>
              <a:tblPr firstRow="1" bandRow="1">
                <a:tableStyleId>{5C22544A-7EE6-4342-B048-85BDC9FD1C3A}</a:tableStyleId>
              </a:tblPr>
              <a:tblGrid>
                <a:gridCol w="1922079"/>
                <a:gridCol w="1911155"/>
                <a:gridCol w="1885026"/>
                <a:gridCol w="1068169"/>
                <a:gridCol w="1177181"/>
              </a:tblGrid>
              <a:tr h="879083">
                <a:tc>
                  <a:txBody>
                    <a:bodyPr/>
                    <a:lstStyle/>
                    <a:p>
                      <a:r>
                        <a:rPr lang="en-US" dirty="0" smtClean="0">
                          <a:solidFill>
                            <a:schemeClr val="bg1"/>
                          </a:solidFill>
                        </a:rPr>
                        <a:t>Outcome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Obinutuzumab</a:t>
                      </a:r>
                      <a:r>
                        <a:rPr lang="en-US" baseline="0" dirty="0" smtClean="0">
                          <a:solidFill>
                            <a:schemeClr val="bg1"/>
                          </a:solidFill>
                        </a:rPr>
                        <a:t> + </a:t>
                      </a:r>
                      <a:r>
                        <a:rPr lang="en-US" dirty="0" smtClean="0">
                          <a:solidFill>
                            <a:schemeClr val="bg1"/>
                          </a:solidFill>
                        </a:rPr>
                        <a:t>CHOP</a:t>
                      </a:r>
                    </a:p>
                    <a:p>
                      <a:pPr algn="ctr"/>
                      <a:r>
                        <a:rPr lang="en-US" dirty="0" smtClean="0">
                          <a:solidFill>
                            <a:schemeClr val="bg1"/>
                          </a:solidFill>
                        </a:rPr>
                        <a:t>(n = 706)</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Rituximab</a:t>
                      </a:r>
                      <a:r>
                        <a:rPr lang="en-US" baseline="0" dirty="0" smtClean="0">
                          <a:solidFill>
                            <a:schemeClr val="bg1"/>
                          </a:solidFill>
                        </a:rPr>
                        <a:t> + </a:t>
                      </a:r>
                      <a:r>
                        <a:rPr lang="en-US" dirty="0" smtClean="0">
                          <a:solidFill>
                            <a:schemeClr val="bg1"/>
                          </a:solidFill>
                        </a:rPr>
                        <a:t>CHOP</a:t>
                      </a:r>
                    </a:p>
                    <a:p>
                      <a:pPr algn="ctr"/>
                      <a:r>
                        <a:rPr lang="en-US" dirty="0" smtClean="0">
                          <a:solidFill>
                            <a:schemeClr val="bg1"/>
                          </a:solidFill>
                        </a:rPr>
                        <a:t>(n = 712)</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dirty="0" smtClean="0">
                          <a:solidFill>
                            <a:schemeClr val="bg1"/>
                          </a:solidFill>
                        </a:rPr>
                        <a:t>HR</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i="1" dirty="0" smtClean="0">
                          <a:solidFill>
                            <a:schemeClr val="bg1"/>
                          </a:solidFill>
                        </a:rPr>
                        <a:t>p</a:t>
                      </a:r>
                      <a:r>
                        <a:rPr lang="en-US" dirty="0" smtClean="0">
                          <a:solidFill>
                            <a:schemeClr val="bg1"/>
                          </a:solidFill>
                        </a:rPr>
                        <a:t>-value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4540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Three-year </a:t>
                      </a:r>
                      <a:r>
                        <a:rPr lang="en-US" baseline="0" dirty="0" smtClean="0">
                          <a:solidFill>
                            <a:schemeClr val="bg1"/>
                          </a:solidFill>
                        </a:rPr>
                        <a:t>PFS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69%</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66%</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0.92</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0.3868</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454047">
                <a:tc>
                  <a:txBody>
                    <a:bodyPr/>
                    <a:lstStyle/>
                    <a:p>
                      <a:r>
                        <a:rPr lang="en-US" dirty="0" smtClean="0">
                          <a:solidFill>
                            <a:schemeClr val="bg1"/>
                          </a:solidFill>
                        </a:rPr>
                        <a:t>Three-year OS</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81%</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81%</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0.99</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0.9890</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18" name="TextBox 17"/>
          <p:cNvSpPr txBox="1"/>
          <p:nvPr/>
        </p:nvSpPr>
        <p:spPr>
          <a:xfrm>
            <a:off x="4302005" y="2466231"/>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24" name="Line 6"/>
          <p:cNvSpPr>
            <a:spLocks noChangeShapeType="1"/>
          </p:cNvSpPr>
          <p:nvPr/>
        </p:nvSpPr>
        <p:spPr bwMode="auto">
          <a:xfrm>
            <a:off x="2954722" y="2668608"/>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Oval 25"/>
          <p:cNvSpPr>
            <a:spLocks noChangeArrowheads="1"/>
          </p:cNvSpPr>
          <p:nvPr/>
        </p:nvSpPr>
        <p:spPr bwMode="auto">
          <a:xfrm>
            <a:off x="3341646" y="2243158"/>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26" name="Group 25"/>
          <p:cNvGrpSpPr/>
          <p:nvPr/>
        </p:nvGrpSpPr>
        <p:grpSpPr>
          <a:xfrm>
            <a:off x="4324349" y="1738441"/>
            <a:ext cx="317320" cy="1844228"/>
            <a:chOff x="6055060" y="2444577"/>
            <a:chExt cx="317320" cy="1844228"/>
          </a:xfrm>
        </p:grpSpPr>
        <p:sp>
          <p:nvSpPr>
            <p:cNvPr id="28" name="Line 7"/>
            <p:cNvSpPr>
              <a:spLocks noChangeShapeType="1"/>
            </p:cNvSpPr>
            <p:nvPr/>
          </p:nvSpPr>
          <p:spPr bwMode="auto">
            <a:xfrm flipH="1">
              <a:off x="6060278" y="2444577"/>
              <a:ext cx="0" cy="184422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
            <p:cNvSpPr>
              <a:spLocks noChangeShapeType="1"/>
            </p:cNvSpPr>
            <p:nvPr/>
          </p:nvSpPr>
          <p:spPr bwMode="auto">
            <a:xfrm flipV="1">
              <a:off x="6069167" y="2446903"/>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8"/>
            <p:cNvSpPr>
              <a:spLocks noChangeShapeType="1"/>
            </p:cNvSpPr>
            <p:nvPr/>
          </p:nvSpPr>
          <p:spPr bwMode="auto">
            <a:xfrm flipV="1">
              <a:off x="6055060" y="4282015"/>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17" name="Group 104"/>
          <p:cNvGraphicFramePr>
            <a:graphicFrameLocks noGrp="1"/>
          </p:cNvGraphicFramePr>
          <p:nvPr>
            <p:extLst>
              <p:ext uri="{D42A27DB-BD31-4B8C-83A1-F6EECF244321}">
                <p14:modId xmlns:p14="http://schemas.microsoft.com/office/powerpoint/2010/main" val="549442843"/>
              </p:ext>
            </p:extLst>
          </p:nvPr>
        </p:nvGraphicFramePr>
        <p:xfrm>
          <a:off x="892480" y="1728290"/>
          <a:ext cx="2301206" cy="1905100"/>
        </p:xfrm>
        <a:graphic>
          <a:graphicData uri="http://schemas.openxmlformats.org/drawingml/2006/table">
            <a:tbl>
              <a:tblPr/>
              <a:tblGrid>
                <a:gridCol w="2301206"/>
              </a:tblGrid>
              <a:tr h="504497">
                <a:tc>
                  <a:txBody>
                    <a:bodyPr/>
                    <a:lstStyle/>
                    <a:p>
                      <a:pPr eaLnBrk="0" fontAlgn="base" hangingPunct="0">
                        <a:spcBef>
                          <a:spcPts val="600"/>
                        </a:spcBef>
                        <a:buFont typeface="Arial" pitchFamily="-104" charset="0"/>
                        <a:buNone/>
                      </a:pPr>
                      <a:r>
                        <a:rPr lang="en-US" sz="1800" b="1" dirty="0" smtClean="0">
                          <a:solidFill>
                            <a:prstClr val="white"/>
                          </a:solidFill>
                          <a:latin typeface="+mn-lt"/>
                          <a:ea typeface="Arial" pitchFamily="-104" charset="0"/>
                          <a:cs typeface="Arial" pitchFamily="-104" charset="0"/>
                        </a:rPr>
                        <a:t>Eligibility</a:t>
                      </a:r>
                      <a:br>
                        <a:rPr lang="en-US" sz="1800" b="1" dirty="0" smtClean="0">
                          <a:solidFill>
                            <a:prstClr val="white"/>
                          </a:solidFill>
                          <a:latin typeface="+mn-lt"/>
                          <a:ea typeface="Arial" pitchFamily="-104" charset="0"/>
                          <a:cs typeface="Arial" pitchFamily="-104" charset="0"/>
                        </a:rPr>
                      </a:br>
                      <a:r>
                        <a:rPr lang="en-US" sz="1800" b="1" dirty="0" smtClean="0">
                          <a:solidFill>
                            <a:prstClr val="white"/>
                          </a:solidFill>
                          <a:latin typeface="+mn-lt"/>
                          <a:ea typeface="Arial" pitchFamily="-104" charset="0"/>
                          <a:cs typeface="Arial" pitchFamily="-104" charset="0"/>
                        </a:rPr>
                        <a:t>(n = 1,418)</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230272">
                <a:tc>
                  <a:txBody>
                    <a:bodyPr/>
                    <a:lstStyle/>
                    <a:p>
                      <a:pPr marL="285750" indent="-285750" eaLnBrk="0" fontAlgn="base" hangingPunct="0">
                        <a:spcBef>
                          <a:spcPts val="600"/>
                        </a:spcBef>
                        <a:buFont typeface="Arial"/>
                        <a:buChar char="•"/>
                      </a:pPr>
                      <a:r>
                        <a:rPr lang="en-US" sz="1800" dirty="0" smtClean="0">
                          <a:solidFill>
                            <a:prstClr val="white"/>
                          </a:solidFill>
                          <a:latin typeface="+mn-lt"/>
                          <a:ea typeface="Arial" pitchFamily="-104" charset="0"/>
                          <a:cs typeface="Arial" pitchFamily="-104" charset="0"/>
                        </a:rPr>
                        <a:t>Previously untreated DLBCL</a:t>
                      </a:r>
                    </a:p>
                    <a:p>
                      <a:pPr marL="285750" indent="-285750" eaLnBrk="0" fontAlgn="base" hangingPunct="0">
                        <a:spcBef>
                          <a:spcPts val="600"/>
                        </a:spcBef>
                        <a:buFont typeface="Arial"/>
                        <a:buChar char="•"/>
                      </a:pPr>
                      <a:r>
                        <a:rPr lang="en-US" sz="1800" dirty="0" smtClean="0">
                          <a:solidFill>
                            <a:prstClr val="white"/>
                          </a:solidFill>
                          <a:latin typeface="+mn-lt"/>
                          <a:ea typeface="Arial" pitchFamily="-104" charset="0"/>
                          <a:cs typeface="Arial" pitchFamily="-104" charset="0"/>
                        </a:rPr>
                        <a:t>CD20-positive disease</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977865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ChangeArrowheads="1"/>
          </p:cNvSpPr>
          <p:nvPr/>
        </p:nvSpPr>
        <p:spPr bwMode="auto">
          <a:xfrm>
            <a:off x="517510" y="1692021"/>
            <a:ext cx="8062819" cy="3756801"/>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112680" y="6467933"/>
            <a:ext cx="8942832" cy="338554"/>
          </a:xfrm>
          <a:prstGeom prst="rect">
            <a:avLst/>
          </a:prstGeom>
          <a:noFill/>
        </p:spPr>
        <p:txBody>
          <a:bodyPr wrap="square" rtlCol="0">
            <a:spAutoFit/>
          </a:bodyPr>
          <a:lstStyle/>
          <a:p>
            <a:r>
              <a:rPr lang="en-US" sz="1600" dirty="0" smtClean="0">
                <a:solidFill>
                  <a:srgbClr val="FFFFFF"/>
                </a:solidFill>
                <a:latin typeface="Arial"/>
                <a:cs typeface="Arial"/>
              </a:rPr>
              <a:t>Lin TL et al. </a:t>
            </a:r>
            <a:r>
              <a:rPr lang="en-US" sz="1600" i="1" dirty="0" smtClean="0">
                <a:solidFill>
                  <a:srgbClr val="FFFFFF"/>
                </a:solidFill>
                <a:latin typeface="Arial"/>
                <a:cs typeface="Arial"/>
              </a:rPr>
              <a:t>Proc ASCO </a:t>
            </a:r>
            <a:r>
              <a:rPr lang="en-US" sz="1600" dirty="0" smtClean="0">
                <a:solidFill>
                  <a:srgbClr val="FFFFFF"/>
                </a:solidFill>
                <a:latin typeface="Arial"/>
                <a:cs typeface="Arial"/>
              </a:rPr>
              <a:t>2016;Abstract 7007.</a:t>
            </a:r>
            <a:endParaRPr lang="en-US" sz="1600" dirty="0">
              <a:solidFill>
                <a:srgbClr val="FFFFFF"/>
              </a:solidFill>
              <a:latin typeface="Arial"/>
              <a:cs typeface="Arial"/>
            </a:endParaRPr>
          </a:p>
        </p:txBody>
      </p:sp>
      <p:sp>
        <p:nvSpPr>
          <p:cNvPr id="5" name="Title 4"/>
          <p:cNvSpPr>
            <a:spLocks noGrp="1"/>
          </p:cNvSpPr>
          <p:nvPr>
            <p:ph type="title"/>
          </p:nvPr>
        </p:nvSpPr>
        <p:spPr>
          <a:xfrm>
            <a:off x="685800" y="212942"/>
            <a:ext cx="7772402" cy="1143000"/>
          </a:xfrm>
        </p:spPr>
        <p:txBody>
          <a:bodyPr/>
          <a:lstStyle/>
          <a:p>
            <a:r>
              <a:rPr lang="en-US" dirty="0" smtClean="0"/>
              <a:t>Phase Ib/II Study of Venetoclax and Low-Dose </a:t>
            </a:r>
            <a:r>
              <a:rPr lang="en-US" dirty="0" err="1" smtClean="0"/>
              <a:t>Cytarabine</a:t>
            </a:r>
            <a:r>
              <a:rPr lang="en-US" dirty="0" smtClean="0"/>
              <a:t> for Untreated </a:t>
            </a:r>
            <a:r>
              <a:rPr lang="en-US" dirty="0"/>
              <a:t>AML in </a:t>
            </a:r>
            <a:r>
              <a:rPr lang="en-US" dirty="0" smtClean="0"/>
              <a:t>Patients </a:t>
            </a:r>
            <a:br>
              <a:rPr lang="en-US" dirty="0" smtClean="0"/>
            </a:br>
            <a:r>
              <a:rPr lang="en-US" dirty="0" smtClean="0"/>
              <a:t>65 </a:t>
            </a:r>
            <a:r>
              <a:rPr lang="en-US" dirty="0"/>
              <a:t>Years and </a:t>
            </a:r>
            <a:r>
              <a:rPr lang="en-US" dirty="0" smtClean="0"/>
              <a:t>Older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7744277"/>
              </p:ext>
            </p:extLst>
          </p:nvPr>
        </p:nvGraphicFramePr>
        <p:xfrm>
          <a:off x="685801" y="1824251"/>
          <a:ext cx="7772400" cy="3483422"/>
        </p:xfrm>
        <a:graphic>
          <a:graphicData uri="http://schemas.openxmlformats.org/drawingml/2006/table">
            <a:tbl>
              <a:tblPr firstRow="1" bandRow="1">
                <a:tableStyleId>{5C22544A-7EE6-4342-B048-85BDC9FD1C3A}</a:tableStyleId>
              </a:tblPr>
              <a:tblGrid>
                <a:gridCol w="1694830"/>
                <a:gridCol w="2066109"/>
                <a:gridCol w="2154476"/>
                <a:gridCol w="1856985"/>
              </a:tblGrid>
              <a:tr h="950585">
                <a:tc>
                  <a:txBody>
                    <a:bodyPr/>
                    <a:lstStyle/>
                    <a:p>
                      <a:r>
                        <a:rPr lang="en-US" dirty="0" smtClean="0">
                          <a:solidFill>
                            <a:schemeClr val="bg1"/>
                          </a:solidFill>
                        </a:rPr>
                        <a:t>Response</a:t>
                      </a:r>
                      <a:endParaRPr lang="en-US"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600</a:t>
                      </a:r>
                      <a:r>
                        <a:rPr lang="en-US" baseline="0" dirty="0" smtClean="0">
                          <a:solidFill>
                            <a:schemeClr val="bg1"/>
                          </a:solidFill>
                        </a:rPr>
                        <a:t> mg </a:t>
                      </a:r>
                      <a:br>
                        <a:rPr lang="en-US" baseline="0" dirty="0" smtClean="0">
                          <a:solidFill>
                            <a:schemeClr val="bg1"/>
                          </a:solidFill>
                        </a:rPr>
                      </a:br>
                      <a:r>
                        <a:rPr lang="en-US" baseline="0" dirty="0" err="1" smtClean="0">
                          <a:solidFill>
                            <a:schemeClr val="bg1"/>
                          </a:solidFill>
                        </a:rPr>
                        <a:t>venetocax</a:t>
                      </a:r>
                      <a:endParaRPr lang="en-US" baseline="0"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(n = 16)</a:t>
                      </a:r>
                      <a:endParaRPr lang="en-US" dirty="0" smtClean="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800 mg</a:t>
                      </a:r>
                      <a:br>
                        <a:rPr lang="en-US" dirty="0" smtClean="0">
                          <a:solidFill>
                            <a:schemeClr val="bg1"/>
                          </a:solidFill>
                        </a:rPr>
                      </a:br>
                      <a:r>
                        <a:rPr lang="en-US" dirty="0" err="1" smtClean="0">
                          <a:solidFill>
                            <a:schemeClr val="bg1"/>
                          </a:solidFill>
                        </a:rPr>
                        <a:t>venetoclax</a:t>
                      </a:r>
                      <a:endParaRPr lang="en-US"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(n = 10)</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All patients</a:t>
                      </a:r>
                      <a:r>
                        <a:rPr lang="en-US" baseline="0" dirty="0" smtClean="0">
                          <a:solidFill>
                            <a:schemeClr val="bg1"/>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(n = 26)</a:t>
                      </a:r>
                      <a:endParaRPr lang="en-US" dirty="0" smtClean="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630919">
                <a:tc>
                  <a:txBody>
                    <a:bodyPr/>
                    <a:lstStyle/>
                    <a:p>
                      <a:r>
                        <a:rPr lang="en-US" dirty="0" smtClean="0">
                          <a:solidFill>
                            <a:schemeClr val="bg1"/>
                          </a:solidFill>
                        </a:rPr>
                        <a:t>ORR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12 (75%)</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3 (30%)</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15 (58%)</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630919">
                <a:tc>
                  <a:txBody>
                    <a:bodyPr/>
                    <a:lstStyle/>
                    <a:p>
                      <a:r>
                        <a:rPr lang="en-US" dirty="0" smtClean="0">
                          <a:solidFill>
                            <a:schemeClr val="bg1"/>
                          </a:solidFill>
                        </a:rPr>
                        <a:t>    CR + CRi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11 (69%)</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3 (30%)</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14 (54%)</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630919">
                <a:tc>
                  <a:txBody>
                    <a:bodyPr/>
                    <a:lstStyle/>
                    <a:p>
                      <a:r>
                        <a:rPr lang="en-US" b="1" dirty="0" smtClean="0">
                          <a:solidFill>
                            <a:schemeClr val="bg1"/>
                          </a:solidFill>
                        </a:rPr>
                        <a:t>Survival</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b="1" dirty="0" smtClean="0">
                          <a:solidFill>
                            <a:schemeClr val="bg1"/>
                          </a:solidFill>
                        </a:rPr>
                        <a:t>All patients</a:t>
                      </a:r>
                      <a:br>
                        <a:rPr lang="en-US" b="1" dirty="0" smtClean="0">
                          <a:solidFill>
                            <a:schemeClr val="bg1"/>
                          </a:solidFill>
                        </a:rPr>
                      </a:br>
                      <a:r>
                        <a:rPr lang="en-US" b="1" dirty="0" smtClean="0">
                          <a:solidFill>
                            <a:schemeClr val="bg1"/>
                          </a:solidFill>
                        </a:rPr>
                        <a:t>(n = 26)</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gridSpan="2">
                  <a:txBody>
                    <a:bodyPr/>
                    <a:lstStyle/>
                    <a:p>
                      <a:pPr algn="ctr"/>
                      <a:r>
                        <a:rPr lang="en-US" b="1" dirty="0" smtClean="0">
                          <a:solidFill>
                            <a:schemeClr val="bg1"/>
                          </a:solidFill>
                        </a:rPr>
                        <a:t>Patients without</a:t>
                      </a:r>
                      <a:r>
                        <a:rPr lang="en-US" b="1" baseline="0" dirty="0" smtClean="0">
                          <a:solidFill>
                            <a:schemeClr val="bg1"/>
                          </a:solidFill>
                        </a:rPr>
                        <a:t> MPN </a:t>
                      </a:r>
                      <a:br>
                        <a:rPr lang="en-US" b="1" baseline="0" dirty="0" smtClean="0">
                          <a:solidFill>
                            <a:schemeClr val="bg1"/>
                          </a:solidFill>
                        </a:rPr>
                      </a:br>
                      <a:r>
                        <a:rPr lang="en-US" b="1" baseline="0" dirty="0" smtClean="0">
                          <a:solidFill>
                            <a:schemeClr val="bg1"/>
                          </a:solidFill>
                        </a:rPr>
                        <a:t>(n = 22)</a:t>
                      </a:r>
                      <a:endParaRPr lang="en-US"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hMerge="1">
                  <a:txBody>
                    <a:bodyPr/>
                    <a:lstStyle/>
                    <a:p>
                      <a:pPr algn="ctr"/>
                      <a:endParaRPr lang="en-US" b="1" dirty="0">
                        <a:solidFill>
                          <a:schemeClr val="tx2"/>
                        </a:solidFill>
                      </a:endParaRPr>
                    </a:p>
                  </a:txBody>
                  <a:tcPr anchor="ctr">
                    <a:solidFill>
                      <a:srgbClr val="BAE1E3"/>
                    </a:solidFill>
                  </a:tcPr>
                </a:tc>
              </a:tr>
              <a:tr h="630919">
                <a:tc>
                  <a:txBody>
                    <a:bodyPr/>
                    <a:lstStyle/>
                    <a:p>
                      <a:r>
                        <a:rPr lang="en-US" dirty="0" smtClean="0">
                          <a:solidFill>
                            <a:schemeClr val="bg1"/>
                          </a:solidFill>
                        </a:rPr>
                        <a:t>One-year 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dirty="0" smtClean="0">
                          <a:solidFill>
                            <a:schemeClr val="bg1"/>
                          </a:solidFill>
                        </a:rPr>
                        <a:t>57.6%</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gridSpan="2">
                  <a:txBody>
                    <a:bodyPr/>
                    <a:lstStyle/>
                    <a:p>
                      <a:pPr algn="ctr"/>
                      <a:r>
                        <a:rPr lang="en-US" dirty="0" smtClean="0">
                          <a:solidFill>
                            <a:schemeClr val="bg1"/>
                          </a:solidFill>
                        </a:rPr>
                        <a:t>70.5%</a:t>
                      </a:r>
                      <a:endParaRPr lang="en-US"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hMerge="1">
                  <a:txBody>
                    <a:bodyPr/>
                    <a:lstStyle/>
                    <a:p>
                      <a:pPr algn="ctr"/>
                      <a:endParaRPr lang="en-US" dirty="0">
                        <a:solidFill>
                          <a:schemeClr val="tx2"/>
                        </a:solidFill>
                      </a:endParaRPr>
                    </a:p>
                  </a:txBody>
                  <a:tcPr anchor="ctr"/>
                </a:tc>
              </a:tr>
            </a:tbl>
          </a:graphicData>
        </a:graphic>
      </p:graphicFrame>
    </p:spTree>
    <p:extLst>
      <p:ext uri="{BB962C8B-B14F-4D97-AF65-F5344CB8AC3E}">
        <p14:creationId xmlns:p14="http://schemas.microsoft.com/office/powerpoint/2010/main" val="81179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Discussion</a:t>
            </a:r>
            <a:endParaRPr lang="en-US" dirty="0"/>
          </a:p>
        </p:txBody>
      </p:sp>
      <p:sp>
        <p:nvSpPr>
          <p:cNvPr id="2" name="Content Placeholder 1"/>
          <p:cNvSpPr>
            <a:spLocks noGrp="1"/>
          </p:cNvSpPr>
          <p:nvPr>
            <p:ph idx="1"/>
          </p:nvPr>
        </p:nvSpPr>
        <p:spPr/>
        <p:txBody>
          <a:bodyPr/>
          <a:lstStyle/>
          <a:p>
            <a:pPr>
              <a:spcBef>
                <a:spcPts val="600"/>
              </a:spcBef>
              <a:spcAft>
                <a:spcPts val="600"/>
              </a:spcAft>
              <a:buFont typeface="Arial" charset="0"/>
              <a:buChar char="•"/>
            </a:pPr>
            <a:r>
              <a:rPr lang="en-US" dirty="0"/>
              <a:t>A 36-year-old man with newly diagnosed </a:t>
            </a:r>
            <a:r>
              <a:rPr lang="en-US" dirty="0" smtClean="0"/>
              <a:t>chronic-phase </a:t>
            </a:r>
            <a:r>
              <a:rPr lang="en-US" dirty="0"/>
              <a:t>CML</a:t>
            </a:r>
          </a:p>
          <a:p>
            <a:pPr>
              <a:spcBef>
                <a:spcPts val="600"/>
              </a:spcBef>
              <a:spcAft>
                <a:spcPts val="600"/>
              </a:spcAft>
              <a:buFont typeface="Arial" charset="0"/>
              <a:buChar char="•"/>
            </a:pPr>
            <a:r>
              <a:rPr lang="en-US" dirty="0" smtClean="0"/>
              <a:t>Normal </a:t>
            </a:r>
            <a:r>
              <a:rPr lang="en-US" dirty="0"/>
              <a:t>renal function</a:t>
            </a:r>
          </a:p>
          <a:p>
            <a:pPr>
              <a:spcBef>
                <a:spcPts val="600"/>
              </a:spcBef>
              <a:spcAft>
                <a:spcPts val="600"/>
              </a:spcAft>
              <a:buFont typeface="Arial" charset="0"/>
              <a:buChar char="•"/>
            </a:pPr>
            <a:r>
              <a:rPr lang="en-US" dirty="0"/>
              <a:t>Normal platelet count, hemoglobin 11.8 </a:t>
            </a:r>
            <a:r>
              <a:rPr lang="en-US" dirty="0" smtClean="0"/>
              <a:t>g/</a:t>
            </a:r>
            <a:r>
              <a:rPr lang="en-US" dirty="0" err="1" smtClean="0"/>
              <a:t>dL</a:t>
            </a:r>
            <a:endParaRPr lang="en-US" dirty="0"/>
          </a:p>
          <a:p>
            <a:pPr>
              <a:spcBef>
                <a:spcPts val="600"/>
              </a:spcBef>
              <a:spcAft>
                <a:spcPts val="600"/>
              </a:spcAft>
              <a:buFont typeface="Arial" charset="0"/>
              <a:buChar char="•"/>
            </a:pPr>
            <a:r>
              <a:rPr lang="en-US" dirty="0" smtClean="0"/>
              <a:t>Received </a:t>
            </a:r>
            <a:r>
              <a:rPr lang="en-US" dirty="0"/>
              <a:t>hydroxyurea/allopurinol</a:t>
            </a:r>
          </a:p>
          <a:p>
            <a:pPr>
              <a:spcBef>
                <a:spcPts val="600"/>
              </a:spcBef>
              <a:spcAft>
                <a:spcPts val="600"/>
              </a:spcAft>
              <a:buFont typeface="Arial" charset="0"/>
              <a:buChar char="•"/>
            </a:pPr>
            <a:r>
              <a:rPr lang="en-US" dirty="0" smtClean="0"/>
              <a:t>Peripheral </a:t>
            </a:r>
            <a:r>
              <a:rPr lang="en-US" dirty="0"/>
              <a:t>blood FISH revealed t(9;22) </a:t>
            </a:r>
            <a:r>
              <a:rPr lang="en-US" dirty="0" smtClean="0"/>
              <a:t>BCR-ABL. </a:t>
            </a:r>
            <a:r>
              <a:rPr lang="en-US" dirty="0"/>
              <a:t/>
            </a:r>
            <a:br>
              <a:rPr lang="en-US" dirty="0"/>
            </a:br>
            <a:r>
              <a:rPr lang="en-US" dirty="0" smtClean="0"/>
              <a:t>No blasts</a:t>
            </a:r>
            <a:endParaRPr lang="en-US" dirty="0">
              <a:solidFill>
                <a:srgbClr val="FFFF00"/>
              </a:solidFill>
            </a:endParaRPr>
          </a:p>
        </p:txBody>
      </p:sp>
    </p:spTree>
    <p:extLst>
      <p:ext uri="{BB962C8B-B14F-4D97-AF65-F5344CB8AC3E}">
        <p14:creationId xmlns:p14="http://schemas.microsoft.com/office/powerpoint/2010/main" val="34557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297" y="5119868"/>
            <a:ext cx="8122920" cy="461665"/>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Which BCR-ABL TKI would you recommend?</a:t>
            </a:r>
            <a:endParaRPr lang="en-US" b="1" dirty="0">
              <a:solidFill>
                <a:srgbClr val="FFFF00"/>
              </a:solidFill>
            </a:endParaRPr>
          </a:p>
        </p:txBody>
      </p:sp>
      <p:sp>
        <p:nvSpPr>
          <p:cNvPr id="6" name="Title 4"/>
          <p:cNvSpPr>
            <a:spLocks noGrp="1"/>
          </p:cNvSpPr>
          <p:nvPr>
            <p:ph type="title"/>
          </p:nvPr>
        </p:nvSpPr>
        <p:spPr/>
        <p:txBody>
          <a:bodyPr/>
          <a:lstStyle/>
          <a:p>
            <a:r>
              <a:rPr lang="en-US" dirty="0" smtClean="0"/>
              <a:t>Case Discussion</a:t>
            </a:r>
            <a:endParaRPr lang="en-US" dirty="0"/>
          </a:p>
        </p:txBody>
      </p:sp>
      <p:sp>
        <p:nvSpPr>
          <p:cNvPr id="8" name="Content Placeholder 7"/>
          <p:cNvSpPr>
            <a:spLocks noGrp="1"/>
          </p:cNvSpPr>
          <p:nvPr>
            <p:ph idx="1"/>
          </p:nvPr>
        </p:nvSpPr>
        <p:spPr>
          <a:xfrm>
            <a:off x="685800" y="1295400"/>
            <a:ext cx="7772400" cy="3902901"/>
          </a:xfrm>
        </p:spPr>
        <p:txBody>
          <a:bodyPr/>
          <a:lstStyle/>
          <a:p>
            <a:pPr>
              <a:spcBef>
                <a:spcPts val="600"/>
              </a:spcBef>
              <a:spcAft>
                <a:spcPts val="600"/>
              </a:spcAft>
              <a:buFont typeface="Arial" charset="0"/>
              <a:buChar char="•"/>
            </a:pPr>
            <a:r>
              <a:rPr lang="en-US" dirty="0"/>
              <a:t>A 36-year-old man with newly diagnosed </a:t>
            </a:r>
            <a:r>
              <a:rPr lang="en-US" dirty="0" smtClean="0"/>
              <a:t>chronic-phase </a:t>
            </a:r>
            <a:r>
              <a:rPr lang="en-US" dirty="0"/>
              <a:t>CML</a:t>
            </a:r>
          </a:p>
          <a:p>
            <a:pPr>
              <a:spcBef>
                <a:spcPts val="600"/>
              </a:spcBef>
              <a:spcAft>
                <a:spcPts val="600"/>
              </a:spcAft>
              <a:buFont typeface="Arial" charset="0"/>
              <a:buChar char="•"/>
            </a:pPr>
            <a:r>
              <a:rPr lang="en-US" dirty="0" smtClean="0"/>
              <a:t>Normal </a:t>
            </a:r>
            <a:r>
              <a:rPr lang="en-US" dirty="0"/>
              <a:t>renal function</a:t>
            </a:r>
          </a:p>
          <a:p>
            <a:pPr>
              <a:spcBef>
                <a:spcPts val="600"/>
              </a:spcBef>
              <a:spcAft>
                <a:spcPts val="600"/>
              </a:spcAft>
              <a:buFont typeface="Arial" charset="0"/>
              <a:buChar char="•"/>
            </a:pPr>
            <a:r>
              <a:rPr lang="en-US" dirty="0"/>
              <a:t>Normal platelet count, hemoglobin 11.8 </a:t>
            </a:r>
            <a:r>
              <a:rPr lang="en-US" dirty="0" smtClean="0"/>
              <a:t>g/</a:t>
            </a:r>
            <a:r>
              <a:rPr lang="en-US" dirty="0" err="1" smtClean="0"/>
              <a:t>dL</a:t>
            </a:r>
            <a:endParaRPr lang="en-US" dirty="0"/>
          </a:p>
          <a:p>
            <a:pPr>
              <a:spcBef>
                <a:spcPts val="600"/>
              </a:spcBef>
              <a:spcAft>
                <a:spcPts val="600"/>
              </a:spcAft>
              <a:buFont typeface="Arial" charset="0"/>
              <a:buChar char="•"/>
            </a:pPr>
            <a:r>
              <a:rPr lang="en-US" dirty="0" smtClean="0"/>
              <a:t>Received </a:t>
            </a:r>
            <a:r>
              <a:rPr lang="en-US" dirty="0"/>
              <a:t>hydroxyurea/allopurinol</a:t>
            </a:r>
          </a:p>
          <a:p>
            <a:pPr>
              <a:spcBef>
                <a:spcPts val="600"/>
              </a:spcBef>
              <a:spcAft>
                <a:spcPts val="600"/>
              </a:spcAft>
              <a:buFont typeface="Arial" charset="0"/>
              <a:buChar char="•"/>
            </a:pPr>
            <a:r>
              <a:rPr lang="en-US" dirty="0"/>
              <a:t>Peripheral blood FISH revealed t(9;22) </a:t>
            </a:r>
            <a:r>
              <a:rPr lang="en-US" dirty="0" smtClean="0"/>
              <a:t>BCR-ABL. </a:t>
            </a:r>
            <a:br>
              <a:rPr lang="en-US" dirty="0" smtClean="0"/>
            </a:br>
            <a:r>
              <a:rPr lang="en-US" dirty="0" smtClean="0"/>
              <a:t>No blasts</a:t>
            </a:r>
            <a:endParaRPr lang="en-US" dirty="0">
              <a:solidFill>
                <a:srgbClr val="FFFF00"/>
              </a:solidFill>
            </a:endParaRPr>
          </a:p>
        </p:txBody>
      </p:sp>
    </p:spTree>
    <p:extLst>
      <p:ext uri="{BB962C8B-B14F-4D97-AF65-F5344CB8AC3E}">
        <p14:creationId xmlns:p14="http://schemas.microsoft.com/office/powerpoint/2010/main" val="165234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297" y="5126657"/>
            <a:ext cx="8122920" cy="461665"/>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Patient received nilotinib</a:t>
            </a:r>
            <a:endParaRPr lang="en-US" b="1" dirty="0">
              <a:solidFill>
                <a:srgbClr val="FFFF00"/>
              </a:solidFill>
            </a:endParaRPr>
          </a:p>
        </p:txBody>
      </p:sp>
      <p:sp>
        <p:nvSpPr>
          <p:cNvPr id="6" name="Title 4"/>
          <p:cNvSpPr>
            <a:spLocks noGrp="1"/>
          </p:cNvSpPr>
          <p:nvPr>
            <p:ph type="title"/>
          </p:nvPr>
        </p:nvSpPr>
        <p:spPr/>
        <p:txBody>
          <a:bodyPr/>
          <a:lstStyle/>
          <a:p>
            <a:r>
              <a:rPr lang="en-US" dirty="0" smtClean="0"/>
              <a:t>Case Discussion</a:t>
            </a:r>
            <a:endParaRPr lang="en-US" dirty="0"/>
          </a:p>
        </p:txBody>
      </p:sp>
      <p:sp>
        <p:nvSpPr>
          <p:cNvPr id="8" name="Content Placeholder 7"/>
          <p:cNvSpPr>
            <a:spLocks noGrp="1"/>
          </p:cNvSpPr>
          <p:nvPr>
            <p:ph idx="1"/>
          </p:nvPr>
        </p:nvSpPr>
        <p:spPr/>
        <p:txBody>
          <a:bodyPr/>
          <a:lstStyle/>
          <a:p>
            <a:pPr>
              <a:spcBef>
                <a:spcPts val="600"/>
              </a:spcBef>
              <a:spcAft>
                <a:spcPts val="600"/>
              </a:spcAft>
              <a:buFont typeface="Arial" charset="0"/>
              <a:buChar char="•"/>
            </a:pPr>
            <a:r>
              <a:rPr lang="en-US" dirty="0"/>
              <a:t>A 36-year-old man with newly diagnosed </a:t>
            </a:r>
            <a:r>
              <a:rPr lang="en-US" dirty="0" smtClean="0"/>
              <a:t>chronic-phase </a:t>
            </a:r>
            <a:r>
              <a:rPr lang="en-US" dirty="0"/>
              <a:t>CML</a:t>
            </a:r>
          </a:p>
          <a:p>
            <a:pPr>
              <a:spcBef>
                <a:spcPts val="600"/>
              </a:spcBef>
              <a:spcAft>
                <a:spcPts val="600"/>
              </a:spcAft>
              <a:buFont typeface="Arial" charset="0"/>
              <a:buChar char="•"/>
            </a:pPr>
            <a:r>
              <a:rPr lang="en-US" dirty="0" smtClean="0"/>
              <a:t>Normal </a:t>
            </a:r>
            <a:r>
              <a:rPr lang="en-US" dirty="0"/>
              <a:t>renal function</a:t>
            </a:r>
          </a:p>
          <a:p>
            <a:pPr>
              <a:spcBef>
                <a:spcPts val="600"/>
              </a:spcBef>
              <a:spcAft>
                <a:spcPts val="600"/>
              </a:spcAft>
              <a:buFont typeface="Arial" charset="0"/>
              <a:buChar char="•"/>
            </a:pPr>
            <a:r>
              <a:rPr lang="en-US" dirty="0"/>
              <a:t>Normal platelet count, hemoglobin 11.8 </a:t>
            </a:r>
            <a:r>
              <a:rPr lang="en-US" dirty="0" smtClean="0"/>
              <a:t>g/</a:t>
            </a:r>
            <a:r>
              <a:rPr lang="en-US" dirty="0" err="1" smtClean="0"/>
              <a:t>dL</a:t>
            </a:r>
            <a:endParaRPr lang="en-US" dirty="0"/>
          </a:p>
          <a:p>
            <a:pPr>
              <a:spcBef>
                <a:spcPts val="600"/>
              </a:spcBef>
              <a:spcAft>
                <a:spcPts val="600"/>
              </a:spcAft>
              <a:buFont typeface="Arial" charset="0"/>
              <a:buChar char="•"/>
            </a:pPr>
            <a:r>
              <a:rPr lang="en-US" dirty="0" smtClean="0"/>
              <a:t>Received </a:t>
            </a:r>
            <a:r>
              <a:rPr lang="en-US" dirty="0"/>
              <a:t>hydroxyurea/allopurinol</a:t>
            </a:r>
          </a:p>
          <a:p>
            <a:pPr>
              <a:spcBef>
                <a:spcPts val="600"/>
              </a:spcBef>
              <a:spcAft>
                <a:spcPts val="600"/>
              </a:spcAft>
              <a:buFont typeface="Arial" charset="0"/>
              <a:buChar char="•"/>
            </a:pPr>
            <a:r>
              <a:rPr lang="en-US" dirty="0"/>
              <a:t>Peripheral blood FISH revealed t(9;22) </a:t>
            </a:r>
            <a:r>
              <a:rPr lang="en-US" dirty="0" smtClean="0"/>
              <a:t>BCR-ABL. </a:t>
            </a:r>
            <a:r>
              <a:rPr lang="en-US" dirty="0"/>
              <a:t/>
            </a:r>
            <a:br>
              <a:rPr lang="en-US" dirty="0"/>
            </a:br>
            <a:r>
              <a:rPr lang="en-US" dirty="0"/>
              <a:t>No </a:t>
            </a:r>
            <a:r>
              <a:rPr lang="en-US" dirty="0" smtClean="0"/>
              <a:t>blasts</a:t>
            </a:r>
            <a:endParaRPr lang="en-US" dirty="0">
              <a:solidFill>
                <a:srgbClr val="FFFF00"/>
              </a:solidFill>
            </a:endParaRPr>
          </a:p>
        </p:txBody>
      </p:sp>
    </p:spTree>
    <p:extLst>
      <p:ext uri="{BB962C8B-B14F-4D97-AF65-F5344CB8AC3E}">
        <p14:creationId xmlns:p14="http://schemas.microsoft.com/office/powerpoint/2010/main" val="90665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Decision-Making Approach to the Use of JAK Inhibitors for Patients with MPN</a:t>
            </a:r>
            <a:endParaRPr lang="en-US" dirty="0"/>
          </a:p>
        </p:txBody>
      </p:sp>
      <p:sp>
        <p:nvSpPr>
          <p:cNvPr id="2" name="Content Placeholder 1"/>
          <p:cNvSpPr>
            <a:spLocks noGrp="1"/>
          </p:cNvSpPr>
          <p:nvPr>
            <p:ph idx="1"/>
          </p:nvPr>
        </p:nvSpPr>
        <p:spPr/>
        <p:txBody>
          <a:bodyPr/>
          <a:lstStyle/>
          <a:p>
            <a:pPr marL="0" indent="0">
              <a:spcBef>
                <a:spcPts val="1776"/>
              </a:spcBef>
              <a:buNone/>
            </a:pPr>
            <a:r>
              <a:rPr lang="en-US" dirty="0" smtClean="0"/>
              <a:t>“</a:t>
            </a:r>
            <a:r>
              <a:rPr lang="en-US" i="1" dirty="0" smtClean="0"/>
              <a:t>The </a:t>
            </a:r>
            <a:r>
              <a:rPr lang="en-US" i="1" dirty="0"/>
              <a:t>way I use JAK inhibitors is for intermediate and high-risk patients, if they are symptomatic according to the DIPSS or DIPSS Plus Prognostic Scoring System… </a:t>
            </a:r>
          </a:p>
          <a:p>
            <a:pPr marL="0" indent="0">
              <a:spcBef>
                <a:spcPts val="1776"/>
              </a:spcBef>
              <a:buNone/>
            </a:pPr>
            <a:r>
              <a:rPr lang="en-US" i="1" dirty="0"/>
              <a:t>Does the patient have cachexia, or does he have splenomegaly? Does he have weight loss, night sweats, and so forth? </a:t>
            </a:r>
            <a:r>
              <a:rPr lang="en-US" i="1" dirty="0" smtClean="0"/>
              <a:t>JAK2 </a:t>
            </a:r>
            <a:r>
              <a:rPr lang="en-US" i="1" dirty="0"/>
              <a:t>inhibitors are very good at controlling symptoms in MPNs. They do also control the leukocytosis, as well as </a:t>
            </a:r>
            <a:r>
              <a:rPr lang="en-US" i="1" dirty="0" err="1"/>
              <a:t>erythrocytosis</a:t>
            </a:r>
            <a:r>
              <a:rPr lang="en-US" i="1" dirty="0"/>
              <a:t>. </a:t>
            </a:r>
            <a:r>
              <a:rPr lang="en-US" i="1" dirty="0" smtClean="0"/>
              <a:t>So </a:t>
            </a:r>
            <a:r>
              <a:rPr lang="en-US" i="1" dirty="0"/>
              <a:t>increased </a:t>
            </a:r>
            <a:r>
              <a:rPr lang="en-US" i="1" dirty="0" smtClean="0"/>
              <a:t>counts </a:t>
            </a:r>
            <a:r>
              <a:rPr lang="en-US" i="1" dirty="0"/>
              <a:t>they can control as well. </a:t>
            </a:r>
            <a:r>
              <a:rPr lang="en-US" i="1" dirty="0" smtClean="0"/>
              <a:t>So </a:t>
            </a:r>
            <a:r>
              <a:rPr lang="en-US" i="1" dirty="0"/>
              <a:t>if a patient has </a:t>
            </a:r>
            <a:r>
              <a:rPr lang="en-US" i="1" dirty="0" smtClean="0"/>
              <a:t>an intermediate </a:t>
            </a:r>
            <a:r>
              <a:rPr lang="en-US" i="1" dirty="0"/>
              <a:t>or higher-risk myelofibrosis, is symptomatic, I would start a patient on a JAK2 inhibitor</a:t>
            </a:r>
            <a:r>
              <a:rPr lang="en-US" i="1" dirty="0" smtClean="0"/>
              <a:t>.</a:t>
            </a:r>
            <a:r>
              <a:rPr lang="en-US" dirty="0" smtClean="0"/>
              <a:t>”</a:t>
            </a:r>
          </a:p>
          <a:p>
            <a:pPr marL="0" indent="0" algn="r">
              <a:spcBef>
                <a:spcPts val="1776"/>
              </a:spcBef>
              <a:buNone/>
            </a:pPr>
            <a:r>
              <a:rPr lang="en-US" b="1" dirty="0" smtClean="0">
                <a:solidFill>
                  <a:srgbClr val="FFFF00"/>
                </a:solidFill>
              </a:rPr>
              <a:t>Raoul </a:t>
            </a:r>
            <a:r>
              <a:rPr lang="en-US" b="1" dirty="0" err="1">
                <a:solidFill>
                  <a:srgbClr val="FFFF00"/>
                </a:solidFill>
              </a:rPr>
              <a:t>Tibes</a:t>
            </a:r>
            <a:r>
              <a:rPr lang="en-US" b="1" dirty="0">
                <a:solidFill>
                  <a:srgbClr val="FFFF00"/>
                </a:solidFill>
              </a:rPr>
              <a:t>, MD, </a:t>
            </a:r>
            <a:r>
              <a:rPr lang="en-US" b="1" dirty="0" smtClean="0">
                <a:solidFill>
                  <a:srgbClr val="FFFF00"/>
                </a:solidFill>
              </a:rPr>
              <a:t>PhD</a:t>
            </a:r>
            <a:endParaRPr lang="en-US" dirty="0">
              <a:solidFill>
                <a:srgbClr val="FFFF00"/>
              </a:solidFill>
            </a:endParaRPr>
          </a:p>
        </p:txBody>
      </p:sp>
    </p:spTree>
    <p:extLst>
      <p:ext uri="{BB962C8B-B14F-4D97-AF65-F5344CB8AC3E}">
        <p14:creationId xmlns:p14="http://schemas.microsoft.com/office/powerpoint/2010/main" val="71033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Case Discussion</a:t>
            </a:r>
            <a:endParaRPr lang="en-US" dirty="0"/>
          </a:p>
        </p:txBody>
      </p:sp>
      <p:sp>
        <p:nvSpPr>
          <p:cNvPr id="2" name="Content Placeholder 1"/>
          <p:cNvSpPr>
            <a:spLocks noGrp="1"/>
          </p:cNvSpPr>
          <p:nvPr>
            <p:ph idx="1"/>
          </p:nvPr>
        </p:nvSpPr>
        <p:spPr/>
        <p:txBody>
          <a:bodyPr/>
          <a:lstStyle/>
          <a:p>
            <a:pPr>
              <a:spcBef>
                <a:spcPts val="600"/>
              </a:spcBef>
              <a:spcAft>
                <a:spcPts val="600"/>
              </a:spcAft>
              <a:buFont typeface="Arial" charset="0"/>
              <a:buChar char="•"/>
            </a:pPr>
            <a:r>
              <a:rPr lang="en-US" dirty="0"/>
              <a:t>A 36-year-old woman with newly diagnosed </a:t>
            </a:r>
            <a:r>
              <a:rPr lang="en-US" dirty="0" err="1"/>
              <a:t>Ph</a:t>
            </a:r>
            <a:r>
              <a:rPr lang="en-US" dirty="0"/>
              <a:t>-negative ALL</a:t>
            </a:r>
          </a:p>
          <a:p>
            <a:pPr>
              <a:spcBef>
                <a:spcPts val="600"/>
              </a:spcBef>
              <a:spcAft>
                <a:spcPts val="600"/>
              </a:spcAft>
              <a:buFont typeface="Arial" charset="0"/>
              <a:buChar char="•"/>
            </a:pPr>
            <a:r>
              <a:rPr lang="en-US" dirty="0" smtClean="0"/>
              <a:t>Received </a:t>
            </a:r>
            <a:r>
              <a:rPr lang="en-US" dirty="0"/>
              <a:t>a </a:t>
            </a:r>
            <a:r>
              <a:rPr lang="en-US" dirty="0" smtClean="0"/>
              <a:t>pediatrics-modeled </a:t>
            </a:r>
            <a:r>
              <a:rPr lang="en-US" dirty="0"/>
              <a:t>induction regimen for young adults after the CALGB-10403 trial</a:t>
            </a:r>
          </a:p>
          <a:p>
            <a:pPr>
              <a:spcBef>
                <a:spcPts val="600"/>
              </a:spcBef>
              <a:spcAft>
                <a:spcPts val="600"/>
              </a:spcAft>
              <a:buFont typeface="Arial" charset="0"/>
              <a:buChar char="•"/>
            </a:pPr>
            <a:r>
              <a:rPr lang="en-US" dirty="0" smtClean="0"/>
              <a:t>Developed </a:t>
            </a:r>
            <a:r>
              <a:rPr lang="en-US" dirty="0"/>
              <a:t>disease progression after 2 </a:t>
            </a:r>
            <a:r>
              <a:rPr lang="en-US" dirty="0" smtClean="0"/>
              <a:t>cycles</a:t>
            </a:r>
            <a:endParaRPr lang="en-US" dirty="0">
              <a:solidFill>
                <a:srgbClr val="FFFF00"/>
              </a:solidFill>
            </a:endParaRPr>
          </a:p>
        </p:txBody>
      </p:sp>
      <p:sp>
        <p:nvSpPr>
          <p:cNvPr id="4" name="TextBox 3"/>
          <p:cNvSpPr txBox="1"/>
          <p:nvPr/>
        </p:nvSpPr>
        <p:spPr>
          <a:xfrm>
            <a:off x="575624" y="4891184"/>
            <a:ext cx="8122920" cy="461665"/>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Patient received blinatumomab</a:t>
            </a:r>
            <a:r>
              <a:rPr lang="en-US" b="1" dirty="0">
                <a:solidFill>
                  <a:srgbClr val="FFFF00"/>
                </a:solidFill>
                <a:sym typeface="Wingdings"/>
              </a:rPr>
              <a:t> </a:t>
            </a:r>
            <a:r>
              <a:rPr lang="en-US" b="1" dirty="0" smtClean="0">
                <a:solidFill>
                  <a:srgbClr val="FFFF00"/>
                </a:solidFill>
                <a:sym typeface="Wingdings"/>
              </a:rPr>
              <a:t> allogeneic SCT</a:t>
            </a:r>
            <a:endParaRPr lang="en-US" b="1" dirty="0">
              <a:solidFill>
                <a:srgbClr val="FFFF00"/>
              </a:solidFill>
            </a:endParaRPr>
          </a:p>
        </p:txBody>
      </p:sp>
    </p:spTree>
    <p:extLst>
      <p:ext uri="{BB962C8B-B14F-4D97-AF65-F5344CB8AC3E}">
        <p14:creationId xmlns:p14="http://schemas.microsoft.com/office/powerpoint/2010/main" val="163253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Achieving MRD-Negative Status with </a:t>
            </a:r>
            <a:r>
              <a:rPr lang="en-US" dirty="0" err="1" smtClean="0"/>
              <a:t>Blinatumomab</a:t>
            </a:r>
            <a:r>
              <a:rPr lang="en-US" dirty="0" smtClean="0"/>
              <a:t> in the Management of ALL</a:t>
            </a:r>
            <a:endParaRPr lang="en-US" dirty="0"/>
          </a:p>
        </p:txBody>
      </p:sp>
      <p:sp>
        <p:nvSpPr>
          <p:cNvPr id="2" name="Content Placeholder 1"/>
          <p:cNvSpPr>
            <a:spLocks noGrp="1"/>
          </p:cNvSpPr>
          <p:nvPr>
            <p:ph idx="1"/>
          </p:nvPr>
        </p:nvSpPr>
        <p:spPr>
          <a:xfrm>
            <a:off x="685800" y="1295400"/>
            <a:ext cx="7769225" cy="5348288"/>
          </a:xfrm>
        </p:spPr>
        <p:txBody>
          <a:bodyPr/>
          <a:lstStyle/>
          <a:p>
            <a:pPr marL="0" indent="0">
              <a:buNone/>
            </a:pPr>
            <a:r>
              <a:rPr lang="en-US" dirty="0"/>
              <a:t>“</a:t>
            </a:r>
            <a:r>
              <a:rPr lang="en-US" i="1" dirty="0"/>
              <a:t>We now have a drug, </a:t>
            </a:r>
            <a:r>
              <a:rPr lang="en-US" i="1" dirty="0" err="1"/>
              <a:t>blinatumomab</a:t>
            </a:r>
            <a:r>
              <a:rPr lang="en-US" i="1" dirty="0"/>
              <a:t>, that actually can achieve remission in patients with refractory ALL, in a very high percentage, as well as </a:t>
            </a:r>
            <a:r>
              <a:rPr lang="en-US" i="1" dirty="0" smtClean="0"/>
              <a:t>good </a:t>
            </a:r>
            <a:r>
              <a:rPr lang="en-US" i="1" dirty="0"/>
              <a:t>data now, emerging data, that </a:t>
            </a:r>
            <a:r>
              <a:rPr lang="en-US" i="1" dirty="0" err="1"/>
              <a:t>blinatumomab</a:t>
            </a:r>
            <a:r>
              <a:rPr lang="en-US" i="1" dirty="0"/>
              <a:t> can convert MRD-positive disease to MRD-negative disease… MRD, or minimal residual disease, monitoring is very important in ALL. And I encourage all of my colleagues to send it out, so we do not just fall in morphological remission, but we also want to see MRD </a:t>
            </a:r>
            <a:r>
              <a:rPr lang="en-US" i="1" dirty="0" smtClean="0"/>
              <a:t>remissions. That’s </a:t>
            </a:r>
            <a:r>
              <a:rPr lang="en-US" i="1" dirty="0"/>
              <a:t>similar to CML, where we measure BCR-ABL. We have various ways of measuring, by flow or by PCR, </a:t>
            </a:r>
            <a:r>
              <a:rPr lang="en-US" i="1" dirty="0" smtClean="0"/>
              <a:t>MRD </a:t>
            </a:r>
            <a:r>
              <a:rPr lang="en-US" i="1" dirty="0"/>
              <a:t>for ALL</a:t>
            </a:r>
            <a:r>
              <a:rPr lang="en-US" i="1" dirty="0" smtClean="0"/>
              <a:t>.</a:t>
            </a:r>
            <a:r>
              <a:rPr lang="en-US" dirty="0" smtClean="0"/>
              <a:t>”</a:t>
            </a:r>
          </a:p>
          <a:p>
            <a:pPr marL="0" indent="0" algn="r">
              <a:spcBef>
                <a:spcPts val="3300"/>
              </a:spcBef>
              <a:buNone/>
            </a:pPr>
            <a:r>
              <a:rPr lang="en-US" b="1" dirty="0" smtClean="0">
                <a:solidFill>
                  <a:srgbClr val="FFFF00"/>
                </a:solidFill>
              </a:rPr>
              <a:t>Raoul </a:t>
            </a:r>
            <a:r>
              <a:rPr lang="en-US" b="1" dirty="0" err="1">
                <a:solidFill>
                  <a:srgbClr val="FFFF00"/>
                </a:solidFill>
              </a:rPr>
              <a:t>Tibes</a:t>
            </a:r>
            <a:r>
              <a:rPr lang="en-US" b="1" dirty="0">
                <a:solidFill>
                  <a:srgbClr val="FFFF00"/>
                </a:solidFill>
              </a:rPr>
              <a:t>, MD, </a:t>
            </a:r>
            <a:r>
              <a:rPr lang="en-US" b="1" dirty="0" smtClean="0">
                <a:solidFill>
                  <a:srgbClr val="FFFF00"/>
                </a:solidFill>
              </a:rPr>
              <a:t>PhD</a:t>
            </a:r>
            <a:endParaRPr lang="en-US" dirty="0">
              <a:solidFill>
                <a:srgbClr val="FFFF00"/>
              </a:solidFill>
            </a:endParaRPr>
          </a:p>
        </p:txBody>
      </p:sp>
    </p:spTree>
    <p:extLst>
      <p:ext uri="{BB962C8B-B14F-4D97-AF65-F5344CB8AC3E}">
        <p14:creationId xmlns:p14="http://schemas.microsoft.com/office/powerpoint/2010/main" val="158611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Discussion</a:t>
            </a:r>
            <a:endParaRPr lang="en-US" dirty="0"/>
          </a:p>
        </p:txBody>
      </p:sp>
      <p:sp>
        <p:nvSpPr>
          <p:cNvPr id="2" name="Content Placeholder 1"/>
          <p:cNvSpPr>
            <a:spLocks noGrp="1"/>
          </p:cNvSpPr>
          <p:nvPr>
            <p:ph idx="1"/>
          </p:nvPr>
        </p:nvSpPr>
        <p:spPr/>
        <p:txBody>
          <a:bodyPr/>
          <a:lstStyle/>
          <a:p>
            <a:pPr>
              <a:spcBef>
                <a:spcPts val="600"/>
              </a:spcBef>
              <a:spcAft>
                <a:spcPts val="600"/>
              </a:spcAft>
              <a:buFont typeface="Arial" charset="0"/>
              <a:buChar char="•"/>
            </a:pPr>
            <a:r>
              <a:rPr lang="en-US" dirty="0"/>
              <a:t>A 62-year-old man with a history of Stage III non-GCB DLBCL </a:t>
            </a:r>
          </a:p>
          <a:p>
            <a:pPr>
              <a:spcBef>
                <a:spcPts val="600"/>
              </a:spcBef>
              <a:spcAft>
                <a:spcPts val="600"/>
              </a:spcAft>
              <a:buFont typeface="Arial" charset="0"/>
              <a:buChar char="•"/>
            </a:pPr>
            <a:r>
              <a:rPr lang="en-US" dirty="0" smtClean="0"/>
              <a:t>Received </a:t>
            </a:r>
            <a:r>
              <a:rPr lang="en-US" dirty="0"/>
              <a:t>R-CHOP x 6 cycles and consolidation radiation therapy for bulky disease</a:t>
            </a:r>
          </a:p>
          <a:p>
            <a:pPr>
              <a:spcBef>
                <a:spcPts val="600"/>
              </a:spcBef>
              <a:spcAft>
                <a:spcPts val="600"/>
              </a:spcAft>
              <a:buFont typeface="Arial" charset="0"/>
              <a:buChar char="•"/>
            </a:pPr>
            <a:r>
              <a:rPr lang="en-US" dirty="0" smtClean="0"/>
              <a:t>Developed </a:t>
            </a:r>
            <a:r>
              <a:rPr lang="en-US" dirty="0"/>
              <a:t>primary refractory disease to multiple therapies       </a:t>
            </a:r>
            <a:endParaRPr lang="en-US" dirty="0">
              <a:solidFill>
                <a:srgbClr val="FFFF00"/>
              </a:solidFill>
            </a:endParaRPr>
          </a:p>
        </p:txBody>
      </p:sp>
    </p:spTree>
    <p:extLst>
      <p:ext uri="{BB962C8B-B14F-4D97-AF65-F5344CB8AC3E}">
        <p14:creationId xmlns:p14="http://schemas.microsoft.com/office/powerpoint/2010/main" val="12833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Discussion</a:t>
            </a:r>
            <a:endParaRPr lang="en-US" dirty="0"/>
          </a:p>
        </p:txBody>
      </p:sp>
      <p:sp>
        <p:nvSpPr>
          <p:cNvPr id="4" name="Content Placeholder 3"/>
          <p:cNvSpPr>
            <a:spLocks noGrp="1"/>
          </p:cNvSpPr>
          <p:nvPr>
            <p:ph idx="1"/>
          </p:nvPr>
        </p:nvSpPr>
        <p:spPr>
          <a:xfrm>
            <a:off x="685800" y="1295400"/>
            <a:ext cx="7772400" cy="2813137"/>
          </a:xfrm>
        </p:spPr>
        <p:txBody>
          <a:bodyPr/>
          <a:lstStyle/>
          <a:p>
            <a:pPr>
              <a:spcBef>
                <a:spcPts val="600"/>
              </a:spcBef>
              <a:spcAft>
                <a:spcPts val="600"/>
              </a:spcAft>
              <a:buFont typeface="Arial" charset="0"/>
              <a:buChar char="•"/>
            </a:pPr>
            <a:r>
              <a:rPr lang="en-US" dirty="0"/>
              <a:t>A 62-year-old man with a history of Stage III non-GCB DLBCL </a:t>
            </a:r>
          </a:p>
          <a:p>
            <a:pPr>
              <a:spcBef>
                <a:spcPts val="600"/>
              </a:spcBef>
              <a:spcAft>
                <a:spcPts val="600"/>
              </a:spcAft>
              <a:buFont typeface="Arial" charset="0"/>
              <a:buChar char="•"/>
            </a:pPr>
            <a:r>
              <a:rPr lang="en-US" dirty="0" smtClean="0"/>
              <a:t>Received </a:t>
            </a:r>
            <a:r>
              <a:rPr lang="en-US" dirty="0"/>
              <a:t>R-CHOP x 6 cycles and consolidation radiation therapy for bulky disease</a:t>
            </a:r>
          </a:p>
          <a:p>
            <a:pPr>
              <a:spcBef>
                <a:spcPts val="600"/>
              </a:spcBef>
              <a:spcAft>
                <a:spcPts val="600"/>
              </a:spcAft>
              <a:buFont typeface="Arial" charset="0"/>
              <a:buChar char="•"/>
            </a:pPr>
            <a:r>
              <a:rPr lang="en-US" dirty="0" smtClean="0"/>
              <a:t>Developed </a:t>
            </a:r>
            <a:r>
              <a:rPr lang="en-US" dirty="0"/>
              <a:t>primary refractory disease to multiple therapies	           </a:t>
            </a:r>
            <a:endParaRPr lang="en-US" dirty="0">
              <a:solidFill>
                <a:srgbClr val="FFFF00"/>
              </a:solidFill>
            </a:endParaRPr>
          </a:p>
        </p:txBody>
      </p:sp>
      <p:sp>
        <p:nvSpPr>
          <p:cNvPr id="2" name="TextBox 1"/>
          <p:cNvSpPr txBox="1"/>
          <p:nvPr/>
        </p:nvSpPr>
        <p:spPr>
          <a:xfrm>
            <a:off x="716280" y="4328160"/>
            <a:ext cx="7726680" cy="830997"/>
          </a:xfrm>
          <a:prstGeom prst="rect">
            <a:avLst/>
          </a:prstGeom>
          <a:noFill/>
          <a:ln w="38100">
            <a:solidFill>
              <a:srgbClr val="FF0000"/>
            </a:solidFill>
          </a:ln>
        </p:spPr>
        <p:txBody>
          <a:bodyPr wrap="square" rtlCol="0">
            <a:spAutoFit/>
          </a:bodyPr>
          <a:lstStyle/>
          <a:p>
            <a:pPr algn="ctr"/>
            <a:r>
              <a:rPr lang="en-US" b="1" dirty="0" smtClean="0">
                <a:solidFill>
                  <a:srgbClr val="FFFF00"/>
                </a:solidFill>
              </a:rPr>
              <a:t>Patient received </a:t>
            </a:r>
            <a:r>
              <a:rPr lang="en-US" b="1" dirty="0">
                <a:solidFill>
                  <a:srgbClr val="FFFF00"/>
                </a:solidFill>
              </a:rPr>
              <a:t>lenalidomide/rituximab for </a:t>
            </a:r>
            <a:r>
              <a:rPr lang="en-US" b="1" dirty="0" smtClean="0">
                <a:solidFill>
                  <a:srgbClr val="FFFF00"/>
                </a:solidFill>
              </a:rPr>
              <a:t/>
            </a:r>
            <a:br>
              <a:rPr lang="en-US" b="1" dirty="0" smtClean="0">
                <a:solidFill>
                  <a:srgbClr val="FFFF00"/>
                </a:solidFill>
              </a:rPr>
            </a:br>
            <a:r>
              <a:rPr lang="en-US" b="1" dirty="0" smtClean="0">
                <a:solidFill>
                  <a:srgbClr val="FFFF00"/>
                </a:solidFill>
              </a:rPr>
              <a:t>4 </a:t>
            </a:r>
            <a:r>
              <a:rPr lang="en-US" b="1" dirty="0">
                <a:solidFill>
                  <a:srgbClr val="FFFF00"/>
                </a:solidFill>
              </a:rPr>
              <a:t>months and experienced stable disease</a:t>
            </a:r>
          </a:p>
        </p:txBody>
      </p:sp>
    </p:spTree>
    <p:extLst>
      <p:ext uri="{BB962C8B-B14F-4D97-AF65-F5344CB8AC3E}">
        <p14:creationId xmlns:p14="http://schemas.microsoft.com/office/powerpoint/2010/main" val="66037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Discussion</a:t>
            </a:r>
            <a:endParaRPr lang="en-US" dirty="0"/>
          </a:p>
        </p:txBody>
      </p:sp>
      <p:sp>
        <p:nvSpPr>
          <p:cNvPr id="4" name="Content Placeholder 3"/>
          <p:cNvSpPr>
            <a:spLocks noGrp="1"/>
          </p:cNvSpPr>
          <p:nvPr>
            <p:ph idx="1"/>
          </p:nvPr>
        </p:nvSpPr>
        <p:spPr/>
        <p:txBody>
          <a:bodyPr/>
          <a:lstStyle/>
          <a:p>
            <a:pPr>
              <a:spcBef>
                <a:spcPts val="600"/>
              </a:spcBef>
              <a:spcAft>
                <a:spcPts val="600"/>
              </a:spcAft>
              <a:buFont typeface="Arial" charset="0"/>
              <a:buChar char="•"/>
            </a:pPr>
            <a:r>
              <a:rPr lang="en-US" dirty="0"/>
              <a:t>A 62-year-old man with a history of Stage III non-GCB DLBCL </a:t>
            </a:r>
          </a:p>
          <a:p>
            <a:pPr>
              <a:spcBef>
                <a:spcPts val="600"/>
              </a:spcBef>
              <a:spcAft>
                <a:spcPts val="600"/>
              </a:spcAft>
              <a:buFont typeface="Arial" charset="0"/>
              <a:buChar char="•"/>
            </a:pPr>
            <a:r>
              <a:rPr lang="en-US" dirty="0" smtClean="0"/>
              <a:t>Received </a:t>
            </a:r>
            <a:r>
              <a:rPr lang="en-US" dirty="0"/>
              <a:t>R-CHOP x 6 cycles and consolidation radiation therapy for bulky disease</a:t>
            </a:r>
          </a:p>
          <a:p>
            <a:pPr>
              <a:spcBef>
                <a:spcPts val="600"/>
              </a:spcBef>
              <a:spcAft>
                <a:spcPts val="600"/>
              </a:spcAft>
              <a:buFont typeface="Arial" charset="0"/>
              <a:buChar char="•"/>
            </a:pPr>
            <a:r>
              <a:rPr lang="en-US" dirty="0" smtClean="0"/>
              <a:t>Developed </a:t>
            </a:r>
            <a:r>
              <a:rPr lang="en-US" dirty="0"/>
              <a:t>primary refractory disease to multiple therapies	</a:t>
            </a:r>
          </a:p>
          <a:p>
            <a:pPr>
              <a:spcBef>
                <a:spcPts val="600"/>
              </a:spcBef>
              <a:spcAft>
                <a:spcPts val="600"/>
              </a:spcAft>
              <a:buFont typeface="Arial" charset="0"/>
              <a:buChar char="•"/>
            </a:pPr>
            <a:r>
              <a:rPr lang="en-US" dirty="0" smtClean="0"/>
              <a:t>Received </a:t>
            </a:r>
            <a:r>
              <a:rPr lang="en-US" dirty="0" err="1"/>
              <a:t>lenalidomide</a:t>
            </a:r>
            <a:r>
              <a:rPr lang="en-US" dirty="0"/>
              <a:t>/rituximab for 4 </a:t>
            </a:r>
            <a:r>
              <a:rPr lang="en-US" dirty="0" smtClean="0"/>
              <a:t>months and experienced s</a:t>
            </a:r>
            <a:r>
              <a:rPr lang="en-US" dirty="0" smtClean="0">
                <a:sym typeface="Wingdings"/>
              </a:rPr>
              <a:t>table </a:t>
            </a:r>
            <a:r>
              <a:rPr lang="en-US" dirty="0">
                <a:sym typeface="Wingdings"/>
              </a:rPr>
              <a:t>disease</a:t>
            </a:r>
            <a:r>
              <a:rPr lang="en-US" dirty="0"/>
              <a:t>           </a:t>
            </a:r>
            <a:endParaRPr lang="en-US" dirty="0">
              <a:solidFill>
                <a:srgbClr val="FFFF00"/>
              </a:solidFill>
            </a:endParaRPr>
          </a:p>
        </p:txBody>
      </p:sp>
      <p:sp>
        <p:nvSpPr>
          <p:cNvPr id="2" name="TextBox 1"/>
          <p:cNvSpPr txBox="1"/>
          <p:nvPr/>
        </p:nvSpPr>
        <p:spPr>
          <a:xfrm>
            <a:off x="685800" y="5173040"/>
            <a:ext cx="7787849" cy="830997"/>
          </a:xfrm>
          <a:prstGeom prst="rect">
            <a:avLst/>
          </a:prstGeom>
          <a:noFill/>
          <a:ln w="38100">
            <a:solidFill>
              <a:srgbClr val="FF0000"/>
            </a:solidFill>
          </a:ln>
        </p:spPr>
        <p:txBody>
          <a:bodyPr wrap="square" rtlCol="0">
            <a:spAutoFit/>
          </a:bodyPr>
          <a:lstStyle/>
          <a:p>
            <a:pPr algn="ctr"/>
            <a:r>
              <a:rPr lang="en-US" b="1" dirty="0" smtClean="0">
                <a:solidFill>
                  <a:srgbClr val="FFFF00"/>
                </a:solidFill>
              </a:rPr>
              <a:t>Patient received</a:t>
            </a:r>
            <a:r>
              <a:rPr lang="en-US" b="1" dirty="0" smtClean="0">
                <a:solidFill>
                  <a:srgbClr val="FFFF00"/>
                </a:solidFill>
                <a:sym typeface="Wingdings"/>
              </a:rPr>
              <a:t> CAR T-cell therapy on a </a:t>
            </a:r>
            <a:r>
              <a:rPr lang="en-US" b="1" dirty="0">
                <a:solidFill>
                  <a:srgbClr val="FFFF00"/>
                </a:solidFill>
                <a:sym typeface="Wingdings"/>
              </a:rPr>
              <a:t>clinical trial and experienced </a:t>
            </a:r>
            <a:r>
              <a:rPr lang="en-US" b="1" dirty="0" smtClean="0">
                <a:solidFill>
                  <a:srgbClr val="FFFF00"/>
                </a:solidFill>
                <a:sym typeface="Wingdings"/>
              </a:rPr>
              <a:t>a durable complete response</a:t>
            </a:r>
            <a:endParaRPr lang="en-US" b="1" dirty="0">
              <a:solidFill>
                <a:srgbClr val="FFFF00"/>
              </a:solidFill>
            </a:endParaRPr>
          </a:p>
        </p:txBody>
      </p:sp>
    </p:spTree>
    <p:extLst>
      <p:ext uri="{BB962C8B-B14F-4D97-AF65-F5344CB8AC3E}">
        <p14:creationId xmlns:p14="http://schemas.microsoft.com/office/powerpoint/2010/main" val="18275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517510" y="1660105"/>
            <a:ext cx="8062819" cy="3813767"/>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889777956"/>
              </p:ext>
            </p:extLst>
          </p:nvPr>
        </p:nvGraphicFramePr>
        <p:xfrm>
          <a:off x="676406" y="1805882"/>
          <a:ext cx="7753609" cy="3505153"/>
        </p:xfrm>
        <a:graphic>
          <a:graphicData uri="http://schemas.openxmlformats.org/drawingml/2006/table">
            <a:tbl>
              <a:tblPr firstRow="1" bandRow="1">
                <a:tableStyleId>{5C22544A-7EE6-4342-B048-85BDC9FD1C3A}</a:tableStyleId>
              </a:tblPr>
              <a:tblGrid>
                <a:gridCol w="3809658"/>
                <a:gridCol w="2092208"/>
                <a:gridCol w="1851743"/>
              </a:tblGrid>
              <a:tr h="1212338">
                <a:tc>
                  <a:txBody>
                    <a:bodyPr/>
                    <a:lstStyle/>
                    <a:p>
                      <a:r>
                        <a:rPr lang="en-US" sz="1900" dirty="0" smtClean="0">
                          <a:solidFill>
                            <a:schemeClr val="bg1"/>
                          </a:solidFill>
                        </a:rPr>
                        <a:t>Grade ≥3 adverse event</a:t>
                      </a:r>
                      <a:endParaRPr lang="en-US" sz="19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Obinutuzumab</a:t>
                      </a:r>
                      <a:r>
                        <a:rPr lang="en-US" sz="1900" baseline="0" dirty="0" smtClean="0">
                          <a:solidFill>
                            <a:schemeClr val="bg1"/>
                          </a:solidFill>
                        </a:rPr>
                        <a:t> + </a:t>
                      </a:r>
                      <a:r>
                        <a:rPr lang="en-US" sz="1900" dirty="0" smtClean="0">
                          <a:solidFill>
                            <a:schemeClr val="bg1"/>
                          </a:solidFill>
                        </a:rPr>
                        <a:t>chemotherapy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900" baseline="0" dirty="0" smtClean="0">
                          <a:solidFill>
                            <a:schemeClr val="bg1"/>
                          </a:solidFill>
                        </a:rPr>
                        <a:t>(n = 597)</a:t>
                      </a:r>
                      <a:endParaRPr lang="en-US" sz="1900" dirty="0" smtClean="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Rituximab + chemotherapy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bg1"/>
                          </a:solidFill>
                        </a:rPr>
                        <a:t>(n = 595)</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643822">
                <a:tc>
                  <a:txBody>
                    <a:bodyPr/>
                    <a:lstStyle/>
                    <a:p>
                      <a:r>
                        <a:rPr lang="en-US" sz="1900" dirty="0" smtClean="0">
                          <a:solidFill>
                            <a:schemeClr val="bg1"/>
                          </a:solidFill>
                        </a:rPr>
                        <a:t>Neutropenia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43.9%</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37.9%</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5796"/>
                    </a:solidFill>
                  </a:tcPr>
                </a:tc>
              </a:tr>
              <a:tr h="1003138">
                <a:tc>
                  <a:txBody>
                    <a:bodyPr/>
                    <a:lstStyle/>
                    <a:p>
                      <a:r>
                        <a:rPr lang="en-US" sz="1900" dirty="0" smtClean="0">
                          <a:solidFill>
                            <a:schemeClr val="bg1"/>
                          </a:solidFill>
                        </a:rPr>
                        <a:t>Infusion</a:t>
                      </a:r>
                      <a:r>
                        <a:rPr lang="en-US" sz="1900" baseline="0" dirty="0" smtClean="0">
                          <a:solidFill>
                            <a:schemeClr val="bg1"/>
                          </a:solidFill>
                        </a:rPr>
                        <a:t>-related reaction occurring within 24 hours of infusion</a:t>
                      </a:r>
                      <a:endParaRPr lang="en-US" sz="1900" dirty="0">
                        <a:solidFill>
                          <a:schemeClr val="bg1"/>
                        </a:solidFill>
                      </a:endParaRPr>
                    </a:p>
                  </a:txBody>
                  <a:tcPr anchor="ctr">
                    <a:lnL w="381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12.4%</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6.7%</a:t>
                      </a:r>
                      <a:endParaRPr lang="en-US" sz="1900" dirty="0">
                        <a:solidFill>
                          <a:schemeClr val="bg1"/>
                        </a:solidFill>
                      </a:endParaRPr>
                    </a:p>
                  </a:txBody>
                  <a:tcPr anchor="ctr">
                    <a:lnL w="1270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005796"/>
                    </a:solidFill>
                  </a:tcPr>
                </a:tc>
              </a:tr>
              <a:tr h="645855">
                <a:tc>
                  <a:txBody>
                    <a:bodyPr/>
                    <a:lstStyle/>
                    <a:p>
                      <a:r>
                        <a:rPr lang="en-US" sz="1900" dirty="0" smtClean="0">
                          <a:solidFill>
                            <a:schemeClr val="bg1"/>
                          </a:solidFill>
                        </a:rPr>
                        <a:t>Febrile</a:t>
                      </a:r>
                      <a:r>
                        <a:rPr lang="en-US" sz="1900" baseline="0" dirty="0" smtClean="0">
                          <a:solidFill>
                            <a:schemeClr val="bg1"/>
                          </a:solidFill>
                        </a:rPr>
                        <a:t> neutropenia</a:t>
                      </a:r>
                      <a:endParaRPr lang="en-US" sz="1900"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900" dirty="0" smtClean="0">
                          <a:solidFill>
                            <a:schemeClr val="bg1"/>
                          </a:solidFill>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7" name="TextBox 6"/>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rPr>
              <a:t>Marcus RE et al. </a:t>
            </a:r>
            <a:r>
              <a:rPr lang="en-US" sz="1600" i="1" dirty="0" smtClean="0">
                <a:solidFill>
                  <a:srgbClr val="FFFFFF"/>
                </a:solidFill>
              </a:rPr>
              <a:t>Proc ASH </a:t>
            </a:r>
            <a:r>
              <a:rPr lang="en-US" sz="1600" dirty="0" smtClean="0">
                <a:solidFill>
                  <a:srgbClr val="FFFFFF"/>
                </a:solidFill>
              </a:rPr>
              <a:t>2016;Abstract 6.</a:t>
            </a:r>
            <a:endParaRPr lang="en-US" sz="1600" dirty="0">
              <a:solidFill>
                <a:srgbClr val="000000"/>
              </a:solidFill>
              <a:latin typeface="Arial" charset="0"/>
              <a:ea typeface="ＭＳ Ｐゴシック" charset="0"/>
              <a:cs typeface="ＭＳ Ｐゴシック" charset="0"/>
            </a:endParaRPr>
          </a:p>
        </p:txBody>
      </p:sp>
      <p:sp>
        <p:nvSpPr>
          <p:cNvPr id="9" name="Title 1"/>
          <p:cNvSpPr>
            <a:spLocks noGrp="1"/>
          </p:cNvSpPr>
          <p:nvPr>
            <p:ph type="title"/>
          </p:nvPr>
        </p:nvSpPr>
        <p:spPr/>
        <p:txBody>
          <a:bodyPr/>
          <a:lstStyle/>
          <a:p>
            <a:r>
              <a:rPr lang="en-US" dirty="0" smtClean="0"/>
              <a:t>GALLIUM: Select Adverse Events</a:t>
            </a:r>
            <a:endParaRPr lang="en-US" dirty="0"/>
          </a:p>
        </p:txBody>
      </p:sp>
    </p:spTree>
    <p:extLst>
      <p:ext uri="{BB962C8B-B14F-4D97-AF65-F5344CB8AC3E}">
        <p14:creationId xmlns:p14="http://schemas.microsoft.com/office/powerpoint/2010/main" val="438560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8132523" cy="1143000"/>
          </a:xfrm>
        </p:spPr>
        <p:txBody>
          <a:bodyPr/>
          <a:lstStyle/>
          <a:p>
            <a:r>
              <a:rPr lang="en-US" dirty="0" smtClean="0"/>
              <a:t>Is Sequencing CAR T-Cell Therapy </a:t>
            </a:r>
            <a:r>
              <a:rPr lang="en-US" dirty="0"/>
              <a:t>A</a:t>
            </a:r>
            <a:r>
              <a:rPr lang="en-US" dirty="0" smtClean="0"/>
              <a:t>fter </a:t>
            </a:r>
            <a:r>
              <a:rPr lang="en-US" dirty="0" err="1" smtClean="0"/>
              <a:t>Lenalidomide</a:t>
            </a:r>
            <a:r>
              <a:rPr lang="en-US" dirty="0" smtClean="0"/>
              <a:t>/Rituximab</a:t>
            </a:r>
            <a:r>
              <a:rPr lang="en-US" dirty="0"/>
              <a:t> </a:t>
            </a:r>
            <a:r>
              <a:rPr lang="en-US" dirty="0" smtClean="0"/>
              <a:t>Beneficial?</a:t>
            </a:r>
            <a:endParaRPr lang="en-US" dirty="0"/>
          </a:p>
        </p:txBody>
      </p:sp>
      <p:sp>
        <p:nvSpPr>
          <p:cNvPr id="2" name="Content Placeholder 1"/>
          <p:cNvSpPr>
            <a:spLocks noGrp="1"/>
          </p:cNvSpPr>
          <p:nvPr>
            <p:ph idx="1"/>
          </p:nvPr>
        </p:nvSpPr>
        <p:spPr/>
        <p:txBody>
          <a:bodyPr/>
          <a:lstStyle/>
          <a:p>
            <a:pPr marL="0" indent="0">
              <a:buNone/>
            </a:pPr>
            <a:r>
              <a:rPr lang="en-US" dirty="0"/>
              <a:t>“</a:t>
            </a:r>
            <a:r>
              <a:rPr lang="en-US" i="1" dirty="0"/>
              <a:t>We generally do like to see some sense of response before I will take patients to CAR T. And what I mean by that, if I can </a:t>
            </a:r>
            <a:r>
              <a:rPr lang="en-US" i="1" dirty="0" err="1"/>
              <a:t>debulk</a:t>
            </a:r>
            <a:r>
              <a:rPr lang="en-US" i="1" dirty="0"/>
              <a:t> them some, I generally think that they will have a better outcome. Now, this has not been described in prospective studies, but we do know that the CAR </a:t>
            </a:r>
            <a:r>
              <a:rPr lang="en-US" i="1" dirty="0" err="1"/>
              <a:t>Ts</a:t>
            </a:r>
            <a:r>
              <a:rPr lang="en-US" i="1" dirty="0"/>
              <a:t> are currently associated with pretty high toxicity. And so if we can have some idea that they’re going to respond to an </a:t>
            </a:r>
            <a:r>
              <a:rPr lang="en-US" i="1" dirty="0" smtClean="0"/>
              <a:t>immune-therapy </a:t>
            </a:r>
            <a:r>
              <a:rPr lang="en-US" i="1" dirty="0"/>
              <a:t>approach with something such as </a:t>
            </a:r>
            <a:r>
              <a:rPr lang="en-US" i="1" dirty="0" err="1" smtClean="0"/>
              <a:t>lenalidomide</a:t>
            </a:r>
            <a:r>
              <a:rPr lang="en-US" i="1" dirty="0" smtClean="0"/>
              <a:t>, </a:t>
            </a:r>
            <a:r>
              <a:rPr lang="en-US" i="1" dirty="0"/>
              <a:t>and if I can reduce the proliferative rate prior to proceeding with CAR T, I’m much more optimistic about the outcomes in those patients</a:t>
            </a:r>
            <a:r>
              <a:rPr lang="en-US" i="1" dirty="0" smtClean="0"/>
              <a:t>.</a:t>
            </a:r>
            <a:r>
              <a:rPr lang="en-US" dirty="0" smtClean="0"/>
              <a:t>”</a:t>
            </a:r>
            <a:endParaRPr lang="en-US" b="1" dirty="0" smtClean="0"/>
          </a:p>
          <a:p>
            <a:pPr marL="0" indent="0" algn="r">
              <a:buNone/>
            </a:pPr>
            <a:r>
              <a:rPr lang="en-US" b="1" dirty="0" smtClean="0">
                <a:solidFill>
                  <a:srgbClr val="FFFF00"/>
                </a:solidFill>
              </a:rPr>
              <a:t>Loretta </a:t>
            </a:r>
            <a:r>
              <a:rPr lang="en-US" b="1" dirty="0">
                <a:solidFill>
                  <a:srgbClr val="FFFF00"/>
                </a:solidFill>
              </a:rPr>
              <a:t>J </a:t>
            </a:r>
            <a:r>
              <a:rPr lang="en-US" b="1" dirty="0" err="1">
                <a:solidFill>
                  <a:srgbClr val="FFFF00"/>
                </a:solidFill>
              </a:rPr>
              <a:t>Nastoupil</a:t>
            </a:r>
            <a:r>
              <a:rPr lang="en-US" b="1" dirty="0">
                <a:solidFill>
                  <a:srgbClr val="FFFF00"/>
                </a:solidFill>
              </a:rPr>
              <a:t>, MD</a:t>
            </a:r>
            <a:endParaRPr lang="en-US" dirty="0">
              <a:solidFill>
                <a:srgbClr val="FFFF00"/>
              </a:solidFill>
            </a:endParaRPr>
          </a:p>
          <a:p>
            <a:pPr marL="0" indent="0">
              <a:buNone/>
            </a:pPr>
            <a:endParaRPr lang="en-US" dirty="0"/>
          </a:p>
        </p:txBody>
      </p:sp>
    </p:spTree>
    <p:extLst>
      <p:ext uri="{BB962C8B-B14F-4D97-AF65-F5344CB8AC3E}">
        <p14:creationId xmlns:p14="http://schemas.microsoft.com/office/powerpoint/2010/main" val="205581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48" y="1147666"/>
            <a:ext cx="6765577" cy="4830622"/>
          </a:xfrm>
          <a:prstGeom prst="rect">
            <a:avLst/>
          </a:prstGeom>
        </p:spPr>
      </p:pic>
      <p:sp>
        <p:nvSpPr>
          <p:cNvPr id="5" name="Title 4"/>
          <p:cNvSpPr>
            <a:spLocks noGrp="1"/>
          </p:cNvSpPr>
          <p:nvPr>
            <p:ph type="title"/>
          </p:nvPr>
        </p:nvSpPr>
        <p:spPr/>
        <p:txBody>
          <a:bodyPr/>
          <a:lstStyle/>
          <a:p>
            <a:r>
              <a:rPr lang="en-US" dirty="0" smtClean="0"/>
              <a:t>Overview of CAR T-Cell Therapy</a:t>
            </a:r>
            <a:endParaRPr lang="en-US" dirty="0"/>
          </a:p>
        </p:txBody>
      </p:sp>
      <p:sp>
        <p:nvSpPr>
          <p:cNvPr id="6" name="TextBox 5"/>
          <p:cNvSpPr txBox="1"/>
          <p:nvPr/>
        </p:nvSpPr>
        <p:spPr>
          <a:xfrm>
            <a:off x="6461076" y="2138188"/>
            <a:ext cx="2379946" cy="400110"/>
          </a:xfrm>
          <a:prstGeom prst="rect">
            <a:avLst/>
          </a:prstGeom>
          <a:noFill/>
        </p:spPr>
        <p:txBody>
          <a:bodyPr wrap="square" rtlCol="0">
            <a:spAutoFit/>
          </a:bodyPr>
          <a:lstStyle/>
          <a:p>
            <a:pPr algn="ctr"/>
            <a:r>
              <a:rPr lang="en-US" sz="2000" b="1" dirty="0" err="1" smtClean="0">
                <a:solidFill>
                  <a:schemeClr val="bg1"/>
                </a:solidFill>
              </a:rPr>
              <a:t>Leukapheresis</a:t>
            </a:r>
            <a:endParaRPr lang="en-US" sz="2000" b="1" dirty="0">
              <a:solidFill>
                <a:schemeClr val="bg1"/>
              </a:solidFill>
            </a:endParaRPr>
          </a:p>
        </p:txBody>
      </p:sp>
      <p:sp>
        <p:nvSpPr>
          <p:cNvPr id="7" name="TextBox 6"/>
          <p:cNvSpPr txBox="1"/>
          <p:nvPr/>
        </p:nvSpPr>
        <p:spPr>
          <a:xfrm>
            <a:off x="6701679" y="1703902"/>
            <a:ext cx="438411" cy="400110"/>
          </a:xfrm>
          <a:prstGeom prst="rect">
            <a:avLst/>
          </a:prstGeom>
          <a:solidFill>
            <a:srgbClr val="E7792B"/>
          </a:solidFill>
        </p:spPr>
        <p:txBody>
          <a:bodyPr wrap="square" rtlCol="0">
            <a:spAutoFit/>
          </a:bodyPr>
          <a:lstStyle/>
          <a:p>
            <a:pPr algn="ctr"/>
            <a:r>
              <a:rPr lang="en-US" sz="2000" b="1" dirty="0" smtClean="0">
                <a:solidFill>
                  <a:schemeClr val="bg1"/>
                </a:solidFill>
              </a:rPr>
              <a:t>A</a:t>
            </a:r>
            <a:endParaRPr lang="en-US" sz="2000" b="1" dirty="0">
              <a:solidFill>
                <a:schemeClr val="bg1"/>
              </a:solidFill>
            </a:endParaRPr>
          </a:p>
        </p:txBody>
      </p:sp>
      <p:sp>
        <p:nvSpPr>
          <p:cNvPr id="10" name="TextBox 9"/>
          <p:cNvSpPr txBox="1"/>
          <p:nvPr/>
        </p:nvSpPr>
        <p:spPr>
          <a:xfrm>
            <a:off x="6936548" y="4147284"/>
            <a:ext cx="438411" cy="400110"/>
          </a:xfrm>
          <a:prstGeom prst="rect">
            <a:avLst/>
          </a:prstGeom>
          <a:solidFill>
            <a:srgbClr val="E7792B"/>
          </a:solidFill>
        </p:spPr>
        <p:txBody>
          <a:bodyPr wrap="square" rtlCol="0">
            <a:spAutoFit/>
          </a:bodyPr>
          <a:lstStyle/>
          <a:p>
            <a:pPr algn="ctr"/>
            <a:r>
              <a:rPr lang="en-US" sz="2000" b="1" dirty="0" smtClean="0">
                <a:solidFill>
                  <a:schemeClr val="bg1"/>
                </a:solidFill>
              </a:rPr>
              <a:t>B</a:t>
            </a:r>
            <a:endParaRPr lang="en-US" sz="2000" b="1" dirty="0">
              <a:solidFill>
                <a:schemeClr val="bg1"/>
              </a:solidFill>
            </a:endParaRPr>
          </a:p>
        </p:txBody>
      </p:sp>
      <p:sp>
        <p:nvSpPr>
          <p:cNvPr id="11" name="TextBox 10"/>
          <p:cNvSpPr txBox="1"/>
          <p:nvPr/>
        </p:nvSpPr>
        <p:spPr>
          <a:xfrm>
            <a:off x="5527367" y="4581570"/>
            <a:ext cx="3306873" cy="707886"/>
          </a:xfrm>
          <a:prstGeom prst="rect">
            <a:avLst/>
          </a:prstGeom>
          <a:noFill/>
        </p:spPr>
        <p:txBody>
          <a:bodyPr wrap="square" rtlCol="0">
            <a:spAutoFit/>
          </a:bodyPr>
          <a:lstStyle/>
          <a:p>
            <a:pPr algn="ctr"/>
            <a:r>
              <a:rPr lang="en-US" sz="2000" b="1" dirty="0" smtClean="0">
                <a:solidFill>
                  <a:schemeClr val="bg1"/>
                </a:solidFill>
              </a:rPr>
              <a:t>T-cell activation/transduction</a:t>
            </a:r>
            <a:endParaRPr lang="en-US" sz="2000" b="1" dirty="0">
              <a:solidFill>
                <a:schemeClr val="bg1"/>
              </a:solidFill>
            </a:endParaRPr>
          </a:p>
        </p:txBody>
      </p:sp>
      <p:sp>
        <p:nvSpPr>
          <p:cNvPr id="12" name="TextBox 11"/>
          <p:cNvSpPr txBox="1"/>
          <p:nvPr/>
        </p:nvSpPr>
        <p:spPr>
          <a:xfrm>
            <a:off x="7696642" y="3088341"/>
            <a:ext cx="1447358" cy="584775"/>
          </a:xfrm>
          <a:prstGeom prst="rect">
            <a:avLst/>
          </a:prstGeom>
          <a:noFill/>
        </p:spPr>
        <p:txBody>
          <a:bodyPr wrap="square" rtlCol="0">
            <a:spAutoFit/>
          </a:bodyPr>
          <a:lstStyle/>
          <a:p>
            <a:r>
              <a:rPr lang="en-US" sz="1600" smtClean="0">
                <a:solidFill>
                  <a:schemeClr val="bg1"/>
                </a:solidFill>
              </a:rPr>
              <a:t>Antibody-coated </a:t>
            </a:r>
            <a:r>
              <a:rPr lang="en-US" sz="1600" dirty="0" smtClean="0">
                <a:solidFill>
                  <a:schemeClr val="bg1"/>
                </a:solidFill>
              </a:rPr>
              <a:t>beads</a:t>
            </a:r>
            <a:endParaRPr lang="en-US" sz="1600" dirty="0">
              <a:solidFill>
                <a:schemeClr val="bg1"/>
              </a:solidFill>
            </a:endParaRPr>
          </a:p>
        </p:txBody>
      </p:sp>
      <p:sp>
        <p:nvSpPr>
          <p:cNvPr id="13" name="TextBox 12"/>
          <p:cNvSpPr txBox="1"/>
          <p:nvPr/>
        </p:nvSpPr>
        <p:spPr>
          <a:xfrm>
            <a:off x="3379420" y="5562725"/>
            <a:ext cx="438411" cy="400110"/>
          </a:xfrm>
          <a:prstGeom prst="rect">
            <a:avLst/>
          </a:prstGeom>
          <a:solidFill>
            <a:srgbClr val="E7792B"/>
          </a:solidFill>
        </p:spPr>
        <p:txBody>
          <a:bodyPr wrap="square" rtlCol="0">
            <a:spAutoFit/>
          </a:bodyPr>
          <a:lstStyle/>
          <a:p>
            <a:pPr algn="ctr"/>
            <a:r>
              <a:rPr lang="en-US" sz="2000" b="1" dirty="0" smtClean="0">
                <a:solidFill>
                  <a:schemeClr val="bg1"/>
                </a:solidFill>
              </a:rPr>
              <a:t>C</a:t>
            </a:r>
            <a:endParaRPr lang="en-US" sz="2000" b="1" dirty="0">
              <a:solidFill>
                <a:schemeClr val="bg1"/>
              </a:solidFill>
            </a:endParaRPr>
          </a:p>
        </p:txBody>
      </p:sp>
      <p:sp>
        <p:nvSpPr>
          <p:cNvPr id="14" name="TextBox 13"/>
          <p:cNvSpPr txBox="1"/>
          <p:nvPr/>
        </p:nvSpPr>
        <p:spPr>
          <a:xfrm>
            <a:off x="2416740" y="5997011"/>
            <a:ext cx="2413871" cy="707886"/>
          </a:xfrm>
          <a:prstGeom prst="rect">
            <a:avLst/>
          </a:prstGeom>
          <a:noFill/>
        </p:spPr>
        <p:txBody>
          <a:bodyPr wrap="square" rtlCol="0">
            <a:spAutoFit/>
          </a:bodyPr>
          <a:lstStyle/>
          <a:p>
            <a:pPr algn="ctr"/>
            <a:r>
              <a:rPr lang="en-US" sz="2000" b="1" dirty="0" smtClean="0">
                <a:solidFill>
                  <a:schemeClr val="bg1"/>
                </a:solidFill>
              </a:rPr>
              <a:t>Modified T-cell expansion</a:t>
            </a:r>
            <a:endParaRPr lang="en-US" sz="2000" b="1" dirty="0">
              <a:solidFill>
                <a:schemeClr val="bg1"/>
              </a:solidFill>
            </a:endParaRPr>
          </a:p>
        </p:txBody>
      </p:sp>
      <p:sp>
        <p:nvSpPr>
          <p:cNvPr id="15" name="TextBox 14"/>
          <p:cNvSpPr txBox="1"/>
          <p:nvPr/>
        </p:nvSpPr>
        <p:spPr>
          <a:xfrm>
            <a:off x="863665" y="5289456"/>
            <a:ext cx="1537312" cy="338554"/>
          </a:xfrm>
          <a:prstGeom prst="rect">
            <a:avLst/>
          </a:prstGeom>
          <a:noFill/>
        </p:spPr>
        <p:txBody>
          <a:bodyPr wrap="square" rtlCol="0">
            <a:spAutoFit/>
          </a:bodyPr>
          <a:lstStyle/>
          <a:p>
            <a:r>
              <a:rPr lang="en-US" sz="1600" smtClean="0">
                <a:solidFill>
                  <a:schemeClr val="bg1"/>
                </a:solidFill>
              </a:rPr>
              <a:t>Bead removal</a:t>
            </a:r>
            <a:endParaRPr lang="en-US" sz="1600" dirty="0">
              <a:solidFill>
                <a:schemeClr val="bg1"/>
              </a:solidFill>
            </a:endParaRPr>
          </a:p>
        </p:txBody>
      </p:sp>
      <p:sp>
        <p:nvSpPr>
          <p:cNvPr id="16" name="TextBox 15"/>
          <p:cNvSpPr txBox="1"/>
          <p:nvPr/>
        </p:nvSpPr>
        <p:spPr>
          <a:xfrm>
            <a:off x="974658" y="3788154"/>
            <a:ext cx="438411" cy="400110"/>
          </a:xfrm>
          <a:prstGeom prst="rect">
            <a:avLst/>
          </a:prstGeom>
          <a:solidFill>
            <a:srgbClr val="E7792B"/>
          </a:solidFill>
        </p:spPr>
        <p:txBody>
          <a:bodyPr wrap="square" rtlCol="0">
            <a:spAutoFit/>
          </a:bodyPr>
          <a:lstStyle/>
          <a:p>
            <a:pPr algn="ctr"/>
            <a:r>
              <a:rPr lang="en-US" sz="2000" b="1" dirty="0" smtClean="0">
                <a:solidFill>
                  <a:schemeClr val="bg1"/>
                </a:solidFill>
              </a:rPr>
              <a:t>D</a:t>
            </a:r>
            <a:endParaRPr lang="en-US" sz="2000" b="1" dirty="0">
              <a:solidFill>
                <a:schemeClr val="bg1"/>
              </a:solidFill>
            </a:endParaRPr>
          </a:p>
        </p:txBody>
      </p:sp>
      <p:sp>
        <p:nvSpPr>
          <p:cNvPr id="17" name="TextBox 16"/>
          <p:cNvSpPr txBox="1"/>
          <p:nvPr/>
        </p:nvSpPr>
        <p:spPr>
          <a:xfrm>
            <a:off x="11978" y="4222440"/>
            <a:ext cx="2413871" cy="400110"/>
          </a:xfrm>
          <a:prstGeom prst="rect">
            <a:avLst/>
          </a:prstGeom>
          <a:noFill/>
        </p:spPr>
        <p:txBody>
          <a:bodyPr wrap="square" rtlCol="0">
            <a:spAutoFit/>
          </a:bodyPr>
          <a:lstStyle/>
          <a:p>
            <a:pPr algn="ctr"/>
            <a:r>
              <a:rPr lang="en-US" sz="2000" b="1" dirty="0" smtClean="0">
                <a:solidFill>
                  <a:schemeClr val="bg1"/>
                </a:solidFill>
              </a:rPr>
              <a:t>Chemotherapy</a:t>
            </a:r>
            <a:endParaRPr lang="en-US" sz="2000" b="1" dirty="0">
              <a:solidFill>
                <a:schemeClr val="bg1"/>
              </a:solidFill>
            </a:endParaRPr>
          </a:p>
        </p:txBody>
      </p:sp>
      <p:sp>
        <p:nvSpPr>
          <p:cNvPr id="18" name="TextBox 17"/>
          <p:cNvSpPr txBox="1"/>
          <p:nvPr/>
        </p:nvSpPr>
        <p:spPr>
          <a:xfrm>
            <a:off x="1452952" y="1807080"/>
            <a:ext cx="438411" cy="400110"/>
          </a:xfrm>
          <a:prstGeom prst="rect">
            <a:avLst/>
          </a:prstGeom>
          <a:solidFill>
            <a:srgbClr val="E7792B"/>
          </a:solidFill>
        </p:spPr>
        <p:txBody>
          <a:bodyPr wrap="square" rtlCol="0">
            <a:spAutoFit/>
          </a:bodyPr>
          <a:lstStyle/>
          <a:p>
            <a:pPr algn="ctr"/>
            <a:r>
              <a:rPr lang="en-US" sz="2000" b="1" dirty="0" smtClean="0">
                <a:solidFill>
                  <a:schemeClr val="bg1"/>
                </a:solidFill>
              </a:rPr>
              <a:t>E</a:t>
            </a:r>
            <a:endParaRPr lang="en-US" sz="2000" b="1" dirty="0">
              <a:solidFill>
                <a:schemeClr val="bg1"/>
              </a:solidFill>
            </a:endParaRPr>
          </a:p>
        </p:txBody>
      </p:sp>
      <p:sp>
        <p:nvSpPr>
          <p:cNvPr id="19" name="TextBox 18"/>
          <p:cNvSpPr txBox="1"/>
          <p:nvPr/>
        </p:nvSpPr>
        <p:spPr>
          <a:xfrm>
            <a:off x="-113198" y="2175940"/>
            <a:ext cx="2084283" cy="707886"/>
          </a:xfrm>
          <a:prstGeom prst="rect">
            <a:avLst/>
          </a:prstGeom>
          <a:noFill/>
        </p:spPr>
        <p:txBody>
          <a:bodyPr wrap="square" rtlCol="0">
            <a:spAutoFit/>
          </a:bodyPr>
          <a:lstStyle/>
          <a:p>
            <a:pPr algn="r"/>
            <a:r>
              <a:rPr lang="en-US" sz="2000" b="1" dirty="0" smtClean="0">
                <a:solidFill>
                  <a:schemeClr val="bg1"/>
                </a:solidFill>
              </a:rPr>
              <a:t>Modified T-cell infusion</a:t>
            </a:r>
            <a:endParaRPr lang="en-US" sz="2000" b="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815" y="854903"/>
            <a:ext cx="1591260" cy="3511912"/>
          </a:xfrm>
          <a:prstGeom prst="rect">
            <a:avLst/>
          </a:prstGeom>
        </p:spPr>
      </p:pic>
      <p:sp>
        <p:nvSpPr>
          <p:cNvPr id="9" name="Arc 8"/>
          <p:cNvSpPr/>
          <p:nvPr/>
        </p:nvSpPr>
        <p:spPr bwMode="auto">
          <a:xfrm rot="12468279" flipH="1">
            <a:off x="3589000" y="1411765"/>
            <a:ext cx="2893795" cy="691595"/>
          </a:xfrm>
          <a:prstGeom prst="arc">
            <a:avLst>
              <a:gd name="adj1" fmla="val 16200000"/>
              <a:gd name="adj2" fmla="val 90717"/>
            </a:avLst>
          </a:prstGeom>
          <a:no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Oval 7"/>
          <p:cNvSpPr/>
          <p:nvPr/>
        </p:nvSpPr>
        <p:spPr bwMode="auto">
          <a:xfrm>
            <a:off x="5671129" y="2175940"/>
            <a:ext cx="926924" cy="513567"/>
          </a:xfrm>
          <a:prstGeom prst="ellipse">
            <a:avLst/>
          </a:prstGeom>
          <a:solidFill>
            <a:srgbClr val="92D05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Arc 21"/>
          <p:cNvSpPr/>
          <p:nvPr/>
        </p:nvSpPr>
        <p:spPr bwMode="auto">
          <a:xfrm rot="9755678">
            <a:off x="2465080" y="1232889"/>
            <a:ext cx="2890445" cy="871034"/>
          </a:xfrm>
          <a:prstGeom prst="arc">
            <a:avLst>
              <a:gd name="adj1" fmla="val 16200000"/>
              <a:gd name="adj2" fmla="val 21191096"/>
            </a:avLst>
          </a:prstGeom>
          <a:no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Arc 22"/>
          <p:cNvSpPr/>
          <p:nvPr/>
        </p:nvSpPr>
        <p:spPr bwMode="auto">
          <a:xfrm rot="8419314">
            <a:off x="2621684" y="1407527"/>
            <a:ext cx="2281647" cy="871034"/>
          </a:xfrm>
          <a:prstGeom prst="arc">
            <a:avLst>
              <a:gd name="adj1" fmla="val 16200000"/>
              <a:gd name="adj2" fmla="val 21191096"/>
            </a:avLst>
          </a:prstGeom>
          <a:no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Oval 19"/>
          <p:cNvSpPr/>
          <p:nvPr/>
        </p:nvSpPr>
        <p:spPr bwMode="auto">
          <a:xfrm>
            <a:off x="2146913" y="1942897"/>
            <a:ext cx="926924" cy="513567"/>
          </a:xfrm>
          <a:prstGeom prst="ellipse">
            <a:avLst/>
          </a:prstGeom>
          <a:solidFill>
            <a:srgbClr val="49D1F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Oval 20"/>
          <p:cNvSpPr/>
          <p:nvPr/>
        </p:nvSpPr>
        <p:spPr bwMode="auto">
          <a:xfrm>
            <a:off x="2337803" y="2559566"/>
            <a:ext cx="926924" cy="513567"/>
          </a:xfrm>
          <a:prstGeom prst="ellipse">
            <a:avLst/>
          </a:prstGeom>
          <a:solidFill>
            <a:srgbClr val="EABB3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0733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Discussion</a:t>
            </a:r>
            <a:endParaRPr lang="en-US" dirty="0"/>
          </a:p>
        </p:txBody>
      </p:sp>
      <p:sp>
        <p:nvSpPr>
          <p:cNvPr id="4" name="Content Placeholder 3"/>
          <p:cNvSpPr>
            <a:spLocks noGrp="1"/>
          </p:cNvSpPr>
          <p:nvPr>
            <p:ph idx="1"/>
          </p:nvPr>
        </p:nvSpPr>
        <p:spPr>
          <a:xfrm>
            <a:off x="685800" y="1295400"/>
            <a:ext cx="7772400" cy="4303734"/>
          </a:xfrm>
        </p:spPr>
        <p:txBody>
          <a:bodyPr/>
          <a:lstStyle/>
          <a:p>
            <a:pPr>
              <a:spcBef>
                <a:spcPts val="800"/>
              </a:spcBef>
              <a:spcAft>
                <a:spcPts val="800"/>
              </a:spcAft>
              <a:buFont typeface="Arial" charset="0"/>
              <a:buChar char="•"/>
            </a:pPr>
            <a:r>
              <a:rPr lang="en-US" dirty="0"/>
              <a:t>A 62-year-old man with a history of Stage III non-GCB DLBCL </a:t>
            </a:r>
          </a:p>
          <a:p>
            <a:pPr>
              <a:spcBef>
                <a:spcPts val="800"/>
              </a:spcBef>
              <a:spcAft>
                <a:spcPts val="800"/>
              </a:spcAft>
              <a:buFont typeface="Arial" charset="0"/>
              <a:buChar char="•"/>
            </a:pPr>
            <a:r>
              <a:rPr lang="en-US" dirty="0" smtClean="0"/>
              <a:t>Received </a:t>
            </a:r>
            <a:r>
              <a:rPr lang="en-US" dirty="0"/>
              <a:t>R-CHOP x 6 cycles and consolidation radiation therapy for bulky disease</a:t>
            </a:r>
          </a:p>
          <a:p>
            <a:pPr>
              <a:spcBef>
                <a:spcPts val="800"/>
              </a:spcBef>
              <a:spcAft>
                <a:spcPts val="800"/>
              </a:spcAft>
              <a:buFont typeface="Arial" charset="0"/>
              <a:buChar char="•"/>
            </a:pPr>
            <a:r>
              <a:rPr lang="en-US" dirty="0" smtClean="0"/>
              <a:t>Developed </a:t>
            </a:r>
            <a:r>
              <a:rPr lang="en-US" dirty="0"/>
              <a:t>primary refractory disease to multiple therapies; received </a:t>
            </a:r>
            <a:r>
              <a:rPr lang="en-US" dirty="0" err="1"/>
              <a:t>lenalidomide</a:t>
            </a:r>
            <a:r>
              <a:rPr lang="en-US" dirty="0"/>
              <a:t>/rituximab for 4 months </a:t>
            </a:r>
            <a:r>
              <a:rPr lang="en-US" dirty="0">
                <a:sym typeface="Wingdings"/>
              </a:rPr>
              <a:t>and experienced </a:t>
            </a:r>
            <a:r>
              <a:rPr lang="en-US" dirty="0" smtClean="0">
                <a:sym typeface="Wingdings"/>
              </a:rPr>
              <a:t>stable disease</a:t>
            </a:r>
            <a:r>
              <a:rPr lang="en-US" dirty="0" smtClean="0"/>
              <a:t> </a:t>
            </a:r>
            <a:endParaRPr lang="en-US" dirty="0"/>
          </a:p>
          <a:p>
            <a:pPr>
              <a:spcBef>
                <a:spcPts val="800"/>
              </a:spcBef>
              <a:spcAft>
                <a:spcPts val="800"/>
              </a:spcAft>
              <a:buFont typeface="Arial" charset="0"/>
              <a:buChar char="•"/>
            </a:pPr>
            <a:r>
              <a:rPr lang="en-US" dirty="0" smtClean="0"/>
              <a:t>Received </a:t>
            </a:r>
            <a:r>
              <a:rPr lang="en-US" dirty="0"/>
              <a:t>CAR T-cell therapy on a clinical </a:t>
            </a:r>
            <a:r>
              <a:rPr lang="en-US" dirty="0" smtClean="0"/>
              <a:t>trial </a:t>
            </a:r>
            <a:r>
              <a:rPr lang="en-US" dirty="0"/>
              <a:t>and experienced a durable complete </a:t>
            </a:r>
            <a:r>
              <a:rPr lang="en-US" dirty="0" smtClean="0"/>
              <a:t>response</a:t>
            </a:r>
            <a:endParaRPr lang="en-US" dirty="0">
              <a:solidFill>
                <a:srgbClr val="FFFF00"/>
              </a:solidFill>
            </a:endParaRPr>
          </a:p>
        </p:txBody>
      </p:sp>
      <p:sp>
        <p:nvSpPr>
          <p:cNvPr id="2" name="TextBox 1"/>
          <p:cNvSpPr txBox="1"/>
          <p:nvPr/>
        </p:nvSpPr>
        <p:spPr>
          <a:xfrm>
            <a:off x="300625" y="5490784"/>
            <a:ext cx="8555277" cy="830997"/>
          </a:xfrm>
          <a:prstGeom prst="rect">
            <a:avLst/>
          </a:prstGeom>
          <a:noFill/>
          <a:ln w="38100">
            <a:solidFill>
              <a:srgbClr val="FF0000"/>
            </a:solidFill>
          </a:ln>
        </p:spPr>
        <p:txBody>
          <a:bodyPr wrap="square" rtlCol="0">
            <a:spAutoFit/>
          </a:bodyPr>
          <a:lstStyle/>
          <a:p>
            <a:pPr algn="ctr"/>
            <a:r>
              <a:rPr lang="en-US" b="1" dirty="0" smtClean="0">
                <a:solidFill>
                  <a:srgbClr val="FFFF00"/>
                </a:solidFill>
              </a:rPr>
              <a:t>Patient experienced fever and difficulty with word finding and orientation </a:t>
            </a:r>
            <a:r>
              <a:rPr lang="en-US" b="1" smtClean="0">
                <a:solidFill>
                  <a:srgbClr val="FFFF00"/>
                </a:solidFill>
              </a:rPr>
              <a:t>while receiving </a:t>
            </a:r>
            <a:r>
              <a:rPr lang="en-US" b="1" dirty="0" smtClean="0">
                <a:solidFill>
                  <a:srgbClr val="FFFF00"/>
                </a:solidFill>
              </a:rPr>
              <a:t>CAR T-cell therapy</a:t>
            </a:r>
            <a:endParaRPr lang="en-US" b="1" dirty="0">
              <a:solidFill>
                <a:srgbClr val="FFFF00"/>
              </a:solidFill>
            </a:endParaRPr>
          </a:p>
        </p:txBody>
      </p:sp>
    </p:spTree>
    <p:extLst>
      <p:ext uri="{BB962C8B-B14F-4D97-AF65-F5344CB8AC3E}">
        <p14:creationId xmlns:p14="http://schemas.microsoft.com/office/powerpoint/2010/main" val="199657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 of Toxicities Associated with </a:t>
            </a:r>
            <a:br>
              <a:rPr lang="en-US" dirty="0" smtClean="0"/>
            </a:br>
            <a:r>
              <a:rPr lang="en-US" dirty="0" smtClean="0"/>
              <a:t>CAR T-Cell Therapy</a:t>
            </a:r>
            <a:endParaRPr lang="en-US" dirty="0"/>
          </a:p>
        </p:txBody>
      </p:sp>
      <p:sp>
        <p:nvSpPr>
          <p:cNvPr id="2" name="Content Placeholder 1"/>
          <p:cNvSpPr>
            <a:spLocks noGrp="1"/>
          </p:cNvSpPr>
          <p:nvPr>
            <p:ph idx="1"/>
          </p:nvPr>
        </p:nvSpPr>
        <p:spPr/>
        <p:txBody>
          <a:bodyPr/>
          <a:lstStyle/>
          <a:p>
            <a:pPr marL="0" indent="0">
              <a:buNone/>
            </a:pPr>
            <a:r>
              <a:rPr lang="en-US" sz="2200" dirty="0"/>
              <a:t>“</a:t>
            </a:r>
            <a:r>
              <a:rPr lang="en-US" sz="2200" i="1" dirty="0"/>
              <a:t>We have picked up </a:t>
            </a:r>
            <a:r>
              <a:rPr lang="en-US" sz="2200" i="1" dirty="0" smtClean="0"/>
              <a:t>some</a:t>
            </a:r>
            <a:r>
              <a:rPr lang="mr-IN" sz="2200" i="1" dirty="0" smtClean="0"/>
              <a:t>…</a:t>
            </a:r>
            <a:r>
              <a:rPr lang="en-US" sz="2200" i="1" dirty="0" smtClean="0"/>
              <a:t> subclinical </a:t>
            </a:r>
            <a:r>
              <a:rPr lang="en-US" sz="2200" i="1" dirty="0"/>
              <a:t>seizure activity, and we’ve had patients that have had status epilepticus. </a:t>
            </a:r>
            <a:r>
              <a:rPr lang="en-US" sz="2200" i="1" dirty="0" smtClean="0"/>
              <a:t>So </a:t>
            </a:r>
            <a:r>
              <a:rPr lang="en-US" sz="2200" i="1" dirty="0"/>
              <a:t>it’s a big spectrum there</a:t>
            </a:r>
            <a:r>
              <a:rPr lang="en-US" sz="2200" i="1" dirty="0" smtClean="0"/>
              <a:t>...</a:t>
            </a:r>
            <a:endParaRPr lang="en-US" sz="2200" b="1" i="1" dirty="0"/>
          </a:p>
          <a:p>
            <a:pPr marL="0" indent="0">
              <a:buNone/>
            </a:pPr>
            <a:r>
              <a:rPr lang="en-US" sz="2200" i="1" dirty="0"/>
              <a:t>The cytokine release syndrome, though not to minimize that concern, generally speaking, I think we’re successful at identifying patients that become hemodynamically unstable. We can manage them appropriately. I think the neurotoxicity is a little bit more challenging, in my opinion, because it’s more unpredictable and it’s a little bit harder to tease out what is the cause… We don’t know if it’s the CAR </a:t>
            </a:r>
            <a:r>
              <a:rPr lang="en-US" sz="2200" i="1" dirty="0" err="1"/>
              <a:t>Ts</a:t>
            </a:r>
            <a:r>
              <a:rPr lang="en-US" sz="2200" i="1" dirty="0"/>
              <a:t> that are compromising the blood-brain barrier and causing cytokine release within the brain or if it’s something else</a:t>
            </a:r>
            <a:r>
              <a:rPr lang="en-US" sz="2200" i="1" dirty="0" smtClean="0"/>
              <a:t>.</a:t>
            </a:r>
            <a:r>
              <a:rPr lang="en-US" sz="2200" dirty="0" smtClean="0"/>
              <a:t>”</a:t>
            </a:r>
          </a:p>
          <a:p>
            <a:pPr marL="0" indent="0" algn="r">
              <a:spcBef>
                <a:spcPts val="3300"/>
              </a:spcBef>
              <a:buNone/>
            </a:pPr>
            <a:r>
              <a:rPr lang="en-US" sz="2200" b="1" dirty="0" smtClean="0"/>
              <a:t> </a:t>
            </a:r>
            <a:r>
              <a:rPr lang="en-US" sz="2200" b="1" dirty="0" smtClean="0">
                <a:solidFill>
                  <a:srgbClr val="FFFF00"/>
                </a:solidFill>
              </a:rPr>
              <a:t>Loretta </a:t>
            </a:r>
            <a:r>
              <a:rPr lang="en-US" sz="2200" b="1" dirty="0">
                <a:solidFill>
                  <a:srgbClr val="FFFF00"/>
                </a:solidFill>
              </a:rPr>
              <a:t>J </a:t>
            </a:r>
            <a:r>
              <a:rPr lang="en-US" sz="2200" b="1" dirty="0" err="1">
                <a:solidFill>
                  <a:srgbClr val="FFFF00"/>
                </a:solidFill>
              </a:rPr>
              <a:t>Nastoupil</a:t>
            </a:r>
            <a:r>
              <a:rPr lang="en-US" sz="2200" b="1" dirty="0">
                <a:solidFill>
                  <a:srgbClr val="FFFF00"/>
                </a:solidFill>
              </a:rPr>
              <a:t>, </a:t>
            </a:r>
            <a:r>
              <a:rPr lang="en-US" sz="2200" b="1" dirty="0" smtClean="0">
                <a:solidFill>
                  <a:srgbClr val="FFFF00"/>
                </a:solidFill>
              </a:rPr>
              <a:t>MD</a:t>
            </a:r>
            <a:endParaRPr lang="en-US" sz="2200" dirty="0">
              <a:solidFill>
                <a:srgbClr val="FFFF00"/>
              </a:solidFill>
            </a:endParaRPr>
          </a:p>
        </p:txBody>
      </p:sp>
    </p:spTree>
    <p:extLst>
      <p:ext uri="{BB962C8B-B14F-4D97-AF65-F5344CB8AC3E}">
        <p14:creationId xmlns:p14="http://schemas.microsoft.com/office/powerpoint/2010/main" val="173258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ChangeArrowheads="1"/>
          </p:cNvSpPr>
          <p:nvPr/>
        </p:nvSpPr>
        <p:spPr bwMode="auto">
          <a:xfrm>
            <a:off x="517510" y="1692021"/>
            <a:ext cx="8062819" cy="3756801"/>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latin typeface="Arial" charset="0"/>
                <a:ea typeface="ＭＳ Ｐゴシック" charset="0"/>
                <a:cs typeface="ＭＳ Ｐゴシック" charset="0"/>
              </a:rPr>
              <a:t>Neelapu SS et al. </a:t>
            </a:r>
            <a:r>
              <a:rPr lang="en-US" sz="1600" i="1" dirty="0" smtClean="0">
                <a:solidFill>
                  <a:srgbClr val="FFFFFF"/>
                </a:solidFill>
              </a:rPr>
              <a:t>Proc ASH</a:t>
            </a:r>
            <a:r>
              <a:rPr lang="en-US" sz="1600" i="1" dirty="0" smtClean="0">
                <a:solidFill>
                  <a:srgbClr val="FFFFFF"/>
                </a:solidFill>
                <a:latin typeface="Arial" charset="0"/>
                <a:ea typeface="ＭＳ Ｐゴシック" charset="0"/>
                <a:cs typeface="ＭＳ Ｐゴシック" charset="0"/>
              </a:rPr>
              <a:t> </a:t>
            </a:r>
            <a:r>
              <a:rPr lang="en-US" sz="1600" dirty="0" smtClean="0">
                <a:solidFill>
                  <a:srgbClr val="FFFFFF"/>
                </a:solidFill>
                <a:latin typeface="Arial" charset="0"/>
                <a:ea typeface="ＭＳ Ｐゴシック" charset="0"/>
                <a:cs typeface="ＭＳ Ｐゴシック" charset="0"/>
              </a:rPr>
              <a:t>2016;Abstract </a:t>
            </a:r>
            <a:r>
              <a:rPr lang="en-US" sz="1600" dirty="0" smtClean="0">
                <a:solidFill>
                  <a:srgbClr val="FFFFFF"/>
                </a:solidFill>
              </a:rPr>
              <a:t>LBA-6</a:t>
            </a:r>
            <a:r>
              <a:rPr lang="en-US" sz="1600" dirty="0" smtClean="0">
                <a:solidFill>
                  <a:srgbClr val="FFFFFF"/>
                </a:solidFill>
                <a:latin typeface="Arial" charset="0"/>
                <a:ea typeface="ＭＳ Ｐゴシック" charset="0"/>
                <a:cs typeface="ＭＳ Ｐゴシック" charset="0"/>
              </a:rPr>
              <a:t>.</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p:txBody>
          <a:bodyPr/>
          <a:lstStyle/>
          <a:p>
            <a:r>
              <a:rPr lang="en-US" dirty="0" smtClean="0"/>
              <a:t>ZUMA-1: A Phase II Trial of CAR T-Cell Therapy for Refractory DLBCL</a:t>
            </a:r>
            <a:endParaRPr lang="en-US" dirty="0"/>
          </a:p>
        </p:txBody>
      </p:sp>
      <p:sp>
        <p:nvSpPr>
          <p:cNvPr id="10" name="TextBox 9"/>
          <p:cNvSpPr txBox="1"/>
          <p:nvPr/>
        </p:nvSpPr>
        <p:spPr>
          <a:xfrm>
            <a:off x="832556" y="1538111"/>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242769323"/>
              </p:ext>
            </p:extLst>
          </p:nvPr>
        </p:nvGraphicFramePr>
        <p:xfrm>
          <a:off x="673275" y="1841326"/>
          <a:ext cx="7769223" cy="3469709"/>
        </p:xfrm>
        <a:graphic>
          <a:graphicData uri="http://schemas.openxmlformats.org/drawingml/2006/table">
            <a:tbl>
              <a:tblPr firstRow="1" bandRow="1">
                <a:tableStyleId>{5C22544A-7EE6-4342-B048-85BDC9FD1C3A}</a:tableStyleId>
              </a:tblPr>
              <a:tblGrid>
                <a:gridCol w="4161772"/>
                <a:gridCol w="1252602"/>
                <a:gridCol w="1265129"/>
                <a:gridCol w="1089720"/>
              </a:tblGrid>
              <a:tr h="715749">
                <a:tc>
                  <a:txBody>
                    <a:bodyPr/>
                    <a:lstStyle/>
                    <a:p>
                      <a:r>
                        <a:rPr lang="en-US" sz="2000" dirty="0" smtClean="0">
                          <a:solidFill>
                            <a:schemeClr val="bg1"/>
                          </a:solidFill>
                        </a:rPr>
                        <a:t>Response (N = 51)</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2000" dirty="0" smtClean="0">
                          <a:solidFill>
                            <a:schemeClr val="bg1"/>
                          </a:solidFill>
                        </a:rPr>
                        <a:t>ORR</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2000" dirty="0" smtClean="0">
                          <a:solidFill>
                            <a:schemeClr val="bg1"/>
                          </a:solidFill>
                        </a:rPr>
                        <a:t>CR</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2000" dirty="0" smtClean="0">
                          <a:solidFill>
                            <a:schemeClr val="bg1"/>
                          </a:solidFill>
                        </a:rPr>
                        <a:t>PR</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550792">
                <a:tc>
                  <a:txBody>
                    <a:bodyPr/>
                    <a:lstStyle/>
                    <a:p>
                      <a:r>
                        <a:rPr lang="en-US" sz="2000" dirty="0" smtClean="0">
                          <a:solidFill>
                            <a:schemeClr val="bg1"/>
                          </a:solidFill>
                        </a:rPr>
                        <a:t>All patients</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76%</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47%</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29%</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50792">
                <a:tc>
                  <a:txBody>
                    <a:bodyPr/>
                    <a:lstStyle/>
                    <a:p>
                      <a:r>
                        <a:rPr lang="en-US" sz="2000" dirty="0" smtClean="0">
                          <a:solidFill>
                            <a:schemeClr val="bg1"/>
                          </a:solidFill>
                        </a:rPr>
                        <a:t>     Chemotherapy refractory</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76%</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NR</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NR</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507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     Post-ASCT relapse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80%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NR</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NR</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50792">
                <a:tc>
                  <a:txBody>
                    <a:bodyPr/>
                    <a:lstStyle/>
                    <a:p>
                      <a:r>
                        <a:rPr lang="en-US" sz="2000" dirty="0" smtClean="0">
                          <a:solidFill>
                            <a:schemeClr val="bg1"/>
                          </a:solidFill>
                        </a:rPr>
                        <a:t>Responses</a:t>
                      </a:r>
                      <a:r>
                        <a:rPr lang="en-US" sz="2000" baseline="0" dirty="0" smtClean="0">
                          <a:solidFill>
                            <a:schemeClr val="bg1"/>
                          </a:solidFill>
                        </a:rPr>
                        <a:t> at ≤1 month</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92%</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NR</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NR</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50792">
                <a:tc>
                  <a:txBody>
                    <a:bodyPr/>
                    <a:lstStyle/>
                    <a:p>
                      <a:r>
                        <a:rPr lang="en-US" sz="2000" dirty="0" smtClean="0">
                          <a:solidFill>
                            <a:schemeClr val="bg1"/>
                          </a:solidFill>
                        </a:rPr>
                        <a:t>Ongoing</a:t>
                      </a:r>
                      <a:r>
                        <a:rPr lang="en-US" sz="2000" baseline="0" dirty="0" smtClean="0">
                          <a:solidFill>
                            <a:schemeClr val="bg1"/>
                          </a:solidFill>
                        </a:rPr>
                        <a:t> responses at 3 months</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39%</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33%</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6%</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4" name="TextBox 3"/>
          <p:cNvSpPr txBox="1"/>
          <p:nvPr/>
        </p:nvSpPr>
        <p:spPr>
          <a:xfrm>
            <a:off x="685800" y="5598127"/>
            <a:ext cx="2220480" cy="400110"/>
          </a:xfrm>
          <a:prstGeom prst="rect">
            <a:avLst/>
          </a:prstGeom>
          <a:noFill/>
        </p:spPr>
        <p:txBody>
          <a:bodyPr wrap="none" rtlCol="0">
            <a:spAutoFit/>
          </a:bodyPr>
          <a:lstStyle/>
          <a:p>
            <a:r>
              <a:rPr lang="en-US" sz="2000" dirty="0" smtClean="0">
                <a:solidFill>
                  <a:schemeClr val="bg1"/>
                </a:solidFill>
              </a:rPr>
              <a:t>NR = not reported</a:t>
            </a:r>
            <a:endParaRPr lang="en-US" sz="2000" dirty="0">
              <a:solidFill>
                <a:schemeClr val="bg1"/>
              </a:solidFill>
            </a:endParaRPr>
          </a:p>
        </p:txBody>
      </p:sp>
    </p:spTree>
    <p:extLst>
      <p:ext uri="{BB962C8B-B14F-4D97-AF65-F5344CB8AC3E}">
        <p14:creationId xmlns:p14="http://schemas.microsoft.com/office/powerpoint/2010/main" val="1726952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517510" y="1692021"/>
            <a:ext cx="8062819" cy="3756801"/>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latin typeface="Arial" charset="0"/>
                <a:ea typeface="ＭＳ Ｐゴシック" charset="0"/>
                <a:cs typeface="ＭＳ Ｐゴシック" charset="0"/>
              </a:rPr>
              <a:t>Neelapu SS et al. </a:t>
            </a:r>
            <a:r>
              <a:rPr lang="en-US" sz="1600" i="1" dirty="0" smtClean="0">
                <a:solidFill>
                  <a:srgbClr val="FFFFFF"/>
                </a:solidFill>
              </a:rPr>
              <a:t>Proc ASH</a:t>
            </a:r>
            <a:r>
              <a:rPr lang="en-US" sz="1600" i="1" dirty="0" smtClean="0">
                <a:solidFill>
                  <a:srgbClr val="FFFFFF"/>
                </a:solidFill>
                <a:latin typeface="Arial" charset="0"/>
                <a:ea typeface="ＭＳ Ｐゴシック" charset="0"/>
                <a:cs typeface="ＭＳ Ｐゴシック" charset="0"/>
              </a:rPr>
              <a:t> </a:t>
            </a:r>
            <a:r>
              <a:rPr lang="en-US" sz="1600" dirty="0" smtClean="0">
                <a:solidFill>
                  <a:srgbClr val="FFFFFF"/>
                </a:solidFill>
                <a:latin typeface="Arial" charset="0"/>
                <a:ea typeface="ＭＳ Ｐゴシック" charset="0"/>
                <a:cs typeface="ＭＳ Ｐゴシック" charset="0"/>
              </a:rPr>
              <a:t>2016;Abstract </a:t>
            </a:r>
            <a:r>
              <a:rPr lang="en-US" sz="1600" dirty="0" smtClean="0">
                <a:solidFill>
                  <a:srgbClr val="FFFFFF"/>
                </a:solidFill>
              </a:rPr>
              <a:t>LBA-6</a:t>
            </a:r>
            <a:r>
              <a:rPr lang="en-US" sz="1600" dirty="0" smtClean="0">
                <a:solidFill>
                  <a:srgbClr val="FFFFFF"/>
                </a:solidFill>
                <a:latin typeface="Arial" charset="0"/>
                <a:ea typeface="ＭＳ Ｐゴシック" charset="0"/>
                <a:cs typeface="ＭＳ Ｐゴシック" charset="0"/>
              </a:rPr>
              <a:t>.</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p:txBody>
          <a:bodyPr/>
          <a:lstStyle/>
          <a:p>
            <a:r>
              <a:rPr lang="en-US" dirty="0" smtClean="0"/>
              <a:t>ZUMA-1: CAR T-Cell Therapy Side Effects</a:t>
            </a:r>
            <a:endParaRPr lang="en-US" dirty="0"/>
          </a:p>
        </p:txBody>
      </p:sp>
      <p:sp>
        <p:nvSpPr>
          <p:cNvPr id="10" name="TextBox 9"/>
          <p:cNvSpPr txBox="1"/>
          <p:nvPr/>
        </p:nvSpPr>
        <p:spPr>
          <a:xfrm>
            <a:off x="832556" y="1538111"/>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601562299"/>
              </p:ext>
            </p:extLst>
          </p:nvPr>
        </p:nvGraphicFramePr>
        <p:xfrm>
          <a:off x="685800" y="1866376"/>
          <a:ext cx="7769225" cy="3419607"/>
        </p:xfrm>
        <a:graphic>
          <a:graphicData uri="http://schemas.openxmlformats.org/drawingml/2006/table">
            <a:tbl>
              <a:tblPr firstRow="1" bandRow="1">
                <a:tableStyleId>{5C22544A-7EE6-4342-B048-85BDC9FD1C3A}</a:tableStyleId>
              </a:tblPr>
              <a:tblGrid>
                <a:gridCol w="4935821"/>
                <a:gridCol w="2833404"/>
              </a:tblGrid>
              <a:tr h="877537">
                <a:tc>
                  <a:txBody>
                    <a:bodyPr/>
                    <a:lstStyle/>
                    <a:p>
                      <a:r>
                        <a:rPr lang="en-US" sz="2000" dirty="0" smtClean="0">
                          <a:solidFill>
                            <a:schemeClr val="bg1"/>
                          </a:solidFill>
                        </a:rPr>
                        <a:t>Grade ≥3</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2000" dirty="0" smtClean="0">
                          <a:solidFill>
                            <a:schemeClr val="bg1"/>
                          </a:solidFill>
                        </a:rPr>
                        <a:t>N = 101</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508414">
                <a:tc>
                  <a:txBody>
                    <a:bodyPr/>
                    <a:lstStyle/>
                    <a:p>
                      <a:r>
                        <a:rPr lang="en-US" sz="2000" dirty="0" smtClean="0">
                          <a:solidFill>
                            <a:schemeClr val="bg1"/>
                          </a:solidFill>
                        </a:rPr>
                        <a:t>Neutropenia</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67%</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08414">
                <a:tc>
                  <a:txBody>
                    <a:bodyPr/>
                    <a:lstStyle/>
                    <a:p>
                      <a:r>
                        <a:rPr lang="en-US" sz="2000" dirty="0" smtClean="0">
                          <a:solidFill>
                            <a:schemeClr val="bg1"/>
                          </a:solidFill>
                        </a:rPr>
                        <a:t>Anemia</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39%</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08414">
                <a:tc>
                  <a:txBody>
                    <a:bodyPr/>
                    <a:lstStyle/>
                    <a:p>
                      <a:r>
                        <a:rPr lang="en-US" sz="2000" dirty="0" smtClean="0">
                          <a:solidFill>
                            <a:schemeClr val="bg1"/>
                          </a:solidFill>
                        </a:rPr>
                        <a:t>Neurologic events</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29%</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08414">
                <a:tc>
                  <a:txBody>
                    <a:bodyPr/>
                    <a:lstStyle/>
                    <a:p>
                      <a:r>
                        <a:rPr lang="en-US" sz="2000" dirty="0" smtClean="0">
                          <a:solidFill>
                            <a:schemeClr val="bg1"/>
                          </a:solidFill>
                        </a:rPr>
                        <a:t>Febrile neutropenia</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27%</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508414">
                <a:tc>
                  <a:txBody>
                    <a:bodyPr/>
                    <a:lstStyle/>
                    <a:p>
                      <a:r>
                        <a:rPr lang="en-US" sz="2000" dirty="0" smtClean="0">
                          <a:solidFill>
                            <a:schemeClr val="bg1"/>
                          </a:solidFill>
                        </a:rPr>
                        <a:t>Cytokine release syndrome</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87436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517510" y="1717074"/>
            <a:ext cx="8062819" cy="231630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latin typeface="Arial" charset="0"/>
                <a:ea typeface="ＭＳ Ｐゴシック" charset="0"/>
                <a:cs typeface="ＭＳ Ｐゴシック" charset="0"/>
              </a:rPr>
              <a:t>Byrd JC et al. </a:t>
            </a:r>
            <a:r>
              <a:rPr lang="en-US" sz="1600" i="1" dirty="0" smtClean="0">
                <a:solidFill>
                  <a:srgbClr val="FFFFFF"/>
                </a:solidFill>
              </a:rPr>
              <a:t>N Engl J Med </a:t>
            </a:r>
            <a:r>
              <a:rPr lang="en-US" sz="1600" dirty="0" smtClean="0">
                <a:solidFill>
                  <a:srgbClr val="FFFFFF"/>
                </a:solidFill>
                <a:latin typeface="Arial" charset="0"/>
                <a:ea typeface="ＭＳ Ｐゴシック" charset="0"/>
                <a:cs typeface="ＭＳ Ｐゴシック" charset="0"/>
              </a:rPr>
              <a:t>2016;374(4):323-32.</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p:txBody>
          <a:bodyPr/>
          <a:lstStyle/>
          <a:p>
            <a:r>
              <a:rPr lang="en-US" dirty="0" smtClean="0"/>
              <a:t>ACE-CL-001: A Phase I/II Trial of </a:t>
            </a:r>
            <a:r>
              <a:rPr lang="en-US" dirty="0" err="1" smtClean="0"/>
              <a:t>Acalabrutinib</a:t>
            </a:r>
            <a:r>
              <a:rPr lang="en-US" dirty="0" smtClean="0"/>
              <a:t> for Relapsed CLL</a:t>
            </a:r>
            <a:endParaRPr lang="en-US" dirty="0"/>
          </a:p>
        </p:txBody>
      </p:sp>
      <p:sp>
        <p:nvSpPr>
          <p:cNvPr id="10" name="TextBox 9"/>
          <p:cNvSpPr txBox="1"/>
          <p:nvPr/>
        </p:nvSpPr>
        <p:spPr>
          <a:xfrm>
            <a:off x="832556" y="1563163"/>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807171163"/>
              </p:ext>
            </p:extLst>
          </p:nvPr>
        </p:nvGraphicFramePr>
        <p:xfrm>
          <a:off x="673274" y="1891431"/>
          <a:ext cx="7769225" cy="1941532"/>
        </p:xfrm>
        <a:graphic>
          <a:graphicData uri="http://schemas.openxmlformats.org/drawingml/2006/table">
            <a:tbl>
              <a:tblPr firstRow="1" bandRow="1">
                <a:tableStyleId>{5C22544A-7EE6-4342-B048-85BDC9FD1C3A}</a:tableStyleId>
              </a:tblPr>
              <a:tblGrid>
                <a:gridCol w="4935821"/>
                <a:gridCol w="2833404"/>
              </a:tblGrid>
              <a:tr h="638364">
                <a:tc>
                  <a:txBody>
                    <a:bodyPr/>
                    <a:lstStyle/>
                    <a:p>
                      <a:r>
                        <a:rPr lang="en-US" sz="2000" dirty="0" smtClean="0">
                          <a:solidFill>
                            <a:schemeClr val="bg1"/>
                          </a:solidFill>
                        </a:rPr>
                        <a:t>Response</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2000" dirty="0" smtClean="0">
                          <a:solidFill>
                            <a:schemeClr val="bg1"/>
                          </a:solidFill>
                        </a:rPr>
                        <a:t>ORR</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651584">
                <a:tc>
                  <a:txBody>
                    <a:bodyPr/>
                    <a:lstStyle/>
                    <a:p>
                      <a:r>
                        <a:rPr lang="en-US" sz="2000" dirty="0" smtClean="0">
                          <a:solidFill>
                            <a:schemeClr val="bg1"/>
                          </a:solidFill>
                        </a:rPr>
                        <a:t>All evaluable patients (n = 60)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95%</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651584">
                <a:tc>
                  <a:txBody>
                    <a:bodyPr/>
                    <a:lstStyle/>
                    <a:p>
                      <a:r>
                        <a:rPr lang="en-US" sz="2000" dirty="0" smtClean="0">
                          <a:solidFill>
                            <a:schemeClr val="bg1"/>
                          </a:solidFill>
                        </a:rPr>
                        <a:t>       Del(17p13.1) (n = 18)</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100%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657502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p:cNvSpPr>
            <a:spLocks noChangeArrowheads="1"/>
          </p:cNvSpPr>
          <p:nvPr/>
        </p:nvSpPr>
        <p:spPr bwMode="auto">
          <a:xfrm>
            <a:off x="517510" y="1717074"/>
            <a:ext cx="8062819" cy="231630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latin typeface="Arial" charset="0"/>
                <a:ea typeface="ＭＳ Ｐゴシック" charset="0"/>
                <a:cs typeface="ＭＳ Ｐゴシック" charset="0"/>
              </a:rPr>
              <a:t>Byrd JC et al. </a:t>
            </a:r>
            <a:r>
              <a:rPr lang="en-US" sz="1600" i="1" dirty="0" smtClean="0">
                <a:solidFill>
                  <a:srgbClr val="FFFFFF"/>
                </a:solidFill>
              </a:rPr>
              <a:t>N Engl J Med </a:t>
            </a:r>
            <a:r>
              <a:rPr lang="en-US" sz="1600" dirty="0" smtClean="0">
                <a:solidFill>
                  <a:srgbClr val="FFFFFF"/>
                </a:solidFill>
                <a:latin typeface="Arial" charset="0"/>
                <a:ea typeface="ＭＳ Ｐゴシック" charset="0"/>
                <a:cs typeface="ＭＳ Ｐゴシック" charset="0"/>
              </a:rPr>
              <a:t>2016;374(4):323-32.</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p:txBody>
          <a:bodyPr/>
          <a:lstStyle/>
          <a:p>
            <a:r>
              <a:rPr lang="en-US" dirty="0" smtClean="0"/>
              <a:t>ACE-CL-001: A Phase I/II Trial of </a:t>
            </a:r>
            <a:r>
              <a:rPr lang="en-US" dirty="0" err="1" smtClean="0"/>
              <a:t>Acalabrutinib</a:t>
            </a:r>
            <a:r>
              <a:rPr lang="en-US" dirty="0" smtClean="0"/>
              <a:t> for Relapsed CLL</a:t>
            </a:r>
            <a:endParaRPr lang="en-US" dirty="0"/>
          </a:p>
        </p:txBody>
      </p:sp>
      <p:sp>
        <p:nvSpPr>
          <p:cNvPr id="10" name="TextBox 9"/>
          <p:cNvSpPr txBox="1"/>
          <p:nvPr/>
        </p:nvSpPr>
        <p:spPr>
          <a:xfrm>
            <a:off x="832556" y="1538111"/>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223619826"/>
              </p:ext>
            </p:extLst>
          </p:nvPr>
        </p:nvGraphicFramePr>
        <p:xfrm>
          <a:off x="685800" y="1889760"/>
          <a:ext cx="7769224" cy="1980781"/>
        </p:xfrm>
        <a:graphic>
          <a:graphicData uri="http://schemas.openxmlformats.org/drawingml/2006/table">
            <a:tbl>
              <a:tblPr firstRow="1" bandRow="1">
                <a:tableStyleId>{5C22544A-7EE6-4342-B048-85BDC9FD1C3A}</a:tableStyleId>
              </a:tblPr>
              <a:tblGrid>
                <a:gridCol w="4935819"/>
                <a:gridCol w="2833405"/>
              </a:tblGrid>
              <a:tr h="651269">
                <a:tc>
                  <a:txBody>
                    <a:bodyPr/>
                    <a:lstStyle/>
                    <a:p>
                      <a:r>
                        <a:rPr lang="en-US" sz="2000" dirty="0" smtClean="0">
                          <a:solidFill>
                            <a:schemeClr val="bg1"/>
                          </a:solidFill>
                        </a:rPr>
                        <a:t>Response</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2000" dirty="0" smtClean="0">
                          <a:solidFill>
                            <a:schemeClr val="bg1"/>
                          </a:solidFill>
                        </a:rPr>
                        <a:t>ORR</a:t>
                      </a:r>
                      <a:endParaRPr lang="en-US" sz="20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664756">
                <a:tc>
                  <a:txBody>
                    <a:bodyPr/>
                    <a:lstStyle/>
                    <a:p>
                      <a:r>
                        <a:rPr lang="en-US" sz="2000" dirty="0" smtClean="0">
                          <a:solidFill>
                            <a:schemeClr val="bg1"/>
                          </a:solidFill>
                        </a:rPr>
                        <a:t>All evaluable patients (n = 60)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95%</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r h="664756">
                <a:tc>
                  <a:txBody>
                    <a:bodyPr/>
                    <a:lstStyle/>
                    <a:p>
                      <a:r>
                        <a:rPr lang="en-US" sz="2000" dirty="0" smtClean="0">
                          <a:solidFill>
                            <a:schemeClr val="bg1"/>
                          </a:solidFill>
                        </a:rPr>
                        <a:t>       Del(17p13.1) (n = 18)</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100%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3" name="TextBox 2"/>
          <p:cNvSpPr txBox="1"/>
          <p:nvPr/>
        </p:nvSpPr>
        <p:spPr>
          <a:xfrm>
            <a:off x="635670" y="4607456"/>
            <a:ext cx="7869484" cy="830997"/>
          </a:xfrm>
          <a:prstGeom prst="rect">
            <a:avLst/>
          </a:prstGeom>
          <a:noFill/>
          <a:ln w="38100">
            <a:solidFill>
              <a:srgbClr val="FF0000"/>
            </a:solidFill>
          </a:ln>
        </p:spPr>
        <p:txBody>
          <a:bodyPr wrap="square" rtlCol="0">
            <a:spAutoFit/>
          </a:bodyPr>
          <a:lstStyle/>
          <a:p>
            <a:pPr algn="ctr"/>
            <a:r>
              <a:rPr lang="en-US" b="1" dirty="0" smtClean="0">
                <a:solidFill>
                  <a:srgbClr val="FFFF00"/>
                </a:solidFill>
              </a:rPr>
              <a:t>No cases of major bleeding or atrial fibrillation at 14.3 months of follow-up </a:t>
            </a:r>
            <a:endParaRPr lang="en-US" b="1" dirty="0">
              <a:solidFill>
                <a:srgbClr val="FFFF00"/>
              </a:solidFill>
            </a:endParaRPr>
          </a:p>
        </p:txBody>
      </p:sp>
    </p:spTree>
    <p:extLst>
      <p:ext uri="{BB962C8B-B14F-4D97-AF65-F5344CB8AC3E}">
        <p14:creationId xmlns:p14="http://schemas.microsoft.com/office/powerpoint/2010/main" val="1491513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err="1" smtClean="0">
                <a:solidFill>
                  <a:srgbClr val="FFFFFF"/>
                </a:solidFill>
              </a:rPr>
              <a:t>www.clinicaltrials.gov</a:t>
            </a:r>
            <a:r>
              <a:rPr lang="en-US" sz="1600" dirty="0" smtClean="0">
                <a:solidFill>
                  <a:srgbClr val="FFFFFF"/>
                </a:solidFill>
              </a:rPr>
              <a:t>. NCT01650701 (Accessed March 2017).</a:t>
            </a:r>
            <a:endParaRPr lang="en-US" sz="1600" dirty="0">
              <a:solidFill>
                <a:srgbClr val="000000"/>
              </a:solidFill>
              <a:latin typeface="Arial" charset="0"/>
              <a:ea typeface="ＭＳ Ｐゴシック" charset="0"/>
              <a:cs typeface="ＭＳ Ｐゴシック" charset="0"/>
            </a:endParaRPr>
          </a:p>
        </p:txBody>
      </p:sp>
      <p:sp>
        <p:nvSpPr>
          <p:cNvPr id="16" name="Text Box 20"/>
          <p:cNvSpPr txBox="1">
            <a:spLocks noChangeArrowheads="1"/>
          </p:cNvSpPr>
          <p:nvPr/>
        </p:nvSpPr>
        <p:spPr bwMode="auto">
          <a:xfrm>
            <a:off x="5015035" y="2031815"/>
            <a:ext cx="3491684" cy="868745"/>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Lenalidomide/rituximab </a:t>
            </a:r>
          </a:p>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(R</a:t>
            </a:r>
            <a:r>
              <a:rPr lang="en-US" altLang="en-US" sz="2000" b="1" baseline="30000" dirty="0" smtClean="0">
                <a:solidFill>
                  <a:srgbClr val="011997"/>
                </a:solidFill>
                <a:latin typeface="Arial"/>
                <a:ea typeface="Arial" pitchFamily="-104" charset="0"/>
                <a:cs typeface="Arial" panose="020B0604020202020204" pitchFamily="34" charset="0"/>
              </a:rPr>
              <a:t>2</a:t>
            </a:r>
            <a:r>
              <a:rPr lang="en-US" altLang="en-US" sz="2000" b="1" dirty="0" smtClean="0">
                <a:solidFill>
                  <a:srgbClr val="011997"/>
                </a:solidFill>
                <a:latin typeface="Arial"/>
                <a:ea typeface="Arial" pitchFamily="-104" charset="0"/>
                <a:cs typeface="Arial" panose="020B0604020202020204" pitchFamily="34" charset="0"/>
              </a:rPr>
              <a:t>)</a:t>
            </a:r>
          </a:p>
        </p:txBody>
      </p:sp>
      <p:sp>
        <p:nvSpPr>
          <p:cNvPr id="27" name="Text Box 20"/>
          <p:cNvSpPr txBox="1">
            <a:spLocks noChangeArrowheads="1"/>
          </p:cNvSpPr>
          <p:nvPr/>
        </p:nvSpPr>
        <p:spPr bwMode="auto">
          <a:xfrm>
            <a:off x="5020757" y="3601610"/>
            <a:ext cx="3485961" cy="895012"/>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2000" b="1" dirty="0" smtClean="0">
                <a:solidFill>
                  <a:srgbClr val="010F97"/>
                </a:solidFill>
                <a:latin typeface="Arial"/>
                <a:ea typeface="Arial" pitchFamily="-104" charset="0"/>
                <a:cs typeface="Arial" panose="020B0604020202020204" pitchFamily="34" charset="0"/>
              </a:rPr>
              <a:t>Rituximab/chemotherapy*</a:t>
            </a:r>
          </a:p>
        </p:txBody>
      </p:sp>
      <p:sp>
        <p:nvSpPr>
          <p:cNvPr id="19" name="Title 1"/>
          <p:cNvSpPr>
            <a:spLocks noGrp="1"/>
          </p:cNvSpPr>
          <p:nvPr>
            <p:ph type="title"/>
          </p:nvPr>
        </p:nvSpPr>
        <p:spPr/>
        <p:txBody>
          <a:bodyPr/>
          <a:lstStyle/>
          <a:p>
            <a:r>
              <a:rPr lang="en-US" dirty="0"/>
              <a:t>Phase III RELEVANCE Trial</a:t>
            </a:r>
          </a:p>
        </p:txBody>
      </p:sp>
      <p:sp>
        <p:nvSpPr>
          <p:cNvPr id="10" name="TextBox 9"/>
          <p:cNvSpPr txBox="1"/>
          <p:nvPr/>
        </p:nvSpPr>
        <p:spPr>
          <a:xfrm>
            <a:off x="832556" y="1538111"/>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7" name="TextBox 16"/>
          <p:cNvSpPr txBox="1"/>
          <p:nvPr/>
        </p:nvSpPr>
        <p:spPr>
          <a:xfrm>
            <a:off x="606575" y="1137479"/>
            <a:ext cx="3864841" cy="461665"/>
          </a:xfrm>
          <a:prstGeom prst="rect">
            <a:avLst/>
          </a:prstGeom>
          <a:noFill/>
        </p:spPr>
        <p:txBody>
          <a:bodyPr wrap="none" rtlCol="0">
            <a:spAutoFit/>
          </a:bodyPr>
          <a:lstStyle/>
          <a:p>
            <a:r>
              <a:rPr lang="en-US" b="1" dirty="0" smtClean="0">
                <a:solidFill>
                  <a:schemeClr val="bg1"/>
                </a:solidFill>
              </a:rPr>
              <a:t>Target accrual (n = 1,031)</a:t>
            </a:r>
            <a:endParaRPr lang="en-US" b="1" dirty="0">
              <a:solidFill>
                <a:schemeClr val="bg1"/>
              </a:solidFill>
            </a:endParaRPr>
          </a:p>
        </p:txBody>
      </p:sp>
      <p:sp>
        <p:nvSpPr>
          <p:cNvPr id="5" name="TextBox 4"/>
          <p:cNvSpPr txBox="1"/>
          <p:nvPr/>
        </p:nvSpPr>
        <p:spPr>
          <a:xfrm>
            <a:off x="578376" y="5050048"/>
            <a:ext cx="7564891" cy="923330"/>
          </a:xfrm>
          <a:prstGeom prst="rect">
            <a:avLst/>
          </a:prstGeom>
          <a:noFill/>
        </p:spPr>
        <p:txBody>
          <a:bodyPr wrap="none" rtlCol="0">
            <a:spAutoFit/>
          </a:bodyPr>
          <a:lstStyle/>
          <a:p>
            <a:pPr>
              <a:spcBef>
                <a:spcPts val="600"/>
              </a:spcBef>
              <a:spcAft>
                <a:spcPts val="600"/>
              </a:spcAft>
            </a:pPr>
            <a:r>
              <a:rPr lang="en-US" sz="2200" dirty="0" smtClean="0">
                <a:solidFill>
                  <a:schemeClr val="bg1"/>
                </a:solidFill>
              </a:rPr>
              <a:t>*</a:t>
            </a:r>
            <a:r>
              <a:rPr lang="en-US" sz="2200" baseline="30000" dirty="0" smtClean="0">
                <a:solidFill>
                  <a:schemeClr val="bg1"/>
                </a:solidFill>
              </a:rPr>
              <a:t> </a:t>
            </a:r>
            <a:r>
              <a:rPr lang="en-US" sz="2200" dirty="0" smtClean="0">
                <a:solidFill>
                  <a:schemeClr val="bg1"/>
                </a:solidFill>
              </a:rPr>
              <a:t>R-CHOP, R-CVP or bendamustine/rituximab</a:t>
            </a:r>
          </a:p>
          <a:p>
            <a:pPr marL="342900" indent="-342900">
              <a:spcBef>
                <a:spcPts val="600"/>
              </a:spcBef>
              <a:spcAft>
                <a:spcPts val="600"/>
              </a:spcAft>
              <a:buFont typeface="Arial" charset="0"/>
              <a:buChar char="•"/>
            </a:pPr>
            <a:r>
              <a:rPr lang="en-US" sz="2200" b="1" dirty="0" smtClean="0">
                <a:solidFill>
                  <a:schemeClr val="bg1"/>
                </a:solidFill>
              </a:rPr>
              <a:t>Primary endpoints: </a:t>
            </a:r>
            <a:r>
              <a:rPr lang="en-US" sz="2200" dirty="0" smtClean="0">
                <a:solidFill>
                  <a:schemeClr val="bg1"/>
                </a:solidFill>
              </a:rPr>
              <a:t>PFS and complete response rate</a:t>
            </a:r>
            <a:endParaRPr lang="en-US" sz="2200" dirty="0">
              <a:solidFill>
                <a:schemeClr val="bg1"/>
              </a:solidFill>
            </a:endParaRPr>
          </a:p>
        </p:txBody>
      </p:sp>
      <p:sp>
        <p:nvSpPr>
          <p:cNvPr id="18" name="Line 6"/>
          <p:cNvSpPr>
            <a:spLocks noChangeShapeType="1"/>
          </p:cNvSpPr>
          <p:nvPr/>
        </p:nvSpPr>
        <p:spPr bwMode="auto">
          <a:xfrm>
            <a:off x="3328087" y="3386889"/>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Oval 25"/>
          <p:cNvSpPr>
            <a:spLocks noChangeArrowheads="1"/>
          </p:cNvSpPr>
          <p:nvPr/>
        </p:nvSpPr>
        <p:spPr bwMode="auto">
          <a:xfrm>
            <a:off x="3715011" y="2961439"/>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24" name="Group 23"/>
          <p:cNvGrpSpPr/>
          <p:nvPr/>
        </p:nvGrpSpPr>
        <p:grpSpPr>
          <a:xfrm>
            <a:off x="4697714" y="2596834"/>
            <a:ext cx="317320" cy="1471858"/>
            <a:chOff x="6055060" y="2584689"/>
            <a:chExt cx="317320" cy="1471858"/>
          </a:xfrm>
        </p:grpSpPr>
        <p:sp>
          <p:nvSpPr>
            <p:cNvPr id="25" name="Line 7"/>
            <p:cNvSpPr>
              <a:spLocks noChangeShapeType="1"/>
            </p:cNvSpPr>
            <p:nvPr/>
          </p:nvSpPr>
          <p:spPr bwMode="auto">
            <a:xfrm flipH="1">
              <a:off x="6060278" y="2584689"/>
              <a:ext cx="0" cy="147185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8"/>
            <p:cNvSpPr>
              <a:spLocks noChangeShapeType="1"/>
            </p:cNvSpPr>
            <p:nvPr/>
          </p:nvSpPr>
          <p:spPr bwMode="auto">
            <a:xfrm flipV="1">
              <a:off x="6069167" y="2584689"/>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8"/>
            <p:cNvSpPr>
              <a:spLocks noChangeShapeType="1"/>
            </p:cNvSpPr>
            <p:nvPr/>
          </p:nvSpPr>
          <p:spPr bwMode="auto">
            <a:xfrm flipV="1">
              <a:off x="6055060" y="4056547"/>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1" name="Group 104"/>
          <p:cNvGraphicFramePr>
            <a:graphicFrameLocks noGrp="1"/>
          </p:cNvGraphicFramePr>
          <p:nvPr>
            <p:extLst>
              <p:ext uri="{D42A27DB-BD31-4B8C-83A1-F6EECF244321}">
                <p14:modId xmlns:p14="http://schemas.microsoft.com/office/powerpoint/2010/main" val="895564969"/>
              </p:ext>
            </p:extLst>
          </p:nvPr>
        </p:nvGraphicFramePr>
        <p:xfrm>
          <a:off x="578376" y="2169575"/>
          <a:ext cx="2912549" cy="2508006"/>
        </p:xfrm>
        <a:graphic>
          <a:graphicData uri="http://schemas.openxmlformats.org/drawingml/2006/table">
            <a:tbl>
              <a:tblPr/>
              <a:tblGrid>
                <a:gridCol w="2912549"/>
              </a:tblGrid>
              <a:tr h="455413">
                <a:tc>
                  <a:txBody>
                    <a:bodyPr/>
                    <a:lstStyle/>
                    <a:p>
                      <a:pPr eaLnBrk="0" fontAlgn="base" hangingPunct="0">
                        <a:lnSpc>
                          <a:spcPct val="150000"/>
                        </a:lnSpc>
                        <a:spcBef>
                          <a:spcPts val="600"/>
                        </a:spcBef>
                        <a:spcAft>
                          <a:spcPts val="600"/>
                        </a:spcAft>
                        <a:buFont typeface="Arial" pitchFamily="-104" charset="0"/>
                        <a:buNone/>
                      </a:pPr>
                      <a:r>
                        <a:rPr lang="en-US" sz="2000" b="1" dirty="0" smtClean="0">
                          <a:solidFill>
                            <a:prstClr val="white"/>
                          </a:solidFill>
                          <a:latin typeface="+mn-lt"/>
                          <a:ea typeface="Arial" pitchFamily="-104" charset="0"/>
                          <a:cs typeface="Arial" pitchFamily="-104" charset="0"/>
                        </a:rPr>
                        <a:t>Eligibility</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959316">
                <a:tc>
                  <a:txBody>
                    <a:bodyPr/>
                    <a:lstStyle/>
                    <a:p>
                      <a:pPr marL="285750" indent="-285750">
                        <a:spcBef>
                          <a:spcPts val="600"/>
                        </a:spcBef>
                        <a:spcAft>
                          <a:spcPts val="600"/>
                        </a:spcAft>
                        <a:buFont typeface="Arial"/>
                        <a:buChar char="•"/>
                      </a:pPr>
                      <a:r>
                        <a:rPr lang="en-US" sz="2000" dirty="0" smtClean="0">
                          <a:solidFill>
                            <a:prstClr val="white"/>
                          </a:solidFill>
                          <a:latin typeface="+mn-lt"/>
                          <a:ea typeface="Arial" pitchFamily="-104" charset="0"/>
                          <a:cs typeface="Arial" pitchFamily="-104" charset="0"/>
                        </a:rPr>
                        <a:t>CD20-positive FL (Grade I, II or IIIA)</a:t>
                      </a:r>
                    </a:p>
                    <a:p>
                      <a:pPr marL="285750" indent="-285750">
                        <a:spcBef>
                          <a:spcPts val="600"/>
                        </a:spcBef>
                        <a:spcAft>
                          <a:spcPts val="600"/>
                        </a:spcAft>
                        <a:buFont typeface="Arial"/>
                        <a:buChar char="•"/>
                      </a:pPr>
                      <a:r>
                        <a:rPr lang="en-US" sz="2000" dirty="0" smtClean="0">
                          <a:solidFill>
                            <a:prstClr val="white"/>
                          </a:solidFill>
                          <a:latin typeface="+mn-lt"/>
                          <a:ea typeface="Arial" pitchFamily="-104" charset="0"/>
                          <a:cs typeface="Arial" pitchFamily="-104" charset="0"/>
                        </a:rPr>
                        <a:t>Stage II-IV disease</a:t>
                      </a:r>
                    </a:p>
                    <a:p>
                      <a:pPr marL="285750" indent="-285750">
                        <a:spcBef>
                          <a:spcPts val="600"/>
                        </a:spcBef>
                        <a:spcAft>
                          <a:spcPts val="600"/>
                        </a:spcAft>
                        <a:buFont typeface="Arial"/>
                        <a:buChar char="•"/>
                      </a:pPr>
                      <a:r>
                        <a:rPr lang="en-US" sz="2000" dirty="0" smtClean="0">
                          <a:solidFill>
                            <a:prstClr val="white"/>
                          </a:solidFill>
                          <a:latin typeface="+mn-lt"/>
                          <a:ea typeface="Arial" pitchFamily="-104" charset="0"/>
                          <a:cs typeface="Arial" pitchFamily="-104" charset="0"/>
                        </a:rPr>
                        <a:t>No prior systemic therapy</a:t>
                      </a:r>
                      <a:endParaRPr lang="en-US" sz="2000" dirty="0">
                        <a:solidFill>
                          <a:prstClr val="white"/>
                        </a:solidFill>
                        <a:latin typeface="+mn-lt"/>
                        <a:ea typeface="Arial" pitchFamily="-104" charset="0"/>
                        <a:cs typeface="Arial" pitchFamily="-104" charset="0"/>
                      </a:endParaRP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1847527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Experience with Toxicities Associated with the R</a:t>
            </a:r>
            <a:r>
              <a:rPr lang="en-US" baseline="30000" dirty="0" smtClean="0"/>
              <a:t>2</a:t>
            </a:r>
            <a:r>
              <a:rPr lang="en-US" dirty="0" smtClean="0"/>
              <a:t> Regimen</a:t>
            </a:r>
            <a:endParaRPr lang="en-US" dirty="0"/>
          </a:p>
        </p:txBody>
      </p:sp>
      <p:sp>
        <p:nvSpPr>
          <p:cNvPr id="2" name="Content Placeholder 1"/>
          <p:cNvSpPr>
            <a:spLocks noGrp="1"/>
          </p:cNvSpPr>
          <p:nvPr>
            <p:ph idx="1"/>
          </p:nvPr>
        </p:nvSpPr>
        <p:spPr>
          <a:xfrm>
            <a:off x="685799" y="1295400"/>
            <a:ext cx="7894529" cy="5348288"/>
          </a:xfrm>
        </p:spPr>
        <p:txBody>
          <a:bodyPr/>
          <a:lstStyle/>
          <a:p>
            <a:pPr>
              <a:spcBef>
                <a:spcPts val="600"/>
              </a:spcBef>
              <a:spcAft>
                <a:spcPts val="600"/>
              </a:spcAft>
              <a:buFont typeface="Arial" charset="0"/>
              <a:buChar char="•"/>
            </a:pPr>
            <a:r>
              <a:rPr lang="en-US" sz="2300" dirty="0"/>
              <a:t>The side-effect intensity seems to be </a:t>
            </a:r>
            <a:r>
              <a:rPr lang="en-US" sz="2300" dirty="0" smtClean="0"/>
              <a:t>higher </a:t>
            </a:r>
            <a:r>
              <a:rPr lang="en-US" sz="2300" dirty="0"/>
              <a:t>in the first few </a:t>
            </a:r>
            <a:r>
              <a:rPr lang="en-US" sz="2300" dirty="0" smtClean="0"/>
              <a:t>months </a:t>
            </a:r>
            <a:r>
              <a:rPr lang="en-US" sz="2300" dirty="0"/>
              <a:t>and then tends to </a:t>
            </a:r>
            <a:r>
              <a:rPr lang="en-US" sz="2300" dirty="0" smtClean="0"/>
              <a:t>stabilize or improve </a:t>
            </a:r>
            <a:r>
              <a:rPr lang="en-US" sz="2300" dirty="0"/>
              <a:t>over </a:t>
            </a:r>
            <a:r>
              <a:rPr lang="en-US" sz="2300" dirty="0" smtClean="0"/>
              <a:t>time: </a:t>
            </a:r>
            <a:endParaRPr lang="en-US" sz="2300" dirty="0"/>
          </a:p>
          <a:p>
            <a:pPr lvl="1">
              <a:spcBef>
                <a:spcPts val="600"/>
              </a:spcBef>
              <a:spcAft>
                <a:spcPts val="600"/>
              </a:spcAft>
              <a:buFont typeface=".AppleSystemUIFont" charset="-120"/>
              <a:buChar char="–"/>
            </a:pPr>
            <a:r>
              <a:rPr lang="en-US" sz="2300" dirty="0"/>
              <a:t>The first 2</a:t>
            </a:r>
            <a:r>
              <a:rPr lang="en-US" sz="2300" dirty="0" smtClean="0"/>
              <a:t> </a:t>
            </a:r>
            <a:r>
              <a:rPr lang="en-US" sz="2300" dirty="0"/>
              <a:t>months with R</a:t>
            </a:r>
            <a:r>
              <a:rPr lang="en-US" sz="2300" baseline="30000" dirty="0"/>
              <a:t>2</a:t>
            </a:r>
            <a:r>
              <a:rPr lang="en-US" sz="2300" dirty="0"/>
              <a:t> </a:t>
            </a:r>
            <a:r>
              <a:rPr lang="en-US" sz="2300" dirty="0" smtClean="0"/>
              <a:t>are </a:t>
            </a:r>
            <a:r>
              <a:rPr lang="en-US" sz="2300" dirty="0"/>
              <a:t>not a free lunch. </a:t>
            </a:r>
          </a:p>
          <a:p>
            <a:pPr>
              <a:spcBef>
                <a:spcPts val="600"/>
              </a:spcBef>
              <a:spcAft>
                <a:spcPts val="600"/>
              </a:spcAft>
              <a:buFont typeface="Arial" charset="0"/>
              <a:buChar char="•"/>
            </a:pPr>
            <a:r>
              <a:rPr lang="en-US" sz="2300" dirty="0"/>
              <a:t>We have seen fever, rashes, </a:t>
            </a:r>
            <a:r>
              <a:rPr lang="en-US" sz="2300" dirty="0" err="1"/>
              <a:t>myalgias</a:t>
            </a:r>
            <a:r>
              <a:rPr lang="en-US" sz="2300" dirty="0"/>
              <a:t> and </a:t>
            </a:r>
            <a:r>
              <a:rPr lang="en-US" sz="2300" dirty="0" smtClean="0"/>
              <a:t>neutropenia: </a:t>
            </a:r>
            <a:endParaRPr lang="en-US" sz="2300" dirty="0"/>
          </a:p>
          <a:p>
            <a:pPr lvl="1">
              <a:spcBef>
                <a:spcPts val="600"/>
              </a:spcBef>
              <a:spcAft>
                <a:spcPts val="600"/>
              </a:spcAft>
              <a:buFont typeface=".AppleSystemUIFont" charset="-120"/>
              <a:buChar char="–"/>
            </a:pPr>
            <a:r>
              <a:rPr lang="en-US" sz="2300" dirty="0"/>
              <a:t>Fortunately, despite the Grade </a:t>
            </a:r>
            <a:r>
              <a:rPr lang="en-US" sz="2300" dirty="0" smtClean="0"/>
              <a:t>3 and 4 </a:t>
            </a:r>
            <a:r>
              <a:rPr lang="en-US" sz="2300" dirty="0" err="1"/>
              <a:t>neutropenias</a:t>
            </a:r>
            <a:r>
              <a:rPr lang="en-US" sz="2300" dirty="0"/>
              <a:t>, we’ve not seen much in the way of infections. </a:t>
            </a:r>
          </a:p>
          <a:p>
            <a:pPr>
              <a:spcBef>
                <a:spcPts val="600"/>
              </a:spcBef>
              <a:spcAft>
                <a:spcPts val="600"/>
              </a:spcAft>
              <a:buFont typeface="Arial" charset="0"/>
              <a:buChar char="•"/>
            </a:pPr>
            <a:r>
              <a:rPr lang="en-US" sz="2300" dirty="0"/>
              <a:t>R</a:t>
            </a:r>
            <a:r>
              <a:rPr lang="en-US" sz="2300" baseline="30000" dirty="0"/>
              <a:t>2</a:t>
            </a:r>
            <a:r>
              <a:rPr lang="en-US" sz="2300" dirty="0"/>
              <a:t> </a:t>
            </a:r>
            <a:r>
              <a:rPr lang="en-US" sz="2300" dirty="0" smtClean="0"/>
              <a:t>has a </a:t>
            </a:r>
            <a:r>
              <a:rPr lang="en-US" sz="2300" dirty="0"/>
              <a:t>different safety profile </a:t>
            </a:r>
            <a:r>
              <a:rPr lang="en-US" sz="2300" dirty="0" smtClean="0"/>
              <a:t>from </a:t>
            </a:r>
            <a:r>
              <a:rPr lang="en-US" sz="2300" dirty="0"/>
              <a:t>what we generally see with chemotherapy-based approaches, </a:t>
            </a:r>
            <a:r>
              <a:rPr lang="en-US" sz="2300" dirty="0" smtClean="0"/>
              <a:t>and </a:t>
            </a:r>
            <a:r>
              <a:rPr lang="en-US" sz="2300" dirty="0"/>
              <a:t>it has unique side effects that warrant discussing with patients</a:t>
            </a:r>
            <a:r>
              <a:rPr lang="en-US" sz="2300" b="1" dirty="0" smtClean="0"/>
              <a:t>.</a:t>
            </a:r>
          </a:p>
          <a:p>
            <a:pPr marL="0" indent="0" algn="r">
              <a:spcBef>
                <a:spcPts val="600"/>
              </a:spcBef>
              <a:spcAft>
                <a:spcPts val="600"/>
              </a:spcAft>
              <a:buNone/>
            </a:pPr>
            <a:r>
              <a:rPr lang="en-US" sz="2300" b="1" dirty="0" smtClean="0"/>
              <a:t> </a:t>
            </a:r>
            <a:r>
              <a:rPr lang="en-US" sz="2300" b="1" dirty="0" smtClean="0">
                <a:solidFill>
                  <a:srgbClr val="FFFF00"/>
                </a:solidFill>
              </a:rPr>
              <a:t>Loretta </a:t>
            </a:r>
            <a:r>
              <a:rPr lang="en-US" sz="2300" b="1" dirty="0">
                <a:solidFill>
                  <a:srgbClr val="FFFF00"/>
                </a:solidFill>
              </a:rPr>
              <a:t>J </a:t>
            </a:r>
            <a:r>
              <a:rPr lang="en-US" sz="2300" b="1" dirty="0" err="1">
                <a:solidFill>
                  <a:srgbClr val="FFFF00"/>
                </a:solidFill>
              </a:rPr>
              <a:t>Nastoupil</a:t>
            </a:r>
            <a:r>
              <a:rPr lang="en-US" sz="2300" b="1" dirty="0">
                <a:solidFill>
                  <a:srgbClr val="FFFF00"/>
                </a:solidFill>
              </a:rPr>
              <a:t>, </a:t>
            </a:r>
            <a:r>
              <a:rPr lang="en-US" sz="2300" b="1" dirty="0" smtClean="0">
                <a:solidFill>
                  <a:srgbClr val="FFFF00"/>
                </a:solidFill>
              </a:rPr>
              <a:t>MD</a:t>
            </a:r>
            <a:endParaRPr lang="en-US" sz="2300" dirty="0">
              <a:solidFill>
                <a:srgbClr val="FFFF00"/>
              </a:solidFill>
            </a:endParaRPr>
          </a:p>
        </p:txBody>
      </p:sp>
    </p:spTree>
    <p:extLst>
      <p:ext uri="{BB962C8B-B14F-4D97-AF65-F5344CB8AC3E}">
        <p14:creationId xmlns:p14="http://schemas.microsoft.com/office/powerpoint/2010/main" val="1745588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8019789" cy="1143000"/>
          </a:xfrm>
        </p:spPr>
        <p:txBody>
          <a:bodyPr/>
          <a:lstStyle/>
          <a:p>
            <a:r>
              <a:rPr lang="en-US" dirty="0" smtClean="0"/>
              <a:t>PI3 Kinase Inhibitors: </a:t>
            </a:r>
            <a:r>
              <a:rPr lang="en-US" dirty="0" err="1" smtClean="0"/>
              <a:t>Idelalisib</a:t>
            </a:r>
            <a:r>
              <a:rPr lang="en-US" dirty="0" smtClean="0"/>
              <a:t> versus Copanlisib</a:t>
            </a:r>
            <a:endParaRPr lang="en-US" dirty="0"/>
          </a:p>
        </p:txBody>
      </p:sp>
      <p:sp>
        <p:nvSpPr>
          <p:cNvPr id="2" name="Content Placeholder 1"/>
          <p:cNvSpPr>
            <a:spLocks noGrp="1"/>
          </p:cNvSpPr>
          <p:nvPr>
            <p:ph idx="1"/>
          </p:nvPr>
        </p:nvSpPr>
        <p:spPr/>
        <p:txBody>
          <a:bodyPr/>
          <a:lstStyle/>
          <a:p>
            <a:pPr marL="0" indent="0">
              <a:spcBef>
                <a:spcPts val="300"/>
              </a:spcBef>
              <a:spcAft>
                <a:spcPts val="300"/>
              </a:spcAft>
              <a:buNone/>
            </a:pPr>
            <a:r>
              <a:rPr lang="en-US" b="1" u="sng" dirty="0" err="1" smtClean="0"/>
              <a:t>Idelalisib</a:t>
            </a:r>
            <a:endParaRPr lang="en-US" b="1" u="sng" dirty="0"/>
          </a:p>
          <a:p>
            <a:pPr>
              <a:spcBef>
                <a:spcPts val="300"/>
              </a:spcBef>
              <a:spcAft>
                <a:spcPts val="300"/>
              </a:spcAft>
              <a:buFont typeface="Arial" charset="0"/>
              <a:buChar char="•"/>
            </a:pPr>
            <a:r>
              <a:rPr lang="en-US" dirty="0" smtClean="0"/>
              <a:t>First-in-class </a:t>
            </a:r>
            <a:r>
              <a:rPr lang="en-US" dirty="0"/>
              <a:t>PI3 kinase </a:t>
            </a:r>
            <a:r>
              <a:rPr lang="en-US" dirty="0" smtClean="0"/>
              <a:t>inhibitor</a:t>
            </a:r>
            <a:endParaRPr lang="en-US" dirty="0"/>
          </a:p>
          <a:p>
            <a:pPr>
              <a:spcBef>
                <a:spcPts val="300"/>
              </a:spcBef>
              <a:spcAft>
                <a:spcPts val="300"/>
              </a:spcAft>
              <a:buFont typeface="Arial" charset="0"/>
              <a:buChar char="•"/>
            </a:pPr>
            <a:r>
              <a:rPr lang="en-US" dirty="0" smtClean="0"/>
              <a:t>Targets </a:t>
            </a:r>
            <a:r>
              <a:rPr lang="en-US" dirty="0"/>
              <a:t>the PI3 kinase delta </a:t>
            </a:r>
            <a:r>
              <a:rPr lang="en-US" dirty="0" smtClean="0"/>
              <a:t>isoform </a:t>
            </a:r>
            <a:endParaRPr lang="en-US" dirty="0"/>
          </a:p>
          <a:p>
            <a:pPr>
              <a:spcBef>
                <a:spcPts val="300"/>
              </a:spcBef>
              <a:spcAft>
                <a:spcPts val="300"/>
              </a:spcAft>
            </a:pPr>
            <a:endParaRPr lang="en-US" dirty="0"/>
          </a:p>
          <a:p>
            <a:pPr marL="0" indent="0">
              <a:spcBef>
                <a:spcPts val="300"/>
              </a:spcBef>
              <a:spcAft>
                <a:spcPts val="300"/>
              </a:spcAft>
              <a:buNone/>
            </a:pPr>
            <a:r>
              <a:rPr lang="en-US" b="1" u="sng" dirty="0" err="1" smtClean="0"/>
              <a:t>Copanlisib</a:t>
            </a:r>
            <a:endParaRPr lang="en-US" b="1" u="sng" dirty="0"/>
          </a:p>
          <a:p>
            <a:pPr>
              <a:spcBef>
                <a:spcPts val="300"/>
              </a:spcBef>
              <a:spcAft>
                <a:spcPts val="300"/>
              </a:spcAft>
              <a:buFont typeface="Arial" charset="0"/>
              <a:buChar char="•"/>
            </a:pPr>
            <a:r>
              <a:rPr lang="en-US" dirty="0" smtClean="0"/>
              <a:t>PI3 kinase </a:t>
            </a:r>
            <a:r>
              <a:rPr lang="en-US" dirty="0"/>
              <a:t>inhibitor </a:t>
            </a:r>
            <a:r>
              <a:rPr lang="en-US" dirty="0" smtClean="0"/>
              <a:t>currently </a:t>
            </a:r>
            <a:r>
              <a:rPr lang="en-US" dirty="0"/>
              <a:t>under </a:t>
            </a:r>
            <a:r>
              <a:rPr lang="en-US" dirty="0" smtClean="0"/>
              <a:t>development</a:t>
            </a:r>
            <a:endParaRPr lang="en-US" dirty="0"/>
          </a:p>
          <a:p>
            <a:pPr>
              <a:spcBef>
                <a:spcPts val="300"/>
              </a:spcBef>
              <a:spcAft>
                <a:spcPts val="300"/>
              </a:spcAft>
              <a:buFont typeface="Arial" charset="0"/>
              <a:buChar char="•"/>
            </a:pPr>
            <a:r>
              <a:rPr lang="en-US" dirty="0" smtClean="0"/>
              <a:t>Known </a:t>
            </a:r>
            <a:r>
              <a:rPr lang="en-US" dirty="0"/>
              <a:t>to target PI3 kinase alpha and delta isoforms. It's thought that </a:t>
            </a:r>
            <a:r>
              <a:rPr lang="en-US" dirty="0" smtClean="0"/>
              <a:t>by </a:t>
            </a:r>
            <a:r>
              <a:rPr lang="en-US" dirty="0"/>
              <a:t>targeting a broader scope of PI3 </a:t>
            </a:r>
            <a:r>
              <a:rPr lang="en-US" dirty="0" smtClean="0"/>
              <a:t>kinase it </a:t>
            </a:r>
            <a:r>
              <a:rPr lang="en-US" dirty="0"/>
              <a:t>might have an </a:t>
            </a:r>
            <a:r>
              <a:rPr lang="en-US" dirty="0" smtClean="0"/>
              <a:t>advantage</a:t>
            </a:r>
          </a:p>
          <a:p>
            <a:pPr marL="0" indent="0" algn="r">
              <a:spcBef>
                <a:spcPts val="3300"/>
              </a:spcBef>
              <a:spcAft>
                <a:spcPts val="300"/>
              </a:spcAft>
              <a:buNone/>
            </a:pPr>
            <a:r>
              <a:rPr lang="en-US" b="1" dirty="0" smtClean="0">
                <a:solidFill>
                  <a:srgbClr val="FFFF00"/>
                </a:solidFill>
              </a:rPr>
              <a:t>Laurie </a:t>
            </a:r>
            <a:r>
              <a:rPr lang="en-US" b="1" dirty="0">
                <a:solidFill>
                  <a:srgbClr val="FFFF00"/>
                </a:solidFill>
              </a:rPr>
              <a:t>H </a:t>
            </a:r>
            <a:r>
              <a:rPr lang="en-US" b="1" dirty="0" err="1">
                <a:solidFill>
                  <a:srgbClr val="FFFF00"/>
                </a:solidFill>
              </a:rPr>
              <a:t>Sehn</a:t>
            </a:r>
            <a:r>
              <a:rPr lang="en-US" b="1" dirty="0">
                <a:solidFill>
                  <a:srgbClr val="FFFF00"/>
                </a:solidFill>
              </a:rPr>
              <a:t>, MD, </a:t>
            </a:r>
            <a:r>
              <a:rPr lang="en-US" b="1" dirty="0" smtClean="0">
                <a:solidFill>
                  <a:srgbClr val="FFFF00"/>
                </a:solidFill>
              </a:rPr>
              <a:t>MPH</a:t>
            </a:r>
            <a:endParaRPr lang="en-US" dirty="0">
              <a:solidFill>
                <a:srgbClr val="FFFF00"/>
              </a:solidFill>
            </a:endParaRPr>
          </a:p>
        </p:txBody>
      </p:sp>
    </p:spTree>
    <p:extLst>
      <p:ext uri="{BB962C8B-B14F-4D97-AF65-F5344CB8AC3E}">
        <p14:creationId xmlns:p14="http://schemas.microsoft.com/office/powerpoint/2010/main" val="101536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Approach to Sequencing Therapies in MCL</a:t>
            </a:r>
            <a:endParaRPr lang="en-US" dirty="0"/>
          </a:p>
        </p:txBody>
      </p:sp>
      <p:sp>
        <p:nvSpPr>
          <p:cNvPr id="2" name="Content Placeholder 1"/>
          <p:cNvSpPr>
            <a:spLocks noGrp="1"/>
          </p:cNvSpPr>
          <p:nvPr>
            <p:ph idx="1"/>
          </p:nvPr>
        </p:nvSpPr>
        <p:spPr/>
        <p:txBody>
          <a:bodyPr/>
          <a:lstStyle/>
          <a:p>
            <a:pPr marL="0" indent="0">
              <a:spcBef>
                <a:spcPts val="300"/>
              </a:spcBef>
              <a:spcAft>
                <a:spcPts val="300"/>
              </a:spcAft>
              <a:buNone/>
            </a:pPr>
            <a:r>
              <a:rPr lang="en-US" dirty="0"/>
              <a:t>“</a:t>
            </a:r>
            <a:r>
              <a:rPr lang="en-US" i="1" dirty="0"/>
              <a:t>The world’s getting more complicated for mantle cell lymphoma, because we are starting to have more and more options become available… There’s no right or wrong sequence in a patient with mantle cell lymphoma. As all patients, you need to look at their clinical condition; not only what their lymphoma is doing, but who the patient is. What are the treatment options you have available? What are the toxicities of that treatment? And try and match it up with the patient. </a:t>
            </a:r>
          </a:p>
          <a:p>
            <a:pPr marL="0" indent="0">
              <a:buNone/>
            </a:pPr>
            <a:r>
              <a:rPr lang="en-US" i="1" dirty="0" smtClean="0"/>
              <a:t>So there’s </a:t>
            </a:r>
            <a:r>
              <a:rPr lang="en-US" i="1" dirty="0"/>
              <a:t>no standard sequence in my mind. All of these options will likely be used, because we know that we still don’t have a curative strategy for patients with mantle cell lymphoma</a:t>
            </a:r>
            <a:r>
              <a:rPr lang="en-US" i="1" dirty="0" smtClean="0"/>
              <a:t>.</a:t>
            </a:r>
            <a:r>
              <a:rPr lang="en-US" dirty="0" smtClean="0"/>
              <a:t>”</a:t>
            </a:r>
          </a:p>
          <a:p>
            <a:pPr marL="0" indent="0" algn="r">
              <a:buNone/>
            </a:pPr>
            <a:r>
              <a:rPr lang="en-US" b="1" dirty="0" smtClean="0">
                <a:solidFill>
                  <a:srgbClr val="FFFF00"/>
                </a:solidFill>
              </a:rPr>
              <a:t>Laurie </a:t>
            </a:r>
            <a:r>
              <a:rPr lang="en-US" b="1" dirty="0">
                <a:solidFill>
                  <a:srgbClr val="FFFF00"/>
                </a:solidFill>
              </a:rPr>
              <a:t>H </a:t>
            </a:r>
            <a:r>
              <a:rPr lang="en-US" b="1" dirty="0" err="1">
                <a:solidFill>
                  <a:srgbClr val="FFFF00"/>
                </a:solidFill>
              </a:rPr>
              <a:t>Sehn</a:t>
            </a:r>
            <a:r>
              <a:rPr lang="en-US" b="1" dirty="0">
                <a:solidFill>
                  <a:srgbClr val="FFFF00"/>
                </a:solidFill>
              </a:rPr>
              <a:t>, MD, </a:t>
            </a:r>
            <a:r>
              <a:rPr lang="en-US" b="1" dirty="0" smtClean="0">
                <a:solidFill>
                  <a:srgbClr val="FFFF00"/>
                </a:solidFill>
              </a:rPr>
              <a:t>MPH</a:t>
            </a:r>
            <a:endParaRPr lang="en-US" dirty="0">
              <a:solidFill>
                <a:srgbClr val="FFFF00"/>
              </a:solidFill>
            </a:endParaRPr>
          </a:p>
        </p:txBody>
      </p:sp>
    </p:spTree>
    <p:extLst>
      <p:ext uri="{BB962C8B-B14F-4D97-AF65-F5344CB8AC3E}">
        <p14:creationId xmlns:p14="http://schemas.microsoft.com/office/powerpoint/2010/main" val="923199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rPr>
              <a:t>Moskowitz CH et al. </a:t>
            </a:r>
            <a:r>
              <a:rPr lang="en-US" sz="1600" i="1" dirty="0" smtClean="0">
                <a:solidFill>
                  <a:srgbClr val="FFFFFF"/>
                </a:solidFill>
              </a:rPr>
              <a:t>Lancet </a:t>
            </a:r>
            <a:r>
              <a:rPr lang="en-US" sz="1600" dirty="0" smtClean="0">
                <a:solidFill>
                  <a:srgbClr val="FFFFFF"/>
                </a:solidFill>
              </a:rPr>
              <a:t>2015;385(9980):1853-62.</a:t>
            </a:r>
            <a:endParaRPr lang="en-US" sz="1600" dirty="0">
              <a:solidFill>
                <a:srgbClr val="000000"/>
              </a:solidFill>
              <a:latin typeface="Arial" charset="0"/>
              <a:ea typeface="ＭＳ Ｐゴシック" charset="0"/>
              <a:cs typeface="ＭＳ Ｐゴシック" charset="0"/>
            </a:endParaRPr>
          </a:p>
        </p:txBody>
      </p:sp>
      <p:sp>
        <p:nvSpPr>
          <p:cNvPr id="16" name="Text Box 20"/>
          <p:cNvSpPr txBox="1">
            <a:spLocks noChangeArrowheads="1"/>
          </p:cNvSpPr>
          <p:nvPr/>
        </p:nvSpPr>
        <p:spPr bwMode="auto">
          <a:xfrm>
            <a:off x="5315517" y="2221948"/>
            <a:ext cx="3214707" cy="1185913"/>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Brentuximab vedotin</a:t>
            </a:r>
          </a:p>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1.8 mg/kg q3wk</a:t>
            </a:r>
          </a:p>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(n = 165)</a:t>
            </a:r>
          </a:p>
        </p:txBody>
      </p:sp>
      <p:sp>
        <p:nvSpPr>
          <p:cNvPr id="27" name="Text Box 20"/>
          <p:cNvSpPr txBox="1">
            <a:spLocks noChangeArrowheads="1"/>
          </p:cNvSpPr>
          <p:nvPr/>
        </p:nvSpPr>
        <p:spPr bwMode="auto">
          <a:xfrm>
            <a:off x="5320799" y="4144711"/>
            <a:ext cx="3209425" cy="881182"/>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2000" b="1" dirty="0" smtClean="0">
                <a:solidFill>
                  <a:srgbClr val="010F97"/>
                </a:solidFill>
                <a:latin typeface="Arial"/>
                <a:ea typeface="Arial" pitchFamily="-104" charset="0"/>
                <a:cs typeface="Arial" panose="020B0604020202020204" pitchFamily="34" charset="0"/>
              </a:rPr>
              <a:t>Placebo</a:t>
            </a:r>
          </a:p>
          <a:p>
            <a:pPr algn="ctr" fontAlgn="base">
              <a:lnSpc>
                <a:spcPct val="110000"/>
              </a:lnSpc>
              <a:spcBef>
                <a:spcPct val="0"/>
              </a:spcBef>
              <a:spcAft>
                <a:spcPct val="0"/>
              </a:spcAft>
              <a:buFontTx/>
              <a:buNone/>
              <a:defRPr/>
            </a:pPr>
            <a:r>
              <a:rPr lang="en-US" altLang="en-US" sz="2000" b="1" dirty="0" smtClean="0">
                <a:solidFill>
                  <a:srgbClr val="010F97"/>
                </a:solidFill>
                <a:latin typeface="Arial"/>
                <a:ea typeface="Arial" pitchFamily="-104" charset="0"/>
                <a:cs typeface="Arial" panose="020B0604020202020204" pitchFamily="34" charset="0"/>
              </a:rPr>
              <a:t>(n = 164)</a:t>
            </a:r>
          </a:p>
        </p:txBody>
      </p:sp>
      <p:sp>
        <p:nvSpPr>
          <p:cNvPr id="19" name="Title 1"/>
          <p:cNvSpPr>
            <a:spLocks noGrp="1"/>
          </p:cNvSpPr>
          <p:nvPr>
            <p:ph type="title"/>
          </p:nvPr>
        </p:nvSpPr>
        <p:spPr>
          <a:xfrm>
            <a:off x="685800" y="168034"/>
            <a:ext cx="7769225" cy="1143000"/>
          </a:xfrm>
        </p:spPr>
        <p:txBody>
          <a:bodyPr/>
          <a:lstStyle/>
          <a:p>
            <a:r>
              <a:rPr lang="en-US" dirty="0" smtClean="0"/>
              <a:t>AETHERA: A Phase III </a:t>
            </a:r>
            <a:r>
              <a:rPr lang="en-US" dirty="0"/>
              <a:t>Trial of </a:t>
            </a:r>
            <a:r>
              <a:rPr lang="en-US" dirty="0" err="1" smtClean="0"/>
              <a:t>Brentuximab</a:t>
            </a:r>
            <a:r>
              <a:rPr lang="en-US" dirty="0" smtClean="0"/>
              <a:t> </a:t>
            </a:r>
            <a:br>
              <a:rPr lang="en-US" dirty="0" smtClean="0"/>
            </a:br>
            <a:r>
              <a:rPr lang="en-US" dirty="0" err="1" smtClean="0"/>
              <a:t>Vedotin</a:t>
            </a:r>
            <a:r>
              <a:rPr lang="en-US" dirty="0" smtClean="0"/>
              <a:t> for Hodgkin Lymphoma (HL)</a:t>
            </a:r>
            <a:endParaRPr lang="en-US" dirty="0"/>
          </a:p>
        </p:txBody>
      </p:sp>
      <p:sp>
        <p:nvSpPr>
          <p:cNvPr id="10" name="TextBox 9"/>
          <p:cNvSpPr txBox="1"/>
          <p:nvPr/>
        </p:nvSpPr>
        <p:spPr>
          <a:xfrm>
            <a:off x="832556" y="1538111"/>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7" name="TextBox 16"/>
          <p:cNvSpPr txBox="1"/>
          <p:nvPr/>
        </p:nvSpPr>
        <p:spPr>
          <a:xfrm>
            <a:off x="1956411" y="2584073"/>
            <a:ext cx="184666" cy="461665"/>
          </a:xfrm>
          <a:prstGeom prst="rect">
            <a:avLst/>
          </a:prstGeom>
          <a:noFill/>
        </p:spPr>
        <p:txBody>
          <a:bodyPr wrap="none" rtlCol="0">
            <a:spAutoFit/>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8" name="TextBox 17"/>
          <p:cNvSpPr txBox="1"/>
          <p:nvPr/>
        </p:nvSpPr>
        <p:spPr>
          <a:xfrm>
            <a:off x="4924819" y="3516884"/>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23" name="Line 6"/>
          <p:cNvSpPr>
            <a:spLocks noChangeShapeType="1"/>
          </p:cNvSpPr>
          <p:nvPr/>
        </p:nvSpPr>
        <p:spPr bwMode="auto">
          <a:xfrm>
            <a:off x="3577536" y="3719261"/>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Oval 25"/>
          <p:cNvSpPr>
            <a:spLocks noChangeArrowheads="1"/>
          </p:cNvSpPr>
          <p:nvPr/>
        </p:nvSpPr>
        <p:spPr bwMode="auto">
          <a:xfrm>
            <a:off x="3964460" y="3293811"/>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25" name="Group 24"/>
          <p:cNvGrpSpPr/>
          <p:nvPr/>
        </p:nvGrpSpPr>
        <p:grpSpPr>
          <a:xfrm>
            <a:off x="4947163" y="2789094"/>
            <a:ext cx="317320" cy="1844228"/>
            <a:chOff x="6055060" y="2444577"/>
            <a:chExt cx="317320" cy="1844228"/>
          </a:xfrm>
        </p:grpSpPr>
        <p:sp>
          <p:nvSpPr>
            <p:cNvPr id="26" name="Line 7"/>
            <p:cNvSpPr>
              <a:spLocks noChangeShapeType="1"/>
            </p:cNvSpPr>
            <p:nvPr/>
          </p:nvSpPr>
          <p:spPr bwMode="auto">
            <a:xfrm flipH="1">
              <a:off x="6060278" y="2444577"/>
              <a:ext cx="0" cy="184422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8"/>
            <p:cNvSpPr>
              <a:spLocks noChangeShapeType="1"/>
            </p:cNvSpPr>
            <p:nvPr/>
          </p:nvSpPr>
          <p:spPr bwMode="auto">
            <a:xfrm flipV="1">
              <a:off x="6069167" y="2446903"/>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
            <p:cNvSpPr>
              <a:spLocks noChangeShapeType="1"/>
            </p:cNvSpPr>
            <p:nvPr/>
          </p:nvSpPr>
          <p:spPr bwMode="auto">
            <a:xfrm flipV="1">
              <a:off x="6055060" y="4282015"/>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4" name="Group 104"/>
          <p:cNvGraphicFramePr>
            <a:graphicFrameLocks noGrp="1"/>
          </p:cNvGraphicFramePr>
          <p:nvPr>
            <p:extLst>
              <p:ext uri="{D42A27DB-BD31-4B8C-83A1-F6EECF244321}">
                <p14:modId xmlns:p14="http://schemas.microsoft.com/office/powerpoint/2010/main" val="28618644"/>
              </p:ext>
            </p:extLst>
          </p:nvPr>
        </p:nvGraphicFramePr>
        <p:xfrm>
          <a:off x="674146" y="2609948"/>
          <a:ext cx="2921897" cy="2321009"/>
        </p:xfrm>
        <a:graphic>
          <a:graphicData uri="http://schemas.openxmlformats.org/drawingml/2006/table">
            <a:tbl>
              <a:tblPr/>
              <a:tblGrid>
                <a:gridCol w="2921897"/>
              </a:tblGrid>
              <a:tr h="540025">
                <a:tc>
                  <a:txBody>
                    <a:bodyPr/>
                    <a:lstStyle/>
                    <a:p>
                      <a:pPr eaLnBrk="0" fontAlgn="base" hangingPunct="0">
                        <a:lnSpc>
                          <a:spcPct val="150000"/>
                        </a:lnSpc>
                        <a:spcBef>
                          <a:spcPts val="600"/>
                        </a:spcBef>
                        <a:spcAft>
                          <a:spcPts val="600"/>
                        </a:spcAft>
                        <a:buFont typeface="Arial" pitchFamily="-104" charset="0"/>
                        <a:buNone/>
                      </a:pPr>
                      <a:r>
                        <a:rPr lang="en-US" sz="2000" b="1" dirty="0" smtClean="0">
                          <a:solidFill>
                            <a:prstClr val="white"/>
                          </a:solidFill>
                          <a:latin typeface="+mn-lt"/>
                          <a:ea typeface="Arial" pitchFamily="-104" charset="0"/>
                          <a:cs typeface="Arial" pitchFamily="-104" charset="0"/>
                        </a:rPr>
                        <a:t>Eligibility (n = 329)</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772319">
                <a:tc>
                  <a:txBody>
                    <a:bodyPr/>
                    <a:lstStyle/>
                    <a:p>
                      <a:pPr marL="285750" indent="-285750" eaLnBrk="0" fontAlgn="base" hangingPunct="0">
                        <a:lnSpc>
                          <a:spcPct val="100000"/>
                        </a:lnSpc>
                        <a:spcBef>
                          <a:spcPts val="600"/>
                        </a:spcBef>
                        <a:spcAft>
                          <a:spcPts val="600"/>
                        </a:spcAft>
                        <a:buFont typeface="Arial"/>
                        <a:buChar char="•"/>
                      </a:pPr>
                      <a:r>
                        <a:rPr lang="en-US" sz="2000" dirty="0" smtClean="0">
                          <a:solidFill>
                            <a:prstClr val="white"/>
                          </a:solidFill>
                          <a:latin typeface="+mn-lt"/>
                          <a:ea typeface="Arial" pitchFamily="-104" charset="0"/>
                          <a:cs typeface="Arial" pitchFamily="-104" charset="0"/>
                        </a:rPr>
                        <a:t>Patients at high</a:t>
                      </a:r>
                      <a:r>
                        <a:rPr lang="en-US" sz="2000" baseline="0" dirty="0" smtClean="0">
                          <a:solidFill>
                            <a:prstClr val="white"/>
                          </a:solidFill>
                          <a:latin typeface="+mn-lt"/>
                          <a:ea typeface="Arial" pitchFamily="-104" charset="0"/>
                          <a:cs typeface="Arial" pitchFamily="-104" charset="0"/>
                        </a:rPr>
                        <a:t> </a:t>
                      </a:r>
                      <a:r>
                        <a:rPr lang="en-US" sz="2000" dirty="0" smtClean="0">
                          <a:solidFill>
                            <a:prstClr val="white"/>
                          </a:solidFill>
                          <a:latin typeface="+mn-lt"/>
                          <a:ea typeface="Arial" pitchFamily="-104" charset="0"/>
                          <a:cs typeface="Arial" pitchFamily="-104" charset="0"/>
                        </a:rPr>
                        <a:t>risk of residual HL after autologous stem cell transplant (ASCT)</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1952921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3"/>
          <p:cNvSpPr>
            <a:spLocks noChangeArrowheads="1"/>
          </p:cNvSpPr>
          <p:nvPr/>
        </p:nvSpPr>
        <p:spPr bwMode="auto">
          <a:xfrm>
            <a:off x="517510" y="4312639"/>
            <a:ext cx="8062819" cy="1261441"/>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2400" dirty="0">
              <a:solidFill>
                <a:srgbClr val="FFFFFF"/>
              </a:solidFill>
              <a:cs typeface="+mn-cs"/>
            </a:endParaRPr>
          </a:p>
        </p:txBody>
      </p:sp>
      <p:sp>
        <p:nvSpPr>
          <p:cNvPr id="2" name="TextBox 1"/>
          <p:cNvSpPr txBox="1"/>
          <p:nvPr/>
        </p:nvSpPr>
        <p:spPr>
          <a:xfrm>
            <a:off x="0" y="6519446"/>
            <a:ext cx="8942832" cy="338554"/>
          </a:xfrm>
          <a:prstGeom prst="rect">
            <a:avLst/>
          </a:prstGeom>
          <a:noFill/>
        </p:spPr>
        <p:txBody>
          <a:bodyPr wrap="square" rtlCol="0">
            <a:spAutoFit/>
          </a:bodyPr>
          <a:lstStyle/>
          <a:p>
            <a:pPr defTabSz="914400" eaLnBrk="0" fontAlgn="base" hangingPunct="0">
              <a:spcBef>
                <a:spcPct val="0"/>
              </a:spcBef>
              <a:spcAft>
                <a:spcPct val="0"/>
              </a:spcAft>
            </a:pPr>
            <a:r>
              <a:rPr lang="en-US" sz="1600" dirty="0" smtClean="0">
                <a:solidFill>
                  <a:srgbClr val="FFFFFF"/>
                </a:solidFill>
              </a:rPr>
              <a:t>Moskowitz CH et al. </a:t>
            </a:r>
            <a:r>
              <a:rPr lang="en-US" sz="1600" i="1" dirty="0" smtClean="0">
                <a:solidFill>
                  <a:srgbClr val="FFFFFF"/>
                </a:solidFill>
              </a:rPr>
              <a:t>Lancet </a:t>
            </a:r>
            <a:r>
              <a:rPr lang="en-US" sz="1600" dirty="0" smtClean="0">
                <a:solidFill>
                  <a:srgbClr val="FFFFFF"/>
                </a:solidFill>
              </a:rPr>
              <a:t>2015;385(9980):1853-62.</a:t>
            </a:r>
            <a:endParaRPr lang="en-US" sz="1600" dirty="0">
              <a:solidFill>
                <a:srgbClr val="000000"/>
              </a:solidFill>
              <a:latin typeface="Arial" charset="0"/>
              <a:ea typeface="ＭＳ Ｐゴシック" charset="0"/>
              <a:cs typeface="ＭＳ Ｐゴシック" charset="0"/>
            </a:endParaRPr>
          </a:p>
        </p:txBody>
      </p:sp>
      <p:sp>
        <p:nvSpPr>
          <p:cNvPr id="19" name="Title 1"/>
          <p:cNvSpPr>
            <a:spLocks noGrp="1"/>
          </p:cNvSpPr>
          <p:nvPr>
            <p:ph type="title"/>
          </p:nvPr>
        </p:nvSpPr>
        <p:spPr>
          <a:xfrm>
            <a:off x="230900" y="0"/>
            <a:ext cx="8759768" cy="1284297"/>
          </a:xfrm>
        </p:spPr>
        <p:txBody>
          <a:bodyPr/>
          <a:lstStyle/>
          <a:p>
            <a:r>
              <a:rPr lang="en-US" dirty="0" smtClean="0"/>
              <a:t>AETHERA: A Phase III </a:t>
            </a:r>
            <a:r>
              <a:rPr lang="en-US" dirty="0"/>
              <a:t>Trial of </a:t>
            </a:r>
            <a:r>
              <a:rPr lang="en-US" dirty="0" err="1" smtClean="0"/>
              <a:t>Brentuximab</a:t>
            </a:r>
            <a:r>
              <a:rPr lang="en-US" dirty="0" smtClean="0"/>
              <a:t> </a:t>
            </a:r>
            <a:br>
              <a:rPr lang="en-US" dirty="0" smtClean="0"/>
            </a:br>
            <a:r>
              <a:rPr lang="en-US" dirty="0" err="1" smtClean="0"/>
              <a:t>Vedotin</a:t>
            </a:r>
            <a:r>
              <a:rPr lang="en-US" dirty="0" smtClean="0"/>
              <a:t> for HL</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1441301753"/>
              </p:ext>
            </p:extLst>
          </p:nvPr>
        </p:nvGraphicFramePr>
        <p:xfrm>
          <a:off x="674146" y="4448451"/>
          <a:ext cx="7755870" cy="1005840"/>
        </p:xfrm>
        <a:graphic>
          <a:graphicData uri="http://schemas.openxmlformats.org/drawingml/2006/table">
            <a:tbl>
              <a:tblPr firstRow="1" bandRow="1">
                <a:tableStyleId>{5C22544A-7EE6-4342-B048-85BDC9FD1C3A}</a:tableStyleId>
              </a:tblPr>
              <a:tblGrid>
                <a:gridCol w="1478225"/>
                <a:gridCol w="2065850"/>
                <a:gridCol w="1913286"/>
                <a:gridCol w="1152036"/>
                <a:gridCol w="1146473"/>
              </a:tblGrid>
              <a:tr h="606530">
                <a:tc>
                  <a:txBody>
                    <a:bodyPr/>
                    <a:lstStyle/>
                    <a:p>
                      <a:r>
                        <a:rPr lang="en-US" sz="1800" dirty="0" smtClean="0">
                          <a:solidFill>
                            <a:schemeClr val="bg1"/>
                          </a:solidFill>
                        </a:rPr>
                        <a:t>Outcome</a:t>
                      </a:r>
                      <a:endParaRPr lang="en-US" sz="18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1800" dirty="0" smtClean="0">
                          <a:solidFill>
                            <a:schemeClr val="bg1"/>
                          </a:solidFill>
                        </a:rPr>
                        <a:t>Brentuximab</a:t>
                      </a:r>
                    </a:p>
                    <a:p>
                      <a:pPr algn="ctr"/>
                      <a:r>
                        <a:rPr lang="en-US" sz="1800" dirty="0" smtClean="0">
                          <a:solidFill>
                            <a:schemeClr val="bg1"/>
                          </a:solidFill>
                        </a:rPr>
                        <a:t>(n = 165)</a:t>
                      </a:r>
                      <a:endParaRPr lang="en-US" sz="18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1800" dirty="0" smtClean="0">
                          <a:solidFill>
                            <a:schemeClr val="bg1"/>
                          </a:solidFill>
                        </a:rPr>
                        <a:t>Placebo</a:t>
                      </a:r>
                    </a:p>
                    <a:p>
                      <a:pPr algn="ctr"/>
                      <a:r>
                        <a:rPr lang="en-US" sz="1800" dirty="0" smtClean="0">
                          <a:solidFill>
                            <a:schemeClr val="bg1"/>
                          </a:solidFill>
                        </a:rPr>
                        <a:t>(n = 164)</a:t>
                      </a:r>
                      <a:endParaRPr lang="en-US" sz="18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1800" dirty="0" smtClean="0">
                          <a:solidFill>
                            <a:schemeClr val="bg1"/>
                          </a:solidFill>
                        </a:rPr>
                        <a:t>HR</a:t>
                      </a:r>
                      <a:endParaRPr lang="en-US" sz="18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c>
                  <a:txBody>
                    <a:bodyPr/>
                    <a:lstStyle/>
                    <a:p>
                      <a:pPr algn="ctr"/>
                      <a:r>
                        <a:rPr lang="en-US" sz="1800" i="1" dirty="0" smtClean="0">
                          <a:solidFill>
                            <a:schemeClr val="bg1"/>
                          </a:solidFill>
                        </a:rPr>
                        <a:t>p</a:t>
                      </a:r>
                      <a:r>
                        <a:rPr lang="en-US" sz="1800" dirty="0" smtClean="0">
                          <a:solidFill>
                            <a:schemeClr val="bg1"/>
                          </a:solidFill>
                        </a:rPr>
                        <a:t>-value</a:t>
                      </a:r>
                      <a:endParaRPr lang="en-US" sz="18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2A50"/>
                    </a:solidFill>
                  </a:tcPr>
                </a:tc>
              </a:tr>
              <a:tr h="327088">
                <a:tc>
                  <a:txBody>
                    <a:bodyPr/>
                    <a:lstStyle/>
                    <a:p>
                      <a:r>
                        <a:rPr lang="en-US" sz="1800" dirty="0" smtClean="0">
                          <a:solidFill>
                            <a:schemeClr val="bg1"/>
                          </a:solidFill>
                        </a:rPr>
                        <a:t>Median </a:t>
                      </a:r>
                      <a:r>
                        <a:rPr lang="en-US" sz="1800" baseline="0" dirty="0" smtClean="0">
                          <a:solidFill>
                            <a:schemeClr val="bg1"/>
                          </a:solidFill>
                        </a:rPr>
                        <a:t>PFS</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800" dirty="0" smtClean="0">
                          <a:solidFill>
                            <a:schemeClr val="bg1"/>
                          </a:solidFill>
                        </a:rPr>
                        <a:t>42.9 mo</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800" dirty="0" smtClean="0">
                          <a:solidFill>
                            <a:schemeClr val="bg1"/>
                          </a:solidFill>
                        </a:rPr>
                        <a:t>24.1 mo</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800" dirty="0" smtClean="0">
                          <a:solidFill>
                            <a:schemeClr val="bg1"/>
                          </a:solidFill>
                        </a:rPr>
                        <a:t>0.57</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c>
                  <a:txBody>
                    <a:bodyPr/>
                    <a:lstStyle/>
                    <a:p>
                      <a:pPr algn="ctr"/>
                      <a:r>
                        <a:rPr lang="en-US" sz="1800" dirty="0" smtClean="0">
                          <a:solidFill>
                            <a:schemeClr val="bg1"/>
                          </a:solidFill>
                        </a:rPr>
                        <a:t>0.0013</a:t>
                      </a:r>
                      <a:endParaRPr lang="en-US" sz="18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796"/>
                    </a:solidFill>
                  </a:tcPr>
                </a:tc>
              </a:tr>
            </a:tbl>
          </a:graphicData>
        </a:graphic>
      </p:graphicFrame>
      <p:sp>
        <p:nvSpPr>
          <p:cNvPr id="3" name="TextBox 2"/>
          <p:cNvSpPr txBox="1"/>
          <p:nvPr/>
        </p:nvSpPr>
        <p:spPr>
          <a:xfrm>
            <a:off x="425885" y="5711526"/>
            <a:ext cx="8564782" cy="707886"/>
          </a:xfrm>
          <a:prstGeom prst="rect">
            <a:avLst/>
          </a:prstGeom>
          <a:noFill/>
        </p:spPr>
        <p:txBody>
          <a:bodyPr wrap="square" rtlCol="0">
            <a:spAutoFit/>
          </a:bodyPr>
          <a:lstStyle/>
          <a:p>
            <a:pPr marL="342900" indent="-342900">
              <a:buFont typeface="Arial" charset="0"/>
              <a:buChar char="•"/>
            </a:pPr>
            <a:r>
              <a:rPr lang="en-US" sz="2000" b="1" dirty="0">
                <a:solidFill>
                  <a:schemeClr val="bg1"/>
                </a:solidFill>
              </a:rPr>
              <a:t>After a median observation time of 30 months, </a:t>
            </a:r>
            <a:r>
              <a:rPr lang="en-US" sz="2000" b="1" dirty="0" smtClean="0">
                <a:solidFill>
                  <a:schemeClr val="bg1"/>
                </a:solidFill>
              </a:rPr>
              <a:t>interim </a:t>
            </a:r>
            <a:r>
              <a:rPr lang="en-US" sz="2000" b="1" dirty="0">
                <a:solidFill>
                  <a:schemeClr val="bg1"/>
                </a:solidFill>
              </a:rPr>
              <a:t>analysis of </a:t>
            </a:r>
            <a:r>
              <a:rPr lang="en-US" sz="2000" b="1" dirty="0" smtClean="0">
                <a:solidFill>
                  <a:schemeClr val="bg1"/>
                </a:solidFill>
              </a:rPr>
              <a:t>OS showed no significant difference </a:t>
            </a:r>
            <a:r>
              <a:rPr lang="en-US" sz="2000" b="1" dirty="0">
                <a:solidFill>
                  <a:schemeClr val="bg1"/>
                </a:solidFill>
              </a:rPr>
              <a:t>between treatment </a:t>
            </a:r>
            <a:r>
              <a:rPr lang="en-US" sz="2000" b="1" dirty="0" smtClean="0">
                <a:solidFill>
                  <a:schemeClr val="bg1"/>
                </a:solidFill>
              </a:rPr>
              <a:t>groups</a:t>
            </a:r>
            <a:endParaRPr lang="en-US" sz="2000" b="1" dirty="0">
              <a:solidFill>
                <a:schemeClr val="bg1"/>
              </a:solidFill>
            </a:endParaRPr>
          </a:p>
        </p:txBody>
      </p:sp>
      <p:sp>
        <p:nvSpPr>
          <p:cNvPr id="18" name="Text Box 20"/>
          <p:cNvSpPr txBox="1">
            <a:spLocks noChangeArrowheads="1"/>
          </p:cNvSpPr>
          <p:nvPr/>
        </p:nvSpPr>
        <p:spPr bwMode="auto">
          <a:xfrm>
            <a:off x="5315517" y="1208609"/>
            <a:ext cx="3214707" cy="1185913"/>
          </a:xfrm>
          <a:prstGeom prst="rect">
            <a:avLst/>
          </a:prstGeom>
          <a:solidFill>
            <a:srgbClr val="F99721"/>
          </a:solidFill>
          <a:ln w="12700">
            <a:solidFill>
              <a:schemeClr val="tx1">
                <a:lumMod val="10000"/>
                <a:lumOff val="90000"/>
              </a:schemeClr>
            </a:solidFill>
            <a:miter lim="800000"/>
            <a:headEnd/>
            <a:tailEnd/>
          </a:ln>
        </p:spPr>
        <p:txBody>
          <a:bodyPr wrap="square" anchor="ctr" anchorCtr="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Brentuximab vedotin</a:t>
            </a:r>
          </a:p>
          <a:p>
            <a:pPr algn="ctr" fontAlgn="base">
              <a:lnSpc>
                <a:spcPct val="110000"/>
              </a:lnSpc>
              <a:spcBef>
                <a:spcPct val="0"/>
              </a:spcBef>
              <a:spcAft>
                <a:spcPct val="0"/>
              </a:spcAft>
              <a:buFontTx/>
              <a:buNone/>
              <a:defRPr/>
            </a:pPr>
            <a:r>
              <a:rPr lang="en-US" altLang="en-US" sz="2000" b="1" dirty="0" smtClean="0">
                <a:solidFill>
                  <a:srgbClr val="011997"/>
                </a:solidFill>
                <a:latin typeface="Arial"/>
                <a:ea typeface="Arial" pitchFamily="-104" charset="0"/>
                <a:cs typeface="Arial" panose="020B0604020202020204" pitchFamily="34" charset="0"/>
              </a:rPr>
              <a:t>1.8 mg/kg q3wk</a:t>
            </a:r>
          </a:p>
        </p:txBody>
      </p:sp>
      <p:sp>
        <p:nvSpPr>
          <p:cNvPr id="24" name="Text Box 20"/>
          <p:cNvSpPr txBox="1">
            <a:spLocks noChangeArrowheads="1"/>
          </p:cNvSpPr>
          <p:nvPr/>
        </p:nvSpPr>
        <p:spPr bwMode="auto">
          <a:xfrm>
            <a:off x="5320799" y="3131372"/>
            <a:ext cx="3209425" cy="881182"/>
          </a:xfrm>
          <a:prstGeom prst="rect">
            <a:avLst/>
          </a:prstGeom>
          <a:solidFill>
            <a:srgbClr val="99CD13"/>
          </a:solidFill>
          <a:ln w="12700">
            <a:solidFill>
              <a:schemeClr val="tx1">
                <a:lumMod val="10000"/>
                <a:lumOff val="90000"/>
              </a:schemeClr>
            </a:solidFill>
            <a:miter lim="800000"/>
            <a:headEnd/>
            <a:tailEnd/>
          </a:ln>
        </p:spPr>
        <p:txBody>
          <a:bodyPr wrap="square" anchor="ctr">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110000"/>
              </a:lnSpc>
              <a:spcBef>
                <a:spcPct val="0"/>
              </a:spcBef>
              <a:spcAft>
                <a:spcPct val="0"/>
              </a:spcAft>
              <a:buFontTx/>
              <a:buNone/>
              <a:defRPr/>
            </a:pPr>
            <a:r>
              <a:rPr lang="en-US" altLang="en-US" sz="2000" b="1" dirty="0" smtClean="0">
                <a:solidFill>
                  <a:srgbClr val="010F97"/>
                </a:solidFill>
                <a:latin typeface="Arial"/>
                <a:ea typeface="Arial" pitchFamily="-104" charset="0"/>
                <a:cs typeface="Arial" panose="020B0604020202020204" pitchFamily="34" charset="0"/>
              </a:rPr>
              <a:t>Placebo</a:t>
            </a:r>
          </a:p>
        </p:txBody>
      </p:sp>
      <p:sp>
        <p:nvSpPr>
          <p:cNvPr id="28" name="TextBox 27"/>
          <p:cNvSpPr txBox="1"/>
          <p:nvPr/>
        </p:nvSpPr>
        <p:spPr>
          <a:xfrm>
            <a:off x="4924819" y="2503545"/>
            <a:ext cx="463588" cy="323165"/>
          </a:xfrm>
          <a:prstGeom prst="rect">
            <a:avLst/>
          </a:prstGeom>
          <a:noFill/>
        </p:spPr>
        <p:txBody>
          <a:bodyPr wrap="none" rtlCol="0">
            <a:spAutoFit/>
          </a:bodyPr>
          <a:lstStyle/>
          <a:p>
            <a:r>
              <a:rPr lang="en-US" sz="1500" b="1" dirty="0" smtClean="0">
                <a:solidFill>
                  <a:schemeClr val="bg1"/>
                </a:solidFill>
              </a:rPr>
              <a:t>1:1</a:t>
            </a:r>
            <a:endParaRPr lang="en-US" sz="1500" b="1" dirty="0">
              <a:solidFill>
                <a:schemeClr val="bg1"/>
              </a:solidFill>
            </a:endParaRPr>
          </a:p>
        </p:txBody>
      </p:sp>
      <p:sp>
        <p:nvSpPr>
          <p:cNvPr id="31" name="Line 6"/>
          <p:cNvSpPr>
            <a:spLocks noChangeShapeType="1"/>
          </p:cNvSpPr>
          <p:nvPr/>
        </p:nvSpPr>
        <p:spPr bwMode="auto">
          <a:xfrm>
            <a:off x="3577536" y="2705922"/>
            <a:ext cx="1374845" cy="0"/>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Oval 25"/>
          <p:cNvSpPr>
            <a:spLocks noChangeArrowheads="1"/>
          </p:cNvSpPr>
          <p:nvPr/>
        </p:nvSpPr>
        <p:spPr bwMode="auto">
          <a:xfrm>
            <a:off x="3964460" y="2280472"/>
            <a:ext cx="852487" cy="850900"/>
          </a:xfrm>
          <a:prstGeom prst="ellipse">
            <a:avLst/>
          </a:prstGeom>
          <a:solidFill>
            <a:srgbClr val="FF66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lgn="ctr"/>
            <a:r>
              <a:rPr lang="en-US" sz="3000" b="1" dirty="0" smtClean="0">
                <a:solidFill>
                  <a:schemeClr val="bg1"/>
                </a:solidFill>
              </a:rPr>
              <a:t>R</a:t>
            </a:r>
          </a:p>
        </p:txBody>
      </p:sp>
      <p:grpSp>
        <p:nvGrpSpPr>
          <p:cNvPr id="35" name="Group 34"/>
          <p:cNvGrpSpPr/>
          <p:nvPr/>
        </p:nvGrpSpPr>
        <p:grpSpPr>
          <a:xfrm>
            <a:off x="4947163" y="1775755"/>
            <a:ext cx="317320" cy="1844228"/>
            <a:chOff x="6055060" y="2444577"/>
            <a:chExt cx="317320" cy="1844228"/>
          </a:xfrm>
        </p:grpSpPr>
        <p:sp>
          <p:nvSpPr>
            <p:cNvPr id="36" name="Line 7"/>
            <p:cNvSpPr>
              <a:spLocks noChangeShapeType="1"/>
            </p:cNvSpPr>
            <p:nvPr/>
          </p:nvSpPr>
          <p:spPr bwMode="auto">
            <a:xfrm flipH="1">
              <a:off x="6060278" y="2444577"/>
              <a:ext cx="0" cy="1844228"/>
            </a:xfrm>
            <a:prstGeom prst="line">
              <a:avLst/>
            </a:prstGeom>
            <a:noFill/>
            <a:ln w="2857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Line 8"/>
            <p:cNvSpPr>
              <a:spLocks noChangeShapeType="1"/>
            </p:cNvSpPr>
            <p:nvPr/>
          </p:nvSpPr>
          <p:spPr bwMode="auto">
            <a:xfrm flipV="1">
              <a:off x="6069167" y="2446903"/>
              <a:ext cx="303213" cy="6551"/>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
            <p:cNvSpPr>
              <a:spLocks noChangeShapeType="1"/>
            </p:cNvSpPr>
            <p:nvPr/>
          </p:nvSpPr>
          <p:spPr bwMode="auto">
            <a:xfrm flipV="1">
              <a:off x="6055060" y="4282015"/>
              <a:ext cx="303213" cy="0"/>
            </a:xfrm>
            <a:prstGeom prst="line">
              <a:avLst/>
            </a:prstGeom>
            <a:noFill/>
            <a:ln w="28575">
              <a:solidFill>
                <a:srgbClr val="FFFF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9" name="Group 104"/>
          <p:cNvGraphicFramePr>
            <a:graphicFrameLocks noGrp="1"/>
          </p:cNvGraphicFramePr>
          <p:nvPr>
            <p:extLst>
              <p:ext uri="{D42A27DB-BD31-4B8C-83A1-F6EECF244321}">
                <p14:modId xmlns:p14="http://schemas.microsoft.com/office/powerpoint/2010/main" val="112227699"/>
              </p:ext>
            </p:extLst>
          </p:nvPr>
        </p:nvGraphicFramePr>
        <p:xfrm>
          <a:off x="674146" y="1861457"/>
          <a:ext cx="2921897" cy="1737259"/>
        </p:xfrm>
        <a:graphic>
          <a:graphicData uri="http://schemas.openxmlformats.org/drawingml/2006/table">
            <a:tbl>
              <a:tblPr/>
              <a:tblGrid>
                <a:gridCol w="2921897"/>
              </a:tblGrid>
              <a:tr h="444737">
                <a:tc>
                  <a:txBody>
                    <a:bodyPr/>
                    <a:lstStyle/>
                    <a:p>
                      <a:pPr eaLnBrk="0" fontAlgn="base" hangingPunct="0">
                        <a:lnSpc>
                          <a:spcPct val="150000"/>
                        </a:lnSpc>
                        <a:spcBef>
                          <a:spcPts val="600"/>
                        </a:spcBef>
                        <a:spcAft>
                          <a:spcPts val="600"/>
                        </a:spcAft>
                        <a:buFont typeface="Arial" pitchFamily="-104" charset="0"/>
                        <a:buNone/>
                      </a:pPr>
                      <a:r>
                        <a:rPr lang="en-US" sz="2000" b="1" dirty="0" smtClean="0">
                          <a:solidFill>
                            <a:prstClr val="white"/>
                          </a:solidFill>
                          <a:latin typeface="+mn-lt"/>
                          <a:ea typeface="Arial" pitchFamily="-104" charset="0"/>
                          <a:cs typeface="Arial" pitchFamily="-104" charset="0"/>
                        </a:rPr>
                        <a:t>Eligibility (n = 329)</a:t>
                      </a:r>
                    </a:p>
                  </a:txBody>
                  <a:tcPr marL="91490" marR="91490" marT="45745" marB="45745"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r>
              <a:tr h="1188569">
                <a:tc>
                  <a:txBody>
                    <a:bodyPr/>
                    <a:lstStyle/>
                    <a:p>
                      <a:pPr marL="285750" indent="-285750" eaLnBrk="0" fontAlgn="base" hangingPunct="0">
                        <a:lnSpc>
                          <a:spcPct val="100000"/>
                        </a:lnSpc>
                        <a:spcBef>
                          <a:spcPts val="600"/>
                        </a:spcBef>
                        <a:spcAft>
                          <a:spcPts val="600"/>
                        </a:spcAft>
                        <a:buFont typeface="Arial"/>
                        <a:buChar char="•"/>
                      </a:pPr>
                      <a:r>
                        <a:rPr lang="en-US" sz="2000" dirty="0" smtClean="0">
                          <a:solidFill>
                            <a:prstClr val="white"/>
                          </a:solidFill>
                          <a:latin typeface="+mn-lt"/>
                          <a:ea typeface="Arial" pitchFamily="-104" charset="0"/>
                          <a:cs typeface="Arial" pitchFamily="-104" charset="0"/>
                        </a:rPr>
                        <a:t>Patients at high</a:t>
                      </a:r>
                      <a:r>
                        <a:rPr lang="en-US" sz="2000" baseline="0" dirty="0" smtClean="0">
                          <a:solidFill>
                            <a:prstClr val="white"/>
                          </a:solidFill>
                          <a:latin typeface="+mn-lt"/>
                          <a:ea typeface="Arial" pitchFamily="-104" charset="0"/>
                          <a:cs typeface="Arial" pitchFamily="-104" charset="0"/>
                        </a:rPr>
                        <a:t> </a:t>
                      </a:r>
                      <a:r>
                        <a:rPr lang="en-US" sz="2000" dirty="0" smtClean="0">
                          <a:solidFill>
                            <a:prstClr val="white"/>
                          </a:solidFill>
                          <a:latin typeface="+mn-lt"/>
                          <a:ea typeface="Arial" pitchFamily="-104" charset="0"/>
                          <a:cs typeface="Arial" pitchFamily="-104" charset="0"/>
                        </a:rPr>
                        <a:t>risk of residual HL after ASCT</a:t>
                      </a:r>
                    </a:p>
                  </a:txBody>
                  <a:tcPr marL="91490" marR="91490" marT="45745" marB="457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20090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2922" y="5249371"/>
            <a:ext cx="8122920" cy="1200329"/>
          </a:xfrm>
          <a:prstGeom prst="rect">
            <a:avLst/>
          </a:prstGeom>
          <a:noFill/>
          <a:ln w="38100">
            <a:solidFill>
              <a:srgbClr val="FF0000"/>
            </a:solidFill>
          </a:ln>
        </p:spPr>
        <p:txBody>
          <a:bodyPr wrap="square" rtlCol="0">
            <a:spAutoFit/>
          </a:bodyPr>
          <a:lstStyle/>
          <a:p>
            <a:pPr algn="ctr">
              <a:spcBef>
                <a:spcPts val="600"/>
              </a:spcBef>
              <a:spcAft>
                <a:spcPts val="600"/>
              </a:spcAft>
            </a:pPr>
            <a:r>
              <a:rPr lang="en-US" b="1" dirty="0" smtClean="0">
                <a:solidFill>
                  <a:srgbClr val="FFFF00"/>
                </a:solidFill>
                <a:sym typeface="Wingdings"/>
              </a:rPr>
              <a:t>Treatment was switched to a gemcitabine-based regimen and achieved a near PR with symptomatic improvement</a:t>
            </a:r>
            <a:endParaRPr lang="en-US" b="1" dirty="0">
              <a:solidFill>
                <a:srgbClr val="FFFF00"/>
              </a:solidFill>
            </a:endParaRPr>
          </a:p>
        </p:txBody>
      </p:sp>
      <p:sp>
        <p:nvSpPr>
          <p:cNvPr id="2" name="Title 1"/>
          <p:cNvSpPr>
            <a:spLocks noGrp="1"/>
          </p:cNvSpPr>
          <p:nvPr>
            <p:ph type="title"/>
          </p:nvPr>
        </p:nvSpPr>
        <p:spPr/>
        <p:txBody>
          <a:bodyPr/>
          <a:lstStyle/>
          <a:p>
            <a:r>
              <a:rPr lang="en-US" dirty="0">
                <a:solidFill>
                  <a:srgbClr val="BBE0E3"/>
                </a:solidFill>
              </a:rPr>
              <a:t>Case </a:t>
            </a:r>
            <a:r>
              <a:rPr lang="en-US" dirty="0" smtClean="0">
                <a:solidFill>
                  <a:srgbClr val="BBE0E3"/>
                </a:solidFill>
              </a:rPr>
              <a:t>Discussion</a:t>
            </a:r>
            <a:endParaRPr lang="en-US" dirty="0"/>
          </a:p>
        </p:txBody>
      </p:sp>
      <p:sp>
        <p:nvSpPr>
          <p:cNvPr id="3" name="Content Placeholder 2"/>
          <p:cNvSpPr>
            <a:spLocks noGrp="1"/>
          </p:cNvSpPr>
          <p:nvPr>
            <p:ph idx="1"/>
          </p:nvPr>
        </p:nvSpPr>
        <p:spPr>
          <a:xfrm>
            <a:off x="685800" y="1295400"/>
            <a:ext cx="7940042" cy="3953971"/>
          </a:xfrm>
        </p:spPr>
        <p:txBody>
          <a:bodyPr/>
          <a:lstStyle/>
          <a:p>
            <a:pPr>
              <a:buFont typeface="Arial" charset="0"/>
              <a:buChar char="•"/>
            </a:pPr>
            <a:r>
              <a:rPr lang="en-US" dirty="0"/>
              <a:t>A 72-year-old woman </a:t>
            </a:r>
            <a:r>
              <a:rPr lang="en-US" dirty="0" smtClean="0"/>
              <a:t>presented </a:t>
            </a:r>
            <a:r>
              <a:rPr lang="en-US" dirty="0"/>
              <a:t>in December 2013 with widespread diffuse lymphadenopathy, fatigue and night sweats.</a:t>
            </a:r>
          </a:p>
          <a:p>
            <a:pPr>
              <a:spcBef>
                <a:spcPts val="600"/>
              </a:spcBef>
              <a:spcAft>
                <a:spcPts val="600"/>
              </a:spcAft>
              <a:buFont typeface="Arial" charset="0"/>
              <a:buChar char="•"/>
            </a:pPr>
            <a:r>
              <a:rPr lang="en-US" dirty="0"/>
              <a:t>Fine needle aspirate biopsies and core biopsies were </a:t>
            </a:r>
            <a:r>
              <a:rPr lang="en-US" dirty="0" smtClean="0"/>
              <a:t>inconclusive.</a:t>
            </a:r>
            <a:endParaRPr lang="en-US" dirty="0"/>
          </a:p>
          <a:p>
            <a:pPr>
              <a:spcBef>
                <a:spcPts val="600"/>
              </a:spcBef>
              <a:spcAft>
                <a:spcPts val="600"/>
              </a:spcAft>
              <a:buFont typeface="Arial" charset="0"/>
              <a:buChar char="•"/>
            </a:pPr>
            <a:r>
              <a:rPr lang="en-US" dirty="0"/>
              <a:t>Cervical lymph node biopsy showed </a:t>
            </a:r>
            <a:r>
              <a:rPr lang="en-US" dirty="0" smtClean="0"/>
              <a:t>PTCL-NOS.</a:t>
            </a:r>
            <a:endParaRPr lang="en-US" dirty="0"/>
          </a:p>
          <a:p>
            <a:pPr>
              <a:spcBef>
                <a:spcPts val="600"/>
              </a:spcBef>
              <a:spcAft>
                <a:spcPts val="600"/>
              </a:spcAft>
              <a:buFont typeface="Arial" charset="0"/>
              <a:buChar char="•"/>
            </a:pPr>
            <a:r>
              <a:rPr lang="en-US" dirty="0"/>
              <a:t>Staging revealed Stage IV </a:t>
            </a:r>
            <a:r>
              <a:rPr lang="en-US" dirty="0" smtClean="0"/>
              <a:t>disease.</a:t>
            </a:r>
            <a:endParaRPr lang="en-US" dirty="0"/>
          </a:p>
          <a:p>
            <a:pPr>
              <a:spcBef>
                <a:spcPts val="600"/>
              </a:spcBef>
              <a:spcAft>
                <a:spcPts val="600"/>
              </a:spcAft>
              <a:buFont typeface="Arial" charset="0"/>
              <a:buChar char="•"/>
            </a:pPr>
            <a:r>
              <a:rPr lang="en-US" dirty="0"/>
              <a:t>Patient received CHOP x 3 cycles without any </a:t>
            </a:r>
            <a:r>
              <a:rPr lang="en-US" dirty="0" smtClean="0"/>
              <a:t>benefit.</a:t>
            </a:r>
          </a:p>
          <a:p>
            <a:endParaRPr lang="en-US" dirty="0"/>
          </a:p>
        </p:txBody>
      </p:sp>
    </p:spTree>
    <p:extLst>
      <p:ext uri="{BB962C8B-B14F-4D97-AF65-F5344CB8AC3E}">
        <p14:creationId xmlns:p14="http://schemas.microsoft.com/office/powerpoint/2010/main" val="123162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Custom 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25979</TotalTime>
  <Words>3458</Words>
  <Application>Microsoft Macintosh PowerPoint</Application>
  <PresentationFormat>On-screen Show (4:3)</PresentationFormat>
  <Paragraphs>544</Paragraphs>
  <Slides>49</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.AppleSystemUIFont</vt:lpstr>
      <vt:lpstr>Arial</vt:lpstr>
      <vt:lpstr>Arial Bold</vt:lpstr>
      <vt:lpstr>ＭＳ Ｐゴシック</vt:lpstr>
      <vt:lpstr>Wingdings</vt:lpstr>
      <vt:lpstr>ヒラギノ角ゴ Pro W3</vt:lpstr>
      <vt:lpstr>8_Blank Presentation</vt:lpstr>
      <vt:lpstr>Blank Presentation</vt:lpstr>
      <vt:lpstr>GADOLIN: A Phase III Trial of Obinutuzumab  and Bendamustine</vt:lpstr>
      <vt:lpstr>GALLIUM: A Phase III Trial of Obinutuzumab-Based Induction and Maintenance Therapy</vt:lpstr>
      <vt:lpstr>GOYA: A Phase III Trial of Obinutuzumab/CHOP or Rituximab/CHOP for Untreated DLBCL</vt:lpstr>
      <vt:lpstr>GALLIUM: Select Adverse Events</vt:lpstr>
      <vt:lpstr>PI3 Kinase Inhibitors: Idelalisib versus Copanlisib</vt:lpstr>
      <vt:lpstr>Approach to Sequencing Therapies in MCL</vt:lpstr>
      <vt:lpstr>AETHERA: A Phase III Trial of Brentuximab  Vedotin for Hodgkin Lymphoma (HL)</vt:lpstr>
      <vt:lpstr>AETHERA: A Phase III Trial of Brentuximab  Vedotin for HL</vt:lpstr>
      <vt:lpstr>Case Discussion</vt:lpstr>
      <vt:lpstr>Case Discussion</vt:lpstr>
      <vt:lpstr>First-Line Therapeutic Approach for CLL</vt:lpstr>
      <vt:lpstr>Ibrutinib for CLL and SLL: Long-Term Safety Analysis After 5 Years of Follow-Up</vt:lpstr>
      <vt:lpstr>Management of Tumor Lysis Associated with Venetoclax</vt:lpstr>
      <vt:lpstr>PowerPoint Presentation</vt:lpstr>
      <vt:lpstr>PowerPoint Presentation</vt:lpstr>
      <vt:lpstr>Consolidation and Maintenance Therapy with RVD for Patients with High-Risk MM</vt:lpstr>
      <vt:lpstr>IFM/DFCI 2009: A Phase III Trial of ASCT for MM</vt:lpstr>
      <vt:lpstr>IFM/DFCI 2009: A Phase III Trial of ASCT for MM</vt:lpstr>
      <vt:lpstr>Personal Experience with Daratumumab in Combination with an IMiD or Immune-Directed Therapy</vt:lpstr>
      <vt:lpstr>Case Discussion</vt:lpstr>
      <vt:lpstr>Case Discussion</vt:lpstr>
      <vt:lpstr>Toxicities Associated with Ixazomib Therapy</vt:lpstr>
      <vt:lpstr>Phase I Study of Venetoclax Monotherapy for Relapsed/Refractory MM</vt:lpstr>
      <vt:lpstr>Utility of Chimeric Antigen Receptor T (CAR T)-Cell Therapy versus BiTEs in MM</vt:lpstr>
      <vt:lpstr>Case Discussion</vt:lpstr>
      <vt:lpstr>Case Discussion</vt:lpstr>
      <vt:lpstr>Case Discussion</vt:lpstr>
      <vt:lpstr>Phase III CALGB-10603 (RATIFY) Trial of Midostaurin for Newly Diagnosed FLT3 Mutation-Positive AML1</vt:lpstr>
      <vt:lpstr>Approach to FLT3 Mutation Testing in AML</vt:lpstr>
      <vt:lpstr>Phase Ib/II Study of Venetoclax and Low-Dose Cytarabine for Untreated AML in Patients  65 Years and Older</vt:lpstr>
      <vt:lpstr>Case Discussion</vt:lpstr>
      <vt:lpstr>Case Discussion</vt:lpstr>
      <vt:lpstr>Case Discussion</vt:lpstr>
      <vt:lpstr>Decision-Making Approach to the Use of JAK Inhibitors for Patients with MPN</vt:lpstr>
      <vt:lpstr>Case Discussion</vt:lpstr>
      <vt:lpstr>Achieving MRD-Negative Status with Blinatumomab in the Management of ALL</vt:lpstr>
      <vt:lpstr>Case Discussion</vt:lpstr>
      <vt:lpstr>Case Discussion</vt:lpstr>
      <vt:lpstr>Case Discussion</vt:lpstr>
      <vt:lpstr>Is Sequencing CAR T-Cell Therapy After Lenalidomide/Rituximab Beneficial?</vt:lpstr>
      <vt:lpstr>Overview of CAR T-Cell Therapy</vt:lpstr>
      <vt:lpstr>Case Discussion</vt:lpstr>
      <vt:lpstr>Management of Toxicities Associated with  CAR T-Cell Therapy</vt:lpstr>
      <vt:lpstr>ZUMA-1: A Phase II Trial of CAR T-Cell Therapy for Refractory DLBCL</vt:lpstr>
      <vt:lpstr>ZUMA-1: CAR T-Cell Therapy Side Effects</vt:lpstr>
      <vt:lpstr>ACE-CL-001: A Phase I/II Trial of Acalabrutinib for Relapsed CLL</vt:lpstr>
      <vt:lpstr>ACE-CL-001: A Phase I/II Trial of Acalabrutinib for Relapsed CLL</vt:lpstr>
      <vt:lpstr>Phase III RELEVANCE Trial</vt:lpstr>
      <vt:lpstr>Experience with Toxicities Associated with the R2 Regimen</vt:lpstr>
    </vt:vector>
  </TitlesOfParts>
  <Company>Research To Practice</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creator>Fernando G Rendina</dc:creator>
  <cp:lastModifiedBy>Silvana Izquierdo</cp:lastModifiedBy>
  <cp:revision>1657</cp:revision>
  <cp:lastPrinted>2017-03-31T11:38:53Z</cp:lastPrinted>
  <dcterms:created xsi:type="dcterms:W3CDTF">2012-08-13T12:55:31Z</dcterms:created>
  <dcterms:modified xsi:type="dcterms:W3CDTF">2017-03-31T11:40:09Z</dcterms:modified>
</cp:coreProperties>
</file>