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92099" r:id="rId1"/>
  </p:sldMasterIdLst>
  <p:notesMasterIdLst>
    <p:notesMasterId r:id="rId29"/>
  </p:notesMasterIdLst>
  <p:handoutMasterIdLst>
    <p:handoutMasterId r:id="rId30"/>
  </p:handoutMasterIdLst>
  <p:sldIdLst>
    <p:sldId id="1120" r:id="rId2"/>
    <p:sldId id="1128" r:id="rId3"/>
    <p:sldId id="1124" r:id="rId4"/>
    <p:sldId id="1129" r:id="rId5"/>
    <p:sldId id="1126" r:id="rId6"/>
    <p:sldId id="1132" r:id="rId7"/>
    <p:sldId id="1133" r:id="rId8"/>
    <p:sldId id="1137" r:id="rId9"/>
    <p:sldId id="1138" r:id="rId10"/>
    <p:sldId id="1139" r:id="rId11"/>
    <p:sldId id="1141" r:id="rId12"/>
    <p:sldId id="1143" r:id="rId13"/>
    <p:sldId id="1152" r:id="rId14"/>
    <p:sldId id="1154" r:id="rId15"/>
    <p:sldId id="1164" r:id="rId16"/>
    <p:sldId id="1146" r:id="rId17"/>
    <p:sldId id="1159" r:id="rId18"/>
    <p:sldId id="1148" r:id="rId19"/>
    <p:sldId id="1149" r:id="rId20"/>
    <p:sldId id="1155" r:id="rId21"/>
    <p:sldId id="1157" r:id="rId22"/>
    <p:sldId id="1158" r:id="rId23"/>
    <p:sldId id="1161" r:id="rId24"/>
    <p:sldId id="1162" r:id="rId25"/>
    <p:sldId id="1163" r:id="rId26"/>
    <p:sldId id="1136" r:id="rId27"/>
    <p:sldId id="1167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Mac WQ02392KDA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BB30"/>
    <a:srgbClr val="FF742D"/>
    <a:srgbClr val="76D4F0"/>
    <a:srgbClr val="005796"/>
    <a:srgbClr val="012A50"/>
    <a:srgbClr val="BBE0E3"/>
    <a:srgbClr val="FE1DFF"/>
    <a:srgbClr val="FFFFFF"/>
    <a:srgbClr val="0432FF"/>
    <a:srgbClr val="0E45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7"/>
    <p:restoredTop sz="94801"/>
  </p:normalViewPr>
  <p:slideViewPr>
    <p:cSldViewPr snapToGrid="0">
      <p:cViewPr>
        <p:scale>
          <a:sx n="100" d="100"/>
          <a:sy n="100" d="100"/>
        </p:scale>
        <p:origin x="1960" y="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02" d="100"/>
          <a:sy n="102" d="100"/>
        </p:scale>
        <p:origin x="-4936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881CB3-A4B3-774C-8834-9AA7B33D60A8}" type="datetimeFigureOut">
              <a:rPr lang="en-US"/>
              <a:pPr>
                <a:defRPr/>
              </a:pPr>
              <a:t>12/23/16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F80E6B0-18AE-5B44-A1EA-AC7BB03761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80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3AA6AD-4C6C-F54A-83AF-EE84ACA822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87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86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15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7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3AA6AD-4C6C-F54A-83AF-EE84ACA8222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080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86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86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19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60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817462-C0DE-534F-9430-245BC02EEB5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8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RTP_SlideBackground-ASCO-GI-13_v1fr-Titl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 algn="ctr">
              <a:defRPr sz="23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1943100" cy="6489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676900" cy="6489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125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62088"/>
            <a:ext cx="3810000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62088"/>
            <a:ext cx="3810000" cy="5027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RTP_SlideBackground-YiR_v3fr-bullete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62088"/>
            <a:ext cx="7772400" cy="5027612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4251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2100" r:id="rId1"/>
    <p:sldLayoutId id="2147492101" r:id="rId2"/>
    <p:sldLayoutId id="2147492102" r:id="rId3"/>
    <p:sldLayoutId id="2147492103" r:id="rId4"/>
    <p:sldLayoutId id="2147492104" r:id="rId5"/>
    <p:sldLayoutId id="2147492105" r:id="rId6"/>
    <p:sldLayoutId id="2147492106" r:id="rId7"/>
    <p:sldLayoutId id="2147492107" r:id="rId8"/>
    <p:sldLayoutId id="2147492108" r:id="rId9"/>
    <p:sldLayoutId id="2147492109" r:id="rId10"/>
    <p:sldLayoutId id="2147492110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BBE0E3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rgbClr val="EFC53D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bg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5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566" y="1517107"/>
            <a:ext cx="5632853" cy="3612537"/>
          </a:xfrm>
          <a:prstGeom prst="rect">
            <a:avLst/>
          </a:prstGeom>
        </p:spPr>
      </p:pic>
      <p:sp>
        <p:nvSpPr>
          <p:cNvPr id="32769" name="Title 2"/>
          <p:cNvSpPr>
            <a:spLocks noGrp="1"/>
          </p:cNvSpPr>
          <p:nvPr>
            <p:ph type="title"/>
          </p:nvPr>
        </p:nvSpPr>
        <p:spPr>
          <a:xfrm>
            <a:off x="685800" y="126683"/>
            <a:ext cx="7772400" cy="1143000"/>
          </a:xfrm>
        </p:spPr>
        <p:txBody>
          <a:bodyPr/>
          <a:lstStyle/>
          <a:p>
            <a:r>
              <a:rPr lang="en-US" dirty="0"/>
              <a:t>MA17R</a:t>
            </a:r>
            <a:r>
              <a:rPr lang="en-US" dirty="0" smtClean="0"/>
              <a:t>: Disease-Free Survival with Extended Adjuvant </a:t>
            </a:r>
            <a:r>
              <a:rPr lang="en-US" dirty="0" err="1" smtClean="0"/>
              <a:t>Letrozole</a:t>
            </a:r>
            <a:r>
              <a:rPr lang="en-US" dirty="0" smtClean="0"/>
              <a:t> in Postmenopausal Women with Early-Stage Breast </a:t>
            </a:r>
            <a:r>
              <a:rPr lang="en-US" dirty="0"/>
              <a:t>Cancer (BC)</a:t>
            </a:r>
          </a:p>
        </p:txBody>
      </p:sp>
      <p:sp>
        <p:nvSpPr>
          <p:cNvPr id="32770" name="TextBox 15"/>
          <p:cNvSpPr txBox="1">
            <a:spLocks noChangeArrowheads="1"/>
          </p:cNvSpPr>
          <p:nvPr/>
        </p:nvSpPr>
        <p:spPr bwMode="auto">
          <a:xfrm>
            <a:off x="0" y="648866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Goss PE </a:t>
            </a:r>
            <a:r>
              <a:rPr lang="en-US" sz="1800" dirty="0">
                <a:solidFill>
                  <a:srgbClr val="FFFFFF"/>
                </a:solidFill>
                <a:cs typeface="Arial" charset="0"/>
              </a:rPr>
              <a:t>et </a:t>
            </a: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al. </a:t>
            </a:r>
            <a:r>
              <a:rPr lang="en-US" sz="1800" i="1" dirty="0" smtClean="0">
                <a:solidFill>
                  <a:srgbClr val="FFFFFF"/>
                </a:solidFill>
                <a:cs typeface="Arial" charset="0"/>
              </a:rPr>
              <a:t>N </a:t>
            </a:r>
            <a:r>
              <a:rPr lang="en-US" sz="1800" i="1" dirty="0" err="1" smtClean="0">
                <a:solidFill>
                  <a:srgbClr val="FFFFFF"/>
                </a:solidFill>
                <a:cs typeface="Arial" charset="0"/>
              </a:rPr>
              <a:t>Engl</a:t>
            </a:r>
            <a:r>
              <a:rPr lang="en-US" sz="1800" i="1" dirty="0" smtClean="0">
                <a:solidFill>
                  <a:srgbClr val="FFFFFF"/>
                </a:solidFill>
                <a:cs typeface="Arial" charset="0"/>
              </a:rPr>
              <a:t> J Med </a:t>
            </a: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2016;375(3):209-19.</a:t>
            </a:r>
            <a:endParaRPr lang="en-US" sz="18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4046051" y="2301962"/>
            <a:ext cx="3499288" cy="1254983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graphicFrame>
        <p:nvGraphicFramePr>
          <p:cNvPr id="11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299147"/>
              </p:ext>
            </p:extLst>
          </p:nvPr>
        </p:nvGraphicFramePr>
        <p:xfrm>
          <a:off x="4114990" y="2357119"/>
          <a:ext cx="3343433" cy="1130286"/>
        </p:xfrm>
        <a:graphic>
          <a:graphicData uri="http://schemas.openxmlformats.org/drawingml/2006/table">
            <a:tbl>
              <a:tblPr/>
              <a:tblGrid>
                <a:gridCol w="1044765"/>
                <a:gridCol w="1253903"/>
                <a:gridCol w="1044765"/>
              </a:tblGrid>
              <a:tr h="49190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81997" marR="81997" marT="40990" marB="40990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  <a:r>
                        <a:rPr kumimoji="0" 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Letrozole</a:t>
                      </a: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/>
                      </a:r>
                      <a:b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959)</a:t>
                      </a:r>
                    </a:p>
                  </a:txBody>
                  <a:tcPr marL="81997" marR="81997" marT="40990" marB="40990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959)</a:t>
                      </a:r>
                    </a:p>
                  </a:txBody>
                  <a:tcPr marL="81997" marR="81997" marT="40990" marB="40990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27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5-year DFS</a:t>
                      </a:r>
                    </a:p>
                  </a:txBody>
                  <a:tcPr marL="81997" marR="81997" marT="40990" marB="4099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95%</a:t>
                      </a:r>
                    </a:p>
                  </a:txBody>
                  <a:tcPr marL="81997" marR="81997" marT="40990" marB="4099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91%</a:t>
                      </a:r>
                    </a:p>
                  </a:txBody>
                  <a:tcPr marL="81997" marR="81997" marT="40990" marB="4099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31044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HR = 0.66;</a:t>
                      </a:r>
                      <a:r>
                        <a:rPr kumimoji="0" lang="en-US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p</a:t>
                      </a:r>
                      <a:r>
                        <a:rPr kumimoji="0" 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= 0.01</a:t>
                      </a:r>
                    </a:p>
                  </a:txBody>
                  <a:tcPr marL="81997" marR="81997" marT="40990" marB="40990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38" marR="91438" marT="45715" marB="45715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5"/>
          <p:cNvSpPr txBox="1">
            <a:spLocks noChangeArrowheads="1"/>
          </p:cNvSpPr>
          <p:nvPr/>
        </p:nvSpPr>
        <p:spPr bwMode="auto">
          <a:xfrm>
            <a:off x="397268" y="5763779"/>
            <a:ext cx="76674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5-year </a:t>
            </a:r>
            <a:r>
              <a:rPr lang="en-US" sz="1800" dirty="0"/>
              <a:t>overall survival: </a:t>
            </a:r>
            <a:r>
              <a:rPr lang="en-US" sz="1800" dirty="0" err="1"/>
              <a:t>Letrozole</a:t>
            </a:r>
            <a:r>
              <a:rPr lang="en-US" sz="1800" dirty="0"/>
              <a:t> 93%, placebo 94%, (</a:t>
            </a:r>
            <a:r>
              <a:rPr lang="en-US" sz="1800" i="1" dirty="0"/>
              <a:t>p </a:t>
            </a:r>
            <a:r>
              <a:rPr lang="en-US" sz="1800" dirty="0" smtClean="0"/>
              <a:t>nonsignificant)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 smtClean="0"/>
              <a:t>Distant recurrence rate: </a:t>
            </a:r>
            <a:r>
              <a:rPr lang="en-US" sz="1800" dirty="0" err="1"/>
              <a:t>Letrozole</a:t>
            </a:r>
            <a:r>
              <a:rPr lang="en-US" sz="1800" dirty="0"/>
              <a:t> 4.4</a:t>
            </a:r>
            <a:r>
              <a:rPr lang="en-US" sz="1800" dirty="0" smtClean="0"/>
              <a:t>%, </a:t>
            </a:r>
            <a:r>
              <a:rPr lang="en-US" sz="1800" dirty="0"/>
              <a:t>placebo 5.5</a:t>
            </a:r>
            <a:r>
              <a:rPr lang="en-US" sz="1800" dirty="0" smtClean="0"/>
              <a:t>%</a:t>
            </a:r>
            <a:endParaRPr lang="en-US" sz="1800" dirty="0"/>
          </a:p>
        </p:txBody>
      </p:sp>
      <p:sp>
        <p:nvSpPr>
          <p:cNvPr id="13" name="TextBox 15"/>
          <p:cNvSpPr txBox="1">
            <a:spLocks noChangeArrowheads="1"/>
          </p:cNvSpPr>
          <p:nvPr/>
        </p:nvSpPr>
        <p:spPr bwMode="auto">
          <a:xfrm>
            <a:off x="3656227" y="5095218"/>
            <a:ext cx="23081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 smtClean="0"/>
              <a:t>Time (years)</a:t>
            </a:r>
            <a:endParaRPr lang="en-US" sz="1800" b="1" dirty="0"/>
          </a:p>
        </p:txBody>
      </p:sp>
      <p:sp>
        <p:nvSpPr>
          <p:cNvPr id="15" name="TextBox 15"/>
          <p:cNvSpPr txBox="1">
            <a:spLocks noChangeArrowheads="1"/>
          </p:cNvSpPr>
          <p:nvPr/>
        </p:nvSpPr>
        <p:spPr bwMode="auto">
          <a:xfrm>
            <a:off x="2684988" y="3965902"/>
            <a:ext cx="14596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 smtClean="0"/>
              <a:t>Letrozole</a:t>
            </a:r>
            <a:endParaRPr lang="en-US" sz="1800" dirty="0" smtClean="0"/>
          </a:p>
          <a:p>
            <a:r>
              <a:rPr lang="en-US" sz="1800" dirty="0" smtClean="0"/>
              <a:t>Placebo</a:t>
            </a: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382982" y="4162521"/>
            <a:ext cx="29642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382982" y="4467321"/>
            <a:ext cx="296422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5E2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 rot="16200000">
            <a:off x="-163796" y="3047532"/>
            <a:ext cx="30653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b="1" smtClean="0"/>
              <a:t>Percentage</a:t>
            </a:r>
            <a:endParaRPr lang="en-US" sz="1800" b="1" dirty="0"/>
          </a:p>
        </p:txBody>
      </p:sp>
      <p:sp>
        <p:nvSpPr>
          <p:cNvPr id="18" name="TextBox 15"/>
          <p:cNvSpPr txBox="1">
            <a:spLocks noChangeArrowheads="1"/>
          </p:cNvSpPr>
          <p:nvPr/>
        </p:nvSpPr>
        <p:spPr bwMode="auto">
          <a:xfrm>
            <a:off x="685800" y="5385946"/>
            <a:ext cx="31588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/>
              <a:t>DFS = disease-free survival</a:t>
            </a:r>
          </a:p>
        </p:txBody>
      </p:sp>
    </p:spTree>
    <p:extLst>
      <p:ext uri="{BB962C8B-B14F-4D97-AF65-F5344CB8AC3E}">
        <p14:creationId xmlns:p14="http://schemas.microsoft.com/office/powerpoint/2010/main" val="86745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5"/>
          <p:cNvSpPr txBox="1">
            <a:spLocks noChangeArrowheads="1"/>
          </p:cNvSpPr>
          <p:nvPr/>
        </p:nvSpPr>
        <p:spPr bwMode="auto">
          <a:xfrm>
            <a:off x="0" y="6442502"/>
            <a:ext cx="9144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 smtClean="0">
                <a:solidFill>
                  <a:srgbClr val="FFFFFF"/>
                </a:solidFill>
                <a:cs typeface="Arial" charset="0"/>
              </a:rPr>
              <a:t>Dickler</a:t>
            </a: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 MN et </a:t>
            </a:r>
            <a:r>
              <a:rPr lang="en-US" sz="1800" dirty="0">
                <a:solidFill>
                  <a:srgbClr val="FFFFFF"/>
                </a:solidFill>
                <a:cs typeface="Arial" charset="0"/>
              </a:rPr>
              <a:t>al. </a:t>
            </a:r>
            <a:r>
              <a:rPr lang="en-US" sz="1800" i="1" dirty="0" smtClean="0">
                <a:solidFill>
                  <a:srgbClr val="FFFFFF"/>
                </a:solidFill>
                <a:cs typeface="Arial" charset="0"/>
              </a:rPr>
              <a:t>Proc ASCO </a:t>
            </a: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2016;Abstract 510.</a:t>
            </a:r>
            <a:endParaRPr lang="en-US" sz="18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0208"/>
            <a:ext cx="7772400" cy="1143000"/>
          </a:xfrm>
        </p:spPr>
        <p:txBody>
          <a:bodyPr/>
          <a:lstStyle/>
          <a:p>
            <a:r>
              <a:rPr lang="en-US" dirty="0" smtClean="0"/>
              <a:t>MONARCH 1: A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Phase II Study of Single-Agent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Abemaciclib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in HR-Positive, HER2-Negative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mBC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After Chemotherapy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555" y="1869225"/>
            <a:ext cx="8705088" cy="4448300"/>
          </a:xfrm>
          <a:prstGeom prst="rect">
            <a:avLst/>
          </a:prstGeom>
        </p:spPr>
      </p:pic>
      <p:sp>
        <p:nvSpPr>
          <p:cNvPr id="10" name="TextBox 15"/>
          <p:cNvSpPr txBox="1">
            <a:spLocks noChangeArrowheads="1"/>
          </p:cNvSpPr>
          <p:nvPr/>
        </p:nvSpPr>
        <p:spPr bwMode="auto">
          <a:xfrm rot="16200000">
            <a:off x="-1888123" y="3788946"/>
            <a:ext cx="42672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1" dirty="0" smtClean="0"/>
              <a:t>Change </a:t>
            </a:r>
            <a:r>
              <a:rPr lang="en-US" sz="1600" b="1" smtClean="0"/>
              <a:t>from baseline (%)</a:t>
            </a:r>
            <a:endParaRPr lang="en-US" sz="1600" b="1" dirty="0"/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2122655" y="1440199"/>
            <a:ext cx="6595460" cy="1941827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graphicFrame>
        <p:nvGraphicFramePr>
          <p:cNvPr id="12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820368"/>
              </p:ext>
            </p:extLst>
          </p:nvPr>
        </p:nvGraphicFramePr>
        <p:xfrm>
          <a:off x="2226615" y="1560641"/>
          <a:ext cx="6384926" cy="1715699"/>
        </p:xfrm>
        <a:graphic>
          <a:graphicData uri="http://schemas.openxmlformats.org/drawingml/2006/table">
            <a:tbl>
              <a:tblPr/>
              <a:tblGrid>
                <a:gridCol w="4251326"/>
                <a:gridCol w="2133600"/>
              </a:tblGrid>
              <a:tr h="3047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Investigator-assessed response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Abemaciclib</a:t>
                      </a:r>
                      <a:r>
                        <a:rPr kumimoji="0" lang="en-US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200 mg </a:t>
                      </a:r>
                      <a:br>
                        <a:rPr kumimoji="0" lang="en-US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lang="en-US" sz="135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 = 132)</a:t>
                      </a:r>
                      <a:endParaRPr kumimoji="0" lang="en-US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7863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Confirmed ORR (CR + PR)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19.7%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2917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Complete response (CR)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2917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  Partial response (PR)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19.7%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2917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Clinical benefit rate (ORR + stable disease ≥6 </a:t>
                      </a:r>
                      <a:r>
                        <a:rPr kumimoji="0" lang="en-US" sz="13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mo</a:t>
                      </a: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42.4%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46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538619" y="1438441"/>
            <a:ext cx="8254652" cy="1968638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sp>
        <p:nvSpPr>
          <p:cNvPr id="235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BOLERO-2: </a:t>
            </a:r>
            <a:r>
              <a:rPr lang="en-US" dirty="0" err="1" smtClean="0"/>
              <a:t>Everolimus</a:t>
            </a:r>
            <a:r>
              <a:rPr lang="en-US" dirty="0" smtClean="0"/>
              <a:t> and Exemestane for HR-Positive, HER2-Negative Advanced 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71186"/>
            <a:ext cx="7772400" cy="2518513"/>
          </a:xfrm>
        </p:spPr>
        <p:txBody>
          <a:bodyPr/>
          <a:lstStyle/>
          <a:p>
            <a:r>
              <a:rPr lang="en-US" sz="2000" dirty="0" smtClean="0"/>
              <a:t>Discontinuation </a:t>
            </a:r>
            <a:r>
              <a:rPr lang="en-US" sz="2000" dirty="0"/>
              <a:t>due to adverse events (AEs): </a:t>
            </a:r>
            <a:r>
              <a:rPr lang="en-US" sz="2000" dirty="0" err="1" smtClean="0"/>
              <a:t>Everolimus</a:t>
            </a:r>
            <a:r>
              <a:rPr lang="en-US" sz="2000" dirty="0" smtClean="0"/>
              <a:t> </a:t>
            </a:r>
            <a:r>
              <a:rPr lang="en-US" sz="2000" dirty="0"/>
              <a:t>arm (29%), placebo (5</a:t>
            </a:r>
            <a:r>
              <a:rPr lang="en-US" sz="2000" dirty="0" smtClean="0"/>
              <a:t>%)</a:t>
            </a:r>
            <a:endParaRPr lang="en-US" sz="2000" dirty="0"/>
          </a:p>
          <a:p>
            <a:r>
              <a:rPr lang="en-US" sz="2000" dirty="0" smtClean="0"/>
              <a:t>Grade </a:t>
            </a:r>
            <a:r>
              <a:rPr lang="en-US" sz="2000" dirty="0"/>
              <a:t>3/4 AEs and serious AEs: </a:t>
            </a:r>
            <a:r>
              <a:rPr lang="en-US" sz="2000" dirty="0" err="1" smtClean="0"/>
              <a:t>Everolimus</a:t>
            </a:r>
            <a:r>
              <a:rPr lang="en-US" sz="2000" dirty="0" smtClean="0"/>
              <a:t> </a:t>
            </a:r>
            <a:r>
              <a:rPr lang="en-US" sz="2000" dirty="0"/>
              <a:t>55%, placebo 33</a:t>
            </a:r>
            <a:r>
              <a:rPr lang="en-US" sz="2000" dirty="0" smtClean="0"/>
              <a:t>%</a:t>
            </a:r>
            <a:endParaRPr lang="en-US" sz="2000" dirty="0"/>
          </a:p>
        </p:txBody>
      </p:sp>
      <p:sp>
        <p:nvSpPr>
          <p:cNvPr id="23554" name="TextBox 15"/>
          <p:cNvSpPr txBox="1">
            <a:spLocks noChangeArrowheads="1"/>
          </p:cNvSpPr>
          <p:nvPr/>
        </p:nvSpPr>
        <p:spPr bwMode="auto">
          <a:xfrm>
            <a:off x="0" y="6473279"/>
            <a:ext cx="92202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>
              <a:buFontTx/>
              <a:buNone/>
            </a:pPr>
            <a:r>
              <a:rPr lang="en-US" sz="1600" dirty="0" err="1" smtClean="0"/>
              <a:t>Piccart</a:t>
            </a:r>
            <a:r>
              <a:rPr lang="en-US" sz="1600" dirty="0" smtClean="0"/>
              <a:t> M et </a:t>
            </a:r>
            <a:r>
              <a:rPr lang="en-US" sz="1600" dirty="0"/>
              <a:t>al. </a:t>
            </a:r>
            <a:r>
              <a:rPr lang="en-US" sz="1600" i="1" dirty="0" smtClean="0"/>
              <a:t>Ann </a:t>
            </a:r>
            <a:r>
              <a:rPr lang="en-US" sz="1600" i="1" dirty="0" err="1" smtClean="0"/>
              <a:t>Oncol</a:t>
            </a:r>
            <a:r>
              <a:rPr lang="en-US" sz="1600" i="1" dirty="0" smtClean="0"/>
              <a:t> </a:t>
            </a:r>
            <a:r>
              <a:rPr lang="en-US" sz="1600" dirty="0" smtClean="0"/>
              <a:t>2014;25(12):2357-62. </a:t>
            </a:r>
          </a:p>
        </p:txBody>
      </p:sp>
      <p:graphicFrame>
        <p:nvGraphicFramePr>
          <p:cNvPr id="12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289671"/>
              </p:ext>
            </p:extLst>
          </p:nvPr>
        </p:nvGraphicFramePr>
        <p:xfrm>
          <a:off x="685800" y="1574865"/>
          <a:ext cx="7972895" cy="1688523"/>
        </p:xfrm>
        <a:graphic>
          <a:graphicData uri="http://schemas.openxmlformats.org/drawingml/2006/table">
            <a:tbl>
              <a:tblPr/>
              <a:tblGrid>
                <a:gridCol w="2599230"/>
                <a:gridCol w="1841326"/>
                <a:gridCol w="1766169"/>
                <a:gridCol w="1766170"/>
              </a:tblGrid>
              <a:tr h="6844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Outcome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  <a:cs typeface="+mn-cs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Everolimus  + exemestane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Placebo + exemestane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HR; </a:t>
                      </a:r>
                      <a:r>
                        <a:rPr kumimoji="0" lang="en-US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-value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188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Median PFS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7.8 mo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3.2 mo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0.45; &lt;0.0001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991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Median OS*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485, 239)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31.0 mo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26.6 mo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0.89; 0.14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8619" y="3519856"/>
            <a:ext cx="8291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en-US" sz="1600" dirty="0" smtClean="0"/>
              <a:t>* Final </a:t>
            </a:r>
            <a:r>
              <a:rPr lang="en-US" sz="1600" dirty="0"/>
              <a:t>a</a:t>
            </a:r>
            <a:r>
              <a:rPr lang="en-US" sz="1600" dirty="0" smtClean="0"/>
              <a:t>nalysis</a:t>
            </a:r>
          </a:p>
        </p:txBody>
      </p:sp>
    </p:spTree>
    <p:extLst>
      <p:ext uri="{BB962C8B-B14F-4D97-AF65-F5344CB8AC3E}">
        <p14:creationId xmlns:p14="http://schemas.microsoft.com/office/powerpoint/2010/main" val="5932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389224"/>
            <a:ext cx="9144000" cy="4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Conlon N et al. </a:t>
            </a:r>
            <a:r>
              <a:rPr lang="en-US" sz="1600" i="1" dirty="0" smtClean="0">
                <a:solidFill>
                  <a:srgbClr val="FFFFFF"/>
                </a:solidFill>
              </a:rPr>
              <a:t>Breast J</a:t>
            </a:r>
            <a:r>
              <a:rPr lang="en-US" sz="1600" dirty="0" smtClean="0">
                <a:solidFill>
                  <a:srgbClr val="FFFFFF"/>
                </a:solidFill>
              </a:rPr>
              <a:t> 2015;21(5):514-19.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Is There a Role for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the 21-Gene Signature in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Invasive Lobular Carcinoma?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7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135 cases with invasive lobular carcinoma </a:t>
            </a:r>
            <a:r>
              <a:rPr lang="en-US" sz="2000" dirty="0" smtClean="0">
                <a:solidFill>
                  <a:srgbClr val="FFFFFF"/>
                </a:solidFill>
              </a:rPr>
              <a:t>were </a:t>
            </a:r>
            <a:r>
              <a:rPr lang="en-US" sz="2000" dirty="0">
                <a:solidFill>
                  <a:srgbClr val="FFFFFF"/>
                </a:solidFill>
              </a:rPr>
              <a:t>retrospectively </a:t>
            </a:r>
            <a:r>
              <a:rPr lang="en-US" sz="2000" dirty="0" smtClean="0">
                <a:solidFill>
                  <a:srgbClr val="FFFFFF"/>
                </a:solidFill>
              </a:rPr>
              <a:t>evaluated. </a:t>
            </a:r>
            <a:endParaRPr lang="en-US" sz="2000" dirty="0"/>
          </a:p>
          <a:p>
            <a:pPr>
              <a:spcBef>
                <a:spcPts val="700"/>
              </a:spcBef>
              <a:buFont typeface="Arial" pitchFamily="34" charset="0"/>
              <a:buChar char="•"/>
            </a:pPr>
            <a:r>
              <a:rPr lang="en-US" sz="2000" dirty="0" smtClean="0"/>
              <a:t>80</a:t>
            </a:r>
            <a:r>
              <a:rPr lang="en-US" sz="2000" dirty="0"/>
              <a:t>% of invasive lobular carcinoma was of the classical </a:t>
            </a:r>
            <a:r>
              <a:rPr lang="en-US" sz="2000" dirty="0" smtClean="0"/>
              <a:t>subtype, </a:t>
            </a:r>
            <a:r>
              <a:rPr lang="en-US" sz="2000" dirty="0"/>
              <a:t>and all tumors were ER-positive and </a:t>
            </a:r>
            <a:r>
              <a:rPr lang="en-US" sz="2000" dirty="0" smtClean="0"/>
              <a:t>HER2-negative</a:t>
            </a:r>
            <a:r>
              <a:rPr lang="en-US" sz="2000" dirty="0"/>
              <a:t>. </a:t>
            </a:r>
          </a:p>
          <a:p>
            <a:pPr>
              <a:spcBef>
                <a:spcPts val="700"/>
              </a:spcBef>
              <a:buFont typeface="Arial" pitchFamily="34" charset="0"/>
              <a:buChar char="•"/>
            </a:pPr>
            <a:r>
              <a:rPr lang="en-US" sz="2000" dirty="0">
                <a:solidFill>
                  <a:srgbClr val="FFFF00"/>
                </a:solidFill>
              </a:rPr>
              <a:t> Overall 21-gene </a:t>
            </a:r>
            <a:r>
              <a:rPr lang="en-US" sz="2000" dirty="0" smtClean="0">
                <a:solidFill>
                  <a:srgbClr val="FFFF00"/>
                </a:solidFill>
              </a:rPr>
              <a:t>signature RS:</a:t>
            </a:r>
            <a:endParaRPr lang="en-US" sz="2000" dirty="0">
              <a:solidFill>
                <a:srgbClr val="FFFF00"/>
              </a:solidFill>
            </a:endParaRPr>
          </a:p>
          <a:p>
            <a:pPr lvl="1">
              <a:spcBef>
                <a:spcPts val="700"/>
              </a:spcBef>
            </a:pPr>
            <a:r>
              <a:rPr lang="en-US" sz="2000" dirty="0" smtClean="0">
                <a:solidFill>
                  <a:srgbClr val="FFFF00"/>
                </a:solidFill>
              </a:rPr>
              <a:t>Low </a:t>
            </a:r>
            <a:r>
              <a:rPr lang="en-US" sz="2000" dirty="0">
                <a:solidFill>
                  <a:srgbClr val="FFFF00"/>
                </a:solidFill>
              </a:rPr>
              <a:t>risk (LR): 63%</a:t>
            </a:r>
          </a:p>
          <a:p>
            <a:pPr lvl="1">
              <a:spcBef>
                <a:spcPts val="700"/>
              </a:spcBef>
            </a:pPr>
            <a:r>
              <a:rPr lang="en-US" sz="2000" dirty="0" smtClean="0">
                <a:solidFill>
                  <a:srgbClr val="FFFF00"/>
                </a:solidFill>
              </a:rPr>
              <a:t>Intermediate </a:t>
            </a:r>
            <a:r>
              <a:rPr lang="en-US" sz="2000" dirty="0">
                <a:solidFill>
                  <a:srgbClr val="FFFF00"/>
                </a:solidFill>
              </a:rPr>
              <a:t>risk (IR): 35.5% </a:t>
            </a:r>
          </a:p>
          <a:p>
            <a:pPr lvl="1">
              <a:spcBef>
                <a:spcPts val="700"/>
              </a:spcBef>
            </a:pPr>
            <a:r>
              <a:rPr lang="en-US" sz="2000" dirty="0" smtClean="0">
                <a:solidFill>
                  <a:srgbClr val="FFFF00"/>
                </a:solidFill>
              </a:rPr>
              <a:t>High risk: </a:t>
            </a:r>
            <a:r>
              <a:rPr lang="en-US" sz="2000" dirty="0">
                <a:solidFill>
                  <a:srgbClr val="FFFF00"/>
                </a:solidFill>
              </a:rPr>
              <a:t>1.5</a:t>
            </a:r>
            <a:r>
              <a:rPr lang="en-US" sz="2000" dirty="0" smtClean="0">
                <a:solidFill>
                  <a:srgbClr val="FFFF00"/>
                </a:solidFill>
              </a:rPr>
              <a:t>%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spcBef>
                <a:spcPts val="7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Patients </a:t>
            </a:r>
            <a:r>
              <a:rPr lang="en-US" sz="2000" dirty="0">
                <a:solidFill>
                  <a:srgbClr val="FFFF00"/>
                </a:solidFill>
              </a:rPr>
              <a:t>in the IR category were significantly more likely to undergo chemotherapy (CT) than patients in the LR category (54% versus 18%; </a:t>
            </a:r>
            <a:r>
              <a:rPr lang="en-US" sz="2000" i="1" dirty="0">
                <a:solidFill>
                  <a:srgbClr val="FFFF00"/>
                </a:solidFill>
              </a:rPr>
              <a:t>p</a:t>
            </a:r>
            <a:r>
              <a:rPr lang="en-US" sz="2000" dirty="0">
                <a:solidFill>
                  <a:srgbClr val="FFFF00"/>
                </a:solidFill>
              </a:rPr>
              <a:t> &lt; 0.0001</a:t>
            </a:r>
            <a:r>
              <a:rPr lang="en-US" sz="2000" dirty="0" smtClean="0">
                <a:solidFill>
                  <a:srgbClr val="FFFF00"/>
                </a:solidFill>
              </a:rPr>
              <a:t>).</a:t>
            </a:r>
            <a:endParaRPr lang="en-US" sz="2000" dirty="0">
              <a:solidFill>
                <a:srgbClr val="FFFF00"/>
              </a:solidFill>
            </a:endParaRPr>
          </a:p>
          <a:p>
            <a:pPr>
              <a:spcBef>
                <a:spcPts val="7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FF00"/>
                </a:solidFill>
              </a:rPr>
              <a:t>RS </a:t>
            </a:r>
            <a:r>
              <a:rPr lang="en-US" sz="2000" dirty="0">
                <a:solidFill>
                  <a:srgbClr val="FFFF00"/>
                </a:solidFill>
              </a:rPr>
              <a:t>played a role in decision-making on CT in 74% of cases overall</a:t>
            </a:r>
            <a:r>
              <a:rPr lang="en-US" sz="2000" dirty="0" smtClean="0">
                <a:solidFill>
                  <a:srgbClr val="FFFF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4598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56986" y="2848859"/>
            <a:ext cx="7876370" cy="2002253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293" y="6488668"/>
            <a:ext cx="83738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Sparano</a:t>
            </a:r>
            <a:r>
              <a:rPr lang="en-US" sz="1600" dirty="0" smtClean="0"/>
              <a:t> JA et al. </a:t>
            </a:r>
            <a:r>
              <a:rPr lang="en-US" sz="1600" i="1" dirty="0" smtClean="0"/>
              <a:t>N </a:t>
            </a:r>
            <a:r>
              <a:rPr lang="en-US" sz="1600" i="1" dirty="0" err="1" smtClean="0"/>
              <a:t>Engl</a:t>
            </a:r>
            <a:r>
              <a:rPr lang="en-US" sz="1600" i="1" dirty="0" smtClean="0"/>
              <a:t> J Med </a:t>
            </a:r>
            <a:r>
              <a:rPr lang="en-US" sz="1600" dirty="0" smtClean="0"/>
              <a:t>2015;373(21):2005-14.</a:t>
            </a:r>
            <a:endParaRPr lang="en-US" sz="16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507390"/>
              </p:ext>
            </p:extLst>
          </p:nvPr>
        </p:nvGraphicFramePr>
        <p:xfrm>
          <a:off x="806240" y="2963464"/>
          <a:ext cx="7573672" cy="17498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70517"/>
                <a:gridCol w="1903155"/>
              </a:tblGrid>
              <a:tr h="4374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Clinical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parameter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5-year rate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2B51"/>
                    </a:solidFill>
                  </a:tcPr>
                </a:tc>
              </a:tr>
              <a:tr h="4374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Invasive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disease-free survival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93.8%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5796"/>
                    </a:solidFill>
                  </a:tcPr>
                </a:tc>
              </a:tr>
              <a:tr h="4374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Freedom from BC recurrence at distant site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99.3%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5796"/>
                    </a:solidFill>
                  </a:tcPr>
                </a:tc>
              </a:tr>
              <a:tr h="43746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Overall survival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98.0%</a:t>
                      </a:r>
                    </a:p>
                  </a:txBody>
                  <a:tcP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TAILORx</a:t>
            </a:r>
            <a:r>
              <a:rPr lang="en-US" dirty="0"/>
              <a:t>: Prospective Validation of a </a:t>
            </a:r>
            <a:r>
              <a:rPr lang="en-US" dirty="0" smtClean="0"/>
              <a:t>21-Gene </a:t>
            </a:r>
            <a:r>
              <a:rPr lang="en-US" dirty="0"/>
              <a:t>Expression Assay in </a:t>
            </a:r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 of 1,626 women with </a:t>
            </a:r>
            <a:r>
              <a:rPr lang="en-US" dirty="0" smtClean="0"/>
              <a:t>an RS of </a:t>
            </a:r>
            <a:r>
              <a:rPr lang="en-US" dirty="0"/>
              <a:t>0 to 10 who received endocrine therapy </a:t>
            </a:r>
            <a:r>
              <a:rPr lang="en-US" dirty="0" smtClean="0"/>
              <a:t>without chemotherapy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119914"/>
      </p:ext>
    </p:extLst>
  </p:cSld>
  <p:clrMapOvr>
    <a:masterClrMapping/>
  </p:clrMapOvr>
  <p:transition spd="slow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A </a:t>
            </a:r>
            <a:r>
              <a:rPr lang="en-US" sz="2000" dirty="0"/>
              <a:t>45-year-old woman </a:t>
            </a:r>
            <a:r>
              <a:rPr lang="en-US" sz="2000" dirty="0" smtClean="0"/>
              <a:t>with a T2N1M0</a:t>
            </a:r>
            <a:r>
              <a:rPr lang="en-US" sz="2000" dirty="0"/>
              <a:t>, ER 100%,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PR </a:t>
            </a:r>
            <a:r>
              <a:rPr lang="en-US" sz="2000" dirty="0"/>
              <a:t>10%, HER2-negative IDC with 3 of </a:t>
            </a:r>
            <a:r>
              <a:rPr lang="en-US" sz="2000" dirty="0" smtClean="0"/>
              <a:t>15 </a:t>
            </a:r>
            <a:r>
              <a:rPr lang="en-US" sz="2000" dirty="0"/>
              <a:t>positive axillary lymph </a:t>
            </a:r>
            <a:r>
              <a:rPr lang="en-US" sz="2000" dirty="0" smtClean="0"/>
              <a:t>nodes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S/</a:t>
            </a:r>
            <a:r>
              <a:rPr lang="en-US" sz="2000" dirty="0"/>
              <a:t>p breast-conserving surgery </a:t>
            </a:r>
            <a:endParaRPr lang="en-US" sz="2000" dirty="0" smtClean="0"/>
          </a:p>
          <a:p>
            <a:pPr>
              <a:spcAft>
                <a:spcPts val="1200"/>
              </a:spcAft>
            </a:pPr>
            <a:r>
              <a:rPr lang="en-US" sz="2000" dirty="0" smtClean="0"/>
              <a:t>A </a:t>
            </a:r>
            <a:r>
              <a:rPr lang="en-US" sz="2000" dirty="0"/>
              <a:t>70-gene prognostic </a:t>
            </a:r>
            <a:r>
              <a:rPr lang="en-US" sz="2000" dirty="0" smtClean="0"/>
              <a:t>panel assessment demonstrated </a:t>
            </a:r>
            <a:r>
              <a:rPr lang="en-US" sz="2000" dirty="0"/>
              <a:t>a low risk of </a:t>
            </a:r>
            <a:r>
              <a:rPr lang="en-US" sz="2000" dirty="0" smtClean="0"/>
              <a:t>recurrence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Patient received AC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 err="1" smtClean="0">
                <a:sym typeface="Wingdings"/>
              </a:rPr>
              <a:t>taxane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4858089"/>
      </p:ext>
    </p:extLst>
  </p:cSld>
  <p:clrMapOvr>
    <a:masterClrMapping/>
  </p:clrMapOvr>
  <p:transition spd="slow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389224"/>
            <a:ext cx="9144000" cy="4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>
                <a:solidFill>
                  <a:srgbClr val="FFFFFF"/>
                </a:solidFill>
              </a:rPr>
              <a:t>Albain</a:t>
            </a:r>
            <a:r>
              <a:rPr lang="en-US" sz="1600" dirty="0" smtClean="0">
                <a:solidFill>
                  <a:srgbClr val="FFFFFF"/>
                </a:solidFill>
              </a:rPr>
              <a:t> KS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i="1" dirty="0" err="1" smtClean="0">
                <a:solidFill>
                  <a:srgbClr val="FFFFFF"/>
                </a:solidFill>
              </a:rPr>
              <a:t>Oncol</a:t>
            </a:r>
            <a:r>
              <a:rPr lang="en-US" sz="1600" dirty="0" smtClean="0">
                <a:solidFill>
                  <a:srgbClr val="FFFFFF"/>
                </a:solidFill>
              </a:rPr>
              <a:t> 2010;11:55-65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 smtClean="0"/>
              <a:t>Prognostic and Predictive Value of the 21-Gene RS in Women with Node-Positive, </a:t>
            </a:r>
            <a:r>
              <a:rPr lang="en-US" dirty="0"/>
              <a:t>ER-Positive BC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Retrospective </a:t>
            </a:r>
            <a:r>
              <a:rPr lang="en-US" sz="2200" dirty="0">
                <a:solidFill>
                  <a:srgbClr val="FFFFFF"/>
                </a:solidFill>
              </a:rPr>
              <a:t>analysis of 367 specimens (tamoxifen, </a:t>
            </a: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>n = 148</a:t>
            </a:r>
            <a:r>
              <a:rPr lang="en-US" sz="2200" dirty="0">
                <a:solidFill>
                  <a:srgbClr val="FFFFFF"/>
                </a:solidFill>
              </a:rPr>
              <a:t>; </a:t>
            </a:r>
            <a:r>
              <a:rPr lang="en-US" sz="2200" dirty="0" smtClean="0">
                <a:solidFill>
                  <a:srgbClr val="FFFFFF"/>
                </a:solidFill>
              </a:rPr>
              <a:t>CAF-T, n = 219</a:t>
            </a:r>
            <a:r>
              <a:rPr lang="en-US" sz="2200" dirty="0">
                <a:solidFill>
                  <a:srgbClr val="FFFFFF"/>
                </a:solidFill>
              </a:rPr>
              <a:t>) from patients on the SWOG-8814 trial </a:t>
            </a:r>
            <a:r>
              <a:rPr lang="en-US" sz="2200" dirty="0" smtClean="0">
                <a:solidFill>
                  <a:srgbClr val="FFFFFF"/>
                </a:solidFill>
              </a:rPr>
              <a:t>for </a:t>
            </a:r>
            <a:r>
              <a:rPr lang="en-US" sz="2200" dirty="0"/>
              <a:t>postmenopausal women with node-positive, ER-positive </a:t>
            </a:r>
            <a:r>
              <a:rPr lang="en-US" sz="2200" dirty="0" smtClean="0"/>
              <a:t>BC</a:t>
            </a:r>
            <a:endParaRPr lang="en-US" sz="2200" dirty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RS was </a:t>
            </a:r>
            <a:r>
              <a:rPr lang="en-US" sz="2200" dirty="0"/>
              <a:t>prognostic in the tamoxifen-alone group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(</a:t>
            </a:r>
            <a:r>
              <a:rPr lang="en-US" sz="2200" i="1" dirty="0" smtClean="0"/>
              <a:t>p</a:t>
            </a:r>
            <a:r>
              <a:rPr lang="en-US" sz="2200" dirty="0" smtClean="0"/>
              <a:t> = 0.006</a:t>
            </a:r>
            <a:r>
              <a:rPr lang="en-US" sz="2200" dirty="0"/>
              <a:t>; HR </a:t>
            </a:r>
            <a:r>
              <a:rPr lang="en-US" sz="2200" dirty="0" smtClean="0"/>
              <a:t>2.64)</a:t>
            </a:r>
            <a:endParaRPr lang="en-US" sz="2200" dirty="0"/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FF00"/>
                </a:solidFill>
              </a:rPr>
              <a:t>There </a:t>
            </a:r>
            <a:r>
              <a:rPr lang="en-US" sz="2200" dirty="0">
                <a:solidFill>
                  <a:srgbClr val="FFFF00"/>
                </a:solidFill>
              </a:rPr>
              <a:t>was no benefit of chemotherapy in patients with </a:t>
            </a:r>
            <a:r>
              <a:rPr lang="en-US" sz="2200" dirty="0" smtClean="0">
                <a:solidFill>
                  <a:srgbClr val="FFFF00"/>
                </a:solidFill>
              </a:rPr>
              <a:t/>
            </a:r>
            <a:br>
              <a:rPr lang="en-US" sz="2200" dirty="0" smtClean="0">
                <a:solidFill>
                  <a:srgbClr val="FFFF00"/>
                </a:solidFill>
              </a:rPr>
            </a:br>
            <a:r>
              <a:rPr lang="en-US" sz="2200" dirty="0" smtClean="0">
                <a:solidFill>
                  <a:srgbClr val="FFFF00"/>
                </a:solidFill>
              </a:rPr>
              <a:t>a </a:t>
            </a:r>
            <a:r>
              <a:rPr lang="en-US" sz="2200" dirty="0">
                <a:solidFill>
                  <a:srgbClr val="FFFF00"/>
                </a:solidFill>
              </a:rPr>
              <a:t>low </a:t>
            </a:r>
            <a:r>
              <a:rPr lang="en-US" sz="2200" dirty="0" smtClean="0">
                <a:solidFill>
                  <a:srgbClr val="FFFF00"/>
                </a:solidFill>
              </a:rPr>
              <a:t>RS </a:t>
            </a:r>
            <a:r>
              <a:rPr lang="en-US" sz="2200" dirty="0" smtClean="0"/>
              <a:t>(score </a:t>
            </a:r>
            <a:r>
              <a:rPr lang="en-US" sz="2200" dirty="0"/>
              <a:t>&lt;18; log-rank </a:t>
            </a:r>
            <a:r>
              <a:rPr lang="en-US" sz="2200" i="1" dirty="0" smtClean="0"/>
              <a:t>p</a:t>
            </a:r>
            <a:r>
              <a:rPr lang="en-US" sz="2200" dirty="0" smtClean="0"/>
              <a:t> = 0.97</a:t>
            </a:r>
            <a:r>
              <a:rPr lang="en-US" sz="2200" dirty="0"/>
              <a:t>; </a:t>
            </a:r>
            <a:r>
              <a:rPr lang="en-US" sz="2200" dirty="0" smtClean="0"/>
              <a:t>HR 1.02)</a:t>
            </a:r>
            <a:endParaRPr lang="en-US" sz="2200" dirty="0"/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FF00"/>
                </a:solidFill>
              </a:rPr>
              <a:t>A </a:t>
            </a:r>
            <a:r>
              <a:rPr lang="en-US" sz="2200" dirty="0">
                <a:solidFill>
                  <a:srgbClr val="FFFF00"/>
                </a:solidFill>
              </a:rPr>
              <a:t>significant benefit with chemotherapy </a:t>
            </a:r>
            <a:r>
              <a:rPr lang="en-US" sz="2200" dirty="0" smtClean="0">
                <a:solidFill>
                  <a:srgbClr val="FFFF00"/>
                </a:solidFill>
              </a:rPr>
              <a:t>was reported </a:t>
            </a:r>
            <a:r>
              <a:rPr lang="en-US" sz="2200" dirty="0">
                <a:solidFill>
                  <a:srgbClr val="FFFF00"/>
                </a:solidFill>
              </a:rPr>
              <a:t>for </a:t>
            </a:r>
            <a:r>
              <a:rPr lang="en-US" sz="2200" dirty="0" smtClean="0">
                <a:solidFill>
                  <a:srgbClr val="FFFF00"/>
                </a:solidFill>
              </a:rPr>
              <a:t/>
            </a:r>
            <a:br>
              <a:rPr lang="en-US" sz="2200" dirty="0" smtClean="0">
                <a:solidFill>
                  <a:srgbClr val="FFFF00"/>
                </a:solidFill>
              </a:rPr>
            </a:br>
            <a:r>
              <a:rPr lang="en-US" sz="2200" dirty="0" smtClean="0">
                <a:solidFill>
                  <a:srgbClr val="FFFF00"/>
                </a:solidFill>
              </a:rPr>
              <a:t>those </a:t>
            </a:r>
            <a:r>
              <a:rPr lang="en-US" sz="2200" dirty="0">
                <a:solidFill>
                  <a:srgbClr val="FFFF00"/>
                </a:solidFill>
              </a:rPr>
              <a:t>with a high </a:t>
            </a:r>
            <a:r>
              <a:rPr lang="en-US" sz="2200" dirty="0" smtClean="0">
                <a:solidFill>
                  <a:srgbClr val="FFFF00"/>
                </a:solidFill>
              </a:rPr>
              <a:t>RS </a:t>
            </a:r>
            <a:r>
              <a:rPr lang="en-US" sz="2200" dirty="0" smtClean="0"/>
              <a:t>(score </a:t>
            </a:r>
            <a:r>
              <a:rPr lang="en-US" sz="2200" dirty="0"/>
              <a:t>≥31; log-rank </a:t>
            </a:r>
            <a:r>
              <a:rPr lang="en-US" sz="2200" i="1" dirty="0" smtClean="0"/>
              <a:t>p</a:t>
            </a:r>
            <a:r>
              <a:rPr lang="en-US" sz="2200" dirty="0" smtClean="0"/>
              <a:t> = 0.033</a:t>
            </a:r>
            <a:r>
              <a:rPr lang="en-US" sz="2200" dirty="0"/>
              <a:t>;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HR 0.59)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438289" y="5967308"/>
            <a:ext cx="7152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CAF-T = cyclophosphamide, doxorubicin and fluorouracil</a:t>
            </a:r>
            <a:r>
              <a:rPr lang="en-US" sz="1600" dirty="0" smtClean="0">
                <a:solidFill>
                  <a:srgbClr val="FFFFFF"/>
                </a:solidFill>
              </a:rPr>
              <a:t> before tamoxifen 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154598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227058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/>
              <a:t>Goss PE et </a:t>
            </a:r>
            <a:r>
              <a:rPr lang="en-US" sz="1600" dirty="0"/>
              <a:t>al. </a:t>
            </a:r>
            <a:r>
              <a:rPr lang="en-US" sz="1600" i="1" dirty="0" smtClean="0">
                <a:ea typeface="Arial Hebrew Scholar" charset="-79"/>
                <a:cs typeface="Arial Hebrew Scholar" charset="-79"/>
              </a:rPr>
              <a:t>N </a:t>
            </a:r>
            <a:r>
              <a:rPr lang="en-US" sz="1600" i="1" dirty="0" err="1" smtClean="0">
                <a:ea typeface="Arial Hebrew Scholar" charset="-79"/>
                <a:cs typeface="Arial Hebrew Scholar" charset="-79"/>
              </a:rPr>
              <a:t>Engl</a:t>
            </a:r>
            <a:r>
              <a:rPr lang="en-US" sz="1600" i="1" dirty="0" smtClean="0">
                <a:ea typeface="Arial Hebrew Scholar" charset="-79"/>
                <a:cs typeface="Arial Hebrew Scholar" charset="-79"/>
              </a:rPr>
              <a:t> J Med </a:t>
            </a:r>
            <a:r>
              <a:rPr lang="en-US" sz="1600" dirty="0" smtClean="0">
                <a:ea typeface="Arial Hebrew Scholar" charset="-79"/>
                <a:cs typeface="Arial Hebrew Scholar" charset="-79"/>
              </a:rPr>
              <a:t>2016:375(3):209-19.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MA17R: A Phase III Trial of Extended Adjuvant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Letrozole</a:t>
            </a:r>
            <a:endParaRPr lang="en-US" dirty="0"/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751562" y="2016691"/>
            <a:ext cx="7703507" cy="2467628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ＭＳ Ｐゴシック"/>
            </a:endParaRPr>
          </a:p>
        </p:txBody>
      </p:sp>
      <p:graphicFrame>
        <p:nvGraphicFramePr>
          <p:cNvPr id="7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826023"/>
              </p:ext>
            </p:extLst>
          </p:nvPr>
        </p:nvGraphicFramePr>
        <p:xfrm>
          <a:off x="876823" y="2143983"/>
          <a:ext cx="7432814" cy="2188570"/>
        </p:xfrm>
        <a:graphic>
          <a:graphicData uri="http://schemas.openxmlformats.org/drawingml/2006/table">
            <a:tbl>
              <a:tblPr/>
              <a:tblGrid>
                <a:gridCol w="2737834"/>
                <a:gridCol w="1528850"/>
                <a:gridCol w="1463793"/>
                <a:gridCol w="1702337"/>
              </a:tblGrid>
              <a:tr h="5343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  <a:cs typeface="+mn-cs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Letrozole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959)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Placebo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959)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HR (</a:t>
                      </a:r>
                      <a:r>
                        <a:rPr kumimoji="0" lang="en-US" sz="17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-value)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8201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5-year DFS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95% 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91% 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0.66 (0.01)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5743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5-year OS rate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93%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0.97 (0.83)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5743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Annual incidence rate –contralateral BC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0.21%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0.49%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0.42 (0.007)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76823" y="4634345"/>
            <a:ext cx="5056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OS = overall survival</a:t>
            </a:r>
          </a:p>
        </p:txBody>
      </p:sp>
    </p:spTree>
    <p:extLst>
      <p:ext uri="{BB962C8B-B14F-4D97-AF65-F5344CB8AC3E}">
        <p14:creationId xmlns:p14="http://schemas.microsoft.com/office/powerpoint/2010/main" val="1920023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3" y="2150391"/>
            <a:ext cx="6065727" cy="3004556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12732" y="938753"/>
            <a:ext cx="8153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182880" anchor="t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Analysis of 91 trials with 46,138 women with ER-positive BC alive and disease free after 5 years of endocrine therapy </a:t>
            </a:r>
            <a:endParaRPr lang="en-US" sz="1800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6442502"/>
            <a:ext cx="9144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FFFFFF"/>
                </a:solidFill>
              </a:rPr>
              <a:t>Pan H et </a:t>
            </a:r>
            <a:r>
              <a:rPr lang="en-US" sz="1800" dirty="0">
                <a:solidFill>
                  <a:srgbClr val="FFFFFF"/>
                </a:solidFill>
              </a:rPr>
              <a:t>al. </a:t>
            </a:r>
            <a:r>
              <a:rPr lang="en-US" sz="1800" i="1" dirty="0" smtClean="0">
                <a:solidFill>
                  <a:srgbClr val="FFFFFF"/>
                </a:solidFill>
              </a:rPr>
              <a:t>Proc ASCO </a:t>
            </a:r>
            <a:r>
              <a:rPr lang="en-US" sz="1800" dirty="0" smtClean="0">
                <a:solidFill>
                  <a:srgbClr val="FFFFFF"/>
                </a:solidFill>
              </a:rPr>
              <a:t>2016;Abstract 505.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EBCTCG Meta-Analysis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58886" y="6105606"/>
            <a:ext cx="86106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21% risk of any BC event in years 5-20 (14% distant recurrence + 7% local or contralateral)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9920" y="1554739"/>
            <a:ext cx="7614081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</a:rPr>
              <a:t>Risk </a:t>
            </a:r>
            <a:r>
              <a:rPr lang="en-US" sz="2000" b="1" dirty="0" smtClean="0">
                <a:ea typeface="ヒラギノ角ゴ Pro W3" charset="0"/>
                <a:cs typeface="ヒラギノ角ゴ Pro W3" charset="0"/>
              </a:rPr>
              <a:t>of any BC event in T1N0 BC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55922" y="3514141"/>
            <a:ext cx="2653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Any BC event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664438" y="5095877"/>
            <a:ext cx="4181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Years </a:t>
            </a:r>
            <a:r>
              <a:rPr lang="en-US" sz="1600" b="1" smtClean="0"/>
              <a:t>since diagnosis</a:t>
            </a:r>
            <a:endParaRPr lang="en-US" sz="1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72024" y="4263311"/>
            <a:ext cx="15217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ET for 5 years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4094593" y="3653412"/>
            <a:ext cx="544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7%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251369" y="2777662"/>
            <a:ext cx="544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14%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6461840" y="1886850"/>
            <a:ext cx="544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21%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6734206" y="2282663"/>
            <a:ext cx="989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/>
              <a:t>T1N0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12732" y="5453766"/>
            <a:ext cx="5492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Annual event rate (and no. of events), by 5-year time period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612732" y="5752190"/>
            <a:ext cx="5492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T1N0 (n = 16,000): 1.4% (807) 1.7% (309) 1.8% (54)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2455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15"/>
          <p:cNvSpPr txBox="1">
            <a:spLocks noChangeArrowheads="1"/>
          </p:cNvSpPr>
          <p:nvPr/>
        </p:nvSpPr>
        <p:spPr bwMode="auto">
          <a:xfrm>
            <a:off x="0" y="6442502"/>
            <a:ext cx="9144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 smtClean="0">
                <a:solidFill>
                  <a:srgbClr val="FFFFFF"/>
                </a:solidFill>
                <a:cs typeface="Arial" charset="0"/>
              </a:rPr>
              <a:t>Dickler</a:t>
            </a: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 MN et </a:t>
            </a:r>
            <a:r>
              <a:rPr lang="en-US" sz="1800" dirty="0">
                <a:solidFill>
                  <a:srgbClr val="FFFFFF"/>
                </a:solidFill>
                <a:cs typeface="Arial" charset="0"/>
              </a:rPr>
              <a:t>al. </a:t>
            </a:r>
            <a:r>
              <a:rPr lang="en-US" sz="1800" i="1" dirty="0" smtClean="0">
                <a:solidFill>
                  <a:srgbClr val="FFFFFF"/>
                </a:solidFill>
                <a:cs typeface="Arial" charset="0"/>
              </a:rPr>
              <a:t>Proc ASCO </a:t>
            </a:r>
            <a:r>
              <a:rPr lang="en-US" sz="1800" dirty="0" smtClean="0">
                <a:solidFill>
                  <a:srgbClr val="FFFFFF"/>
                </a:solidFill>
                <a:cs typeface="Arial" charset="0"/>
              </a:rPr>
              <a:t>2016;Abstract 510.</a:t>
            </a:r>
            <a:endParaRPr lang="en-US" sz="18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MONARCH 1: A Phase II Study of </a:t>
            </a:r>
            <a:r>
              <a:rPr lang="en-US" dirty="0" err="1" smtClean="0"/>
              <a:t>Abemaciclib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12" y="874120"/>
            <a:ext cx="8705088" cy="4448300"/>
          </a:xfrm>
          <a:prstGeom prst="rect">
            <a:avLst/>
          </a:prstGeom>
        </p:spPr>
      </p:pic>
      <p:sp>
        <p:nvSpPr>
          <p:cNvPr id="10" name="TextBox 15"/>
          <p:cNvSpPr txBox="1">
            <a:spLocks noChangeArrowheads="1"/>
          </p:cNvSpPr>
          <p:nvPr/>
        </p:nvSpPr>
        <p:spPr bwMode="auto">
          <a:xfrm rot="16200000">
            <a:off x="-1888123" y="3107324"/>
            <a:ext cx="426720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1" dirty="0" smtClean="0"/>
              <a:t>Change from baseline (%)</a:t>
            </a:r>
            <a:endParaRPr lang="en-US" sz="1600" b="1" dirty="0"/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1350004" y="4272192"/>
            <a:ext cx="6578653" cy="2093884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graphicFrame>
        <p:nvGraphicFramePr>
          <p:cNvPr id="12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14889"/>
              </p:ext>
            </p:extLst>
          </p:nvPr>
        </p:nvGraphicFramePr>
        <p:xfrm>
          <a:off x="1503123" y="4386805"/>
          <a:ext cx="6275041" cy="1829212"/>
        </p:xfrm>
        <a:graphic>
          <a:graphicData uri="http://schemas.openxmlformats.org/drawingml/2006/table">
            <a:tbl>
              <a:tblPr/>
              <a:tblGrid>
                <a:gridCol w="4258850"/>
                <a:gridCol w="2016191"/>
              </a:tblGrid>
              <a:tr h="4422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Investigator-assessed response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Abemaciclib</a:t>
                      </a:r>
                      <a:r>
                        <a:rPr kumimoji="0" lang="en-US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200 mg </a:t>
                      </a:r>
                      <a:br>
                        <a:rPr kumimoji="0" lang="en-US" sz="13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lang="en-US" sz="135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(N = 132)</a:t>
                      </a:r>
                      <a:endParaRPr kumimoji="0" lang="en-US" sz="13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626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Confirmed ORR (CR + PR)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19.7%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3626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Clinical benefit rate (ORR + stable disease ≥6 mo)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42.4%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3626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PFS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6.0 mo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2794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Median overall survival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17.7 mo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46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227058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/>
              <a:t>Dickler</a:t>
            </a:r>
            <a:r>
              <a:rPr lang="en-US" sz="1600" dirty="0" smtClean="0"/>
              <a:t> MN et al. </a:t>
            </a:r>
            <a:r>
              <a:rPr lang="en-US" sz="1600" i="1" dirty="0" smtClean="0"/>
              <a:t>Proc ASCO </a:t>
            </a:r>
            <a:r>
              <a:rPr lang="en-US" sz="1600" dirty="0" smtClean="0">
                <a:ea typeface="Arial Hebrew Scholar" charset="-79"/>
                <a:cs typeface="Arial Hebrew Scholar" charset="-79"/>
              </a:rPr>
              <a:t>2016;Abstract 510.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MONARCH 1: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Select AEs</a:t>
            </a:r>
            <a:endParaRPr lang="en-US" dirty="0"/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385060" y="1691376"/>
            <a:ext cx="8408211" cy="2467265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ＭＳ Ｐゴシック"/>
            </a:endParaRPr>
          </a:p>
        </p:txBody>
      </p:sp>
      <p:graphicFrame>
        <p:nvGraphicFramePr>
          <p:cNvPr id="7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863027"/>
              </p:ext>
            </p:extLst>
          </p:nvPr>
        </p:nvGraphicFramePr>
        <p:xfrm>
          <a:off x="515073" y="1839395"/>
          <a:ext cx="8140535" cy="2171156"/>
        </p:xfrm>
        <a:graphic>
          <a:graphicData uri="http://schemas.openxmlformats.org/drawingml/2006/table">
            <a:tbl>
              <a:tblPr/>
              <a:tblGrid>
                <a:gridCol w="2998519"/>
                <a:gridCol w="1674421"/>
                <a:gridCol w="1603169"/>
                <a:gridCol w="1864426"/>
              </a:tblGrid>
              <a:tr h="5343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  <a:cs typeface="+mn-cs"/>
                        </a:rPr>
                        <a:t>Select most common AEs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All grades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Grade 3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Grade 4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2548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Creatinine increase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98.5% 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0.8% 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037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Diarrhea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90.2%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19.7%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037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Neutrophil decrease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87.7%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22.3%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4.6%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0376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Platelet count decrease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41.4%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2.3%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202663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227058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Nanda R et al. </a:t>
            </a:r>
            <a:r>
              <a:rPr lang="en-US" sz="1600" i="1" dirty="0" smtClean="0">
                <a:solidFill>
                  <a:srgbClr val="FFFFFF"/>
                </a:solidFill>
              </a:rPr>
              <a:t>J </a:t>
            </a:r>
            <a:r>
              <a:rPr lang="en-US" sz="1600" i="1" dirty="0" err="1" smtClean="0">
                <a:solidFill>
                  <a:srgbClr val="FFFFFF"/>
                </a:solidFill>
              </a:rPr>
              <a:t>Clin</a:t>
            </a:r>
            <a:r>
              <a:rPr lang="en-US" sz="1600" i="1" dirty="0" smtClean="0">
                <a:solidFill>
                  <a:srgbClr val="FFFFFF"/>
                </a:solidFill>
              </a:rPr>
              <a:t> </a:t>
            </a:r>
            <a:r>
              <a:rPr lang="en-US" sz="1600" i="1" dirty="0" err="1" smtClean="0">
                <a:solidFill>
                  <a:srgbClr val="FFFFFF"/>
                </a:solidFill>
              </a:rPr>
              <a:t>Oncol</a:t>
            </a:r>
            <a:r>
              <a:rPr lang="en-US" sz="1600" i="1" dirty="0" smtClean="0">
                <a:solidFill>
                  <a:srgbClr val="FFFFFF"/>
                </a:solidFill>
              </a:rPr>
              <a:t> </a:t>
            </a:r>
            <a:r>
              <a:rPr lang="en-US" sz="1600" dirty="0" smtClean="0">
                <a:solidFill>
                  <a:srgbClr val="FFFFFF"/>
                </a:solidFill>
              </a:rPr>
              <a:t>2016;34(21):2460-7; </a:t>
            </a:r>
            <a:r>
              <a:rPr lang="en-US" sz="1600" dirty="0" err="1" smtClean="0">
                <a:solidFill>
                  <a:srgbClr val="FFFFFF"/>
                </a:solidFill>
              </a:rPr>
              <a:t>Emens</a:t>
            </a:r>
            <a:r>
              <a:rPr lang="en-US" sz="1600" dirty="0" smtClean="0">
                <a:solidFill>
                  <a:srgbClr val="FFFFFF"/>
                </a:solidFill>
              </a:rPr>
              <a:t> LA et al. </a:t>
            </a:r>
            <a:r>
              <a:rPr lang="en-US" sz="1600" i="1" dirty="0" smtClean="0">
                <a:solidFill>
                  <a:srgbClr val="FFFFFF"/>
                </a:solidFill>
              </a:rPr>
              <a:t>Proc AACR </a:t>
            </a:r>
            <a:r>
              <a:rPr lang="en-US" sz="1600" dirty="0" smtClean="0">
                <a:solidFill>
                  <a:srgbClr val="FFFFFF"/>
                </a:solidFill>
              </a:rPr>
              <a:t>2015;Abstract 6317. 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Trials of Checkpoint Inhibitors in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Triple-Negative BC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(TNBC)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Phase IB KEYNOTE-012: </a:t>
            </a:r>
            <a:r>
              <a:rPr lang="en-US" sz="2000" b="1" dirty="0" err="1">
                <a:solidFill>
                  <a:srgbClr val="FFFFFF"/>
                </a:solidFill>
              </a:rPr>
              <a:t>Pembrolizumab</a:t>
            </a:r>
            <a:r>
              <a:rPr lang="en-US" sz="2000" b="1" dirty="0">
                <a:solidFill>
                  <a:srgbClr val="FFFFFF"/>
                </a:solidFill>
              </a:rPr>
              <a:t> </a:t>
            </a:r>
            <a:r>
              <a:rPr lang="en-US" sz="2000" b="1" dirty="0" smtClean="0">
                <a:solidFill>
                  <a:srgbClr val="FFFFFF"/>
                </a:solidFill>
              </a:rPr>
              <a:t>in advanced </a:t>
            </a:r>
            <a:r>
              <a:rPr lang="en-US" sz="2000" b="1" dirty="0">
                <a:solidFill>
                  <a:srgbClr val="FFFFFF"/>
                </a:solidFill>
              </a:rPr>
              <a:t>TNBC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N = 27 women with PD-L1-positive tumors evaluable for response </a:t>
            </a:r>
          </a:p>
          <a:p>
            <a:pPr lvl="1">
              <a:buFont typeface="Arial" charset="0"/>
              <a:buChar char="•"/>
            </a:pPr>
            <a:r>
              <a:rPr lang="en-US" sz="2000" b="1" dirty="0">
                <a:solidFill>
                  <a:srgbClr val="FFFF00"/>
                </a:solidFill>
              </a:rPr>
              <a:t>Objective response rate </a:t>
            </a:r>
            <a:r>
              <a:rPr lang="en-US" sz="2000" b="1" dirty="0" smtClean="0">
                <a:solidFill>
                  <a:srgbClr val="FFFF00"/>
                </a:solidFill>
              </a:rPr>
              <a:t>(ORR) </a:t>
            </a:r>
            <a:r>
              <a:rPr lang="en-US" sz="2000" b="1" dirty="0">
                <a:solidFill>
                  <a:srgbClr val="FFFF00"/>
                </a:solidFill>
              </a:rPr>
              <a:t>= 18.5%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Duration of response: Not yet </a:t>
            </a:r>
            <a:r>
              <a:rPr lang="en-US" sz="2000" dirty="0" smtClean="0">
                <a:solidFill>
                  <a:srgbClr val="FFFFFF"/>
                </a:solidFill>
              </a:rPr>
              <a:t>reached</a:t>
            </a:r>
            <a:endParaRPr lang="en-US" sz="2000" b="1" dirty="0">
              <a:solidFill>
                <a:srgbClr val="FFFFFF"/>
              </a:solidFill>
            </a:endParaRPr>
          </a:p>
          <a:p>
            <a:pPr marL="285750" indent="-285750">
              <a:spcBef>
                <a:spcPts val="1680"/>
              </a:spcBef>
              <a:buFont typeface="Arial" charset="0"/>
              <a:buChar char="•"/>
            </a:pPr>
            <a:r>
              <a:rPr lang="en-US" sz="2000" b="1" dirty="0">
                <a:solidFill>
                  <a:srgbClr val="FFFFFF"/>
                </a:solidFill>
              </a:rPr>
              <a:t>Phase </a:t>
            </a:r>
            <a:r>
              <a:rPr lang="en-US" sz="2000" b="1" dirty="0" smtClean="0">
                <a:solidFill>
                  <a:srgbClr val="FFFFFF"/>
                </a:solidFill>
              </a:rPr>
              <a:t>IA </a:t>
            </a:r>
            <a:r>
              <a:rPr lang="en-US" sz="2000" b="1" dirty="0">
                <a:solidFill>
                  <a:srgbClr val="FFFFFF"/>
                </a:solidFill>
              </a:rPr>
              <a:t>study of </a:t>
            </a:r>
            <a:r>
              <a:rPr lang="en-US" sz="2000" b="1" dirty="0" err="1">
                <a:solidFill>
                  <a:srgbClr val="FFFFFF"/>
                </a:solidFill>
              </a:rPr>
              <a:t>atezolizumab</a:t>
            </a:r>
            <a:r>
              <a:rPr lang="en-US" sz="2000" b="1" dirty="0">
                <a:solidFill>
                  <a:srgbClr val="FFFFFF"/>
                </a:solidFill>
              </a:rPr>
              <a:t> in TNBC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N = 21 women with PD-L1-positive tumors evaluable for response </a:t>
            </a:r>
          </a:p>
          <a:p>
            <a:pPr lvl="1">
              <a:buFont typeface="Arial" charset="0"/>
              <a:buChar char="•"/>
            </a:pPr>
            <a:r>
              <a:rPr lang="en-US" sz="2000" b="1" dirty="0">
                <a:solidFill>
                  <a:srgbClr val="FFFF00"/>
                </a:solidFill>
              </a:rPr>
              <a:t>ORR = 19%</a:t>
            </a:r>
          </a:p>
          <a:p>
            <a:pPr lvl="1">
              <a:buFont typeface="Arial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Duration of response: Not yet </a:t>
            </a:r>
            <a:r>
              <a:rPr lang="en-US" sz="2000" dirty="0" smtClean="0">
                <a:solidFill>
                  <a:srgbClr val="FFFFFF"/>
                </a:solidFill>
              </a:rPr>
              <a:t>reached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54598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200" dirty="0" smtClean="0"/>
              <a:t>A 55-year-old postmenopausal woman with ER-positive, HER2-negative </a:t>
            </a:r>
            <a:r>
              <a:rPr lang="en-US" sz="2200" dirty="0" err="1" smtClean="0"/>
              <a:t>mBC</a:t>
            </a:r>
            <a:endParaRPr lang="en-US" sz="2200" dirty="0" smtClean="0"/>
          </a:p>
          <a:p>
            <a:pPr>
              <a:spcAft>
                <a:spcPts val="1200"/>
              </a:spcAft>
            </a:pPr>
            <a:r>
              <a:rPr lang="en-US" sz="2200" dirty="0" smtClean="0"/>
              <a:t>Disease progressed through multiple therapies</a:t>
            </a:r>
          </a:p>
          <a:p>
            <a:pPr>
              <a:spcAft>
                <a:spcPts val="1200"/>
              </a:spcAft>
            </a:pPr>
            <a:r>
              <a:rPr lang="en-US" sz="2200" dirty="0" err="1" smtClean="0"/>
              <a:t>Exemestane</a:t>
            </a:r>
            <a:r>
              <a:rPr lang="en-US" sz="2200" dirty="0" smtClean="0"/>
              <a:t>/</a:t>
            </a:r>
            <a:r>
              <a:rPr lang="en-US" sz="2200" dirty="0" err="1" smtClean="0"/>
              <a:t>everolimus</a:t>
            </a:r>
            <a:r>
              <a:rPr lang="en-US" sz="2200" dirty="0" smtClean="0"/>
              <a:t> initiated 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Two months later, tumor markers started decreasing and she appeared to be responding, but she presented with a cough and was found to have pulmonary infiltrates thought to be </a:t>
            </a:r>
            <a:r>
              <a:rPr lang="en-US" sz="2200" dirty="0" err="1" smtClean="0"/>
              <a:t>everolimus</a:t>
            </a:r>
            <a:r>
              <a:rPr lang="en-US" sz="2200" dirty="0" smtClean="0"/>
              <a:t>-related pneumonitis 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Treatment was withheld, and she received corticosteroids and recovered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4858089"/>
      </p:ext>
    </p:extLst>
  </p:cSld>
  <p:clrMapOvr>
    <a:masterClrMapping/>
  </p:clrMapOvr>
  <p:transition spd="slow" advClick="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200" dirty="0" smtClean="0"/>
              <a:t>A 49-year-old woman diagnosed in 2009 with high-grade DCIS and treated with lumpectomy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Patient underwent mastectomy because of close margins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Pathology showed </a:t>
            </a:r>
            <a:r>
              <a:rPr lang="en-US" sz="2200" dirty="0" err="1" smtClean="0"/>
              <a:t>microinvasion</a:t>
            </a:r>
            <a:r>
              <a:rPr lang="en-US" sz="2200" dirty="0" smtClean="0"/>
              <a:t> and ER-negative, HER2-positive disease</a:t>
            </a:r>
          </a:p>
          <a:p>
            <a:pPr>
              <a:spcAft>
                <a:spcPts val="1200"/>
              </a:spcAft>
            </a:pPr>
            <a:r>
              <a:rPr lang="en-US" sz="2200" dirty="0" smtClean="0"/>
              <a:t>Received tamoxifen till 2012, when she presented with a right </a:t>
            </a:r>
            <a:r>
              <a:rPr lang="en-US" sz="2200" dirty="0" err="1" smtClean="0"/>
              <a:t>parasternal</a:t>
            </a:r>
            <a:r>
              <a:rPr lang="en-US" sz="2200" dirty="0" smtClean="0"/>
              <a:t> mass and multiple enlarged lymph nodes</a:t>
            </a:r>
          </a:p>
          <a:p>
            <a:pPr>
              <a:spcAft>
                <a:spcPts val="1200"/>
              </a:spcAft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4858089"/>
      </p:ext>
    </p:extLst>
  </p:cSld>
  <p:clrMapOvr>
    <a:masterClrMapping/>
  </p:clrMapOvr>
  <p:transition spd="slow" advClick="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A 49-year-old woman diagnosed in 2009 with high-grade DCIS and treated with lumpectomy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Patient underwent mastectomy because of close margins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Pathology showed </a:t>
            </a:r>
            <a:r>
              <a:rPr lang="en-US" sz="2200" dirty="0" err="1" smtClean="0"/>
              <a:t>microinvasion</a:t>
            </a:r>
            <a:r>
              <a:rPr lang="en-US" sz="2200" dirty="0" smtClean="0"/>
              <a:t> and ER-negative, HER2-positive disease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Received tamoxifen till 2012, when she presented with a right </a:t>
            </a:r>
            <a:r>
              <a:rPr lang="en-US" sz="2200" dirty="0" err="1" smtClean="0"/>
              <a:t>parasternal</a:t>
            </a:r>
            <a:r>
              <a:rPr lang="en-US" sz="2200" dirty="0" smtClean="0"/>
              <a:t> mass and multiple enlarged lymph nodes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>
                <a:solidFill>
                  <a:srgbClr val="FFFF00"/>
                </a:solidFill>
              </a:rPr>
              <a:t>Received </a:t>
            </a:r>
            <a:r>
              <a:rPr lang="en-US" sz="2200" dirty="0" err="1">
                <a:solidFill>
                  <a:srgbClr val="FFFF00"/>
                </a:solidFill>
              </a:rPr>
              <a:t>pertuzumab</a:t>
            </a:r>
            <a:r>
              <a:rPr lang="en-US" sz="2200" dirty="0" smtClean="0">
                <a:solidFill>
                  <a:srgbClr val="FFFF00"/>
                </a:solidFill>
              </a:rPr>
              <a:t>, </a:t>
            </a:r>
            <a:r>
              <a:rPr lang="en-US" sz="2200" dirty="0" err="1" smtClean="0">
                <a:solidFill>
                  <a:srgbClr val="FFFF00"/>
                </a:solidFill>
              </a:rPr>
              <a:t>trastuzumab</a:t>
            </a:r>
            <a:r>
              <a:rPr lang="en-US" sz="2200" dirty="0" smtClean="0">
                <a:solidFill>
                  <a:srgbClr val="FFFF00"/>
                </a:solidFill>
              </a:rPr>
              <a:t> and docetaxel followed by maintenance pertuzumab/trastuzumab and achieved a good response 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>
                <a:solidFill>
                  <a:srgbClr val="FFFF00"/>
                </a:solidFill>
              </a:rPr>
              <a:t>Two years later, recurrence in upper right chest wall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>
                <a:solidFill>
                  <a:srgbClr val="FFFF00"/>
                </a:solidFill>
              </a:rPr>
              <a:t>T-DM1 initiated with complete response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4858089"/>
      </p:ext>
    </p:extLst>
  </p:cSld>
  <p:clrMapOvr>
    <a:masterClrMapping/>
  </p:clrMapOvr>
  <p:transition spd="slow" advClick="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A 65-year-old woman with a 1.2-cm Grade II, ER/PR strongly positive, HER2-negative IDC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21-gene RS: 15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Received 5 years of tamoxifen therapy after not tolerating an aromatase inhibitor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Breast </a:t>
            </a:r>
            <a:r>
              <a:rPr lang="en-US" sz="2200" dirty="0"/>
              <a:t>Cancer Index </a:t>
            </a:r>
            <a:r>
              <a:rPr lang="en-US" sz="2200" dirty="0" smtClean="0"/>
              <a:t>testing: Score of 6.6, corresponding to a 7.8% risk of distant recurrence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200" dirty="0" smtClean="0"/>
              <a:t>Continues on observation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54858089"/>
      </p:ext>
    </p:extLst>
  </p:cSld>
  <p:clrMapOvr>
    <a:masterClrMapping/>
  </p:clrMapOvr>
  <p:transition spd="slow" advClick="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635696" y="1341102"/>
            <a:ext cx="7882003" cy="3969934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0" y="6442502"/>
            <a:ext cx="9144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 anchorCtr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smtClean="0">
                <a:solidFill>
                  <a:srgbClr val="FFFFFF"/>
                </a:solidFill>
              </a:rPr>
              <a:t>Pan H et </a:t>
            </a:r>
            <a:r>
              <a:rPr lang="en-US" sz="1800" dirty="0">
                <a:solidFill>
                  <a:srgbClr val="FFFFFF"/>
                </a:solidFill>
              </a:rPr>
              <a:t>al. </a:t>
            </a:r>
            <a:r>
              <a:rPr lang="en-US" sz="1800" i="1" dirty="0" smtClean="0">
                <a:solidFill>
                  <a:srgbClr val="FFFFFF"/>
                </a:solidFill>
              </a:rPr>
              <a:t>Proc ASCO </a:t>
            </a:r>
            <a:r>
              <a:rPr lang="en-US" sz="1800" dirty="0" smtClean="0">
                <a:solidFill>
                  <a:srgbClr val="FFFFFF"/>
                </a:solidFill>
              </a:rPr>
              <a:t>2016;Abstract 505.</a:t>
            </a:r>
            <a:endParaRPr lang="en-US" sz="1800" dirty="0">
              <a:solidFill>
                <a:srgbClr val="FFFFFF"/>
              </a:solidFill>
            </a:endParaRPr>
          </a:p>
        </p:txBody>
      </p:sp>
      <p:graphicFrame>
        <p:nvGraphicFramePr>
          <p:cNvPr id="8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5770"/>
              </p:ext>
            </p:extLst>
          </p:nvPr>
        </p:nvGraphicFramePr>
        <p:xfrm>
          <a:off x="773481" y="1486042"/>
          <a:ext cx="7581379" cy="3655002"/>
        </p:xfrm>
        <a:graphic>
          <a:graphicData uri="http://schemas.openxmlformats.org/drawingml/2006/table">
            <a:tbl>
              <a:tblPr/>
              <a:tblGrid>
                <a:gridCol w="2409036"/>
                <a:gridCol w="1771350"/>
                <a:gridCol w="1815795"/>
                <a:gridCol w="1585198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Subgroup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10 years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15 years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20 years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T1N0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9%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T1N1 (1-3 nodes)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15%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23%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T1N2 (4-9 nodes)  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16%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30%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41%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T2N0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14%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21%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T2N1 (1-3 nodes) 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20%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29%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50756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T2N2 (4-9 nodes) 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20%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35%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47%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EBCTCG Analysis: Risk of Distant Recurrence by Tumor and Nodal Status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3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389224"/>
            <a:ext cx="9144000" cy="4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>
                <a:solidFill>
                  <a:srgbClr val="FFFFFF"/>
                </a:solidFill>
              </a:rPr>
              <a:t>Albain</a:t>
            </a:r>
            <a:r>
              <a:rPr lang="en-US" sz="1600" dirty="0" smtClean="0">
                <a:solidFill>
                  <a:srgbClr val="FFFFFF"/>
                </a:solidFill>
              </a:rPr>
              <a:t> KS et al. </a:t>
            </a:r>
            <a:r>
              <a:rPr lang="en-US" sz="1600" i="1" dirty="0" smtClean="0">
                <a:solidFill>
                  <a:srgbClr val="FFFFFF"/>
                </a:solidFill>
              </a:rPr>
              <a:t>Lancet </a:t>
            </a:r>
            <a:r>
              <a:rPr lang="en-US" sz="1600" i="1" dirty="0" err="1" smtClean="0">
                <a:solidFill>
                  <a:srgbClr val="FFFFFF"/>
                </a:solidFill>
              </a:rPr>
              <a:t>Oncol</a:t>
            </a:r>
            <a:r>
              <a:rPr lang="en-US" sz="1600" dirty="0" smtClean="0">
                <a:solidFill>
                  <a:srgbClr val="FFFFFF"/>
                </a:solidFill>
              </a:rPr>
              <a:t> 2010;11:55-65.</a:t>
            </a:r>
            <a:endParaRPr lang="en-US" sz="1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799" y="0"/>
            <a:ext cx="8132523" cy="1143000"/>
          </a:xfrm>
        </p:spPr>
        <p:txBody>
          <a:bodyPr lIns="0" tIns="0" rIns="0" bIns="0"/>
          <a:lstStyle/>
          <a:p>
            <a:r>
              <a:rPr lang="en-US" dirty="0" smtClean="0"/>
              <a:t>Prognostic and Predictive </a:t>
            </a:r>
            <a:r>
              <a:rPr lang="en-US" dirty="0"/>
              <a:t>V</a:t>
            </a:r>
            <a:r>
              <a:rPr lang="en-US" dirty="0" smtClean="0"/>
              <a:t>alue of the 21-Gene RS for Women with Node-Positive, </a:t>
            </a:r>
            <a:r>
              <a:rPr lang="en-US" dirty="0"/>
              <a:t>ER-Positive </a:t>
            </a:r>
            <a:r>
              <a:rPr lang="en-US" dirty="0" smtClean="0"/>
              <a:t>BC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462088"/>
            <a:ext cx="7431066" cy="5027612"/>
          </a:xfrm>
        </p:spPr>
        <p:txBody>
          <a:bodyPr/>
          <a:lstStyle/>
          <a:p>
            <a:pPr>
              <a:spcBef>
                <a:spcPts val="8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</a:rPr>
              <a:t>Retrospective </a:t>
            </a:r>
            <a:r>
              <a:rPr lang="en-US" sz="2200" dirty="0">
                <a:solidFill>
                  <a:srgbClr val="FFFFFF"/>
                </a:solidFill>
              </a:rPr>
              <a:t>analysis of 367 specimens (tamoxifen, </a:t>
            </a:r>
            <a:r>
              <a:rPr lang="en-US" sz="2200" dirty="0" smtClean="0">
                <a:solidFill>
                  <a:srgbClr val="FFFFFF"/>
                </a:solidFill>
              </a:rPr>
              <a:t/>
            </a:r>
            <a:br>
              <a:rPr lang="en-US" sz="2200" dirty="0" smtClean="0">
                <a:solidFill>
                  <a:srgbClr val="FFFFFF"/>
                </a:solidFill>
              </a:rPr>
            </a:br>
            <a:r>
              <a:rPr lang="en-US" sz="2200" dirty="0" smtClean="0">
                <a:solidFill>
                  <a:srgbClr val="FFFFFF"/>
                </a:solidFill>
              </a:rPr>
              <a:t>n = 148</a:t>
            </a:r>
            <a:r>
              <a:rPr lang="en-US" sz="2200" dirty="0">
                <a:solidFill>
                  <a:srgbClr val="FFFFFF"/>
                </a:solidFill>
              </a:rPr>
              <a:t>; </a:t>
            </a:r>
            <a:r>
              <a:rPr lang="en-US" sz="2200" dirty="0" smtClean="0">
                <a:solidFill>
                  <a:srgbClr val="FFFFFF"/>
                </a:solidFill>
              </a:rPr>
              <a:t>CAF-T, n = 219</a:t>
            </a:r>
            <a:r>
              <a:rPr lang="en-US" sz="2200" dirty="0">
                <a:solidFill>
                  <a:srgbClr val="FFFFFF"/>
                </a:solidFill>
              </a:rPr>
              <a:t>) from patients on the SWOG-8814 trial of </a:t>
            </a:r>
            <a:r>
              <a:rPr lang="en-US" sz="2200" dirty="0"/>
              <a:t>postmenopausal women with node-positive, ER-positive </a:t>
            </a:r>
            <a:r>
              <a:rPr lang="en-US" sz="2200" dirty="0" smtClean="0"/>
              <a:t>BC</a:t>
            </a:r>
            <a:endParaRPr lang="en-US" sz="2200" dirty="0"/>
          </a:p>
          <a:p>
            <a:pPr>
              <a:spcBef>
                <a:spcPts val="800"/>
              </a:spcBef>
              <a:buFont typeface="Arial" pitchFamily="34" charset="0"/>
              <a:buChar char="•"/>
            </a:pPr>
            <a:r>
              <a:rPr lang="en-US" sz="2200" dirty="0" smtClean="0"/>
              <a:t>RS was </a:t>
            </a:r>
            <a:r>
              <a:rPr lang="en-US" sz="2200" dirty="0"/>
              <a:t>prognostic in the tamoxifen-alone group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(</a:t>
            </a:r>
            <a:r>
              <a:rPr lang="en-US" sz="2200" i="1" dirty="0" smtClean="0"/>
              <a:t>p</a:t>
            </a:r>
            <a:r>
              <a:rPr lang="en-US" sz="2200" dirty="0" smtClean="0"/>
              <a:t> = 0.006</a:t>
            </a:r>
            <a:r>
              <a:rPr lang="en-US" sz="2200" dirty="0"/>
              <a:t>; HR </a:t>
            </a:r>
            <a:r>
              <a:rPr lang="en-US" sz="2200" dirty="0" smtClean="0"/>
              <a:t>2.64)</a:t>
            </a:r>
            <a:endParaRPr lang="en-US" sz="2200" dirty="0"/>
          </a:p>
          <a:p>
            <a:pPr>
              <a:spcBef>
                <a:spcPts val="8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FF00"/>
                </a:solidFill>
              </a:rPr>
              <a:t>There </a:t>
            </a:r>
            <a:r>
              <a:rPr lang="en-US" sz="2200" dirty="0">
                <a:solidFill>
                  <a:srgbClr val="FFFF00"/>
                </a:solidFill>
              </a:rPr>
              <a:t>was no benefit of chemotherapy in patients with a low </a:t>
            </a:r>
            <a:r>
              <a:rPr lang="en-US" sz="2200" dirty="0" smtClean="0">
                <a:solidFill>
                  <a:srgbClr val="FFFF00"/>
                </a:solidFill>
              </a:rPr>
              <a:t>RS </a:t>
            </a:r>
            <a:r>
              <a:rPr lang="en-US" sz="2200" dirty="0" smtClean="0"/>
              <a:t>(score </a:t>
            </a:r>
            <a:r>
              <a:rPr lang="en-US" sz="2200" dirty="0"/>
              <a:t>&lt;18; log-rank </a:t>
            </a:r>
            <a:r>
              <a:rPr lang="en-US" sz="2200" i="1" dirty="0" smtClean="0"/>
              <a:t>p</a:t>
            </a:r>
            <a:r>
              <a:rPr lang="en-US" sz="2200" dirty="0" smtClean="0"/>
              <a:t> = 0.97</a:t>
            </a:r>
            <a:r>
              <a:rPr lang="en-US" sz="2200" dirty="0"/>
              <a:t>; HR </a:t>
            </a:r>
            <a:r>
              <a:rPr lang="en-US" sz="2200" dirty="0" smtClean="0"/>
              <a:t>1.02)</a:t>
            </a:r>
            <a:endParaRPr lang="en-US" sz="2200" dirty="0"/>
          </a:p>
          <a:p>
            <a:pPr>
              <a:spcBef>
                <a:spcPts val="800"/>
              </a:spcBef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FF00"/>
                </a:solidFill>
              </a:rPr>
              <a:t>A </a:t>
            </a:r>
            <a:r>
              <a:rPr lang="en-US" sz="2200" dirty="0">
                <a:solidFill>
                  <a:srgbClr val="FFFF00"/>
                </a:solidFill>
              </a:rPr>
              <a:t>significant benefit with </a:t>
            </a:r>
            <a:r>
              <a:rPr lang="en-US" sz="2200" dirty="0" smtClean="0">
                <a:solidFill>
                  <a:srgbClr val="FFFF00"/>
                </a:solidFill>
              </a:rPr>
              <a:t>chemotherapy was </a:t>
            </a:r>
            <a:r>
              <a:rPr lang="en-US" sz="2200" dirty="0">
                <a:solidFill>
                  <a:srgbClr val="FFFF00"/>
                </a:solidFill>
              </a:rPr>
              <a:t>reported for those with a high </a:t>
            </a:r>
            <a:r>
              <a:rPr lang="en-US" sz="2200" dirty="0" smtClean="0">
                <a:solidFill>
                  <a:srgbClr val="FFFF00"/>
                </a:solidFill>
              </a:rPr>
              <a:t>RS </a:t>
            </a:r>
            <a:r>
              <a:rPr lang="en-US" sz="2200" dirty="0" smtClean="0"/>
              <a:t>(score </a:t>
            </a:r>
            <a:r>
              <a:rPr lang="en-US" sz="2200" dirty="0"/>
              <a:t>≥31; log-rank </a:t>
            </a:r>
            <a:r>
              <a:rPr lang="en-US" sz="2200" i="1" dirty="0" smtClean="0"/>
              <a:t>p</a:t>
            </a:r>
            <a:r>
              <a:rPr lang="en-US" sz="2200" dirty="0" smtClean="0"/>
              <a:t> = 0.033</a:t>
            </a:r>
            <a:r>
              <a:rPr lang="en-US" sz="2200" dirty="0"/>
              <a:t>; HR </a:t>
            </a:r>
            <a:r>
              <a:rPr lang="en-US" sz="2200" dirty="0" smtClean="0"/>
              <a:t>0.59)</a:t>
            </a: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6020925"/>
            <a:ext cx="7152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CAF-T = cyclophosphamide, doxorubicin and fluorouracil</a:t>
            </a:r>
            <a:r>
              <a:rPr lang="en-US" sz="1600" dirty="0" smtClean="0">
                <a:solidFill>
                  <a:srgbClr val="FFFFFF"/>
                </a:solidFill>
              </a:rPr>
              <a:t> before tamoxifen 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1545980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MINDACT Study Design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42502"/>
            <a:ext cx="9144000" cy="415498"/>
          </a:xfrm>
          <a:prstGeom prst="rect">
            <a:avLst/>
          </a:prstGeom>
          <a:noFill/>
        </p:spPr>
        <p:txBody>
          <a:bodyPr wrap="square" lIns="182880" bIns="91440" rtlCol="0" anchor="b" anchorCtr="0">
            <a:spAutoFit/>
          </a:bodyPr>
          <a:lstStyle/>
          <a:p>
            <a:r>
              <a:rPr lang="en-US" sz="1800" dirty="0" smtClean="0"/>
              <a:t>Cardoso F et al. </a:t>
            </a:r>
            <a:r>
              <a:rPr lang="en-US" sz="1800" i="1" dirty="0" smtClean="0"/>
              <a:t>N </a:t>
            </a:r>
            <a:r>
              <a:rPr lang="en-US" sz="1800" i="1" dirty="0" err="1" smtClean="0"/>
              <a:t>Engl</a:t>
            </a:r>
            <a:r>
              <a:rPr lang="en-US" sz="1800" i="1" dirty="0" smtClean="0"/>
              <a:t> J Med </a:t>
            </a:r>
            <a:r>
              <a:rPr lang="en-US" sz="1800" dirty="0" smtClean="0"/>
              <a:t>2016;375(8):717-29.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3259286" y="1039613"/>
            <a:ext cx="2832411" cy="523220"/>
          </a:xfrm>
          <a:prstGeom prst="rect">
            <a:avLst/>
          </a:prstGeom>
          <a:solidFill>
            <a:srgbClr val="012A50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Diagnosis of breast cancer,</a:t>
            </a:r>
            <a:br>
              <a:rPr lang="en-US" sz="1400" b="1" dirty="0" smtClean="0"/>
            </a:br>
            <a:r>
              <a:rPr lang="en-US" sz="1400" b="1" dirty="0" smtClean="0"/>
              <a:t>screening, informed consent</a:t>
            </a:r>
            <a:endParaRPr lang="en-US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59285" y="1774867"/>
            <a:ext cx="283241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Surgery</a:t>
            </a:r>
            <a:endParaRPr 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5258" y="2385955"/>
            <a:ext cx="245327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Local pathology</a:t>
            </a:r>
            <a:br>
              <a:rPr lang="en-US" sz="1400" b="1" dirty="0" smtClean="0"/>
            </a:br>
            <a:r>
              <a:rPr lang="en-US" sz="1400" b="1" dirty="0" smtClean="0"/>
              <a:t>(T1-3, 0 to 3 positive nodes, ER status, HER2 status)</a:t>
            </a:r>
            <a:endParaRPr lang="en-US" sz="1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88168" y="2385955"/>
            <a:ext cx="245327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Frozen tumor sample shipment, RNS extraction, microarray</a:t>
            </a:r>
            <a:r>
              <a:rPr lang="en-US" sz="1400" b="1" smtClean="0"/>
              <a:t>, analysis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59286" y="3412735"/>
            <a:ext cx="2832410" cy="30777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Enrollment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96055" y="3872659"/>
            <a:ext cx="2453270" cy="523220"/>
          </a:xfrm>
          <a:prstGeom prst="rect">
            <a:avLst/>
          </a:prstGeom>
          <a:solidFill>
            <a:srgbClr val="76D4F0"/>
          </a:solidFill>
          <a:ln>
            <a:solidFill>
              <a:schemeClr val="tx1"/>
            </a:solidFill>
          </a:ln>
        </p:spPr>
        <p:txBody>
          <a:bodyPr wrap="square" lIns="45720" rIns="45720" rtlCol="0" anchor="ctr">
            <a:spAutoFit/>
          </a:bodyPr>
          <a:lstStyle/>
          <a:p>
            <a:pPr algn="ctr"/>
            <a:r>
              <a:rPr lang="en-US" sz="1400" b="1" dirty="0" smtClean="0"/>
              <a:t>Clinical risk </a:t>
            </a:r>
            <a:r>
              <a:rPr lang="en-US" sz="1400" b="1" dirty="0"/>
              <a:t>(c</a:t>
            </a:r>
            <a:r>
              <a:rPr lang="en-US" sz="1400" b="1" dirty="0" smtClean="0"/>
              <a:t>)</a:t>
            </a:r>
            <a:br>
              <a:rPr lang="en-US" sz="1400" b="1" dirty="0" smtClean="0"/>
            </a:br>
            <a:r>
              <a:rPr lang="en-US" sz="1400" b="1" dirty="0" smtClean="0"/>
              <a:t>Adjuvant! </a:t>
            </a:r>
            <a:r>
              <a:rPr lang="en-US" sz="1400" b="1" dirty="0"/>
              <a:t>Online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11586" y="3876231"/>
            <a:ext cx="2453270" cy="523220"/>
          </a:xfrm>
          <a:prstGeom prst="rect">
            <a:avLst/>
          </a:prstGeom>
          <a:solidFill>
            <a:srgbClr val="76D4F0"/>
          </a:solidFill>
          <a:ln>
            <a:solidFill>
              <a:schemeClr val="tx1"/>
            </a:solidFill>
          </a:ln>
        </p:spPr>
        <p:txBody>
          <a:bodyPr wrap="square" lIns="45720" rIns="45720" rtlCol="0" anchor="ctr">
            <a:spAutoFit/>
          </a:bodyPr>
          <a:lstStyle/>
          <a:p>
            <a:pPr algn="ctr"/>
            <a:r>
              <a:rPr lang="en-US" sz="1400" b="1" dirty="0" smtClean="0"/>
              <a:t>Genomic risk (g)</a:t>
            </a:r>
            <a:br>
              <a:rPr lang="en-US" sz="1400" b="1" dirty="0" smtClean="0"/>
            </a:br>
            <a:r>
              <a:rPr lang="en-US" sz="1400" b="1" dirty="0" smtClean="0"/>
              <a:t>70-gene signature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3445949" y="4801771"/>
            <a:ext cx="2453270" cy="307777"/>
          </a:xfrm>
          <a:prstGeom prst="rect">
            <a:avLst/>
          </a:prstGeom>
          <a:solidFill>
            <a:srgbClr val="EABB30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smtClean="0"/>
              <a:t>Discordant</a:t>
            </a:r>
            <a:endParaRPr lang="en-US" sz="1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73586" y="4742986"/>
            <a:ext cx="1857213" cy="307777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c Low/g Low</a:t>
            </a:r>
            <a:endParaRPr 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508400" y="5172742"/>
            <a:ext cx="2096433" cy="307777"/>
          </a:xfrm>
          <a:prstGeom prst="rect">
            <a:avLst/>
          </a:prstGeom>
          <a:solidFill>
            <a:srgbClr val="EABB30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c Low/g High</a:t>
            </a:r>
            <a:endParaRPr lang="en-US" sz="1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59824" y="5172742"/>
            <a:ext cx="2096433" cy="307777"/>
          </a:xfrm>
          <a:prstGeom prst="rect">
            <a:avLst/>
          </a:prstGeom>
          <a:solidFill>
            <a:srgbClr val="EABB30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c High/g Low</a:t>
            </a:r>
            <a:endParaRPr lang="en-US" sz="1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645005" y="4767670"/>
            <a:ext cx="1813195" cy="307777"/>
          </a:xfrm>
          <a:prstGeom prst="rect">
            <a:avLst/>
          </a:prstGeom>
          <a:solidFill>
            <a:srgbClr val="FF742D"/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 smtClean="0"/>
              <a:t>c High/g High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02724" y="5880359"/>
            <a:ext cx="2695163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smtClean="0"/>
              <a:t>No chemotherapy</a:t>
            </a:r>
            <a:endParaRPr lang="en-US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30742" y="5481987"/>
            <a:ext cx="1095878" cy="52322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dirty="0"/>
              <a:t>Radiation therapy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18370" y="5880360"/>
            <a:ext cx="2811230" cy="30777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lIns="45720" rIns="45720" rtlCol="0">
            <a:spAutoFit/>
          </a:bodyPr>
          <a:lstStyle/>
          <a:p>
            <a:pPr algn="ctr"/>
            <a:r>
              <a:rPr lang="en-US" sz="1400" b="1" smtClean="0"/>
              <a:t>Chemotherapy</a:t>
            </a:r>
            <a:endParaRPr lang="en-US" sz="1400" b="1" dirty="0"/>
          </a:p>
        </p:txBody>
      </p:sp>
      <p:cxnSp>
        <p:nvCxnSpPr>
          <p:cNvPr id="22" name="Straight Connector 21"/>
          <p:cNvCxnSpPr>
            <a:stCxn id="3" idx="2"/>
            <a:endCxn id="8" idx="0"/>
          </p:cNvCxnSpPr>
          <p:nvPr/>
        </p:nvCxnSpPr>
        <p:spPr bwMode="auto">
          <a:xfrm flipH="1">
            <a:off x="4675491" y="1562833"/>
            <a:ext cx="1" cy="2120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1824271" y="2204940"/>
            <a:ext cx="569053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4675493" y="2074974"/>
            <a:ext cx="1" cy="1366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5" name="Straight Connector 34"/>
          <p:cNvCxnSpPr/>
          <p:nvPr/>
        </p:nvCxnSpPr>
        <p:spPr bwMode="auto">
          <a:xfrm flipH="1">
            <a:off x="7499606" y="2201323"/>
            <a:ext cx="1" cy="2120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 flipH="1">
            <a:off x="1824270" y="2201323"/>
            <a:ext cx="1" cy="21203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>
            <a:off x="1824271" y="3261735"/>
            <a:ext cx="569053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1821445" y="3131424"/>
            <a:ext cx="1" cy="1366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7509489" y="3131424"/>
            <a:ext cx="1" cy="1366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675491" y="3268088"/>
            <a:ext cx="1" cy="1467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/>
          <p:nvPr/>
        </p:nvCxnSpPr>
        <p:spPr bwMode="auto">
          <a:xfrm>
            <a:off x="4675491" y="3715100"/>
            <a:ext cx="0" cy="109522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1833415" y="4612728"/>
            <a:ext cx="570988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1836180" y="4606858"/>
            <a:ext cx="1" cy="1467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543298" y="4606858"/>
            <a:ext cx="1" cy="1467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5226620" y="5625995"/>
            <a:ext cx="865076" cy="25436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" name="Straight Connector 51"/>
          <p:cNvCxnSpPr/>
          <p:nvPr/>
        </p:nvCxnSpPr>
        <p:spPr bwMode="auto">
          <a:xfrm flipH="1">
            <a:off x="3259285" y="5635876"/>
            <a:ext cx="881108" cy="25156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1" name="Straight Connector 40"/>
          <p:cNvCxnSpPr/>
          <p:nvPr/>
        </p:nvCxnSpPr>
        <p:spPr bwMode="auto">
          <a:xfrm>
            <a:off x="7543298" y="5094437"/>
            <a:ext cx="0" cy="78592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1847329" y="5094437"/>
            <a:ext cx="0" cy="78592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9840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667192" y="1404142"/>
            <a:ext cx="7791008" cy="2355601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sp>
        <p:nvSpPr>
          <p:cNvPr id="235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MINDACT: DMFS at 5 Years in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D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iscordant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R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isk Group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c High/g Low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446739"/>
            <a:ext cx="7772400" cy="2042959"/>
          </a:xfrm>
        </p:spPr>
        <p:txBody>
          <a:bodyPr/>
          <a:lstStyle/>
          <a:p>
            <a:r>
              <a:rPr lang="en-US" sz="2000" dirty="0"/>
              <a:t>Patients with c High/g Low risk, including 48% who were node-positive, had a </a:t>
            </a:r>
            <a:r>
              <a:rPr lang="en-US" sz="2000" b="1" dirty="0" smtClean="0"/>
              <a:t>5-year </a:t>
            </a:r>
            <a:r>
              <a:rPr lang="en-US" sz="2000" b="1" dirty="0"/>
              <a:t>DMFS rate &gt;94%, </a:t>
            </a:r>
            <a:r>
              <a:rPr lang="en-US" sz="2000" dirty="0"/>
              <a:t>whether randomly assigned to adjuvant chemotherapy or not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056494"/>
              </p:ext>
            </p:extLst>
          </p:nvPr>
        </p:nvGraphicFramePr>
        <p:xfrm>
          <a:off x="817414" y="1545939"/>
          <a:ext cx="7490564" cy="2022545"/>
        </p:xfrm>
        <a:graphic>
          <a:graphicData uri="http://schemas.openxmlformats.org/drawingml/2006/table">
            <a:tbl>
              <a:tblPr/>
              <a:tblGrid>
                <a:gridCol w="1419265"/>
                <a:gridCol w="1498112"/>
                <a:gridCol w="1444461"/>
                <a:gridCol w="1600744"/>
                <a:gridCol w="1527982"/>
              </a:tblGrid>
              <a:tr h="590615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Intent</a:t>
                      </a:r>
                      <a:r>
                        <a:rPr lang="en-US" b="1" baseline="0" dirty="0" smtClean="0"/>
                        <a:t>-t</a:t>
                      </a:r>
                      <a:r>
                        <a:rPr lang="en-US" b="1" dirty="0" smtClean="0"/>
                        <a:t>o</a:t>
                      </a:r>
                      <a:r>
                        <a:rPr lang="en-US" b="1" baseline="0" dirty="0" smtClean="0"/>
                        <a:t>-t</a:t>
                      </a:r>
                      <a:r>
                        <a:rPr lang="en-US" b="1" dirty="0" smtClean="0"/>
                        <a:t>reat</a:t>
                      </a:r>
                      <a:r>
                        <a:rPr lang="en-US" b="1" baseline="0" dirty="0" smtClean="0"/>
                        <a:t> population</a:t>
                      </a:r>
                      <a:endParaRPr lang="en-US" b="1" dirty="0"/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Per-protocol population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014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CT </a:t>
                      </a:r>
                      <a:br>
                        <a:rPr lang="en-US" sz="1800" b="1" dirty="0" smtClean="0"/>
                      </a:br>
                      <a:r>
                        <a:rPr lang="en-US" sz="1800" b="1" dirty="0" smtClean="0"/>
                        <a:t>(n = 749)</a:t>
                      </a:r>
                      <a:endParaRPr lang="en-US" sz="1800" b="1" dirty="0"/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No CT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748)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  <a:r>
                        <a:rPr lang="en-US" sz="1800" b="1" dirty="0" smtClean="0"/>
                        <a:t>(n = 592)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No CT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636)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543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DMFS (%)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95.9%</a:t>
                      </a:r>
                      <a:endParaRPr lang="en-US" sz="1800" b="1" dirty="0">
                        <a:solidFill>
                          <a:srgbClr val="FFFF00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94.4%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96.7%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94.8%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260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HR = 0.78;</a:t>
                      </a:r>
                      <a:r>
                        <a:rPr lang="en-US" sz="1800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1800" b="1" i="1" baseline="0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r>
                        <a:rPr lang="en-US" sz="1800" b="1" baseline="0" dirty="0" smtClean="0">
                          <a:solidFill>
                            <a:srgbClr val="FFFF00"/>
                          </a:solidFill>
                        </a:rPr>
                        <a:t>-value = 0.27</a:t>
                      </a:r>
                      <a:endParaRPr lang="en-US" sz="1800" b="1" dirty="0">
                        <a:solidFill>
                          <a:srgbClr val="FFFF00"/>
                        </a:solidFill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FF00"/>
                          </a:solidFill>
                        </a:rPr>
                        <a:t>HR = 0.65;</a:t>
                      </a:r>
                      <a:r>
                        <a:rPr lang="en-US" sz="1800" b="1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1800" b="1" i="1" baseline="0" dirty="0" smtClean="0">
                          <a:solidFill>
                            <a:srgbClr val="FFFF00"/>
                          </a:solidFill>
                        </a:rPr>
                        <a:t>p</a:t>
                      </a:r>
                      <a:r>
                        <a:rPr lang="en-US" sz="1800" b="1" baseline="0" dirty="0" smtClean="0">
                          <a:solidFill>
                            <a:srgbClr val="FFFF00"/>
                          </a:solidFill>
                        </a:rPr>
                        <a:t>-value = 0.11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1114" y="3871925"/>
            <a:ext cx="7216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>
              <a:spcBef>
                <a:spcPts val="1200"/>
              </a:spcBef>
            </a:pPr>
            <a:r>
              <a:rPr lang="en-US" sz="1600" dirty="0" smtClean="0"/>
              <a:t>DMFS = distant metastasis-free survival; CT = chemotherapy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noFill/>
        </p:spPr>
        <p:txBody>
          <a:bodyPr wrap="square" lIns="182880" bIns="91440" rtlCol="0" anchor="b" anchorCtr="0">
            <a:noAutofit/>
          </a:bodyPr>
          <a:lstStyle/>
          <a:p>
            <a:r>
              <a:rPr lang="en-US" sz="1800" dirty="0" smtClean="0"/>
              <a:t>Cardoso F et al. </a:t>
            </a:r>
            <a:r>
              <a:rPr lang="en-US" sz="1800" i="1" dirty="0" smtClean="0"/>
              <a:t>N </a:t>
            </a:r>
            <a:r>
              <a:rPr lang="en-US" sz="1800" i="1" dirty="0" err="1" smtClean="0"/>
              <a:t>Engl</a:t>
            </a:r>
            <a:r>
              <a:rPr lang="en-US" sz="1800" i="1" dirty="0" smtClean="0"/>
              <a:t> J Med </a:t>
            </a:r>
            <a:r>
              <a:rPr lang="en-US" sz="1800" dirty="0" smtClean="0"/>
              <a:t>2016;375:717-29.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5999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670388" y="1659257"/>
            <a:ext cx="7875494" cy="2819841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sp>
        <p:nvSpPr>
          <p:cNvPr id="235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Atezolizumab</a:t>
            </a:r>
            <a:r>
              <a:rPr lang="en-US" dirty="0" smtClean="0"/>
              <a:t> with </a:t>
            </a:r>
            <a:r>
              <a:rPr lang="en-US" i="1" dirty="0"/>
              <a:t>Nab</a:t>
            </a:r>
            <a:r>
              <a:rPr lang="en-US" dirty="0"/>
              <a:t> Paclitaxel for Metastatic TNBC</a:t>
            </a:r>
          </a:p>
        </p:txBody>
      </p:sp>
      <p:sp>
        <p:nvSpPr>
          <p:cNvPr id="23554" name="TextBox 15"/>
          <p:cNvSpPr txBox="1">
            <a:spLocks noChangeArrowheads="1"/>
          </p:cNvSpPr>
          <p:nvPr/>
        </p:nvSpPr>
        <p:spPr bwMode="auto">
          <a:xfrm>
            <a:off x="0" y="6473279"/>
            <a:ext cx="92202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indent="0">
              <a:buFontTx/>
              <a:buNone/>
            </a:pPr>
            <a:r>
              <a:rPr lang="en-US" sz="1600" dirty="0" smtClean="0"/>
              <a:t>Adams S et </a:t>
            </a:r>
            <a:r>
              <a:rPr lang="en-US" sz="1600" dirty="0"/>
              <a:t>al. </a:t>
            </a:r>
            <a:r>
              <a:rPr lang="en-US" sz="1600" i="1" dirty="0"/>
              <a:t>Proc ASCO</a:t>
            </a:r>
            <a:r>
              <a:rPr lang="en-US" sz="1600" dirty="0"/>
              <a:t> </a:t>
            </a:r>
            <a:r>
              <a:rPr lang="en-US" sz="1600" dirty="0" smtClean="0"/>
              <a:t>2016;Abstract 1009. </a:t>
            </a:r>
          </a:p>
        </p:txBody>
      </p:sp>
      <p:graphicFrame>
        <p:nvGraphicFramePr>
          <p:cNvPr id="12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140714"/>
              </p:ext>
            </p:extLst>
          </p:nvPr>
        </p:nvGraphicFramePr>
        <p:xfrm>
          <a:off x="802617" y="1802605"/>
          <a:ext cx="7611037" cy="2533144"/>
        </p:xfrm>
        <a:graphic>
          <a:graphicData uri="http://schemas.openxmlformats.org/drawingml/2006/table">
            <a:tbl>
              <a:tblPr/>
              <a:tblGrid>
                <a:gridCol w="3306396"/>
                <a:gridCol w="1336337"/>
                <a:gridCol w="1511035"/>
                <a:gridCol w="1457269"/>
              </a:tblGrid>
              <a:tr h="61674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Response</a:t>
                      </a:r>
                      <a:endParaRPr kumimoji="0" lang="en-US" sz="1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  <a:cs typeface="+mn-cs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First line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13)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Second line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9)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Third line + </a:t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10)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41889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Confirmed objective response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46%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40%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99168"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Complete response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99168"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Partial response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38%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22%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40%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991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Stable disease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38%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67%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30%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25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227058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Harris LN et </a:t>
            </a:r>
            <a:r>
              <a:rPr lang="en-US" sz="1600" dirty="0">
                <a:solidFill>
                  <a:srgbClr val="FFFFFF"/>
                </a:solidFill>
              </a:rPr>
              <a:t>al. </a:t>
            </a:r>
            <a:r>
              <a:rPr lang="en-US" sz="1600" i="1" dirty="0">
                <a:solidFill>
                  <a:srgbClr val="FFFFFF"/>
                </a:solidFill>
              </a:rPr>
              <a:t>J </a:t>
            </a:r>
            <a:r>
              <a:rPr lang="en-US" sz="1600" i="1" dirty="0" err="1">
                <a:solidFill>
                  <a:srgbClr val="FFFFFF"/>
                </a:solidFill>
              </a:rPr>
              <a:t>Clin</a:t>
            </a:r>
            <a:r>
              <a:rPr lang="en-US" sz="1600" i="1" dirty="0">
                <a:solidFill>
                  <a:srgbClr val="FFFFFF"/>
                </a:solidFill>
              </a:rPr>
              <a:t> </a:t>
            </a:r>
            <a:r>
              <a:rPr lang="en-US" sz="1600" i="1" dirty="0" err="1">
                <a:solidFill>
                  <a:srgbClr val="FFFFFF"/>
                </a:solidFill>
              </a:rPr>
              <a:t>Oncol</a:t>
            </a:r>
            <a:r>
              <a:rPr lang="en-US" sz="1600" i="1" dirty="0">
                <a:solidFill>
                  <a:srgbClr val="FFFFFF"/>
                </a:solidFill>
              </a:rPr>
              <a:t> </a:t>
            </a:r>
            <a:r>
              <a:rPr lang="en-US" sz="1600" dirty="0" smtClean="0">
                <a:solidFill>
                  <a:srgbClr val="FFFFFF"/>
                </a:solidFill>
              </a:rPr>
              <a:t>2016;34(10):</a:t>
            </a:r>
            <a:r>
              <a:rPr lang="en-US" sz="1600" dirty="0">
                <a:solidFill>
                  <a:srgbClr val="FFFFFF"/>
                </a:solidFill>
              </a:rPr>
              <a:t>2460-7</a:t>
            </a:r>
            <a:r>
              <a:rPr lang="en-US" sz="16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88306"/>
            <a:ext cx="7772400" cy="1143000"/>
          </a:xfrm>
        </p:spPr>
        <p:txBody>
          <a:bodyPr lIns="0" tIns="0" rIns="0" bIns="0"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ASCO Practice Guideline: Use of the 21-Gene Recurrence Score</a:t>
            </a:r>
            <a:r>
              <a:rPr lang="en-US" baseline="30000" dirty="0" smtClean="0">
                <a:latin typeface="Arial" charset="0"/>
                <a:ea typeface="ヒラギノ角ゴ Pro W3" charset="0"/>
                <a:cs typeface="ヒラギノ角ゴ Pro W3" charset="0"/>
              </a:rPr>
              <a:t>®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(RS)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to Guide Adjuvant Systemic Therapy Decisions for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ER-Positive, Node-Positive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BC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17106"/>
            <a:ext cx="7772400" cy="4272593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>
                <a:solidFill>
                  <a:srgbClr val="FFFFFF"/>
                </a:solidFill>
              </a:rPr>
              <a:t>For a patient with </a:t>
            </a:r>
            <a:r>
              <a:rPr lang="en-US" sz="2600" dirty="0" smtClean="0">
                <a:solidFill>
                  <a:srgbClr val="FFFFFF"/>
                </a:solidFill>
              </a:rPr>
              <a:t>ER/PR-positive, </a:t>
            </a:r>
            <a:r>
              <a:rPr lang="en-US" sz="2600" dirty="0">
                <a:solidFill>
                  <a:srgbClr val="FFFFFF"/>
                </a:solidFill>
              </a:rPr>
              <a:t>HER2-negative, </a:t>
            </a:r>
            <a:r>
              <a:rPr lang="en-US" sz="2600" dirty="0" smtClean="0">
                <a:solidFill>
                  <a:srgbClr val="FFFFFF"/>
                </a:solidFill>
              </a:rPr>
              <a:t>node-positive BC, </a:t>
            </a:r>
            <a:r>
              <a:rPr lang="en-US" sz="2600" dirty="0">
                <a:solidFill>
                  <a:srgbClr val="FFFFFF"/>
                </a:solidFill>
              </a:rPr>
              <a:t>the clinician should not use the 21-gene </a:t>
            </a:r>
            <a:r>
              <a:rPr lang="en-US" sz="2600" dirty="0" smtClean="0">
                <a:solidFill>
                  <a:srgbClr val="FFFFFF"/>
                </a:solidFill>
              </a:rPr>
              <a:t>RS to </a:t>
            </a:r>
            <a:r>
              <a:rPr lang="en-US" sz="2600" dirty="0">
                <a:solidFill>
                  <a:srgbClr val="FFFFFF"/>
                </a:solidFill>
              </a:rPr>
              <a:t>guide adjuvant treatment decisions.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72739753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2"/>
          <p:cNvSpPr>
            <a:spLocks noGrp="1"/>
          </p:cNvSpPr>
          <p:nvPr>
            <p:ph type="title"/>
          </p:nvPr>
        </p:nvSpPr>
        <p:spPr>
          <a:xfrm>
            <a:off x="685800" y="200416"/>
            <a:ext cx="7772400" cy="1143000"/>
          </a:xfrm>
        </p:spPr>
        <p:txBody>
          <a:bodyPr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HERITAGE: A Phase III Trial of Proposed 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Trastuzumab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 Biosimilar Myl-1401O in 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HER2-Positive Metastatic </a:t>
            </a:r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BC (</a:t>
            </a:r>
            <a:r>
              <a:rPr lang="en-US" dirty="0" err="1" smtClean="0">
                <a:latin typeface="Arial" charset="0"/>
                <a:ea typeface="ヒラギノ角ゴ Pro W3" charset="0"/>
                <a:cs typeface="ヒラギノ角ゴ Pro W3" charset="0"/>
              </a:rPr>
              <a:t>mBC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08693"/>
            <a:ext cx="7772400" cy="1677015"/>
          </a:xfrm>
        </p:spPr>
        <p:txBody>
          <a:bodyPr/>
          <a:lstStyle/>
          <a:p>
            <a:r>
              <a:rPr lang="en-US" sz="2000" dirty="0"/>
              <a:t>Results confirmed efficacy equivalence based on ratio of ORR and difference in ORR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/>
              <a:t>No difference was observed in median LVEF between the 2 study </a:t>
            </a:r>
            <a:r>
              <a:rPr lang="en-US" sz="2000" dirty="0" smtClean="0"/>
              <a:t>arms.</a:t>
            </a:r>
            <a:endParaRPr lang="en-US" sz="2000" dirty="0"/>
          </a:p>
          <a:p>
            <a:r>
              <a:rPr lang="en-US" sz="2000" dirty="0"/>
              <a:t>Similar immunogenicity was </a:t>
            </a:r>
            <a:r>
              <a:rPr lang="en-US" sz="2000" dirty="0" smtClean="0"/>
              <a:t>observed.</a:t>
            </a:r>
            <a:endParaRPr lang="en-US" sz="2000" dirty="0"/>
          </a:p>
        </p:txBody>
      </p:sp>
      <p:sp>
        <p:nvSpPr>
          <p:cNvPr id="23554" name="TextBox 15"/>
          <p:cNvSpPr txBox="1">
            <a:spLocks noChangeArrowheads="1"/>
          </p:cNvSpPr>
          <p:nvPr/>
        </p:nvSpPr>
        <p:spPr bwMode="auto">
          <a:xfrm>
            <a:off x="0" y="6442502"/>
            <a:ext cx="91440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 smtClean="0">
                <a:solidFill>
                  <a:srgbClr val="FFFFFF"/>
                </a:solidFill>
              </a:rPr>
              <a:t>Rugo</a:t>
            </a:r>
            <a:r>
              <a:rPr lang="en-US" sz="1800" dirty="0" smtClean="0">
                <a:solidFill>
                  <a:srgbClr val="FFFFFF"/>
                </a:solidFill>
              </a:rPr>
              <a:t> HS et </a:t>
            </a:r>
            <a:r>
              <a:rPr lang="en-US" sz="1800" dirty="0">
                <a:solidFill>
                  <a:srgbClr val="FFFFFF"/>
                </a:solidFill>
              </a:rPr>
              <a:t>al. </a:t>
            </a:r>
            <a:r>
              <a:rPr lang="en-US" sz="1800" i="1" dirty="0" smtClean="0">
                <a:solidFill>
                  <a:srgbClr val="FFFFFF"/>
                </a:solidFill>
              </a:rPr>
              <a:t>JAMA </a:t>
            </a:r>
            <a:r>
              <a:rPr lang="en-US" sz="1800" dirty="0" smtClean="0">
                <a:solidFill>
                  <a:srgbClr val="FFFFFF"/>
                </a:solidFill>
              </a:rPr>
              <a:t>2016;[</a:t>
            </a:r>
            <a:r>
              <a:rPr lang="en-US" sz="1800" dirty="0" err="1" smtClean="0">
                <a:solidFill>
                  <a:srgbClr val="FFFFFF"/>
                </a:solidFill>
              </a:rPr>
              <a:t>Epub</a:t>
            </a:r>
            <a:r>
              <a:rPr lang="en-US" sz="1800" dirty="0" smtClean="0">
                <a:solidFill>
                  <a:srgbClr val="FFFFFF"/>
                </a:solidFill>
              </a:rPr>
              <a:t> ahead of print].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538619" y="1651711"/>
            <a:ext cx="7919581" cy="292028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ＭＳ Ｐゴシック"/>
            </a:endParaRPr>
          </a:p>
        </p:txBody>
      </p:sp>
      <p:graphicFrame>
        <p:nvGraphicFramePr>
          <p:cNvPr id="12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969300"/>
              </p:ext>
            </p:extLst>
          </p:nvPr>
        </p:nvGraphicFramePr>
        <p:xfrm>
          <a:off x="707720" y="1813456"/>
          <a:ext cx="7581378" cy="2575591"/>
        </p:xfrm>
        <a:graphic>
          <a:graphicData uri="http://schemas.openxmlformats.org/drawingml/2006/table">
            <a:tbl>
              <a:tblPr/>
              <a:tblGrid>
                <a:gridCol w="3560523"/>
                <a:gridCol w="2016691"/>
                <a:gridCol w="2004164"/>
              </a:tblGrid>
              <a:tr h="77187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  <a:cs typeface="+mn-cs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Myl-1401O + </a:t>
                      </a:r>
                      <a:r>
                        <a:rPr kumimoji="0" lang="en-US" sz="17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taxane</a:t>
                      </a:r>
                      <a:r>
                        <a:rPr kumimoji="0" lang="en-US" sz="17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230 )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Trastuzumab</a:t>
                      </a:r>
                      <a:r>
                        <a:rPr kumimoji="0" lang="en-US" sz="17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+ </a:t>
                      </a:r>
                      <a:br>
                        <a:rPr kumimoji="0" lang="en-US" sz="17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75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taxane</a:t>
                      </a:r>
                      <a:endParaRPr kumimoji="0" lang="en-US" sz="17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228)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524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ORR at 24 weeks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69.6%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64.0%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200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  95% CI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63.62-75.51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57.81-70.26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543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Ratio of ORR: Myl-1401O/ </a:t>
                      </a:r>
                      <a:r>
                        <a:rPr kumimoji="0" lang="en-US" sz="17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trastuzumab</a:t>
                      </a: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(FDA)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1.09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4200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Difference in ORR (EMEA)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5.53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32556" y="95475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4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7" name="TextBox 3"/>
          <p:cNvSpPr txBox="1">
            <a:spLocks noChangeArrowheads="1"/>
          </p:cNvSpPr>
          <p:nvPr/>
        </p:nvSpPr>
        <p:spPr bwMode="auto">
          <a:xfrm>
            <a:off x="0" y="6227058"/>
            <a:ext cx="91440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>
                <a:solidFill>
                  <a:srgbClr val="FFFFFF"/>
                </a:solidFill>
              </a:rPr>
              <a:t>Slamon</a:t>
            </a:r>
            <a:r>
              <a:rPr lang="en-US" sz="1600" dirty="0" smtClean="0">
                <a:solidFill>
                  <a:srgbClr val="FFFFFF"/>
                </a:solidFill>
              </a:rPr>
              <a:t> DJ et </a:t>
            </a:r>
            <a:r>
              <a:rPr lang="en-US" sz="1600" dirty="0">
                <a:solidFill>
                  <a:srgbClr val="FFFFFF"/>
                </a:solidFill>
              </a:rPr>
              <a:t>al. San Antonio Breast Cancer </a:t>
            </a:r>
            <a:r>
              <a:rPr lang="en-US" sz="1600" dirty="0" smtClean="0">
                <a:solidFill>
                  <a:srgbClr val="FFFFFF"/>
                </a:solidFill>
              </a:rPr>
              <a:t>Symposium 2015;Abstract S5-04</a:t>
            </a:r>
            <a:r>
              <a:rPr lang="en-US" sz="16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n-US" dirty="0" smtClean="0">
                <a:latin typeface="Arial" charset="0"/>
                <a:ea typeface="ヒラギノ角ゴ Pro W3" charset="0"/>
                <a:cs typeface="ヒラギノ角ゴ Pro W3" charset="0"/>
              </a:rPr>
              <a:t>BCIRG-006: Ten-Year Follow-Up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56307"/>
            <a:ext cx="7772400" cy="1542331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FFFFFF"/>
                </a:solidFill>
              </a:rPr>
              <a:t>DFS (≥4 positive nodes): TCH = 62.9%, </a:t>
            </a:r>
            <a:r>
              <a:rPr lang="en-US" sz="2200" dirty="0" smtClean="0">
                <a:solidFill>
                  <a:srgbClr val="FFFFFF"/>
                </a:solidFill>
              </a:rPr>
              <a:t>AC</a:t>
            </a:r>
            <a:r>
              <a:rPr lang="en-US" sz="2200" dirty="0" smtClean="0">
                <a:solidFill>
                  <a:srgbClr val="FFFFFF"/>
                </a:solidFill>
                <a:sym typeface="Wingdings"/>
              </a:rPr>
              <a:t></a:t>
            </a:r>
            <a:r>
              <a:rPr lang="en-US" sz="2200" dirty="0" smtClean="0">
                <a:solidFill>
                  <a:srgbClr val="FFFFFF"/>
                </a:solidFill>
              </a:rPr>
              <a:t>TH </a:t>
            </a:r>
            <a:r>
              <a:rPr lang="en-US" sz="2200" dirty="0">
                <a:solidFill>
                  <a:srgbClr val="FFFFFF"/>
                </a:solidFill>
              </a:rPr>
              <a:t>= 62.8</a:t>
            </a:r>
            <a:r>
              <a:rPr lang="en-US" sz="2200" dirty="0" smtClean="0">
                <a:solidFill>
                  <a:srgbClr val="FFFFFF"/>
                </a:solidFill>
              </a:rPr>
              <a:t>%, AC</a:t>
            </a:r>
            <a:r>
              <a:rPr lang="en-US" sz="2200" dirty="0" smtClean="0">
                <a:solidFill>
                  <a:srgbClr val="FFFFFF"/>
                </a:solidFill>
                <a:sym typeface="Wingdings"/>
              </a:rPr>
              <a:t></a:t>
            </a:r>
            <a:r>
              <a:rPr lang="en-US" sz="2200" dirty="0" smtClean="0">
                <a:solidFill>
                  <a:srgbClr val="FFFFFF"/>
                </a:solidFill>
              </a:rPr>
              <a:t>T </a:t>
            </a:r>
            <a:r>
              <a:rPr lang="en-US" sz="2200" dirty="0">
                <a:solidFill>
                  <a:srgbClr val="FFFFFF"/>
                </a:solidFill>
              </a:rPr>
              <a:t>=  53.6</a:t>
            </a:r>
            <a:r>
              <a:rPr lang="en-US" sz="2200" dirty="0" smtClean="0">
                <a:solidFill>
                  <a:srgbClr val="FFFFFF"/>
                </a:solidFill>
              </a:rPr>
              <a:t>%</a:t>
            </a:r>
            <a:endParaRPr lang="en-US" sz="22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FFFF"/>
                </a:solidFill>
              </a:rPr>
              <a:t>Therapeutic </a:t>
            </a:r>
            <a:r>
              <a:rPr lang="en-US" sz="2200" dirty="0" smtClean="0">
                <a:solidFill>
                  <a:srgbClr val="FFFFFF"/>
                </a:solidFill>
              </a:rPr>
              <a:t>index:</a:t>
            </a:r>
            <a:endParaRPr lang="en-US" sz="2200" dirty="0">
              <a:solidFill>
                <a:srgbClr val="FFFFFF"/>
              </a:solidFill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676405" y="2551733"/>
            <a:ext cx="7844425" cy="271645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ＭＳ Ｐゴシック"/>
            </a:endParaRPr>
          </a:p>
        </p:txBody>
      </p:sp>
      <p:graphicFrame>
        <p:nvGraphicFramePr>
          <p:cNvPr id="9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732350"/>
              </p:ext>
            </p:extLst>
          </p:nvPr>
        </p:nvGraphicFramePr>
        <p:xfrm>
          <a:off x="795402" y="2685331"/>
          <a:ext cx="7581378" cy="2416606"/>
        </p:xfrm>
        <a:graphic>
          <a:graphicData uri="http://schemas.openxmlformats.org/drawingml/2006/table">
            <a:tbl>
              <a:tblPr/>
              <a:tblGrid>
                <a:gridCol w="3560523"/>
                <a:gridCol w="2016691"/>
                <a:gridCol w="2004164"/>
              </a:tblGrid>
              <a:tr h="5416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7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  <a:cs typeface="+mn-cs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AC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  <a:sym typeface="Wingdings"/>
                        </a:rPr>
                        <a:t> TH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TCH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38598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DFS events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269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279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3615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Grade 3/4 CHF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21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4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37737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Totals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290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283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3989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Rx-related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leukemias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7 (8)*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0 (1)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†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  <a:tr h="35106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Sustained LVEF </a:t>
                      </a:r>
                      <a:r>
                        <a:rPr kumimoji="0" lang="de-DE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loss</a:t>
                      </a:r>
                      <a:r>
                        <a:rPr kumimoji="0" lang="de-D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&gt;10%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200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97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25894"/>
                    </a:solidFill>
                  </a:tcPr>
                </a:tc>
              </a:tr>
            </a:tbl>
          </a:graphicData>
        </a:graphic>
      </p:graphicFrame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676405" y="5704504"/>
            <a:ext cx="8145477" cy="33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1600" dirty="0">
                <a:solidFill>
                  <a:srgbClr val="FFFFFF"/>
                </a:solidFill>
              </a:rPr>
              <a:t>CHF = congestive heart </a:t>
            </a:r>
            <a:r>
              <a:rPr lang="en-US" sz="1600" dirty="0" smtClean="0">
                <a:solidFill>
                  <a:srgbClr val="FFFFFF"/>
                </a:solidFill>
              </a:rPr>
              <a:t>failure</a:t>
            </a:r>
            <a:endParaRPr lang="en-US" sz="1600" dirty="0">
              <a:solidFill>
                <a:srgbClr val="FFFFFF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srgbClr val="FFFFFF"/>
                </a:solidFill>
              </a:rPr>
              <a:t>*</a:t>
            </a:r>
            <a:r>
              <a:rPr lang="en-US" sz="1600" baseline="30000" dirty="0" smtClean="0">
                <a:solidFill>
                  <a:srgbClr val="FFFFFF"/>
                </a:solidFill>
              </a:rPr>
              <a:t> </a:t>
            </a:r>
            <a:r>
              <a:rPr lang="en-US" sz="1600" dirty="0" smtClean="0">
                <a:solidFill>
                  <a:srgbClr val="FFFFFF"/>
                </a:solidFill>
              </a:rPr>
              <a:t>Only in </a:t>
            </a:r>
            <a:r>
              <a:rPr lang="en-US" sz="1600" dirty="0">
                <a:solidFill>
                  <a:srgbClr val="FFFFFF"/>
                </a:solidFill>
              </a:rPr>
              <a:t>patients who received AC; </a:t>
            </a:r>
            <a:r>
              <a:rPr lang="en-US" sz="1600" baseline="30000" dirty="0" smtClean="0">
                <a:solidFill>
                  <a:srgbClr val="FFFFFF"/>
                </a:solidFill>
              </a:rPr>
              <a:t>† </a:t>
            </a:r>
            <a:r>
              <a:rPr lang="en-US" sz="1600" dirty="0" smtClean="0">
                <a:solidFill>
                  <a:srgbClr val="FFFFFF"/>
                </a:solidFill>
              </a:rPr>
              <a:t>Leukemia developed after </a:t>
            </a:r>
            <a:r>
              <a:rPr lang="en-US" sz="1600" dirty="0">
                <a:solidFill>
                  <a:srgbClr val="FFFFFF"/>
                </a:solidFill>
              </a:rPr>
              <a:t>treatment with CHOP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4387211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991" y="1570727"/>
            <a:ext cx="6876790" cy="42975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1496"/>
            <a:ext cx="7772400" cy="1143000"/>
          </a:xfrm>
        </p:spPr>
        <p:txBody>
          <a:bodyPr/>
          <a:lstStyle/>
          <a:p>
            <a:r>
              <a:rPr lang="en-US" dirty="0" smtClean="0"/>
              <a:t>Joint Analysis of the ABC Phase III Trials Comparing TC to Anthracycline/</a:t>
            </a:r>
            <a:r>
              <a:rPr lang="en-US" dirty="0" err="1" smtClean="0"/>
              <a:t>Taxane</a:t>
            </a:r>
            <a:r>
              <a:rPr lang="en-US" dirty="0"/>
              <a:t>-</a:t>
            </a:r>
            <a:r>
              <a:rPr lang="en-US" dirty="0" smtClean="0"/>
              <a:t>Based Chemotherapy for High-Risk HER2-Negative BC </a:t>
            </a:r>
            <a:endParaRPr lang="en-US" dirty="0"/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6412374"/>
            <a:ext cx="7014258" cy="44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smtClean="0">
                <a:solidFill>
                  <a:srgbClr val="FFFFFF"/>
                </a:solidFill>
              </a:rPr>
              <a:t>Blum JL et </a:t>
            </a:r>
            <a:r>
              <a:rPr lang="en-US" sz="1600" dirty="0">
                <a:solidFill>
                  <a:srgbClr val="FFFFFF"/>
                </a:solidFill>
              </a:rPr>
              <a:t>al. </a:t>
            </a:r>
            <a:r>
              <a:rPr lang="en-US" sz="1600" i="1" dirty="0" smtClean="0">
                <a:solidFill>
                  <a:srgbClr val="FFFFFF"/>
                </a:solidFill>
              </a:rPr>
              <a:t>Proc ASCO </a:t>
            </a:r>
            <a:r>
              <a:rPr lang="en-US" sz="1600" dirty="0" smtClean="0">
                <a:solidFill>
                  <a:srgbClr val="FFFFFF"/>
                </a:solidFill>
              </a:rPr>
              <a:t>2016;Abstract 1000</a:t>
            </a:r>
            <a:r>
              <a:rPr lang="en-US" sz="1600" dirty="0" smtClean="0"/>
              <a:t>.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36069" y="6031327"/>
            <a:ext cx="7014258" cy="44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880" bIns="91440" anchor="b" anchorCtr="0">
            <a:no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 err="1" smtClean="0">
                <a:solidFill>
                  <a:srgbClr val="FFFFFF"/>
                </a:solidFill>
              </a:rPr>
              <a:t>TaxAC</a:t>
            </a:r>
            <a:r>
              <a:rPr lang="en-US" sz="1600" dirty="0" smtClean="0">
                <a:solidFill>
                  <a:srgbClr val="FFFFFF"/>
                </a:solidFill>
              </a:rPr>
              <a:t> = </a:t>
            </a:r>
            <a:r>
              <a:rPr lang="en-US" sz="1600" dirty="0" err="1" smtClean="0">
                <a:solidFill>
                  <a:srgbClr val="FFFFFF"/>
                </a:solidFill>
              </a:rPr>
              <a:t>taxane</a:t>
            </a:r>
            <a:r>
              <a:rPr lang="en-US" sz="1600" dirty="0" smtClean="0">
                <a:solidFill>
                  <a:srgbClr val="FFFFFF"/>
                </a:solidFill>
              </a:rPr>
              <a:t>/anthracycline </a:t>
            </a:r>
            <a:endParaRPr lang="en-US" sz="1600" dirty="0" smtClean="0"/>
          </a:p>
        </p:txBody>
      </p:sp>
      <p:sp>
        <p:nvSpPr>
          <p:cNvPr id="4" name="TextBox 3"/>
          <p:cNvSpPr txBox="1"/>
          <p:nvPr/>
        </p:nvSpPr>
        <p:spPr>
          <a:xfrm rot="16200000">
            <a:off x="-1046115" y="3365176"/>
            <a:ext cx="4181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Alive and </a:t>
            </a:r>
            <a:r>
              <a:rPr lang="en-US" sz="1600" b="1" dirty="0"/>
              <a:t>invasive disease </a:t>
            </a:r>
            <a:r>
              <a:rPr lang="en-US" sz="1600" b="1" dirty="0" smtClean="0"/>
              <a:t>free (%)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663172" y="5775563"/>
            <a:ext cx="4181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Years from randomization</a:t>
            </a:r>
            <a:endParaRPr lang="en-US" sz="16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17750"/>
              </p:ext>
            </p:extLst>
          </p:nvPr>
        </p:nvGraphicFramePr>
        <p:xfrm>
          <a:off x="2249220" y="3162653"/>
          <a:ext cx="3803215" cy="899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09"/>
                <a:gridCol w="661699"/>
                <a:gridCol w="788422"/>
                <a:gridCol w="1126285"/>
              </a:tblGrid>
              <a:tr h="29999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Treatment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N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Events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4-year IDFS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999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TC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2,094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220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882.2%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999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TaxAC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2,062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90.7%</a:t>
                      </a:r>
                      <a:endParaRPr lang="en-US" sz="13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49221" y="4165319"/>
            <a:ext cx="3803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HR = 1.23, 95% CI (1.01-1.50) </a:t>
            </a:r>
            <a:r>
              <a:rPr lang="en-US" sz="1400" i="1" dirty="0" smtClean="0"/>
              <a:t>P</a:t>
            </a:r>
            <a:r>
              <a:rPr lang="en-US" sz="1400" dirty="0" smtClean="0"/>
              <a:t> = 0.04</a:t>
            </a:r>
            <a:endParaRPr lang="en-US" sz="1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359815"/>
              </p:ext>
            </p:extLst>
          </p:nvPr>
        </p:nvGraphicFramePr>
        <p:xfrm>
          <a:off x="2141949" y="4762142"/>
          <a:ext cx="6187860" cy="599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80"/>
                <a:gridCol w="883980"/>
                <a:gridCol w="883980"/>
                <a:gridCol w="883980"/>
                <a:gridCol w="883980"/>
                <a:gridCol w="883980"/>
                <a:gridCol w="883980"/>
              </a:tblGrid>
              <a:tr h="299990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2,005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1,599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1,014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858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594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358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136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9990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1,965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1,575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1,007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847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566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317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132</a:t>
                      </a:r>
                      <a:endParaRPr lang="en-US" sz="13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1828799" y="3619924"/>
            <a:ext cx="375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742D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Straight Connector 14"/>
          <p:cNvCxnSpPr/>
          <p:nvPr/>
        </p:nvCxnSpPr>
        <p:spPr bwMode="auto">
          <a:xfrm>
            <a:off x="1828799" y="3899268"/>
            <a:ext cx="375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" name="Group 15"/>
          <p:cNvGrpSpPr/>
          <p:nvPr/>
        </p:nvGrpSpPr>
        <p:grpSpPr>
          <a:xfrm>
            <a:off x="6052436" y="3534453"/>
            <a:ext cx="1238313" cy="307777"/>
            <a:chOff x="6844830" y="3429698"/>
            <a:chExt cx="1238313" cy="307777"/>
          </a:xfrm>
        </p:grpSpPr>
        <p:sp>
          <p:nvSpPr>
            <p:cNvPr id="13" name="Triangle 12"/>
            <p:cNvSpPr/>
            <p:nvPr/>
          </p:nvSpPr>
          <p:spPr bwMode="auto">
            <a:xfrm>
              <a:off x="6844830" y="3534453"/>
              <a:ext cx="181954" cy="156857"/>
            </a:xfrm>
            <a:prstGeom prst="triangle">
              <a:avLst/>
            </a:prstGeom>
            <a:noFill/>
            <a:ln w="28575" cap="flat" cmpd="sng" algn="ctr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03870" y="3429698"/>
              <a:ext cx="10792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FFFF00"/>
                  </a:solidFill>
                </a:rPr>
                <a:t>= 2.5%</a:t>
              </a:r>
              <a:endParaRPr lang="en-US" sz="1400" b="1" dirty="0">
                <a:solidFill>
                  <a:srgbClr val="FFFF00"/>
                </a:solidFill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 bwMode="auto">
          <a:xfrm>
            <a:off x="1828799" y="4897578"/>
            <a:ext cx="375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742D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1828799" y="5176922"/>
            <a:ext cx="37578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4677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52" y="2727994"/>
            <a:ext cx="7036024" cy="3672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5025"/>
            <a:ext cx="7772400" cy="1143000"/>
          </a:xfrm>
        </p:spPr>
        <p:txBody>
          <a:bodyPr/>
          <a:lstStyle/>
          <a:p>
            <a:r>
              <a:rPr lang="en-US" dirty="0" smtClean="0"/>
              <a:t>Management of the Axilla in a Patient with Primary Invasive BC That Is Node-Positive on Biopsy Who Achieves a Complete Clinical Response to Neoadjuvant Systemic Therapy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400800"/>
            <a:ext cx="90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Love N et </a:t>
            </a:r>
            <a:r>
              <a:rPr lang="en-US" sz="1800" dirty="0"/>
              <a:t>al. San Antonio Breast Cancer </a:t>
            </a:r>
            <a:r>
              <a:rPr lang="en-US" sz="1800" dirty="0" smtClean="0"/>
              <a:t>Symposium 2015;Abstract P1-14-20.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25979" y="1799263"/>
            <a:ext cx="4692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Palpable axillary adenopathy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0642" y="2297107"/>
            <a:ext cx="78825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What is your usual approach to the axilla at that point?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0642" y="4614421"/>
            <a:ext cx="78825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Would you generally perform an axillary dissection if the sentinel node </a:t>
            </a:r>
            <a:r>
              <a:rPr lang="en-US" sz="2200" dirty="0" smtClean="0"/>
              <a:t>were </a:t>
            </a:r>
            <a:r>
              <a:rPr lang="en-US" sz="2200" dirty="0"/>
              <a:t>positive?</a:t>
            </a:r>
          </a:p>
        </p:txBody>
      </p:sp>
    </p:spTree>
    <p:extLst>
      <p:ext uri="{BB962C8B-B14F-4D97-AF65-F5344CB8AC3E}">
        <p14:creationId xmlns:p14="http://schemas.microsoft.com/office/powerpoint/2010/main" val="106357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64008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Finn RS </a:t>
            </a:r>
            <a:r>
              <a:rPr lang="en-US" sz="1800" dirty="0"/>
              <a:t>et al. </a:t>
            </a:r>
            <a:r>
              <a:rPr lang="en-US" sz="1800" i="1" dirty="0" smtClean="0"/>
              <a:t>Proc ASCO </a:t>
            </a:r>
            <a:r>
              <a:rPr lang="en-US" sz="1800" dirty="0" smtClean="0"/>
              <a:t>2016;Abstract 507.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23867" y="5489203"/>
            <a:ext cx="8206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Objective response with </a:t>
            </a:r>
            <a:r>
              <a:rPr lang="en-US" sz="1600" dirty="0" err="1" smtClean="0">
                <a:solidFill>
                  <a:schemeClr val="bg1"/>
                </a:solidFill>
              </a:rPr>
              <a:t>palbociclib</a:t>
            </a:r>
            <a:r>
              <a:rPr lang="en-US" sz="1600" dirty="0" smtClean="0">
                <a:solidFill>
                  <a:schemeClr val="bg1"/>
                </a:solidFill>
              </a:rPr>
              <a:t>/</a:t>
            </a:r>
            <a:r>
              <a:rPr lang="en-US" sz="1600" dirty="0" err="1">
                <a:solidFill>
                  <a:schemeClr val="bg1"/>
                </a:solidFill>
              </a:rPr>
              <a:t>letrozole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/>
              <a:t>=</a:t>
            </a:r>
            <a:r>
              <a:rPr lang="en-US" sz="1600" dirty="0" smtClean="0">
                <a:solidFill>
                  <a:schemeClr val="bg1"/>
                </a:solidFill>
              </a:rPr>
              <a:t> 42%, and with placebo/</a:t>
            </a:r>
            <a:r>
              <a:rPr lang="en-US" sz="1600" dirty="0" err="1" smtClean="0">
                <a:solidFill>
                  <a:schemeClr val="bg1"/>
                </a:solidFill>
              </a:rPr>
              <a:t>letrozole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br>
              <a:rPr lang="en-US" sz="1600" dirty="0" smtClean="0">
                <a:solidFill>
                  <a:schemeClr val="bg1"/>
                </a:solidFill>
              </a:rPr>
            </a:br>
            <a:r>
              <a:rPr lang="en-US" sz="1600" dirty="0" smtClean="0"/>
              <a:t>= </a:t>
            </a:r>
            <a:r>
              <a:rPr lang="en-US" sz="1600" dirty="0" smtClean="0">
                <a:solidFill>
                  <a:schemeClr val="bg1"/>
                </a:solidFill>
              </a:rPr>
              <a:t>35%, (odds ratio 1.40, </a:t>
            </a:r>
            <a:r>
              <a:rPr lang="en-US" sz="1600" i="1" dirty="0" smtClean="0">
                <a:solidFill>
                  <a:schemeClr val="bg1"/>
                </a:solidFill>
              </a:rPr>
              <a:t>p</a:t>
            </a:r>
            <a:r>
              <a:rPr lang="en-US" sz="1600" dirty="0" smtClean="0">
                <a:solidFill>
                  <a:schemeClr val="bg1"/>
                </a:solidFill>
              </a:rPr>
              <a:t> = 0.0310)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Overall survival data not yet mature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PALOMA-2: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Palbociclib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with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Letrozole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versus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Letrozole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for ER-Positive Advanced BC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067" y="1564424"/>
            <a:ext cx="7124700" cy="3540976"/>
          </a:xfrm>
          <a:prstGeom prst="rect">
            <a:avLst/>
          </a:prstGeom>
        </p:spPr>
      </p:pic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1109667" y="5103801"/>
            <a:ext cx="6896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1" dirty="0" smtClean="0"/>
              <a:t>Time, months</a:t>
            </a:r>
            <a:endParaRPr lang="en-US" sz="1600" b="1" dirty="0"/>
          </a:p>
        </p:txBody>
      </p:sp>
      <p:sp>
        <p:nvSpPr>
          <p:cNvPr id="8" name="TextBox 15"/>
          <p:cNvSpPr txBox="1">
            <a:spLocks noChangeArrowheads="1"/>
          </p:cNvSpPr>
          <p:nvPr/>
        </p:nvSpPr>
        <p:spPr bwMode="auto">
          <a:xfrm rot="16200000">
            <a:off x="-883838" y="2990775"/>
            <a:ext cx="319125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600" b="1" dirty="0" smtClean="0"/>
              <a:t>Progression-Free Survival, %</a:t>
            </a:r>
            <a:endParaRPr lang="en-US" sz="1600" b="1" dirty="0"/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4259484" y="1180621"/>
            <a:ext cx="4547165" cy="1388959"/>
          </a:xfrm>
          <a:prstGeom prst="rect">
            <a:avLst/>
          </a:prstGeom>
          <a:solidFill>
            <a:srgbClr val="9CCBED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 algn="l">
              <a:spcBef>
                <a:spcPts val="1675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algn="l">
              <a:spcBef>
                <a:spcPts val="1675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algn="l">
              <a:spcBef>
                <a:spcPts val="1675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ts val="1675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400">
              <a:solidFill>
                <a:srgbClr val="FFFFFF"/>
              </a:solidFill>
              <a:cs typeface="+mn-cs"/>
            </a:endParaRPr>
          </a:p>
        </p:txBody>
      </p:sp>
      <p:graphicFrame>
        <p:nvGraphicFramePr>
          <p:cNvPr id="10" name="Group 2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39228"/>
              </p:ext>
            </p:extLst>
          </p:nvPr>
        </p:nvGraphicFramePr>
        <p:xfrm>
          <a:off x="4363656" y="1296140"/>
          <a:ext cx="4352081" cy="1158228"/>
        </p:xfrm>
        <a:graphic>
          <a:graphicData uri="http://schemas.openxmlformats.org/drawingml/2006/table">
            <a:tbl>
              <a:tblPr/>
              <a:tblGrid>
                <a:gridCol w="1863583"/>
                <a:gridCol w="1269460"/>
                <a:gridCol w="1219038"/>
              </a:tblGrid>
              <a:tr h="47805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-128"/>
                      </a:endParaRP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 PAL + LET</a:t>
                      </a:r>
                      <a:br>
                        <a:rPr kumimoji="0" lang="en-US" sz="14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4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444)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PBO + LET</a:t>
                      </a:r>
                      <a:br>
                        <a:rPr kumimoji="0" lang="en-US" sz="14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</a:br>
                      <a:r>
                        <a:rPr kumimoji="0" lang="en-US" sz="14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-128"/>
                        </a:rPr>
                        <a:t>(N = 222)</a:t>
                      </a:r>
                    </a:p>
                  </a:txBody>
                  <a:tcPr marL="91454" marR="91454" marT="45718" marB="45718" anchor="b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2B51"/>
                    </a:solidFill>
                  </a:tcPr>
                </a:tc>
              </a:tr>
              <a:tr h="2618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50" dirty="0" smtClean="0"/>
                        <a:t>Median PFS</a:t>
                      </a:r>
                      <a:endParaRPr kumimoji="0" lang="en-US" sz="14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24.8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14.5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  <a:tr h="267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50" dirty="0" smtClean="0"/>
                        <a:t>HR; 1-sided</a:t>
                      </a:r>
                      <a:r>
                        <a:rPr lang="en-US" sz="1450" baseline="0" dirty="0" smtClean="0"/>
                        <a:t> </a:t>
                      </a:r>
                      <a:r>
                        <a:rPr lang="en-US" sz="1450" i="1" baseline="0" dirty="0" smtClean="0"/>
                        <a:t>p</a:t>
                      </a:r>
                      <a:r>
                        <a:rPr lang="en-US" sz="1450" baseline="0" dirty="0" smtClean="0"/>
                        <a:t>-value</a:t>
                      </a:r>
                      <a:endParaRPr kumimoji="0" lang="en-US" sz="14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0.58; </a:t>
                      </a:r>
                      <a:r>
                        <a:rPr kumimoji="0" lang="en-US" sz="145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p</a:t>
                      </a:r>
                      <a:r>
                        <a:rPr kumimoji="0" lang="en-US" sz="14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明朝" charset="-128"/>
                        </a:rPr>
                        <a:t> &lt; 0.000001</a:t>
                      </a: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charset="-128"/>
                      </a:endParaRPr>
                    </a:p>
                  </a:txBody>
                  <a:tcPr marL="91454" marR="91454" marT="45718" marB="45718" anchor="ctr" horzOverflow="overflow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5796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5"/>
          <p:cNvSpPr txBox="1">
            <a:spLocks noChangeArrowheads="1"/>
          </p:cNvSpPr>
          <p:nvPr/>
        </p:nvSpPr>
        <p:spPr bwMode="auto">
          <a:xfrm>
            <a:off x="1905000" y="3962400"/>
            <a:ext cx="2667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/>
              <a:t>PAL + </a:t>
            </a:r>
            <a:r>
              <a:rPr lang="en-US" sz="1800" dirty="0" smtClean="0"/>
              <a:t>LET</a:t>
            </a:r>
          </a:p>
          <a:p>
            <a:r>
              <a:rPr lang="en-US" sz="1800" dirty="0"/>
              <a:t>PBO (placebo) </a:t>
            </a:r>
            <a:r>
              <a:rPr lang="en-US" sz="1800" dirty="0" smtClean="0"/>
              <a:t>+ LET</a:t>
            </a:r>
            <a:endParaRPr lang="en-US" sz="18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585135" y="4164805"/>
            <a:ext cx="31986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6CCFF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1585135" y="4413407"/>
            <a:ext cx="319865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5E2D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6078682" y="2552262"/>
            <a:ext cx="272796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400" dirty="0"/>
              <a:t>PFS = progression-free survival</a:t>
            </a:r>
          </a:p>
        </p:txBody>
      </p:sp>
    </p:spTree>
    <p:extLst>
      <p:ext uri="{BB962C8B-B14F-4D97-AF65-F5344CB8AC3E}">
        <p14:creationId xmlns:p14="http://schemas.microsoft.com/office/powerpoint/2010/main" val="401607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xmlns:p14="http://schemas.microsoft.com/office/powerpoint/2010/main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">
      <a:dk1>
        <a:srgbClr val="FFFFFF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24230</TotalTime>
  <Words>1985</Words>
  <Application>Microsoft Macintosh PowerPoint</Application>
  <PresentationFormat>On-screen Show (4:3)</PresentationFormat>
  <Paragraphs>388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Hebrew Scholar</vt:lpstr>
      <vt:lpstr>ＭＳ Ｐゴシック</vt:lpstr>
      <vt:lpstr>ＭＳ 明朝</vt:lpstr>
      <vt:lpstr>Wingdings</vt:lpstr>
      <vt:lpstr>ヒラギノ角ゴ Pro W3</vt:lpstr>
      <vt:lpstr>1_Blank Presentation</vt:lpstr>
      <vt:lpstr>MA17R: Disease-Free Survival with Extended Adjuvant Letrozole in Postmenopausal Women with Early-Stage Breast Cancer (BC)</vt:lpstr>
      <vt:lpstr>Trials of Checkpoint Inhibitors in Triple-Negative BC (TNBC)</vt:lpstr>
      <vt:lpstr>Atezolizumab with Nab Paclitaxel for Metastatic TNBC</vt:lpstr>
      <vt:lpstr>ASCO Practice Guideline: Use of the 21-Gene Recurrence Score® (RS) to Guide Adjuvant Systemic Therapy Decisions for ER-Positive, Node-Positive BC</vt:lpstr>
      <vt:lpstr>HERITAGE: A Phase III Trial of Proposed Trastuzumab Biosimilar Myl-1401O in HER2-Positive Metastatic BC (mBC)</vt:lpstr>
      <vt:lpstr>BCIRG-006: Ten-Year Follow-Up</vt:lpstr>
      <vt:lpstr>Joint Analysis of the ABC Phase III Trials Comparing TC to Anthracycline/Taxane-Based Chemotherapy for High-Risk HER2-Negative BC </vt:lpstr>
      <vt:lpstr>Management of the Axilla in a Patient with Primary Invasive BC That Is Node-Positive on Biopsy Who Achieves a Complete Clinical Response to Neoadjuvant Systemic Therapy </vt:lpstr>
      <vt:lpstr>PALOMA-2: Palbociclib with Letrozole versus Letrozole for ER-Positive Advanced BC</vt:lpstr>
      <vt:lpstr>MONARCH 1: A Phase II Study of Single-Agent Abemaciclib in HR-Positive, HER2-Negative mBC After Chemotherapy</vt:lpstr>
      <vt:lpstr>BOLERO-2: Everolimus and Exemestane for HR-Positive, HER2-Negative Advanced BC</vt:lpstr>
      <vt:lpstr>Is There a Role for the 21-Gene Signature in Invasive Lobular Carcinoma?</vt:lpstr>
      <vt:lpstr>TAILORx: Prospective Validation of a 21-Gene Expression Assay in BC</vt:lpstr>
      <vt:lpstr>Case Discussion</vt:lpstr>
      <vt:lpstr>Prognostic and Predictive Value of the 21-Gene RS in Women with Node-Positive, ER-Positive BC</vt:lpstr>
      <vt:lpstr>MA17R: A Phase III Trial of Extended Adjuvant Letrozole</vt:lpstr>
      <vt:lpstr>EBCTCG Meta-Analysis</vt:lpstr>
      <vt:lpstr>MONARCH 1: A Phase II Study of Abemaciclib</vt:lpstr>
      <vt:lpstr>MONARCH 1: Select AEs</vt:lpstr>
      <vt:lpstr>Case Discussion</vt:lpstr>
      <vt:lpstr>Case Discussion</vt:lpstr>
      <vt:lpstr>Case Discussion</vt:lpstr>
      <vt:lpstr>Case Discussion</vt:lpstr>
      <vt:lpstr>EBCTCG Analysis: Risk of Distant Recurrence by Tumor and Nodal Status</vt:lpstr>
      <vt:lpstr>Prognostic and Predictive Value of the 21-Gene RS for Women with Node-Positive, ER-Positive BC</vt:lpstr>
      <vt:lpstr>MINDACT Study Design</vt:lpstr>
      <vt:lpstr>MINDACT: DMFS at 5 Years in Discordant Risk Group c High/g Low</vt:lpstr>
    </vt:vector>
  </TitlesOfParts>
  <Company>Research To Practice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To Practice</dc:title>
  <dc:creator>Fernando G Rendina</dc:creator>
  <cp:lastModifiedBy>Silvana Izquierdo</cp:lastModifiedBy>
  <cp:revision>1851</cp:revision>
  <cp:lastPrinted>2016-12-23T16:00:09Z</cp:lastPrinted>
  <dcterms:created xsi:type="dcterms:W3CDTF">2012-08-13T12:55:31Z</dcterms:created>
  <dcterms:modified xsi:type="dcterms:W3CDTF">2016-12-23T16:39:27Z</dcterms:modified>
</cp:coreProperties>
</file>