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xlsx" ContentType="application/vnd.openxmlformats-officedocument.spreadsheetml.sheet"/>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4.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xml" ContentType="application/vnd.openxmlformats-officedocument.presentationml.tags+xml"/>
  <Override PartName="/ppt/notesSlides/notesSlide11.xml" ContentType="application/vnd.openxmlformats-officedocument.presentationml.notesSlide+xml"/>
  <Override PartName="/ppt/tags/tag3.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4.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embeddings/oleObject1.bin" ContentType="application/vnd.openxmlformats-officedocument.oleObject"/>
  <Override PartName="/ppt/notesSlides/notesSlide23.xml" ContentType="application/vnd.openxmlformats-officedocument.presentationml.notesSlide+xml"/>
  <Override PartName="/ppt/embeddings/oleObject2.bin" ContentType="application/vnd.openxmlformats-officedocument.oleObject"/>
  <Override PartName="/ppt/notesSlides/notesSlide24.xml" ContentType="application/vnd.openxmlformats-officedocument.presentationml.notesSlide+xml"/>
  <Override PartName="/ppt/embeddings/oleObject3.bin" ContentType="application/vnd.openxmlformats-officedocument.oleObject"/>
  <Override PartName="/ppt/notesSlides/notesSlide25.xml" ContentType="application/vnd.openxmlformats-officedocument.presentationml.notesSlide+xml"/>
  <Override PartName="/ppt/embeddings/oleObject4.bin" ContentType="application/vnd.openxmlformats-officedocument.oleObject"/>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 id="2147483673" r:id="rId3"/>
    <p:sldMasterId id="2147483685" r:id="rId4"/>
    <p:sldMasterId id="2147483688" r:id="rId5"/>
  </p:sldMasterIdLst>
  <p:notesMasterIdLst>
    <p:notesMasterId r:id="rId40"/>
  </p:notesMasterIdLst>
  <p:sldIdLst>
    <p:sldId id="288" r:id="rId6"/>
    <p:sldId id="257" r:id="rId7"/>
    <p:sldId id="289" r:id="rId8"/>
    <p:sldId id="290" r:id="rId9"/>
    <p:sldId id="294" r:id="rId10"/>
    <p:sldId id="258" r:id="rId11"/>
    <p:sldId id="260" r:id="rId12"/>
    <p:sldId id="261" r:id="rId13"/>
    <p:sldId id="262" r:id="rId14"/>
    <p:sldId id="263" r:id="rId15"/>
    <p:sldId id="265" r:id="rId16"/>
    <p:sldId id="266" r:id="rId17"/>
    <p:sldId id="267" r:id="rId18"/>
    <p:sldId id="268" r:id="rId19"/>
    <p:sldId id="269" r:id="rId20"/>
    <p:sldId id="270" r:id="rId21"/>
    <p:sldId id="271" r:id="rId22"/>
    <p:sldId id="272" r:id="rId23"/>
    <p:sldId id="273" r:id="rId24"/>
    <p:sldId id="274" r:id="rId25"/>
    <p:sldId id="276" r:id="rId26"/>
    <p:sldId id="277" r:id="rId27"/>
    <p:sldId id="279" r:id="rId28"/>
    <p:sldId id="281" r:id="rId29"/>
    <p:sldId id="282" r:id="rId30"/>
    <p:sldId id="283" r:id="rId31"/>
    <p:sldId id="284" r:id="rId32"/>
    <p:sldId id="285" r:id="rId33"/>
    <p:sldId id="286" r:id="rId34"/>
    <p:sldId id="295" r:id="rId35"/>
    <p:sldId id="291" r:id="rId36"/>
    <p:sldId id="292" r:id="rId37"/>
    <p:sldId id="293" r:id="rId38"/>
    <p:sldId id="296"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B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100" d="100"/>
          <a:sy n="100" d="100"/>
        </p:scale>
        <p:origin x="-1544" y="-608"/>
      </p:cViewPr>
      <p:guideLst>
        <p:guide orient="horz" pos="2160"/>
        <p:guide pos="2880"/>
      </p:guideLst>
    </p:cSldViewPr>
  </p:slideViewPr>
  <p:notesTextViewPr>
    <p:cViewPr>
      <p:scale>
        <a:sx n="100" d="100"/>
        <a:sy n="100" d="100"/>
      </p:scale>
      <p:origin x="0" y="0"/>
    </p:cViewPr>
  </p:notesTextViewPr>
  <p:notesViewPr>
    <p:cSldViewPr snapToGrid="0" snapToObjects="1">
      <p:cViewPr varScale="1">
        <p:scale>
          <a:sx n="94" d="100"/>
          <a:sy n="94" d="100"/>
        </p:scale>
        <p:origin x="-3280"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9" Type="http://schemas.openxmlformats.org/officeDocument/2006/relationships/slide" Target="slides/slide4.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37" Type="http://schemas.openxmlformats.org/officeDocument/2006/relationships/slide" Target="slides/slide32.xml"/><Relationship Id="rId38" Type="http://schemas.openxmlformats.org/officeDocument/2006/relationships/slide" Target="slides/slide33.xml"/><Relationship Id="rId39" Type="http://schemas.openxmlformats.org/officeDocument/2006/relationships/slide" Target="slides/slide34.xml"/><Relationship Id="rId40" Type="http://schemas.openxmlformats.org/officeDocument/2006/relationships/notesMaster" Target="notesMasters/notesMaster1.xml"/><Relationship Id="rId41" Type="http://schemas.openxmlformats.org/officeDocument/2006/relationships/printerSettings" Target="printerSettings/printerSettings1.bin"/><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package" Target="../embeddings/Microsoft_Excel_Sheet1.xlsx"/></Relationships>
</file>

<file path=ppt/charts/_rels/chart2.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package" Target="../embeddings/Microsoft_Excel_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429277847278436"/>
          <c:y val="0.0448275862068965"/>
          <c:w val="0.495797949321755"/>
          <c:h val="0.83154059190877"/>
        </c:manualLayout>
      </c:layout>
      <c:barChart>
        <c:barDir val="bar"/>
        <c:grouping val="clustered"/>
        <c:varyColors val="0"/>
        <c:ser>
          <c:idx val="0"/>
          <c:order val="0"/>
          <c:tx>
            <c:strRef>
              <c:f>Sheet1!$B$1</c:f>
              <c:strCache>
                <c:ptCount val="1"/>
                <c:pt idx="0">
                  <c:v>Series 1</c:v>
                </c:pt>
              </c:strCache>
            </c:strRef>
          </c:tx>
          <c:spPr>
            <a:solidFill>
              <a:srgbClr val="FF6600"/>
            </a:solidFill>
            <a:ln>
              <a:noFill/>
            </a:ln>
            <a:effectLst/>
          </c:spPr>
          <c:invertIfNegative val="0"/>
          <c:dLbls>
            <c:showLegendKey val="0"/>
            <c:showVal val="1"/>
            <c:showCatName val="0"/>
            <c:showSerName val="0"/>
            <c:showPercent val="0"/>
            <c:showBubbleSize val="0"/>
            <c:showLeaderLines val="0"/>
          </c:dLbls>
          <c:cat>
            <c:strRef>
              <c:f>Sheet1!$A$2:$A$7</c:f>
              <c:strCache>
                <c:ptCount val="6"/>
                <c:pt idx="0">
                  <c:v>Other</c:v>
                </c:pt>
                <c:pt idx="1">
                  <c:v>Cisplatin/chemotherapy +/- bevacizumab</c:v>
                </c:pt>
                <c:pt idx="2">
                  <c:v>Carboplatin/pemetrexed/bevacizumab</c:v>
                </c:pt>
                <c:pt idx="3">
                  <c:v>Carboplatin/pemetrexed</c:v>
                </c:pt>
                <c:pt idx="4">
                  <c:v>Carboplatin/paclitaxel/bevacizumab</c:v>
                </c:pt>
                <c:pt idx="5">
                  <c:v>Carboplatin/paclitaxel</c:v>
                </c:pt>
              </c:strCache>
            </c:strRef>
          </c:cat>
          <c:val>
            <c:numRef>
              <c:f>Sheet1!$B$2:$B$7</c:f>
              <c:numCache>
                <c:formatCode>0%</c:formatCode>
                <c:ptCount val="6"/>
                <c:pt idx="0">
                  <c:v>0.03</c:v>
                </c:pt>
                <c:pt idx="1">
                  <c:v>0.13</c:v>
                </c:pt>
                <c:pt idx="2">
                  <c:v>0.33</c:v>
                </c:pt>
                <c:pt idx="3">
                  <c:v>0.13</c:v>
                </c:pt>
                <c:pt idx="4">
                  <c:v>0.33</c:v>
                </c:pt>
                <c:pt idx="5">
                  <c:v>0.05</c:v>
                </c:pt>
              </c:numCache>
            </c:numRef>
          </c:val>
        </c:ser>
        <c:dLbls>
          <c:showLegendKey val="0"/>
          <c:showVal val="0"/>
          <c:showCatName val="0"/>
          <c:showSerName val="0"/>
          <c:showPercent val="0"/>
          <c:showBubbleSize val="0"/>
        </c:dLbls>
        <c:gapWidth val="150"/>
        <c:axId val="611750536"/>
        <c:axId val="303084984"/>
      </c:barChart>
      <c:catAx>
        <c:axId val="611750536"/>
        <c:scaling>
          <c:orientation val="minMax"/>
        </c:scaling>
        <c:delete val="0"/>
        <c:axPos val="l"/>
        <c:majorTickMark val="out"/>
        <c:minorTickMark val="none"/>
        <c:tickLblPos val="nextTo"/>
        <c:txPr>
          <a:bodyPr/>
          <a:lstStyle/>
          <a:p>
            <a:pPr algn="r">
              <a:defRPr sz="1600"/>
            </a:pPr>
            <a:endParaRPr lang="en-US"/>
          </a:p>
        </c:txPr>
        <c:crossAx val="303084984"/>
        <c:crosses val="autoZero"/>
        <c:auto val="1"/>
        <c:lblAlgn val="ctr"/>
        <c:lblOffset val="100"/>
        <c:noMultiLvlLbl val="0"/>
      </c:catAx>
      <c:valAx>
        <c:axId val="303084984"/>
        <c:scaling>
          <c:orientation val="minMax"/>
        </c:scaling>
        <c:delete val="0"/>
        <c:axPos val="b"/>
        <c:numFmt formatCode="0%" sourceLinked="1"/>
        <c:majorTickMark val="out"/>
        <c:minorTickMark val="none"/>
        <c:tickLblPos val="nextTo"/>
        <c:txPr>
          <a:bodyPr/>
          <a:lstStyle/>
          <a:p>
            <a:pPr>
              <a:defRPr sz="1600"/>
            </a:pPr>
            <a:endParaRPr lang="en-US"/>
          </a:p>
        </c:txPr>
        <c:crossAx val="611750536"/>
        <c:crosses val="autoZero"/>
        <c:crossBetween val="between"/>
      </c:valAx>
    </c:plotArea>
    <c:plotVisOnly val="1"/>
    <c:dispBlanksAs val="gap"/>
    <c:showDLblsOverMax val="0"/>
  </c:chart>
  <c:txPr>
    <a:bodyPr/>
    <a:lstStyle/>
    <a:p>
      <a:pPr>
        <a:defRPr sz="1800"/>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429277847278436"/>
          <c:y val="0.0448275862068965"/>
          <c:w val="0.495797949321755"/>
          <c:h val="0.83154059190877"/>
        </c:manualLayout>
      </c:layout>
      <c:barChart>
        <c:barDir val="bar"/>
        <c:grouping val="clustered"/>
        <c:varyColors val="0"/>
        <c:ser>
          <c:idx val="0"/>
          <c:order val="0"/>
          <c:tx>
            <c:strRef>
              <c:f>Sheet1!$B$1</c:f>
              <c:strCache>
                <c:ptCount val="1"/>
                <c:pt idx="0">
                  <c:v>Series 1</c:v>
                </c:pt>
              </c:strCache>
            </c:strRef>
          </c:tx>
          <c:spPr>
            <a:solidFill>
              <a:srgbClr val="FF6600"/>
            </a:solidFill>
            <a:ln>
              <a:noFill/>
            </a:ln>
            <a:effectLst/>
          </c:spPr>
          <c:invertIfNegative val="0"/>
          <c:dLbls>
            <c:showLegendKey val="0"/>
            <c:showVal val="1"/>
            <c:showCatName val="0"/>
            <c:showSerName val="0"/>
            <c:showPercent val="0"/>
            <c:showBubbleSize val="0"/>
            <c:showLeaderLines val="0"/>
          </c:dLbls>
          <c:cat>
            <c:strRef>
              <c:f>Sheet1!$A$2:$A$6</c:f>
              <c:strCache>
                <c:ptCount val="5"/>
                <c:pt idx="0">
                  <c:v>Other</c:v>
                </c:pt>
                <c:pt idx="1">
                  <c:v>Pemetrexed/bevacizumab</c:v>
                </c:pt>
                <c:pt idx="2">
                  <c:v>Pemetrexed</c:v>
                </c:pt>
                <c:pt idx="3">
                  <c:v>Bevacizumab</c:v>
                </c:pt>
                <c:pt idx="4">
                  <c:v>No maintenance therapy</c:v>
                </c:pt>
              </c:strCache>
            </c:strRef>
          </c:cat>
          <c:val>
            <c:numRef>
              <c:f>Sheet1!$B$2:$B$6</c:f>
              <c:numCache>
                <c:formatCode>0%</c:formatCode>
                <c:ptCount val="5"/>
                <c:pt idx="0">
                  <c:v>0.05</c:v>
                </c:pt>
                <c:pt idx="1">
                  <c:v>0.38</c:v>
                </c:pt>
                <c:pt idx="2">
                  <c:v>0.26</c:v>
                </c:pt>
                <c:pt idx="3">
                  <c:v>0.28</c:v>
                </c:pt>
                <c:pt idx="4">
                  <c:v>0.03</c:v>
                </c:pt>
              </c:numCache>
            </c:numRef>
          </c:val>
        </c:ser>
        <c:dLbls>
          <c:showLegendKey val="0"/>
          <c:showVal val="0"/>
          <c:showCatName val="0"/>
          <c:showSerName val="0"/>
          <c:showPercent val="0"/>
          <c:showBubbleSize val="0"/>
        </c:dLbls>
        <c:gapWidth val="150"/>
        <c:axId val="611609288"/>
        <c:axId val="303064472"/>
      </c:barChart>
      <c:catAx>
        <c:axId val="611609288"/>
        <c:scaling>
          <c:orientation val="minMax"/>
        </c:scaling>
        <c:delete val="0"/>
        <c:axPos val="l"/>
        <c:majorTickMark val="out"/>
        <c:minorTickMark val="none"/>
        <c:tickLblPos val="nextTo"/>
        <c:txPr>
          <a:bodyPr/>
          <a:lstStyle/>
          <a:p>
            <a:pPr algn="r">
              <a:defRPr sz="1600"/>
            </a:pPr>
            <a:endParaRPr lang="en-US"/>
          </a:p>
        </c:txPr>
        <c:crossAx val="303064472"/>
        <c:crosses val="autoZero"/>
        <c:auto val="1"/>
        <c:lblAlgn val="ctr"/>
        <c:lblOffset val="100"/>
        <c:noMultiLvlLbl val="0"/>
      </c:catAx>
      <c:valAx>
        <c:axId val="303064472"/>
        <c:scaling>
          <c:orientation val="minMax"/>
        </c:scaling>
        <c:delete val="0"/>
        <c:axPos val="b"/>
        <c:numFmt formatCode="0%" sourceLinked="1"/>
        <c:majorTickMark val="out"/>
        <c:minorTickMark val="none"/>
        <c:tickLblPos val="nextTo"/>
        <c:txPr>
          <a:bodyPr/>
          <a:lstStyle/>
          <a:p>
            <a:pPr>
              <a:defRPr sz="1600"/>
            </a:pPr>
            <a:endParaRPr lang="en-US"/>
          </a:p>
        </c:txPr>
        <c:crossAx val="611609288"/>
        <c:crosses val="autoZero"/>
        <c:crossBetween val="between"/>
      </c:valAx>
    </c:plotArea>
    <c:plotVisOnly val="1"/>
    <c:dispBlanksAs val="gap"/>
    <c:showDLblsOverMax val="0"/>
  </c:chart>
  <c:txPr>
    <a:bodyPr/>
    <a:lstStyle/>
    <a:p>
      <a:pPr>
        <a:defRPr sz="1800"/>
      </a:pPr>
      <a:endParaRPr lang="en-US"/>
    </a:p>
  </c:txPr>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71C5BE9-7A3E-458E-B321-F5723BFD8ECF}" type="datetimeFigureOut">
              <a:rPr lang="en-US" smtClean="0"/>
              <a:pPr/>
              <a:t>5/15/13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B119817-ED9C-4BAF-9A14-F07D79BEBB0A}" type="slidenum">
              <a:rPr lang="en-US" smtClean="0"/>
              <a:pPr/>
              <a:t>‹#›</a:t>
            </a:fld>
            <a:endParaRPr lang="en-US"/>
          </a:p>
        </p:txBody>
      </p:sp>
    </p:spTree>
    <p:extLst>
      <p:ext uri="{BB962C8B-B14F-4D97-AF65-F5344CB8AC3E}">
        <p14:creationId xmlns:p14="http://schemas.microsoft.com/office/powerpoint/2010/main" val="29832729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119817-ED9C-4BAF-9A14-F07D79BEBB0A}" type="slidenum">
              <a:rPr lang="en-US" smtClean="0"/>
              <a:pPr/>
              <a:t>1</a:t>
            </a:fld>
            <a:endParaRPr lang="en-US"/>
          </a:p>
        </p:txBody>
      </p:sp>
    </p:spTree>
    <p:extLst>
      <p:ext uri="{BB962C8B-B14F-4D97-AF65-F5344CB8AC3E}">
        <p14:creationId xmlns:p14="http://schemas.microsoft.com/office/powerpoint/2010/main" val="5333480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68A8E9-F7FD-4433-8CBC-64A63D444E6F}" type="slidenum">
              <a:rPr lang="en-US"/>
              <a:pPr/>
              <a:t>10</a:t>
            </a:fld>
            <a:endParaRPr lang="en-US"/>
          </a:p>
        </p:txBody>
      </p:sp>
      <p:sp>
        <p:nvSpPr>
          <p:cNvPr id="1318914" name="Rectangle 2"/>
          <p:cNvSpPr>
            <a:spLocks noGrp="1" noRot="1" noChangeAspect="1" noChangeArrowheads="1" noTextEdit="1"/>
          </p:cNvSpPr>
          <p:nvPr>
            <p:ph type="sldImg"/>
          </p:nvPr>
        </p:nvSpPr>
        <p:spPr>
          <a:ln/>
        </p:spPr>
      </p:sp>
      <p:sp>
        <p:nvSpPr>
          <p:cNvPr id="1318915" name="Rectangle 3"/>
          <p:cNvSpPr>
            <a:spLocks noGrp="1" noChangeArrowheads="1"/>
          </p:cNvSpPr>
          <p:nvPr>
            <p:ph type="body" idx="1"/>
          </p:nvPr>
        </p:nvSpPr>
        <p:spPr/>
        <p:txBody>
          <a:bodyPr/>
          <a:lstStyle/>
          <a:p>
            <a:endParaRPr lang="en-US"/>
          </a:p>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8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08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smtClean="0"/>
          </a:p>
        </p:txBody>
      </p:sp>
      <p:sp>
        <p:nvSpPr>
          <p:cNvPr id="5908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ＭＳ Ｐゴシック" pitchFamily="34" charset="-128"/>
              </a:defRPr>
            </a:lvl1pPr>
            <a:lvl2pPr marL="742909" indent="-285734">
              <a:defRPr>
                <a:solidFill>
                  <a:schemeClr val="tx1"/>
                </a:solidFill>
                <a:latin typeface="Arial" pitchFamily="34" charset="0"/>
                <a:ea typeface="ＭＳ Ｐゴシック" pitchFamily="34" charset="-128"/>
              </a:defRPr>
            </a:lvl2pPr>
            <a:lvl3pPr marL="1142937" indent="-228587">
              <a:defRPr>
                <a:solidFill>
                  <a:schemeClr val="tx1"/>
                </a:solidFill>
                <a:latin typeface="Arial" pitchFamily="34" charset="0"/>
                <a:ea typeface="ＭＳ Ｐゴシック" pitchFamily="34" charset="-128"/>
              </a:defRPr>
            </a:lvl3pPr>
            <a:lvl4pPr marL="1600112" indent="-228587">
              <a:defRPr>
                <a:solidFill>
                  <a:schemeClr val="tx1"/>
                </a:solidFill>
                <a:latin typeface="Arial" pitchFamily="34" charset="0"/>
                <a:ea typeface="ＭＳ Ｐゴシック" pitchFamily="34" charset="-128"/>
              </a:defRPr>
            </a:lvl4pPr>
            <a:lvl5pPr marL="2057287" indent="-228587">
              <a:defRPr>
                <a:solidFill>
                  <a:schemeClr val="tx1"/>
                </a:solidFill>
                <a:latin typeface="Arial" pitchFamily="34" charset="0"/>
                <a:ea typeface="ＭＳ Ｐゴシック" pitchFamily="34" charset="-128"/>
              </a:defRPr>
            </a:lvl5pPr>
            <a:lvl6pPr marL="2514461" indent="-228587" fontAlgn="base">
              <a:spcBef>
                <a:spcPct val="0"/>
              </a:spcBef>
              <a:spcAft>
                <a:spcPct val="0"/>
              </a:spcAft>
              <a:defRPr>
                <a:solidFill>
                  <a:schemeClr val="tx1"/>
                </a:solidFill>
                <a:latin typeface="Arial" pitchFamily="34" charset="0"/>
                <a:ea typeface="ＭＳ Ｐゴシック" pitchFamily="34" charset="-128"/>
              </a:defRPr>
            </a:lvl6pPr>
            <a:lvl7pPr marL="2971635" indent="-228587" fontAlgn="base">
              <a:spcBef>
                <a:spcPct val="0"/>
              </a:spcBef>
              <a:spcAft>
                <a:spcPct val="0"/>
              </a:spcAft>
              <a:defRPr>
                <a:solidFill>
                  <a:schemeClr val="tx1"/>
                </a:solidFill>
                <a:latin typeface="Arial" pitchFamily="34" charset="0"/>
                <a:ea typeface="ＭＳ Ｐゴシック" pitchFamily="34" charset="-128"/>
              </a:defRPr>
            </a:lvl7pPr>
            <a:lvl8pPr marL="3428810" indent="-228587" fontAlgn="base">
              <a:spcBef>
                <a:spcPct val="0"/>
              </a:spcBef>
              <a:spcAft>
                <a:spcPct val="0"/>
              </a:spcAft>
              <a:defRPr>
                <a:solidFill>
                  <a:schemeClr val="tx1"/>
                </a:solidFill>
                <a:latin typeface="Arial" pitchFamily="34" charset="0"/>
                <a:ea typeface="ＭＳ Ｐゴシック" pitchFamily="34" charset="-128"/>
              </a:defRPr>
            </a:lvl8pPr>
            <a:lvl9pPr marL="3885985" indent="-228587" fontAlgn="base">
              <a:spcBef>
                <a:spcPct val="0"/>
              </a:spcBef>
              <a:spcAft>
                <a:spcPct val="0"/>
              </a:spcAft>
              <a:defRPr>
                <a:solidFill>
                  <a:schemeClr val="tx1"/>
                </a:solidFill>
                <a:latin typeface="Arial" pitchFamily="34" charset="0"/>
                <a:ea typeface="ＭＳ Ｐゴシック" pitchFamily="34" charset="-128"/>
              </a:defRPr>
            </a:lvl9pPr>
          </a:lstStyle>
          <a:p>
            <a:fld id="{14BA917C-878C-476F-A8E3-140A9E9DCF21}" type="slidenum">
              <a:rPr lang="en-US">
                <a:solidFill>
                  <a:srgbClr val="000000"/>
                </a:solidFill>
              </a:rPr>
              <a:pPr/>
              <a:t>11</a:t>
            </a:fld>
            <a:endParaRPr lang="en-US" dirty="0">
              <a:solidFill>
                <a:srgbClr val="000000"/>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163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16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smtClean="0"/>
          </a:p>
        </p:txBody>
      </p:sp>
      <p:sp>
        <p:nvSpPr>
          <p:cNvPr id="5816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ＭＳ Ｐゴシック" pitchFamily="34" charset="-128"/>
              </a:defRPr>
            </a:lvl1pPr>
            <a:lvl2pPr marL="742909" indent="-285734">
              <a:defRPr>
                <a:solidFill>
                  <a:schemeClr val="tx1"/>
                </a:solidFill>
                <a:latin typeface="Arial" pitchFamily="34" charset="0"/>
                <a:ea typeface="ＭＳ Ｐゴシック" pitchFamily="34" charset="-128"/>
              </a:defRPr>
            </a:lvl2pPr>
            <a:lvl3pPr marL="1142937" indent="-228587">
              <a:defRPr>
                <a:solidFill>
                  <a:schemeClr val="tx1"/>
                </a:solidFill>
                <a:latin typeface="Arial" pitchFamily="34" charset="0"/>
                <a:ea typeface="ＭＳ Ｐゴシック" pitchFamily="34" charset="-128"/>
              </a:defRPr>
            </a:lvl3pPr>
            <a:lvl4pPr marL="1600112" indent="-228587">
              <a:defRPr>
                <a:solidFill>
                  <a:schemeClr val="tx1"/>
                </a:solidFill>
                <a:latin typeface="Arial" pitchFamily="34" charset="0"/>
                <a:ea typeface="ＭＳ Ｐゴシック" pitchFamily="34" charset="-128"/>
              </a:defRPr>
            </a:lvl4pPr>
            <a:lvl5pPr marL="2057287" indent="-228587">
              <a:defRPr>
                <a:solidFill>
                  <a:schemeClr val="tx1"/>
                </a:solidFill>
                <a:latin typeface="Arial" pitchFamily="34" charset="0"/>
                <a:ea typeface="ＭＳ Ｐゴシック" pitchFamily="34" charset="-128"/>
              </a:defRPr>
            </a:lvl5pPr>
            <a:lvl6pPr marL="2514461" indent="-228587" fontAlgn="base">
              <a:spcBef>
                <a:spcPct val="0"/>
              </a:spcBef>
              <a:spcAft>
                <a:spcPct val="0"/>
              </a:spcAft>
              <a:defRPr>
                <a:solidFill>
                  <a:schemeClr val="tx1"/>
                </a:solidFill>
                <a:latin typeface="Arial" pitchFamily="34" charset="0"/>
                <a:ea typeface="ＭＳ Ｐゴシック" pitchFamily="34" charset="-128"/>
              </a:defRPr>
            </a:lvl6pPr>
            <a:lvl7pPr marL="2971635" indent="-228587" fontAlgn="base">
              <a:spcBef>
                <a:spcPct val="0"/>
              </a:spcBef>
              <a:spcAft>
                <a:spcPct val="0"/>
              </a:spcAft>
              <a:defRPr>
                <a:solidFill>
                  <a:schemeClr val="tx1"/>
                </a:solidFill>
                <a:latin typeface="Arial" pitchFamily="34" charset="0"/>
                <a:ea typeface="ＭＳ Ｐゴシック" pitchFamily="34" charset="-128"/>
              </a:defRPr>
            </a:lvl7pPr>
            <a:lvl8pPr marL="3428810" indent="-228587" fontAlgn="base">
              <a:spcBef>
                <a:spcPct val="0"/>
              </a:spcBef>
              <a:spcAft>
                <a:spcPct val="0"/>
              </a:spcAft>
              <a:defRPr>
                <a:solidFill>
                  <a:schemeClr val="tx1"/>
                </a:solidFill>
                <a:latin typeface="Arial" pitchFamily="34" charset="0"/>
                <a:ea typeface="ＭＳ Ｐゴシック" pitchFamily="34" charset="-128"/>
              </a:defRPr>
            </a:lvl8pPr>
            <a:lvl9pPr marL="3885985" indent="-228587" fontAlgn="base">
              <a:spcBef>
                <a:spcPct val="0"/>
              </a:spcBef>
              <a:spcAft>
                <a:spcPct val="0"/>
              </a:spcAft>
              <a:defRPr>
                <a:solidFill>
                  <a:schemeClr val="tx1"/>
                </a:solidFill>
                <a:latin typeface="Arial" pitchFamily="34" charset="0"/>
                <a:ea typeface="ＭＳ Ｐゴシック" pitchFamily="34" charset="-128"/>
              </a:defRPr>
            </a:lvl9pPr>
          </a:lstStyle>
          <a:p>
            <a:fld id="{20E3E179-E36B-423D-9EC0-7D97F3F8D89B}" type="slidenum">
              <a:rPr lang="en-US">
                <a:solidFill>
                  <a:srgbClr val="000000"/>
                </a:solidFill>
              </a:rPr>
              <a:pPr/>
              <a:t>12</a:t>
            </a:fld>
            <a:endParaRPr lang="en-US" dirty="0">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7193E914-5805-4D94-9627-72F35F7646EB}" type="slidenum">
              <a:rPr lang="en-US" smtClean="0"/>
              <a:pPr>
                <a:defRPr/>
              </a:pPr>
              <a:t>13</a:t>
            </a:fld>
            <a:endParaRPr lang="en-US" dirty="0"/>
          </a:p>
        </p:txBody>
      </p:sp>
    </p:spTree>
    <p:extLst>
      <p:ext uri="{BB962C8B-B14F-4D97-AF65-F5344CB8AC3E}">
        <p14:creationId xmlns:p14="http://schemas.microsoft.com/office/powerpoint/2010/main" val="6805553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193E914-5805-4D94-9627-72F35F7646EB}" type="slidenum">
              <a:rPr lang="en-US" smtClean="0"/>
              <a:pPr>
                <a:defRPr/>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pPr defTabSz="894963"/>
            <a:fld id="{3DD93A7D-7BF6-4A0B-B306-EE3AE341D89D}" type="slidenum">
              <a:rPr lang="en-US" smtClean="0"/>
              <a:pPr defTabSz="894963"/>
              <a:t>15</a:t>
            </a:fld>
            <a:endParaRPr lang="en-US" dirty="0" smtClean="0"/>
          </a:p>
        </p:txBody>
      </p:sp>
      <p:sp>
        <p:nvSpPr>
          <p:cNvPr id="110595" name="Rectangle 2"/>
          <p:cNvSpPr>
            <a:spLocks noGrp="1" noRot="1" noChangeAspect="1" noChangeArrowheads="1" noTextEdit="1"/>
          </p:cNvSpPr>
          <p:nvPr>
            <p:ph type="sldImg"/>
          </p:nvPr>
        </p:nvSpPr>
        <p:spPr>
          <a:xfrm>
            <a:off x="1131888" y="674688"/>
            <a:ext cx="4597400" cy="3448050"/>
          </a:xfrm>
          <a:ln/>
        </p:spPr>
      </p:sp>
      <p:sp>
        <p:nvSpPr>
          <p:cNvPr id="2" name="Notes Placeholder 1"/>
          <p:cNvSpPr>
            <a:spLocks noGrp="1"/>
          </p:cNvSpPr>
          <p:nvPr>
            <p:ph type="body" sz="quarter" idx="10"/>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pPr defTabSz="894963"/>
            <a:fld id="{94448CE5-45AC-413C-B27D-5E038D4F1B81}" type="slidenum">
              <a:rPr lang="en-US" smtClean="0"/>
              <a:pPr defTabSz="894963"/>
              <a:t>16</a:t>
            </a:fld>
            <a:endParaRPr lang="en-US" dirty="0" smtClean="0"/>
          </a:p>
        </p:txBody>
      </p:sp>
      <p:sp>
        <p:nvSpPr>
          <p:cNvPr id="112643" name="Rectangle 2"/>
          <p:cNvSpPr>
            <a:spLocks noGrp="1" noRot="1" noChangeAspect="1" noChangeArrowheads="1" noTextEdit="1"/>
          </p:cNvSpPr>
          <p:nvPr>
            <p:ph type="sldImg"/>
          </p:nvPr>
        </p:nvSpPr>
        <p:spPr>
          <a:xfrm>
            <a:off x="1146175" y="685800"/>
            <a:ext cx="4568825" cy="3427413"/>
          </a:xfrm>
          <a:ln/>
        </p:spPr>
      </p:sp>
      <p:sp>
        <p:nvSpPr>
          <p:cNvPr id="2" name="Notes Placeholder 1"/>
          <p:cNvSpPr>
            <a:spLocks noGrp="1"/>
          </p:cNvSpPr>
          <p:nvPr>
            <p:ph type="body" sz="quarter" idx="10"/>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2"/>
          <p:cNvSpPr>
            <a:spLocks noGrp="1" noRot="1" noChangeAspect="1" noChangeArrowheads="1" noTextEdit="1"/>
          </p:cNvSpPr>
          <p:nvPr>
            <p:ph type="sldImg"/>
          </p:nvPr>
        </p:nvSpPr>
        <p:spPr>
          <a:ln/>
        </p:spPr>
      </p:sp>
      <p:sp>
        <p:nvSpPr>
          <p:cNvPr id="290820" name="Slide Number Placeholder 4"/>
          <p:cNvSpPr>
            <a:spLocks noGrp="1"/>
          </p:cNvSpPr>
          <p:nvPr>
            <p:ph type="sldNum" sz="quarter" idx="5"/>
          </p:nvPr>
        </p:nvSpPr>
        <p:spPr>
          <a:noFill/>
        </p:spPr>
        <p:txBody>
          <a:bodyPr/>
          <a:lstStyle/>
          <a:p>
            <a:fld id="{1AE19338-71C7-4C05-B724-8636D99CF6C5}" type="slidenum">
              <a:rPr lang="en-US" smtClean="0">
                <a:solidFill>
                  <a:srgbClr val="000000"/>
                </a:solidFill>
                <a:latin typeface="Arial" charset="0"/>
                <a:ea typeface="ＭＳ Ｐゴシック" pitchFamily="-111" charset="-128"/>
              </a:rPr>
              <a:pPr/>
              <a:t>17</a:t>
            </a:fld>
            <a:endParaRPr lang="en-US" smtClean="0">
              <a:solidFill>
                <a:srgbClr val="000000"/>
              </a:solidFill>
              <a:latin typeface="Arial" charset="0"/>
              <a:ea typeface="ＭＳ Ｐゴシック" pitchFamily="-111" charset="-128"/>
            </a:endParaRPr>
          </a:p>
        </p:txBody>
      </p:sp>
      <p:sp>
        <p:nvSpPr>
          <p:cNvPr id="2" name="Notes Placeholder 1"/>
          <p:cNvSpPr>
            <a:spLocks noGrp="1"/>
          </p:cNvSpPr>
          <p:nvPr>
            <p:ph type="body" sz="quarter" idx="10"/>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119817-ED9C-4BAF-9A14-F07D79BEBB0A}" type="slidenum">
              <a:rPr lang="en-US" smtClean="0"/>
              <a:pPr/>
              <a:t>18</a:t>
            </a:fld>
            <a:endParaRPr lang="en-US"/>
          </a:p>
        </p:txBody>
      </p:sp>
    </p:spTree>
    <p:extLst>
      <p:ext uri="{BB962C8B-B14F-4D97-AF65-F5344CB8AC3E}">
        <p14:creationId xmlns:p14="http://schemas.microsoft.com/office/powerpoint/2010/main" val="10945454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pPr defTabSz="917612"/>
            <a:fld id="{CB1AA390-B2A3-4281-BE73-9833D32E28B2}" type="slidenum">
              <a:rPr lang="en-GB" smtClean="0">
                <a:latin typeface="Arial" pitchFamily="34" charset="0"/>
                <a:ea typeface="ＭＳ Ｐゴシック"/>
                <a:cs typeface="ＭＳ Ｐゴシック"/>
              </a:rPr>
              <a:pPr defTabSz="917612"/>
              <a:t>19</a:t>
            </a:fld>
            <a:endParaRPr lang="en-GB" dirty="0" smtClean="0">
              <a:latin typeface="Arial" pitchFamily="34" charset="0"/>
              <a:ea typeface="ＭＳ Ｐゴシック"/>
              <a:cs typeface="ＭＳ Ｐゴシック"/>
            </a:endParaRPr>
          </a:p>
        </p:txBody>
      </p:sp>
      <p:sp>
        <p:nvSpPr>
          <p:cNvPr id="27651" name="Rectangle 9"/>
          <p:cNvSpPr txBox="1">
            <a:spLocks noGrp="1" noChangeArrowheads="1"/>
          </p:cNvSpPr>
          <p:nvPr/>
        </p:nvSpPr>
        <p:spPr bwMode="auto">
          <a:xfrm>
            <a:off x="3886304" y="8685552"/>
            <a:ext cx="2970146" cy="456889"/>
          </a:xfrm>
          <a:prstGeom prst="rect">
            <a:avLst/>
          </a:prstGeom>
          <a:noFill/>
          <a:ln w="9525">
            <a:noFill/>
            <a:miter lim="800000"/>
            <a:headEnd/>
            <a:tailEnd/>
          </a:ln>
        </p:spPr>
        <p:txBody>
          <a:bodyPr lIns="94172" tIns="47085" rIns="94172" bIns="47085" anchor="b"/>
          <a:lstStyle/>
          <a:p>
            <a:pPr algn="r" defTabSz="919167">
              <a:lnSpc>
                <a:spcPct val="95000"/>
              </a:lnSpc>
            </a:pPr>
            <a:fld id="{0202903A-CFD8-4DCF-BFC8-42E2CE4FDCCB}" type="slidenum">
              <a:rPr lang="en-GB" sz="1200">
                <a:ea typeface="ＭＳ Ｐゴシック"/>
                <a:cs typeface="ＭＳ Ｐゴシック"/>
              </a:rPr>
              <a:pPr algn="r" defTabSz="919167">
                <a:lnSpc>
                  <a:spcPct val="95000"/>
                </a:lnSpc>
              </a:pPr>
              <a:t>19</a:t>
            </a:fld>
            <a:endParaRPr lang="en-GB" sz="1200" dirty="0">
              <a:ea typeface="ＭＳ Ｐゴシック"/>
              <a:cs typeface="ＭＳ Ｐゴシック"/>
            </a:endParaRPr>
          </a:p>
        </p:txBody>
      </p:sp>
      <p:sp>
        <p:nvSpPr>
          <p:cNvPr id="27652" name="Rectangle 8"/>
          <p:cNvSpPr>
            <a:spLocks noGrp="1" noRot="1" noChangeAspect="1" noChangeArrowheads="1" noTextEdit="1"/>
          </p:cNvSpPr>
          <p:nvPr>
            <p:ph type="sldImg"/>
          </p:nvPr>
        </p:nvSpPr>
        <p:spPr>
          <a:ln/>
        </p:spPr>
      </p:sp>
      <p:sp>
        <p:nvSpPr>
          <p:cNvPr id="32773" name="Rectangle 9"/>
          <p:cNvSpPr>
            <a:spLocks noGrp="1" noChangeArrowheads="1"/>
          </p:cNvSpPr>
          <p:nvPr>
            <p:ph type="body" idx="1"/>
          </p:nvPr>
        </p:nvSpPr>
        <p:spPr>
          <a:ln/>
        </p:spPr>
        <p:txBody>
          <a:bodyPr lIns="94172" tIns="47085" rIns="94172" bIns="47085"/>
          <a:lstStyle/>
          <a:p>
            <a:pPr marL="265952" indent="-265952">
              <a:defRPr/>
            </a:pPr>
            <a:endParaRPr lang="en-US" sz="1000" b="1" i="1" dirty="0" smtClean="0">
              <a:latin typeface="Arial" pitchFamily="34" charset="0"/>
              <a:ea typeface="ＭＳ Ｐゴシック"/>
              <a:cs typeface="ＭＳ Ｐゴシック"/>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00AF503-CD8A-4A68-96F4-49CDE5768A77}"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pPr defTabSz="914501"/>
            <a:fld id="{9D813F18-923A-473F-84BF-92CEF56D7C4C}" type="slidenum">
              <a:rPr lang="en-US" smtClean="0">
                <a:latin typeface="Arial" pitchFamily="34" charset="0"/>
              </a:rPr>
              <a:pPr defTabSz="914501"/>
              <a:t>20</a:t>
            </a:fld>
            <a:endParaRPr lang="en-US" dirty="0" smtClean="0">
              <a:latin typeface="Arial" pitchFamily="34" charset="0"/>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marL="0" lvl="1"/>
            <a:endParaRPr lang="en-US" dirty="0" smtClean="0">
              <a:solidFill>
                <a:srgbClr val="000000"/>
              </a:solidFill>
              <a:latin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p:spPr>
        <p:txBody>
          <a:bodyPr/>
          <a:lstStyle/>
          <a:p>
            <a:endParaRPr lang="en-US" dirty="0" smtClean="0">
              <a:latin typeface="Arial" pitchFamily="34" charset="0"/>
            </a:endParaRPr>
          </a:p>
        </p:txBody>
      </p:sp>
      <p:sp>
        <p:nvSpPr>
          <p:cNvPr id="30724" name="Slide Number Placeholder 3"/>
          <p:cNvSpPr>
            <a:spLocks noGrp="1"/>
          </p:cNvSpPr>
          <p:nvPr>
            <p:ph type="sldNum" sz="quarter" idx="5"/>
          </p:nvPr>
        </p:nvSpPr>
        <p:spPr>
          <a:noFill/>
        </p:spPr>
        <p:txBody>
          <a:bodyPr/>
          <a:lstStyle/>
          <a:p>
            <a:pPr defTabSz="914501"/>
            <a:fld id="{645C0158-FC8C-4AAD-9D55-D2CE3693B344}" type="slidenum">
              <a:rPr lang="en-US" smtClean="0">
                <a:latin typeface="Arial" pitchFamily="34" charset="0"/>
              </a:rPr>
              <a:pPr defTabSz="914501"/>
              <a:t>21</a:t>
            </a:fld>
            <a:endParaRPr lang="en-US" dirty="0" smtClean="0">
              <a:latin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p:spPr>
        <p:txBody>
          <a:bodyPr/>
          <a:lstStyle/>
          <a:p>
            <a:endParaRPr lang="en-US" smtClean="0">
              <a:latin typeface="Arial" pitchFamily="34" charset="0"/>
            </a:endParaRPr>
          </a:p>
        </p:txBody>
      </p:sp>
      <p:sp>
        <p:nvSpPr>
          <p:cNvPr id="31748" name="Slide Number Placeholder 3"/>
          <p:cNvSpPr>
            <a:spLocks noGrp="1"/>
          </p:cNvSpPr>
          <p:nvPr>
            <p:ph type="sldNum" sz="quarter" idx="5"/>
          </p:nvPr>
        </p:nvSpPr>
        <p:spPr>
          <a:noFill/>
        </p:spPr>
        <p:txBody>
          <a:bodyPr/>
          <a:lstStyle/>
          <a:p>
            <a:pPr defTabSz="914501"/>
            <a:fld id="{EC6C5481-23B5-450E-A67F-FD5D8E58B3D7}" type="slidenum">
              <a:rPr lang="en-US" smtClean="0">
                <a:latin typeface="Arial" pitchFamily="34" charset="0"/>
              </a:rPr>
              <a:pPr defTabSz="914501"/>
              <a:t>22</a:t>
            </a:fld>
            <a:endParaRPr lang="en-US" dirty="0" smtClean="0">
              <a:latin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p:spPr>
        <p:txBody>
          <a:bodyPr/>
          <a:lstStyle/>
          <a:p>
            <a:endParaRPr lang="en-US" smtClean="0">
              <a:latin typeface="Arial" pitchFamily="34" charset="0"/>
            </a:endParaRPr>
          </a:p>
          <a:p>
            <a:endParaRPr lang="en-US" smtClean="0">
              <a:latin typeface="Arial" pitchFamily="34" charset="0"/>
            </a:endParaRPr>
          </a:p>
        </p:txBody>
      </p:sp>
      <p:sp>
        <p:nvSpPr>
          <p:cNvPr id="33796" name="Slide Number Placeholder 3"/>
          <p:cNvSpPr>
            <a:spLocks noGrp="1"/>
          </p:cNvSpPr>
          <p:nvPr>
            <p:ph type="sldNum" sz="quarter" idx="5"/>
          </p:nvPr>
        </p:nvSpPr>
        <p:spPr>
          <a:noFill/>
        </p:spPr>
        <p:txBody>
          <a:bodyPr/>
          <a:lstStyle/>
          <a:p>
            <a:pPr defTabSz="914501"/>
            <a:fld id="{C5748095-3619-4B9D-9BEB-7A4E3C0914CA}" type="slidenum">
              <a:rPr lang="en-US" smtClean="0">
                <a:latin typeface="Arial" pitchFamily="34" charset="0"/>
              </a:rPr>
              <a:pPr defTabSz="914501"/>
              <a:t>23</a:t>
            </a:fld>
            <a:endParaRPr lang="en-US" dirty="0" smtClean="0">
              <a:latin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ln/>
        </p:spPr>
        <p:txBody>
          <a:bodyPr/>
          <a:lstStyle/>
          <a:p>
            <a:pPr>
              <a:defRPr/>
            </a:pPr>
            <a:endParaRPr lang="en-US" dirty="0" smtClean="0"/>
          </a:p>
        </p:txBody>
      </p:sp>
      <p:sp>
        <p:nvSpPr>
          <p:cNvPr id="35844" name="Slide Number Placeholder 3"/>
          <p:cNvSpPr>
            <a:spLocks noGrp="1"/>
          </p:cNvSpPr>
          <p:nvPr>
            <p:ph type="sldNum" sz="quarter" idx="5"/>
          </p:nvPr>
        </p:nvSpPr>
        <p:spPr>
          <a:noFill/>
        </p:spPr>
        <p:txBody>
          <a:bodyPr/>
          <a:lstStyle/>
          <a:p>
            <a:pPr defTabSz="914501"/>
            <a:fld id="{738D7279-1ACF-4AD1-B4EF-2E00C6E8248B}" type="slidenum">
              <a:rPr lang="en-US" smtClean="0">
                <a:latin typeface="Arial" pitchFamily="34" charset="0"/>
              </a:rPr>
              <a:pPr defTabSz="914501"/>
              <a:t>24</a:t>
            </a:fld>
            <a:endParaRPr lang="en-US" dirty="0" smtClean="0">
              <a:latin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ln/>
        </p:spPr>
        <p:txBody>
          <a:bodyPr/>
          <a:lstStyle/>
          <a:p>
            <a:pPr>
              <a:defRPr/>
            </a:pPr>
            <a:endParaRPr lang="en-US" dirty="0" smtClean="0">
              <a:latin typeface="Arial" pitchFamily="34" charset="0"/>
            </a:endParaRPr>
          </a:p>
        </p:txBody>
      </p:sp>
      <p:sp>
        <p:nvSpPr>
          <p:cNvPr id="36868" name="Slide Number Placeholder 3"/>
          <p:cNvSpPr>
            <a:spLocks noGrp="1"/>
          </p:cNvSpPr>
          <p:nvPr>
            <p:ph type="sldNum" sz="quarter" idx="5"/>
          </p:nvPr>
        </p:nvSpPr>
        <p:spPr>
          <a:noFill/>
        </p:spPr>
        <p:txBody>
          <a:bodyPr/>
          <a:lstStyle/>
          <a:p>
            <a:pPr defTabSz="914501"/>
            <a:fld id="{2AB05E50-F2A6-43D3-A775-201E1FDEFE4A}" type="slidenum">
              <a:rPr lang="en-US" smtClean="0">
                <a:latin typeface="Arial" pitchFamily="34" charset="0"/>
              </a:rPr>
              <a:pPr defTabSz="914501"/>
              <a:t>25</a:t>
            </a:fld>
            <a:endParaRPr lang="en-US" dirty="0" smtClean="0">
              <a:latin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xfrm>
            <a:off x="1143000" y="684213"/>
            <a:ext cx="4572000" cy="3429000"/>
          </a:xfrm>
          <a:ln/>
        </p:spPr>
      </p:sp>
      <p:sp>
        <p:nvSpPr>
          <p:cNvPr id="37891" name="Rectangle 3"/>
          <p:cNvSpPr>
            <a:spLocks noGrp="1" noChangeArrowheads="1"/>
          </p:cNvSpPr>
          <p:nvPr>
            <p:ph type="body" idx="1"/>
          </p:nvPr>
        </p:nvSpPr>
        <p:spPr>
          <a:xfrm>
            <a:off x="914607" y="4344336"/>
            <a:ext cx="5121797" cy="4319386"/>
          </a:xfrm>
          <a:noFill/>
          <a:ln/>
        </p:spPr>
        <p:txBody>
          <a:bodyPr lIns="91387" tIns="45695" rIns="91387" bIns="45695"/>
          <a:lstStyle/>
          <a:p>
            <a:endParaRPr lang="en-US" b="1" dirty="0" smtClean="0">
              <a:solidFill>
                <a:srgbClr val="FF0000"/>
              </a:solidFill>
              <a:latin typeface="Arial"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288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119817-ED9C-4BAF-9A14-F07D79BEBB0A}" type="slidenum">
              <a:rPr lang="en-US" smtClean="0"/>
              <a:pPr/>
              <a:t>28</a:t>
            </a:fld>
            <a:endParaRPr lang="en-US"/>
          </a:p>
        </p:txBody>
      </p:sp>
    </p:spTree>
    <p:extLst>
      <p:ext uri="{BB962C8B-B14F-4D97-AF65-F5344CB8AC3E}">
        <p14:creationId xmlns:p14="http://schemas.microsoft.com/office/powerpoint/2010/main" val="14820259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119817-ED9C-4BAF-9A14-F07D79BEBB0A}" type="slidenum">
              <a:rPr lang="en-US" smtClean="0"/>
              <a:pPr/>
              <a:t>29</a:t>
            </a:fld>
            <a:endParaRPr lang="en-US"/>
          </a:p>
        </p:txBody>
      </p:sp>
    </p:spTree>
    <p:extLst>
      <p:ext uri="{BB962C8B-B14F-4D97-AF65-F5344CB8AC3E}">
        <p14:creationId xmlns:p14="http://schemas.microsoft.com/office/powerpoint/2010/main" val="37874949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119817-ED9C-4BAF-9A14-F07D79BEBB0A}" type="slidenum">
              <a:rPr lang="en-US" smtClean="0"/>
              <a:pPr/>
              <a:t>3</a:t>
            </a:fld>
            <a:endParaRPr lang="en-US"/>
          </a:p>
        </p:txBody>
      </p:sp>
    </p:spTree>
    <p:extLst>
      <p:ext uri="{BB962C8B-B14F-4D97-AF65-F5344CB8AC3E}">
        <p14:creationId xmlns:p14="http://schemas.microsoft.com/office/powerpoint/2010/main" val="8522667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r" fontAlgn="base">
              <a:spcBef>
                <a:spcPct val="0"/>
              </a:spcBef>
              <a:spcAft>
                <a:spcPct val="0"/>
              </a:spcAft>
            </a:pPr>
            <a:fld id="{7A31452B-C013-0040-82DC-960998DFB3EB}" type="slidenum">
              <a:rPr lang="en-US" sz="1200" i="0" smtClean="0">
                <a:solidFill>
                  <a:srgbClr val="000000"/>
                </a:solidFill>
                <a:latin typeface="Times" charset="0"/>
                <a:ea typeface="ヒラギノ角ゴ Pro W3" charset="0"/>
                <a:cs typeface="ヒラギノ角ゴ Pro W3" charset="0"/>
              </a:rPr>
              <a:pPr algn="r" fontAlgn="base">
                <a:spcBef>
                  <a:spcPct val="0"/>
                </a:spcBef>
                <a:spcAft>
                  <a:spcPct val="0"/>
                </a:spcAft>
              </a:pPr>
              <a:t>30</a:t>
            </a:fld>
            <a:endParaRPr lang="en-US" sz="1200" i="0" smtClean="0">
              <a:solidFill>
                <a:srgbClr val="000000"/>
              </a:solidFill>
              <a:latin typeface="Times" charset="0"/>
              <a:ea typeface="ヒラギノ角ゴ Pro W3" charset="0"/>
              <a:cs typeface="ヒラギノ角ゴ Pro W3" charset="0"/>
            </a:endParaRPr>
          </a:p>
        </p:txBody>
      </p:sp>
      <p:sp>
        <p:nvSpPr>
          <p:cNvPr id="2355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r" fontAlgn="base">
              <a:spcBef>
                <a:spcPct val="0"/>
              </a:spcBef>
              <a:spcAft>
                <a:spcPct val="0"/>
              </a:spcAft>
            </a:pPr>
            <a:fld id="{D6CAA8A5-D304-3847-9E4F-E29E0E9D6091}" type="slidenum">
              <a:rPr lang="en-US" sz="1200" i="0" smtClean="0">
                <a:solidFill>
                  <a:srgbClr val="000000"/>
                </a:solidFill>
                <a:latin typeface="Times" charset="0"/>
                <a:ea typeface="ヒラギノ角ゴ Pro W3" charset="0"/>
                <a:cs typeface="ヒラギノ角ゴ Pro W3" charset="0"/>
              </a:rPr>
              <a:pPr algn="r" fontAlgn="base">
                <a:spcBef>
                  <a:spcPct val="0"/>
                </a:spcBef>
                <a:spcAft>
                  <a:spcPct val="0"/>
                </a:spcAft>
              </a:pPr>
              <a:t>30</a:t>
            </a:fld>
            <a:endParaRPr lang="en-US" sz="1200" i="0" smtClean="0">
              <a:solidFill>
                <a:srgbClr val="000000"/>
              </a:solidFill>
              <a:latin typeface="Times" charset="0"/>
              <a:ea typeface="ヒラギノ角ゴ Pro W3" charset="0"/>
              <a:cs typeface="ヒラギノ角ゴ Pro W3" charset="0"/>
            </a:endParaRPr>
          </a:p>
        </p:txBody>
      </p:sp>
      <p:sp>
        <p:nvSpPr>
          <p:cNvPr id="23555" name="Rectangle 2"/>
          <p:cNvSpPr>
            <a:spLocks noGrp="1" noRot="1" noChangeAspect="1" noChangeArrowheads="1" noTextEdit="1"/>
          </p:cNvSpPr>
          <p:nvPr>
            <p:ph type="sldImg"/>
          </p:nvPr>
        </p:nvSpPr>
        <p:spPr>
          <a:xfrm>
            <a:off x="1131888" y="701675"/>
            <a:ext cx="4581525" cy="3436938"/>
          </a:xfrm>
          <a:solidFill>
            <a:srgbClr val="FFFFFF"/>
          </a:solidFill>
          <a:ln/>
        </p:spPr>
      </p:sp>
      <p:sp>
        <p:nvSpPr>
          <p:cNvPr id="23556" name="Rectangle 3"/>
          <p:cNvSpPr>
            <a:spLocks noGrp="1" noChangeArrowheads="1"/>
          </p:cNvSpPr>
          <p:nvPr>
            <p:ph type="body" idx="1"/>
          </p:nvPr>
        </p:nvSpPr>
        <p:spPr>
          <a:xfrm>
            <a:off x="922338" y="4349750"/>
            <a:ext cx="5000625" cy="4140200"/>
          </a:xfrm>
          <a:noFill/>
          <a:ln>
            <a:solidFill>
              <a:srgbClr val="000000"/>
            </a:solidFill>
            <a:headEnd type="none" w="sm" len="sm"/>
            <a:tailEnd type="none" w="sm" len="sm"/>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txBody>
          <a:bodyPr/>
          <a:lstStyle/>
          <a:p>
            <a:pPr eaLnBrk="1" hangingPunct="1"/>
            <a:endParaRPr lang="en-US" sz="2000" b="1">
              <a:latin typeface="Times New Roman" charset="0"/>
              <a:ea typeface="ＭＳ Ｐゴシック" charset="0"/>
              <a:cs typeface="ＭＳ Ｐゴシック"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119817-ED9C-4BAF-9A14-F07D79BEBB0A}" type="slidenum">
              <a:rPr lang="en-US" smtClean="0"/>
              <a:pPr/>
              <a:t>31</a:t>
            </a:fld>
            <a:endParaRPr lang="en-US"/>
          </a:p>
        </p:txBody>
      </p:sp>
    </p:spTree>
    <p:extLst>
      <p:ext uri="{BB962C8B-B14F-4D97-AF65-F5344CB8AC3E}">
        <p14:creationId xmlns:p14="http://schemas.microsoft.com/office/powerpoint/2010/main" val="31066763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119817-ED9C-4BAF-9A14-F07D79BEBB0A}" type="slidenum">
              <a:rPr lang="en-US" smtClean="0"/>
              <a:pPr/>
              <a:t>32</a:t>
            </a:fld>
            <a:endParaRPr lang="en-US"/>
          </a:p>
        </p:txBody>
      </p:sp>
    </p:spTree>
    <p:extLst>
      <p:ext uri="{BB962C8B-B14F-4D97-AF65-F5344CB8AC3E}">
        <p14:creationId xmlns:p14="http://schemas.microsoft.com/office/powerpoint/2010/main" val="23326109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119817-ED9C-4BAF-9A14-F07D79BEBB0A}" type="slidenum">
              <a:rPr lang="en-US" smtClean="0"/>
              <a:pPr/>
              <a:t>33</a:t>
            </a:fld>
            <a:endParaRPr lang="en-US"/>
          </a:p>
        </p:txBody>
      </p:sp>
    </p:spTree>
    <p:extLst>
      <p:ext uri="{BB962C8B-B14F-4D97-AF65-F5344CB8AC3E}">
        <p14:creationId xmlns:p14="http://schemas.microsoft.com/office/powerpoint/2010/main" val="8485062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r" fontAlgn="base">
              <a:spcBef>
                <a:spcPct val="0"/>
              </a:spcBef>
              <a:spcAft>
                <a:spcPct val="0"/>
              </a:spcAft>
            </a:pPr>
            <a:fld id="{7A31452B-C013-0040-82DC-960998DFB3EB}" type="slidenum">
              <a:rPr lang="en-US" sz="1200" i="0" smtClean="0">
                <a:solidFill>
                  <a:srgbClr val="000000"/>
                </a:solidFill>
                <a:latin typeface="Times" charset="0"/>
                <a:ea typeface="ヒラギノ角ゴ Pro W3" charset="0"/>
                <a:cs typeface="ヒラギノ角ゴ Pro W3" charset="0"/>
              </a:rPr>
              <a:pPr algn="r" fontAlgn="base">
                <a:spcBef>
                  <a:spcPct val="0"/>
                </a:spcBef>
                <a:spcAft>
                  <a:spcPct val="0"/>
                </a:spcAft>
              </a:pPr>
              <a:t>34</a:t>
            </a:fld>
            <a:endParaRPr lang="en-US" sz="1200" i="0" smtClean="0">
              <a:solidFill>
                <a:srgbClr val="000000"/>
              </a:solidFill>
              <a:latin typeface="Times" charset="0"/>
              <a:ea typeface="ヒラギノ角ゴ Pro W3" charset="0"/>
              <a:cs typeface="ヒラギノ角ゴ Pro W3" charset="0"/>
            </a:endParaRPr>
          </a:p>
        </p:txBody>
      </p:sp>
      <p:sp>
        <p:nvSpPr>
          <p:cNvPr id="2355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r" fontAlgn="base">
              <a:spcBef>
                <a:spcPct val="0"/>
              </a:spcBef>
              <a:spcAft>
                <a:spcPct val="0"/>
              </a:spcAft>
            </a:pPr>
            <a:fld id="{D6CAA8A5-D304-3847-9E4F-E29E0E9D6091}" type="slidenum">
              <a:rPr lang="en-US" sz="1200" i="0" smtClean="0">
                <a:solidFill>
                  <a:srgbClr val="000000"/>
                </a:solidFill>
                <a:latin typeface="Times" charset="0"/>
                <a:ea typeface="ヒラギノ角ゴ Pro W3" charset="0"/>
                <a:cs typeface="ヒラギノ角ゴ Pro W3" charset="0"/>
              </a:rPr>
              <a:pPr algn="r" fontAlgn="base">
                <a:spcBef>
                  <a:spcPct val="0"/>
                </a:spcBef>
                <a:spcAft>
                  <a:spcPct val="0"/>
                </a:spcAft>
              </a:pPr>
              <a:t>34</a:t>
            </a:fld>
            <a:endParaRPr lang="en-US" sz="1200" i="0" smtClean="0">
              <a:solidFill>
                <a:srgbClr val="000000"/>
              </a:solidFill>
              <a:latin typeface="Times" charset="0"/>
              <a:ea typeface="ヒラギノ角ゴ Pro W3" charset="0"/>
              <a:cs typeface="ヒラギノ角ゴ Pro W3" charset="0"/>
            </a:endParaRPr>
          </a:p>
        </p:txBody>
      </p:sp>
      <p:sp>
        <p:nvSpPr>
          <p:cNvPr id="23555" name="Rectangle 2"/>
          <p:cNvSpPr>
            <a:spLocks noGrp="1" noRot="1" noChangeAspect="1" noChangeArrowheads="1" noTextEdit="1"/>
          </p:cNvSpPr>
          <p:nvPr>
            <p:ph type="sldImg"/>
          </p:nvPr>
        </p:nvSpPr>
        <p:spPr>
          <a:xfrm>
            <a:off x="1131888" y="701675"/>
            <a:ext cx="4581525" cy="3436938"/>
          </a:xfrm>
          <a:solidFill>
            <a:srgbClr val="FFFFFF"/>
          </a:solidFill>
          <a:ln/>
        </p:spPr>
      </p:sp>
      <p:sp>
        <p:nvSpPr>
          <p:cNvPr id="23556" name="Rectangle 3"/>
          <p:cNvSpPr>
            <a:spLocks noGrp="1" noChangeArrowheads="1"/>
          </p:cNvSpPr>
          <p:nvPr>
            <p:ph type="body" idx="1"/>
          </p:nvPr>
        </p:nvSpPr>
        <p:spPr>
          <a:xfrm>
            <a:off x="922338" y="4349750"/>
            <a:ext cx="5000625" cy="4140200"/>
          </a:xfrm>
          <a:noFill/>
          <a:ln>
            <a:solidFill>
              <a:srgbClr val="000000"/>
            </a:solidFill>
            <a:headEnd type="none" w="sm" len="sm"/>
            <a:tailEnd type="none" w="sm" len="sm"/>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txBody>
          <a:bodyPr/>
          <a:lstStyle/>
          <a:p>
            <a:pPr eaLnBrk="1" hangingPunct="1"/>
            <a:endParaRPr lang="en-US" sz="2000" b="1">
              <a:latin typeface="Times New Roman" charset="0"/>
              <a:ea typeface="ＭＳ Ｐゴシック" charset="0"/>
              <a:cs typeface="ＭＳ Ｐゴシック"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119817-ED9C-4BAF-9A14-F07D79BEBB0A}" type="slidenum">
              <a:rPr lang="en-US" smtClean="0"/>
              <a:pPr/>
              <a:t>4</a:t>
            </a:fld>
            <a:endParaRPr lang="en-US"/>
          </a:p>
        </p:txBody>
      </p:sp>
    </p:spTree>
    <p:extLst>
      <p:ext uri="{BB962C8B-B14F-4D97-AF65-F5344CB8AC3E}">
        <p14:creationId xmlns:p14="http://schemas.microsoft.com/office/powerpoint/2010/main" val="36633528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r" fontAlgn="base">
              <a:spcBef>
                <a:spcPct val="0"/>
              </a:spcBef>
              <a:spcAft>
                <a:spcPct val="0"/>
              </a:spcAft>
            </a:pPr>
            <a:fld id="{A3F61C4A-93DD-7946-96D5-D010AA35BE5F}" type="slidenum">
              <a:rPr lang="en-US" sz="1200" i="0" smtClean="0">
                <a:solidFill>
                  <a:srgbClr val="000000"/>
                </a:solidFill>
                <a:latin typeface="Times" charset="0"/>
                <a:ea typeface="ヒラギノ角ゴ Pro W3" charset="0"/>
                <a:cs typeface="ヒラギノ角ゴ Pro W3" charset="0"/>
              </a:rPr>
              <a:pPr algn="r" fontAlgn="base">
                <a:spcBef>
                  <a:spcPct val="0"/>
                </a:spcBef>
                <a:spcAft>
                  <a:spcPct val="0"/>
                </a:spcAft>
              </a:pPr>
              <a:t>5</a:t>
            </a:fld>
            <a:endParaRPr lang="en-US" sz="1200" i="0" smtClean="0">
              <a:solidFill>
                <a:srgbClr val="000000"/>
              </a:solidFill>
              <a:latin typeface="Times" charset="0"/>
              <a:ea typeface="ヒラギノ角ゴ Pro W3" charset="0"/>
              <a:cs typeface="ヒラギノ角ゴ Pro W3" charset="0"/>
            </a:endParaRPr>
          </a:p>
        </p:txBody>
      </p:sp>
      <p:sp>
        <p:nvSpPr>
          <p:cNvPr id="2355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r" fontAlgn="base">
              <a:spcBef>
                <a:spcPct val="0"/>
              </a:spcBef>
              <a:spcAft>
                <a:spcPct val="0"/>
              </a:spcAft>
            </a:pPr>
            <a:fld id="{4915E760-F303-CB4A-BA9D-6797D4C46935}" type="slidenum">
              <a:rPr lang="en-US" sz="1200" i="0" smtClean="0">
                <a:solidFill>
                  <a:srgbClr val="000000"/>
                </a:solidFill>
                <a:latin typeface="Times" charset="0"/>
                <a:ea typeface="ヒラギノ角ゴ Pro W3" charset="0"/>
                <a:cs typeface="ヒラギノ角ゴ Pro W3" charset="0"/>
              </a:rPr>
              <a:pPr algn="r" fontAlgn="base">
                <a:spcBef>
                  <a:spcPct val="0"/>
                </a:spcBef>
                <a:spcAft>
                  <a:spcPct val="0"/>
                </a:spcAft>
              </a:pPr>
              <a:t>5</a:t>
            </a:fld>
            <a:endParaRPr lang="en-US" sz="1200" i="0" smtClean="0">
              <a:solidFill>
                <a:srgbClr val="000000"/>
              </a:solidFill>
              <a:latin typeface="Times" charset="0"/>
              <a:ea typeface="ヒラギノ角ゴ Pro W3" charset="0"/>
              <a:cs typeface="ヒラギノ角ゴ Pro W3" charset="0"/>
            </a:endParaRPr>
          </a:p>
        </p:txBody>
      </p:sp>
      <p:sp>
        <p:nvSpPr>
          <p:cNvPr id="23555" name="Rectangle 2"/>
          <p:cNvSpPr>
            <a:spLocks noGrp="1" noRot="1" noChangeAspect="1" noChangeArrowheads="1" noTextEdit="1"/>
          </p:cNvSpPr>
          <p:nvPr>
            <p:ph type="sldImg"/>
          </p:nvPr>
        </p:nvSpPr>
        <p:spPr>
          <a:xfrm>
            <a:off x="1131888" y="701675"/>
            <a:ext cx="4581525" cy="3436938"/>
          </a:xfrm>
          <a:solidFill>
            <a:srgbClr val="FFFFFF"/>
          </a:solidFill>
          <a:ln/>
        </p:spPr>
      </p:sp>
      <p:sp>
        <p:nvSpPr>
          <p:cNvPr id="23556" name="Rectangle 3"/>
          <p:cNvSpPr>
            <a:spLocks noGrp="1" noChangeArrowheads="1"/>
          </p:cNvSpPr>
          <p:nvPr>
            <p:ph type="body" idx="1"/>
          </p:nvPr>
        </p:nvSpPr>
        <p:spPr>
          <a:xfrm>
            <a:off x="922338" y="4349750"/>
            <a:ext cx="5000625" cy="4140200"/>
          </a:xfrm>
          <a:noFill/>
          <a:ln>
            <a:solidFill>
              <a:srgbClr val="000000"/>
            </a:solidFill>
            <a:headEnd type="none" w="sm" len="sm"/>
            <a:tailEnd type="none" w="sm" len="sm"/>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txBody>
          <a:bodyPr/>
          <a:lstStyle/>
          <a:p>
            <a:pPr eaLnBrk="1" hangingPunct="1"/>
            <a:endParaRPr lang="en-US" sz="2000" b="1">
              <a:latin typeface="Times New Roman" charset="0"/>
              <a:ea typeface="ＭＳ Ｐゴシック" charset="0"/>
              <a:cs typeface="ＭＳ Ｐゴシック"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xfrm>
            <a:off x="1144588" y="684213"/>
            <a:ext cx="4570412" cy="3429000"/>
          </a:xfrm>
          <a:prstGeom prst="rect">
            <a:avLst/>
          </a:prstGeom>
          <a:noFill/>
          <a:ln>
            <a:miter lim="800000"/>
            <a:headEnd/>
            <a:tailEnd/>
          </a:ln>
        </p:spPr>
      </p:sp>
      <p:sp>
        <p:nvSpPr>
          <p:cNvPr id="63491" name="Notes Placeholder 2"/>
          <p:cNvSpPr>
            <a:spLocks noGrp="1"/>
          </p:cNvSpPr>
          <p:nvPr>
            <p:ph type="body" idx="1"/>
          </p:nvPr>
        </p:nvSpPr>
        <p:spPr bwMode="auto">
          <a:xfrm>
            <a:off x="685800" y="4343716"/>
            <a:ext cx="5486400" cy="4115430"/>
          </a:xfrm>
          <a:prstGeom prst="rect">
            <a:avLst/>
          </a:prstGeom>
          <a:noFill/>
          <a:ln>
            <a:miter lim="800000"/>
            <a:headEnd/>
            <a:tailEnd/>
          </a:ln>
        </p:spPr>
        <p:txBody>
          <a:bodyPr lIns="90860" tIns="45429" rIns="90860" bIns="45429"/>
          <a:lstStyle/>
          <a:p>
            <a:pPr eaLnBrk="1" hangingPunct="1"/>
            <a:endParaRPr lang="en-US" smtClean="0">
              <a:latin typeface="Arial" pitchFamily="34" charset="0"/>
              <a:ea typeface="ＭＳ Ｐゴシック" pitchFamily="28" charset="-128"/>
            </a:endParaRPr>
          </a:p>
        </p:txBody>
      </p:sp>
      <p:sp>
        <p:nvSpPr>
          <p:cNvPr id="63492" name="Slide Number Placeholder 3"/>
          <p:cNvSpPr>
            <a:spLocks noGrp="1"/>
          </p:cNvSpPr>
          <p:nvPr>
            <p:ph type="sldNum" sz="quarter" idx="4294967295"/>
          </p:nvPr>
        </p:nvSpPr>
        <p:spPr bwMode="auto">
          <a:xfrm>
            <a:off x="3884613" y="8684284"/>
            <a:ext cx="2971800" cy="458145"/>
          </a:xfrm>
          <a:prstGeom prst="rect">
            <a:avLst/>
          </a:prstGeom>
          <a:noFill/>
          <a:ln>
            <a:miter lim="800000"/>
            <a:headEnd/>
            <a:tailEnd/>
          </a:ln>
        </p:spPr>
        <p:txBody>
          <a:bodyPr lIns="90860" tIns="45429" rIns="90860" bIns="45429"/>
          <a:lstStyle/>
          <a:p>
            <a:fld id="{E8D35F36-F19F-4BDA-BA70-9A4FDAA914A9}" type="slidenum">
              <a:rPr lang="en-US"/>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Number Placeholder 7"/>
          <p:cNvSpPr>
            <a:spLocks noGrp="1" noChangeArrowheads="1"/>
          </p:cNvSpPr>
          <p:nvPr>
            <p:ph type="sldNum" sz="quarter" idx="5"/>
          </p:nvPr>
        </p:nvSpPr>
        <p:spPr>
          <a:noFill/>
        </p:spPr>
        <p:txBody>
          <a:bodyPr/>
          <a:lstStyle/>
          <a:p>
            <a:pPr defTabSz="894963"/>
            <a:fld id="{EA13A239-6850-4DFD-9E21-8E9F45A68BDE}" type="slidenum">
              <a:rPr lang="en-US" smtClean="0"/>
              <a:pPr defTabSz="894963"/>
              <a:t>7</a:t>
            </a:fld>
            <a:endParaRPr lang="en-US" dirty="0" smtClean="0"/>
          </a:p>
        </p:txBody>
      </p:sp>
      <p:sp>
        <p:nvSpPr>
          <p:cNvPr id="97283" name="Rectangle 2"/>
          <p:cNvSpPr>
            <a:spLocks noGrp="1" noRot="1" noChangeAspect="1" noChangeArrowheads="1" noTextEdit="1"/>
          </p:cNvSpPr>
          <p:nvPr>
            <p:ph type="sldImg"/>
          </p:nvPr>
        </p:nvSpPr>
        <p:spPr>
          <a:xfrm>
            <a:off x="1130300" y="674688"/>
            <a:ext cx="4597400" cy="3448050"/>
          </a:xfrm>
          <a:ln/>
        </p:spPr>
      </p:sp>
      <p:sp>
        <p:nvSpPr>
          <p:cNvPr id="2" name="Notes Placeholder 1"/>
          <p:cNvSpPr>
            <a:spLocks noGrp="1"/>
          </p:cNvSpPr>
          <p:nvPr>
            <p:ph type="body" sz="quarter" idx="10"/>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1603" name="Notes Placeholder 3"/>
          <p:cNvSpPr>
            <a:spLocks noGrp="1"/>
          </p:cNvSpPr>
          <p:nvPr/>
        </p:nvSpPr>
        <p:spPr bwMode="auto">
          <a:xfrm>
            <a:off x="686099" y="4343704"/>
            <a:ext cx="5485804" cy="4113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1" tIns="45705" rIns="91411" bIns="45705"/>
          <a:lstStyle/>
          <a:p>
            <a:pPr defTabSz="861905" eaLnBrk="0" fontAlgn="base" hangingPunct="0">
              <a:spcBef>
                <a:spcPct val="30000"/>
              </a:spcBef>
              <a:spcAft>
                <a:spcPct val="0"/>
              </a:spcAft>
            </a:pPr>
            <a:endParaRPr lang="en-US" sz="1200" dirty="0">
              <a:solidFill>
                <a:srgbClr val="000000"/>
              </a:solidFill>
              <a:latin typeface="Arial" pitchFamily="34" charset="0"/>
              <a:ea typeface="ＭＳ Ｐゴシック" pitchFamily="34" charset="-128"/>
              <a:cs typeface="Arial" pitchFamily="34" charset="0"/>
            </a:endParaRPr>
          </a:p>
          <a:p>
            <a:pPr defTabSz="861905" fontAlgn="base">
              <a:spcBef>
                <a:spcPct val="0"/>
              </a:spcBef>
              <a:spcAft>
                <a:spcPct val="0"/>
              </a:spcAft>
            </a:pPr>
            <a:endParaRPr lang="en-US" sz="1200" dirty="0">
              <a:solidFill>
                <a:srgbClr val="000000"/>
              </a:solidFill>
              <a:latin typeface="Arial" pitchFamily="34" charset="0"/>
              <a:ea typeface="ＭＳ Ｐゴシック" pitchFamily="34" charset="-128"/>
              <a:cs typeface="Arial" pitchFamily="34" charset="0"/>
            </a:endParaRPr>
          </a:p>
        </p:txBody>
      </p:sp>
      <p:sp>
        <p:nvSpPr>
          <p:cNvPr id="2" name="Slide Number Placeholder 1"/>
          <p:cNvSpPr>
            <a:spLocks noGrp="1"/>
          </p:cNvSpPr>
          <p:nvPr>
            <p:ph type="sldNum" sz="quarter" idx="10"/>
          </p:nvPr>
        </p:nvSpPr>
        <p:spPr/>
        <p:txBody>
          <a:bodyPr/>
          <a:lstStyle/>
          <a:p>
            <a:fld id="{9BE73452-FB22-4873-8120-5526872C4748}"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8" name="Slide Number Placeholder 4"/>
          <p:cNvSpPr>
            <a:spLocks noGrp="1"/>
          </p:cNvSpPr>
          <p:nvPr>
            <p:ph type="sldNum" sz="quarter" idx="5"/>
          </p:nvPr>
        </p:nvSpPr>
        <p:spPr>
          <a:noFill/>
        </p:spPr>
        <p:txBody>
          <a:bodyPr/>
          <a:lstStyle/>
          <a:p>
            <a:pPr defTabSz="894963"/>
            <a:fld id="{58007F7F-0C90-4D37-BA3E-BD61891DD7CB}" type="slidenum">
              <a:rPr lang="en-US" smtClean="0"/>
              <a:pPr defTabSz="894963"/>
              <a:t>9</a:t>
            </a:fld>
            <a:endParaRPr lang="en-US" dirty="0" smtClean="0"/>
          </a:p>
        </p:txBody>
      </p:sp>
      <p:sp>
        <p:nvSpPr>
          <p:cNvPr id="2" name="Notes Placeholder 1"/>
          <p:cNvSpPr>
            <a:spLocks noGrp="1"/>
          </p:cNvSpPr>
          <p:nvPr>
            <p:ph type="body" sz="quarter" idx="10"/>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4.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3.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C302C81-13D2-4575-87FF-A1CDFE357266}" type="datetimeFigureOut">
              <a:rPr lang="en-US" smtClean="0"/>
              <a:pPr/>
              <a:t>5/15/13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BA9733-CB75-4333-AEF5-D5DA474073E2}"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302C81-13D2-4575-87FF-A1CDFE357266}" type="datetimeFigureOut">
              <a:rPr lang="en-US" smtClean="0"/>
              <a:pPr/>
              <a:t>5/15/13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BA9733-CB75-4333-AEF5-D5DA474073E2}"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302C81-13D2-4575-87FF-A1CDFE357266}" type="datetimeFigureOut">
              <a:rPr lang="en-US" smtClean="0"/>
              <a:pPr/>
              <a:t>5/15/13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BA9733-CB75-4333-AEF5-D5DA474073E2}"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_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lvl1pPr>
              <a:defRPr sz="2800"/>
            </a:lvl1pPr>
          </a:lstStyle>
          <a:p>
            <a:r>
              <a:rPr lang="en-US" smtClean="0"/>
              <a:t>Click to edit Master title style</a:t>
            </a:r>
            <a:endParaRPr lang="en-US"/>
          </a:p>
        </p:txBody>
      </p:sp>
      <p:sp>
        <p:nvSpPr>
          <p:cNvPr id="11" name="Text Placeholder 10"/>
          <p:cNvSpPr>
            <a:spLocks noGrp="1"/>
          </p:cNvSpPr>
          <p:nvPr>
            <p:ph type="body" sz="quarter" idx="10"/>
          </p:nvPr>
        </p:nvSpPr>
        <p:spPr>
          <a:xfrm>
            <a:off x="5486400" y="6172200"/>
            <a:ext cx="3352800" cy="457200"/>
          </a:xfrm>
          <a:prstGeom prst="rect">
            <a:avLst/>
          </a:prstGeom>
        </p:spPr>
        <p:txBody>
          <a:bodyPr anchor="ctr"/>
          <a:lstStyle>
            <a:lvl1pPr algn="r">
              <a:buFont typeface="Arial" pitchFamily="34" charset="0"/>
              <a:buNone/>
              <a:defRPr sz="1000"/>
            </a:lvl1pPr>
            <a:lvl2pPr algn="r">
              <a:buFont typeface="Arial" pitchFamily="34" charset="0"/>
              <a:buNone/>
              <a:defRPr sz="1200"/>
            </a:lvl2pPr>
            <a:lvl3pPr algn="r">
              <a:buFont typeface="Arial" pitchFamily="34" charset="0"/>
              <a:buNone/>
              <a:defRPr sz="1200"/>
            </a:lvl3pPr>
            <a:lvl4pPr algn="r">
              <a:buFont typeface="Arial" pitchFamily="34" charset="0"/>
              <a:buNone/>
              <a:defRPr sz="1200"/>
            </a:lvl4pPr>
            <a:lvl5pPr algn="r">
              <a:buFont typeface="Arial" pitchFamily="34" charset="0"/>
              <a:buNone/>
              <a:defRPr sz="1200"/>
            </a:lvl5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4" descr="RTP_SlideBackground-ASCO-GI-13_v1fr-Titl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Rectangle 2"/>
          <p:cNvSpPr>
            <a:spLocks noGrp="1" noChangeArrowheads="1"/>
          </p:cNvSpPr>
          <p:nvPr>
            <p:ph type="ctrTitle"/>
          </p:nvPr>
        </p:nvSpPr>
        <p:spPr>
          <a:xfrm>
            <a:off x="685800" y="1981200"/>
            <a:ext cx="7772400" cy="1143000"/>
          </a:xfrm>
        </p:spPr>
        <p:txBody>
          <a:bodyPr/>
          <a:lstStyle>
            <a:lvl1pPr algn="ctr">
              <a:defRPr sz="2300"/>
            </a:lvl1pPr>
          </a:lstStyle>
          <a:p>
            <a:pPr lvl="0"/>
            <a:r>
              <a:rPr lang="en-US" noProof="0" smtClean="0"/>
              <a:t>Click to edit Master title style</a:t>
            </a:r>
          </a:p>
        </p:txBody>
      </p:sp>
      <p:sp>
        <p:nvSpPr>
          <p:cNvPr id="4099"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2315707194"/>
      </p:ext>
    </p:extLst>
  </p:cSld>
  <p:clrMapOvr>
    <a:masterClrMapping/>
  </p:clrMapOvr>
  <p:transition xmlns:p14="http://schemas.microsoft.com/office/powerpoint/2010/main" advClick="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1706541"/>
      </p:ext>
    </p:extLst>
  </p:cSld>
  <p:clrMapOvr>
    <a:masterClrMapping/>
  </p:clrMapOvr>
  <p:transition xmlns:p14="http://schemas.microsoft.com/office/powerpoint/2010/main" advClick="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815935432"/>
      </p:ext>
    </p:extLst>
  </p:cSld>
  <p:clrMapOvr>
    <a:masterClrMapping/>
  </p:clrMapOvr>
  <p:transition xmlns:p14="http://schemas.microsoft.com/office/powerpoint/2010/main" advClick="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462088"/>
            <a:ext cx="381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62088"/>
            <a:ext cx="381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74861199"/>
      </p:ext>
    </p:extLst>
  </p:cSld>
  <p:clrMapOvr>
    <a:masterClrMapping/>
  </p:clrMapOvr>
  <p:transition xmlns:p14="http://schemas.microsoft.com/office/powerpoint/2010/main" advClick="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16986882"/>
      </p:ext>
    </p:extLst>
  </p:cSld>
  <p:clrMapOvr>
    <a:masterClrMapping/>
  </p:clrMapOvr>
  <p:transition xmlns:p14="http://schemas.microsoft.com/office/powerpoint/2010/main" advClick="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881530"/>
      </p:ext>
    </p:extLst>
  </p:cSld>
  <p:clrMapOvr>
    <a:masterClrMapping/>
  </p:clrMapOvr>
  <p:transition xmlns:p14="http://schemas.microsoft.com/office/powerpoint/2010/main" advClick="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3024923"/>
      </p:ext>
    </p:extLst>
  </p:cSld>
  <p:clrMapOvr>
    <a:masterClrMapping/>
  </p:clrMapOvr>
  <p:transition xmlns:p14="http://schemas.microsoft.com/office/powerpoint/2010/mai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302C81-13D2-4575-87FF-A1CDFE357266}" type="datetimeFigureOut">
              <a:rPr lang="en-US" smtClean="0"/>
              <a:pPr/>
              <a:t>5/15/13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BA9733-CB75-4333-AEF5-D5DA474073E2}"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0806658"/>
      </p:ext>
    </p:extLst>
  </p:cSld>
  <p:clrMapOvr>
    <a:masterClrMapping/>
  </p:clrMapOvr>
  <p:transition xmlns:p14="http://schemas.microsoft.com/office/powerpoint/2010/main" advClick="0"/>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881030374"/>
      </p:ext>
    </p:extLst>
  </p:cSld>
  <p:clrMapOvr>
    <a:masterClrMapping/>
  </p:clrMapOvr>
  <p:transition xmlns:p14="http://schemas.microsoft.com/office/powerpoint/2010/main" advClick="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66284356"/>
      </p:ext>
    </p:extLst>
  </p:cSld>
  <p:clrMapOvr>
    <a:masterClrMapping/>
  </p:clrMapOvr>
  <p:transition xmlns:p14="http://schemas.microsoft.com/office/powerpoint/2010/main" advClick="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0"/>
            <a:ext cx="1943100" cy="6489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0"/>
            <a:ext cx="5676900" cy="6489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3205328"/>
      </p:ext>
    </p:extLst>
  </p:cSld>
  <p:clrMapOvr>
    <a:masterClrMapping/>
  </p:clrMapOvr>
  <p:transition xmlns:p14="http://schemas.microsoft.com/office/powerpoint/2010/main" advClick="0"/>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5760346-9BDC-4E6E-9483-806F7C3E9D3C}" type="datetimeFigureOut">
              <a:rPr lang="en-US" smtClean="0">
                <a:solidFill>
                  <a:prstClr val="black">
                    <a:tint val="75000"/>
                  </a:prstClr>
                </a:solidFill>
                <a:latin typeface="Calibri"/>
              </a:rPr>
              <a:pPr/>
              <a:t>5/15/13</a:t>
            </a:fld>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1BEF125-A166-4F7E-AABB-14744F86BADB}"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760346-9BDC-4E6E-9483-806F7C3E9D3C}" type="datetimeFigureOut">
              <a:rPr lang="en-US" smtClean="0">
                <a:solidFill>
                  <a:prstClr val="black">
                    <a:tint val="75000"/>
                  </a:prstClr>
                </a:solidFill>
                <a:latin typeface="Calibri"/>
              </a:rPr>
              <a:pPr/>
              <a:t>5/15/13</a:t>
            </a:fld>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1BEF125-A166-4F7E-AABB-14744F86BADB}"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5760346-9BDC-4E6E-9483-806F7C3E9D3C}" type="datetimeFigureOut">
              <a:rPr lang="en-US" smtClean="0">
                <a:solidFill>
                  <a:prstClr val="black">
                    <a:tint val="75000"/>
                  </a:prstClr>
                </a:solidFill>
                <a:latin typeface="Calibri"/>
              </a:rPr>
              <a:pPr/>
              <a:t>5/15/13</a:t>
            </a:fld>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1BEF125-A166-4F7E-AABB-14744F86BADB}"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5760346-9BDC-4E6E-9483-806F7C3E9D3C}" type="datetimeFigureOut">
              <a:rPr lang="en-US" smtClean="0">
                <a:solidFill>
                  <a:prstClr val="black">
                    <a:tint val="75000"/>
                  </a:prstClr>
                </a:solidFill>
                <a:latin typeface="Calibri"/>
              </a:rPr>
              <a:pPr/>
              <a:t>5/15/13</a:t>
            </a:fld>
            <a:endParaRPr lang="en-US" dirty="0">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1BEF125-A166-4F7E-AABB-14744F86BADB}"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5760346-9BDC-4E6E-9483-806F7C3E9D3C}" type="datetimeFigureOut">
              <a:rPr lang="en-US" smtClean="0">
                <a:solidFill>
                  <a:prstClr val="black">
                    <a:tint val="75000"/>
                  </a:prstClr>
                </a:solidFill>
                <a:latin typeface="Calibri"/>
              </a:rPr>
              <a:pPr/>
              <a:t>5/15/13</a:t>
            </a:fld>
            <a:endParaRPr lang="en-US" dirty="0">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B1BEF125-A166-4F7E-AABB-14744F86BADB}"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5760346-9BDC-4E6E-9483-806F7C3E9D3C}" type="datetimeFigureOut">
              <a:rPr lang="en-US" smtClean="0">
                <a:solidFill>
                  <a:prstClr val="black">
                    <a:tint val="75000"/>
                  </a:prstClr>
                </a:solidFill>
                <a:latin typeface="Calibri"/>
              </a:rPr>
              <a:pPr/>
              <a:t>5/15/13</a:t>
            </a:fld>
            <a:endParaRPr lang="en-US" dirty="0">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B1BEF125-A166-4F7E-AABB-14744F86BADB}"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302C81-13D2-4575-87FF-A1CDFE357266}" type="datetimeFigureOut">
              <a:rPr lang="en-US" smtClean="0"/>
              <a:pPr/>
              <a:t>5/15/13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BA9733-CB75-4333-AEF5-D5DA474073E2}"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760346-9BDC-4E6E-9483-806F7C3E9D3C}" type="datetimeFigureOut">
              <a:rPr lang="en-US" smtClean="0">
                <a:solidFill>
                  <a:prstClr val="black">
                    <a:tint val="75000"/>
                  </a:prstClr>
                </a:solidFill>
                <a:latin typeface="Calibri"/>
              </a:rPr>
              <a:pPr/>
              <a:t>5/15/13</a:t>
            </a:fld>
            <a:endParaRPr lang="en-US" dirty="0">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B1BEF125-A166-4F7E-AABB-14744F86BADB}"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5760346-9BDC-4E6E-9483-806F7C3E9D3C}" type="datetimeFigureOut">
              <a:rPr lang="en-US" smtClean="0">
                <a:solidFill>
                  <a:prstClr val="black">
                    <a:tint val="75000"/>
                  </a:prstClr>
                </a:solidFill>
                <a:latin typeface="Calibri"/>
              </a:rPr>
              <a:pPr/>
              <a:t>5/15/13</a:t>
            </a:fld>
            <a:endParaRPr lang="en-US" dirty="0">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1BEF125-A166-4F7E-AABB-14744F86BADB}"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5760346-9BDC-4E6E-9483-806F7C3E9D3C}" type="datetimeFigureOut">
              <a:rPr lang="en-US" smtClean="0">
                <a:solidFill>
                  <a:prstClr val="black">
                    <a:tint val="75000"/>
                  </a:prstClr>
                </a:solidFill>
                <a:latin typeface="Calibri"/>
              </a:rPr>
              <a:pPr/>
              <a:t>5/15/13</a:t>
            </a:fld>
            <a:endParaRPr lang="en-US" dirty="0">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1BEF125-A166-4F7E-AABB-14744F86BADB}"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760346-9BDC-4E6E-9483-806F7C3E9D3C}" type="datetimeFigureOut">
              <a:rPr lang="en-US" smtClean="0">
                <a:solidFill>
                  <a:prstClr val="black">
                    <a:tint val="75000"/>
                  </a:prstClr>
                </a:solidFill>
                <a:latin typeface="Calibri"/>
              </a:rPr>
              <a:pPr/>
              <a:t>5/15/13</a:t>
            </a:fld>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1BEF125-A166-4F7E-AABB-14744F86BADB}"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760346-9BDC-4E6E-9483-806F7C3E9D3C}" type="datetimeFigureOut">
              <a:rPr lang="en-US" smtClean="0">
                <a:solidFill>
                  <a:prstClr val="black">
                    <a:tint val="75000"/>
                  </a:prstClr>
                </a:solidFill>
                <a:latin typeface="Calibri"/>
              </a:rPr>
              <a:pPr/>
              <a:t>5/15/13</a:t>
            </a:fld>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1BEF125-A166-4F7E-AABB-14744F86BADB}"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a:lvl1pPr>
          </a:lstStyle>
          <a:p>
            <a:pPr>
              <a:defRPr/>
            </a:pPr>
            <a:endParaRPr lang="en-US">
              <a:solidFill>
                <a:srgbClr val="FFFFFF"/>
              </a:solidFill>
              <a:latin typeface="Arial"/>
              <a:ea typeface="ＭＳ Ｐゴシック"/>
              <a:cs typeface="ＭＳ Ｐゴシック"/>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solidFill>
                <a:srgbClr val="FFFFFF"/>
              </a:solidFill>
              <a:latin typeface="Arial"/>
              <a:ea typeface="ＭＳ Ｐゴシック"/>
              <a:cs typeface="ＭＳ Ｐゴシック"/>
            </a:endParaRPr>
          </a:p>
        </p:txBody>
      </p:sp>
      <p:sp>
        <p:nvSpPr>
          <p:cNvPr id="5" name="Rectangle 6"/>
          <p:cNvSpPr>
            <a:spLocks noGrp="1" noChangeArrowheads="1"/>
          </p:cNvSpPr>
          <p:nvPr>
            <p:ph type="sldNum" sz="quarter" idx="12"/>
          </p:nvPr>
        </p:nvSpPr>
        <p:spPr/>
        <p:txBody>
          <a:bodyPr/>
          <a:lstStyle>
            <a:lvl1pPr>
              <a:defRPr/>
            </a:lvl1pPr>
          </a:lstStyle>
          <a:p>
            <a:pPr>
              <a:defRPr/>
            </a:pPr>
            <a:fld id="{504BDE70-7609-914E-AF9F-B54629AE9FD9}"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4172356029"/>
      </p:ext>
    </p:extLst>
  </p:cSld>
  <p:clrMapOvr>
    <a:masterClrMapping/>
  </p:clrMapOvr>
  <p:transition xmlns:p14="http://schemas.microsoft.com/office/powerpoint/2010/main" spd="med" advClick="0">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7" descr="WinterLung12_PPT-back_v1s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4"/>
          <p:cNvSpPr>
            <a:spLocks noGrp="1" noChangeArrowheads="1"/>
          </p:cNvSpPr>
          <p:nvPr>
            <p:ph type="dt" sz="half" idx="10"/>
          </p:nvPr>
        </p:nvSpPr>
        <p:spPr/>
        <p:txBody>
          <a:bodyPr/>
          <a:lstStyle>
            <a:lvl1pPr>
              <a:defRPr/>
            </a:lvl1pPr>
          </a:lstStyle>
          <a:p>
            <a:pPr>
              <a:defRPr/>
            </a:pPr>
            <a:endParaRPr lang="en-US">
              <a:solidFill>
                <a:srgbClr val="FFFFFF"/>
              </a:solidFill>
              <a:latin typeface="Arial"/>
              <a:ea typeface="ＭＳ Ｐゴシック"/>
              <a:cs typeface="ＭＳ Ｐゴシック"/>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solidFill>
                <a:srgbClr val="FFFFFF"/>
              </a:solidFill>
              <a:latin typeface="Arial"/>
              <a:ea typeface="ＭＳ Ｐゴシック"/>
              <a:cs typeface="ＭＳ Ｐゴシック"/>
            </a:endParaRPr>
          </a:p>
        </p:txBody>
      </p:sp>
      <p:sp>
        <p:nvSpPr>
          <p:cNvPr id="5" name="Rectangle 6"/>
          <p:cNvSpPr>
            <a:spLocks noGrp="1" noChangeArrowheads="1"/>
          </p:cNvSpPr>
          <p:nvPr>
            <p:ph type="sldNum" sz="quarter" idx="12"/>
          </p:nvPr>
        </p:nvSpPr>
        <p:spPr/>
        <p:txBody>
          <a:bodyPr/>
          <a:lstStyle>
            <a:lvl1pPr>
              <a:defRPr/>
            </a:lvl1pPr>
          </a:lstStyle>
          <a:p>
            <a:pPr>
              <a:defRPr/>
            </a:pPr>
            <a:fld id="{52DBD34F-A256-CE45-9FF4-DC1A261C471E}"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72907162"/>
      </p:ext>
    </p:extLst>
  </p:cSld>
  <p:clrMapOvr>
    <a:masterClrMapping/>
  </p:clrMapOvr>
  <p:transition xmlns:p14="http://schemas.microsoft.com/office/powerpoint/2010/main" spd="med" advClick="0">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a:lvl1pPr>
          </a:lstStyle>
          <a:p>
            <a:pPr>
              <a:defRPr/>
            </a:pPr>
            <a:endParaRPr lang="en-US">
              <a:solidFill>
                <a:srgbClr val="FFFFFF"/>
              </a:solidFill>
              <a:latin typeface="Arial"/>
              <a:ea typeface="ＭＳ Ｐゴシック"/>
              <a:cs typeface="ＭＳ Ｐゴシック"/>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solidFill>
                <a:srgbClr val="FFFFFF"/>
              </a:solidFill>
              <a:latin typeface="Arial"/>
              <a:ea typeface="ＭＳ Ｐゴシック"/>
              <a:cs typeface="ＭＳ Ｐゴシック"/>
            </a:endParaRPr>
          </a:p>
        </p:txBody>
      </p:sp>
      <p:sp>
        <p:nvSpPr>
          <p:cNvPr id="5" name="Rectangle 6"/>
          <p:cNvSpPr>
            <a:spLocks noGrp="1" noChangeArrowheads="1"/>
          </p:cNvSpPr>
          <p:nvPr>
            <p:ph type="sldNum" sz="quarter" idx="12"/>
          </p:nvPr>
        </p:nvSpPr>
        <p:spPr/>
        <p:txBody>
          <a:bodyPr/>
          <a:lstStyle>
            <a:lvl1pPr>
              <a:defRPr/>
            </a:lvl1pPr>
          </a:lstStyle>
          <a:p>
            <a:pPr>
              <a:defRPr/>
            </a:pPr>
            <a:fld id="{F9D3B465-029D-1F41-B0D5-CABA27445ACF}"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166505391"/>
      </p:ext>
    </p:extLst>
  </p:cSld>
  <p:clrMapOvr>
    <a:masterClrMapping/>
  </p:clrMapOvr>
  <p:transition xmlns:p14="http://schemas.microsoft.com/office/powerpoint/2010/main" spd="med" advClick="0">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7" descr="WinterLung12_PPT-back_v1s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4"/>
          <p:cNvSpPr>
            <a:spLocks noGrp="1" noChangeArrowheads="1"/>
          </p:cNvSpPr>
          <p:nvPr>
            <p:ph type="dt" sz="half" idx="10"/>
          </p:nvPr>
        </p:nvSpPr>
        <p:spPr/>
        <p:txBody>
          <a:bodyPr/>
          <a:lstStyle>
            <a:lvl1pPr>
              <a:defRPr/>
            </a:lvl1pPr>
          </a:lstStyle>
          <a:p>
            <a:pPr>
              <a:defRPr/>
            </a:pPr>
            <a:endParaRPr lang="en-US">
              <a:solidFill>
                <a:srgbClr val="FFFFFF"/>
              </a:solidFill>
              <a:latin typeface="Arial"/>
              <a:ea typeface="ＭＳ Ｐゴシック"/>
              <a:cs typeface="ＭＳ Ｐゴシック"/>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solidFill>
                <a:srgbClr val="FFFFFF"/>
              </a:solidFill>
              <a:latin typeface="Arial"/>
              <a:ea typeface="ＭＳ Ｐゴシック"/>
              <a:cs typeface="ＭＳ Ｐゴシック"/>
            </a:endParaRPr>
          </a:p>
        </p:txBody>
      </p:sp>
      <p:sp>
        <p:nvSpPr>
          <p:cNvPr id="5" name="Rectangle 6"/>
          <p:cNvSpPr>
            <a:spLocks noGrp="1" noChangeArrowheads="1"/>
          </p:cNvSpPr>
          <p:nvPr>
            <p:ph type="sldNum" sz="quarter" idx="12"/>
          </p:nvPr>
        </p:nvSpPr>
        <p:spPr/>
        <p:txBody>
          <a:bodyPr/>
          <a:lstStyle>
            <a:lvl1pPr>
              <a:defRPr/>
            </a:lvl1pPr>
          </a:lstStyle>
          <a:p>
            <a:pPr>
              <a:defRPr/>
            </a:pPr>
            <a:fld id="{CE2E0B37-E96D-2F4F-AD94-DE61497DC12E}"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855674117"/>
      </p:ext>
    </p:extLst>
  </p:cSld>
  <p:clrMapOvr>
    <a:masterClrMapping/>
  </p:clrMapOvr>
  <p:transition xmlns:p14="http://schemas.microsoft.com/office/powerpoint/2010/main" spd="med" advClick="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C302C81-13D2-4575-87FF-A1CDFE357266}" type="datetimeFigureOut">
              <a:rPr lang="en-US" smtClean="0"/>
              <a:pPr/>
              <a:t>5/15/13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BA9733-CB75-4333-AEF5-D5DA474073E2}"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C302C81-13D2-4575-87FF-A1CDFE357266}" type="datetimeFigureOut">
              <a:rPr lang="en-US" smtClean="0"/>
              <a:pPr/>
              <a:t>5/15/13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FBA9733-CB75-4333-AEF5-D5DA474073E2}"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C302C81-13D2-4575-87FF-A1CDFE357266}" type="datetimeFigureOut">
              <a:rPr lang="en-US" smtClean="0"/>
              <a:pPr/>
              <a:t>5/15/13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FBA9733-CB75-4333-AEF5-D5DA474073E2}"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302C81-13D2-4575-87FF-A1CDFE357266}" type="datetimeFigureOut">
              <a:rPr lang="en-US" smtClean="0"/>
              <a:pPr/>
              <a:t>5/15/13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FBA9733-CB75-4333-AEF5-D5DA474073E2}"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302C81-13D2-4575-87FF-A1CDFE357266}" type="datetimeFigureOut">
              <a:rPr lang="en-US" smtClean="0"/>
              <a:pPr/>
              <a:t>5/15/13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BA9733-CB75-4333-AEF5-D5DA474073E2}"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302C81-13D2-4575-87FF-A1CDFE357266}" type="datetimeFigureOut">
              <a:rPr lang="en-US" smtClean="0"/>
              <a:pPr/>
              <a:t>5/15/13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BA9733-CB75-4333-AEF5-D5DA474073E2}"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3" Type="http://schemas.openxmlformats.org/officeDocument/2006/relationships/image" Target="../media/image1.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2" Type="http://schemas.openxmlformats.org/officeDocument/2006/relationships/theme" Target="../theme/theme3.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slideLayout" Target="../slideLayouts/slideLayout36.xml"/><Relationship Id="rId3"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slideLayout" Target="../slideLayouts/slideLayout38.xml"/><Relationship Id="rId3"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302C81-13D2-4575-87FF-A1CDFE357266}" type="datetimeFigureOut">
              <a:rPr lang="en-US" smtClean="0"/>
              <a:pPr/>
              <a:t>5/15/13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BA9733-CB75-4333-AEF5-D5DA474073E2}"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52930" name="Picture 1" descr="RTP_SlideBackground-YiR_v3fr-bulleted.png"/>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2931" name="Rectangle 2"/>
          <p:cNvSpPr>
            <a:spLocks noGrp="1" noChangeArrowheads="1"/>
          </p:cNvSpPr>
          <p:nvPr>
            <p:ph type="title"/>
          </p:nvPr>
        </p:nvSpPr>
        <p:spPr bwMode="auto">
          <a:xfrm>
            <a:off x="685800" y="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52932" name="Rectangle 3"/>
          <p:cNvSpPr>
            <a:spLocks noGrp="1" noChangeArrowheads="1"/>
          </p:cNvSpPr>
          <p:nvPr>
            <p:ph type="body" idx="1"/>
          </p:nvPr>
        </p:nvSpPr>
        <p:spPr bwMode="auto">
          <a:xfrm>
            <a:off x="685800" y="1462088"/>
            <a:ext cx="7772400" cy="5027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xmlns:p14="http://schemas.microsoft.com/office/powerpoint/2010/main" advClick="0"/>
  <p:txStyles>
    <p:titleStyle>
      <a:lvl1pPr algn="l" rtl="0" eaLnBrk="0" fontAlgn="base" hangingPunct="0">
        <a:spcBef>
          <a:spcPct val="0"/>
        </a:spcBef>
        <a:spcAft>
          <a:spcPct val="0"/>
        </a:spcAft>
        <a:defRPr sz="2600" b="1">
          <a:solidFill>
            <a:srgbClr val="BBE0E3"/>
          </a:solidFill>
          <a:latin typeface="+mj-lt"/>
          <a:ea typeface="+mj-ea"/>
          <a:cs typeface="+mj-cs"/>
        </a:defRPr>
      </a:lvl1pPr>
      <a:lvl2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2pPr>
      <a:lvl3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3pPr>
      <a:lvl4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4pPr>
      <a:lvl5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5pPr>
      <a:lvl6pPr marL="457200" algn="l" rtl="0" fontAlgn="base">
        <a:spcBef>
          <a:spcPct val="0"/>
        </a:spcBef>
        <a:spcAft>
          <a:spcPct val="0"/>
        </a:spcAft>
        <a:defRPr sz="2600" b="1">
          <a:solidFill>
            <a:srgbClr val="EFC53D"/>
          </a:solidFill>
          <a:latin typeface="Arial" charset="0"/>
          <a:ea typeface="ＭＳ Ｐゴシック" charset="0"/>
          <a:cs typeface="ＭＳ Ｐゴシック" charset="0"/>
        </a:defRPr>
      </a:lvl6pPr>
      <a:lvl7pPr marL="914400" algn="l" rtl="0" fontAlgn="base">
        <a:spcBef>
          <a:spcPct val="0"/>
        </a:spcBef>
        <a:spcAft>
          <a:spcPct val="0"/>
        </a:spcAft>
        <a:defRPr sz="2600" b="1">
          <a:solidFill>
            <a:srgbClr val="EFC53D"/>
          </a:solidFill>
          <a:latin typeface="Arial" charset="0"/>
          <a:ea typeface="ＭＳ Ｐゴシック" charset="0"/>
          <a:cs typeface="ＭＳ Ｐゴシック" charset="0"/>
        </a:defRPr>
      </a:lvl7pPr>
      <a:lvl8pPr marL="1371600" algn="l" rtl="0" fontAlgn="base">
        <a:spcBef>
          <a:spcPct val="0"/>
        </a:spcBef>
        <a:spcAft>
          <a:spcPct val="0"/>
        </a:spcAft>
        <a:defRPr sz="2600" b="1">
          <a:solidFill>
            <a:srgbClr val="EFC53D"/>
          </a:solidFill>
          <a:latin typeface="Arial" charset="0"/>
          <a:ea typeface="ＭＳ Ｐゴシック" charset="0"/>
          <a:cs typeface="ＭＳ Ｐゴシック" charset="0"/>
        </a:defRPr>
      </a:lvl8pPr>
      <a:lvl9pPr marL="1828800" algn="l" rtl="0" fontAlgn="base">
        <a:spcBef>
          <a:spcPct val="0"/>
        </a:spcBef>
        <a:spcAft>
          <a:spcPct val="0"/>
        </a:spcAft>
        <a:defRPr sz="2600" b="1">
          <a:solidFill>
            <a:srgbClr val="EFC53D"/>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25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500">
          <a:solidFill>
            <a:schemeClr val="bg1"/>
          </a:solidFill>
          <a:latin typeface="+mn-lt"/>
          <a:ea typeface="+mn-ea"/>
        </a:defRPr>
      </a:lvl2pPr>
      <a:lvl3pPr marL="1143000" indent="-228600" algn="l" rtl="0" eaLnBrk="0" fontAlgn="base" hangingPunct="0">
        <a:spcBef>
          <a:spcPct val="20000"/>
        </a:spcBef>
        <a:spcAft>
          <a:spcPct val="0"/>
        </a:spcAft>
        <a:buChar char="•"/>
        <a:defRPr sz="2500">
          <a:solidFill>
            <a:schemeClr val="bg1"/>
          </a:solidFill>
          <a:latin typeface="+mn-lt"/>
          <a:ea typeface="+mn-ea"/>
        </a:defRPr>
      </a:lvl3pPr>
      <a:lvl4pPr marL="1600200" indent="-228600" algn="l" rtl="0" eaLnBrk="0" fontAlgn="base" hangingPunct="0">
        <a:spcBef>
          <a:spcPct val="20000"/>
        </a:spcBef>
        <a:spcAft>
          <a:spcPct val="0"/>
        </a:spcAft>
        <a:buChar char="–"/>
        <a:defRPr sz="2500">
          <a:solidFill>
            <a:schemeClr val="bg1"/>
          </a:solidFill>
          <a:latin typeface="+mn-lt"/>
          <a:ea typeface="+mn-ea"/>
        </a:defRPr>
      </a:lvl4pPr>
      <a:lvl5pPr marL="2057400" indent="-228600" algn="l" rtl="0" eaLnBrk="0" fontAlgn="base" hangingPunct="0">
        <a:spcBef>
          <a:spcPct val="20000"/>
        </a:spcBef>
        <a:spcAft>
          <a:spcPct val="0"/>
        </a:spcAft>
        <a:buChar char="»"/>
        <a:defRPr sz="2500">
          <a:solidFill>
            <a:schemeClr val="bg1"/>
          </a:solidFill>
          <a:latin typeface="+mn-lt"/>
          <a:ea typeface="+mn-ea"/>
        </a:defRPr>
      </a:lvl5pPr>
      <a:lvl6pPr marL="2514600" indent="-228600" algn="l" rtl="0" fontAlgn="base">
        <a:spcBef>
          <a:spcPct val="20000"/>
        </a:spcBef>
        <a:spcAft>
          <a:spcPct val="0"/>
        </a:spcAft>
        <a:buChar char="»"/>
        <a:defRPr sz="2500">
          <a:solidFill>
            <a:schemeClr val="bg1"/>
          </a:solidFill>
          <a:latin typeface="+mn-lt"/>
          <a:ea typeface="+mn-ea"/>
        </a:defRPr>
      </a:lvl6pPr>
      <a:lvl7pPr marL="2971800" indent="-228600" algn="l" rtl="0" fontAlgn="base">
        <a:spcBef>
          <a:spcPct val="20000"/>
        </a:spcBef>
        <a:spcAft>
          <a:spcPct val="0"/>
        </a:spcAft>
        <a:buChar char="»"/>
        <a:defRPr sz="2500">
          <a:solidFill>
            <a:schemeClr val="bg1"/>
          </a:solidFill>
          <a:latin typeface="+mn-lt"/>
          <a:ea typeface="+mn-ea"/>
        </a:defRPr>
      </a:lvl7pPr>
      <a:lvl8pPr marL="3429000" indent="-228600" algn="l" rtl="0" fontAlgn="base">
        <a:spcBef>
          <a:spcPct val="20000"/>
        </a:spcBef>
        <a:spcAft>
          <a:spcPct val="0"/>
        </a:spcAft>
        <a:buChar char="»"/>
        <a:defRPr sz="2500">
          <a:solidFill>
            <a:schemeClr val="bg1"/>
          </a:solidFill>
          <a:latin typeface="+mn-lt"/>
          <a:ea typeface="+mn-ea"/>
        </a:defRPr>
      </a:lvl8pPr>
      <a:lvl9pPr marL="3886200" indent="-228600" algn="l" rtl="0" fontAlgn="base">
        <a:spcBef>
          <a:spcPct val="20000"/>
        </a:spcBef>
        <a:spcAft>
          <a:spcPct val="0"/>
        </a:spcAft>
        <a:buChar char="»"/>
        <a:defRPr sz="2500">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760346-9BDC-4E6E-9483-806F7C3E9D3C}" type="datetimeFigureOut">
              <a:rPr lang="en-US" smtClean="0">
                <a:solidFill>
                  <a:prstClr val="black">
                    <a:tint val="75000"/>
                  </a:prstClr>
                </a:solidFill>
                <a:latin typeface="Calibri"/>
              </a:rPr>
              <a:pPr/>
              <a:t>5/15/13</a:t>
            </a:fld>
            <a:endParaRPr lang="en-US" dirty="0">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BEF125-A166-4F7E-AABB-14744F86BADB}"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371600"/>
            <a:ext cx="77724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2"/>
          </p:nvPr>
        </p:nvSpPr>
        <p:spPr bwMode="auto">
          <a:xfrm>
            <a:off x="6858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i="0">
                <a:latin typeface="+mn-lt"/>
                <a:ea typeface="+mn-ea"/>
                <a:cs typeface="+mn-cs"/>
              </a:defRPr>
            </a:lvl1pPr>
          </a:lstStyle>
          <a:p>
            <a:pPr fontAlgn="base">
              <a:spcBef>
                <a:spcPct val="0"/>
              </a:spcBef>
              <a:spcAft>
                <a:spcPct val="0"/>
              </a:spcAft>
              <a:defRPr/>
            </a:pPr>
            <a:endParaRPr lang="en-US">
              <a:solidFill>
                <a:srgbClr val="FFFFFF"/>
              </a:solidFill>
              <a:latin typeface="Arial"/>
              <a:ea typeface="ＭＳ Ｐゴシック"/>
              <a:cs typeface="ＭＳ Ｐゴシック"/>
            </a:endParaRPr>
          </a:p>
        </p:txBody>
      </p:sp>
      <p:sp>
        <p:nvSpPr>
          <p:cNvPr id="9" name="Rectangle 5"/>
          <p:cNvSpPr>
            <a:spLocks noGrp="1" noChangeArrowheads="1"/>
          </p:cNvSpPr>
          <p:nvPr>
            <p:ph type="ftr" sz="quarter" idx="3"/>
          </p:nvPr>
        </p:nvSpPr>
        <p:spPr bwMode="auto">
          <a:xfrm>
            <a:off x="3124200" y="62484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a:defRPr sz="1400" i="0">
                <a:latin typeface="+mn-lt"/>
                <a:ea typeface="+mn-ea"/>
                <a:cs typeface="+mn-cs"/>
              </a:defRPr>
            </a:lvl1pPr>
          </a:lstStyle>
          <a:p>
            <a:pPr fontAlgn="base">
              <a:spcBef>
                <a:spcPct val="0"/>
              </a:spcBef>
              <a:spcAft>
                <a:spcPct val="0"/>
              </a:spcAft>
              <a:defRPr/>
            </a:pPr>
            <a:endParaRPr lang="en-US">
              <a:solidFill>
                <a:srgbClr val="FFFFFF"/>
              </a:solidFill>
              <a:latin typeface="Arial"/>
              <a:ea typeface="ＭＳ Ｐゴシック"/>
              <a:cs typeface="ＭＳ Ｐゴシック"/>
            </a:endParaRPr>
          </a:p>
        </p:txBody>
      </p:sp>
      <p:sp>
        <p:nvSpPr>
          <p:cNvPr id="10" name="Rectangle 6"/>
          <p:cNvSpPr>
            <a:spLocks noGrp="1" noChangeArrowheads="1"/>
          </p:cNvSpPr>
          <p:nvPr>
            <p:ph type="sldNum" sz="quarter" idx="4"/>
          </p:nvPr>
        </p:nvSpPr>
        <p:spPr bwMode="auto">
          <a:xfrm>
            <a:off x="65532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400" i="0">
                <a:latin typeface="Times New Roman" charset="0"/>
              </a:defRPr>
            </a:lvl1pPr>
          </a:lstStyle>
          <a:p>
            <a:pPr fontAlgn="base">
              <a:spcBef>
                <a:spcPct val="0"/>
              </a:spcBef>
              <a:spcAft>
                <a:spcPct val="0"/>
              </a:spcAft>
              <a:defRPr/>
            </a:pPr>
            <a:fld id="{0EFFE644-7A8F-6342-A0C7-872221F247C5}" type="slidenum">
              <a:rPr lang="en-US">
                <a:solidFill>
                  <a:srgbClr val="FFFFFF"/>
                </a:solidFill>
                <a:ea typeface="ＭＳ Ｐゴシック" charset="0"/>
                <a:cs typeface="ＭＳ Ｐゴシック" charset="0"/>
              </a:rPr>
              <a:pPr fontAlgn="base">
                <a:spcBef>
                  <a:spcPct val="0"/>
                </a:spcBef>
                <a:spcAft>
                  <a:spcPct val="0"/>
                </a:spcAft>
                <a:defRPr/>
              </a:pPr>
              <a:t>‹#›</a:t>
            </a:fld>
            <a:endParaRPr lang="en-US">
              <a:solidFill>
                <a:srgbClr val="FFFFFF"/>
              </a:solidFill>
              <a:ea typeface="ＭＳ Ｐゴシック" charset="0"/>
              <a:cs typeface="ＭＳ Ｐゴシック" charset="0"/>
            </a:endParaRPr>
          </a:p>
        </p:txBody>
      </p:sp>
    </p:spTree>
  </p:cSld>
  <p:clrMap bg1="dk2" tx1="lt1" bg2="dk1" tx2="lt2" accent1="accent1" accent2="accent2" accent3="accent3" accent4="accent4" accent5="accent5" accent6="accent6" hlink="hlink" folHlink="folHlink"/>
  <p:sldLayoutIdLst>
    <p:sldLayoutId id="2147483686" r:id="rId1"/>
    <p:sldLayoutId id="2147483687" r:id="rId2"/>
  </p:sldLayoutIdLst>
  <p:transition xmlns:p14="http://schemas.microsoft.com/office/powerpoint/2010/main" spd="med" advClick="0">
    <p:fade/>
  </p:transition>
  <p:txStyles>
    <p:titleStyle>
      <a:lvl1pPr algn="ctr" rtl="0" eaLnBrk="0" fontAlgn="base" hangingPunct="0">
        <a:spcBef>
          <a:spcPct val="0"/>
        </a:spcBef>
        <a:spcAft>
          <a:spcPct val="0"/>
        </a:spcAft>
        <a:defRPr sz="3600" b="1">
          <a:solidFill>
            <a:srgbClr val="002656"/>
          </a:solidFill>
          <a:latin typeface="+mj-lt"/>
          <a:ea typeface="+mj-ea"/>
          <a:cs typeface="+mj-cs"/>
        </a:defRPr>
      </a:lvl1pPr>
      <a:lvl2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2pPr>
      <a:lvl3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3pPr>
      <a:lvl4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4pPr>
      <a:lvl5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5pPr>
      <a:lvl6pPr marL="457200" algn="ctr" rtl="0" fontAlgn="base">
        <a:spcBef>
          <a:spcPct val="0"/>
        </a:spcBef>
        <a:spcAft>
          <a:spcPct val="0"/>
        </a:spcAft>
        <a:defRPr sz="4400">
          <a:solidFill>
            <a:schemeClr val="tx2"/>
          </a:solidFill>
          <a:latin typeface="Times New Roman" pitchFamily="-108" charset="0"/>
        </a:defRPr>
      </a:lvl6pPr>
      <a:lvl7pPr marL="914400" algn="ctr" rtl="0" fontAlgn="base">
        <a:spcBef>
          <a:spcPct val="0"/>
        </a:spcBef>
        <a:spcAft>
          <a:spcPct val="0"/>
        </a:spcAft>
        <a:defRPr sz="4400">
          <a:solidFill>
            <a:schemeClr val="tx2"/>
          </a:solidFill>
          <a:latin typeface="Times New Roman" pitchFamily="-108" charset="0"/>
        </a:defRPr>
      </a:lvl7pPr>
      <a:lvl8pPr marL="1371600" algn="ctr" rtl="0" fontAlgn="base">
        <a:spcBef>
          <a:spcPct val="0"/>
        </a:spcBef>
        <a:spcAft>
          <a:spcPct val="0"/>
        </a:spcAft>
        <a:defRPr sz="4400">
          <a:solidFill>
            <a:schemeClr val="tx2"/>
          </a:solidFill>
          <a:latin typeface="Times New Roman" pitchFamily="-108" charset="0"/>
        </a:defRPr>
      </a:lvl8pPr>
      <a:lvl9pPr marL="1828800" algn="ctr" rtl="0" fontAlgn="base">
        <a:spcBef>
          <a:spcPct val="0"/>
        </a:spcBef>
        <a:spcAft>
          <a:spcPct val="0"/>
        </a:spcAft>
        <a:defRPr sz="4400">
          <a:solidFill>
            <a:schemeClr val="tx2"/>
          </a:solidFill>
          <a:latin typeface="Times New Roman" pitchFamily="-108" charset="0"/>
        </a:defRPr>
      </a:lvl9pPr>
    </p:titleStyle>
    <p:bodyStyle>
      <a:lvl1pPr marL="342900" indent="-342900" algn="l" rtl="0" eaLnBrk="0" fontAlgn="base" hangingPunct="0">
        <a:spcBef>
          <a:spcPct val="20000"/>
        </a:spcBef>
        <a:spcAft>
          <a:spcPct val="0"/>
        </a:spcAft>
        <a:buChar char="•"/>
        <a:defRPr sz="3200">
          <a:solidFill>
            <a:srgbClr val="505153"/>
          </a:solidFill>
          <a:latin typeface="+mn-lt"/>
          <a:ea typeface="+mn-ea"/>
          <a:cs typeface="+mn-cs"/>
        </a:defRPr>
      </a:lvl1pPr>
      <a:lvl2pPr marL="742950" indent="-285750" algn="l" rtl="0" eaLnBrk="0" fontAlgn="base" hangingPunct="0">
        <a:spcBef>
          <a:spcPct val="20000"/>
        </a:spcBef>
        <a:spcAft>
          <a:spcPct val="0"/>
        </a:spcAft>
        <a:buChar char="–"/>
        <a:defRPr sz="2800">
          <a:solidFill>
            <a:srgbClr val="505153"/>
          </a:solidFill>
          <a:latin typeface="+mn-lt"/>
          <a:ea typeface="+mn-ea"/>
        </a:defRPr>
      </a:lvl2pPr>
      <a:lvl3pPr marL="1143000" indent="-228600" algn="l" rtl="0" eaLnBrk="0" fontAlgn="base" hangingPunct="0">
        <a:spcBef>
          <a:spcPct val="20000"/>
        </a:spcBef>
        <a:spcAft>
          <a:spcPct val="0"/>
        </a:spcAft>
        <a:buChar char="•"/>
        <a:defRPr sz="2400">
          <a:solidFill>
            <a:srgbClr val="505153"/>
          </a:solidFill>
          <a:latin typeface="+mn-lt"/>
          <a:ea typeface="+mn-ea"/>
        </a:defRPr>
      </a:lvl3pPr>
      <a:lvl4pPr marL="1600200" indent="-228600" algn="l" rtl="0" eaLnBrk="0" fontAlgn="base" hangingPunct="0">
        <a:spcBef>
          <a:spcPct val="20000"/>
        </a:spcBef>
        <a:spcAft>
          <a:spcPct val="0"/>
        </a:spcAft>
        <a:buChar char="–"/>
        <a:defRPr sz="2000">
          <a:solidFill>
            <a:srgbClr val="505153"/>
          </a:solidFill>
          <a:latin typeface="+mn-lt"/>
          <a:ea typeface="+mn-ea"/>
        </a:defRPr>
      </a:lvl4pPr>
      <a:lvl5pPr marL="2057400" indent="-228600" algn="l" rtl="0" eaLnBrk="0" fontAlgn="base" hangingPunct="0">
        <a:spcBef>
          <a:spcPct val="20000"/>
        </a:spcBef>
        <a:spcAft>
          <a:spcPct val="0"/>
        </a:spcAft>
        <a:buChar char="»"/>
        <a:defRPr sz="2000">
          <a:solidFill>
            <a:srgbClr val="505153"/>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371600"/>
            <a:ext cx="77724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2"/>
          </p:nvPr>
        </p:nvSpPr>
        <p:spPr bwMode="auto">
          <a:xfrm>
            <a:off x="6858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i="0">
                <a:latin typeface="+mn-lt"/>
                <a:ea typeface="+mn-ea"/>
                <a:cs typeface="+mn-cs"/>
              </a:defRPr>
            </a:lvl1pPr>
          </a:lstStyle>
          <a:p>
            <a:pPr fontAlgn="base">
              <a:spcBef>
                <a:spcPct val="0"/>
              </a:spcBef>
              <a:spcAft>
                <a:spcPct val="0"/>
              </a:spcAft>
              <a:defRPr/>
            </a:pPr>
            <a:endParaRPr lang="en-US">
              <a:solidFill>
                <a:srgbClr val="FFFFFF"/>
              </a:solidFill>
              <a:latin typeface="Arial"/>
              <a:ea typeface="ＭＳ Ｐゴシック"/>
              <a:cs typeface="ＭＳ Ｐゴシック"/>
            </a:endParaRPr>
          </a:p>
        </p:txBody>
      </p:sp>
      <p:sp>
        <p:nvSpPr>
          <p:cNvPr id="9" name="Rectangle 5"/>
          <p:cNvSpPr>
            <a:spLocks noGrp="1" noChangeArrowheads="1"/>
          </p:cNvSpPr>
          <p:nvPr>
            <p:ph type="ftr" sz="quarter" idx="3"/>
          </p:nvPr>
        </p:nvSpPr>
        <p:spPr bwMode="auto">
          <a:xfrm>
            <a:off x="3124200" y="62484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a:defRPr sz="1400" i="0">
                <a:latin typeface="+mn-lt"/>
                <a:ea typeface="+mn-ea"/>
                <a:cs typeface="+mn-cs"/>
              </a:defRPr>
            </a:lvl1pPr>
          </a:lstStyle>
          <a:p>
            <a:pPr fontAlgn="base">
              <a:spcBef>
                <a:spcPct val="0"/>
              </a:spcBef>
              <a:spcAft>
                <a:spcPct val="0"/>
              </a:spcAft>
              <a:defRPr/>
            </a:pPr>
            <a:endParaRPr lang="en-US">
              <a:solidFill>
                <a:srgbClr val="FFFFFF"/>
              </a:solidFill>
              <a:latin typeface="Arial"/>
              <a:ea typeface="ＭＳ Ｐゴシック"/>
              <a:cs typeface="ＭＳ Ｐゴシック"/>
            </a:endParaRPr>
          </a:p>
        </p:txBody>
      </p:sp>
      <p:sp>
        <p:nvSpPr>
          <p:cNvPr id="10" name="Rectangle 6"/>
          <p:cNvSpPr>
            <a:spLocks noGrp="1" noChangeArrowheads="1"/>
          </p:cNvSpPr>
          <p:nvPr>
            <p:ph type="sldNum" sz="quarter" idx="4"/>
          </p:nvPr>
        </p:nvSpPr>
        <p:spPr bwMode="auto">
          <a:xfrm>
            <a:off x="65532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400" i="0">
                <a:latin typeface="Times New Roman" charset="0"/>
              </a:defRPr>
            </a:lvl1pPr>
          </a:lstStyle>
          <a:p>
            <a:pPr fontAlgn="base">
              <a:spcBef>
                <a:spcPct val="0"/>
              </a:spcBef>
              <a:spcAft>
                <a:spcPct val="0"/>
              </a:spcAft>
              <a:defRPr/>
            </a:pPr>
            <a:fld id="{3CD7C0D3-EE0F-9F42-987A-7646B1137F6C}" type="slidenum">
              <a:rPr lang="en-US">
                <a:solidFill>
                  <a:srgbClr val="FFFFFF"/>
                </a:solidFill>
                <a:ea typeface="ＭＳ Ｐゴシック" charset="0"/>
                <a:cs typeface="ＭＳ Ｐゴシック" charset="0"/>
              </a:rPr>
              <a:pPr fontAlgn="base">
                <a:spcBef>
                  <a:spcPct val="0"/>
                </a:spcBef>
                <a:spcAft>
                  <a:spcPct val="0"/>
                </a:spcAft>
                <a:defRPr/>
              </a:pPr>
              <a:t>‹#›</a:t>
            </a:fld>
            <a:endParaRPr lang="en-US">
              <a:solidFill>
                <a:srgbClr val="FFFFFF"/>
              </a:solidFill>
              <a:ea typeface="ＭＳ Ｐゴシック" charset="0"/>
              <a:cs typeface="ＭＳ Ｐゴシック" charset="0"/>
            </a:endParaRPr>
          </a:p>
        </p:txBody>
      </p:sp>
    </p:spTree>
  </p:cSld>
  <p:clrMap bg1="dk2" tx1="lt1" bg2="dk1" tx2="lt2" accent1="accent1" accent2="accent2" accent3="accent3" accent4="accent4" accent5="accent5" accent6="accent6" hlink="hlink" folHlink="folHlink"/>
  <p:sldLayoutIdLst>
    <p:sldLayoutId id="2147483689" r:id="rId1"/>
    <p:sldLayoutId id="2147483690" r:id="rId2"/>
  </p:sldLayoutIdLst>
  <p:transition xmlns:p14="http://schemas.microsoft.com/office/powerpoint/2010/main" spd="med" advClick="0">
    <p:fade/>
  </p:transition>
  <p:txStyles>
    <p:titleStyle>
      <a:lvl1pPr algn="ctr" rtl="0" eaLnBrk="0" fontAlgn="base" hangingPunct="0">
        <a:spcBef>
          <a:spcPct val="0"/>
        </a:spcBef>
        <a:spcAft>
          <a:spcPct val="0"/>
        </a:spcAft>
        <a:defRPr sz="3600" b="1">
          <a:solidFill>
            <a:srgbClr val="002656"/>
          </a:solidFill>
          <a:latin typeface="+mj-lt"/>
          <a:ea typeface="+mj-ea"/>
          <a:cs typeface="+mj-cs"/>
        </a:defRPr>
      </a:lvl1pPr>
      <a:lvl2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2pPr>
      <a:lvl3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3pPr>
      <a:lvl4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4pPr>
      <a:lvl5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5pPr>
      <a:lvl6pPr marL="457200" algn="ctr" rtl="0" fontAlgn="base">
        <a:spcBef>
          <a:spcPct val="0"/>
        </a:spcBef>
        <a:spcAft>
          <a:spcPct val="0"/>
        </a:spcAft>
        <a:defRPr sz="4400">
          <a:solidFill>
            <a:schemeClr val="tx2"/>
          </a:solidFill>
          <a:latin typeface="Times New Roman" pitchFamily="-108" charset="0"/>
        </a:defRPr>
      </a:lvl6pPr>
      <a:lvl7pPr marL="914400" algn="ctr" rtl="0" fontAlgn="base">
        <a:spcBef>
          <a:spcPct val="0"/>
        </a:spcBef>
        <a:spcAft>
          <a:spcPct val="0"/>
        </a:spcAft>
        <a:defRPr sz="4400">
          <a:solidFill>
            <a:schemeClr val="tx2"/>
          </a:solidFill>
          <a:latin typeface="Times New Roman" pitchFamily="-108" charset="0"/>
        </a:defRPr>
      </a:lvl7pPr>
      <a:lvl8pPr marL="1371600" algn="ctr" rtl="0" fontAlgn="base">
        <a:spcBef>
          <a:spcPct val="0"/>
        </a:spcBef>
        <a:spcAft>
          <a:spcPct val="0"/>
        </a:spcAft>
        <a:defRPr sz="4400">
          <a:solidFill>
            <a:schemeClr val="tx2"/>
          </a:solidFill>
          <a:latin typeface="Times New Roman" pitchFamily="-108" charset="0"/>
        </a:defRPr>
      </a:lvl8pPr>
      <a:lvl9pPr marL="1828800" algn="ctr" rtl="0" fontAlgn="base">
        <a:spcBef>
          <a:spcPct val="0"/>
        </a:spcBef>
        <a:spcAft>
          <a:spcPct val="0"/>
        </a:spcAft>
        <a:defRPr sz="4400">
          <a:solidFill>
            <a:schemeClr val="tx2"/>
          </a:solidFill>
          <a:latin typeface="Times New Roman" pitchFamily="-108" charset="0"/>
        </a:defRPr>
      </a:lvl9pPr>
    </p:titleStyle>
    <p:bodyStyle>
      <a:lvl1pPr marL="342900" indent="-342900" algn="l" rtl="0" eaLnBrk="0" fontAlgn="base" hangingPunct="0">
        <a:spcBef>
          <a:spcPct val="20000"/>
        </a:spcBef>
        <a:spcAft>
          <a:spcPct val="0"/>
        </a:spcAft>
        <a:buChar char="•"/>
        <a:defRPr sz="3200">
          <a:solidFill>
            <a:srgbClr val="505153"/>
          </a:solidFill>
          <a:latin typeface="+mn-lt"/>
          <a:ea typeface="+mn-ea"/>
          <a:cs typeface="+mn-cs"/>
        </a:defRPr>
      </a:lvl1pPr>
      <a:lvl2pPr marL="742950" indent="-285750" algn="l" rtl="0" eaLnBrk="0" fontAlgn="base" hangingPunct="0">
        <a:spcBef>
          <a:spcPct val="20000"/>
        </a:spcBef>
        <a:spcAft>
          <a:spcPct val="0"/>
        </a:spcAft>
        <a:buChar char="–"/>
        <a:defRPr sz="2800">
          <a:solidFill>
            <a:srgbClr val="505153"/>
          </a:solidFill>
          <a:latin typeface="+mn-lt"/>
          <a:ea typeface="+mn-ea"/>
        </a:defRPr>
      </a:lvl2pPr>
      <a:lvl3pPr marL="1143000" indent="-228600" algn="l" rtl="0" eaLnBrk="0" fontAlgn="base" hangingPunct="0">
        <a:spcBef>
          <a:spcPct val="20000"/>
        </a:spcBef>
        <a:spcAft>
          <a:spcPct val="0"/>
        </a:spcAft>
        <a:buChar char="•"/>
        <a:defRPr sz="2400">
          <a:solidFill>
            <a:srgbClr val="505153"/>
          </a:solidFill>
          <a:latin typeface="+mn-lt"/>
          <a:ea typeface="+mn-ea"/>
        </a:defRPr>
      </a:lvl3pPr>
      <a:lvl4pPr marL="1600200" indent="-228600" algn="l" rtl="0" eaLnBrk="0" fontAlgn="base" hangingPunct="0">
        <a:spcBef>
          <a:spcPct val="20000"/>
        </a:spcBef>
        <a:spcAft>
          <a:spcPct val="0"/>
        </a:spcAft>
        <a:buChar char="–"/>
        <a:defRPr sz="2000">
          <a:solidFill>
            <a:srgbClr val="505153"/>
          </a:solidFill>
          <a:latin typeface="+mn-lt"/>
          <a:ea typeface="+mn-ea"/>
        </a:defRPr>
      </a:lvl4pPr>
      <a:lvl5pPr marL="2057400" indent="-228600" algn="l" rtl="0" eaLnBrk="0" fontAlgn="base" hangingPunct="0">
        <a:spcBef>
          <a:spcPct val="20000"/>
        </a:spcBef>
        <a:spcAft>
          <a:spcPct val="0"/>
        </a:spcAft>
        <a:buChar char="»"/>
        <a:defRPr sz="2000">
          <a:solidFill>
            <a:srgbClr val="505153"/>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tags" Target="../tags/tag2.xml"/><Relationship Id="rId2" Type="http://schemas.openxmlformats.org/officeDocument/2006/relationships/slideLayout" Target="../slideLayouts/slideLayout6.xml"/><Relationship Id="rId3"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tags" Target="../tags/tag3.xml"/><Relationship Id="rId2" Type="http://schemas.openxmlformats.org/officeDocument/2006/relationships/slideLayout" Target="../slideLayouts/slideLayout6.xml"/><Relationship Id="rId3"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tags" Target="../tags/tag4.xml"/><Relationship Id="rId2" Type="http://schemas.openxmlformats.org/officeDocument/2006/relationships/slideLayout" Target="../slideLayouts/slideLayout6.xml"/><Relationship Id="rId3"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4" Type="http://schemas.openxmlformats.org/officeDocument/2006/relationships/oleObject" Target="../embeddings/oleObject1.bin"/><Relationship Id="rId5" Type="http://schemas.openxmlformats.org/officeDocument/2006/relationships/image" Target="../media/image8.emf"/><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4" Type="http://schemas.openxmlformats.org/officeDocument/2006/relationships/oleObject" Target="../embeddings/oleObject2.bin"/><Relationship Id="rId5" Type="http://schemas.openxmlformats.org/officeDocument/2006/relationships/image" Target="../media/image9.wmf"/><Relationship Id="rId1" Type="http://schemas.openxmlformats.org/officeDocument/2006/relationships/vmlDrawing" Target="../drawings/vmlDrawing2.vml"/><Relationship Id="rId2"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4" Type="http://schemas.openxmlformats.org/officeDocument/2006/relationships/oleObject" Target="../embeddings/oleObject3.bin"/><Relationship Id="rId5" Type="http://schemas.openxmlformats.org/officeDocument/2006/relationships/image" Target="../media/image10.emf"/><Relationship Id="rId1" Type="http://schemas.openxmlformats.org/officeDocument/2006/relationships/vmlDrawing" Target="../drawings/vmlDrawing3.vml"/><Relationship Id="rId2"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4" Type="http://schemas.openxmlformats.org/officeDocument/2006/relationships/oleObject" Target="../embeddings/oleObject4.bin"/><Relationship Id="rId5" Type="http://schemas.openxmlformats.org/officeDocument/2006/relationships/image" Target="../media/image11.emf"/><Relationship Id="rId1" Type="http://schemas.openxmlformats.org/officeDocument/2006/relationships/vmlDrawing" Target="../drawings/vmlDrawing4.vml"/><Relationship Id="rId2"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jpeg"/><Relationship Id="rId5" Type="http://schemas.openxmlformats.org/officeDocument/2006/relationships/image" Target="../media/image14.jpeg"/><Relationship Id="rId1" Type="http://schemas.openxmlformats.org/officeDocument/2006/relationships/slideLayout" Target="../slideLayouts/slideLayout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chart" Target="../charts/char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30.xml"/><Relationship Id="rId3" Type="http://schemas.openxmlformats.org/officeDocument/2006/relationships/image" Target="../media/image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27.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34.xml"/><Relationship Id="rId3"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chart" Target="../charts/char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6.xml"/><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Content Placeholder 2"/>
          <p:cNvSpPr txBox="1">
            <a:spLocks/>
          </p:cNvSpPr>
          <p:nvPr/>
        </p:nvSpPr>
        <p:spPr bwMode="auto">
          <a:xfrm>
            <a:off x="381000" y="1327150"/>
            <a:ext cx="8266113" cy="414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49263">
              <a:defRPr sz="2400">
                <a:solidFill>
                  <a:schemeClr val="tx1"/>
                </a:solidFill>
                <a:latin typeface="Arial" charset="0"/>
                <a:ea typeface="ヒラギノ角ゴ Pro W3" charset="0"/>
                <a:cs typeface="ヒラギノ角ゴ Pro W3" charset="0"/>
              </a:defRPr>
            </a:lvl1pPr>
            <a:lvl2pPr marL="742950" indent="-285750" defTabSz="449263">
              <a:defRPr sz="2400">
                <a:solidFill>
                  <a:schemeClr val="tx1"/>
                </a:solidFill>
                <a:latin typeface="Arial" charset="0"/>
                <a:ea typeface="ヒラギノ角ゴ Pro W3" charset="0"/>
                <a:cs typeface="ヒラギノ角ゴ Pro W3" charset="0"/>
              </a:defRPr>
            </a:lvl2pPr>
            <a:lvl3pPr marL="1143000" indent="-228600" defTabSz="449263">
              <a:defRPr sz="2400">
                <a:solidFill>
                  <a:schemeClr val="tx1"/>
                </a:solidFill>
                <a:latin typeface="Arial" charset="0"/>
                <a:ea typeface="ヒラギノ角ゴ Pro W3" charset="0"/>
                <a:cs typeface="ヒラギノ角ゴ Pro W3" charset="0"/>
              </a:defRPr>
            </a:lvl3pPr>
            <a:lvl4pPr marL="1600200" indent="-228600" defTabSz="449263">
              <a:defRPr sz="2400">
                <a:solidFill>
                  <a:schemeClr val="tx1"/>
                </a:solidFill>
                <a:latin typeface="Arial" charset="0"/>
                <a:ea typeface="ヒラギノ角ゴ Pro W3" charset="0"/>
                <a:cs typeface="ヒラギノ角ゴ Pro W3" charset="0"/>
              </a:defRPr>
            </a:lvl4pPr>
            <a:lvl5pPr marL="2057400" indent="-228600" defTabSz="449263">
              <a:defRPr sz="2400">
                <a:solidFill>
                  <a:schemeClr val="tx1"/>
                </a:solidFill>
                <a:latin typeface="Arial" charset="0"/>
                <a:ea typeface="ヒラギノ角ゴ Pro W3" charset="0"/>
                <a:cs typeface="ヒラギノ角ゴ Pro W3" charset="0"/>
              </a:defRPr>
            </a:lvl5pPr>
            <a:lvl6pPr marL="2514600" indent="-228600" defTabSz="4492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defTabSz="4492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defTabSz="4492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defTabSz="4492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ctr" eaLnBrk="1" hangingPunct="1">
              <a:spcBef>
                <a:spcPts val="800"/>
              </a:spcBef>
              <a:buClr>
                <a:srgbClr val="000000"/>
              </a:buClr>
              <a:buSzPct val="100000"/>
              <a:buFont typeface="Times New Roman" charset="0"/>
              <a:buNone/>
            </a:pPr>
            <a:r>
              <a:rPr lang="en-US" sz="2600" b="1" dirty="0">
                <a:latin typeface="Calibri"/>
                <a:ea typeface="ＭＳ Ｐゴシック" charset="0"/>
                <a:cs typeface="Calibri"/>
              </a:rPr>
              <a:t>Please note, these are the actual video-recorded proceedings from the live CME event and may include the use of trade names and other raw, unedited content. Select slides from the original presentation are omitted where Research To Practice was unable to obtain permission from the publication source and/or author. Links to view the actual reference materials have been provided for your use in place of any omitted slides.</a:t>
            </a:r>
          </a:p>
        </p:txBody>
      </p:sp>
    </p:spTree>
    <p:extLst>
      <p:ext uri="{BB962C8B-B14F-4D97-AF65-F5344CB8AC3E}">
        <p14:creationId xmlns:p14="http://schemas.microsoft.com/office/powerpoint/2010/main" val="34583541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02" name="Rectangle 2"/>
          <p:cNvSpPr>
            <a:spLocks noGrp="1" noChangeArrowheads="1"/>
          </p:cNvSpPr>
          <p:nvPr>
            <p:ph type="title"/>
          </p:nvPr>
        </p:nvSpPr>
        <p:spPr>
          <a:xfrm>
            <a:off x="0" y="3505200"/>
            <a:ext cx="4419600" cy="304800"/>
          </a:xfrm>
        </p:spPr>
        <p:txBody>
          <a:bodyPr>
            <a:noAutofit/>
          </a:bodyPr>
          <a:lstStyle/>
          <a:p>
            <a:r>
              <a:rPr lang="en-CA" sz="1600" b="1" dirty="0" smtClean="0"/>
              <a:t>OS in </a:t>
            </a:r>
            <a:r>
              <a:rPr lang="en-CA" sz="1600" b="1" dirty="0"/>
              <a:t>Patients with </a:t>
            </a:r>
            <a:r>
              <a:rPr lang="en-CA" sz="1600" b="1" dirty="0" err="1" smtClean="0"/>
              <a:t>Adeno</a:t>
            </a:r>
            <a:r>
              <a:rPr lang="en-CA" sz="1600" b="1" dirty="0" smtClean="0"/>
              <a:t> </a:t>
            </a:r>
            <a:r>
              <a:rPr lang="en-CA" sz="1600" b="1" dirty="0"/>
              <a:t>or Large Cell Ca.</a:t>
            </a:r>
            <a:endParaRPr lang="en-US" sz="1600" b="1" dirty="0"/>
          </a:p>
        </p:txBody>
      </p:sp>
      <p:sp>
        <p:nvSpPr>
          <p:cNvPr id="8" name="Rectangle 7"/>
          <p:cNvSpPr/>
          <p:nvPr/>
        </p:nvSpPr>
        <p:spPr>
          <a:xfrm>
            <a:off x="304800" y="609600"/>
            <a:ext cx="3733800" cy="369332"/>
          </a:xfrm>
          <a:prstGeom prst="rect">
            <a:avLst/>
          </a:prstGeom>
        </p:spPr>
        <p:txBody>
          <a:bodyPr wrap="square">
            <a:spAutoFit/>
          </a:bodyPr>
          <a:lstStyle/>
          <a:p>
            <a:pPr algn="ctr"/>
            <a:r>
              <a:rPr lang="en-CA" b="1" dirty="0" smtClean="0"/>
              <a:t>Overall Survival: ITT</a:t>
            </a:r>
            <a:endParaRPr lang="en-US" b="1" dirty="0"/>
          </a:p>
        </p:txBody>
      </p:sp>
      <p:graphicFrame>
        <p:nvGraphicFramePr>
          <p:cNvPr id="9" name="Table 8"/>
          <p:cNvGraphicFramePr>
            <a:graphicFrameLocks noGrp="1"/>
          </p:cNvGraphicFramePr>
          <p:nvPr>
            <p:extLst>
              <p:ext uri="{D42A27DB-BD31-4B8C-83A1-F6EECF244321}">
                <p14:modId xmlns:p14="http://schemas.microsoft.com/office/powerpoint/2010/main" val="1835473166"/>
              </p:ext>
            </p:extLst>
          </p:nvPr>
        </p:nvGraphicFramePr>
        <p:xfrm>
          <a:off x="4495800" y="990601"/>
          <a:ext cx="4495799" cy="4190999"/>
        </p:xfrm>
        <a:graphic>
          <a:graphicData uri="http://schemas.openxmlformats.org/drawingml/2006/table">
            <a:tbl>
              <a:tblPr/>
              <a:tblGrid>
                <a:gridCol w="1828800"/>
                <a:gridCol w="914400"/>
                <a:gridCol w="942813"/>
                <a:gridCol w="809786"/>
              </a:tblGrid>
              <a:tr h="67713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500" b="1" i="0" u="none" strike="noStrike" cap="none" normalizeH="0" baseline="0" dirty="0" smtClean="0">
                          <a:ln>
                            <a:noFill/>
                          </a:ln>
                          <a:solidFill>
                            <a:srgbClr val="92D050"/>
                          </a:solidFill>
                          <a:effectLst/>
                          <a:latin typeface="+mn-lt"/>
                          <a:cs typeface="Arial" pitchFamily="34" charset="0"/>
                        </a:rPr>
                        <a:t> Toxicity (</a:t>
                      </a:r>
                      <a:r>
                        <a:rPr kumimoji="0" lang="en-US" sz="1500" b="1" i="0" u="none" strike="noStrike" cap="none" normalizeH="0" baseline="0" dirty="0" err="1" smtClean="0">
                          <a:ln>
                            <a:noFill/>
                          </a:ln>
                          <a:solidFill>
                            <a:srgbClr val="92D050"/>
                          </a:solidFill>
                          <a:effectLst/>
                          <a:latin typeface="+mn-lt"/>
                          <a:cs typeface="Arial" pitchFamily="34" charset="0"/>
                        </a:rPr>
                        <a:t>gr</a:t>
                      </a:r>
                      <a:r>
                        <a:rPr kumimoji="0" lang="en-US" sz="1500" b="1" i="0" u="none" strike="noStrike" cap="none" normalizeH="0" baseline="0" dirty="0" smtClean="0">
                          <a:ln>
                            <a:noFill/>
                          </a:ln>
                          <a:solidFill>
                            <a:srgbClr val="92D050"/>
                          </a:solidFill>
                          <a:effectLst/>
                          <a:latin typeface="+mn-lt"/>
                          <a:cs typeface="Arial" pitchFamily="34" charset="0"/>
                        </a:rPr>
                        <a:t> 3/4) (%)</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500" b="1" i="0" u="none" strike="noStrike" cap="none" normalizeH="0" baseline="0" dirty="0" err="1" smtClean="0">
                          <a:ln>
                            <a:noFill/>
                          </a:ln>
                          <a:solidFill>
                            <a:srgbClr val="92D050"/>
                          </a:solidFill>
                          <a:effectLst/>
                          <a:latin typeface="+mn-lt"/>
                          <a:cs typeface="Arial" pitchFamily="34" charset="0"/>
                        </a:rPr>
                        <a:t>Pem</a:t>
                      </a:r>
                      <a:r>
                        <a:rPr kumimoji="0" lang="en-US" sz="1500" b="1" i="0" u="none" strike="noStrike" cap="none" normalizeH="0" baseline="0" dirty="0" smtClean="0">
                          <a:ln>
                            <a:noFill/>
                          </a:ln>
                          <a:solidFill>
                            <a:srgbClr val="92D050"/>
                          </a:solidFill>
                          <a:effectLst/>
                          <a:latin typeface="+mn-lt"/>
                          <a:cs typeface="Arial" pitchFamily="34" charset="0"/>
                        </a:rPr>
                        <a:t>/</a:t>
                      </a:r>
                      <a:r>
                        <a:rPr kumimoji="0" lang="en-US" sz="1500" b="1" i="0" u="none" strike="noStrike" cap="none" normalizeH="0" baseline="0" dirty="0" err="1" smtClean="0">
                          <a:ln>
                            <a:noFill/>
                          </a:ln>
                          <a:solidFill>
                            <a:srgbClr val="92D050"/>
                          </a:solidFill>
                          <a:effectLst/>
                          <a:latin typeface="+mn-lt"/>
                          <a:cs typeface="Arial" pitchFamily="34" charset="0"/>
                        </a:rPr>
                        <a:t>Cis</a:t>
                      </a:r>
                      <a:r>
                        <a:rPr kumimoji="0" lang="en-US" sz="1500" b="1" i="0" u="none" strike="noStrike" cap="none" normalizeH="0" baseline="0" dirty="0" smtClean="0">
                          <a:ln>
                            <a:noFill/>
                          </a:ln>
                          <a:solidFill>
                            <a:srgbClr val="92D050"/>
                          </a:solidFill>
                          <a:effectLst/>
                          <a:latin typeface="+mn-lt"/>
                          <a:cs typeface="Arial" pitchFamily="34" charset="0"/>
                        </a:rPr>
                        <a:t/>
                      </a:r>
                      <a:br>
                        <a:rPr kumimoji="0" lang="en-US" sz="1500" b="1" i="0" u="none" strike="noStrike" cap="none" normalizeH="0" baseline="0" dirty="0" smtClean="0">
                          <a:ln>
                            <a:noFill/>
                          </a:ln>
                          <a:solidFill>
                            <a:srgbClr val="92D050"/>
                          </a:solidFill>
                          <a:effectLst/>
                          <a:latin typeface="+mn-lt"/>
                          <a:cs typeface="Arial" pitchFamily="34" charset="0"/>
                        </a:rPr>
                      </a:br>
                      <a:r>
                        <a:rPr kumimoji="0" lang="en-US" sz="1500" b="1" i="0" u="none" strike="noStrike" cap="none" normalizeH="0" baseline="0" dirty="0" smtClean="0">
                          <a:ln>
                            <a:noFill/>
                          </a:ln>
                          <a:solidFill>
                            <a:srgbClr val="92D050"/>
                          </a:solidFill>
                          <a:effectLst/>
                          <a:latin typeface="+mn-lt"/>
                          <a:cs typeface="Arial" pitchFamily="34" charset="0"/>
                        </a:rPr>
                        <a:t>(n = 839)</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500" b="1" i="0" u="none" strike="noStrike" cap="none" normalizeH="0" baseline="0" dirty="0" smtClean="0">
                          <a:ln>
                            <a:noFill/>
                          </a:ln>
                          <a:solidFill>
                            <a:srgbClr val="92D050"/>
                          </a:solidFill>
                          <a:effectLst/>
                          <a:latin typeface="+mn-lt"/>
                          <a:cs typeface="Arial" pitchFamily="34" charset="0"/>
                        </a:rPr>
                        <a:t>Gem/</a:t>
                      </a:r>
                      <a:r>
                        <a:rPr kumimoji="0" lang="en-US" sz="1500" b="1" i="0" u="none" strike="noStrike" cap="none" normalizeH="0" baseline="0" dirty="0" err="1" smtClean="0">
                          <a:ln>
                            <a:noFill/>
                          </a:ln>
                          <a:solidFill>
                            <a:srgbClr val="92D050"/>
                          </a:solidFill>
                          <a:effectLst/>
                          <a:latin typeface="+mn-lt"/>
                          <a:cs typeface="Arial" pitchFamily="34" charset="0"/>
                        </a:rPr>
                        <a:t>Cis</a:t>
                      </a:r>
                      <a:r>
                        <a:rPr kumimoji="0" lang="en-US" sz="1500" b="1" i="0" u="none" strike="noStrike" cap="none" normalizeH="0" baseline="0" dirty="0" smtClean="0">
                          <a:ln>
                            <a:noFill/>
                          </a:ln>
                          <a:solidFill>
                            <a:srgbClr val="92D050"/>
                          </a:solidFill>
                          <a:effectLst/>
                          <a:latin typeface="+mn-lt"/>
                          <a:cs typeface="Arial" pitchFamily="34" charset="0"/>
                        </a:rPr>
                        <a:t/>
                      </a:r>
                      <a:br>
                        <a:rPr kumimoji="0" lang="en-US" sz="1500" b="1" i="0" u="none" strike="noStrike" cap="none" normalizeH="0" baseline="0" dirty="0" smtClean="0">
                          <a:ln>
                            <a:noFill/>
                          </a:ln>
                          <a:solidFill>
                            <a:srgbClr val="92D050"/>
                          </a:solidFill>
                          <a:effectLst/>
                          <a:latin typeface="+mn-lt"/>
                          <a:cs typeface="Arial" pitchFamily="34" charset="0"/>
                        </a:rPr>
                      </a:br>
                      <a:r>
                        <a:rPr kumimoji="0" lang="en-US" sz="1500" b="1" i="0" u="none" strike="noStrike" cap="none" normalizeH="0" baseline="0" dirty="0" smtClean="0">
                          <a:ln>
                            <a:noFill/>
                          </a:ln>
                          <a:solidFill>
                            <a:srgbClr val="92D050"/>
                          </a:solidFill>
                          <a:effectLst/>
                          <a:latin typeface="+mn-lt"/>
                          <a:cs typeface="Arial" pitchFamily="34" charset="0"/>
                        </a:rPr>
                        <a:t>(n = 830)</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500" b="1" i="1" u="none" strike="noStrike" cap="none" normalizeH="0" baseline="0" dirty="0" smtClean="0">
                          <a:ln>
                            <a:noFill/>
                          </a:ln>
                          <a:solidFill>
                            <a:srgbClr val="92D050"/>
                          </a:solidFill>
                          <a:effectLst/>
                          <a:latin typeface="+mn-lt"/>
                          <a:cs typeface="Arial" pitchFamily="34" charset="0"/>
                        </a:rPr>
                        <a:t>p</a:t>
                      </a:r>
                      <a:r>
                        <a:rPr kumimoji="0" lang="en-US" sz="1500" b="1" i="0" u="none" strike="noStrike" cap="none" normalizeH="0" baseline="0" dirty="0" smtClean="0">
                          <a:ln>
                            <a:noFill/>
                          </a:ln>
                          <a:solidFill>
                            <a:srgbClr val="92D050"/>
                          </a:solidFill>
                          <a:effectLst/>
                          <a:latin typeface="+mn-lt"/>
                          <a:cs typeface="Arial" pitchFamily="34" charset="0"/>
                        </a:rPr>
                        <a:t>-value</a:t>
                      </a:r>
                      <a:endParaRPr kumimoji="0" lang="en-US" sz="1500" b="0" i="0" u="none" strike="noStrike" cap="none" normalizeH="0" baseline="0" dirty="0" smtClean="0">
                        <a:ln>
                          <a:noFill/>
                        </a:ln>
                        <a:solidFill>
                          <a:schemeClr val="tx1"/>
                        </a:solidFill>
                        <a:effectLst/>
                        <a:latin typeface="+mn-lt"/>
                      </a:endParaRP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2"/>
                    </a:solidFill>
                  </a:tcPr>
                </a:tc>
              </a:tr>
              <a:tr h="63199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mn-lt"/>
                          <a:cs typeface="Arial" pitchFamily="34" charset="0"/>
                        </a:rPr>
                        <a:t> </a:t>
                      </a:r>
                      <a:r>
                        <a:rPr kumimoji="0" lang="en-US" sz="1500" b="0" i="0" u="none" strike="noStrike" cap="none" normalizeH="0" baseline="0" dirty="0" err="1" smtClean="0">
                          <a:ln>
                            <a:noFill/>
                          </a:ln>
                          <a:solidFill>
                            <a:schemeClr val="tx1"/>
                          </a:solidFill>
                          <a:effectLst/>
                          <a:latin typeface="+mn-lt"/>
                          <a:cs typeface="Arial" pitchFamily="34" charset="0"/>
                        </a:rPr>
                        <a:t>Neutropenia</a:t>
                      </a:r>
                      <a:endParaRPr kumimoji="0" lang="en-US" sz="1500" b="0" i="0" u="none" strike="noStrike" cap="none" normalizeH="0" baseline="0" dirty="0" smtClean="0">
                        <a:ln>
                          <a:noFill/>
                        </a:ln>
                        <a:solidFill>
                          <a:schemeClr val="tx1"/>
                        </a:solidFill>
                        <a:effectLst/>
                        <a:latin typeface="+mn-lt"/>
                        <a:cs typeface="Arial" pitchFamily="34" charset="0"/>
                      </a:endParaRP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mn-lt"/>
                          <a:cs typeface="Arial" pitchFamily="34" charset="0"/>
                        </a:rPr>
                        <a:t>15.1</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mn-lt"/>
                          <a:cs typeface="Arial" pitchFamily="34" charset="0"/>
                        </a:rPr>
                        <a:t>26.7</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mn-lt"/>
                          <a:cs typeface="Arial" pitchFamily="34" charset="0"/>
                        </a:rPr>
                        <a:t>&lt;0.001</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r>
              <a:tr h="35391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mn-lt"/>
                          <a:cs typeface="Arial" pitchFamily="34" charset="0"/>
                        </a:rPr>
                        <a:t> Anemia</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mn-lt"/>
                          <a:cs typeface="Arial" pitchFamily="34" charset="0"/>
                        </a:rPr>
                        <a:t>5.6</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mn-lt"/>
                          <a:cs typeface="Arial" pitchFamily="34" charset="0"/>
                        </a:rPr>
                        <a:t>9.9</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mn-lt"/>
                        </a:rPr>
                        <a:t>0.001</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r>
              <a:tr h="910066">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mn-lt"/>
                          <a:cs typeface="Arial" pitchFamily="34" charset="0"/>
                        </a:rPr>
                        <a:t> Thrombocytopenia</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mn-lt"/>
                          <a:cs typeface="Arial" pitchFamily="34" charset="0"/>
                        </a:rPr>
                        <a:t>4.1</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mn-lt"/>
                          <a:cs typeface="Arial" pitchFamily="34" charset="0"/>
                        </a:rPr>
                        <a:t>12.7</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mn-lt"/>
                          <a:cs typeface="Arial" pitchFamily="34" charset="0"/>
                        </a:rPr>
                        <a:t>&lt;0.001</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r>
              <a:tr h="63199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mn-lt"/>
                          <a:cs typeface="Arial" pitchFamily="34" charset="0"/>
                        </a:rPr>
                        <a:t> Febrile neutropenia</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mn-lt"/>
                          <a:cs typeface="Arial" pitchFamily="34" charset="0"/>
                        </a:rPr>
                        <a:t>1.3</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mn-lt"/>
                          <a:cs typeface="Arial" pitchFamily="34" charset="0"/>
                        </a:rPr>
                        <a:t>3.7</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mn-lt"/>
                        </a:rPr>
                        <a:t>0.002</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r>
              <a:tr h="63199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mn-lt"/>
                          <a:cs typeface="Arial" pitchFamily="34" charset="0"/>
                        </a:rPr>
                        <a:t> Alopecia (all grades)</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mn-lt"/>
                          <a:cs typeface="Arial" pitchFamily="34" charset="0"/>
                        </a:rPr>
                        <a:t>11.9</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mn-lt"/>
                          <a:cs typeface="Arial" pitchFamily="34" charset="0"/>
                        </a:rPr>
                        <a:t>21.4</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mn-lt"/>
                          <a:cs typeface="Arial" pitchFamily="34" charset="0"/>
                        </a:rPr>
                        <a:t>&lt;0.001</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r>
              <a:tr h="35391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mn-lt"/>
                          <a:cs typeface="Arial" pitchFamily="34" charset="0"/>
                        </a:rPr>
                        <a:t> Nausea</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mn-lt"/>
                          <a:cs typeface="Arial" pitchFamily="34" charset="0"/>
                        </a:rPr>
                        <a:t>7.2</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mn-lt"/>
                          <a:cs typeface="Arial" pitchFamily="34" charset="0"/>
                        </a:rPr>
                        <a:t>3.9</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mn-lt"/>
                        </a:rPr>
                        <a:t>0.004</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 name="Rectangle 6"/>
          <p:cNvSpPr>
            <a:spLocks noChangeArrowheads="1"/>
          </p:cNvSpPr>
          <p:nvPr/>
        </p:nvSpPr>
        <p:spPr bwMode="auto">
          <a:xfrm>
            <a:off x="76200" y="6477000"/>
            <a:ext cx="4294891" cy="307777"/>
          </a:xfrm>
          <a:prstGeom prst="rect">
            <a:avLst/>
          </a:prstGeom>
          <a:noFill/>
          <a:ln w="9525">
            <a:noFill/>
            <a:miter lim="800000"/>
            <a:headEnd/>
            <a:tailEnd/>
          </a:ln>
        </p:spPr>
        <p:txBody>
          <a:bodyPr wrap="none">
            <a:spAutoFit/>
          </a:bodyPr>
          <a:lstStyle/>
          <a:p>
            <a:pPr>
              <a:tabLst>
                <a:tab pos="2743200" algn="l"/>
                <a:tab pos="2974975" algn="l"/>
                <a:tab pos="3149600" algn="l"/>
                <a:tab pos="4630738" algn="l"/>
                <a:tab pos="4978400" algn="l"/>
                <a:tab pos="5138738" algn="l"/>
                <a:tab pos="6691313" algn="l"/>
              </a:tabLst>
            </a:pPr>
            <a:r>
              <a:rPr lang="en-US" sz="1400" dirty="0" err="1"/>
              <a:t>Scagliotti</a:t>
            </a:r>
            <a:r>
              <a:rPr lang="en-US" sz="1400" dirty="0"/>
              <a:t> </a:t>
            </a:r>
            <a:r>
              <a:rPr lang="en-US" sz="1400" dirty="0" smtClean="0"/>
              <a:t>GV, </a:t>
            </a:r>
            <a:r>
              <a:rPr lang="en-US" sz="1400" dirty="0"/>
              <a:t>et al. </a:t>
            </a:r>
            <a:r>
              <a:rPr lang="en-US" sz="1400" i="1" dirty="0"/>
              <a:t>J </a:t>
            </a:r>
            <a:r>
              <a:rPr lang="en-US" sz="1400" i="1" dirty="0" err="1"/>
              <a:t>Clin</a:t>
            </a:r>
            <a:r>
              <a:rPr lang="en-US" sz="1400" i="1" dirty="0"/>
              <a:t> </a:t>
            </a:r>
            <a:r>
              <a:rPr lang="en-US" sz="1400" i="1" dirty="0" err="1"/>
              <a:t>Oncol</a:t>
            </a:r>
            <a:r>
              <a:rPr lang="en-US" sz="1400" i="1" dirty="0"/>
              <a:t>. </a:t>
            </a:r>
            <a:r>
              <a:rPr lang="nb-NO" sz="1400" dirty="0"/>
              <a:t>2008;26(21):3543–3551.</a:t>
            </a:r>
            <a:endParaRPr lang="en-US" sz="1400" dirty="0"/>
          </a:p>
        </p:txBody>
      </p:sp>
      <p:graphicFrame>
        <p:nvGraphicFramePr>
          <p:cNvPr id="11" name="Table 10"/>
          <p:cNvGraphicFramePr>
            <a:graphicFrameLocks noGrp="1"/>
          </p:cNvGraphicFramePr>
          <p:nvPr>
            <p:extLst>
              <p:ext uri="{D42A27DB-BD31-4B8C-83A1-F6EECF244321}">
                <p14:modId xmlns:p14="http://schemas.microsoft.com/office/powerpoint/2010/main" val="2352215454"/>
              </p:ext>
            </p:extLst>
          </p:nvPr>
        </p:nvGraphicFramePr>
        <p:xfrm>
          <a:off x="304800" y="990601"/>
          <a:ext cx="3733800" cy="1969354"/>
        </p:xfrm>
        <a:graphic>
          <a:graphicData uri="http://schemas.openxmlformats.org/drawingml/2006/table">
            <a:tbl>
              <a:tblPr/>
              <a:tblGrid>
                <a:gridCol w="1828800"/>
                <a:gridCol w="1905000"/>
              </a:tblGrid>
              <a:tr h="67713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500" b="1" i="0" u="none" strike="noStrike" cap="none" normalizeH="0" baseline="0" dirty="0" smtClean="0">
                        <a:ln>
                          <a:noFill/>
                        </a:ln>
                        <a:solidFill>
                          <a:srgbClr val="92D050"/>
                        </a:solidFill>
                        <a:effectLst/>
                        <a:latin typeface="+mn-lt"/>
                        <a:cs typeface="Arial" pitchFamily="34" charset="0"/>
                      </a:endParaRP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500" b="1" i="0" u="none" strike="noStrike" cap="none" normalizeH="0" baseline="0" dirty="0" smtClean="0">
                          <a:ln>
                            <a:noFill/>
                          </a:ln>
                          <a:solidFill>
                            <a:srgbClr val="92D050"/>
                          </a:solidFill>
                          <a:effectLst/>
                          <a:latin typeface="+mn-lt"/>
                          <a:cs typeface="Arial" pitchFamily="34" charset="0"/>
                        </a:rPr>
                        <a:t>Median (95% CI)</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2"/>
                    </a:solidFill>
                  </a:tcPr>
                </a:tc>
              </a:tr>
              <a:tr h="389666">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mn-lt"/>
                          <a:cs typeface="Arial" pitchFamily="34" charset="0"/>
                        </a:rPr>
                        <a:t>CP</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mn-lt"/>
                          <a:cs typeface="Arial" pitchFamily="34" charset="0"/>
                        </a:rPr>
                        <a:t>10.3 (9.8, 11.2)</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r>
              <a:tr h="35391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mn-lt"/>
                          <a:cs typeface="Arial" pitchFamily="34" charset="0"/>
                        </a:rPr>
                        <a:t>CG</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mn-lt"/>
                          <a:cs typeface="Arial" pitchFamily="34" charset="0"/>
                        </a:rPr>
                        <a:t>10.3 (9.6, 10.9)</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r>
              <a:tr h="40808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mn-lt"/>
                          <a:cs typeface="Arial" pitchFamily="34" charset="0"/>
                        </a:rPr>
                        <a:t>CP </a:t>
                      </a:r>
                      <a:r>
                        <a:rPr kumimoji="0" lang="en-US" sz="1500" b="0" i="0" u="none" strike="noStrike" cap="none" normalizeH="0" baseline="0" dirty="0" err="1" smtClean="0">
                          <a:ln>
                            <a:noFill/>
                          </a:ln>
                          <a:solidFill>
                            <a:schemeClr val="tx1"/>
                          </a:solidFill>
                          <a:effectLst/>
                          <a:latin typeface="+mn-lt"/>
                          <a:cs typeface="Arial" pitchFamily="34" charset="0"/>
                        </a:rPr>
                        <a:t>vs</a:t>
                      </a:r>
                      <a:r>
                        <a:rPr kumimoji="0" lang="en-US" sz="1500" b="0" i="0" u="none" strike="noStrike" cap="none" normalizeH="0" baseline="0" dirty="0" smtClean="0">
                          <a:ln>
                            <a:noFill/>
                          </a:ln>
                          <a:solidFill>
                            <a:schemeClr val="tx1"/>
                          </a:solidFill>
                          <a:effectLst/>
                          <a:latin typeface="+mn-lt"/>
                          <a:cs typeface="Arial" pitchFamily="34" charset="0"/>
                        </a:rPr>
                        <a:t> CG</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mn-lt"/>
                          <a:cs typeface="Arial" pitchFamily="34" charset="0"/>
                        </a:rPr>
                        <a:t>Adjusted HR (95% CI)</a:t>
                      </a:r>
                      <a:br>
                        <a:rPr kumimoji="0" lang="en-US" sz="1500" b="0" i="0" u="none" strike="noStrike" cap="none" normalizeH="0" baseline="0" dirty="0" smtClean="0">
                          <a:ln>
                            <a:noFill/>
                          </a:ln>
                          <a:solidFill>
                            <a:schemeClr val="tx1"/>
                          </a:solidFill>
                          <a:effectLst/>
                          <a:latin typeface="+mn-lt"/>
                          <a:cs typeface="Arial" pitchFamily="34" charset="0"/>
                        </a:rPr>
                      </a:br>
                      <a:r>
                        <a:rPr kumimoji="0" lang="en-US" sz="1500" b="0" i="0" u="none" strike="noStrike" cap="none" normalizeH="0" baseline="0" dirty="0" smtClean="0">
                          <a:ln>
                            <a:noFill/>
                          </a:ln>
                          <a:solidFill>
                            <a:schemeClr val="tx1"/>
                          </a:solidFill>
                          <a:effectLst/>
                          <a:latin typeface="+mn-lt"/>
                          <a:cs typeface="Arial" pitchFamily="34" charset="0"/>
                        </a:rPr>
                        <a:t>0.94 (0.84-1.05)</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2277983433"/>
              </p:ext>
            </p:extLst>
          </p:nvPr>
        </p:nvGraphicFramePr>
        <p:xfrm>
          <a:off x="304800" y="3886200"/>
          <a:ext cx="3733800" cy="1969354"/>
        </p:xfrm>
        <a:graphic>
          <a:graphicData uri="http://schemas.openxmlformats.org/drawingml/2006/table">
            <a:tbl>
              <a:tblPr/>
              <a:tblGrid>
                <a:gridCol w="1828800"/>
                <a:gridCol w="1905000"/>
              </a:tblGrid>
              <a:tr h="67713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500" b="1" i="0" u="none" strike="noStrike" cap="none" normalizeH="0" baseline="0" dirty="0" smtClean="0">
                        <a:ln>
                          <a:noFill/>
                        </a:ln>
                        <a:solidFill>
                          <a:srgbClr val="92D050"/>
                        </a:solidFill>
                        <a:effectLst/>
                        <a:latin typeface="+mn-lt"/>
                        <a:cs typeface="Arial" pitchFamily="34" charset="0"/>
                      </a:endParaRP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500" b="1" i="0" u="none" strike="noStrike" cap="none" normalizeH="0" baseline="0" dirty="0" smtClean="0">
                          <a:ln>
                            <a:noFill/>
                          </a:ln>
                          <a:solidFill>
                            <a:srgbClr val="92D050"/>
                          </a:solidFill>
                          <a:effectLst/>
                          <a:latin typeface="+mn-lt"/>
                          <a:cs typeface="Arial" pitchFamily="34" charset="0"/>
                        </a:rPr>
                        <a:t>Median (95% CI)</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2"/>
                    </a:solidFill>
                  </a:tcPr>
                </a:tc>
              </a:tr>
              <a:tr h="389666">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mn-lt"/>
                          <a:cs typeface="Arial" pitchFamily="34" charset="0"/>
                        </a:rPr>
                        <a:t>CP</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mn-lt"/>
                          <a:cs typeface="Arial" pitchFamily="34" charset="0"/>
                        </a:rPr>
                        <a:t>11.8 (10.4, 13.2)</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r>
              <a:tr h="35391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mn-lt"/>
                          <a:cs typeface="Arial" pitchFamily="34" charset="0"/>
                        </a:rPr>
                        <a:t>CG</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mn-lt"/>
                          <a:cs typeface="Arial" pitchFamily="34" charset="0"/>
                        </a:rPr>
                        <a:t>10.4 (9.6, 11.2)</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r>
              <a:tr h="40808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mn-lt"/>
                          <a:cs typeface="Arial" pitchFamily="34" charset="0"/>
                        </a:rPr>
                        <a:t>CP </a:t>
                      </a:r>
                      <a:r>
                        <a:rPr kumimoji="0" lang="en-US" sz="1500" b="0" i="0" u="none" strike="noStrike" cap="none" normalizeH="0" baseline="0" dirty="0" err="1" smtClean="0">
                          <a:ln>
                            <a:noFill/>
                          </a:ln>
                          <a:solidFill>
                            <a:schemeClr val="tx1"/>
                          </a:solidFill>
                          <a:effectLst/>
                          <a:latin typeface="+mn-lt"/>
                          <a:cs typeface="Arial" pitchFamily="34" charset="0"/>
                        </a:rPr>
                        <a:t>vs</a:t>
                      </a:r>
                      <a:r>
                        <a:rPr kumimoji="0" lang="en-US" sz="1500" b="0" i="0" u="none" strike="noStrike" cap="none" normalizeH="0" baseline="0" dirty="0" smtClean="0">
                          <a:ln>
                            <a:noFill/>
                          </a:ln>
                          <a:solidFill>
                            <a:schemeClr val="tx1"/>
                          </a:solidFill>
                          <a:effectLst/>
                          <a:latin typeface="+mn-lt"/>
                          <a:cs typeface="Arial" pitchFamily="34" charset="0"/>
                        </a:rPr>
                        <a:t> CG</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mn-lt"/>
                          <a:cs typeface="Arial" pitchFamily="34" charset="0"/>
                        </a:rPr>
                        <a:t>Adjusted HR (95% CI)</a:t>
                      </a:r>
                      <a:br>
                        <a:rPr kumimoji="0" lang="en-US" sz="1500" b="0" i="0" u="none" strike="noStrike" cap="none" normalizeH="0" baseline="0" dirty="0" smtClean="0">
                          <a:ln>
                            <a:noFill/>
                          </a:ln>
                          <a:solidFill>
                            <a:schemeClr val="tx1"/>
                          </a:solidFill>
                          <a:effectLst/>
                          <a:latin typeface="+mn-lt"/>
                          <a:cs typeface="Arial" pitchFamily="34" charset="0"/>
                        </a:rPr>
                      </a:br>
                      <a:r>
                        <a:rPr kumimoji="0" lang="en-US" sz="1500" b="0" i="0" u="none" strike="noStrike" cap="none" normalizeH="0" baseline="0" dirty="0" smtClean="0">
                          <a:ln>
                            <a:noFill/>
                          </a:ln>
                          <a:solidFill>
                            <a:schemeClr val="tx1"/>
                          </a:solidFill>
                          <a:effectLst/>
                          <a:latin typeface="+mn-lt"/>
                          <a:cs typeface="Arial" pitchFamily="34" charset="0"/>
                        </a:rPr>
                        <a:t>0.81 (0.70-0.94)</a:t>
                      </a:r>
                    </a:p>
                  </a:txBody>
                  <a:tcPr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1" name="Title 1"/>
          <p:cNvSpPr>
            <a:spLocks noGrp="1"/>
          </p:cNvSpPr>
          <p:nvPr>
            <p:ph type="title"/>
          </p:nvPr>
        </p:nvSpPr>
        <p:spPr>
          <a:ln/>
        </p:spPr>
        <p:txBody>
          <a:bodyPr>
            <a:noAutofit/>
          </a:bodyPr>
          <a:lstStyle/>
          <a:p>
            <a:r>
              <a:rPr lang="en-US" sz="3600" b="1" dirty="0" smtClean="0">
                <a:solidFill>
                  <a:srgbClr val="FFFF00"/>
                </a:solidFill>
              </a:rPr>
              <a:t>PARAMOUNT: </a:t>
            </a:r>
            <a:r>
              <a:rPr lang="en-US" sz="3600" b="1" dirty="0" err="1" smtClean="0">
                <a:solidFill>
                  <a:srgbClr val="FFFF00"/>
                </a:solidFill>
              </a:rPr>
              <a:t>Pemetrexed</a:t>
            </a:r>
            <a:r>
              <a:rPr lang="en-US" sz="3600" b="1" dirty="0" smtClean="0">
                <a:solidFill>
                  <a:srgbClr val="FFFF00"/>
                </a:solidFill>
              </a:rPr>
              <a:t> Maintenance in </a:t>
            </a:r>
            <a:r>
              <a:rPr lang="en-US" sz="3600" b="1" dirty="0" err="1" smtClean="0">
                <a:solidFill>
                  <a:srgbClr val="FFFF00"/>
                </a:solidFill>
              </a:rPr>
              <a:t>Nonsquamous</a:t>
            </a:r>
            <a:r>
              <a:rPr lang="en-US" sz="3600" b="1" dirty="0" smtClean="0">
                <a:solidFill>
                  <a:srgbClr val="FFFF00"/>
                </a:solidFill>
              </a:rPr>
              <a:t> NSCLC</a:t>
            </a:r>
            <a:endParaRPr lang="en-US" sz="3600" b="1" dirty="0" smtClean="0"/>
          </a:p>
        </p:txBody>
      </p:sp>
      <p:sp>
        <p:nvSpPr>
          <p:cNvPr id="432132" name="Rectangle 18"/>
          <p:cNvSpPr>
            <a:spLocks noChangeArrowheads="1"/>
          </p:cNvSpPr>
          <p:nvPr/>
        </p:nvSpPr>
        <p:spPr bwMode="auto">
          <a:xfrm>
            <a:off x="520699" y="5182208"/>
            <a:ext cx="3749040" cy="73818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p>
            <a:r>
              <a:rPr lang="en-US" sz="1400" b="1" dirty="0">
                <a:solidFill>
                  <a:srgbClr val="FFFFFF"/>
                </a:solidFill>
                <a:cs typeface="Arial" pitchFamily="34" charset="0"/>
              </a:rPr>
              <a:t>Primary endpoint</a:t>
            </a:r>
            <a:r>
              <a:rPr lang="en-US" sz="1400" dirty="0">
                <a:solidFill>
                  <a:srgbClr val="FFFFFF"/>
                </a:solidFill>
                <a:cs typeface="Arial" pitchFamily="34" charset="0"/>
              </a:rPr>
              <a:t>:</a:t>
            </a:r>
            <a:r>
              <a:rPr lang="en-US" sz="1400" b="1" dirty="0">
                <a:solidFill>
                  <a:srgbClr val="FFFFFF"/>
                </a:solidFill>
                <a:cs typeface="Arial" pitchFamily="34" charset="0"/>
              </a:rPr>
              <a:t> </a:t>
            </a:r>
            <a:r>
              <a:rPr lang="en-US" sz="1400" dirty="0">
                <a:solidFill>
                  <a:srgbClr val="FFFFFF"/>
                </a:solidFill>
                <a:cs typeface="Arial" pitchFamily="34" charset="0"/>
              </a:rPr>
              <a:t>PFS</a:t>
            </a:r>
          </a:p>
          <a:p>
            <a:r>
              <a:rPr lang="en-US" sz="1400" b="1" dirty="0">
                <a:solidFill>
                  <a:srgbClr val="FFFFFF"/>
                </a:solidFill>
                <a:cs typeface="Arial" pitchFamily="34" charset="0"/>
              </a:rPr>
              <a:t>Secondary endpoints</a:t>
            </a:r>
            <a:r>
              <a:rPr lang="en-US" sz="1400" dirty="0">
                <a:solidFill>
                  <a:srgbClr val="FFFFFF"/>
                </a:solidFill>
                <a:cs typeface="Arial" pitchFamily="34" charset="0"/>
              </a:rPr>
              <a:t>:</a:t>
            </a:r>
            <a:r>
              <a:rPr lang="en-US" sz="1400" b="1" dirty="0">
                <a:solidFill>
                  <a:srgbClr val="FFFFFF"/>
                </a:solidFill>
                <a:cs typeface="Arial" pitchFamily="34" charset="0"/>
              </a:rPr>
              <a:t> </a:t>
            </a:r>
            <a:r>
              <a:rPr lang="en-US" sz="1400" dirty="0">
                <a:solidFill>
                  <a:srgbClr val="FFFFFF"/>
                </a:solidFill>
                <a:cs typeface="Arial" pitchFamily="34" charset="0"/>
              </a:rPr>
              <a:t>OS, RR, </a:t>
            </a:r>
            <a:r>
              <a:rPr lang="en-US" sz="1400" dirty="0" smtClean="0">
                <a:solidFill>
                  <a:srgbClr val="FFFFFF"/>
                </a:solidFill>
                <a:cs typeface="Arial" pitchFamily="34" charset="0"/>
              </a:rPr>
              <a:t>QOL</a:t>
            </a:r>
            <a:r>
              <a:rPr lang="en-US" sz="1400" dirty="0">
                <a:solidFill>
                  <a:srgbClr val="FFFFFF"/>
                </a:solidFill>
                <a:cs typeface="Arial" pitchFamily="34" charset="0"/>
              </a:rPr>
              <a:t>, resource utilization, safety</a:t>
            </a:r>
          </a:p>
        </p:txBody>
      </p:sp>
      <p:sp>
        <p:nvSpPr>
          <p:cNvPr id="224296" name="Rectangle 12"/>
          <p:cNvSpPr>
            <a:spLocks noChangeArrowheads="1"/>
          </p:cNvSpPr>
          <p:nvPr/>
        </p:nvSpPr>
        <p:spPr bwMode="auto">
          <a:xfrm>
            <a:off x="4781550" y="4956942"/>
            <a:ext cx="3749040" cy="1188720"/>
          </a:xfrm>
          <a:prstGeom prst="rect">
            <a:avLst/>
          </a:prstGeom>
          <a:noFill/>
          <a:ln w="9525">
            <a:solidFill>
              <a:schemeClr val="tx2"/>
            </a:solidFill>
            <a:miter lim="800000"/>
            <a:headEnd/>
            <a:tailEnd/>
          </a:ln>
        </p:spPr>
        <p:txBody>
          <a:bodyPr wrap="square" anchor="ctr">
            <a:spAutoFit/>
          </a:bodyPr>
          <a:lstStyle/>
          <a:p>
            <a:pPr fontAlgn="auto">
              <a:spcBef>
                <a:spcPts val="0"/>
              </a:spcBef>
              <a:spcAft>
                <a:spcPts val="0"/>
              </a:spcAft>
              <a:tabLst>
                <a:tab pos="536575" algn="l"/>
              </a:tabLst>
              <a:defRPr/>
            </a:pPr>
            <a:r>
              <a:rPr lang="en-US" altLang="zh-CN" sz="1400" b="1" dirty="0">
                <a:solidFill>
                  <a:srgbClr val="FFFFFF"/>
                </a:solidFill>
                <a:latin typeface="+mn-lt"/>
                <a:ea typeface="SimSun" charset="-122"/>
              </a:rPr>
              <a:t>Stratified by</a:t>
            </a:r>
          </a:p>
          <a:p>
            <a:pPr marL="230188" indent="-230188" fontAlgn="auto">
              <a:spcBef>
                <a:spcPts val="0"/>
              </a:spcBef>
              <a:spcAft>
                <a:spcPts val="0"/>
              </a:spcAft>
              <a:buFont typeface="Arial" pitchFamily="34" charset="0"/>
              <a:buChar char="•"/>
              <a:tabLst>
                <a:tab pos="536575" algn="l"/>
              </a:tabLst>
              <a:defRPr/>
            </a:pPr>
            <a:r>
              <a:rPr lang="en-US" altLang="zh-CN" sz="1400" dirty="0">
                <a:solidFill>
                  <a:srgbClr val="FFFFFF"/>
                </a:solidFill>
                <a:latin typeface="+mn-lt"/>
                <a:ea typeface="SimSun" charset="-122"/>
              </a:rPr>
              <a:t>ECOG PS (0 </a:t>
            </a:r>
            <a:r>
              <a:rPr lang="en-US" altLang="zh-CN" sz="1400" dirty="0" smtClean="0">
                <a:solidFill>
                  <a:srgbClr val="FFFFFF"/>
                </a:solidFill>
                <a:latin typeface="+mn-lt"/>
                <a:ea typeface="SimSun" charset="-122"/>
              </a:rPr>
              <a:t>vs </a:t>
            </a:r>
            <a:r>
              <a:rPr lang="en-US" altLang="zh-CN" sz="1400" dirty="0">
                <a:solidFill>
                  <a:srgbClr val="FFFFFF"/>
                </a:solidFill>
                <a:latin typeface="+mn-lt"/>
                <a:ea typeface="SimSun" charset="-122"/>
              </a:rPr>
              <a:t>1)</a:t>
            </a:r>
          </a:p>
          <a:p>
            <a:pPr marL="230188" indent="-230188" fontAlgn="auto">
              <a:spcBef>
                <a:spcPts val="0"/>
              </a:spcBef>
              <a:spcAft>
                <a:spcPts val="0"/>
              </a:spcAft>
              <a:buFont typeface="Arial" pitchFamily="34" charset="0"/>
              <a:buChar char="•"/>
              <a:tabLst>
                <a:tab pos="536575" algn="l"/>
              </a:tabLst>
              <a:defRPr/>
            </a:pPr>
            <a:r>
              <a:rPr lang="en-US" altLang="zh-CN" sz="1400" dirty="0">
                <a:solidFill>
                  <a:srgbClr val="FFFFFF"/>
                </a:solidFill>
                <a:latin typeface="+mn-lt"/>
                <a:ea typeface="SimSun" charset="-122"/>
              </a:rPr>
              <a:t>Disease stage (IIIB </a:t>
            </a:r>
            <a:r>
              <a:rPr lang="en-US" altLang="zh-CN" sz="1400" dirty="0" smtClean="0">
                <a:solidFill>
                  <a:srgbClr val="FFFFFF"/>
                </a:solidFill>
                <a:latin typeface="+mn-lt"/>
                <a:ea typeface="SimSun" charset="-122"/>
              </a:rPr>
              <a:t>vs </a:t>
            </a:r>
            <a:r>
              <a:rPr lang="en-US" altLang="zh-CN" sz="1400" dirty="0">
                <a:solidFill>
                  <a:srgbClr val="FFFFFF"/>
                </a:solidFill>
                <a:latin typeface="+mn-lt"/>
                <a:ea typeface="SimSun" charset="-122"/>
              </a:rPr>
              <a:t>IV) prior to induction</a:t>
            </a:r>
          </a:p>
          <a:p>
            <a:pPr marL="230188" indent="-230188" fontAlgn="auto">
              <a:spcBef>
                <a:spcPts val="0"/>
              </a:spcBef>
              <a:spcAft>
                <a:spcPts val="0"/>
              </a:spcAft>
              <a:buFont typeface="Arial" pitchFamily="34" charset="0"/>
              <a:buChar char="•"/>
              <a:tabLst>
                <a:tab pos="536575" algn="l"/>
              </a:tabLst>
              <a:defRPr/>
            </a:pPr>
            <a:r>
              <a:rPr lang="en-US" altLang="zh-CN" sz="1400" dirty="0">
                <a:solidFill>
                  <a:srgbClr val="FFFFFF"/>
                </a:solidFill>
                <a:latin typeface="+mn-lt"/>
                <a:ea typeface="SimSun" charset="-122"/>
              </a:rPr>
              <a:t>Response to induction (CR/PR vs SD)</a:t>
            </a:r>
            <a:endParaRPr lang="en-GB" altLang="zh-CN" sz="1400" dirty="0">
              <a:solidFill>
                <a:srgbClr val="FFFFFF"/>
              </a:solidFill>
              <a:latin typeface="+mn-lt"/>
              <a:ea typeface="SimSun" charset="-122"/>
            </a:endParaRPr>
          </a:p>
        </p:txBody>
      </p:sp>
      <p:sp>
        <p:nvSpPr>
          <p:cNvPr id="25" name="TextBox 24"/>
          <p:cNvSpPr txBox="1"/>
          <p:nvPr/>
        </p:nvSpPr>
        <p:spPr>
          <a:xfrm>
            <a:off x="381000" y="6400800"/>
            <a:ext cx="8202613" cy="292388"/>
          </a:xfrm>
          <a:prstGeom prst="rect">
            <a:avLst/>
          </a:prstGeom>
        </p:spPr>
        <p:txBody>
          <a:bodyPr wrap="square" rtlCol="0" anchor="b">
            <a:spAutoFit/>
          </a:bodyPr>
          <a:lstStyle/>
          <a:p>
            <a:r>
              <a:rPr lang="en-US" sz="1300" dirty="0" smtClean="0">
                <a:solidFill>
                  <a:srgbClr val="FFFFFF"/>
                </a:solidFill>
                <a:cs typeface="Arial" pitchFamily="34" charset="0"/>
              </a:rPr>
              <a:t>Paz-Ares L, </a:t>
            </a:r>
            <a:r>
              <a:rPr lang="en-US" sz="1300" dirty="0">
                <a:solidFill>
                  <a:srgbClr val="FFFFFF"/>
                </a:solidFill>
                <a:cs typeface="Arial" pitchFamily="34" charset="0"/>
              </a:rPr>
              <a:t>et al. </a:t>
            </a:r>
            <a:r>
              <a:rPr lang="it-IT" sz="1300" i="1" dirty="0" smtClean="0">
                <a:solidFill>
                  <a:srgbClr val="FFFFFF"/>
                </a:solidFill>
                <a:cs typeface="Arial" pitchFamily="34" charset="0"/>
              </a:rPr>
              <a:t>Lancet Oncol.</a:t>
            </a:r>
            <a:r>
              <a:rPr lang="it-IT" sz="1300" dirty="0" smtClean="0">
                <a:solidFill>
                  <a:srgbClr val="FFFFFF"/>
                </a:solidFill>
                <a:cs typeface="Arial" pitchFamily="34" charset="0"/>
              </a:rPr>
              <a:t> 2012;13:247-255</a:t>
            </a:r>
            <a:r>
              <a:rPr lang="en-US" sz="1300" dirty="0" smtClean="0">
                <a:solidFill>
                  <a:srgbClr val="FFFFFF"/>
                </a:solidFill>
                <a:cs typeface="Arial" pitchFamily="34" charset="0"/>
              </a:rPr>
              <a:t>. </a:t>
            </a:r>
            <a:endParaRPr lang="en-US" sz="1300" dirty="0">
              <a:solidFill>
                <a:srgbClr val="FFFFFF"/>
              </a:solidFill>
              <a:cs typeface="Arial" pitchFamily="34" charset="0"/>
            </a:endParaRPr>
          </a:p>
        </p:txBody>
      </p:sp>
      <p:cxnSp>
        <p:nvCxnSpPr>
          <p:cNvPr id="432129" name="Straight Arrow Connector 21"/>
          <p:cNvCxnSpPr>
            <a:cxnSpLocks noChangeShapeType="1"/>
            <a:stCxn id="7" idx="3"/>
            <a:endCxn id="17" idx="0"/>
          </p:cNvCxnSpPr>
          <p:nvPr/>
        </p:nvCxnSpPr>
        <p:spPr bwMode="black">
          <a:xfrm>
            <a:off x="8261524" y="2178331"/>
            <a:ext cx="423702" cy="613548"/>
          </a:xfrm>
          <a:prstGeom prst="straightConnector1">
            <a:avLst/>
          </a:prstGeom>
          <a:noFill/>
          <a:ln w="38100">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432130" name="Straight Arrow Connector 21"/>
          <p:cNvCxnSpPr>
            <a:cxnSpLocks noChangeShapeType="1"/>
            <a:stCxn id="8" idx="3"/>
            <a:endCxn id="17" idx="2"/>
          </p:cNvCxnSpPr>
          <p:nvPr/>
        </p:nvCxnSpPr>
        <p:spPr bwMode="black">
          <a:xfrm flipV="1">
            <a:off x="8263533" y="3096680"/>
            <a:ext cx="421693" cy="615081"/>
          </a:xfrm>
          <a:prstGeom prst="straightConnector1">
            <a:avLst/>
          </a:prstGeom>
          <a:noFill/>
          <a:ln w="38100">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7" name="AutoShape 8"/>
          <p:cNvSpPr>
            <a:spLocks noChangeArrowheads="1"/>
          </p:cNvSpPr>
          <p:nvPr/>
        </p:nvSpPr>
        <p:spPr bwMode="gray">
          <a:xfrm>
            <a:off x="6956648" y="1876579"/>
            <a:ext cx="1304876" cy="603504"/>
          </a:xfrm>
          <a:prstGeom prst="roundRect">
            <a:avLst/>
          </a:prstGeom>
          <a:solidFill>
            <a:schemeClr val="bg1"/>
          </a:solidFill>
          <a:ln w="31750" cap="flat" cmpd="sng" algn="ctr">
            <a:solidFill>
              <a:schemeClr val="tx1"/>
            </a:solidFill>
            <a:prstDash val="solid"/>
            <a:round/>
            <a:headEnd type="none" w="sm" len="sm"/>
            <a:tailEnd type="none" w="sm" len="sm"/>
          </a:ln>
          <a:effectLst/>
          <a:scene3d>
            <a:camera prst="orthographicFront"/>
            <a:lightRig rig="threePt" dir="t"/>
          </a:scene3d>
          <a:sp3d>
            <a:bevelT/>
          </a:sp3d>
        </p:spPr>
        <p:txBody>
          <a:bodyPr anchor="ctr"/>
          <a:lstStyle/>
          <a:p>
            <a:pPr algn="ctr" defTabSz="912813" eaLnBrk="0" fontAlgn="auto" hangingPunct="0">
              <a:spcBef>
                <a:spcPts val="0"/>
              </a:spcBef>
              <a:spcAft>
                <a:spcPts val="0"/>
              </a:spcAft>
              <a:buClr>
                <a:srgbClr val="FFFFFF"/>
              </a:buClr>
              <a:buSzPct val="100000"/>
              <a:tabLst>
                <a:tab pos="1828800" algn="l"/>
                <a:tab pos="2743200" algn="l"/>
                <a:tab pos="3657600" algn="l"/>
                <a:tab pos="4572000" algn="l"/>
                <a:tab pos="5486400" algn="l"/>
                <a:tab pos="6400800" algn="l"/>
                <a:tab pos="7315200" algn="l"/>
                <a:tab pos="8229600" algn="l"/>
                <a:tab pos="9144000" algn="l"/>
                <a:tab pos="10058400" algn="l"/>
              </a:tabLst>
              <a:defRPr/>
            </a:pPr>
            <a:r>
              <a:rPr lang="en-US" sz="1400" b="1" dirty="0">
                <a:solidFill>
                  <a:srgbClr val="FFFFFF"/>
                </a:solidFill>
                <a:latin typeface="+mn-lt"/>
                <a:ea typeface="+mn-ea"/>
                <a:cs typeface="ＭＳ Ｐゴシック" charset="-128"/>
              </a:rPr>
              <a:t>Pemetrexed</a:t>
            </a:r>
          </a:p>
          <a:p>
            <a:pPr algn="ctr" defTabSz="912813" eaLnBrk="0" fontAlgn="auto" hangingPunct="0">
              <a:spcBef>
                <a:spcPts val="0"/>
              </a:spcBef>
              <a:spcAft>
                <a:spcPts val="0"/>
              </a:spcAft>
              <a:buClr>
                <a:srgbClr val="FFFFFF"/>
              </a:buClr>
              <a:buSzPct val="100000"/>
              <a:tabLst>
                <a:tab pos="1828800" algn="l"/>
                <a:tab pos="2743200" algn="l"/>
                <a:tab pos="3657600" algn="l"/>
                <a:tab pos="4572000" algn="l"/>
                <a:tab pos="5486400" algn="l"/>
                <a:tab pos="6400800" algn="l"/>
                <a:tab pos="7315200" algn="l"/>
                <a:tab pos="8229600" algn="l"/>
                <a:tab pos="9144000" algn="l"/>
                <a:tab pos="10058400" algn="l"/>
              </a:tabLst>
              <a:defRPr/>
            </a:pPr>
            <a:r>
              <a:rPr lang="en-US" sz="1400" b="1" dirty="0" smtClean="0">
                <a:solidFill>
                  <a:srgbClr val="FFFFFF"/>
                </a:solidFill>
                <a:latin typeface="+mn-lt"/>
                <a:ea typeface="+mn-ea"/>
                <a:cs typeface="ＭＳ Ｐゴシック" charset="-128"/>
              </a:rPr>
              <a:t>+ BSC</a:t>
            </a:r>
            <a:endParaRPr lang="en-US" sz="1400" b="1" dirty="0">
              <a:solidFill>
                <a:srgbClr val="FFFFFF"/>
              </a:solidFill>
              <a:latin typeface="+mn-lt"/>
              <a:ea typeface="+mn-ea"/>
              <a:cs typeface="ＭＳ Ｐゴシック" charset="-128"/>
            </a:endParaRPr>
          </a:p>
        </p:txBody>
      </p:sp>
      <p:sp>
        <p:nvSpPr>
          <p:cNvPr id="8" name="AutoShape 8"/>
          <p:cNvSpPr>
            <a:spLocks noChangeArrowheads="1"/>
          </p:cNvSpPr>
          <p:nvPr/>
        </p:nvSpPr>
        <p:spPr bwMode="gray">
          <a:xfrm>
            <a:off x="6956648" y="3410135"/>
            <a:ext cx="1306885" cy="603251"/>
          </a:xfrm>
          <a:prstGeom prst="roundRect">
            <a:avLst/>
          </a:prstGeom>
          <a:solidFill>
            <a:schemeClr val="bg1"/>
          </a:solidFill>
          <a:ln w="31750" cap="flat" cmpd="sng" algn="ctr">
            <a:solidFill>
              <a:schemeClr val="tx1"/>
            </a:solidFill>
            <a:prstDash val="solid"/>
            <a:round/>
            <a:headEnd type="none" w="sm" len="sm"/>
            <a:tailEnd type="none" w="sm" len="sm"/>
          </a:ln>
          <a:effectLst/>
          <a:scene3d>
            <a:camera prst="orthographicFront"/>
            <a:lightRig rig="threePt" dir="t"/>
          </a:scene3d>
          <a:sp3d>
            <a:bevelT/>
          </a:sp3d>
        </p:spPr>
        <p:txBody>
          <a:bodyPr anchor="ctr"/>
          <a:lstStyle/>
          <a:p>
            <a:pPr algn="ctr" defTabSz="912813" eaLnBrk="0" fontAlgn="auto" hangingPunct="0">
              <a:spcBef>
                <a:spcPts val="0"/>
              </a:spcBef>
              <a:spcAft>
                <a:spcPts val="0"/>
              </a:spcAft>
              <a:buClr>
                <a:srgbClr val="FFFFFF"/>
              </a:buClr>
              <a:buSzPct val="100000"/>
              <a:tabLst>
                <a:tab pos="1828800" algn="l"/>
                <a:tab pos="2743200" algn="l"/>
                <a:tab pos="3657600" algn="l"/>
                <a:tab pos="4572000" algn="l"/>
                <a:tab pos="5486400" algn="l"/>
                <a:tab pos="6400800" algn="l"/>
                <a:tab pos="7315200" algn="l"/>
                <a:tab pos="8229600" algn="l"/>
                <a:tab pos="9144000" algn="l"/>
                <a:tab pos="10058400" algn="l"/>
              </a:tabLst>
              <a:defRPr/>
            </a:pPr>
            <a:r>
              <a:rPr lang="en-US" sz="1400" b="1" dirty="0">
                <a:solidFill>
                  <a:srgbClr val="FFFFFF"/>
                </a:solidFill>
                <a:latin typeface="+mn-lt"/>
                <a:ea typeface="+mn-ea"/>
                <a:cs typeface="ＭＳ Ｐゴシック" charset="-128"/>
              </a:rPr>
              <a:t>Placebo</a:t>
            </a:r>
          </a:p>
          <a:p>
            <a:pPr algn="ctr" defTabSz="912813" eaLnBrk="0" fontAlgn="auto" hangingPunct="0">
              <a:spcBef>
                <a:spcPts val="0"/>
              </a:spcBef>
              <a:spcAft>
                <a:spcPts val="0"/>
              </a:spcAft>
              <a:buClr>
                <a:srgbClr val="FFFFFF"/>
              </a:buClr>
              <a:buSzPct val="100000"/>
              <a:tabLst>
                <a:tab pos="1828800" algn="l"/>
                <a:tab pos="2743200" algn="l"/>
                <a:tab pos="3657600" algn="l"/>
                <a:tab pos="4572000" algn="l"/>
                <a:tab pos="5486400" algn="l"/>
                <a:tab pos="6400800" algn="l"/>
                <a:tab pos="7315200" algn="l"/>
                <a:tab pos="8229600" algn="l"/>
                <a:tab pos="9144000" algn="l"/>
                <a:tab pos="10058400" algn="l"/>
              </a:tabLst>
              <a:defRPr/>
            </a:pPr>
            <a:r>
              <a:rPr lang="en-US" sz="1400" b="1" dirty="0" smtClean="0">
                <a:solidFill>
                  <a:srgbClr val="FFFFFF"/>
                </a:solidFill>
                <a:latin typeface="+mn-lt"/>
                <a:ea typeface="+mn-ea"/>
                <a:cs typeface="ＭＳ Ｐゴシック" charset="-128"/>
              </a:rPr>
              <a:t>+ BSC</a:t>
            </a:r>
            <a:endParaRPr lang="en-US" sz="1400" b="1" dirty="0">
              <a:solidFill>
                <a:srgbClr val="FFFFFF"/>
              </a:solidFill>
              <a:latin typeface="+mn-lt"/>
              <a:ea typeface="+mn-ea"/>
              <a:cs typeface="ＭＳ Ｐゴシック" charset="-128"/>
            </a:endParaRPr>
          </a:p>
        </p:txBody>
      </p:sp>
      <p:cxnSp>
        <p:nvCxnSpPr>
          <p:cNvPr id="432149" name="Straight Arrow Connector 23"/>
          <p:cNvCxnSpPr>
            <a:cxnSpLocks noChangeShapeType="1"/>
            <a:stCxn id="6" idx="3"/>
            <a:endCxn id="36" idx="1"/>
          </p:cNvCxnSpPr>
          <p:nvPr/>
        </p:nvCxnSpPr>
        <p:spPr bwMode="black">
          <a:xfrm flipV="1">
            <a:off x="4455225" y="2944279"/>
            <a:ext cx="473034" cy="682558"/>
          </a:xfrm>
          <a:prstGeom prst="straightConnector1">
            <a:avLst/>
          </a:prstGeom>
          <a:noFill/>
          <a:ln w="38100">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17" name="AutoShape 8"/>
          <p:cNvSpPr>
            <a:spLocks noChangeArrowheads="1"/>
          </p:cNvSpPr>
          <p:nvPr/>
        </p:nvSpPr>
        <p:spPr bwMode="gray">
          <a:xfrm>
            <a:off x="8380439" y="2791879"/>
            <a:ext cx="609574" cy="304801"/>
          </a:xfrm>
          <a:prstGeom prst="roundRect">
            <a:avLst/>
          </a:prstGeom>
          <a:solidFill>
            <a:schemeClr val="bg1"/>
          </a:solidFill>
          <a:ln w="31750" cap="flat" cmpd="sng" algn="ctr">
            <a:solidFill>
              <a:schemeClr val="tx1"/>
            </a:solidFill>
            <a:prstDash val="solid"/>
            <a:round/>
            <a:headEnd type="none" w="sm" len="sm"/>
            <a:tailEnd type="none" w="sm" len="sm"/>
          </a:ln>
          <a:effectLst/>
          <a:scene3d>
            <a:camera prst="orthographicFront"/>
            <a:lightRig rig="threePt" dir="t"/>
          </a:scene3d>
          <a:sp3d>
            <a:bevelT/>
          </a:sp3d>
        </p:spPr>
        <p:txBody>
          <a:bodyPr anchor="ctr"/>
          <a:lstStyle/>
          <a:p>
            <a:pPr algn="ctr" defTabSz="912813" eaLnBrk="0" fontAlgn="auto" hangingPunct="0">
              <a:spcBef>
                <a:spcPts val="0"/>
              </a:spcBef>
              <a:spcAft>
                <a:spcPts val="0"/>
              </a:spcAft>
              <a:buClr>
                <a:srgbClr val="FFFFFF"/>
              </a:buClr>
              <a:buSzPct val="100000"/>
              <a:tabLst>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solidFill>
                  <a:srgbClr val="FFFFFF"/>
                </a:solidFill>
                <a:latin typeface="+mn-lt"/>
                <a:ea typeface="+mn-ea"/>
                <a:cs typeface="ＭＳ Ｐゴシック" charset="-128"/>
              </a:rPr>
              <a:t>PD</a:t>
            </a:r>
          </a:p>
        </p:txBody>
      </p:sp>
      <p:cxnSp>
        <p:nvCxnSpPr>
          <p:cNvPr id="432153" name="Elbow Connector 27"/>
          <p:cNvCxnSpPr>
            <a:cxnSpLocks noChangeShapeType="1"/>
            <a:stCxn id="4" idx="3"/>
            <a:endCxn id="7" idx="1"/>
          </p:cNvCxnSpPr>
          <p:nvPr/>
        </p:nvCxnSpPr>
        <p:spPr bwMode="auto">
          <a:xfrm flipV="1">
            <a:off x="6567193" y="2178331"/>
            <a:ext cx="389455" cy="765948"/>
          </a:xfrm>
          <a:prstGeom prst="bentConnector3">
            <a:avLst>
              <a:gd name="adj1" fmla="val 50000"/>
            </a:avLst>
          </a:prstGeom>
          <a:noFill/>
          <a:ln w="38100">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432154" name="Elbow Connector 29"/>
          <p:cNvCxnSpPr>
            <a:cxnSpLocks noChangeShapeType="1"/>
            <a:stCxn id="4" idx="3"/>
            <a:endCxn id="8" idx="1"/>
          </p:cNvCxnSpPr>
          <p:nvPr/>
        </p:nvCxnSpPr>
        <p:spPr bwMode="auto">
          <a:xfrm>
            <a:off x="6567193" y="2944279"/>
            <a:ext cx="389455" cy="767482"/>
          </a:xfrm>
          <a:prstGeom prst="bentConnector3">
            <a:avLst>
              <a:gd name="adj1" fmla="val 50000"/>
            </a:avLst>
          </a:prstGeom>
          <a:noFill/>
          <a:ln w="38100">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432159" name="Straight Arrow Connector 23"/>
          <p:cNvCxnSpPr>
            <a:cxnSpLocks noChangeShapeType="1"/>
            <a:stCxn id="6" idx="3"/>
            <a:endCxn id="48" idx="1"/>
          </p:cNvCxnSpPr>
          <p:nvPr/>
        </p:nvCxnSpPr>
        <p:spPr bwMode="black">
          <a:xfrm>
            <a:off x="4455225" y="3626837"/>
            <a:ext cx="473034" cy="688692"/>
          </a:xfrm>
          <a:prstGeom prst="straightConnector1">
            <a:avLst/>
          </a:prstGeom>
          <a:noFill/>
          <a:ln w="38100">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48" name="AutoShape 8"/>
          <p:cNvSpPr>
            <a:spLocks noChangeArrowheads="1"/>
          </p:cNvSpPr>
          <p:nvPr/>
        </p:nvSpPr>
        <p:spPr bwMode="gray">
          <a:xfrm>
            <a:off x="4928259" y="4164653"/>
            <a:ext cx="941832" cy="301752"/>
          </a:xfrm>
          <a:prstGeom prst="roundRect">
            <a:avLst/>
          </a:prstGeom>
          <a:solidFill>
            <a:schemeClr val="bg1"/>
          </a:solidFill>
          <a:ln w="31750" cap="flat" cmpd="sng" algn="ctr">
            <a:solidFill>
              <a:schemeClr val="tx1"/>
            </a:solidFill>
            <a:prstDash val="solid"/>
            <a:round/>
            <a:headEnd type="none" w="sm" len="sm"/>
            <a:tailEnd type="none" w="sm" len="sm"/>
          </a:ln>
          <a:effectLst/>
          <a:scene3d>
            <a:camera prst="orthographicFront"/>
            <a:lightRig rig="threePt" dir="t"/>
          </a:scene3d>
          <a:sp3d>
            <a:bevelT/>
          </a:sp3d>
        </p:spPr>
        <p:txBody>
          <a:bodyPr anchor="ctr"/>
          <a:lstStyle/>
          <a:p>
            <a:pPr algn="ctr" defTabSz="912813" eaLnBrk="0" fontAlgn="auto" hangingPunct="0">
              <a:spcBef>
                <a:spcPts val="0"/>
              </a:spcBef>
              <a:spcAft>
                <a:spcPts val="0"/>
              </a:spcAft>
              <a:buClr>
                <a:srgbClr val="FFFFFF"/>
              </a:buClr>
              <a:buSzPct val="100000"/>
              <a:tabLst>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solidFill>
                  <a:srgbClr val="FFFFFF"/>
                </a:solidFill>
                <a:latin typeface="+mn-lt"/>
                <a:ea typeface="+mn-ea"/>
                <a:cs typeface="ＭＳ Ｐゴシック" charset="-128"/>
              </a:rPr>
              <a:t>PD</a:t>
            </a:r>
          </a:p>
        </p:txBody>
      </p:sp>
      <p:cxnSp>
        <p:nvCxnSpPr>
          <p:cNvPr id="432163" name="Straight Arrow Connector 23"/>
          <p:cNvCxnSpPr>
            <a:cxnSpLocks noChangeShapeType="1"/>
            <a:stCxn id="36" idx="3"/>
            <a:endCxn id="4" idx="1"/>
          </p:cNvCxnSpPr>
          <p:nvPr/>
        </p:nvCxnSpPr>
        <p:spPr bwMode="black">
          <a:xfrm>
            <a:off x="5870091" y="2944279"/>
            <a:ext cx="239845" cy="0"/>
          </a:xfrm>
          <a:prstGeom prst="straightConnector1">
            <a:avLst/>
          </a:prstGeom>
          <a:noFill/>
          <a:ln w="38100">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57" name="Rounded Rectangle 56"/>
          <p:cNvSpPr/>
          <p:nvPr/>
        </p:nvSpPr>
        <p:spPr>
          <a:xfrm>
            <a:off x="4700587" y="3284004"/>
            <a:ext cx="1248267" cy="6858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smtClean="0">
                <a:solidFill>
                  <a:srgbClr val="FFFFFF"/>
                </a:solidFill>
              </a:rPr>
              <a:t>21-42 days</a:t>
            </a:r>
            <a:endParaRPr lang="en-US" sz="1000" b="1" dirty="0">
              <a:solidFill>
                <a:srgbClr val="FFFFFF"/>
              </a:solidFill>
            </a:endParaRPr>
          </a:p>
        </p:txBody>
      </p:sp>
      <p:sp>
        <p:nvSpPr>
          <p:cNvPr id="6" name="AutoShape 8"/>
          <p:cNvSpPr>
            <a:spLocks noChangeArrowheads="1"/>
          </p:cNvSpPr>
          <p:nvPr/>
        </p:nvSpPr>
        <p:spPr bwMode="gray">
          <a:xfrm>
            <a:off x="2236087" y="3215347"/>
            <a:ext cx="2219138" cy="822979"/>
          </a:xfrm>
          <a:prstGeom prst="roundRect">
            <a:avLst/>
          </a:prstGeom>
          <a:solidFill>
            <a:schemeClr val="bg1"/>
          </a:solidFill>
          <a:ln w="31750" cap="flat" cmpd="sng" algn="ctr">
            <a:solidFill>
              <a:schemeClr val="tx1"/>
            </a:solidFill>
            <a:prstDash val="solid"/>
            <a:round/>
            <a:headEnd type="none" w="sm" len="sm"/>
            <a:tailEnd type="none" w="sm" len="sm"/>
          </a:ln>
          <a:effectLst/>
          <a:scene3d>
            <a:camera prst="orthographicFront"/>
            <a:lightRig rig="threePt" dir="t"/>
          </a:scene3d>
          <a:sp3d>
            <a:bevelT/>
          </a:sp3d>
        </p:spPr>
        <p:txBody>
          <a:bodyPr anchor="ctr"/>
          <a:lstStyle>
            <a:lvl1pPr defTabSz="912813">
              <a:tabLst>
                <a:tab pos="2743200" algn="l"/>
                <a:tab pos="3657600" algn="l"/>
                <a:tab pos="4572000" algn="l"/>
                <a:tab pos="5486400" algn="l"/>
                <a:tab pos="6400800" algn="l"/>
                <a:tab pos="7315200" algn="l"/>
                <a:tab pos="8229600" algn="l"/>
                <a:tab pos="9144000" algn="l"/>
                <a:tab pos="10058400" algn="l"/>
              </a:tabLst>
              <a:defRPr>
                <a:solidFill>
                  <a:schemeClr val="tx1"/>
                </a:solidFill>
                <a:latin typeface="Arial" pitchFamily="34" charset="0"/>
                <a:ea typeface="ＭＳ Ｐゴシック" pitchFamily="34" charset="-128"/>
              </a:defRPr>
            </a:lvl1pPr>
            <a:lvl2pPr marL="742950" indent="-285750" defTabSz="912813">
              <a:tabLst>
                <a:tab pos="2743200" algn="l"/>
                <a:tab pos="3657600" algn="l"/>
                <a:tab pos="4572000" algn="l"/>
                <a:tab pos="5486400" algn="l"/>
                <a:tab pos="6400800" algn="l"/>
                <a:tab pos="7315200" algn="l"/>
                <a:tab pos="8229600" algn="l"/>
                <a:tab pos="9144000" algn="l"/>
                <a:tab pos="10058400" algn="l"/>
              </a:tabLst>
              <a:defRPr>
                <a:solidFill>
                  <a:schemeClr val="tx1"/>
                </a:solidFill>
                <a:latin typeface="Arial" pitchFamily="34" charset="0"/>
                <a:ea typeface="ＭＳ Ｐゴシック" pitchFamily="34" charset="-128"/>
              </a:defRPr>
            </a:lvl2pPr>
            <a:lvl3pPr marL="1143000" indent="-228600" defTabSz="912813">
              <a:tabLst>
                <a:tab pos="2743200" algn="l"/>
                <a:tab pos="3657600" algn="l"/>
                <a:tab pos="4572000" algn="l"/>
                <a:tab pos="5486400" algn="l"/>
                <a:tab pos="6400800" algn="l"/>
                <a:tab pos="7315200" algn="l"/>
                <a:tab pos="8229600" algn="l"/>
                <a:tab pos="9144000" algn="l"/>
                <a:tab pos="10058400" algn="l"/>
              </a:tabLst>
              <a:defRPr>
                <a:solidFill>
                  <a:schemeClr val="tx1"/>
                </a:solidFill>
                <a:latin typeface="Arial" pitchFamily="34" charset="0"/>
                <a:ea typeface="ＭＳ Ｐゴシック" pitchFamily="34" charset="-128"/>
              </a:defRPr>
            </a:lvl3pPr>
            <a:lvl4pPr marL="1600200" indent="-228600" defTabSz="912813">
              <a:tabLst>
                <a:tab pos="2743200" algn="l"/>
                <a:tab pos="3657600" algn="l"/>
                <a:tab pos="4572000" algn="l"/>
                <a:tab pos="5486400" algn="l"/>
                <a:tab pos="6400800" algn="l"/>
                <a:tab pos="7315200" algn="l"/>
                <a:tab pos="8229600" algn="l"/>
                <a:tab pos="9144000" algn="l"/>
                <a:tab pos="10058400" algn="l"/>
              </a:tabLst>
              <a:defRPr>
                <a:solidFill>
                  <a:schemeClr val="tx1"/>
                </a:solidFill>
                <a:latin typeface="Arial" pitchFamily="34" charset="0"/>
                <a:ea typeface="ＭＳ Ｐゴシック" pitchFamily="34" charset="-128"/>
              </a:defRPr>
            </a:lvl4pPr>
            <a:lvl5pPr marL="2057400" indent="-228600" defTabSz="912813">
              <a:tabLst>
                <a:tab pos="2743200" algn="l"/>
                <a:tab pos="3657600" algn="l"/>
                <a:tab pos="4572000" algn="l"/>
                <a:tab pos="5486400" algn="l"/>
                <a:tab pos="6400800" algn="l"/>
                <a:tab pos="7315200" algn="l"/>
                <a:tab pos="8229600" algn="l"/>
                <a:tab pos="9144000" algn="l"/>
                <a:tab pos="10058400" algn="l"/>
              </a:tabLst>
              <a:defRPr>
                <a:solidFill>
                  <a:schemeClr val="tx1"/>
                </a:solidFill>
                <a:latin typeface="Arial" pitchFamily="34" charset="0"/>
                <a:ea typeface="ＭＳ Ｐゴシック" pitchFamily="34" charset="-128"/>
              </a:defRPr>
            </a:lvl5pPr>
            <a:lvl6pPr marL="2514600" indent="-228600" defTabSz="912813" fontAlgn="base">
              <a:spcBef>
                <a:spcPct val="0"/>
              </a:spcBef>
              <a:spcAft>
                <a:spcPct val="0"/>
              </a:spcAft>
              <a:tabLst>
                <a:tab pos="2743200" algn="l"/>
                <a:tab pos="3657600" algn="l"/>
                <a:tab pos="4572000" algn="l"/>
                <a:tab pos="5486400" algn="l"/>
                <a:tab pos="6400800" algn="l"/>
                <a:tab pos="7315200" algn="l"/>
                <a:tab pos="8229600" algn="l"/>
                <a:tab pos="9144000" algn="l"/>
                <a:tab pos="10058400" algn="l"/>
              </a:tabLst>
              <a:defRPr>
                <a:solidFill>
                  <a:schemeClr val="tx1"/>
                </a:solidFill>
                <a:latin typeface="Arial" pitchFamily="34" charset="0"/>
                <a:ea typeface="ＭＳ Ｐゴシック" pitchFamily="34" charset="-128"/>
              </a:defRPr>
            </a:lvl6pPr>
            <a:lvl7pPr marL="2971800" indent="-228600" defTabSz="912813" fontAlgn="base">
              <a:spcBef>
                <a:spcPct val="0"/>
              </a:spcBef>
              <a:spcAft>
                <a:spcPct val="0"/>
              </a:spcAft>
              <a:tabLst>
                <a:tab pos="2743200" algn="l"/>
                <a:tab pos="3657600" algn="l"/>
                <a:tab pos="4572000" algn="l"/>
                <a:tab pos="5486400" algn="l"/>
                <a:tab pos="6400800" algn="l"/>
                <a:tab pos="7315200" algn="l"/>
                <a:tab pos="8229600" algn="l"/>
                <a:tab pos="9144000" algn="l"/>
                <a:tab pos="10058400" algn="l"/>
              </a:tabLst>
              <a:defRPr>
                <a:solidFill>
                  <a:schemeClr val="tx1"/>
                </a:solidFill>
                <a:latin typeface="Arial" pitchFamily="34" charset="0"/>
                <a:ea typeface="ＭＳ Ｐゴシック" pitchFamily="34" charset="-128"/>
              </a:defRPr>
            </a:lvl7pPr>
            <a:lvl8pPr marL="3429000" indent="-228600" defTabSz="912813" fontAlgn="base">
              <a:spcBef>
                <a:spcPct val="0"/>
              </a:spcBef>
              <a:spcAft>
                <a:spcPct val="0"/>
              </a:spcAft>
              <a:tabLst>
                <a:tab pos="2743200" algn="l"/>
                <a:tab pos="3657600" algn="l"/>
                <a:tab pos="4572000" algn="l"/>
                <a:tab pos="5486400" algn="l"/>
                <a:tab pos="6400800" algn="l"/>
                <a:tab pos="7315200" algn="l"/>
                <a:tab pos="8229600" algn="l"/>
                <a:tab pos="9144000" algn="l"/>
                <a:tab pos="10058400" algn="l"/>
              </a:tabLst>
              <a:defRPr>
                <a:solidFill>
                  <a:schemeClr val="tx1"/>
                </a:solidFill>
                <a:latin typeface="Arial" pitchFamily="34" charset="0"/>
                <a:ea typeface="ＭＳ Ｐゴシック" pitchFamily="34" charset="-128"/>
              </a:defRPr>
            </a:lvl8pPr>
            <a:lvl9pPr marL="3886200" indent="-228600" defTabSz="912813" fontAlgn="base">
              <a:spcBef>
                <a:spcPct val="0"/>
              </a:spcBef>
              <a:spcAft>
                <a:spcPct val="0"/>
              </a:spcAft>
              <a:tabLst>
                <a:tab pos="2743200" algn="l"/>
                <a:tab pos="3657600" algn="l"/>
                <a:tab pos="4572000" algn="l"/>
                <a:tab pos="5486400" algn="l"/>
                <a:tab pos="6400800" algn="l"/>
                <a:tab pos="7315200" algn="l"/>
                <a:tab pos="8229600" algn="l"/>
                <a:tab pos="9144000" algn="l"/>
                <a:tab pos="10058400" algn="l"/>
              </a:tabLst>
              <a:defRPr>
                <a:solidFill>
                  <a:schemeClr val="tx1"/>
                </a:solidFill>
                <a:latin typeface="Arial" pitchFamily="34" charset="0"/>
                <a:ea typeface="ＭＳ Ｐゴシック" pitchFamily="34" charset="-128"/>
              </a:defRPr>
            </a:lvl9pPr>
          </a:lstStyle>
          <a:p>
            <a:pPr algn="ctr" eaLnBrk="0" hangingPunct="0">
              <a:buClr>
                <a:srgbClr val="FFFFFF"/>
              </a:buClr>
              <a:buSzPct val="100000"/>
            </a:pPr>
            <a:r>
              <a:rPr lang="en-US" sz="1400" b="1" dirty="0">
                <a:solidFill>
                  <a:srgbClr val="FFFFFF"/>
                </a:solidFill>
                <a:latin typeface="+mn-lt"/>
              </a:rPr>
              <a:t>Pemetrexed 500 mg/m</a:t>
            </a:r>
            <a:r>
              <a:rPr lang="en-US" sz="1400" b="1" baseline="30000" dirty="0">
                <a:solidFill>
                  <a:srgbClr val="FFFFFF"/>
                </a:solidFill>
                <a:latin typeface="+mn-lt"/>
              </a:rPr>
              <a:t>2</a:t>
            </a:r>
            <a:r>
              <a:rPr lang="en-US" sz="1400" b="1" dirty="0">
                <a:solidFill>
                  <a:srgbClr val="FFFFFF"/>
                </a:solidFill>
                <a:latin typeface="+mn-lt"/>
              </a:rPr>
              <a:t> Cisplatin 75 mg/m</a:t>
            </a:r>
            <a:r>
              <a:rPr lang="en-US" sz="1400" b="1" baseline="30000" dirty="0">
                <a:solidFill>
                  <a:srgbClr val="FFFFFF"/>
                </a:solidFill>
                <a:latin typeface="+mn-lt"/>
              </a:rPr>
              <a:t>2</a:t>
            </a:r>
            <a:r>
              <a:rPr lang="en-US" sz="1400" b="1" dirty="0">
                <a:solidFill>
                  <a:srgbClr val="FFFFFF"/>
                </a:solidFill>
                <a:latin typeface="+mn-lt"/>
              </a:rPr>
              <a:t> </a:t>
            </a:r>
          </a:p>
          <a:p>
            <a:pPr algn="ctr" eaLnBrk="0" hangingPunct="0">
              <a:buClr>
                <a:srgbClr val="FFFFFF"/>
              </a:buClr>
              <a:buSzPct val="100000"/>
            </a:pPr>
            <a:r>
              <a:rPr lang="en-US" sz="1400" b="1" dirty="0">
                <a:solidFill>
                  <a:srgbClr val="FFFFFF"/>
                </a:solidFill>
                <a:latin typeface="+mn-lt"/>
              </a:rPr>
              <a:t>q21d </a:t>
            </a:r>
            <a:r>
              <a:rPr lang="en-GB" sz="1400" b="1" dirty="0">
                <a:solidFill>
                  <a:srgbClr val="FFFFFF"/>
                </a:solidFill>
                <a:latin typeface="+mn-lt"/>
              </a:rPr>
              <a:t>×</a:t>
            </a:r>
            <a:r>
              <a:rPr lang="en-US" sz="1400" b="1" dirty="0">
                <a:solidFill>
                  <a:srgbClr val="FFFFFF"/>
                </a:solidFill>
                <a:latin typeface="+mn-lt"/>
              </a:rPr>
              <a:t> 4 cycles</a:t>
            </a:r>
          </a:p>
        </p:txBody>
      </p:sp>
      <p:sp>
        <p:nvSpPr>
          <p:cNvPr id="36" name="AutoShape 8"/>
          <p:cNvSpPr>
            <a:spLocks noChangeArrowheads="1"/>
          </p:cNvSpPr>
          <p:nvPr/>
        </p:nvSpPr>
        <p:spPr bwMode="gray">
          <a:xfrm>
            <a:off x="4928259" y="2555659"/>
            <a:ext cx="941832" cy="777240"/>
          </a:xfrm>
          <a:prstGeom prst="roundRect">
            <a:avLst/>
          </a:prstGeom>
          <a:solidFill>
            <a:schemeClr val="bg1"/>
          </a:solidFill>
          <a:ln w="31750" cap="flat" cmpd="sng" algn="ctr">
            <a:solidFill>
              <a:schemeClr val="tx1"/>
            </a:solidFill>
            <a:prstDash val="solid"/>
            <a:round/>
            <a:headEnd type="none" w="sm" len="sm"/>
            <a:tailEnd type="none" w="sm" len="sm"/>
          </a:ln>
          <a:effectLst/>
          <a:scene3d>
            <a:camera prst="orthographicFront"/>
            <a:lightRig rig="threePt" dir="t"/>
          </a:scene3d>
          <a:sp3d>
            <a:bevelT/>
          </a:sp3d>
        </p:spPr>
        <p:txBody>
          <a:bodyPr anchor="ctr"/>
          <a:lstStyle/>
          <a:p>
            <a:pPr algn="ctr" defTabSz="912813" eaLnBrk="0" fontAlgn="auto" hangingPunct="0">
              <a:spcBef>
                <a:spcPts val="0"/>
              </a:spcBef>
              <a:spcAft>
                <a:spcPts val="0"/>
              </a:spcAft>
              <a:buClr>
                <a:srgbClr val="FFFFFF"/>
              </a:buClr>
              <a:buSzPct val="100000"/>
              <a:tabLst>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solidFill>
                  <a:srgbClr val="FFFFFF"/>
                </a:solidFill>
                <a:latin typeface="+mn-lt"/>
                <a:ea typeface="+mn-ea"/>
                <a:cs typeface="ＭＳ Ｐゴシック" charset="-128"/>
              </a:rPr>
              <a:t>CR</a:t>
            </a:r>
            <a:r>
              <a:rPr lang="en-US" sz="1400" b="1" dirty="0" smtClean="0">
                <a:solidFill>
                  <a:srgbClr val="FFFFFF"/>
                </a:solidFill>
                <a:latin typeface="+mn-lt"/>
                <a:ea typeface="+mn-ea"/>
                <a:cs typeface="ＭＳ Ｐゴシック" charset="-128"/>
              </a:rPr>
              <a:t>, PR</a:t>
            </a:r>
            <a:r>
              <a:rPr lang="en-US" sz="1400" b="1" dirty="0">
                <a:solidFill>
                  <a:srgbClr val="FFFFFF"/>
                </a:solidFill>
                <a:latin typeface="+mn-lt"/>
                <a:ea typeface="+mn-ea"/>
                <a:cs typeface="ＭＳ Ｐゴシック" charset="-128"/>
              </a:rPr>
              <a:t>, </a:t>
            </a:r>
            <a:r>
              <a:rPr lang="en-US" sz="1400" b="1" dirty="0" smtClean="0">
                <a:solidFill>
                  <a:srgbClr val="FFFFFF"/>
                </a:solidFill>
                <a:latin typeface="+mn-lt"/>
                <a:ea typeface="+mn-ea"/>
                <a:cs typeface="ＭＳ Ｐゴシック" charset="-128"/>
              </a:rPr>
              <a:t>SD</a:t>
            </a:r>
          </a:p>
          <a:p>
            <a:pPr algn="ctr" defTabSz="912813" eaLnBrk="0" fontAlgn="auto" hangingPunct="0">
              <a:spcBef>
                <a:spcPts val="0"/>
              </a:spcBef>
              <a:spcAft>
                <a:spcPts val="0"/>
              </a:spcAft>
              <a:buClr>
                <a:srgbClr val="FFFFFF"/>
              </a:buClr>
              <a:buSzPct val="100000"/>
              <a:tabLst>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smtClean="0">
                <a:solidFill>
                  <a:srgbClr val="FFFFFF"/>
                </a:solidFill>
                <a:cs typeface="ＭＳ Ｐゴシック" charset="-128"/>
              </a:rPr>
              <a:t>(57%)</a:t>
            </a:r>
            <a:endParaRPr lang="en-US" sz="1400" b="1" dirty="0">
              <a:solidFill>
                <a:srgbClr val="FFFFFF"/>
              </a:solidFill>
              <a:latin typeface="+mn-lt"/>
              <a:ea typeface="+mn-ea"/>
              <a:cs typeface="ＭＳ Ｐゴシック" charset="-128"/>
            </a:endParaRPr>
          </a:p>
        </p:txBody>
      </p:sp>
      <p:sp>
        <p:nvSpPr>
          <p:cNvPr id="4" name="AutoShape 6"/>
          <p:cNvSpPr>
            <a:spLocks noChangeArrowheads="1"/>
          </p:cNvSpPr>
          <p:nvPr/>
        </p:nvSpPr>
        <p:spPr bwMode="gray">
          <a:xfrm>
            <a:off x="6109936" y="1801279"/>
            <a:ext cx="457257" cy="2286000"/>
          </a:xfrm>
          <a:prstGeom prst="roundRect">
            <a:avLst/>
          </a:prstGeom>
          <a:solidFill>
            <a:schemeClr val="bg2">
              <a:lumMod val="75000"/>
              <a:lumOff val="25000"/>
            </a:schemeClr>
          </a:solidFill>
          <a:ln w="31750" cap="flat" cmpd="sng" algn="ctr">
            <a:solidFill>
              <a:schemeClr val="tx1"/>
            </a:solidFill>
            <a:prstDash val="solid"/>
            <a:round/>
            <a:headEnd type="none" w="sm" len="sm"/>
            <a:tailEnd type="none" w="sm" len="sm"/>
          </a:ln>
          <a:effectLst/>
          <a:scene3d>
            <a:camera prst="orthographicFront"/>
            <a:lightRig rig="threePt" dir="t"/>
          </a:scene3d>
          <a:sp3d>
            <a:bevelT/>
          </a:sp3d>
        </p:spPr>
        <p:txBody>
          <a:bodyPr anchor="ctr"/>
          <a:lstStyle/>
          <a:p>
            <a:pPr algn="ctr" defTabSz="912813" eaLnBrk="0" hangingPunct="0">
              <a:buClr>
                <a:srgbClr val="FFFFFF"/>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b="1" dirty="0">
                <a:solidFill>
                  <a:srgbClr val="FFFFFF"/>
                </a:solidFill>
                <a:latin typeface="Arial"/>
              </a:rPr>
              <a:t>R</a:t>
            </a:r>
            <a:br>
              <a:rPr lang="en-US" sz="1400" b="1" dirty="0">
                <a:solidFill>
                  <a:srgbClr val="FFFFFF"/>
                </a:solidFill>
                <a:latin typeface="Arial"/>
              </a:rPr>
            </a:br>
            <a:r>
              <a:rPr lang="en-US" sz="1400" b="1" dirty="0">
                <a:solidFill>
                  <a:srgbClr val="FFFFFF"/>
                </a:solidFill>
                <a:latin typeface="Arial"/>
              </a:rPr>
              <a:t>A</a:t>
            </a:r>
            <a:br>
              <a:rPr lang="en-US" sz="1400" b="1" dirty="0">
                <a:solidFill>
                  <a:srgbClr val="FFFFFF"/>
                </a:solidFill>
                <a:latin typeface="Arial"/>
              </a:rPr>
            </a:br>
            <a:r>
              <a:rPr lang="en-US" sz="1400" b="1" dirty="0">
                <a:solidFill>
                  <a:srgbClr val="FFFFFF"/>
                </a:solidFill>
                <a:latin typeface="Arial"/>
              </a:rPr>
              <a:t>N</a:t>
            </a:r>
            <a:br>
              <a:rPr lang="en-US" sz="1400" b="1" dirty="0">
                <a:solidFill>
                  <a:srgbClr val="FFFFFF"/>
                </a:solidFill>
                <a:latin typeface="Arial"/>
              </a:rPr>
            </a:br>
            <a:r>
              <a:rPr lang="en-US" sz="1400" b="1" dirty="0">
                <a:solidFill>
                  <a:srgbClr val="FFFFFF"/>
                </a:solidFill>
                <a:latin typeface="Arial"/>
              </a:rPr>
              <a:t>D</a:t>
            </a:r>
            <a:br>
              <a:rPr lang="en-US" sz="1400" b="1" dirty="0">
                <a:solidFill>
                  <a:srgbClr val="FFFFFF"/>
                </a:solidFill>
                <a:latin typeface="Arial"/>
              </a:rPr>
            </a:br>
            <a:r>
              <a:rPr lang="en-US" sz="1400" b="1" dirty="0">
                <a:solidFill>
                  <a:srgbClr val="FFFFFF"/>
                </a:solidFill>
                <a:latin typeface="Arial"/>
              </a:rPr>
              <a:t>OM</a:t>
            </a:r>
          </a:p>
          <a:p>
            <a:pPr algn="ctr" defTabSz="912813" eaLnBrk="0" hangingPunct="0">
              <a:buClr>
                <a:srgbClr val="FFFFFF"/>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b="1" dirty="0">
                <a:solidFill>
                  <a:srgbClr val="FFFFFF"/>
                </a:solidFill>
                <a:latin typeface="Arial"/>
              </a:rPr>
              <a:t>I</a:t>
            </a:r>
          </a:p>
          <a:p>
            <a:pPr algn="ctr" defTabSz="912813" eaLnBrk="0" hangingPunct="0">
              <a:buClr>
                <a:srgbClr val="FFFFFF"/>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b="1" dirty="0">
                <a:solidFill>
                  <a:srgbClr val="FFFFFF"/>
                </a:solidFill>
                <a:latin typeface="Arial"/>
              </a:rPr>
              <a:t>Z</a:t>
            </a:r>
          </a:p>
          <a:p>
            <a:pPr algn="ctr" defTabSz="912813" eaLnBrk="0" hangingPunct="0">
              <a:buClr>
                <a:srgbClr val="FFFFFF"/>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b="1" dirty="0">
                <a:solidFill>
                  <a:srgbClr val="FFFFFF"/>
                </a:solidFill>
                <a:latin typeface="Arial"/>
              </a:rPr>
              <a:t>E</a:t>
            </a:r>
          </a:p>
        </p:txBody>
      </p:sp>
      <p:cxnSp>
        <p:nvCxnSpPr>
          <p:cNvPr id="432148" name="Straight Arrow Connector 17"/>
          <p:cNvCxnSpPr>
            <a:cxnSpLocks noChangeShapeType="1"/>
            <a:stCxn id="9" idx="3"/>
            <a:endCxn id="6" idx="1"/>
          </p:cNvCxnSpPr>
          <p:nvPr/>
        </p:nvCxnSpPr>
        <p:spPr bwMode="black">
          <a:xfrm>
            <a:off x="1990725" y="3626837"/>
            <a:ext cx="245362" cy="0"/>
          </a:xfrm>
          <a:prstGeom prst="straightConnector1">
            <a:avLst/>
          </a:prstGeom>
          <a:noFill/>
          <a:ln w="38100">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9" name="Rounded Rectangle 15"/>
          <p:cNvSpPr>
            <a:spLocks noChangeArrowheads="1"/>
          </p:cNvSpPr>
          <p:nvPr/>
        </p:nvSpPr>
        <p:spPr bwMode="gray">
          <a:xfrm>
            <a:off x="153988" y="2521260"/>
            <a:ext cx="1836737" cy="2211153"/>
          </a:xfrm>
          <a:prstGeom prst="roundRect">
            <a:avLst/>
          </a:prstGeom>
          <a:solidFill>
            <a:schemeClr val="bg1"/>
          </a:solidFill>
          <a:ln w="31750" cap="flat" cmpd="sng" algn="ctr">
            <a:solidFill>
              <a:schemeClr val="tx1"/>
            </a:solidFill>
            <a:prstDash val="solid"/>
            <a:round/>
            <a:headEnd type="none" w="sm" len="sm"/>
            <a:tailEnd type="none" w="sm" len="sm"/>
          </a:ln>
          <a:effectLst/>
          <a:scene3d>
            <a:camera prst="orthographicFront"/>
            <a:lightRig rig="threePt" dir="t"/>
          </a:scene3d>
          <a:sp3d>
            <a:bevelT/>
          </a:sp3d>
        </p:spPr>
        <p:txBody>
          <a:bodyPr anchor="ctr"/>
          <a:lstStyle/>
          <a:p>
            <a:pPr marL="233363" indent="-233363" algn="ctr" defTabSz="912813" eaLnBrk="0" fontAlgn="auto" hangingPunct="0">
              <a:spcBef>
                <a:spcPts val="0"/>
              </a:spcBef>
              <a:spcAft>
                <a:spcPts val="0"/>
              </a:spcAft>
              <a:buClr>
                <a:srgbClr val="FFFFFF"/>
              </a:buClr>
              <a:buSzPct val="100000"/>
              <a:tabLst>
                <a:tab pos="2743200" algn="l"/>
                <a:tab pos="3657600" algn="l"/>
                <a:tab pos="4572000" algn="l"/>
                <a:tab pos="5486400" algn="l"/>
                <a:tab pos="6400800" algn="l"/>
                <a:tab pos="7315200" algn="l"/>
                <a:tab pos="8229600" algn="l"/>
                <a:tab pos="9144000" algn="l"/>
                <a:tab pos="10058400" algn="l"/>
              </a:tabLst>
              <a:defRPr/>
            </a:pPr>
            <a:r>
              <a:rPr lang="en-US" sz="1400" b="1" dirty="0">
                <a:solidFill>
                  <a:srgbClr val="FFFFFF"/>
                </a:solidFill>
                <a:latin typeface="+mn-lt"/>
                <a:ea typeface="+mn-ea"/>
                <a:cs typeface="ＭＳ Ｐゴシック" charset="-128"/>
              </a:rPr>
              <a:t>Eligibility:</a:t>
            </a:r>
          </a:p>
          <a:p>
            <a:pPr marL="230188" indent="-230188" defTabSz="912813" eaLnBrk="0" fontAlgn="auto" hangingPunct="0">
              <a:spcBef>
                <a:spcPts val="0"/>
              </a:spcBef>
              <a:spcAft>
                <a:spcPts val="0"/>
              </a:spcAft>
              <a:buClr>
                <a:srgbClr val="FFFFFF"/>
              </a:buClr>
              <a:buSzPct val="100000"/>
              <a:buFont typeface="Arial" charset="0"/>
              <a:buChar char="•"/>
              <a:tabLst>
                <a:tab pos="2743200" algn="l"/>
                <a:tab pos="3657600" algn="l"/>
                <a:tab pos="4572000" algn="l"/>
                <a:tab pos="5486400" algn="l"/>
                <a:tab pos="6400800" algn="l"/>
                <a:tab pos="7315200" algn="l"/>
                <a:tab pos="8229600" algn="l"/>
                <a:tab pos="9144000" algn="l"/>
                <a:tab pos="10058400" algn="l"/>
              </a:tabLst>
              <a:defRPr/>
            </a:pPr>
            <a:r>
              <a:rPr lang="en-US" sz="1400" b="1" dirty="0">
                <a:solidFill>
                  <a:srgbClr val="FFFFFF"/>
                </a:solidFill>
                <a:latin typeface="+mn-lt"/>
                <a:ea typeface="+mn-ea"/>
                <a:cs typeface="ＭＳ Ｐゴシック" charset="-128"/>
              </a:rPr>
              <a:t>Nonsquamous NSCLC</a:t>
            </a:r>
          </a:p>
          <a:p>
            <a:pPr marL="230188" indent="-230188" defTabSz="912813" eaLnBrk="0" fontAlgn="auto" hangingPunct="0">
              <a:spcBef>
                <a:spcPts val="0"/>
              </a:spcBef>
              <a:spcAft>
                <a:spcPts val="0"/>
              </a:spcAft>
              <a:buClr>
                <a:srgbClr val="FFFFFF"/>
              </a:buClr>
              <a:buSzPct val="100000"/>
              <a:buFont typeface="Arial" charset="0"/>
              <a:buChar char="•"/>
              <a:tabLst>
                <a:tab pos="2743200" algn="l"/>
                <a:tab pos="3657600" algn="l"/>
                <a:tab pos="4572000" algn="l"/>
                <a:tab pos="5486400" algn="l"/>
                <a:tab pos="6400800" algn="l"/>
                <a:tab pos="7315200" algn="l"/>
                <a:tab pos="8229600" algn="l"/>
                <a:tab pos="9144000" algn="l"/>
                <a:tab pos="10058400" algn="l"/>
              </a:tabLst>
              <a:defRPr/>
            </a:pPr>
            <a:r>
              <a:rPr lang="en-US" sz="1400" b="1" dirty="0">
                <a:solidFill>
                  <a:srgbClr val="FFFFFF"/>
                </a:solidFill>
                <a:latin typeface="+mn-lt"/>
                <a:ea typeface="+mn-ea"/>
                <a:cs typeface="ＭＳ Ｐゴシック" charset="-128"/>
              </a:rPr>
              <a:t>No prior systemic treatment for lung cancer</a:t>
            </a:r>
          </a:p>
          <a:p>
            <a:pPr marL="230188" indent="-230188" defTabSz="912813" eaLnBrk="0" fontAlgn="auto" hangingPunct="0">
              <a:spcBef>
                <a:spcPts val="0"/>
              </a:spcBef>
              <a:spcAft>
                <a:spcPts val="0"/>
              </a:spcAft>
              <a:buClr>
                <a:srgbClr val="FFFFFF"/>
              </a:buClr>
              <a:buSzPct val="100000"/>
              <a:buFont typeface="Arial" charset="0"/>
              <a:buChar char="•"/>
              <a:tabLst>
                <a:tab pos="2743200" algn="l"/>
                <a:tab pos="3657600" algn="l"/>
                <a:tab pos="4572000" algn="l"/>
                <a:tab pos="5486400" algn="l"/>
                <a:tab pos="6400800" algn="l"/>
                <a:tab pos="7315200" algn="l"/>
                <a:tab pos="8229600" algn="l"/>
                <a:tab pos="9144000" algn="l"/>
                <a:tab pos="10058400" algn="l"/>
              </a:tabLst>
              <a:defRPr/>
            </a:pPr>
            <a:r>
              <a:rPr lang="en-US" sz="1400" b="1" dirty="0">
                <a:solidFill>
                  <a:srgbClr val="FFFFFF"/>
                </a:solidFill>
                <a:latin typeface="+mn-lt"/>
                <a:ea typeface="+mn-ea"/>
                <a:cs typeface="ＭＳ Ｐゴシック" charset="-128"/>
              </a:rPr>
              <a:t>ECOG PS 0/1</a:t>
            </a:r>
          </a:p>
          <a:p>
            <a:pPr marL="233363" indent="-233363" algn="ctr" defTabSz="912813" eaLnBrk="0" fontAlgn="auto" hangingPunct="0">
              <a:spcBef>
                <a:spcPts val="600"/>
              </a:spcBef>
              <a:spcAft>
                <a:spcPts val="0"/>
              </a:spcAft>
              <a:buClr>
                <a:srgbClr val="FFFFFF"/>
              </a:buClr>
              <a:buSzPct val="100000"/>
              <a:tabLst>
                <a:tab pos="2743200" algn="l"/>
                <a:tab pos="3657600" algn="l"/>
                <a:tab pos="4572000" algn="l"/>
                <a:tab pos="5486400" algn="l"/>
                <a:tab pos="6400800" algn="l"/>
                <a:tab pos="7315200" algn="l"/>
                <a:tab pos="8229600" algn="l"/>
                <a:tab pos="9144000" algn="l"/>
                <a:tab pos="10058400" algn="l"/>
              </a:tabLst>
              <a:defRPr/>
            </a:pPr>
            <a:r>
              <a:rPr lang="en-US" sz="1400" b="1" dirty="0">
                <a:solidFill>
                  <a:srgbClr val="FFFFFF"/>
                </a:solidFill>
                <a:latin typeface="+mn-lt"/>
                <a:ea typeface="+mn-ea"/>
                <a:cs typeface="ＭＳ Ｐゴシック" charset="-128"/>
              </a:rPr>
              <a:t>(N=939)</a:t>
            </a:r>
          </a:p>
        </p:txBody>
      </p:sp>
      <p:sp>
        <p:nvSpPr>
          <p:cNvPr id="26" name="TextBox 25"/>
          <p:cNvSpPr txBox="1"/>
          <p:nvPr/>
        </p:nvSpPr>
        <p:spPr>
          <a:xfrm>
            <a:off x="6781800" y="2743200"/>
            <a:ext cx="914400" cy="369332"/>
          </a:xfrm>
          <a:prstGeom prst="rect">
            <a:avLst/>
          </a:prstGeom>
          <a:noFill/>
        </p:spPr>
        <p:txBody>
          <a:bodyPr wrap="square" rtlCol="0">
            <a:spAutoFit/>
          </a:bodyPr>
          <a:lstStyle/>
          <a:p>
            <a:r>
              <a:rPr lang="en-US" dirty="0" smtClean="0"/>
              <a:t>2:1</a:t>
            </a:r>
            <a:endParaRPr lang="en-US" dirty="0"/>
          </a:p>
        </p:txBody>
      </p:sp>
    </p:spTree>
    <p:custDataLst>
      <p:tags r:id="rId1"/>
    </p:custDataLst>
    <p:extLst>
      <p:ext uri="{BB962C8B-B14F-4D97-AF65-F5344CB8AC3E}">
        <p14:creationId xmlns:p14="http://schemas.microsoft.com/office/powerpoint/2010/main" val="30341551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Text Box 7"/>
          <p:cNvSpPr txBox="1">
            <a:spLocks noChangeArrowheads="1"/>
          </p:cNvSpPr>
          <p:nvPr/>
        </p:nvSpPr>
        <p:spPr bwMode="auto">
          <a:xfrm>
            <a:off x="1816100" y="1738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ＭＳ Ｐゴシック" pitchFamily="34" charset="-128"/>
              </a:defRPr>
            </a:lvl1pPr>
            <a:lvl2pPr marL="742950" indent="-285750">
              <a:defRPr>
                <a:solidFill>
                  <a:schemeClr val="tx1"/>
                </a:solidFill>
                <a:latin typeface="Arial" pitchFamily="34" charset="0"/>
                <a:ea typeface="ＭＳ Ｐゴシック" pitchFamily="34" charset="-128"/>
              </a:defRPr>
            </a:lvl2pPr>
            <a:lvl3pPr marL="1143000" indent="-228600">
              <a:defRPr>
                <a:solidFill>
                  <a:schemeClr val="tx1"/>
                </a:solidFill>
                <a:latin typeface="Arial" pitchFamily="34" charset="0"/>
                <a:ea typeface="ＭＳ Ｐゴシック" pitchFamily="34" charset="-128"/>
              </a:defRPr>
            </a:lvl3pPr>
            <a:lvl4pPr marL="1600200" indent="-228600">
              <a:defRPr>
                <a:solidFill>
                  <a:schemeClr val="tx1"/>
                </a:solidFill>
                <a:latin typeface="Arial" pitchFamily="34" charset="0"/>
                <a:ea typeface="ＭＳ Ｐゴシック" pitchFamily="34" charset="-128"/>
              </a:defRPr>
            </a:lvl4pPr>
            <a:lvl5pPr marL="2057400" indent="-228600">
              <a:defRPr>
                <a:solidFill>
                  <a:schemeClr val="tx1"/>
                </a:solidFill>
                <a:latin typeface="Arial" pitchFamily="34" charset="0"/>
                <a:ea typeface="ＭＳ Ｐゴシック" pitchFamily="34" charset="-128"/>
              </a:defRPr>
            </a:lvl5pPr>
            <a:lvl6pPr marL="2514600" indent="-228600" fontAlgn="base">
              <a:spcBef>
                <a:spcPct val="0"/>
              </a:spcBef>
              <a:spcAft>
                <a:spcPct val="0"/>
              </a:spcAft>
              <a:defRPr>
                <a:solidFill>
                  <a:schemeClr val="tx1"/>
                </a:solidFill>
                <a:latin typeface="Arial" pitchFamily="34" charset="0"/>
                <a:ea typeface="ＭＳ Ｐゴシック" pitchFamily="34" charset="-128"/>
              </a:defRPr>
            </a:lvl6pPr>
            <a:lvl7pPr marL="2971800" indent="-228600" fontAlgn="base">
              <a:spcBef>
                <a:spcPct val="0"/>
              </a:spcBef>
              <a:spcAft>
                <a:spcPct val="0"/>
              </a:spcAft>
              <a:defRPr>
                <a:solidFill>
                  <a:schemeClr val="tx1"/>
                </a:solidFill>
                <a:latin typeface="Arial" pitchFamily="34" charset="0"/>
                <a:ea typeface="ＭＳ Ｐゴシック" pitchFamily="34" charset="-128"/>
              </a:defRPr>
            </a:lvl7pPr>
            <a:lvl8pPr marL="3429000" indent="-228600" fontAlgn="base">
              <a:spcBef>
                <a:spcPct val="0"/>
              </a:spcBef>
              <a:spcAft>
                <a:spcPct val="0"/>
              </a:spcAft>
              <a:defRPr>
                <a:solidFill>
                  <a:schemeClr val="tx1"/>
                </a:solidFill>
                <a:latin typeface="Arial" pitchFamily="34" charset="0"/>
                <a:ea typeface="ＭＳ Ｐゴシック" pitchFamily="34" charset="-128"/>
              </a:defRPr>
            </a:lvl8pPr>
            <a:lvl9pPr marL="3886200" indent="-228600" fontAlgn="base">
              <a:spcBef>
                <a:spcPct val="0"/>
              </a:spcBef>
              <a:spcAft>
                <a:spcPct val="0"/>
              </a:spcAft>
              <a:defRPr>
                <a:solidFill>
                  <a:schemeClr val="tx1"/>
                </a:solidFill>
                <a:latin typeface="Arial" pitchFamily="34" charset="0"/>
                <a:ea typeface="ＭＳ Ｐゴシック" pitchFamily="34" charset="-128"/>
              </a:defRPr>
            </a:lvl9pPr>
          </a:lstStyle>
          <a:p>
            <a:endParaRPr lang="en-US" dirty="0">
              <a:solidFill>
                <a:srgbClr val="FFFFFF"/>
              </a:solidFill>
            </a:endParaRPr>
          </a:p>
        </p:txBody>
      </p:sp>
      <p:sp>
        <p:nvSpPr>
          <p:cNvPr id="2" name="Title 1"/>
          <p:cNvSpPr>
            <a:spLocks noGrp="1"/>
          </p:cNvSpPr>
          <p:nvPr>
            <p:ph type="title"/>
          </p:nvPr>
        </p:nvSpPr>
        <p:spPr>
          <a:xfrm>
            <a:off x="457200" y="152400"/>
            <a:ext cx="8229600" cy="838200"/>
          </a:xfrm>
        </p:spPr>
        <p:txBody>
          <a:bodyPr>
            <a:normAutofit/>
          </a:bodyPr>
          <a:lstStyle/>
          <a:p>
            <a:r>
              <a:rPr lang="en-US" sz="3600" b="1" dirty="0">
                <a:solidFill>
                  <a:srgbClr val="FFFF00"/>
                </a:solidFill>
                <a:ea typeface="ＭＳ Ｐゴシック" charset="-128"/>
                <a:cs typeface="Arial" pitchFamily="34" charset="0"/>
              </a:rPr>
              <a:t>PARAMOUNT: Patient Characteristics</a:t>
            </a:r>
            <a:endParaRPr lang="en-US" sz="2400" b="1" dirty="0">
              <a:solidFill>
                <a:srgbClr val="FFFF00"/>
              </a:solidFill>
            </a:endParaRPr>
          </a:p>
        </p:txBody>
      </p:sp>
      <p:sp>
        <p:nvSpPr>
          <p:cNvPr id="9" name="TextBox 8"/>
          <p:cNvSpPr txBox="1"/>
          <p:nvPr/>
        </p:nvSpPr>
        <p:spPr>
          <a:xfrm>
            <a:off x="457200" y="6565612"/>
            <a:ext cx="6789738" cy="292388"/>
          </a:xfrm>
          <a:prstGeom prst="rect">
            <a:avLst/>
          </a:prstGeom>
        </p:spPr>
        <p:txBody>
          <a:bodyPr wrap="square" rtlCol="0" anchor="b">
            <a:spAutoFit/>
          </a:bodyPr>
          <a:lstStyle/>
          <a:p>
            <a:r>
              <a:rPr lang="en-US" sz="1300" dirty="0" smtClean="0">
                <a:solidFill>
                  <a:srgbClr val="FFFFFF"/>
                </a:solidFill>
                <a:cs typeface="Arial" pitchFamily="34" charset="0"/>
              </a:rPr>
              <a:t>Paz-Ares L, </a:t>
            </a:r>
            <a:r>
              <a:rPr lang="en-US" sz="1300" dirty="0">
                <a:solidFill>
                  <a:srgbClr val="FFFFFF"/>
                </a:solidFill>
                <a:cs typeface="Arial" pitchFamily="34" charset="0"/>
              </a:rPr>
              <a:t>et al. </a:t>
            </a:r>
            <a:r>
              <a:rPr lang="en-US" sz="1300" dirty="0" smtClean="0">
                <a:solidFill>
                  <a:srgbClr val="FFFFFF"/>
                </a:solidFill>
                <a:cs typeface="Arial" pitchFamily="34" charset="0"/>
              </a:rPr>
              <a:t>Presented at: </a:t>
            </a:r>
            <a:r>
              <a:rPr lang="it-IT" sz="1300" dirty="0" smtClean="0">
                <a:solidFill>
                  <a:srgbClr val="FFFFFF"/>
                </a:solidFill>
                <a:cs typeface="Arial" pitchFamily="34" charset="0"/>
              </a:rPr>
              <a:t>ASCO. 2012 (abstr LBA7507)</a:t>
            </a:r>
            <a:r>
              <a:rPr lang="en-US" sz="1300" dirty="0" smtClean="0">
                <a:solidFill>
                  <a:srgbClr val="FFFFFF"/>
                </a:solidFill>
                <a:cs typeface="Arial" pitchFamily="34" charset="0"/>
              </a:rPr>
              <a:t>. </a:t>
            </a:r>
            <a:endParaRPr lang="en-US" sz="1300" dirty="0">
              <a:solidFill>
                <a:srgbClr val="FFFFFF"/>
              </a:solidFill>
              <a:cs typeface="Arial"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1631983436"/>
              </p:ext>
            </p:extLst>
          </p:nvPr>
        </p:nvGraphicFramePr>
        <p:xfrm>
          <a:off x="457199" y="990600"/>
          <a:ext cx="8229601" cy="4800601"/>
        </p:xfrm>
        <a:graphic>
          <a:graphicData uri="http://schemas.openxmlformats.org/drawingml/2006/table">
            <a:tbl>
              <a:tblPr/>
              <a:tblGrid>
                <a:gridCol w="3996048"/>
                <a:gridCol w="2268187"/>
                <a:gridCol w="1965366"/>
              </a:tblGrid>
              <a:tr h="428079">
                <a:tc>
                  <a:txBody>
                    <a:bodyPr/>
                    <a:lstStyle/>
                    <a:p>
                      <a:pPr marL="0" marR="0" lvl="0" indent="0" algn="l" defTabSz="914400" rtl="0" eaLnBrk="1" fontAlgn="base" latinLnBrk="0" hangingPunct="1">
                        <a:lnSpc>
                          <a:spcPct val="90000"/>
                        </a:lnSpc>
                        <a:spcBef>
                          <a:spcPct val="0"/>
                        </a:spcBef>
                        <a:spcAft>
                          <a:spcPct val="0"/>
                        </a:spcAft>
                        <a:buClrTx/>
                        <a:buSzTx/>
                        <a:buFontTx/>
                        <a:buNone/>
                        <a:tabLst/>
                      </a:pPr>
                      <a:endParaRPr kumimoji="0" lang="en-US" sz="1350" b="1" i="0" u="none" strike="noStrike" cap="none" normalizeH="0" baseline="0" dirty="0" smtClean="0">
                        <a:ln>
                          <a:noFill/>
                        </a:ln>
                        <a:solidFill>
                          <a:schemeClr val="tx1"/>
                        </a:solidFill>
                        <a:effectLst/>
                        <a:latin typeface="+mn-lt"/>
                        <a:ea typeface="ＭＳ Ｐゴシック" pitchFamily="34" charset="-128"/>
                      </a:endParaRPr>
                    </a:p>
                  </a:txBody>
                  <a:tcPr marT="18288" marB="18288" anchor="ctr" horzOverflow="overflow">
                    <a:lnL w="12700" cap="flat" cmpd="sng" algn="ctr">
                      <a:noFill/>
                      <a:prstDash val="sysDash"/>
                      <a:round/>
                      <a:headEnd type="none" w="med" len="med"/>
                      <a:tailEnd type="none" w="med" len="med"/>
                    </a:lnL>
                    <a:lnR w="12700" cap="flat" cmpd="sng" algn="ctr">
                      <a:solidFill>
                        <a:srgbClr val="FFFFFF"/>
                      </a:solidFill>
                      <a:prstDash val="sysDash"/>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1" i="0" u="none" strike="noStrike" cap="none" normalizeH="0" baseline="0" dirty="0" smtClean="0">
                          <a:ln>
                            <a:noFill/>
                          </a:ln>
                          <a:solidFill>
                            <a:schemeClr val="tx1"/>
                          </a:solidFill>
                          <a:effectLst/>
                          <a:latin typeface="+mn-lt"/>
                          <a:ea typeface="ＭＳ Ｐゴシック" pitchFamily="34" charset="-128"/>
                        </a:rPr>
                        <a:t>Pemetrexed</a:t>
                      </a:r>
                    </a:p>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1" i="0" u="none" strike="noStrike" cap="none" normalizeH="0" baseline="0" dirty="0" smtClean="0">
                          <a:ln>
                            <a:noFill/>
                          </a:ln>
                          <a:solidFill>
                            <a:schemeClr val="tx1"/>
                          </a:solidFill>
                          <a:effectLst/>
                          <a:latin typeface="+mn-lt"/>
                          <a:ea typeface="ＭＳ Ｐゴシック" pitchFamily="34" charset="-128"/>
                        </a:rPr>
                        <a:t>(n=359)</a:t>
                      </a:r>
                    </a:p>
                  </a:txBody>
                  <a:tcPr marT="18288" marB="18288" anchor="ctr" horzOverflow="overflow">
                    <a:lnL w="12700" cap="flat" cmpd="sng" algn="ctr">
                      <a:solidFill>
                        <a:srgbClr val="FFFFFF"/>
                      </a:solidFill>
                      <a:prstDash val="sysDash"/>
                      <a:round/>
                      <a:headEnd type="none" w="med" len="med"/>
                      <a:tailEnd type="none" w="med" len="med"/>
                    </a:lnL>
                    <a:lnR w="12700" cap="flat" cmpd="sng" algn="ctr">
                      <a:solidFill>
                        <a:srgbClr val="FFFFFF"/>
                      </a:solidFill>
                      <a:prstDash val="sysDash"/>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1" i="0" u="none" strike="noStrike" cap="none" normalizeH="0" baseline="0" dirty="0" smtClean="0">
                          <a:ln>
                            <a:noFill/>
                          </a:ln>
                          <a:solidFill>
                            <a:schemeClr val="tx1"/>
                          </a:solidFill>
                          <a:effectLst/>
                          <a:latin typeface="+mn-lt"/>
                          <a:ea typeface="ＭＳ Ｐゴシック" pitchFamily="34" charset="-128"/>
                        </a:rPr>
                        <a:t>Placebo</a:t>
                      </a:r>
                    </a:p>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1" i="0" u="none" strike="noStrike" cap="none" normalizeH="0" baseline="0" dirty="0" smtClean="0">
                          <a:ln>
                            <a:noFill/>
                          </a:ln>
                          <a:solidFill>
                            <a:schemeClr val="tx1"/>
                          </a:solidFill>
                          <a:effectLst/>
                          <a:latin typeface="+mn-lt"/>
                          <a:ea typeface="ＭＳ Ｐゴシック" pitchFamily="34" charset="-128"/>
                        </a:rPr>
                        <a:t>(n=180)</a:t>
                      </a:r>
                    </a:p>
                  </a:txBody>
                  <a:tcPr marT="18288" marB="18288" anchor="ctr" horzOverflow="overflow">
                    <a:lnL w="12700" cap="flat" cmpd="sng" algn="ctr">
                      <a:solidFill>
                        <a:srgbClr val="FFFFFF"/>
                      </a:solidFill>
                      <a:prstDash val="sysDash"/>
                      <a:round/>
                      <a:headEnd type="none" w="med" len="med"/>
                      <a:tailEnd type="none" w="med" len="med"/>
                    </a:lnL>
                    <a:lnR w="12700" cap="flat" cmpd="sng" algn="ctr">
                      <a:noFill/>
                      <a:prstDash val="sysDash"/>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noFill/>
                  </a:tcPr>
                </a:tc>
              </a:tr>
              <a:tr h="428079">
                <a:tc>
                  <a: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sz="1350" b="0" i="0" u="none" strike="noStrike" cap="none" normalizeH="0" baseline="0" dirty="0" smtClean="0">
                          <a:ln>
                            <a:noFill/>
                          </a:ln>
                          <a:solidFill>
                            <a:schemeClr val="tx1"/>
                          </a:solidFill>
                          <a:effectLst/>
                          <a:latin typeface="+mn-lt"/>
                          <a:ea typeface="ＭＳ Ｐゴシック" pitchFamily="34" charset="-128"/>
                        </a:rPr>
                        <a:t>Gender, %</a:t>
                      </a:r>
                    </a:p>
                    <a:p>
                      <a:pPr marL="233363" marR="0" lvl="0" indent="0" algn="l" defTabSz="914400" rtl="0" eaLnBrk="1" fontAlgn="base" latinLnBrk="0" hangingPunct="1">
                        <a:lnSpc>
                          <a:spcPct val="90000"/>
                        </a:lnSpc>
                        <a:spcBef>
                          <a:spcPct val="0"/>
                        </a:spcBef>
                        <a:spcAft>
                          <a:spcPct val="0"/>
                        </a:spcAft>
                        <a:buClrTx/>
                        <a:buSzTx/>
                        <a:buFontTx/>
                        <a:buNone/>
                        <a:tabLst/>
                        <a:defRPr/>
                      </a:pPr>
                      <a:r>
                        <a:rPr kumimoji="0" lang="en-US" sz="1350" b="0" i="0" u="none" strike="noStrike" cap="none" normalizeH="0" baseline="0" dirty="0" smtClean="0">
                          <a:ln>
                            <a:noFill/>
                          </a:ln>
                          <a:solidFill>
                            <a:schemeClr val="tx1"/>
                          </a:solidFill>
                          <a:effectLst/>
                          <a:latin typeface="+mn-lt"/>
                          <a:ea typeface="ＭＳ Ｐゴシック" pitchFamily="34" charset="-128"/>
                        </a:rPr>
                        <a:t>Male/female</a:t>
                      </a:r>
                    </a:p>
                  </a:txBody>
                  <a:tcPr marT="18288" marB="18288" anchor="ctr" horzOverflow="overflow">
                    <a:lnL w="12700" cap="flat" cmpd="sng" algn="ctr">
                      <a:noFill/>
                      <a:prstDash val="sysDash"/>
                      <a:round/>
                      <a:headEnd type="none" w="med" len="med"/>
                      <a:tailEnd type="none" w="med" len="med"/>
                    </a:lnL>
                    <a:lnR w="12700" cap="flat" cmpd="sng" algn="ctr">
                      <a:solidFill>
                        <a:srgbClr val="FFFFFF"/>
                      </a:solidFill>
                      <a:prstDash val="sysDash"/>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ysDash"/>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endParaRPr kumimoji="0" lang="en-US" sz="1350" b="0" i="0" u="none" strike="noStrike" cap="none" normalizeH="0" baseline="0" dirty="0" smtClean="0">
                        <a:ln>
                          <a:noFill/>
                        </a:ln>
                        <a:solidFill>
                          <a:schemeClr val="tx1"/>
                        </a:solidFill>
                        <a:effectLst/>
                        <a:latin typeface="+mn-lt"/>
                        <a:ea typeface="ＭＳ Ｐゴシック" pitchFamily="34" charset="-128"/>
                      </a:endParaRPr>
                    </a:p>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56/44</a:t>
                      </a:r>
                    </a:p>
                  </a:txBody>
                  <a:tcPr marT="18288" marB="18288" anchor="ctr" horzOverflow="overflow">
                    <a:lnL w="12700" cap="flat" cmpd="sng" algn="ctr">
                      <a:solidFill>
                        <a:srgbClr val="FFFFFF"/>
                      </a:solidFill>
                      <a:prstDash val="sysDash"/>
                      <a:round/>
                      <a:headEnd type="none" w="med" len="med"/>
                      <a:tailEnd type="none" w="med" len="med"/>
                    </a:lnL>
                    <a:lnR w="12700" cap="flat" cmpd="sng" algn="ctr">
                      <a:solidFill>
                        <a:srgbClr val="FFFFFF"/>
                      </a:solidFill>
                      <a:prstDash val="sysDash"/>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ysDash"/>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endParaRPr kumimoji="0" lang="en-US" sz="1350" b="0" i="0" u="none" strike="noStrike" cap="none" normalizeH="0" baseline="0" dirty="0" smtClean="0">
                        <a:ln>
                          <a:noFill/>
                        </a:ln>
                        <a:solidFill>
                          <a:schemeClr val="tx1"/>
                        </a:solidFill>
                        <a:effectLst/>
                        <a:latin typeface="+mn-lt"/>
                        <a:ea typeface="ＭＳ Ｐゴシック" pitchFamily="34" charset="-128"/>
                      </a:endParaRPr>
                    </a:p>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62/38</a:t>
                      </a:r>
                    </a:p>
                  </a:txBody>
                  <a:tcPr marT="18288" marB="18288" anchor="ctr" horzOverflow="overflow">
                    <a:lnL w="12700" cap="flat" cmpd="sng" algn="ctr">
                      <a:solidFill>
                        <a:srgbClr val="FFFFFF"/>
                      </a:solidFill>
                      <a:prstDash val="sysDash"/>
                      <a:round/>
                      <a:headEnd type="none" w="med" len="med"/>
                      <a:tailEnd type="none" w="med" len="med"/>
                    </a:lnL>
                    <a:lnR w="12700" cap="flat" cmpd="sng" algn="ctr">
                      <a:noFill/>
                      <a:prstDash val="sysDash"/>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ysDash"/>
                      <a:round/>
                      <a:headEnd type="none" w="med" len="med"/>
                      <a:tailEnd type="none" w="med" len="med"/>
                    </a:lnB>
                    <a:lnTlToBr>
                      <a:noFill/>
                    </a:lnTlToBr>
                    <a:lnBlToTr>
                      <a:noFill/>
                    </a:lnBlToTr>
                    <a:noFill/>
                  </a:tcPr>
                </a:tc>
              </a:tr>
              <a:tr h="624646">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Age</a:t>
                      </a:r>
                    </a:p>
                    <a:p>
                      <a:pPr marL="233363" marR="0" lvl="0" indent="0" algn="l"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Median age, years</a:t>
                      </a:r>
                    </a:p>
                    <a:p>
                      <a:pPr marL="233363" marR="0" lvl="0" indent="0" algn="l"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&lt;65 years, %</a:t>
                      </a:r>
                    </a:p>
                  </a:txBody>
                  <a:tcPr marT="18288" marB="18288" anchor="ctr" horzOverflow="overflow">
                    <a:lnL w="12700" cap="flat" cmpd="sng" algn="ctr">
                      <a:noFill/>
                      <a:prstDash val="sysDash"/>
                      <a:round/>
                      <a:headEnd type="none" w="med" len="med"/>
                      <a:tailEnd type="none" w="med" len="med"/>
                    </a:lnL>
                    <a:lnR w="12700" cap="flat" cmpd="sng" algn="ctr">
                      <a:solidFill>
                        <a:srgbClr val="FFFFFF"/>
                      </a:solidFill>
                      <a:prstDash val="sysDash"/>
                      <a:round/>
                      <a:headEnd type="none" w="med" len="med"/>
                      <a:tailEnd type="none" w="med" len="med"/>
                    </a:lnR>
                    <a:lnT w="12700" cap="flat" cmpd="sng" algn="ctr">
                      <a:solidFill>
                        <a:srgbClr val="FFFFFF"/>
                      </a:solidFill>
                      <a:prstDash val="sysDash"/>
                      <a:round/>
                      <a:headEnd type="none" w="med" len="med"/>
                      <a:tailEnd type="none" w="med" len="med"/>
                    </a:lnT>
                    <a:lnB w="12700" cap="flat" cmpd="sng" algn="ctr">
                      <a:solidFill>
                        <a:srgbClr val="FFFFFF"/>
                      </a:solidFill>
                      <a:prstDash val="sysDash"/>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endParaRPr kumimoji="0" lang="en-US" sz="1350" b="0" i="0" u="none" strike="noStrike" cap="none" normalizeH="0" baseline="0" dirty="0" smtClean="0">
                        <a:ln>
                          <a:noFill/>
                        </a:ln>
                        <a:solidFill>
                          <a:schemeClr val="tx1"/>
                        </a:solidFill>
                        <a:effectLst/>
                        <a:latin typeface="+mn-lt"/>
                        <a:ea typeface="ＭＳ Ｐゴシック" pitchFamily="34" charset="-128"/>
                      </a:endParaRPr>
                    </a:p>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61</a:t>
                      </a:r>
                    </a:p>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66</a:t>
                      </a:r>
                    </a:p>
                  </a:txBody>
                  <a:tcPr marT="18288" marB="18288" anchor="ctr" horzOverflow="overflow">
                    <a:lnL w="12700" cap="flat" cmpd="sng" algn="ctr">
                      <a:solidFill>
                        <a:srgbClr val="FFFFFF"/>
                      </a:solidFill>
                      <a:prstDash val="sysDash"/>
                      <a:round/>
                      <a:headEnd type="none" w="med" len="med"/>
                      <a:tailEnd type="none" w="med" len="med"/>
                    </a:lnL>
                    <a:lnR w="12700" cap="flat" cmpd="sng" algn="ctr">
                      <a:solidFill>
                        <a:srgbClr val="FFFFFF"/>
                      </a:solidFill>
                      <a:prstDash val="sysDash"/>
                      <a:round/>
                      <a:headEnd type="none" w="med" len="med"/>
                      <a:tailEnd type="none" w="med" len="med"/>
                    </a:lnR>
                    <a:lnT w="12700" cap="flat" cmpd="sng" algn="ctr">
                      <a:solidFill>
                        <a:srgbClr val="FFFFFF"/>
                      </a:solidFill>
                      <a:prstDash val="sysDash"/>
                      <a:round/>
                      <a:headEnd type="none" w="med" len="med"/>
                      <a:tailEnd type="none" w="med" len="med"/>
                    </a:lnT>
                    <a:lnB w="12700" cap="flat" cmpd="sng" algn="ctr">
                      <a:solidFill>
                        <a:srgbClr val="FFFFFF"/>
                      </a:solidFill>
                      <a:prstDash val="sysDash"/>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endParaRPr kumimoji="0" lang="en-US" sz="1350" b="0" i="0" u="none" strike="noStrike" cap="none" normalizeH="0" baseline="0" dirty="0" smtClean="0">
                        <a:ln>
                          <a:noFill/>
                        </a:ln>
                        <a:solidFill>
                          <a:schemeClr val="tx1"/>
                        </a:solidFill>
                        <a:effectLst/>
                        <a:latin typeface="+mn-lt"/>
                        <a:ea typeface="ＭＳ Ｐゴシック" pitchFamily="34" charset="-128"/>
                      </a:endParaRPr>
                    </a:p>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62</a:t>
                      </a:r>
                    </a:p>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62</a:t>
                      </a:r>
                    </a:p>
                  </a:txBody>
                  <a:tcPr marT="18288" marB="18288" anchor="ctr" horzOverflow="overflow">
                    <a:lnL w="12700" cap="flat" cmpd="sng" algn="ctr">
                      <a:solidFill>
                        <a:srgbClr val="FFFFFF"/>
                      </a:solid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rgbClr val="FFFFFF"/>
                      </a:solidFill>
                      <a:prstDash val="sysDash"/>
                      <a:round/>
                      <a:headEnd type="none" w="med" len="med"/>
                      <a:tailEnd type="none" w="med" len="med"/>
                    </a:lnT>
                    <a:lnB w="12700" cap="flat" cmpd="sng" algn="ctr">
                      <a:solidFill>
                        <a:srgbClr val="FFFFFF"/>
                      </a:solidFill>
                      <a:prstDash val="sysDash"/>
                      <a:round/>
                      <a:headEnd type="none" w="med" len="med"/>
                      <a:tailEnd type="none" w="med" len="med"/>
                    </a:lnB>
                    <a:lnTlToBr>
                      <a:noFill/>
                    </a:lnTlToBr>
                    <a:lnBlToTr>
                      <a:noFill/>
                    </a:lnBlToTr>
                    <a:noFill/>
                  </a:tcPr>
                </a:tc>
              </a:tr>
              <a:tr h="624646">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1350" b="1" i="0" u="none" strike="noStrike" cap="none" normalizeH="0" baseline="0" dirty="0" smtClean="0">
                          <a:ln>
                            <a:noFill/>
                          </a:ln>
                          <a:solidFill>
                            <a:srgbClr val="FFFF00"/>
                          </a:solidFill>
                          <a:effectLst/>
                          <a:latin typeface="+mn-lt"/>
                          <a:ea typeface="ＭＳ Ｐゴシック" pitchFamily="34" charset="-128"/>
                        </a:rPr>
                        <a:t>Smoking status, %</a:t>
                      </a:r>
                    </a:p>
                    <a:p>
                      <a:pPr marL="233363" marR="0" lvl="0" indent="0" algn="l" defTabSz="914400" rtl="0" eaLnBrk="1" fontAlgn="base" latinLnBrk="0" hangingPunct="1">
                        <a:lnSpc>
                          <a:spcPct val="90000"/>
                        </a:lnSpc>
                        <a:spcBef>
                          <a:spcPct val="0"/>
                        </a:spcBef>
                        <a:spcAft>
                          <a:spcPct val="0"/>
                        </a:spcAft>
                        <a:buClrTx/>
                        <a:buSzTx/>
                        <a:buFontTx/>
                        <a:buNone/>
                        <a:tabLst/>
                      </a:pPr>
                      <a:r>
                        <a:rPr kumimoji="0" lang="en-US" sz="1350" b="1" i="0" u="none" strike="noStrike" cap="none" normalizeH="0" baseline="0" dirty="0" smtClean="0">
                          <a:ln>
                            <a:noFill/>
                          </a:ln>
                          <a:solidFill>
                            <a:srgbClr val="FFFF00"/>
                          </a:solidFill>
                          <a:effectLst/>
                          <a:latin typeface="+mn-lt"/>
                          <a:ea typeface="ＭＳ Ｐゴシック" pitchFamily="34" charset="-128"/>
                        </a:rPr>
                        <a:t>Ever smoker</a:t>
                      </a:r>
                    </a:p>
                    <a:p>
                      <a:pPr marL="233363" marR="0" lvl="0" indent="0" algn="l" defTabSz="914400" rtl="0" eaLnBrk="1" fontAlgn="base" latinLnBrk="0" hangingPunct="1">
                        <a:lnSpc>
                          <a:spcPct val="90000"/>
                        </a:lnSpc>
                        <a:spcBef>
                          <a:spcPct val="0"/>
                        </a:spcBef>
                        <a:spcAft>
                          <a:spcPct val="0"/>
                        </a:spcAft>
                        <a:buClrTx/>
                        <a:buSzTx/>
                        <a:buFontTx/>
                        <a:buNone/>
                        <a:tabLst/>
                      </a:pPr>
                      <a:r>
                        <a:rPr kumimoji="0" lang="en-US" sz="1350" b="1" i="0" u="none" strike="noStrike" cap="none" normalizeH="0" baseline="0" dirty="0" smtClean="0">
                          <a:ln>
                            <a:noFill/>
                          </a:ln>
                          <a:solidFill>
                            <a:srgbClr val="FFFF00"/>
                          </a:solidFill>
                          <a:effectLst/>
                          <a:latin typeface="+mn-lt"/>
                          <a:ea typeface="ＭＳ Ｐゴシック" pitchFamily="34" charset="-128"/>
                        </a:rPr>
                        <a:t>Never smoker</a:t>
                      </a:r>
                    </a:p>
                  </a:txBody>
                  <a:tcPr marT="18288" marB="18288" anchor="ctr" horzOverflow="overflow">
                    <a:lnL w="12700" cap="flat" cmpd="sng" algn="ctr">
                      <a:noFill/>
                      <a:prstDash val="sysDash"/>
                      <a:round/>
                      <a:headEnd type="none" w="med" len="med"/>
                      <a:tailEnd type="none" w="med" len="med"/>
                    </a:lnL>
                    <a:lnR w="12700" cap="flat" cmpd="sng" algn="ctr">
                      <a:solidFill>
                        <a:srgbClr val="FFFFFF"/>
                      </a:solidFill>
                      <a:prstDash val="sysDash"/>
                      <a:round/>
                      <a:headEnd type="none" w="med" len="med"/>
                      <a:tailEnd type="none" w="med" len="med"/>
                    </a:lnR>
                    <a:lnT w="12700" cap="flat" cmpd="sng" algn="ctr">
                      <a:solidFill>
                        <a:srgbClr val="FFFFFF"/>
                      </a:solidFill>
                      <a:prstDash val="sysDash"/>
                      <a:round/>
                      <a:headEnd type="none" w="med" len="med"/>
                      <a:tailEnd type="none" w="med" len="med"/>
                    </a:lnT>
                    <a:lnB w="12700" cap="flat" cmpd="sng" algn="ctr">
                      <a:solidFill>
                        <a:srgbClr val="FFFFFF"/>
                      </a:solidFill>
                      <a:prstDash val="sysDash"/>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endParaRPr kumimoji="0" lang="en-US" sz="1350" b="1" i="0" u="none" strike="noStrike" cap="none" normalizeH="0" baseline="0" dirty="0" smtClean="0">
                        <a:ln>
                          <a:noFill/>
                        </a:ln>
                        <a:solidFill>
                          <a:srgbClr val="FFFF00"/>
                        </a:solidFill>
                        <a:effectLst/>
                        <a:latin typeface="+mn-lt"/>
                        <a:ea typeface="ＭＳ Ｐゴシック" pitchFamily="34" charset="-128"/>
                      </a:endParaRPr>
                    </a:p>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1" i="0" u="none" strike="noStrike" cap="none" normalizeH="0" baseline="0" dirty="0" smtClean="0">
                          <a:ln>
                            <a:noFill/>
                          </a:ln>
                          <a:solidFill>
                            <a:srgbClr val="FFFF00"/>
                          </a:solidFill>
                          <a:effectLst/>
                          <a:latin typeface="+mn-lt"/>
                          <a:ea typeface="ＭＳ Ｐゴシック" pitchFamily="34" charset="-128"/>
                        </a:rPr>
                        <a:t>76</a:t>
                      </a:r>
                    </a:p>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1" i="0" u="none" strike="noStrike" cap="none" normalizeH="0" baseline="0" dirty="0" smtClean="0">
                          <a:ln>
                            <a:noFill/>
                          </a:ln>
                          <a:solidFill>
                            <a:srgbClr val="FFFF00"/>
                          </a:solidFill>
                          <a:effectLst/>
                          <a:latin typeface="+mn-lt"/>
                          <a:ea typeface="ＭＳ Ｐゴシック" pitchFamily="34" charset="-128"/>
                        </a:rPr>
                        <a:t>23</a:t>
                      </a:r>
                    </a:p>
                  </a:txBody>
                  <a:tcPr marT="18288" marB="18288" anchor="ctr" horzOverflow="overflow">
                    <a:lnL w="12700" cap="flat" cmpd="sng" algn="ctr">
                      <a:solidFill>
                        <a:srgbClr val="FFFFFF"/>
                      </a:solidFill>
                      <a:prstDash val="sysDash"/>
                      <a:round/>
                      <a:headEnd type="none" w="med" len="med"/>
                      <a:tailEnd type="none" w="med" len="med"/>
                    </a:lnL>
                    <a:lnR w="12700" cap="flat" cmpd="sng" algn="ctr">
                      <a:solidFill>
                        <a:srgbClr val="FFFFFF"/>
                      </a:solidFill>
                      <a:prstDash val="sysDash"/>
                      <a:round/>
                      <a:headEnd type="none" w="med" len="med"/>
                      <a:tailEnd type="none" w="med" len="med"/>
                    </a:lnR>
                    <a:lnT w="12700" cap="flat" cmpd="sng" algn="ctr">
                      <a:solidFill>
                        <a:srgbClr val="FFFFFF"/>
                      </a:solidFill>
                      <a:prstDash val="sysDash"/>
                      <a:round/>
                      <a:headEnd type="none" w="med" len="med"/>
                      <a:tailEnd type="none" w="med" len="med"/>
                    </a:lnT>
                    <a:lnB w="12700" cap="flat" cmpd="sng" algn="ctr">
                      <a:solidFill>
                        <a:srgbClr val="FFFFFF"/>
                      </a:solidFill>
                      <a:prstDash val="sysDash"/>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endParaRPr kumimoji="0" lang="en-US" sz="1350" b="1" i="0" u="none" strike="noStrike" cap="none" normalizeH="0" baseline="0" dirty="0" smtClean="0">
                        <a:ln>
                          <a:noFill/>
                        </a:ln>
                        <a:solidFill>
                          <a:srgbClr val="FFFF00"/>
                        </a:solidFill>
                        <a:effectLst/>
                        <a:latin typeface="+mn-lt"/>
                        <a:ea typeface="ＭＳ Ｐゴシック" pitchFamily="34" charset="-128"/>
                      </a:endParaRPr>
                    </a:p>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1" i="0" u="none" strike="noStrike" cap="none" normalizeH="0" baseline="0" dirty="0" smtClean="0">
                          <a:ln>
                            <a:noFill/>
                          </a:ln>
                          <a:solidFill>
                            <a:srgbClr val="FFFF00"/>
                          </a:solidFill>
                          <a:effectLst/>
                          <a:latin typeface="+mn-lt"/>
                          <a:ea typeface="ＭＳ Ｐゴシック" pitchFamily="34" charset="-128"/>
                        </a:rPr>
                        <a:t>80</a:t>
                      </a:r>
                    </a:p>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1" i="0" u="none" strike="noStrike" cap="none" normalizeH="0" baseline="0" dirty="0" smtClean="0">
                          <a:ln>
                            <a:noFill/>
                          </a:ln>
                          <a:solidFill>
                            <a:srgbClr val="FFFF00"/>
                          </a:solidFill>
                          <a:effectLst/>
                          <a:latin typeface="+mn-lt"/>
                          <a:ea typeface="ＭＳ Ｐゴシック" pitchFamily="34" charset="-128"/>
                        </a:rPr>
                        <a:t>19</a:t>
                      </a:r>
                    </a:p>
                  </a:txBody>
                  <a:tcPr marT="18288" marB="18288" anchor="ctr" horzOverflow="overflow">
                    <a:lnL w="12700" cap="flat" cmpd="sng" algn="ctr">
                      <a:solidFill>
                        <a:srgbClr val="FFFFFF"/>
                      </a:solid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rgbClr val="FFFFFF"/>
                      </a:solidFill>
                      <a:prstDash val="sysDash"/>
                      <a:round/>
                      <a:headEnd type="none" w="med" len="med"/>
                      <a:tailEnd type="none" w="med" len="med"/>
                    </a:lnT>
                    <a:lnB w="12700" cap="flat" cmpd="sng" algn="ctr">
                      <a:solidFill>
                        <a:srgbClr val="FFFFFF"/>
                      </a:solidFill>
                      <a:prstDash val="sysDash"/>
                      <a:round/>
                      <a:headEnd type="none" w="med" len="med"/>
                      <a:tailEnd type="none" w="med" len="med"/>
                    </a:lnB>
                    <a:lnTlToBr>
                      <a:noFill/>
                    </a:lnTlToBr>
                    <a:lnBlToTr>
                      <a:noFill/>
                    </a:lnBlToTr>
                    <a:noFill/>
                  </a:tcPr>
                </a:tc>
              </a:tr>
              <a:tr h="821213">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ECOG PS at randomization, %</a:t>
                      </a:r>
                    </a:p>
                    <a:p>
                      <a:pPr marL="233363" marR="0" lvl="0" indent="0" algn="l"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0</a:t>
                      </a:r>
                    </a:p>
                    <a:p>
                      <a:pPr marL="233363" marR="0" lvl="0" indent="0" algn="l"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1</a:t>
                      </a:r>
                    </a:p>
                    <a:p>
                      <a:pPr marL="233363" marR="0" lvl="0" indent="0" algn="l"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2/3</a:t>
                      </a:r>
                      <a:r>
                        <a:rPr kumimoji="0" lang="en-US" sz="1350" b="0" i="0" u="none" strike="noStrike" cap="none" normalizeH="0" baseline="30000" dirty="0" smtClean="0">
                          <a:ln>
                            <a:noFill/>
                          </a:ln>
                          <a:solidFill>
                            <a:schemeClr val="tx1"/>
                          </a:solidFill>
                          <a:effectLst/>
                          <a:latin typeface="+mn-lt"/>
                          <a:ea typeface="ＭＳ Ｐゴシック" pitchFamily="34" charset="-128"/>
                        </a:rPr>
                        <a:t>a</a:t>
                      </a:r>
                    </a:p>
                  </a:txBody>
                  <a:tcPr marT="18288" marB="18288" anchor="ctr" horzOverflow="overflow">
                    <a:lnL w="12700" cap="flat" cmpd="sng" algn="ctr">
                      <a:noFill/>
                      <a:prstDash val="sysDash"/>
                      <a:round/>
                      <a:headEnd type="none" w="med" len="med"/>
                      <a:tailEnd type="none" w="med" len="med"/>
                    </a:lnL>
                    <a:lnR w="12700" cap="flat" cmpd="sng" algn="ctr">
                      <a:solidFill>
                        <a:srgbClr val="FFFFFF"/>
                      </a:solidFill>
                      <a:prstDash val="sysDash"/>
                      <a:round/>
                      <a:headEnd type="none" w="med" len="med"/>
                      <a:tailEnd type="none" w="med" len="med"/>
                    </a:lnR>
                    <a:lnT w="12700" cap="flat" cmpd="sng" algn="ctr">
                      <a:solidFill>
                        <a:srgbClr val="FFFFFF"/>
                      </a:solidFill>
                      <a:prstDash val="sysDash"/>
                      <a:round/>
                      <a:headEnd type="none" w="med" len="med"/>
                      <a:tailEnd type="none" w="med" len="med"/>
                    </a:lnT>
                    <a:lnB w="12700" cap="flat" cmpd="sng" algn="ctr">
                      <a:solidFill>
                        <a:srgbClr val="FFFFFF"/>
                      </a:solidFill>
                      <a:prstDash val="sysDash"/>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endParaRPr kumimoji="0" lang="en-US" sz="1350" b="0" i="0" u="none" strike="noStrike" cap="none" normalizeH="0" baseline="0" dirty="0" smtClean="0">
                        <a:ln>
                          <a:noFill/>
                        </a:ln>
                        <a:solidFill>
                          <a:schemeClr val="tx1"/>
                        </a:solidFill>
                        <a:effectLst/>
                        <a:latin typeface="+mn-lt"/>
                        <a:ea typeface="ＭＳ Ｐゴシック" pitchFamily="34" charset="-128"/>
                      </a:endParaRPr>
                    </a:p>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32</a:t>
                      </a:r>
                    </a:p>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68</a:t>
                      </a:r>
                    </a:p>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0.3</a:t>
                      </a:r>
                    </a:p>
                  </a:txBody>
                  <a:tcPr marT="18288" marB="18288" anchor="ctr" horzOverflow="overflow">
                    <a:lnL w="12700" cap="flat" cmpd="sng" algn="ctr">
                      <a:solidFill>
                        <a:srgbClr val="FFFFFF"/>
                      </a:solidFill>
                      <a:prstDash val="sysDash"/>
                      <a:round/>
                      <a:headEnd type="none" w="med" len="med"/>
                      <a:tailEnd type="none" w="med" len="med"/>
                    </a:lnL>
                    <a:lnR w="12700" cap="flat" cmpd="sng" algn="ctr">
                      <a:solidFill>
                        <a:srgbClr val="FFFFFF"/>
                      </a:solidFill>
                      <a:prstDash val="sysDash"/>
                      <a:round/>
                      <a:headEnd type="none" w="med" len="med"/>
                      <a:tailEnd type="none" w="med" len="med"/>
                    </a:lnR>
                    <a:lnT w="12700" cap="flat" cmpd="sng" algn="ctr">
                      <a:solidFill>
                        <a:srgbClr val="FFFFFF"/>
                      </a:solidFill>
                      <a:prstDash val="sysDash"/>
                      <a:round/>
                      <a:headEnd type="none" w="med" len="med"/>
                      <a:tailEnd type="none" w="med" len="med"/>
                    </a:lnT>
                    <a:lnB w="12700" cap="flat" cmpd="sng" algn="ctr">
                      <a:solidFill>
                        <a:srgbClr val="FFFFFF"/>
                      </a:solidFill>
                      <a:prstDash val="sysDash"/>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endParaRPr kumimoji="0" lang="en-US" sz="1350" b="0" i="0" u="none" strike="noStrike" cap="none" normalizeH="0" baseline="0" dirty="0" smtClean="0">
                        <a:ln>
                          <a:noFill/>
                        </a:ln>
                        <a:solidFill>
                          <a:schemeClr val="tx1"/>
                        </a:solidFill>
                        <a:effectLst/>
                        <a:latin typeface="+mn-lt"/>
                        <a:ea typeface="ＭＳ Ｐゴシック" pitchFamily="34" charset="-128"/>
                      </a:endParaRPr>
                    </a:p>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33</a:t>
                      </a:r>
                    </a:p>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66</a:t>
                      </a:r>
                    </a:p>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1</a:t>
                      </a:r>
                    </a:p>
                  </a:txBody>
                  <a:tcPr marT="18288" marB="18288" anchor="ctr" horzOverflow="overflow">
                    <a:lnL w="12700" cap="flat" cmpd="sng" algn="ctr">
                      <a:solidFill>
                        <a:srgbClr val="FFFFFF"/>
                      </a:solid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rgbClr val="FFFFFF"/>
                      </a:solidFill>
                      <a:prstDash val="sysDash"/>
                      <a:round/>
                      <a:headEnd type="none" w="med" len="med"/>
                      <a:tailEnd type="none" w="med" len="med"/>
                    </a:lnT>
                    <a:lnB w="12700" cap="flat" cmpd="sng" algn="ctr">
                      <a:solidFill>
                        <a:srgbClr val="FFFFFF"/>
                      </a:solidFill>
                      <a:prstDash val="sysDash"/>
                      <a:round/>
                      <a:headEnd type="none" w="med" len="med"/>
                      <a:tailEnd type="none" w="med" len="med"/>
                    </a:lnB>
                    <a:lnTlToBr>
                      <a:noFill/>
                    </a:lnTlToBr>
                    <a:lnBlToTr>
                      <a:noFill/>
                    </a:lnBlToTr>
                    <a:noFill/>
                  </a:tcPr>
                </a:tc>
              </a:tr>
              <a:tr h="231512">
                <a:tc>
                  <a: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sz="1350" b="0" i="0" u="none" strike="noStrike" cap="none" normalizeH="0" baseline="0" dirty="0" smtClean="0">
                          <a:ln>
                            <a:noFill/>
                          </a:ln>
                          <a:solidFill>
                            <a:schemeClr val="tx1"/>
                          </a:solidFill>
                          <a:effectLst/>
                          <a:latin typeface="+mn-lt"/>
                          <a:ea typeface="ＭＳ Ｐゴシック" pitchFamily="34" charset="-128"/>
                        </a:rPr>
                        <a:t>Disease stage IV before maintenance therapy,</a:t>
                      </a:r>
                      <a:r>
                        <a:rPr kumimoji="0" lang="en-US" sz="1350" b="0" i="0" u="none" strike="noStrike" cap="none" normalizeH="0" baseline="30000" dirty="0" smtClean="0">
                          <a:ln>
                            <a:noFill/>
                          </a:ln>
                          <a:solidFill>
                            <a:schemeClr val="tx1"/>
                          </a:solidFill>
                          <a:effectLst/>
                          <a:latin typeface="+mn-lt"/>
                          <a:ea typeface="ＭＳ Ｐゴシック" pitchFamily="34" charset="-128"/>
                        </a:rPr>
                        <a:t>b</a:t>
                      </a:r>
                      <a:r>
                        <a:rPr kumimoji="0" lang="en-US" sz="1350" b="0" i="0" u="none" strike="noStrike" cap="none" normalizeH="0" baseline="0" dirty="0" smtClean="0">
                          <a:ln>
                            <a:noFill/>
                          </a:ln>
                          <a:solidFill>
                            <a:schemeClr val="tx1"/>
                          </a:solidFill>
                          <a:effectLst/>
                          <a:latin typeface="+mn-lt"/>
                          <a:ea typeface="ＭＳ Ｐゴシック" pitchFamily="34" charset="-128"/>
                        </a:rPr>
                        <a:t> %</a:t>
                      </a:r>
                    </a:p>
                  </a:txBody>
                  <a:tcPr marT="18288" marB="18288" anchor="ctr" horzOverflow="overflow">
                    <a:lnL w="12700" cap="flat" cmpd="sng" algn="ctr">
                      <a:noFill/>
                      <a:prstDash val="sysDash"/>
                      <a:round/>
                      <a:headEnd type="none" w="med" len="med"/>
                      <a:tailEnd type="none" w="med" len="med"/>
                    </a:lnL>
                    <a:lnR w="12700" cap="flat" cmpd="sng" algn="ctr">
                      <a:solidFill>
                        <a:srgbClr val="FFFFFF"/>
                      </a:solidFill>
                      <a:prstDash val="sysDash"/>
                      <a:round/>
                      <a:headEnd type="none" w="med" len="med"/>
                      <a:tailEnd type="none" w="med" len="med"/>
                    </a:lnR>
                    <a:lnT w="12700" cap="flat" cmpd="sng" algn="ctr">
                      <a:solidFill>
                        <a:srgbClr val="FFFFFF"/>
                      </a:solidFill>
                      <a:prstDash val="sysDash"/>
                      <a:round/>
                      <a:headEnd type="none" w="med" len="med"/>
                      <a:tailEnd type="none" w="med" len="med"/>
                    </a:lnT>
                    <a:lnB w="12700" cap="flat" cmpd="sng" algn="ctr">
                      <a:solidFill>
                        <a:srgbClr val="FFFFFF"/>
                      </a:solidFill>
                      <a:prstDash val="sysDash"/>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91</a:t>
                      </a:r>
                    </a:p>
                  </a:txBody>
                  <a:tcPr marT="18288" marB="18288" anchor="ctr" horzOverflow="overflow">
                    <a:lnL w="12700" cap="flat" cmpd="sng" algn="ctr">
                      <a:solidFill>
                        <a:srgbClr val="FFFFFF"/>
                      </a:solidFill>
                      <a:prstDash val="sysDash"/>
                      <a:round/>
                      <a:headEnd type="none" w="med" len="med"/>
                      <a:tailEnd type="none" w="med" len="med"/>
                    </a:lnL>
                    <a:lnR w="12700" cap="flat" cmpd="sng" algn="ctr">
                      <a:solidFill>
                        <a:srgbClr val="FFFFFF"/>
                      </a:solidFill>
                      <a:prstDash val="sysDash"/>
                      <a:round/>
                      <a:headEnd type="none" w="med" len="med"/>
                      <a:tailEnd type="none" w="med" len="med"/>
                    </a:lnR>
                    <a:lnT w="12700" cap="flat" cmpd="sng" algn="ctr">
                      <a:solidFill>
                        <a:srgbClr val="FFFFFF"/>
                      </a:solidFill>
                      <a:prstDash val="sysDash"/>
                      <a:round/>
                      <a:headEnd type="none" w="med" len="med"/>
                      <a:tailEnd type="none" w="med" len="med"/>
                    </a:lnT>
                    <a:lnB w="12700" cap="flat" cmpd="sng" algn="ctr">
                      <a:solidFill>
                        <a:srgbClr val="FFFFFF"/>
                      </a:solidFill>
                      <a:prstDash val="sysDash"/>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90</a:t>
                      </a:r>
                    </a:p>
                  </a:txBody>
                  <a:tcPr marT="18288" marB="18288" anchor="ctr" horzOverflow="overflow">
                    <a:lnL w="12700" cap="flat" cmpd="sng" algn="ctr">
                      <a:solidFill>
                        <a:srgbClr val="FFFFFF"/>
                      </a:solid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rgbClr val="FFFFFF"/>
                      </a:solidFill>
                      <a:prstDash val="sysDash"/>
                      <a:round/>
                      <a:headEnd type="none" w="med" len="med"/>
                      <a:tailEnd type="none" w="med" len="med"/>
                    </a:lnT>
                    <a:lnB w="12700" cap="flat" cmpd="sng" algn="ctr">
                      <a:solidFill>
                        <a:srgbClr val="FFFFFF"/>
                      </a:solidFill>
                      <a:prstDash val="sysDash"/>
                      <a:round/>
                      <a:headEnd type="none" w="med" len="med"/>
                      <a:tailEnd type="none" w="med" len="med"/>
                    </a:lnB>
                    <a:lnTlToBr>
                      <a:noFill/>
                    </a:lnTlToBr>
                    <a:lnBlToTr>
                      <a:noFill/>
                    </a:lnBlToTr>
                    <a:noFill/>
                  </a:tcPr>
                </a:tc>
              </a:tr>
              <a:tr h="821213">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Best tumor response to induction therapy, %</a:t>
                      </a:r>
                    </a:p>
                    <a:p>
                      <a:pPr marL="233363" marR="0" lvl="0" indent="0" algn="l"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CR/PR</a:t>
                      </a:r>
                    </a:p>
                    <a:p>
                      <a:pPr marL="233363" marR="0" lvl="0" indent="0" algn="l"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SD</a:t>
                      </a:r>
                    </a:p>
                    <a:p>
                      <a:pPr marL="233363" marR="0" lvl="0" indent="0" algn="l"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PD/unknown</a:t>
                      </a:r>
                      <a:r>
                        <a:rPr kumimoji="0" lang="en-US" sz="1350" b="0" i="0" u="none" strike="noStrike" cap="none" normalizeH="0" baseline="30000" dirty="0" smtClean="0">
                          <a:ln>
                            <a:noFill/>
                          </a:ln>
                          <a:solidFill>
                            <a:schemeClr val="tx1"/>
                          </a:solidFill>
                          <a:effectLst/>
                          <a:latin typeface="+mn-lt"/>
                          <a:ea typeface="ＭＳ Ｐゴシック" pitchFamily="34" charset="-128"/>
                        </a:rPr>
                        <a:t>a</a:t>
                      </a:r>
                    </a:p>
                  </a:txBody>
                  <a:tcPr marT="18288" marB="18288" anchor="ctr" horzOverflow="overflow">
                    <a:lnL w="12700" cap="flat" cmpd="sng" algn="ctr">
                      <a:noFill/>
                      <a:prstDash val="sysDash"/>
                      <a:round/>
                      <a:headEnd type="none" w="med" len="med"/>
                      <a:tailEnd type="none" w="med" len="med"/>
                    </a:lnL>
                    <a:lnR w="12700" cap="flat" cmpd="sng" algn="ctr">
                      <a:solidFill>
                        <a:srgbClr val="FFFFFF"/>
                      </a:solidFill>
                      <a:prstDash val="sysDash"/>
                      <a:round/>
                      <a:headEnd type="none" w="med" len="med"/>
                      <a:tailEnd type="none" w="med" len="med"/>
                    </a:lnR>
                    <a:lnT w="12700" cap="flat" cmpd="sng" algn="ctr">
                      <a:solidFill>
                        <a:srgbClr val="FFFFFF"/>
                      </a:solidFill>
                      <a:prstDash val="sysDash"/>
                      <a:round/>
                      <a:headEnd type="none" w="med" len="med"/>
                      <a:tailEnd type="none" w="med" len="med"/>
                    </a:lnT>
                    <a:lnB w="12700" cap="flat" cmpd="sng" algn="ctr">
                      <a:solidFill>
                        <a:srgbClr val="FFFFFF"/>
                      </a:solidFill>
                      <a:prstDash val="sysDash"/>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endParaRPr kumimoji="0" lang="en-US" sz="1350" b="0" i="0" u="none" strike="noStrike" cap="none" normalizeH="0" baseline="0" dirty="0" smtClean="0">
                        <a:ln>
                          <a:noFill/>
                        </a:ln>
                        <a:solidFill>
                          <a:schemeClr val="tx1"/>
                        </a:solidFill>
                        <a:effectLst/>
                        <a:latin typeface="+mn-lt"/>
                        <a:ea typeface="ＭＳ Ｐゴシック" pitchFamily="34" charset="-128"/>
                      </a:endParaRPr>
                    </a:p>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44</a:t>
                      </a:r>
                    </a:p>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53</a:t>
                      </a:r>
                    </a:p>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3</a:t>
                      </a:r>
                    </a:p>
                  </a:txBody>
                  <a:tcPr marT="18288" marB="18288" anchor="ctr" horzOverflow="overflow">
                    <a:lnL w="12700" cap="flat" cmpd="sng" algn="ctr">
                      <a:solidFill>
                        <a:srgbClr val="FFFFFF"/>
                      </a:solidFill>
                      <a:prstDash val="sysDash"/>
                      <a:round/>
                      <a:headEnd type="none" w="med" len="med"/>
                      <a:tailEnd type="none" w="med" len="med"/>
                    </a:lnL>
                    <a:lnR w="12700" cap="flat" cmpd="sng" algn="ctr">
                      <a:solidFill>
                        <a:srgbClr val="FFFFFF"/>
                      </a:solidFill>
                      <a:prstDash val="sysDash"/>
                      <a:round/>
                      <a:headEnd type="none" w="med" len="med"/>
                      <a:tailEnd type="none" w="med" len="med"/>
                    </a:lnR>
                    <a:lnT w="12700" cap="flat" cmpd="sng" algn="ctr">
                      <a:solidFill>
                        <a:srgbClr val="FFFFFF"/>
                      </a:solidFill>
                      <a:prstDash val="sysDash"/>
                      <a:round/>
                      <a:headEnd type="none" w="med" len="med"/>
                      <a:tailEnd type="none" w="med" len="med"/>
                    </a:lnT>
                    <a:lnB w="12700" cap="flat" cmpd="sng" algn="ctr">
                      <a:solidFill>
                        <a:srgbClr val="FFFFFF"/>
                      </a:solidFill>
                      <a:prstDash val="sysDash"/>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endParaRPr kumimoji="0" lang="en-US" sz="1350" b="0" i="0" u="none" strike="noStrike" cap="none" normalizeH="0" baseline="0" dirty="0" smtClean="0">
                        <a:ln>
                          <a:noFill/>
                        </a:ln>
                        <a:solidFill>
                          <a:schemeClr val="tx1"/>
                        </a:solidFill>
                        <a:effectLst/>
                        <a:latin typeface="+mn-lt"/>
                        <a:ea typeface="ＭＳ Ｐゴシック" pitchFamily="34" charset="-128"/>
                      </a:endParaRPr>
                    </a:p>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42</a:t>
                      </a:r>
                    </a:p>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53</a:t>
                      </a:r>
                    </a:p>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6</a:t>
                      </a:r>
                    </a:p>
                  </a:txBody>
                  <a:tcPr marT="18288" marB="18288" anchor="ctr" horzOverflow="overflow">
                    <a:lnL w="12700" cap="flat" cmpd="sng" algn="ctr">
                      <a:solidFill>
                        <a:srgbClr val="FFFFFF"/>
                      </a:solid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rgbClr val="FFFFFF"/>
                      </a:solidFill>
                      <a:prstDash val="sysDash"/>
                      <a:round/>
                      <a:headEnd type="none" w="med" len="med"/>
                      <a:tailEnd type="none" w="med" len="med"/>
                    </a:lnT>
                    <a:lnB w="12700" cap="flat" cmpd="sng" algn="ctr">
                      <a:solidFill>
                        <a:srgbClr val="FFFFFF"/>
                      </a:solidFill>
                      <a:prstDash val="sysDash"/>
                      <a:round/>
                      <a:headEnd type="none" w="med" len="med"/>
                      <a:tailEnd type="none" w="med" len="med"/>
                    </a:lnB>
                    <a:lnTlToBr>
                      <a:noFill/>
                    </a:lnTlToBr>
                    <a:lnBlToTr>
                      <a:noFill/>
                    </a:lnBlToTr>
                    <a:noFill/>
                  </a:tcPr>
                </a:tc>
              </a:tr>
              <a:tr h="821213">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Histology, %</a:t>
                      </a:r>
                    </a:p>
                    <a:p>
                      <a:pPr marL="233363" marR="0" lvl="0" indent="0" algn="l"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Adenocarcinoma</a:t>
                      </a:r>
                    </a:p>
                    <a:p>
                      <a:pPr marL="233363" marR="0" lvl="0" indent="0" algn="l"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Large cell</a:t>
                      </a:r>
                    </a:p>
                    <a:p>
                      <a:pPr marL="233363" marR="0" lvl="0" indent="0" algn="l"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Other nonsquamous</a:t>
                      </a:r>
                    </a:p>
                  </a:txBody>
                  <a:tcPr marT="18288" marB="18288" anchor="ctr" horzOverflow="overflow">
                    <a:lnL w="12700" cap="flat" cmpd="sng" algn="ctr">
                      <a:noFill/>
                      <a:prstDash val="sysDash"/>
                      <a:round/>
                      <a:headEnd type="none" w="med" len="med"/>
                      <a:tailEnd type="none" w="med" len="med"/>
                    </a:lnL>
                    <a:lnR w="12700" cap="flat" cmpd="sng" algn="ctr">
                      <a:solidFill>
                        <a:srgbClr val="FFFFFF"/>
                      </a:solidFill>
                      <a:prstDash val="sysDash"/>
                      <a:round/>
                      <a:headEnd type="none" w="med" len="med"/>
                      <a:tailEnd type="none" w="med" len="med"/>
                    </a:lnR>
                    <a:lnT w="12700" cap="flat" cmpd="sng" algn="ctr">
                      <a:solidFill>
                        <a:srgbClr val="FFFFFF"/>
                      </a:solidFill>
                      <a:prstDash val="sysDash"/>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endParaRPr kumimoji="0" lang="en-US" sz="1350" b="0" i="0" u="none" strike="noStrike" cap="none" normalizeH="0" baseline="0" dirty="0" smtClean="0">
                        <a:ln>
                          <a:noFill/>
                        </a:ln>
                        <a:solidFill>
                          <a:schemeClr val="tx1"/>
                        </a:solidFill>
                        <a:effectLst/>
                        <a:latin typeface="+mn-lt"/>
                        <a:ea typeface="ＭＳ Ｐゴシック" pitchFamily="34" charset="-128"/>
                      </a:endParaRPr>
                    </a:p>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86</a:t>
                      </a:r>
                    </a:p>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7</a:t>
                      </a:r>
                    </a:p>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7</a:t>
                      </a:r>
                    </a:p>
                  </a:txBody>
                  <a:tcPr marT="18288" marB="18288" anchor="ctr" horzOverflow="overflow">
                    <a:lnL w="12700" cap="flat" cmpd="sng" algn="ctr">
                      <a:solidFill>
                        <a:srgbClr val="FFFFFF"/>
                      </a:solidFill>
                      <a:prstDash val="sysDash"/>
                      <a:round/>
                      <a:headEnd type="none" w="med" len="med"/>
                      <a:tailEnd type="none" w="med" len="med"/>
                    </a:lnL>
                    <a:lnR w="12700" cap="flat" cmpd="sng" algn="ctr">
                      <a:solidFill>
                        <a:srgbClr val="FFFFFF"/>
                      </a:solidFill>
                      <a:prstDash val="sysDash"/>
                      <a:round/>
                      <a:headEnd type="none" w="med" len="med"/>
                      <a:tailEnd type="none" w="med" len="med"/>
                    </a:lnR>
                    <a:lnT w="12700" cap="flat" cmpd="sng" algn="ctr">
                      <a:solidFill>
                        <a:srgbClr val="FFFFFF"/>
                      </a:solidFill>
                      <a:prstDash val="sysDash"/>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endParaRPr kumimoji="0" lang="en-US" sz="1350" b="0" i="0" u="none" strike="noStrike" cap="none" normalizeH="0" baseline="0" dirty="0" smtClean="0">
                        <a:ln>
                          <a:noFill/>
                        </a:ln>
                        <a:solidFill>
                          <a:schemeClr val="tx1"/>
                        </a:solidFill>
                        <a:effectLst/>
                        <a:latin typeface="+mn-lt"/>
                        <a:ea typeface="ＭＳ Ｐゴシック" pitchFamily="34" charset="-128"/>
                      </a:endParaRPr>
                    </a:p>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89</a:t>
                      </a:r>
                    </a:p>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7</a:t>
                      </a:r>
                    </a:p>
                    <a:p>
                      <a:pPr marL="0" marR="0" lvl="0" indent="0" algn="ctr" defTabSz="914400" rtl="0" eaLnBrk="1" fontAlgn="base" latinLnBrk="0" hangingPunct="1">
                        <a:lnSpc>
                          <a:spcPct val="90000"/>
                        </a:lnSpc>
                        <a:spcBef>
                          <a:spcPct val="0"/>
                        </a:spcBef>
                        <a:spcAft>
                          <a:spcPct val="0"/>
                        </a:spcAft>
                        <a:buClrTx/>
                        <a:buSzTx/>
                        <a:buFontTx/>
                        <a:buNone/>
                        <a:tabLst/>
                      </a:pPr>
                      <a:r>
                        <a:rPr kumimoji="0" lang="en-US" sz="1350" b="0" i="0" u="none" strike="noStrike" cap="none" normalizeH="0" baseline="0" dirty="0" smtClean="0">
                          <a:ln>
                            <a:noFill/>
                          </a:ln>
                          <a:solidFill>
                            <a:schemeClr val="tx1"/>
                          </a:solidFill>
                          <a:effectLst/>
                          <a:latin typeface="+mn-lt"/>
                          <a:ea typeface="ＭＳ Ｐゴシック" pitchFamily="34" charset="-128"/>
                        </a:rPr>
                        <a:t>4</a:t>
                      </a:r>
                    </a:p>
                  </a:txBody>
                  <a:tcPr marT="18288" marB="18288" anchor="ctr" horzOverflow="overflow">
                    <a:lnL w="12700" cap="flat" cmpd="sng" algn="ctr">
                      <a:solidFill>
                        <a:srgbClr val="FFFFFF"/>
                      </a:solid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rgbClr val="FFFFFF"/>
                      </a:solidFill>
                      <a:prstDash val="sysDash"/>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noFill/>
                  </a:tcPr>
                </a:tc>
              </a:tr>
            </a:tbl>
          </a:graphicData>
        </a:graphic>
      </p:graphicFrame>
      <p:sp>
        <p:nvSpPr>
          <p:cNvPr id="6" name="TextBox 5"/>
          <p:cNvSpPr txBox="1"/>
          <p:nvPr/>
        </p:nvSpPr>
        <p:spPr>
          <a:xfrm>
            <a:off x="457200" y="5867400"/>
            <a:ext cx="8458200" cy="693523"/>
          </a:xfrm>
          <a:prstGeom prst="rect">
            <a:avLst/>
          </a:prstGeom>
        </p:spPr>
        <p:txBody>
          <a:bodyPr wrap="square" rtlCol="0" anchor="b">
            <a:spAutoFit/>
          </a:bodyPr>
          <a:lstStyle/>
          <a:p>
            <a:pPr>
              <a:lnSpc>
                <a:spcPct val="80000"/>
              </a:lnSpc>
              <a:spcBef>
                <a:spcPts val="600"/>
              </a:spcBef>
            </a:pPr>
            <a:r>
              <a:rPr lang="en-US" sz="1400" baseline="30000" dirty="0"/>
              <a:t>a </a:t>
            </a:r>
            <a:r>
              <a:rPr lang="en-US" sz="1400" dirty="0"/>
              <a:t>Randomized patients with an ECOG PS of 2 or 3 or a best response to induction therapy of progressive disease or unknown were considered protocol violations</a:t>
            </a:r>
            <a:r>
              <a:rPr lang="en-US" sz="1400" dirty="0" smtClean="0"/>
              <a:t>.</a:t>
            </a:r>
            <a:endParaRPr lang="en-US" sz="1400" dirty="0"/>
          </a:p>
          <a:p>
            <a:pPr>
              <a:lnSpc>
                <a:spcPct val="80000"/>
              </a:lnSpc>
              <a:spcBef>
                <a:spcPts val="600"/>
              </a:spcBef>
            </a:pPr>
            <a:r>
              <a:rPr lang="en-US" sz="1400" baseline="30000" dirty="0"/>
              <a:t>b </a:t>
            </a:r>
            <a:r>
              <a:rPr lang="en-US" sz="1400" dirty="0"/>
              <a:t>Lung Cancer Staging Guidelines, Version 5.</a:t>
            </a:r>
          </a:p>
        </p:txBody>
      </p:sp>
    </p:spTree>
    <p:custDataLst>
      <p:tags r:id="rId1"/>
    </p:custDataLst>
    <p:extLst>
      <p:ext uri="{BB962C8B-B14F-4D97-AF65-F5344CB8AC3E}">
        <p14:creationId xmlns:p14="http://schemas.microsoft.com/office/powerpoint/2010/main" val="29486715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3600" b="1" dirty="0" smtClean="0">
                <a:solidFill>
                  <a:srgbClr val="FFFF00"/>
                </a:solidFill>
              </a:rPr>
              <a:t>PARAMOUNT: Final OS From Randomization</a:t>
            </a:r>
            <a:endParaRPr lang="en-US" sz="3600" b="1" dirty="0">
              <a:solidFill>
                <a:srgbClr val="FFFF00"/>
              </a:solidFill>
            </a:endParaRPr>
          </a:p>
        </p:txBody>
      </p:sp>
      <p:sp>
        <p:nvSpPr>
          <p:cNvPr id="17" name="TextBox 10"/>
          <p:cNvSpPr txBox="1">
            <a:spLocks noChangeArrowheads="1"/>
          </p:cNvSpPr>
          <p:nvPr/>
        </p:nvSpPr>
        <p:spPr bwMode="auto">
          <a:xfrm>
            <a:off x="6012247" y="5029200"/>
            <a:ext cx="2369753" cy="822960"/>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ctr" fontAlgn="base">
              <a:spcBef>
                <a:spcPct val="0"/>
              </a:spcBef>
              <a:spcAft>
                <a:spcPts val="0"/>
              </a:spcAft>
              <a:defRPr b="1">
                <a:solidFill>
                  <a:srgbClr val="FFFFFF"/>
                </a:solidFill>
                <a:ea typeface="SimSun"/>
                <a:cs typeface="SimSun"/>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1600" dirty="0"/>
              <a:t>Unadjusted HR: 0.78 </a:t>
            </a:r>
          </a:p>
          <a:p>
            <a:r>
              <a:rPr lang="en-US" sz="1600" dirty="0"/>
              <a:t>(95% CI: 0.64-0.96)</a:t>
            </a:r>
          </a:p>
          <a:p>
            <a:r>
              <a:rPr lang="en-US" sz="1600" dirty="0"/>
              <a:t>Log-rank </a:t>
            </a:r>
            <a:r>
              <a:rPr lang="en-US" sz="1600" i="1" dirty="0"/>
              <a:t>P</a:t>
            </a:r>
            <a:r>
              <a:rPr lang="en-US" sz="1600" dirty="0"/>
              <a:t>=0.0195</a:t>
            </a:r>
          </a:p>
        </p:txBody>
      </p:sp>
      <p:graphicFrame>
        <p:nvGraphicFramePr>
          <p:cNvPr id="20" name="Group 40"/>
          <p:cNvGraphicFramePr>
            <a:graphicFrameLocks noGrp="1"/>
          </p:cNvGraphicFramePr>
          <p:nvPr>
            <p:extLst>
              <p:ext uri="{D42A27DB-BD31-4B8C-83A1-F6EECF244321}">
                <p14:modId xmlns:p14="http://schemas.microsoft.com/office/powerpoint/2010/main" val="714432366"/>
              </p:ext>
            </p:extLst>
          </p:nvPr>
        </p:nvGraphicFramePr>
        <p:xfrm>
          <a:off x="830647" y="1905000"/>
          <a:ext cx="7543799" cy="2743198"/>
        </p:xfrm>
        <a:graphic>
          <a:graphicData uri="http://schemas.openxmlformats.org/drawingml/2006/table">
            <a:tbl>
              <a:tblPr/>
              <a:tblGrid>
                <a:gridCol w="2933519"/>
                <a:gridCol w="2305140"/>
                <a:gridCol w="2305140"/>
              </a:tblGrid>
              <a:tr h="403670">
                <a:tc>
                  <a:txBody>
                    <a:bodyPr/>
                    <a:lstStyle/>
                    <a:p>
                      <a:pPr marL="90488" marR="0" lvl="0" indent="0" algn="l" defTabSz="914400" rtl="0" eaLnBrk="1" fontAlgn="base" latinLnBrk="0" hangingPunct="1">
                        <a:lnSpc>
                          <a:spcPct val="100000"/>
                        </a:lnSpc>
                        <a:spcBef>
                          <a:spcPct val="0"/>
                        </a:spcBef>
                        <a:spcAft>
                          <a:spcPct val="0"/>
                        </a:spcAft>
                        <a:buClr>
                          <a:schemeClr val="bg1"/>
                        </a:buClr>
                        <a:buSzTx/>
                        <a:buFontTx/>
                        <a:buNone/>
                        <a:tabLst/>
                      </a:pPr>
                      <a:endParaRPr kumimoji="0" lang="es-ES" sz="2000" b="1" i="0" u="none" strike="noStrike" cap="none" normalizeH="0" baseline="0" dirty="0" smtClean="0">
                        <a:ln>
                          <a:noFill/>
                        </a:ln>
                        <a:solidFill>
                          <a:schemeClr val="bg1"/>
                        </a:solidFill>
                        <a:effectLst/>
                        <a:latin typeface="+mn-lt"/>
                        <a:ea typeface="Arial Unicode MS" pitchFamily="34" charset="-128"/>
                        <a:cs typeface="Arial Unicode MS" pitchFamily="34" charset="-128"/>
                      </a:endParaRP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285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CA" sz="2000" b="1" i="0" u="none" strike="noStrike" cap="none" normalizeH="0" baseline="0" dirty="0" smtClean="0">
                          <a:ln>
                            <a:noFill/>
                          </a:ln>
                          <a:solidFill>
                            <a:srgbClr val="FFFF00"/>
                          </a:solidFill>
                          <a:effectLst/>
                          <a:latin typeface="+mn-lt"/>
                          <a:ea typeface="Arial Unicode MS" pitchFamily="34" charset="-128"/>
                          <a:cs typeface="Arial Unicode MS" pitchFamily="34" charset="-128"/>
                        </a:rPr>
                        <a:t>Pem</a:t>
                      </a: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285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CA" sz="2000" b="1" i="0" u="none" strike="noStrike" cap="none" normalizeH="0" baseline="0" dirty="0" smtClean="0">
                          <a:ln>
                            <a:noFill/>
                          </a:ln>
                          <a:solidFill>
                            <a:srgbClr val="00FFFF"/>
                          </a:solidFill>
                          <a:effectLst/>
                          <a:latin typeface="+mn-lt"/>
                          <a:ea typeface="Arial Unicode MS" pitchFamily="34" charset="-128"/>
                          <a:cs typeface="Arial Unicode MS" pitchFamily="34" charset="-128"/>
                        </a:rPr>
                        <a:t>Placebo</a:t>
                      </a: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285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4848">
                <a:tc>
                  <a:txBody>
                    <a:bodyPr/>
                    <a:lstStyle/>
                    <a:p>
                      <a:pPr marL="4763"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2000" b="0" i="0" u="none" strike="noStrike" cap="none" normalizeH="0" baseline="0" dirty="0" smtClean="0">
                          <a:ln>
                            <a:noFill/>
                          </a:ln>
                          <a:solidFill>
                            <a:schemeClr val="tx2"/>
                          </a:solidFill>
                          <a:effectLst/>
                          <a:latin typeface="+mn-lt"/>
                          <a:ea typeface="Arial Unicode MS" pitchFamily="34" charset="-128"/>
                          <a:cs typeface="Arial Unicode MS" pitchFamily="34" charset="-128"/>
                        </a:rPr>
                        <a:t>Median OS, months</a:t>
                      </a:r>
                    </a:p>
                    <a:p>
                      <a:pPr marL="228600"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2000" b="0" i="0" u="none" strike="noStrike" cap="none" normalizeH="0" baseline="0" dirty="0" smtClean="0">
                          <a:ln>
                            <a:noFill/>
                          </a:ln>
                          <a:solidFill>
                            <a:schemeClr val="tx2"/>
                          </a:solidFill>
                          <a:effectLst/>
                          <a:latin typeface="+mn-lt"/>
                          <a:ea typeface="Arial Unicode MS" pitchFamily="34" charset="-128"/>
                          <a:cs typeface="Arial Unicode MS" pitchFamily="34" charset="-128"/>
                        </a:rPr>
                        <a:t>(95% CI)</a:t>
                      </a: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mn-lt"/>
                          <a:ea typeface="Arial Unicode MS" pitchFamily="34" charset="-128"/>
                          <a:cs typeface="Arial Unicode MS" pitchFamily="34" charset="-128"/>
                        </a:rPr>
                        <a:t>13.9</a:t>
                      </a:r>
                      <a:br>
                        <a:rPr kumimoji="0" lang="en-US" sz="2000" b="0" i="0" u="none" strike="noStrike" cap="none" normalizeH="0" baseline="0" dirty="0" smtClean="0">
                          <a:ln>
                            <a:noFill/>
                          </a:ln>
                          <a:solidFill>
                            <a:schemeClr val="tx1"/>
                          </a:solidFill>
                          <a:effectLst/>
                          <a:latin typeface="+mn-lt"/>
                          <a:ea typeface="Arial Unicode MS" pitchFamily="34" charset="-128"/>
                          <a:cs typeface="Arial Unicode MS" pitchFamily="34" charset="-128"/>
                        </a:rPr>
                      </a:br>
                      <a:r>
                        <a:rPr kumimoji="0" lang="en-US" sz="2000" b="0" i="0" u="none" strike="noStrike" cap="none" normalizeH="0" baseline="0" dirty="0" smtClean="0">
                          <a:ln>
                            <a:noFill/>
                          </a:ln>
                          <a:solidFill>
                            <a:schemeClr val="tx1"/>
                          </a:solidFill>
                          <a:effectLst/>
                          <a:latin typeface="+mn-lt"/>
                          <a:ea typeface="Arial Unicode MS" pitchFamily="34" charset="-128"/>
                          <a:cs typeface="Arial Unicode MS" pitchFamily="34" charset="-128"/>
                        </a:rPr>
                        <a:t>(12.8-16.0)</a:t>
                      </a: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mn-lt"/>
                          <a:ea typeface="Arial Unicode MS" pitchFamily="34" charset="-128"/>
                          <a:cs typeface="Arial Unicode MS" pitchFamily="34" charset="-128"/>
                        </a:rPr>
                        <a:t>11.0</a:t>
                      </a:r>
                      <a:br>
                        <a:rPr kumimoji="0" lang="en-US" sz="2000" b="0" i="0" u="none" strike="noStrike" cap="none" normalizeH="0" baseline="0" dirty="0" smtClean="0">
                          <a:ln>
                            <a:noFill/>
                          </a:ln>
                          <a:solidFill>
                            <a:schemeClr val="tx1"/>
                          </a:solidFill>
                          <a:effectLst/>
                          <a:latin typeface="+mn-lt"/>
                          <a:ea typeface="Arial Unicode MS" pitchFamily="34" charset="-128"/>
                          <a:cs typeface="Arial Unicode MS" pitchFamily="34" charset="-128"/>
                        </a:rPr>
                      </a:br>
                      <a:r>
                        <a:rPr kumimoji="0" lang="en-US" sz="2000" b="0" i="0" u="none" strike="noStrike" cap="none" normalizeH="0" baseline="0" dirty="0" smtClean="0">
                          <a:ln>
                            <a:noFill/>
                          </a:ln>
                          <a:solidFill>
                            <a:schemeClr val="tx1"/>
                          </a:solidFill>
                          <a:effectLst/>
                          <a:latin typeface="+mn-lt"/>
                          <a:ea typeface="Arial Unicode MS" pitchFamily="34" charset="-128"/>
                          <a:cs typeface="Arial Unicode MS" pitchFamily="34" charset="-128"/>
                        </a:rPr>
                        <a:t>(10.0-12.5)</a:t>
                      </a: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670">
                <a:tc>
                  <a:txBody>
                    <a:bodyPr/>
                    <a:lstStyle/>
                    <a:p>
                      <a:pPr marL="4763"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2000" b="0" i="0" u="none" strike="noStrike" cap="none" normalizeH="0" baseline="0" dirty="0" smtClean="0">
                          <a:ln>
                            <a:noFill/>
                          </a:ln>
                          <a:solidFill>
                            <a:schemeClr val="tx2"/>
                          </a:solidFill>
                          <a:effectLst/>
                          <a:latin typeface="+mn-lt"/>
                          <a:ea typeface="Arial Unicode MS" pitchFamily="34" charset="-128"/>
                          <a:cs typeface="Arial Unicode MS" pitchFamily="34" charset="-128"/>
                        </a:rPr>
                        <a:t>Censoring, %</a:t>
                      </a: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mn-lt"/>
                          <a:ea typeface="Arial Unicode MS" pitchFamily="34" charset="-128"/>
                          <a:cs typeface="Arial Unicode MS" pitchFamily="34" charset="-128"/>
                        </a:rPr>
                        <a:t>28.7</a:t>
                      </a: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mn-lt"/>
                          <a:ea typeface="Arial Unicode MS" pitchFamily="34" charset="-128"/>
                          <a:cs typeface="Arial Unicode MS" pitchFamily="34" charset="-128"/>
                        </a:rPr>
                        <a:t>21.7</a:t>
                      </a: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670">
                <a:tc gridSpan="3">
                  <a:txBody>
                    <a:bodyPr/>
                    <a:lstStyle/>
                    <a:p>
                      <a:pPr marL="4763"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2000" b="0" i="0" u="none" strike="noStrike" cap="none" normalizeH="0" baseline="0" dirty="0" smtClean="0">
                          <a:ln>
                            <a:noFill/>
                          </a:ln>
                          <a:solidFill>
                            <a:schemeClr val="tx1"/>
                          </a:solidFill>
                          <a:effectLst/>
                          <a:latin typeface="+mn-lt"/>
                          <a:ea typeface="Arial Unicode MS" pitchFamily="34" charset="-128"/>
                          <a:cs typeface="Arial Unicode MS" pitchFamily="34" charset="-128"/>
                        </a:rPr>
                        <a:t>Survival rate (95% CI), %</a:t>
                      </a: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s-ES" sz="1600" b="0" i="0" u="none" strike="noStrike" cap="none" normalizeH="0" baseline="0" dirty="0" smtClean="0">
                        <a:ln>
                          <a:noFill/>
                        </a:ln>
                        <a:solidFill>
                          <a:schemeClr val="tx1"/>
                        </a:solidFill>
                        <a:effectLst/>
                        <a:latin typeface="Arial Unicode MS" pitchFamily="34" charset="-128"/>
                        <a:cs typeface="Arial" pitchFamily="34" charset="0"/>
                      </a:endParaRPr>
                    </a:p>
                  </a:txBody>
                  <a:tcPr marL="0" marR="0" marT="0" marB="0" anchor="ctr" horzOverflow="overflow">
                    <a:lnL>
                      <a:noFill/>
                    </a:lnL>
                    <a:lnR>
                      <a:noFill/>
                    </a:lnR>
                    <a:lnT>
                      <a:noFill/>
                    </a:lnT>
                    <a:lnB>
                      <a:noFill/>
                    </a:lnB>
                    <a:lnTlToBr>
                      <a:noFill/>
                    </a:lnTlToBr>
                    <a:lnBlToTr>
                      <a:noFill/>
                    </a:lnBlToTr>
                    <a:noFill/>
                  </a:tcPr>
                </a:tc>
              </a:tr>
              <a:tr h="403670">
                <a:tc>
                  <a:txBody>
                    <a:bodyPr/>
                    <a:lstStyle/>
                    <a:p>
                      <a:pPr marL="228600"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2000" b="0" i="0" u="none" strike="noStrike" cap="none" normalizeH="0" baseline="0" dirty="0" smtClean="0">
                          <a:ln>
                            <a:noFill/>
                          </a:ln>
                          <a:solidFill>
                            <a:schemeClr val="tx2"/>
                          </a:solidFill>
                          <a:effectLst/>
                          <a:latin typeface="+mn-lt"/>
                          <a:ea typeface="Arial Unicode MS" pitchFamily="34" charset="-128"/>
                          <a:cs typeface="Arial Unicode MS" pitchFamily="34" charset="-128"/>
                        </a:rPr>
                        <a:t>1-year</a:t>
                      </a: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mn-lt"/>
                          <a:ea typeface="Arial Unicode MS" pitchFamily="34" charset="-128"/>
                          <a:cs typeface="Arial Unicode MS" pitchFamily="34" charset="-128"/>
                        </a:rPr>
                        <a:t>58 (53-63)</a:t>
                      </a: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mn-lt"/>
                          <a:ea typeface="Arial Unicode MS" pitchFamily="34" charset="-128"/>
                          <a:cs typeface="Arial Unicode MS" pitchFamily="34" charset="-128"/>
                        </a:rPr>
                        <a:t>45 (38-53)</a:t>
                      </a: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670">
                <a:tc>
                  <a:txBody>
                    <a:bodyPr/>
                    <a:lstStyle/>
                    <a:p>
                      <a:pPr marL="228600"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2000" b="0" i="0" u="none" strike="noStrike" cap="none" normalizeH="0" baseline="0" dirty="0" smtClean="0">
                          <a:ln>
                            <a:noFill/>
                          </a:ln>
                          <a:solidFill>
                            <a:schemeClr val="tx2"/>
                          </a:solidFill>
                          <a:effectLst/>
                          <a:latin typeface="+mn-lt"/>
                          <a:ea typeface="Arial Unicode MS" pitchFamily="34" charset="-128"/>
                          <a:cs typeface="Arial Unicode MS" pitchFamily="34" charset="-128"/>
                        </a:rPr>
                        <a:t>2-year</a:t>
                      </a: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mn-lt"/>
                          <a:ea typeface="Arial Unicode MS" pitchFamily="34" charset="-128"/>
                          <a:cs typeface="Arial Unicode MS" pitchFamily="34" charset="-128"/>
                        </a:rPr>
                        <a:t>32 (27-37)</a:t>
                      </a: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mn-lt"/>
                          <a:ea typeface="Arial Unicode MS" pitchFamily="34" charset="-128"/>
                          <a:cs typeface="Arial Unicode MS" pitchFamily="34" charset="-128"/>
                        </a:rPr>
                        <a:t>21 (15-28)</a:t>
                      </a: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9" name="TextBox 58"/>
          <p:cNvSpPr txBox="1"/>
          <p:nvPr/>
        </p:nvSpPr>
        <p:spPr>
          <a:xfrm>
            <a:off x="76200" y="6477000"/>
            <a:ext cx="8202613" cy="292388"/>
          </a:xfrm>
          <a:prstGeom prst="rect">
            <a:avLst/>
          </a:prstGeom>
        </p:spPr>
        <p:txBody>
          <a:bodyPr wrap="square" rtlCol="0" anchor="b">
            <a:spAutoFit/>
          </a:bodyPr>
          <a:lstStyle/>
          <a:p>
            <a:r>
              <a:rPr lang="en-US" sz="1300" dirty="0" smtClean="0">
                <a:solidFill>
                  <a:srgbClr val="FFFFFF"/>
                </a:solidFill>
                <a:cs typeface="Arial" pitchFamily="34" charset="0"/>
              </a:rPr>
              <a:t>Paz-Ares L, </a:t>
            </a:r>
            <a:r>
              <a:rPr lang="en-US" sz="1300" dirty="0">
                <a:solidFill>
                  <a:srgbClr val="FFFFFF"/>
                </a:solidFill>
                <a:cs typeface="Arial" pitchFamily="34" charset="0"/>
              </a:rPr>
              <a:t>et al. </a:t>
            </a:r>
            <a:r>
              <a:rPr lang="en-US" sz="1300" dirty="0" smtClean="0">
                <a:solidFill>
                  <a:srgbClr val="FFFFFF"/>
                </a:solidFill>
                <a:cs typeface="Arial" pitchFamily="34" charset="0"/>
              </a:rPr>
              <a:t>Presented at: </a:t>
            </a:r>
            <a:r>
              <a:rPr lang="it-IT" sz="1300" dirty="0" smtClean="0">
                <a:solidFill>
                  <a:srgbClr val="FFFFFF"/>
                </a:solidFill>
                <a:cs typeface="Arial" pitchFamily="34" charset="0"/>
              </a:rPr>
              <a:t>ASCO. 2012 (</a:t>
            </a:r>
            <a:r>
              <a:rPr lang="it-IT" sz="1300" dirty="0" err="1" smtClean="0">
                <a:solidFill>
                  <a:srgbClr val="FFFFFF"/>
                </a:solidFill>
                <a:cs typeface="Arial" pitchFamily="34" charset="0"/>
              </a:rPr>
              <a:t>abstr</a:t>
            </a:r>
            <a:r>
              <a:rPr lang="it-IT" sz="1300" dirty="0" smtClean="0">
                <a:solidFill>
                  <a:srgbClr val="FFFFFF"/>
                </a:solidFill>
                <a:cs typeface="Arial" pitchFamily="34" charset="0"/>
              </a:rPr>
              <a:t> LBA7507)</a:t>
            </a:r>
            <a:r>
              <a:rPr lang="en-US" sz="1300" dirty="0" smtClean="0">
                <a:solidFill>
                  <a:srgbClr val="FFFFFF"/>
                </a:solidFill>
                <a:cs typeface="Arial" pitchFamily="34" charset="0"/>
              </a:rPr>
              <a:t>. </a:t>
            </a:r>
            <a:endParaRPr lang="en-US" sz="1300" dirty="0">
              <a:solidFill>
                <a:srgbClr val="FFFFFF"/>
              </a:solidFill>
              <a:cs typeface="Arial" pitchFamily="34" charset="0"/>
            </a:endParaRPr>
          </a:p>
        </p:txBody>
      </p:sp>
    </p:spTree>
    <p:extLst>
      <p:ext uri="{BB962C8B-B14F-4D97-AF65-F5344CB8AC3E}">
        <p14:creationId xmlns:p14="http://schemas.microsoft.com/office/powerpoint/2010/main" val="136990714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0"/>
          <p:cNvSpPr txBox="1">
            <a:spLocks noChangeArrowheads="1"/>
          </p:cNvSpPr>
          <p:nvPr/>
        </p:nvSpPr>
        <p:spPr bwMode="auto">
          <a:xfrm>
            <a:off x="1043751" y="1642408"/>
            <a:ext cx="3297620" cy="2246769"/>
          </a:xfrm>
          <a:prstGeom prst="rect">
            <a:avLst/>
          </a:prstGeom>
          <a:noFill/>
          <a:ln w="9525">
            <a:noFill/>
            <a:miter lim="800000"/>
            <a:headEnd/>
            <a:tailEnd/>
          </a:ln>
        </p:spPr>
        <p:txBody>
          <a:bodyPr wrap="square">
            <a:spAutoFit/>
          </a:bodyPr>
          <a:lstStyle/>
          <a:p>
            <a:pPr algn="l" eaLnBrk="1" hangingPunct="1">
              <a:lnSpc>
                <a:spcPct val="100000"/>
              </a:lnSpc>
            </a:pPr>
            <a:r>
              <a:rPr lang="en-US" sz="2000" b="1" dirty="0" smtClean="0">
                <a:cs typeface="Arial" pitchFamily="34" charset="0"/>
              </a:rPr>
              <a:t>Pemetrexed</a:t>
            </a:r>
            <a:br>
              <a:rPr lang="en-US" sz="2000" b="1" dirty="0" smtClean="0">
                <a:cs typeface="Arial" pitchFamily="34" charset="0"/>
              </a:rPr>
            </a:br>
            <a:r>
              <a:rPr lang="en-US" sz="2000" dirty="0" smtClean="0">
                <a:cs typeface="Arial" pitchFamily="34" charset="0"/>
              </a:rPr>
              <a:t>Median OS = 16.9 months </a:t>
            </a:r>
            <a:br>
              <a:rPr lang="en-US" sz="2000" dirty="0" smtClean="0">
                <a:cs typeface="Arial" pitchFamily="34" charset="0"/>
              </a:rPr>
            </a:br>
            <a:r>
              <a:rPr lang="en-US" sz="2000" dirty="0" smtClean="0">
                <a:cs typeface="Arial" pitchFamily="34" charset="0"/>
              </a:rPr>
              <a:t>(95% CI: 15.8-19.0 months)</a:t>
            </a:r>
          </a:p>
          <a:p>
            <a:pPr algn="l" eaLnBrk="1" hangingPunct="1">
              <a:lnSpc>
                <a:spcPct val="100000"/>
              </a:lnSpc>
            </a:pPr>
            <a:endParaRPr lang="en-US" sz="2000" b="1" dirty="0" smtClean="0">
              <a:cs typeface="Arial" pitchFamily="34" charset="0"/>
            </a:endParaRPr>
          </a:p>
          <a:p>
            <a:pPr algn="l" eaLnBrk="1" hangingPunct="1">
              <a:lnSpc>
                <a:spcPct val="100000"/>
              </a:lnSpc>
            </a:pPr>
            <a:r>
              <a:rPr lang="en-US" sz="2000" b="1" dirty="0" smtClean="0">
                <a:cs typeface="Arial" pitchFamily="34" charset="0"/>
              </a:rPr>
              <a:t>Placebo</a:t>
            </a:r>
            <a:br>
              <a:rPr lang="en-US" sz="2000" b="1" dirty="0" smtClean="0">
                <a:cs typeface="Arial" pitchFamily="34" charset="0"/>
              </a:rPr>
            </a:br>
            <a:r>
              <a:rPr lang="en-US" sz="2000" dirty="0" smtClean="0">
                <a:cs typeface="Arial" pitchFamily="34" charset="0"/>
              </a:rPr>
              <a:t>Median OS = 14.0 months </a:t>
            </a:r>
            <a:br>
              <a:rPr lang="en-US" sz="2000" dirty="0" smtClean="0">
                <a:cs typeface="Arial" pitchFamily="34" charset="0"/>
              </a:rPr>
            </a:br>
            <a:r>
              <a:rPr lang="en-US" sz="2000" dirty="0" smtClean="0">
                <a:cs typeface="Arial" pitchFamily="34" charset="0"/>
              </a:rPr>
              <a:t>(95% CI: 12.9-15.5 months)</a:t>
            </a:r>
            <a:endParaRPr lang="en-US" sz="2000" dirty="0">
              <a:cs typeface="Arial" pitchFamily="34" charset="0"/>
            </a:endParaRPr>
          </a:p>
        </p:txBody>
      </p:sp>
      <p:sp>
        <p:nvSpPr>
          <p:cNvPr id="3" name="Title 2"/>
          <p:cNvSpPr>
            <a:spLocks noGrp="1"/>
          </p:cNvSpPr>
          <p:nvPr>
            <p:ph type="title"/>
          </p:nvPr>
        </p:nvSpPr>
        <p:spPr>
          <a:xfrm>
            <a:off x="0" y="152400"/>
            <a:ext cx="9144000" cy="1143000"/>
          </a:xfrm>
        </p:spPr>
        <p:txBody>
          <a:bodyPr>
            <a:normAutofit/>
          </a:bodyPr>
          <a:lstStyle/>
          <a:p>
            <a:r>
              <a:rPr lang="en-US" sz="4000" b="1" dirty="0" smtClean="0">
                <a:solidFill>
                  <a:srgbClr val="FFFF00"/>
                </a:solidFill>
              </a:rPr>
              <a:t>PARAMOUNT: Final OS From Induction</a:t>
            </a:r>
            <a:endParaRPr lang="en-US" sz="4000" b="1" dirty="0">
              <a:solidFill>
                <a:srgbClr val="FFFF00"/>
              </a:solidFill>
            </a:endParaRPr>
          </a:p>
        </p:txBody>
      </p:sp>
      <p:sp>
        <p:nvSpPr>
          <p:cNvPr id="60" name="TextBox 59"/>
          <p:cNvSpPr txBox="1"/>
          <p:nvPr/>
        </p:nvSpPr>
        <p:spPr>
          <a:xfrm>
            <a:off x="76200" y="6477000"/>
            <a:ext cx="8202613" cy="292388"/>
          </a:xfrm>
          <a:prstGeom prst="rect">
            <a:avLst/>
          </a:prstGeom>
        </p:spPr>
        <p:txBody>
          <a:bodyPr wrap="square" rtlCol="0" anchor="b">
            <a:spAutoFit/>
          </a:bodyPr>
          <a:lstStyle/>
          <a:p>
            <a:r>
              <a:rPr lang="en-US" sz="1300" dirty="0" smtClean="0">
                <a:solidFill>
                  <a:srgbClr val="FFFFFF"/>
                </a:solidFill>
                <a:cs typeface="Arial" pitchFamily="34" charset="0"/>
              </a:rPr>
              <a:t>Paz-Ares L, </a:t>
            </a:r>
            <a:r>
              <a:rPr lang="en-US" sz="1300" dirty="0">
                <a:solidFill>
                  <a:srgbClr val="FFFFFF"/>
                </a:solidFill>
                <a:cs typeface="Arial" pitchFamily="34" charset="0"/>
              </a:rPr>
              <a:t>et al. </a:t>
            </a:r>
            <a:r>
              <a:rPr lang="en-US" sz="1300" dirty="0" smtClean="0">
                <a:solidFill>
                  <a:srgbClr val="FFFFFF"/>
                </a:solidFill>
                <a:cs typeface="Arial" pitchFamily="34" charset="0"/>
              </a:rPr>
              <a:t>Presented at: </a:t>
            </a:r>
            <a:r>
              <a:rPr lang="it-IT" sz="1300" dirty="0" smtClean="0">
                <a:solidFill>
                  <a:srgbClr val="FFFFFF"/>
                </a:solidFill>
                <a:cs typeface="Arial" pitchFamily="34" charset="0"/>
              </a:rPr>
              <a:t>ASCO. 2012 (</a:t>
            </a:r>
            <a:r>
              <a:rPr lang="it-IT" sz="1300" dirty="0" err="1" smtClean="0">
                <a:solidFill>
                  <a:srgbClr val="FFFFFF"/>
                </a:solidFill>
                <a:cs typeface="Arial" pitchFamily="34" charset="0"/>
              </a:rPr>
              <a:t>abstr</a:t>
            </a:r>
            <a:r>
              <a:rPr lang="it-IT" sz="1300" dirty="0" smtClean="0">
                <a:solidFill>
                  <a:srgbClr val="FFFFFF"/>
                </a:solidFill>
                <a:cs typeface="Arial" pitchFamily="34" charset="0"/>
              </a:rPr>
              <a:t> LBA7507)</a:t>
            </a:r>
            <a:r>
              <a:rPr lang="en-US" sz="1300" dirty="0" smtClean="0">
                <a:solidFill>
                  <a:srgbClr val="FFFFFF"/>
                </a:solidFill>
                <a:cs typeface="Arial" pitchFamily="34" charset="0"/>
              </a:rPr>
              <a:t>. </a:t>
            </a:r>
            <a:endParaRPr lang="en-US" sz="1300" dirty="0">
              <a:solidFill>
                <a:srgbClr val="FFFFFF"/>
              </a:solidFill>
              <a:cs typeface="Arial" pitchFamily="34" charset="0"/>
            </a:endParaRPr>
          </a:p>
        </p:txBody>
      </p:sp>
      <p:sp>
        <p:nvSpPr>
          <p:cNvPr id="63" name="TextBox 10"/>
          <p:cNvSpPr txBox="1">
            <a:spLocks noChangeArrowheads="1"/>
          </p:cNvSpPr>
          <p:nvPr/>
        </p:nvSpPr>
        <p:spPr bwMode="auto">
          <a:xfrm>
            <a:off x="4884098" y="2149728"/>
            <a:ext cx="3497902" cy="1214740"/>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ctr" fontAlgn="base">
              <a:spcBef>
                <a:spcPct val="0"/>
              </a:spcBef>
              <a:spcAft>
                <a:spcPts val="0"/>
              </a:spcAft>
              <a:defRPr b="1">
                <a:solidFill>
                  <a:srgbClr val="FFFFFF"/>
                </a:solidFill>
                <a:ea typeface="SimSun"/>
                <a:cs typeface="SimSun"/>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pl-PL" sz="2000" dirty="0"/>
              <a:t>Log-rank </a:t>
            </a:r>
            <a:r>
              <a:rPr lang="pl-PL" sz="2000" i="1" dirty="0"/>
              <a:t>P</a:t>
            </a:r>
            <a:r>
              <a:rPr lang="pl-PL" sz="2000" dirty="0"/>
              <a:t>=0.0191</a:t>
            </a:r>
          </a:p>
          <a:p>
            <a:r>
              <a:rPr lang="pl-PL" sz="2000" dirty="0"/>
              <a:t>HR=0.78 </a:t>
            </a:r>
            <a:r>
              <a:rPr lang="en-US" sz="2000" dirty="0" smtClean="0"/>
              <a:t/>
            </a:r>
            <a:br>
              <a:rPr lang="en-US" sz="2000" dirty="0" smtClean="0"/>
            </a:br>
            <a:r>
              <a:rPr lang="pl-PL" sz="2000" dirty="0" smtClean="0"/>
              <a:t>(</a:t>
            </a:r>
            <a:r>
              <a:rPr lang="pl-PL" sz="2000" dirty="0"/>
              <a:t>95% CI: 0.64-0.96)</a:t>
            </a:r>
          </a:p>
        </p:txBody>
      </p:sp>
    </p:spTree>
    <p:extLst>
      <p:ext uri="{BB962C8B-B14F-4D97-AF65-F5344CB8AC3E}">
        <p14:creationId xmlns:p14="http://schemas.microsoft.com/office/powerpoint/2010/main" val="294968338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4"/>
          <p:cNvSpPr>
            <a:spLocks noGrp="1" noChangeArrowheads="1"/>
          </p:cNvSpPr>
          <p:nvPr>
            <p:ph type="title"/>
          </p:nvPr>
        </p:nvSpPr>
        <p:spPr>
          <a:xfrm>
            <a:off x="228600" y="457200"/>
            <a:ext cx="8686800" cy="1143000"/>
          </a:xfrm>
        </p:spPr>
        <p:txBody>
          <a:bodyPr>
            <a:normAutofit fontScale="90000"/>
          </a:bodyPr>
          <a:lstStyle/>
          <a:p>
            <a:pPr eaLnBrk="1" hangingPunct="1">
              <a:defRPr/>
            </a:pPr>
            <a:r>
              <a:rPr lang="en-US" sz="3600" b="1" dirty="0" smtClean="0">
                <a:solidFill>
                  <a:srgbClr val="FFFF00"/>
                </a:solidFill>
              </a:rPr>
              <a:t>Phase III Trial of </a:t>
            </a:r>
            <a:r>
              <a:rPr lang="en-US" sz="3600" b="1" dirty="0" err="1" smtClean="0">
                <a:solidFill>
                  <a:srgbClr val="FFFF00"/>
                </a:solidFill>
              </a:rPr>
              <a:t>Bevacizumab</a:t>
            </a:r>
            <a:r>
              <a:rPr lang="en-US" sz="3600" b="1" dirty="0" smtClean="0">
                <a:solidFill>
                  <a:srgbClr val="FFFF00"/>
                </a:solidFill>
              </a:rPr>
              <a:t> </a:t>
            </a:r>
            <a:br>
              <a:rPr lang="en-US" sz="3600" b="1" dirty="0" smtClean="0">
                <a:solidFill>
                  <a:srgbClr val="FFFF00"/>
                </a:solidFill>
              </a:rPr>
            </a:br>
            <a:r>
              <a:rPr lang="en-US" sz="3600" b="1" dirty="0" smtClean="0">
                <a:solidFill>
                  <a:srgbClr val="FFFF00"/>
                </a:solidFill>
              </a:rPr>
              <a:t>in Non-Squamous NSCLC: ECOG-E4599</a:t>
            </a:r>
            <a:r>
              <a:rPr lang="en-US" sz="3200" b="1" dirty="0" smtClean="0">
                <a:solidFill>
                  <a:srgbClr val="FFFF00"/>
                </a:solidFill>
              </a:rPr>
              <a:t/>
            </a:r>
            <a:br>
              <a:rPr lang="en-US" sz="3200" b="1" dirty="0" smtClean="0">
                <a:solidFill>
                  <a:srgbClr val="FFFF00"/>
                </a:solidFill>
              </a:rPr>
            </a:br>
            <a:r>
              <a:rPr lang="en-US" sz="2500" b="1" dirty="0" smtClean="0">
                <a:solidFill>
                  <a:srgbClr val="FFFF00"/>
                </a:solidFill>
              </a:rPr>
              <a:t>N=855</a:t>
            </a:r>
            <a:endParaRPr lang="en-GB" sz="2500" b="1" dirty="0" smtClean="0">
              <a:solidFill>
                <a:srgbClr val="FFFF00"/>
              </a:solidFill>
            </a:endParaRPr>
          </a:p>
        </p:txBody>
      </p:sp>
      <p:sp>
        <p:nvSpPr>
          <p:cNvPr id="29699" name="AutoShape 6"/>
          <p:cNvSpPr>
            <a:spLocks noChangeArrowheads="1"/>
          </p:cNvSpPr>
          <p:nvPr/>
        </p:nvSpPr>
        <p:spPr bwMode="auto">
          <a:xfrm>
            <a:off x="4929188" y="1905000"/>
            <a:ext cx="3452812" cy="1450975"/>
          </a:xfrm>
          <a:prstGeom prst="roundRect">
            <a:avLst>
              <a:gd name="adj" fmla="val 16667"/>
            </a:avLst>
          </a:prstGeom>
          <a:solidFill>
            <a:schemeClr val="bg1"/>
          </a:solidFill>
          <a:ln w="19050">
            <a:solidFill>
              <a:schemeClr val="tx1"/>
            </a:solidFill>
            <a:round/>
            <a:headEnd/>
            <a:tailEnd/>
          </a:ln>
        </p:spPr>
        <p:txBody>
          <a:bodyPr lIns="18000" tIns="44450" rIns="18000" bIns="44450">
            <a:spAutoFit/>
          </a:bodyPr>
          <a:lstStyle/>
          <a:p>
            <a:pPr algn="ctr" defTabSz="892175" eaLnBrk="0" hangingPunct="0"/>
            <a:r>
              <a:rPr lang="en-US" b="1" dirty="0">
                <a:cs typeface="Times New Roman" pitchFamily="18" charset="0"/>
              </a:rPr>
              <a:t>(</a:t>
            </a:r>
            <a:r>
              <a:rPr lang="en-US" b="1" dirty="0" err="1">
                <a:cs typeface="Times New Roman" pitchFamily="18" charset="0"/>
              </a:rPr>
              <a:t>CbP</a:t>
            </a:r>
            <a:r>
              <a:rPr lang="en-US" b="1" dirty="0">
                <a:cs typeface="Times New Roman" pitchFamily="18" charset="0"/>
              </a:rPr>
              <a:t>)</a:t>
            </a:r>
          </a:p>
          <a:p>
            <a:pPr algn="ctr" defTabSz="892175" eaLnBrk="0" hangingPunct="0"/>
            <a:r>
              <a:rPr lang="en-US" dirty="0" err="1">
                <a:cs typeface="Times New Roman" pitchFamily="18" charset="0"/>
              </a:rPr>
              <a:t>Paclitaxel</a:t>
            </a:r>
            <a:r>
              <a:rPr lang="en-US" dirty="0">
                <a:cs typeface="Times New Roman" pitchFamily="18" charset="0"/>
              </a:rPr>
              <a:t> 200 mg/m</a:t>
            </a:r>
            <a:r>
              <a:rPr lang="en-US" baseline="30000" dirty="0">
                <a:cs typeface="Times New Roman" pitchFamily="18" charset="0"/>
              </a:rPr>
              <a:t>2</a:t>
            </a:r>
          </a:p>
          <a:p>
            <a:pPr algn="ctr" defTabSz="892175" eaLnBrk="0" hangingPunct="0"/>
            <a:r>
              <a:rPr lang="en-US" dirty="0" err="1">
                <a:cs typeface="Times New Roman" pitchFamily="18" charset="0"/>
              </a:rPr>
              <a:t>Carboplatin</a:t>
            </a:r>
            <a:r>
              <a:rPr lang="en-US" dirty="0">
                <a:cs typeface="Times New Roman" pitchFamily="18" charset="0"/>
              </a:rPr>
              <a:t>  AUC = 6</a:t>
            </a:r>
          </a:p>
          <a:p>
            <a:pPr algn="ctr" defTabSz="892175" eaLnBrk="0" hangingPunct="0"/>
            <a:r>
              <a:rPr lang="en-US" dirty="0">
                <a:cs typeface="Times New Roman" pitchFamily="18" charset="0"/>
              </a:rPr>
              <a:t>(q 3 weeks) x 6 cycles</a:t>
            </a:r>
          </a:p>
        </p:txBody>
      </p:sp>
      <p:sp>
        <p:nvSpPr>
          <p:cNvPr id="29700" name="AutoShape 7"/>
          <p:cNvSpPr>
            <a:spLocks noChangeArrowheads="1"/>
          </p:cNvSpPr>
          <p:nvPr/>
        </p:nvSpPr>
        <p:spPr bwMode="auto">
          <a:xfrm>
            <a:off x="4922838" y="4267200"/>
            <a:ext cx="3382962" cy="1787525"/>
          </a:xfrm>
          <a:prstGeom prst="roundRect">
            <a:avLst>
              <a:gd name="adj" fmla="val 16667"/>
            </a:avLst>
          </a:prstGeom>
          <a:solidFill>
            <a:schemeClr val="bg1"/>
          </a:solidFill>
          <a:ln w="19050" algn="ctr">
            <a:solidFill>
              <a:schemeClr val="tx1"/>
            </a:solidFill>
            <a:round/>
            <a:headEnd/>
            <a:tailEnd/>
          </a:ln>
        </p:spPr>
        <p:txBody>
          <a:bodyPr lIns="18000" tIns="44450" rIns="18000" bIns="44450">
            <a:spAutoFit/>
          </a:bodyPr>
          <a:lstStyle/>
          <a:p>
            <a:pPr algn="ctr" defTabSz="892175" eaLnBrk="0" hangingPunct="0"/>
            <a:r>
              <a:rPr lang="en-US" b="1" dirty="0">
                <a:cs typeface="Times New Roman" pitchFamily="18" charset="0"/>
              </a:rPr>
              <a:t>(</a:t>
            </a:r>
            <a:r>
              <a:rPr lang="en-US" b="1" dirty="0" err="1">
                <a:cs typeface="Times New Roman" pitchFamily="18" charset="0"/>
              </a:rPr>
              <a:t>CbP</a:t>
            </a:r>
            <a:r>
              <a:rPr lang="en-US" b="1" dirty="0">
                <a:cs typeface="Times New Roman" pitchFamily="18" charset="0"/>
              </a:rPr>
              <a:t> + Bev)</a:t>
            </a:r>
          </a:p>
          <a:p>
            <a:pPr algn="ctr" defTabSz="892175" eaLnBrk="0" hangingPunct="0"/>
            <a:r>
              <a:rPr lang="en-US" dirty="0" err="1">
                <a:cs typeface="Times New Roman" pitchFamily="18" charset="0"/>
              </a:rPr>
              <a:t>CbP</a:t>
            </a:r>
            <a:r>
              <a:rPr lang="en-US" dirty="0">
                <a:cs typeface="Times New Roman" pitchFamily="18" charset="0"/>
              </a:rPr>
              <a:t> x 6 cycles</a:t>
            </a:r>
          </a:p>
          <a:p>
            <a:pPr algn="ctr" defTabSz="892175" eaLnBrk="0" hangingPunct="0"/>
            <a:r>
              <a:rPr lang="en-US" dirty="0">
                <a:cs typeface="Times New Roman" pitchFamily="18" charset="0"/>
              </a:rPr>
              <a:t>+</a:t>
            </a:r>
          </a:p>
          <a:p>
            <a:pPr algn="ctr" defTabSz="892175" eaLnBrk="0" hangingPunct="0"/>
            <a:r>
              <a:rPr lang="en-US" dirty="0">
                <a:cs typeface="Times New Roman" pitchFamily="18" charset="0"/>
              </a:rPr>
              <a:t> </a:t>
            </a:r>
            <a:r>
              <a:rPr lang="en-US" dirty="0" err="1">
                <a:cs typeface="Times New Roman" pitchFamily="18" charset="0"/>
              </a:rPr>
              <a:t>Bevacizumab</a:t>
            </a:r>
            <a:r>
              <a:rPr lang="en-US" dirty="0">
                <a:cs typeface="Times New Roman" pitchFamily="18" charset="0"/>
              </a:rPr>
              <a:t> </a:t>
            </a:r>
            <a:br>
              <a:rPr lang="en-US" dirty="0">
                <a:cs typeface="Times New Roman" pitchFamily="18" charset="0"/>
              </a:rPr>
            </a:br>
            <a:r>
              <a:rPr lang="en-US" dirty="0">
                <a:cs typeface="Times New Roman" pitchFamily="18" charset="0"/>
              </a:rPr>
              <a:t>(15mg/kg q 3 wks) to PD</a:t>
            </a:r>
          </a:p>
        </p:txBody>
      </p:sp>
      <p:sp>
        <p:nvSpPr>
          <p:cNvPr id="29701" name="Text Box 9"/>
          <p:cNvSpPr txBox="1">
            <a:spLocks noChangeArrowheads="1"/>
          </p:cNvSpPr>
          <p:nvPr/>
        </p:nvSpPr>
        <p:spPr bwMode="auto">
          <a:xfrm>
            <a:off x="4724400" y="3429000"/>
            <a:ext cx="3886200" cy="336550"/>
          </a:xfrm>
          <a:prstGeom prst="rect">
            <a:avLst/>
          </a:prstGeom>
          <a:noFill/>
          <a:ln w="9525">
            <a:noFill/>
            <a:miter lim="800000"/>
            <a:headEnd/>
            <a:tailEnd/>
          </a:ln>
        </p:spPr>
        <p:txBody>
          <a:bodyPr>
            <a:spAutoFit/>
          </a:bodyPr>
          <a:lstStyle/>
          <a:p>
            <a:pPr algn="ctr" eaLnBrk="0" hangingPunct="0"/>
            <a:r>
              <a:rPr lang="en-US" sz="1600">
                <a:cs typeface="Times New Roman" pitchFamily="18" charset="0"/>
              </a:rPr>
              <a:t>No crossover to Bevacizumab permitted</a:t>
            </a:r>
          </a:p>
        </p:txBody>
      </p:sp>
      <p:sp>
        <p:nvSpPr>
          <p:cNvPr id="29702" name="Text Box 10"/>
          <p:cNvSpPr txBox="1">
            <a:spLocks noChangeArrowheads="1"/>
          </p:cNvSpPr>
          <p:nvPr/>
        </p:nvSpPr>
        <p:spPr bwMode="auto">
          <a:xfrm>
            <a:off x="2651125" y="6257925"/>
            <a:ext cx="184150" cy="396875"/>
          </a:xfrm>
          <a:prstGeom prst="rect">
            <a:avLst/>
          </a:prstGeom>
          <a:noFill/>
          <a:ln w="9525">
            <a:noFill/>
            <a:miter lim="800000"/>
            <a:headEnd/>
            <a:tailEnd/>
          </a:ln>
        </p:spPr>
        <p:txBody>
          <a:bodyPr wrap="none">
            <a:spAutoFit/>
          </a:bodyPr>
          <a:lstStyle/>
          <a:p>
            <a:pPr eaLnBrk="0" hangingPunct="0"/>
            <a:endParaRPr lang="en-US">
              <a:solidFill>
                <a:schemeClr val="bg1"/>
              </a:solidFill>
              <a:cs typeface="Times New Roman" pitchFamily="18" charset="0"/>
            </a:endParaRPr>
          </a:p>
        </p:txBody>
      </p:sp>
      <p:sp>
        <p:nvSpPr>
          <p:cNvPr id="29703" name="Text Box 11"/>
          <p:cNvSpPr txBox="1">
            <a:spLocks noChangeArrowheads="1"/>
          </p:cNvSpPr>
          <p:nvPr/>
        </p:nvSpPr>
        <p:spPr bwMode="auto">
          <a:xfrm>
            <a:off x="631825" y="4648200"/>
            <a:ext cx="2967479" cy="1501950"/>
          </a:xfrm>
          <a:prstGeom prst="rect">
            <a:avLst/>
          </a:prstGeom>
          <a:noFill/>
          <a:ln w="9525">
            <a:noFill/>
            <a:miter lim="800000"/>
            <a:headEnd/>
            <a:tailEnd/>
          </a:ln>
        </p:spPr>
        <p:txBody>
          <a:bodyPr wrap="none">
            <a:spAutoFit/>
          </a:bodyPr>
          <a:lstStyle/>
          <a:p>
            <a:pPr marL="169863" indent="-169863" eaLnBrk="0" hangingPunct="0">
              <a:spcBef>
                <a:spcPct val="50000"/>
              </a:spcBef>
            </a:pPr>
            <a:r>
              <a:rPr lang="en-US" b="1" dirty="0">
                <a:solidFill>
                  <a:srgbClr val="FF9933"/>
                </a:solidFill>
                <a:cs typeface="Times New Roman" pitchFamily="18" charset="0"/>
              </a:rPr>
              <a:t>Stratification Variables:</a:t>
            </a:r>
          </a:p>
          <a:p>
            <a:pPr marL="169863" indent="-169863" eaLnBrk="0" hangingPunct="0">
              <a:spcBef>
                <a:spcPct val="15000"/>
              </a:spcBef>
              <a:buFontTx/>
              <a:buChar char="•"/>
            </a:pPr>
            <a:r>
              <a:rPr lang="en-US" sz="1600" dirty="0">
                <a:cs typeface="Times New Roman" pitchFamily="18" charset="0"/>
              </a:rPr>
              <a:t>RT </a:t>
            </a:r>
            <a:r>
              <a:rPr lang="en-US" sz="1600" i="1" dirty="0" err="1">
                <a:cs typeface="Times New Roman" pitchFamily="18" charset="0"/>
              </a:rPr>
              <a:t>vs</a:t>
            </a:r>
            <a:r>
              <a:rPr lang="en-US" sz="1600" dirty="0">
                <a:cs typeface="Times New Roman" pitchFamily="18" charset="0"/>
              </a:rPr>
              <a:t> no RT</a:t>
            </a:r>
          </a:p>
          <a:p>
            <a:pPr marL="169863" indent="-169863" eaLnBrk="0" hangingPunct="0">
              <a:spcBef>
                <a:spcPct val="15000"/>
              </a:spcBef>
              <a:buFontTx/>
              <a:buChar char="•"/>
            </a:pPr>
            <a:r>
              <a:rPr lang="en-US" sz="1600" dirty="0">
                <a:cs typeface="Times New Roman" pitchFamily="18" charset="0"/>
              </a:rPr>
              <a:t>Stage IIIB or IV </a:t>
            </a:r>
            <a:r>
              <a:rPr lang="en-US" sz="1600" i="1" dirty="0" err="1">
                <a:cs typeface="Times New Roman" pitchFamily="18" charset="0"/>
              </a:rPr>
              <a:t>vs</a:t>
            </a:r>
            <a:r>
              <a:rPr lang="en-US" sz="1600" dirty="0">
                <a:cs typeface="Times New Roman" pitchFamily="18" charset="0"/>
              </a:rPr>
              <a:t>  recurrent</a:t>
            </a:r>
          </a:p>
          <a:p>
            <a:pPr marL="169863" indent="-169863" eaLnBrk="0" hangingPunct="0">
              <a:spcBef>
                <a:spcPct val="15000"/>
              </a:spcBef>
              <a:buFontTx/>
              <a:buChar char="•"/>
            </a:pPr>
            <a:r>
              <a:rPr lang="en-US" sz="1600" dirty="0" err="1">
                <a:cs typeface="Times New Roman" pitchFamily="18" charset="0"/>
              </a:rPr>
              <a:t>Wt</a:t>
            </a:r>
            <a:r>
              <a:rPr lang="en-US" sz="1600" dirty="0">
                <a:cs typeface="Times New Roman" pitchFamily="18" charset="0"/>
              </a:rPr>
              <a:t> loss &lt;5% </a:t>
            </a:r>
            <a:r>
              <a:rPr lang="en-US" sz="1600" i="1" dirty="0" err="1">
                <a:cs typeface="Times New Roman" pitchFamily="18" charset="0"/>
              </a:rPr>
              <a:t>vs</a:t>
            </a:r>
            <a:r>
              <a:rPr lang="en-US" sz="1600" dirty="0">
                <a:cs typeface="Times New Roman" pitchFamily="18" charset="0"/>
              </a:rPr>
              <a:t> </a:t>
            </a:r>
            <a:r>
              <a:rPr lang="en-US" sz="1600" dirty="0" smtClean="0">
                <a:cs typeface="Times New Roman" pitchFamily="18" charset="0"/>
              </a:rPr>
              <a:t>≥5</a:t>
            </a:r>
            <a:r>
              <a:rPr lang="en-US" sz="1600" dirty="0">
                <a:cs typeface="Times New Roman" pitchFamily="18" charset="0"/>
              </a:rPr>
              <a:t>%</a:t>
            </a:r>
          </a:p>
          <a:p>
            <a:pPr marL="169863" indent="-169863" eaLnBrk="0" hangingPunct="0">
              <a:spcBef>
                <a:spcPct val="15000"/>
              </a:spcBef>
              <a:buFontTx/>
              <a:buChar char="•"/>
            </a:pPr>
            <a:r>
              <a:rPr lang="en-US" sz="1600" dirty="0">
                <a:cs typeface="Times New Roman" pitchFamily="18" charset="0"/>
              </a:rPr>
              <a:t>Measurable </a:t>
            </a:r>
            <a:r>
              <a:rPr lang="en-US" sz="1600" i="1" dirty="0" err="1">
                <a:cs typeface="Times New Roman" pitchFamily="18" charset="0"/>
              </a:rPr>
              <a:t>vs</a:t>
            </a:r>
            <a:r>
              <a:rPr lang="en-US" sz="1600" dirty="0">
                <a:cs typeface="Times New Roman" pitchFamily="18" charset="0"/>
              </a:rPr>
              <a:t> non-measurable</a:t>
            </a:r>
            <a:endParaRPr lang="en-US" dirty="0">
              <a:cs typeface="Times New Roman" pitchFamily="18" charset="0"/>
            </a:endParaRPr>
          </a:p>
        </p:txBody>
      </p:sp>
      <p:sp>
        <p:nvSpPr>
          <p:cNvPr id="29704" name="Text Box 12"/>
          <p:cNvSpPr txBox="1">
            <a:spLocks noChangeArrowheads="1"/>
          </p:cNvSpPr>
          <p:nvPr/>
        </p:nvSpPr>
        <p:spPr bwMode="auto">
          <a:xfrm>
            <a:off x="80963" y="6457950"/>
            <a:ext cx="4948237" cy="304800"/>
          </a:xfrm>
          <a:prstGeom prst="rect">
            <a:avLst/>
          </a:prstGeom>
          <a:noFill/>
          <a:ln w="9525">
            <a:noFill/>
            <a:miter lim="800000"/>
            <a:headEnd/>
            <a:tailEnd/>
          </a:ln>
        </p:spPr>
        <p:txBody>
          <a:bodyPr wrap="none">
            <a:spAutoFit/>
          </a:bodyPr>
          <a:lstStyle/>
          <a:p>
            <a:pPr eaLnBrk="0" hangingPunct="0"/>
            <a:r>
              <a:rPr lang="en-US" sz="1400">
                <a:cs typeface="Times New Roman" pitchFamily="18" charset="0"/>
              </a:rPr>
              <a:t>Sandler A, et al. </a:t>
            </a:r>
            <a:r>
              <a:rPr lang="en-US" sz="1400" i="1">
                <a:cs typeface="Times New Roman" pitchFamily="18" charset="0"/>
              </a:rPr>
              <a:t>New Engl J Med. </a:t>
            </a:r>
            <a:r>
              <a:rPr lang="en-US" sz="1400">
                <a:cs typeface="Times New Roman" pitchFamily="18" charset="0"/>
              </a:rPr>
              <a:t>2006;</a:t>
            </a:r>
            <a:r>
              <a:rPr lang="en-US" sz="1400"/>
              <a:t>355(24):2542-2550. </a:t>
            </a:r>
            <a:endParaRPr lang="en-US" sz="1400">
              <a:cs typeface="Times New Roman" pitchFamily="18" charset="0"/>
            </a:endParaRPr>
          </a:p>
        </p:txBody>
      </p:sp>
      <p:sp>
        <p:nvSpPr>
          <p:cNvPr id="29705" name="Line 2"/>
          <p:cNvSpPr>
            <a:spLocks noChangeShapeType="1"/>
          </p:cNvSpPr>
          <p:nvPr/>
        </p:nvSpPr>
        <p:spPr bwMode="auto">
          <a:xfrm>
            <a:off x="3733801" y="3913188"/>
            <a:ext cx="1142999" cy="811212"/>
          </a:xfrm>
          <a:prstGeom prst="line">
            <a:avLst/>
          </a:prstGeom>
          <a:noFill/>
          <a:ln w="76200">
            <a:solidFill>
              <a:schemeClr val="accent1"/>
            </a:solidFill>
            <a:round/>
            <a:headEnd type="none" w="sm" len="sm"/>
            <a:tailEnd type="stealth" w="med" len="med"/>
          </a:ln>
        </p:spPr>
        <p:txBody>
          <a:bodyPr/>
          <a:lstStyle/>
          <a:p>
            <a:endParaRPr lang="en-US"/>
          </a:p>
        </p:txBody>
      </p:sp>
      <p:sp>
        <p:nvSpPr>
          <p:cNvPr id="29706" name="Line 3"/>
          <p:cNvSpPr>
            <a:spLocks noChangeShapeType="1"/>
          </p:cNvSpPr>
          <p:nvPr/>
        </p:nvSpPr>
        <p:spPr bwMode="auto">
          <a:xfrm flipV="1">
            <a:off x="3810000" y="2743199"/>
            <a:ext cx="1066800" cy="657224"/>
          </a:xfrm>
          <a:prstGeom prst="line">
            <a:avLst/>
          </a:prstGeom>
          <a:noFill/>
          <a:ln w="76200">
            <a:solidFill>
              <a:schemeClr val="accent1"/>
            </a:solidFill>
            <a:round/>
            <a:headEnd type="none" w="sm" len="sm"/>
            <a:tailEnd type="stealth" w="med" len="med"/>
          </a:ln>
        </p:spPr>
        <p:txBody>
          <a:bodyPr/>
          <a:lstStyle/>
          <a:p>
            <a:endParaRPr lang="en-US"/>
          </a:p>
        </p:txBody>
      </p:sp>
      <p:sp>
        <p:nvSpPr>
          <p:cNvPr id="29707" name="AutoShape 8"/>
          <p:cNvSpPr>
            <a:spLocks noChangeArrowheads="1"/>
          </p:cNvSpPr>
          <p:nvPr/>
        </p:nvSpPr>
        <p:spPr bwMode="auto">
          <a:xfrm>
            <a:off x="609600" y="2743200"/>
            <a:ext cx="3363913" cy="1684338"/>
          </a:xfrm>
          <a:prstGeom prst="roundRect">
            <a:avLst>
              <a:gd name="adj" fmla="val 16667"/>
            </a:avLst>
          </a:prstGeom>
          <a:solidFill>
            <a:schemeClr val="bg1"/>
          </a:solidFill>
          <a:ln w="19050">
            <a:solidFill>
              <a:schemeClr val="tx1"/>
            </a:solidFill>
            <a:round/>
            <a:headEnd/>
            <a:tailEnd/>
          </a:ln>
        </p:spPr>
        <p:txBody>
          <a:bodyPr lIns="18000" tIns="44450" rIns="18000" bIns="44450"/>
          <a:lstStyle/>
          <a:p>
            <a:pPr marL="344488" indent="-174625" defTabSz="892175" eaLnBrk="0" hangingPunct="0">
              <a:lnSpc>
                <a:spcPct val="120000"/>
              </a:lnSpc>
              <a:spcBef>
                <a:spcPct val="15000"/>
              </a:spcBef>
            </a:pPr>
            <a:r>
              <a:rPr lang="en-US" b="1" dirty="0">
                <a:solidFill>
                  <a:srgbClr val="FF9933"/>
                </a:solidFill>
                <a:cs typeface="Times New Roman" pitchFamily="18" charset="0"/>
              </a:rPr>
              <a:t>Eligibility:</a:t>
            </a:r>
          </a:p>
          <a:p>
            <a:pPr marL="344488" indent="-174625" defTabSz="892175" eaLnBrk="0" hangingPunct="0">
              <a:spcBef>
                <a:spcPct val="15000"/>
              </a:spcBef>
              <a:buFontTx/>
              <a:buChar char="•"/>
            </a:pPr>
            <a:r>
              <a:rPr lang="en-US" dirty="0">
                <a:cs typeface="Times New Roman" pitchFamily="18" charset="0"/>
              </a:rPr>
              <a:t>Non-</a:t>
            </a:r>
            <a:r>
              <a:rPr lang="en-US" dirty="0" err="1">
                <a:cs typeface="Times New Roman" pitchFamily="18" charset="0"/>
              </a:rPr>
              <a:t>squamous</a:t>
            </a:r>
            <a:r>
              <a:rPr lang="en-US" dirty="0">
                <a:cs typeface="Times New Roman" pitchFamily="18" charset="0"/>
              </a:rPr>
              <a:t> NSCLC</a:t>
            </a:r>
          </a:p>
          <a:p>
            <a:pPr marL="344488" indent="-174625" defTabSz="892175" eaLnBrk="0" hangingPunct="0">
              <a:spcBef>
                <a:spcPct val="15000"/>
              </a:spcBef>
              <a:buFontTx/>
              <a:buChar char="•"/>
            </a:pPr>
            <a:r>
              <a:rPr lang="en-US" dirty="0">
                <a:cs typeface="Times New Roman" pitchFamily="18" charset="0"/>
              </a:rPr>
              <a:t>No </a:t>
            </a:r>
            <a:r>
              <a:rPr lang="en-US" dirty="0" err="1">
                <a:cs typeface="Times New Roman" pitchFamily="18" charset="0"/>
              </a:rPr>
              <a:t>Hx</a:t>
            </a:r>
            <a:r>
              <a:rPr lang="en-US" dirty="0">
                <a:cs typeface="Times New Roman" pitchFamily="18" charset="0"/>
              </a:rPr>
              <a:t> of </a:t>
            </a:r>
            <a:r>
              <a:rPr lang="en-US" dirty="0" err="1">
                <a:cs typeface="Times New Roman" pitchFamily="18" charset="0"/>
              </a:rPr>
              <a:t>hemoptysis</a:t>
            </a:r>
            <a:endParaRPr lang="en-US" dirty="0">
              <a:cs typeface="Times New Roman" pitchFamily="18" charset="0"/>
            </a:endParaRPr>
          </a:p>
          <a:p>
            <a:pPr marL="344488" indent="-174625" defTabSz="892175" eaLnBrk="0" hangingPunct="0">
              <a:spcBef>
                <a:spcPct val="15000"/>
              </a:spcBef>
              <a:buFontTx/>
              <a:buChar char="•"/>
            </a:pPr>
            <a:r>
              <a:rPr lang="en-US" dirty="0">
                <a:cs typeface="Times New Roman" pitchFamily="18" charset="0"/>
              </a:rPr>
              <a:t>No CNS metastases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28575" y="457200"/>
            <a:ext cx="9059863" cy="919163"/>
          </a:xfrm>
        </p:spPr>
        <p:txBody>
          <a:bodyPr anchor="t">
            <a:normAutofit/>
          </a:bodyPr>
          <a:lstStyle/>
          <a:p>
            <a:pPr eaLnBrk="1" hangingPunct="1">
              <a:lnSpc>
                <a:spcPct val="95000"/>
              </a:lnSpc>
            </a:pPr>
            <a:r>
              <a:rPr lang="en-US" sz="3000" b="1" dirty="0" smtClean="0">
                <a:solidFill>
                  <a:srgbClr val="FFFF00"/>
                </a:solidFill>
              </a:rPr>
              <a:t>Carboplatin (</a:t>
            </a:r>
            <a:r>
              <a:rPr lang="en-US" sz="3000" b="1" dirty="0" err="1" smtClean="0">
                <a:solidFill>
                  <a:srgbClr val="FFFF00"/>
                </a:solidFill>
              </a:rPr>
              <a:t>Cb</a:t>
            </a:r>
            <a:r>
              <a:rPr lang="en-US" sz="3000" b="1" dirty="0" smtClean="0">
                <a:solidFill>
                  <a:srgbClr val="FFFF00"/>
                </a:solidFill>
              </a:rPr>
              <a:t>)</a:t>
            </a:r>
            <a:r>
              <a:rPr lang="en-US" altLang="ja-JP" sz="3000" b="1" dirty="0" smtClean="0">
                <a:solidFill>
                  <a:srgbClr val="FFFF00"/>
                </a:solidFill>
              </a:rPr>
              <a:t>/</a:t>
            </a:r>
            <a:r>
              <a:rPr lang="en-US" sz="3000" b="1" dirty="0" smtClean="0">
                <a:solidFill>
                  <a:srgbClr val="FFFF00"/>
                </a:solidFill>
              </a:rPr>
              <a:t>Paclitaxel (P) +/- </a:t>
            </a:r>
            <a:r>
              <a:rPr lang="en-US" sz="3000" b="1" dirty="0" err="1" smtClean="0">
                <a:solidFill>
                  <a:srgbClr val="FFFF00"/>
                </a:solidFill>
              </a:rPr>
              <a:t>Bevacizumab</a:t>
            </a:r>
            <a:r>
              <a:rPr lang="en-US" sz="3000" b="1" dirty="0" smtClean="0">
                <a:solidFill>
                  <a:srgbClr val="FFFF00"/>
                </a:solidFill>
              </a:rPr>
              <a:t> (Bev)</a:t>
            </a:r>
            <a:r>
              <a:rPr lang="en-GB" sz="3000" b="1" dirty="0" smtClean="0">
                <a:solidFill>
                  <a:srgbClr val="FFFF00"/>
                </a:solidFill>
              </a:rPr>
              <a:t> </a:t>
            </a:r>
            <a:endParaRPr lang="en-US" sz="3000" b="1" dirty="0" smtClean="0">
              <a:solidFill>
                <a:srgbClr val="FFFF00"/>
              </a:solidFill>
              <a:ea typeface="MS PGothic" pitchFamily="34" charset="-128"/>
            </a:endParaRPr>
          </a:p>
        </p:txBody>
      </p:sp>
      <p:sp>
        <p:nvSpPr>
          <p:cNvPr id="31747" name="Text Box 4"/>
          <p:cNvSpPr txBox="1">
            <a:spLocks noChangeArrowheads="1"/>
          </p:cNvSpPr>
          <p:nvPr/>
        </p:nvSpPr>
        <p:spPr bwMode="auto">
          <a:xfrm>
            <a:off x="304800" y="1066800"/>
            <a:ext cx="8534400" cy="488950"/>
          </a:xfrm>
          <a:prstGeom prst="rect">
            <a:avLst/>
          </a:prstGeom>
          <a:noFill/>
          <a:ln w="12700">
            <a:noFill/>
            <a:miter lim="800000"/>
            <a:headEnd/>
            <a:tailEnd/>
          </a:ln>
        </p:spPr>
        <p:txBody>
          <a:bodyPr>
            <a:spAutoFit/>
          </a:bodyPr>
          <a:lstStyle/>
          <a:p>
            <a:pPr algn="ctr" eaLnBrk="0" hangingPunct="0">
              <a:buClr>
                <a:srgbClr val="C51D1D"/>
              </a:buClr>
            </a:pPr>
            <a:r>
              <a:rPr lang="en-US" altLang="ja-JP" sz="2600" b="1" dirty="0"/>
              <a:t>  </a:t>
            </a:r>
            <a:r>
              <a:rPr lang="en-US" altLang="ja-JP" sz="2600" b="1" dirty="0" smtClean="0"/>
              <a:t>Response rate: </a:t>
            </a:r>
            <a:r>
              <a:rPr lang="en-US" altLang="ja-JP" sz="2600" b="1" dirty="0"/>
              <a:t>15% for </a:t>
            </a:r>
            <a:r>
              <a:rPr lang="en-US" altLang="ja-JP" sz="2600" b="1" dirty="0" err="1"/>
              <a:t>CbP</a:t>
            </a:r>
            <a:r>
              <a:rPr lang="en-US" altLang="ja-JP" sz="2600" b="1" dirty="0"/>
              <a:t> vs. 35% for </a:t>
            </a:r>
            <a:r>
              <a:rPr lang="en-US" altLang="ja-JP" sz="2600" b="1" dirty="0" err="1"/>
              <a:t>CbP</a:t>
            </a:r>
            <a:r>
              <a:rPr lang="en-US" altLang="ja-JP" sz="2600" b="1" dirty="0"/>
              <a:t> + Bev</a:t>
            </a:r>
            <a:endParaRPr lang="en-US" sz="2600" b="1" dirty="0">
              <a:ea typeface="MS PGothic" pitchFamily="34" charset="-128"/>
            </a:endParaRPr>
          </a:p>
        </p:txBody>
      </p:sp>
      <p:sp>
        <p:nvSpPr>
          <p:cNvPr id="31822" name="Text Box 12"/>
          <p:cNvSpPr txBox="1">
            <a:spLocks noChangeArrowheads="1"/>
          </p:cNvSpPr>
          <p:nvPr/>
        </p:nvSpPr>
        <p:spPr bwMode="auto">
          <a:xfrm>
            <a:off x="80963" y="6477000"/>
            <a:ext cx="4948237" cy="304800"/>
          </a:xfrm>
          <a:prstGeom prst="rect">
            <a:avLst/>
          </a:prstGeom>
          <a:noFill/>
          <a:ln w="9525">
            <a:noFill/>
            <a:miter lim="800000"/>
            <a:headEnd/>
            <a:tailEnd/>
          </a:ln>
        </p:spPr>
        <p:txBody>
          <a:bodyPr wrap="none">
            <a:spAutoFit/>
          </a:bodyPr>
          <a:lstStyle/>
          <a:p>
            <a:pPr eaLnBrk="0" hangingPunct="0"/>
            <a:r>
              <a:rPr lang="en-US" sz="1400">
                <a:cs typeface="Times New Roman" pitchFamily="18" charset="0"/>
              </a:rPr>
              <a:t>Sandler A, et al. </a:t>
            </a:r>
            <a:r>
              <a:rPr lang="en-US" sz="1400" i="1">
                <a:cs typeface="Times New Roman" pitchFamily="18" charset="0"/>
              </a:rPr>
              <a:t>New Engl J Med. </a:t>
            </a:r>
            <a:r>
              <a:rPr lang="en-US" sz="1400">
                <a:cs typeface="Times New Roman" pitchFamily="18" charset="0"/>
              </a:rPr>
              <a:t>2006;</a:t>
            </a:r>
            <a:r>
              <a:rPr lang="en-US" sz="1400"/>
              <a:t>355(24):2542-2550. </a:t>
            </a:r>
            <a:endParaRPr lang="en-US" sz="1400">
              <a:cs typeface="Times New Roman" pitchFamily="18" charset="0"/>
            </a:endParaRPr>
          </a:p>
        </p:txBody>
      </p:sp>
      <p:graphicFrame>
        <p:nvGraphicFramePr>
          <p:cNvPr id="84" name="Group 40"/>
          <p:cNvGraphicFramePr>
            <a:graphicFrameLocks noGrp="1"/>
          </p:cNvGraphicFramePr>
          <p:nvPr>
            <p:extLst>
              <p:ext uri="{D42A27DB-BD31-4B8C-83A1-F6EECF244321}">
                <p14:modId xmlns:p14="http://schemas.microsoft.com/office/powerpoint/2010/main" val="1528110135"/>
              </p:ext>
            </p:extLst>
          </p:nvPr>
        </p:nvGraphicFramePr>
        <p:xfrm>
          <a:off x="762002" y="1981200"/>
          <a:ext cx="7543798" cy="3829622"/>
        </p:xfrm>
        <a:graphic>
          <a:graphicData uri="http://schemas.openxmlformats.org/drawingml/2006/table">
            <a:tbl>
              <a:tblPr/>
              <a:tblGrid>
                <a:gridCol w="2286000"/>
                <a:gridCol w="1447800"/>
                <a:gridCol w="1219200"/>
                <a:gridCol w="1524000"/>
                <a:gridCol w="1066798"/>
              </a:tblGrid>
              <a:tr h="403670">
                <a:tc>
                  <a:txBody>
                    <a:bodyPr/>
                    <a:lstStyle/>
                    <a:p>
                      <a:pPr marL="90488" marR="0" lvl="0" indent="0" algn="l" defTabSz="914400" rtl="0" eaLnBrk="1" fontAlgn="base" latinLnBrk="0" hangingPunct="1">
                        <a:lnSpc>
                          <a:spcPct val="100000"/>
                        </a:lnSpc>
                        <a:spcBef>
                          <a:spcPct val="0"/>
                        </a:spcBef>
                        <a:spcAft>
                          <a:spcPct val="0"/>
                        </a:spcAft>
                        <a:buClr>
                          <a:schemeClr val="bg1"/>
                        </a:buClr>
                        <a:buSzTx/>
                        <a:buFontTx/>
                        <a:buNone/>
                        <a:tabLst/>
                      </a:pPr>
                      <a:endParaRPr kumimoji="0" lang="es-ES" sz="1800" b="1" i="0" u="none" strike="noStrike" cap="none" normalizeH="0" baseline="0" dirty="0" smtClean="0">
                        <a:ln>
                          <a:noFill/>
                        </a:ln>
                        <a:solidFill>
                          <a:schemeClr val="bg1"/>
                        </a:solidFill>
                        <a:effectLst/>
                        <a:latin typeface="+mn-lt"/>
                        <a:ea typeface="Arial Unicode MS" pitchFamily="34" charset="-128"/>
                        <a:cs typeface="Arial Unicode MS" pitchFamily="34" charset="-128"/>
                      </a:endParaRPr>
                    </a:p>
                  </a:txBody>
                  <a:tcPr marT="27432" marB="27432" anchor="b"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285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lang="en-US" sz="1800" b="1" u="none" kern="1200" baseline="0" dirty="0" err="1" smtClean="0">
                          <a:solidFill>
                            <a:schemeClr val="tx1"/>
                          </a:solidFill>
                          <a:latin typeface="+mn-lt"/>
                          <a:ea typeface="+mn-ea"/>
                          <a:cs typeface="+mn-cs"/>
                        </a:rPr>
                        <a:t>CbP</a:t>
                      </a:r>
                      <a:r>
                        <a:rPr lang="en-US" sz="1800" b="1" u="none" kern="1200" baseline="0" dirty="0" smtClean="0">
                          <a:solidFill>
                            <a:schemeClr val="tx1"/>
                          </a:solidFill>
                          <a:latin typeface="+mn-lt"/>
                          <a:ea typeface="+mn-ea"/>
                          <a:cs typeface="+mn-cs"/>
                        </a:rPr>
                        <a:t>  </a:t>
                      </a:r>
                      <a:endParaRPr kumimoji="0" lang="en-CA" sz="1800" b="1" i="0" u="none" strike="noStrike" cap="none" normalizeH="0" baseline="0" dirty="0" smtClean="0">
                        <a:ln>
                          <a:noFill/>
                        </a:ln>
                        <a:solidFill>
                          <a:srgbClr val="FFFF00"/>
                        </a:solidFill>
                        <a:effectLst/>
                        <a:latin typeface="+mn-lt"/>
                        <a:ea typeface="Arial Unicode MS" pitchFamily="34" charset="-128"/>
                        <a:cs typeface="Arial Unicode MS" pitchFamily="34" charset="-128"/>
                      </a:endParaRPr>
                    </a:p>
                  </a:txBody>
                  <a:tcPr marT="27432" marB="27432" anchor="b"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285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lang="da-DK" sz="1800" b="1" u="none" kern="1200" baseline="0" dirty="0" err="1" smtClean="0">
                          <a:solidFill>
                            <a:schemeClr val="tx1"/>
                          </a:solidFill>
                          <a:latin typeface="+mn-lt"/>
                          <a:ea typeface="+mn-ea"/>
                          <a:cs typeface="+mn-cs"/>
                        </a:rPr>
                        <a:t>CbP</a:t>
                      </a:r>
                      <a:r>
                        <a:rPr lang="da-DK" sz="1800" b="1" u="none" kern="1200" baseline="0" dirty="0" smtClean="0">
                          <a:solidFill>
                            <a:schemeClr val="tx1"/>
                          </a:solidFill>
                          <a:latin typeface="+mn-lt"/>
                          <a:ea typeface="+mn-ea"/>
                          <a:cs typeface="+mn-cs"/>
                        </a:rPr>
                        <a:t> + </a:t>
                      </a:r>
                      <a:r>
                        <a:rPr lang="da-DK" sz="1800" b="1" u="none" kern="1200" baseline="0" dirty="0" err="1" smtClean="0">
                          <a:solidFill>
                            <a:schemeClr val="tx1"/>
                          </a:solidFill>
                          <a:latin typeface="+mn-lt"/>
                          <a:ea typeface="+mn-ea"/>
                          <a:cs typeface="+mn-cs"/>
                        </a:rPr>
                        <a:t>Bev</a:t>
                      </a:r>
                      <a:r>
                        <a:rPr lang="da-DK" sz="1800" b="1" u="none" kern="1200" baseline="0" dirty="0" smtClean="0">
                          <a:solidFill>
                            <a:schemeClr val="tx1"/>
                          </a:solidFill>
                          <a:latin typeface="+mn-lt"/>
                          <a:ea typeface="+mn-ea"/>
                          <a:cs typeface="+mn-cs"/>
                        </a:rPr>
                        <a:t> </a:t>
                      </a:r>
                      <a:endParaRPr kumimoji="0" lang="en-CA" sz="1800" b="1" i="0" u="none" strike="noStrike" cap="none" normalizeH="0" baseline="0" dirty="0" smtClean="0">
                        <a:ln>
                          <a:noFill/>
                        </a:ln>
                        <a:solidFill>
                          <a:srgbClr val="00FFFF"/>
                        </a:solidFill>
                        <a:effectLst/>
                        <a:latin typeface="+mn-lt"/>
                        <a:ea typeface="Arial Unicode MS" pitchFamily="34" charset="-128"/>
                        <a:cs typeface="Arial Unicode MS" pitchFamily="34" charset="-128"/>
                      </a:endParaRPr>
                    </a:p>
                  </a:txBody>
                  <a:tcPr marT="27432" marB="27432" anchor="b"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285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lang="en-US" sz="1800" b="1" u="none" kern="1200" baseline="0" dirty="0" smtClean="0">
                          <a:solidFill>
                            <a:schemeClr val="tx1"/>
                          </a:solidFill>
                          <a:latin typeface="+mn-lt"/>
                          <a:ea typeface="+mn-ea"/>
                          <a:cs typeface="+mn-cs"/>
                        </a:rPr>
                        <a:t> Hazard ratio </a:t>
                      </a:r>
                      <a:endParaRPr kumimoji="0" lang="en-CA" sz="1800" b="1" i="0" u="none" strike="noStrike" cap="none" normalizeH="0" baseline="0" dirty="0" smtClean="0">
                        <a:ln>
                          <a:noFill/>
                        </a:ln>
                        <a:solidFill>
                          <a:srgbClr val="00FFFF"/>
                        </a:solidFill>
                        <a:effectLst/>
                        <a:latin typeface="+mn-lt"/>
                        <a:ea typeface="Arial Unicode MS" pitchFamily="34" charset="-128"/>
                        <a:cs typeface="Arial Unicode MS" pitchFamily="34" charset="-128"/>
                      </a:endParaRPr>
                    </a:p>
                  </a:txBody>
                  <a:tcPr marT="27432" marB="27432" anchor="b"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285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lang="en-US" sz="1800" b="1" u="none" kern="1200" baseline="0" dirty="0" smtClean="0">
                          <a:solidFill>
                            <a:schemeClr val="tx1"/>
                          </a:solidFill>
                          <a:latin typeface="+mn-lt"/>
                          <a:ea typeface="+mn-ea"/>
                          <a:cs typeface="+mn-cs"/>
                        </a:rPr>
                        <a:t>p-value</a:t>
                      </a:r>
                      <a:endParaRPr kumimoji="0" lang="en-CA" sz="1800" b="1" i="0" u="none" strike="noStrike" cap="none" normalizeH="0" baseline="0" dirty="0" smtClean="0">
                        <a:ln>
                          <a:noFill/>
                        </a:ln>
                        <a:solidFill>
                          <a:srgbClr val="00FFFF"/>
                        </a:solidFill>
                        <a:effectLst/>
                        <a:latin typeface="+mn-lt"/>
                        <a:ea typeface="Arial Unicode MS" pitchFamily="34" charset="-128"/>
                        <a:cs typeface="Arial Unicode MS" pitchFamily="34" charset="-128"/>
                      </a:endParaRPr>
                    </a:p>
                  </a:txBody>
                  <a:tcPr marT="27432" marB="27432" anchor="b"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285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4736">
                <a:tc>
                  <a:txBody>
                    <a:bodyPr/>
                    <a:lstStyle/>
                    <a:p>
                      <a:pPr marL="4763" marR="0" lvl="0" indent="0" algn="l" defTabSz="914400" rtl="0" eaLnBrk="1" fontAlgn="base" latinLnBrk="0" hangingPunct="1">
                        <a:lnSpc>
                          <a:spcPct val="100000"/>
                        </a:lnSpc>
                        <a:spcBef>
                          <a:spcPct val="0"/>
                        </a:spcBef>
                        <a:spcAft>
                          <a:spcPct val="0"/>
                        </a:spcAft>
                        <a:buClr>
                          <a:schemeClr val="bg1"/>
                        </a:buClr>
                        <a:buSzTx/>
                        <a:buFontTx/>
                        <a:buNone/>
                        <a:tabLst/>
                      </a:pPr>
                      <a:r>
                        <a:rPr lang="en-US" sz="1800" u="none" kern="1200" baseline="0" dirty="0" smtClean="0">
                          <a:solidFill>
                            <a:schemeClr val="tx1"/>
                          </a:solidFill>
                          <a:latin typeface="+mn-lt"/>
                          <a:ea typeface="+mn-ea"/>
                          <a:cs typeface="+mn-cs"/>
                        </a:rPr>
                        <a:t>Median progression-free survival (PFS) </a:t>
                      </a:r>
                      <a:endParaRPr kumimoji="0" lang="en-US" sz="1800" b="0" i="0" u="none" strike="noStrike" cap="none" normalizeH="0" baseline="0" dirty="0" smtClean="0">
                        <a:ln>
                          <a:noFill/>
                        </a:ln>
                        <a:solidFill>
                          <a:schemeClr val="tx2"/>
                        </a:solidFill>
                        <a:effectLst/>
                        <a:latin typeface="+mn-lt"/>
                        <a:ea typeface="Arial Unicode MS" pitchFamily="34" charset="-128"/>
                        <a:cs typeface="Arial Unicode MS" pitchFamily="34" charset="-128"/>
                      </a:endParaRP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cs-CZ" sz="1800" u="none" kern="1200" baseline="0" dirty="0" smtClean="0">
                          <a:solidFill>
                            <a:schemeClr val="tx1"/>
                          </a:solidFill>
                          <a:latin typeface="+mn-lt"/>
                          <a:ea typeface="+mn-ea"/>
                          <a:cs typeface="+mn-cs"/>
                        </a:rPr>
                        <a:t>4.5 </a:t>
                      </a:r>
                      <a:r>
                        <a:rPr lang="cs-CZ" sz="1800" u="none" kern="1200" baseline="0" dirty="0" err="1" smtClean="0">
                          <a:solidFill>
                            <a:schemeClr val="tx1"/>
                          </a:solidFill>
                          <a:latin typeface="+mn-lt"/>
                          <a:ea typeface="+mn-ea"/>
                          <a:cs typeface="+mn-cs"/>
                        </a:rPr>
                        <a:t>mo</a:t>
                      </a:r>
                      <a:r>
                        <a:rPr lang="cs-CZ" sz="1800" u="none" kern="1200" baseline="0" dirty="0" smtClean="0">
                          <a:solidFill>
                            <a:schemeClr val="tx1"/>
                          </a:solidFill>
                          <a:latin typeface="+mn-lt"/>
                          <a:ea typeface="+mn-ea"/>
                          <a:cs typeface="+mn-cs"/>
                        </a:rPr>
                        <a:t> </a:t>
                      </a:r>
                      <a:endParaRPr kumimoji="0" lang="en-US" sz="1800" b="0" i="0" u="none" strike="noStrike" cap="none" normalizeH="0" baseline="0" dirty="0" smtClean="0">
                        <a:ln>
                          <a:noFill/>
                        </a:ln>
                        <a:solidFill>
                          <a:schemeClr val="tx1"/>
                        </a:solidFill>
                        <a:effectLst/>
                        <a:latin typeface="+mn-lt"/>
                        <a:ea typeface="Arial Unicode MS" pitchFamily="34" charset="-128"/>
                        <a:cs typeface="Arial Unicode MS" pitchFamily="34" charset="-128"/>
                      </a:endParaRP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cs-CZ" sz="1800" u="none" kern="1200" baseline="0" dirty="0" smtClean="0">
                          <a:solidFill>
                            <a:schemeClr val="tx1"/>
                          </a:solidFill>
                          <a:latin typeface="+mn-lt"/>
                          <a:ea typeface="+mn-ea"/>
                          <a:cs typeface="+mn-cs"/>
                        </a:rPr>
                        <a:t> 6.2 </a:t>
                      </a:r>
                      <a:r>
                        <a:rPr lang="cs-CZ" sz="1800" u="none" kern="1200" baseline="0" dirty="0" err="1" smtClean="0">
                          <a:solidFill>
                            <a:schemeClr val="tx1"/>
                          </a:solidFill>
                          <a:latin typeface="+mn-lt"/>
                          <a:ea typeface="+mn-ea"/>
                          <a:cs typeface="+mn-cs"/>
                        </a:rPr>
                        <a:t>mo</a:t>
                      </a:r>
                      <a:r>
                        <a:rPr lang="cs-CZ" sz="1800" u="none" kern="1200" baseline="0" dirty="0" smtClean="0">
                          <a:solidFill>
                            <a:schemeClr val="tx1"/>
                          </a:solidFill>
                          <a:latin typeface="+mn-lt"/>
                          <a:ea typeface="+mn-ea"/>
                          <a:cs typeface="+mn-cs"/>
                        </a:rPr>
                        <a:t> </a:t>
                      </a:r>
                      <a:endParaRPr kumimoji="0" lang="en-US" sz="1800" b="0" i="0" u="none" strike="noStrike" cap="none" normalizeH="0" baseline="0" dirty="0" smtClean="0">
                        <a:ln>
                          <a:noFill/>
                        </a:ln>
                        <a:solidFill>
                          <a:schemeClr val="tx1"/>
                        </a:solidFill>
                        <a:effectLst/>
                        <a:latin typeface="+mn-lt"/>
                        <a:ea typeface="Arial Unicode MS" pitchFamily="34" charset="-128"/>
                        <a:cs typeface="Arial Unicode MS" pitchFamily="34" charset="-128"/>
                      </a:endParaRP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u="none" kern="1200" baseline="0" dirty="0" smtClean="0">
                          <a:solidFill>
                            <a:schemeClr val="tx1"/>
                          </a:solidFill>
                          <a:latin typeface="+mn-lt"/>
                          <a:ea typeface="+mn-ea"/>
                          <a:cs typeface="+mn-cs"/>
                        </a:rPr>
                        <a:t>0.66 </a:t>
                      </a:r>
                      <a:endParaRPr kumimoji="0" lang="en-US" sz="1800" b="0" i="0" u="none" strike="noStrike" cap="none" normalizeH="0" baseline="0" dirty="0" smtClean="0">
                        <a:ln>
                          <a:noFill/>
                        </a:ln>
                        <a:solidFill>
                          <a:schemeClr val="tx1"/>
                        </a:solidFill>
                        <a:effectLst/>
                        <a:latin typeface="+mn-lt"/>
                        <a:ea typeface="Arial Unicode MS" pitchFamily="34" charset="-128"/>
                        <a:cs typeface="Arial Unicode MS" pitchFamily="34" charset="-128"/>
                      </a:endParaRP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u="none" kern="1200" baseline="0" dirty="0" smtClean="0">
                          <a:solidFill>
                            <a:schemeClr val="tx1"/>
                          </a:solidFill>
                          <a:latin typeface="+mn-lt"/>
                          <a:ea typeface="+mn-ea"/>
                          <a:cs typeface="+mn-cs"/>
                        </a:rPr>
                        <a:t>&lt;0.001</a:t>
                      </a:r>
                      <a:endParaRPr kumimoji="0" lang="en-US" sz="1800" b="0" i="0" u="none" strike="noStrike" cap="none" normalizeH="0" baseline="0" dirty="0" smtClean="0">
                        <a:ln>
                          <a:noFill/>
                        </a:ln>
                        <a:solidFill>
                          <a:schemeClr val="tx1"/>
                        </a:solidFill>
                        <a:effectLst/>
                        <a:latin typeface="+mn-lt"/>
                        <a:ea typeface="Arial Unicode MS" pitchFamily="34" charset="-128"/>
                        <a:cs typeface="Arial Unicode MS" pitchFamily="34" charset="-128"/>
                      </a:endParaRP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4736">
                <a:tc>
                  <a:txBody>
                    <a:bodyPr/>
                    <a:lstStyle/>
                    <a:p>
                      <a:pPr marL="4763" marR="0" lvl="0" indent="0" algn="l" defTabSz="914400" rtl="0" eaLnBrk="1" fontAlgn="base" latinLnBrk="0" hangingPunct="1">
                        <a:lnSpc>
                          <a:spcPct val="100000"/>
                        </a:lnSpc>
                        <a:spcBef>
                          <a:spcPct val="0"/>
                        </a:spcBef>
                        <a:spcAft>
                          <a:spcPct val="0"/>
                        </a:spcAft>
                        <a:buClr>
                          <a:schemeClr val="bg1"/>
                        </a:buClr>
                        <a:buSzTx/>
                        <a:buFontTx/>
                        <a:buNone/>
                        <a:tabLst/>
                      </a:pPr>
                      <a:r>
                        <a:rPr lang="en-US" sz="1800" u="none" kern="1200" baseline="0" dirty="0" smtClean="0">
                          <a:solidFill>
                            <a:schemeClr val="tx1"/>
                          </a:solidFill>
                          <a:latin typeface="+mn-lt"/>
                          <a:ea typeface="+mn-ea"/>
                          <a:cs typeface="+mn-cs"/>
                        </a:rPr>
                        <a:t>Six-month PFS rate </a:t>
                      </a:r>
                      <a:endParaRPr kumimoji="0" lang="en-US" sz="1800" b="0" i="0" u="none" strike="noStrike" cap="none" normalizeH="0" baseline="0" dirty="0" smtClean="0">
                        <a:ln>
                          <a:noFill/>
                        </a:ln>
                        <a:solidFill>
                          <a:schemeClr val="tx2"/>
                        </a:solidFill>
                        <a:effectLst/>
                        <a:latin typeface="+mn-lt"/>
                        <a:ea typeface="Arial Unicode MS" pitchFamily="34" charset="-128"/>
                        <a:cs typeface="Arial Unicode MS" pitchFamily="34" charset="-128"/>
                      </a:endParaRP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u="none" kern="1200" baseline="0" dirty="0" smtClean="0">
                          <a:solidFill>
                            <a:schemeClr val="tx1"/>
                          </a:solidFill>
                          <a:latin typeface="+mn-lt"/>
                          <a:ea typeface="+mn-ea"/>
                          <a:cs typeface="+mn-cs"/>
                        </a:rPr>
                        <a:t> 33% </a:t>
                      </a:r>
                      <a:endParaRPr kumimoji="0" lang="en-US" sz="1800" b="0" i="0" u="none" strike="noStrike" cap="none" normalizeH="0" baseline="0" dirty="0" smtClean="0">
                        <a:ln>
                          <a:noFill/>
                        </a:ln>
                        <a:solidFill>
                          <a:schemeClr val="tx1"/>
                        </a:solidFill>
                        <a:effectLst/>
                        <a:latin typeface="+mn-lt"/>
                        <a:ea typeface="Arial Unicode MS" pitchFamily="34" charset="-128"/>
                        <a:cs typeface="Arial Unicode MS" pitchFamily="34" charset="-128"/>
                      </a:endParaRP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u="none" kern="1200" baseline="0" dirty="0" smtClean="0">
                          <a:solidFill>
                            <a:schemeClr val="tx1"/>
                          </a:solidFill>
                          <a:latin typeface="+mn-lt"/>
                          <a:ea typeface="+mn-ea"/>
                          <a:cs typeface="+mn-cs"/>
                        </a:rPr>
                        <a:t>55%</a:t>
                      </a:r>
                      <a:endParaRPr kumimoji="0" lang="en-US" sz="1800" b="0" i="0" u="none" strike="noStrike" cap="none" normalizeH="0" baseline="0" dirty="0" smtClean="0">
                        <a:ln>
                          <a:noFill/>
                        </a:ln>
                        <a:solidFill>
                          <a:schemeClr val="tx1"/>
                        </a:solidFill>
                        <a:effectLst/>
                        <a:latin typeface="+mn-lt"/>
                        <a:ea typeface="Arial Unicode MS" pitchFamily="34" charset="-128"/>
                        <a:cs typeface="Arial Unicode MS" pitchFamily="34" charset="-128"/>
                      </a:endParaRP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u="none" kern="1200" baseline="0" dirty="0" smtClean="0">
                          <a:solidFill>
                            <a:schemeClr val="tx1"/>
                          </a:solidFill>
                          <a:latin typeface="+mn-lt"/>
                          <a:ea typeface="+mn-ea"/>
                          <a:cs typeface="+mn-cs"/>
                        </a:rPr>
                        <a:t>NR </a:t>
                      </a:r>
                      <a:endParaRPr kumimoji="0" lang="en-US" sz="1800" b="0" i="0" u="none" strike="noStrike" cap="none" normalizeH="0" baseline="0" dirty="0" smtClean="0">
                        <a:ln>
                          <a:noFill/>
                        </a:ln>
                        <a:solidFill>
                          <a:schemeClr val="tx1"/>
                        </a:solidFill>
                        <a:effectLst/>
                        <a:latin typeface="+mn-lt"/>
                        <a:ea typeface="Arial Unicode MS" pitchFamily="34" charset="-128"/>
                        <a:cs typeface="Arial Unicode MS" pitchFamily="34" charset="-128"/>
                      </a:endParaRP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u="none" kern="1200" baseline="0" dirty="0" smtClean="0">
                          <a:solidFill>
                            <a:schemeClr val="tx1"/>
                          </a:solidFill>
                          <a:latin typeface="+mn-lt"/>
                          <a:ea typeface="+mn-ea"/>
                          <a:cs typeface="+mn-cs"/>
                        </a:rPr>
                        <a:t>NR </a:t>
                      </a:r>
                      <a:endParaRPr kumimoji="0" lang="en-US" sz="1800" b="0" i="0" u="none" strike="noStrike" cap="none" normalizeH="0" baseline="0" dirty="0" smtClean="0">
                        <a:ln>
                          <a:noFill/>
                        </a:ln>
                        <a:solidFill>
                          <a:schemeClr val="tx1"/>
                        </a:solidFill>
                        <a:effectLst/>
                        <a:latin typeface="+mn-lt"/>
                        <a:ea typeface="Arial Unicode MS" pitchFamily="34" charset="-128"/>
                        <a:cs typeface="Arial Unicode MS" pitchFamily="34" charset="-128"/>
                      </a:endParaRP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4736">
                <a:tc>
                  <a:txBody>
                    <a:bodyPr/>
                    <a:lstStyle/>
                    <a:p>
                      <a:pPr marL="4763" marR="0" lvl="0" indent="0" algn="l" defTabSz="914400" rtl="0" eaLnBrk="1" fontAlgn="base" latinLnBrk="0" hangingPunct="1">
                        <a:lnSpc>
                          <a:spcPct val="100000"/>
                        </a:lnSpc>
                        <a:spcBef>
                          <a:spcPct val="0"/>
                        </a:spcBef>
                        <a:spcAft>
                          <a:spcPct val="0"/>
                        </a:spcAft>
                        <a:buClr>
                          <a:schemeClr val="bg1"/>
                        </a:buClr>
                        <a:buSzTx/>
                        <a:buFontTx/>
                        <a:buNone/>
                        <a:tabLst/>
                      </a:pPr>
                      <a:r>
                        <a:rPr lang="en-US" sz="1800" u="none" kern="1200" baseline="0" dirty="0" smtClean="0">
                          <a:solidFill>
                            <a:schemeClr val="tx1"/>
                          </a:solidFill>
                          <a:latin typeface="+mn-lt"/>
                          <a:ea typeface="+mn-ea"/>
                          <a:cs typeface="+mn-cs"/>
                        </a:rPr>
                        <a:t>One-year PFS rate </a:t>
                      </a:r>
                      <a:endParaRPr kumimoji="0" lang="en-US" sz="1800" b="0" i="0" u="none" strike="noStrike" cap="none" normalizeH="0" baseline="0" dirty="0" smtClean="0">
                        <a:ln>
                          <a:noFill/>
                        </a:ln>
                        <a:solidFill>
                          <a:schemeClr val="tx2"/>
                        </a:solidFill>
                        <a:effectLst/>
                        <a:latin typeface="+mn-lt"/>
                        <a:ea typeface="Arial Unicode MS" pitchFamily="34" charset="-128"/>
                        <a:cs typeface="Arial Unicode MS" pitchFamily="34" charset="-128"/>
                      </a:endParaRP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u="none" kern="1200" baseline="0" dirty="0" smtClean="0">
                          <a:solidFill>
                            <a:schemeClr val="tx1"/>
                          </a:solidFill>
                          <a:latin typeface="+mn-lt"/>
                          <a:ea typeface="+mn-ea"/>
                          <a:cs typeface="+mn-cs"/>
                        </a:rPr>
                        <a:t> 6% </a:t>
                      </a:r>
                      <a:endParaRPr kumimoji="0" lang="en-US" sz="1800" b="0" i="0" u="none" strike="noStrike" cap="none" normalizeH="0" baseline="0" dirty="0" smtClean="0">
                        <a:ln>
                          <a:noFill/>
                        </a:ln>
                        <a:solidFill>
                          <a:schemeClr val="tx1"/>
                        </a:solidFill>
                        <a:effectLst/>
                        <a:latin typeface="+mn-lt"/>
                        <a:ea typeface="Arial Unicode MS" pitchFamily="34" charset="-128"/>
                        <a:cs typeface="Arial Unicode MS" pitchFamily="34" charset="-128"/>
                      </a:endParaRP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u="none" kern="1200" baseline="0" dirty="0" smtClean="0">
                          <a:solidFill>
                            <a:schemeClr val="tx1"/>
                          </a:solidFill>
                          <a:latin typeface="+mn-lt"/>
                          <a:ea typeface="+mn-ea"/>
                          <a:cs typeface="+mn-cs"/>
                        </a:rPr>
                        <a:t> 15% </a:t>
                      </a:r>
                      <a:endParaRPr kumimoji="0" lang="en-US" sz="1800" b="0" i="0" u="none" strike="noStrike" cap="none" normalizeH="0" baseline="0" dirty="0" smtClean="0">
                        <a:ln>
                          <a:noFill/>
                        </a:ln>
                        <a:solidFill>
                          <a:schemeClr val="tx1"/>
                        </a:solidFill>
                        <a:effectLst/>
                        <a:latin typeface="+mn-lt"/>
                        <a:ea typeface="Arial Unicode MS" pitchFamily="34" charset="-128"/>
                        <a:cs typeface="Arial Unicode MS" pitchFamily="34" charset="-128"/>
                      </a:endParaRP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u="none" kern="1200" baseline="0" dirty="0" smtClean="0">
                          <a:solidFill>
                            <a:schemeClr val="tx1"/>
                          </a:solidFill>
                          <a:latin typeface="+mn-lt"/>
                          <a:ea typeface="+mn-ea"/>
                          <a:cs typeface="+mn-cs"/>
                        </a:rPr>
                        <a:t>NR </a:t>
                      </a:r>
                      <a:endParaRPr kumimoji="0" lang="en-US" sz="1800" b="0" i="0" u="none" strike="noStrike" cap="none" normalizeH="0" baseline="0" dirty="0" smtClean="0">
                        <a:ln>
                          <a:noFill/>
                        </a:ln>
                        <a:solidFill>
                          <a:schemeClr val="tx1"/>
                        </a:solidFill>
                        <a:effectLst/>
                        <a:latin typeface="+mn-lt"/>
                        <a:ea typeface="Arial Unicode MS" pitchFamily="34" charset="-128"/>
                        <a:cs typeface="Arial Unicode MS" pitchFamily="34" charset="-128"/>
                      </a:endParaRP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u="none" kern="1200" baseline="0" dirty="0" smtClean="0">
                          <a:solidFill>
                            <a:schemeClr val="tx1"/>
                          </a:solidFill>
                          <a:latin typeface="+mn-lt"/>
                          <a:ea typeface="+mn-ea"/>
                          <a:cs typeface="+mn-cs"/>
                        </a:rPr>
                        <a:t>NR </a:t>
                      </a:r>
                      <a:endParaRPr kumimoji="0" lang="en-US" sz="1800" b="0" i="0" u="none" strike="noStrike" cap="none" normalizeH="0" baseline="0" dirty="0" smtClean="0">
                        <a:ln>
                          <a:noFill/>
                        </a:ln>
                        <a:solidFill>
                          <a:schemeClr val="tx1"/>
                        </a:solidFill>
                        <a:effectLst/>
                        <a:latin typeface="+mn-lt"/>
                        <a:ea typeface="Arial Unicode MS" pitchFamily="34" charset="-128"/>
                        <a:cs typeface="Arial Unicode MS" pitchFamily="34" charset="-128"/>
                      </a:endParaRP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4736">
                <a:tc>
                  <a:txBody>
                    <a:bodyPr/>
                    <a:lstStyle/>
                    <a:p>
                      <a:pPr marL="4763" marR="0" lvl="0" indent="0" algn="l" defTabSz="914400" rtl="0" eaLnBrk="1" fontAlgn="base" latinLnBrk="0" hangingPunct="1">
                        <a:lnSpc>
                          <a:spcPct val="100000"/>
                        </a:lnSpc>
                        <a:spcBef>
                          <a:spcPct val="0"/>
                        </a:spcBef>
                        <a:spcAft>
                          <a:spcPct val="0"/>
                        </a:spcAft>
                        <a:buClr>
                          <a:schemeClr val="bg1"/>
                        </a:buClr>
                        <a:buSzTx/>
                        <a:buFontTx/>
                        <a:buNone/>
                        <a:tabLst/>
                      </a:pPr>
                      <a:r>
                        <a:rPr lang="en-US" sz="1800" u="none" kern="1200" baseline="0" dirty="0" smtClean="0">
                          <a:solidFill>
                            <a:schemeClr val="tx1"/>
                          </a:solidFill>
                          <a:latin typeface="+mn-lt"/>
                          <a:ea typeface="+mn-ea"/>
                          <a:cs typeface="+mn-cs"/>
                        </a:rPr>
                        <a:t>Median overall survival (OS) </a:t>
                      </a:r>
                      <a:endParaRPr kumimoji="0" lang="en-US" sz="1800" b="0" i="0" u="none" strike="noStrike" cap="none" normalizeH="0" baseline="0" dirty="0" smtClean="0">
                        <a:ln>
                          <a:noFill/>
                        </a:ln>
                        <a:solidFill>
                          <a:schemeClr val="tx2"/>
                        </a:solidFill>
                        <a:effectLst/>
                        <a:latin typeface="+mn-lt"/>
                        <a:ea typeface="Arial Unicode MS" pitchFamily="34" charset="-128"/>
                        <a:cs typeface="Arial Unicode MS" pitchFamily="34" charset="-128"/>
                      </a:endParaRP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cs-CZ" sz="1800" u="none" kern="1200" baseline="0" dirty="0" smtClean="0">
                          <a:solidFill>
                            <a:schemeClr val="tx1"/>
                          </a:solidFill>
                          <a:latin typeface="+mn-lt"/>
                          <a:ea typeface="+mn-ea"/>
                          <a:cs typeface="+mn-cs"/>
                        </a:rPr>
                        <a:t> 10.3 </a:t>
                      </a:r>
                      <a:r>
                        <a:rPr lang="cs-CZ" sz="1800" u="none" kern="1200" baseline="0" dirty="0" err="1" smtClean="0">
                          <a:solidFill>
                            <a:schemeClr val="tx1"/>
                          </a:solidFill>
                          <a:latin typeface="+mn-lt"/>
                          <a:ea typeface="+mn-ea"/>
                          <a:cs typeface="+mn-cs"/>
                        </a:rPr>
                        <a:t>mo</a:t>
                      </a:r>
                      <a:r>
                        <a:rPr lang="cs-CZ" sz="1800" u="none" kern="1200" baseline="0" dirty="0" smtClean="0">
                          <a:solidFill>
                            <a:schemeClr val="tx1"/>
                          </a:solidFill>
                          <a:latin typeface="+mn-lt"/>
                          <a:ea typeface="+mn-ea"/>
                          <a:cs typeface="+mn-cs"/>
                        </a:rPr>
                        <a:t> </a:t>
                      </a:r>
                      <a:endParaRPr kumimoji="0" lang="en-US" sz="1800" b="0" i="0" u="none" strike="noStrike" cap="none" normalizeH="0" baseline="0" dirty="0" smtClean="0">
                        <a:ln>
                          <a:noFill/>
                        </a:ln>
                        <a:solidFill>
                          <a:schemeClr val="tx1"/>
                        </a:solidFill>
                        <a:effectLst/>
                        <a:latin typeface="+mn-lt"/>
                        <a:ea typeface="Arial Unicode MS" pitchFamily="34" charset="-128"/>
                        <a:cs typeface="Arial Unicode MS" pitchFamily="34" charset="-128"/>
                      </a:endParaRP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cs-CZ" sz="1800" u="none" kern="1200" baseline="0" dirty="0" smtClean="0">
                          <a:solidFill>
                            <a:schemeClr val="tx1"/>
                          </a:solidFill>
                          <a:latin typeface="+mn-lt"/>
                          <a:ea typeface="+mn-ea"/>
                          <a:cs typeface="+mn-cs"/>
                        </a:rPr>
                        <a:t>12.3 </a:t>
                      </a:r>
                      <a:r>
                        <a:rPr lang="cs-CZ" sz="1800" u="none" kern="1200" baseline="0" dirty="0" err="1" smtClean="0">
                          <a:solidFill>
                            <a:schemeClr val="tx1"/>
                          </a:solidFill>
                          <a:latin typeface="+mn-lt"/>
                          <a:ea typeface="+mn-ea"/>
                          <a:cs typeface="+mn-cs"/>
                        </a:rPr>
                        <a:t>mo</a:t>
                      </a:r>
                      <a:r>
                        <a:rPr lang="cs-CZ" sz="1800" u="none" kern="1200" baseline="0" dirty="0" smtClean="0">
                          <a:solidFill>
                            <a:schemeClr val="tx1"/>
                          </a:solidFill>
                          <a:latin typeface="+mn-lt"/>
                          <a:ea typeface="+mn-ea"/>
                          <a:cs typeface="+mn-cs"/>
                        </a:rPr>
                        <a:t> </a:t>
                      </a:r>
                      <a:endParaRPr kumimoji="0" lang="en-US" sz="1800" b="0" i="0" u="none" strike="noStrike" cap="none" normalizeH="0" baseline="0" dirty="0" smtClean="0">
                        <a:ln>
                          <a:noFill/>
                        </a:ln>
                        <a:solidFill>
                          <a:schemeClr val="tx1"/>
                        </a:solidFill>
                        <a:effectLst/>
                        <a:latin typeface="+mn-lt"/>
                        <a:ea typeface="Arial Unicode MS" pitchFamily="34" charset="-128"/>
                        <a:cs typeface="Arial Unicode MS" pitchFamily="34" charset="-128"/>
                      </a:endParaRP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u="none" kern="1200" baseline="0" dirty="0" smtClean="0">
                          <a:solidFill>
                            <a:schemeClr val="tx1"/>
                          </a:solidFill>
                          <a:latin typeface="+mn-lt"/>
                          <a:ea typeface="+mn-ea"/>
                          <a:cs typeface="+mn-cs"/>
                        </a:rPr>
                        <a:t>0.79 </a:t>
                      </a:r>
                      <a:endParaRPr kumimoji="0" lang="en-US" sz="1800" b="0" i="0" u="none" strike="noStrike" cap="none" normalizeH="0" baseline="0" dirty="0" smtClean="0">
                        <a:ln>
                          <a:noFill/>
                        </a:ln>
                        <a:solidFill>
                          <a:schemeClr val="tx1"/>
                        </a:solidFill>
                        <a:effectLst/>
                        <a:latin typeface="+mn-lt"/>
                        <a:ea typeface="Arial Unicode MS" pitchFamily="34" charset="-128"/>
                        <a:cs typeface="Arial Unicode MS" pitchFamily="34" charset="-128"/>
                      </a:endParaRP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u="none" kern="1200" baseline="0" dirty="0" smtClean="0">
                          <a:solidFill>
                            <a:schemeClr val="tx1"/>
                          </a:solidFill>
                          <a:latin typeface="+mn-lt"/>
                          <a:ea typeface="+mn-ea"/>
                          <a:cs typeface="+mn-cs"/>
                        </a:rPr>
                        <a:t>0.003</a:t>
                      </a:r>
                      <a:endParaRPr kumimoji="0" lang="en-US" sz="1800" b="0" i="0" u="none" strike="noStrike" cap="none" normalizeH="0" baseline="0" dirty="0" smtClean="0">
                        <a:ln>
                          <a:noFill/>
                        </a:ln>
                        <a:solidFill>
                          <a:schemeClr val="tx1"/>
                        </a:solidFill>
                        <a:effectLst/>
                        <a:latin typeface="+mn-lt"/>
                        <a:ea typeface="Arial Unicode MS" pitchFamily="34" charset="-128"/>
                        <a:cs typeface="Arial Unicode MS" pitchFamily="34" charset="-128"/>
                      </a:endParaRP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4736">
                <a:tc>
                  <a:txBody>
                    <a:bodyPr/>
                    <a:lstStyle/>
                    <a:p>
                      <a:pPr marL="4763" marR="0" lvl="0" indent="0" algn="l" defTabSz="914400" rtl="0" eaLnBrk="1" fontAlgn="base" latinLnBrk="0" hangingPunct="1">
                        <a:lnSpc>
                          <a:spcPct val="100000"/>
                        </a:lnSpc>
                        <a:spcBef>
                          <a:spcPct val="0"/>
                        </a:spcBef>
                        <a:spcAft>
                          <a:spcPct val="0"/>
                        </a:spcAft>
                        <a:buClr>
                          <a:schemeClr val="bg1"/>
                        </a:buClr>
                        <a:buSzTx/>
                        <a:buFontTx/>
                        <a:buNone/>
                        <a:tabLst/>
                      </a:pPr>
                      <a:r>
                        <a:rPr lang="en-US" sz="1800" u="none" kern="1200" baseline="0" dirty="0" smtClean="0">
                          <a:solidFill>
                            <a:schemeClr val="tx1"/>
                          </a:solidFill>
                          <a:latin typeface="+mn-lt"/>
                          <a:ea typeface="+mn-ea"/>
                          <a:cs typeface="+mn-cs"/>
                        </a:rPr>
                        <a:t>One-year OS rate </a:t>
                      </a:r>
                      <a:endParaRPr kumimoji="0" lang="en-US" sz="1800" b="0" i="0" u="none" strike="noStrike" cap="none" normalizeH="0" baseline="0" dirty="0" smtClean="0">
                        <a:ln>
                          <a:noFill/>
                        </a:ln>
                        <a:solidFill>
                          <a:schemeClr val="tx2"/>
                        </a:solidFill>
                        <a:effectLst/>
                        <a:latin typeface="+mn-lt"/>
                        <a:ea typeface="Arial Unicode MS" pitchFamily="34" charset="-128"/>
                        <a:cs typeface="Arial Unicode MS" pitchFamily="34" charset="-128"/>
                      </a:endParaRP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u="none" kern="1200" baseline="0" dirty="0" smtClean="0">
                          <a:solidFill>
                            <a:schemeClr val="tx1"/>
                          </a:solidFill>
                          <a:latin typeface="+mn-lt"/>
                          <a:ea typeface="+mn-ea"/>
                          <a:cs typeface="+mn-cs"/>
                        </a:rPr>
                        <a:t> 44% </a:t>
                      </a:r>
                      <a:endParaRPr kumimoji="0" lang="en-US" sz="1800" b="0" i="0" u="none" strike="noStrike" cap="none" normalizeH="0" baseline="0" dirty="0" smtClean="0">
                        <a:ln>
                          <a:noFill/>
                        </a:ln>
                        <a:solidFill>
                          <a:schemeClr val="tx1"/>
                        </a:solidFill>
                        <a:effectLst/>
                        <a:latin typeface="+mn-lt"/>
                        <a:ea typeface="Arial Unicode MS" pitchFamily="34" charset="-128"/>
                        <a:cs typeface="Arial Unicode MS" pitchFamily="34" charset="-128"/>
                      </a:endParaRP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u="none" kern="1200" baseline="0" dirty="0" smtClean="0">
                          <a:solidFill>
                            <a:schemeClr val="tx1"/>
                          </a:solidFill>
                          <a:latin typeface="+mn-lt"/>
                          <a:ea typeface="+mn-ea"/>
                          <a:cs typeface="+mn-cs"/>
                        </a:rPr>
                        <a:t>51% </a:t>
                      </a:r>
                      <a:endParaRPr kumimoji="0" lang="en-US" sz="1800" b="0" i="0" u="none" strike="noStrike" cap="none" normalizeH="0" baseline="0" dirty="0" smtClean="0">
                        <a:ln>
                          <a:noFill/>
                        </a:ln>
                        <a:solidFill>
                          <a:schemeClr val="tx1"/>
                        </a:solidFill>
                        <a:effectLst/>
                        <a:latin typeface="+mn-lt"/>
                        <a:ea typeface="Arial Unicode MS" pitchFamily="34" charset="-128"/>
                        <a:cs typeface="Arial Unicode MS" pitchFamily="34" charset="-128"/>
                      </a:endParaRP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u="none" kern="1200" baseline="0" dirty="0" smtClean="0">
                          <a:solidFill>
                            <a:schemeClr val="tx1"/>
                          </a:solidFill>
                          <a:latin typeface="+mn-lt"/>
                          <a:ea typeface="+mn-ea"/>
                          <a:cs typeface="+mn-cs"/>
                        </a:rPr>
                        <a:t>NR </a:t>
                      </a:r>
                      <a:endParaRPr kumimoji="0" lang="en-US" sz="1800" b="0" i="0" u="none" strike="noStrike" cap="none" normalizeH="0" baseline="0" dirty="0" smtClean="0">
                        <a:ln>
                          <a:noFill/>
                        </a:ln>
                        <a:solidFill>
                          <a:schemeClr val="tx1"/>
                        </a:solidFill>
                        <a:effectLst/>
                        <a:latin typeface="+mn-lt"/>
                        <a:ea typeface="Arial Unicode MS" pitchFamily="34" charset="-128"/>
                        <a:cs typeface="Arial Unicode MS" pitchFamily="34" charset="-128"/>
                      </a:endParaRP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u="none" kern="1200" baseline="0" dirty="0" smtClean="0">
                          <a:solidFill>
                            <a:schemeClr val="tx1"/>
                          </a:solidFill>
                          <a:latin typeface="+mn-lt"/>
                          <a:ea typeface="+mn-ea"/>
                          <a:cs typeface="+mn-cs"/>
                        </a:rPr>
                        <a:t>NR </a:t>
                      </a:r>
                      <a:endParaRPr kumimoji="0" lang="en-US" sz="1800" b="0" i="0" u="none" strike="noStrike" cap="none" normalizeH="0" baseline="0" dirty="0" smtClean="0">
                        <a:ln>
                          <a:noFill/>
                        </a:ln>
                        <a:solidFill>
                          <a:schemeClr val="tx1"/>
                        </a:solidFill>
                        <a:effectLst/>
                        <a:latin typeface="+mn-lt"/>
                        <a:ea typeface="Arial Unicode MS" pitchFamily="34" charset="-128"/>
                        <a:cs typeface="Arial Unicode MS" pitchFamily="34" charset="-128"/>
                      </a:endParaRP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4736">
                <a:tc>
                  <a:txBody>
                    <a:bodyPr/>
                    <a:lstStyle/>
                    <a:p>
                      <a:pPr marL="4763" marR="0" lvl="0" indent="0" algn="l" defTabSz="914400" rtl="0" eaLnBrk="1" fontAlgn="base" latinLnBrk="0" hangingPunct="1">
                        <a:lnSpc>
                          <a:spcPct val="100000"/>
                        </a:lnSpc>
                        <a:spcBef>
                          <a:spcPct val="0"/>
                        </a:spcBef>
                        <a:spcAft>
                          <a:spcPct val="0"/>
                        </a:spcAft>
                        <a:buClr>
                          <a:schemeClr val="bg1"/>
                        </a:buClr>
                        <a:buSzTx/>
                        <a:buFontTx/>
                        <a:buNone/>
                        <a:tabLst/>
                      </a:pPr>
                      <a:r>
                        <a:rPr lang="en-US" sz="1800" u="none" kern="1200" baseline="0" dirty="0" smtClean="0">
                          <a:solidFill>
                            <a:schemeClr val="tx1"/>
                          </a:solidFill>
                          <a:latin typeface="+mn-lt"/>
                          <a:ea typeface="+mn-ea"/>
                          <a:cs typeface="+mn-cs"/>
                        </a:rPr>
                        <a:t>Two-year OS rate </a:t>
                      </a:r>
                      <a:endParaRPr kumimoji="0" lang="en-US" sz="1800" b="0" i="0" u="none" strike="noStrike" cap="none" normalizeH="0" baseline="0" dirty="0" smtClean="0">
                        <a:ln>
                          <a:noFill/>
                        </a:ln>
                        <a:solidFill>
                          <a:schemeClr val="tx2"/>
                        </a:solidFill>
                        <a:effectLst/>
                        <a:latin typeface="+mn-lt"/>
                        <a:ea typeface="Arial Unicode MS" pitchFamily="34" charset="-128"/>
                        <a:cs typeface="Arial Unicode MS" pitchFamily="34" charset="-128"/>
                      </a:endParaRP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u="none" kern="1200" baseline="0" dirty="0" smtClean="0">
                          <a:solidFill>
                            <a:schemeClr val="tx1"/>
                          </a:solidFill>
                          <a:latin typeface="+mn-lt"/>
                          <a:ea typeface="+mn-ea"/>
                          <a:cs typeface="+mn-cs"/>
                        </a:rPr>
                        <a:t> 15% </a:t>
                      </a:r>
                      <a:endParaRPr kumimoji="0" lang="en-US" sz="1800" b="0" i="0" u="none" strike="noStrike" cap="none" normalizeH="0" baseline="0" dirty="0" smtClean="0">
                        <a:ln>
                          <a:noFill/>
                        </a:ln>
                        <a:solidFill>
                          <a:schemeClr val="tx1"/>
                        </a:solidFill>
                        <a:effectLst/>
                        <a:latin typeface="+mn-lt"/>
                        <a:ea typeface="Arial Unicode MS" pitchFamily="34" charset="-128"/>
                        <a:cs typeface="Arial Unicode MS" pitchFamily="34" charset="-128"/>
                      </a:endParaRP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u="none" kern="1200" baseline="0" dirty="0" smtClean="0">
                          <a:solidFill>
                            <a:schemeClr val="tx1"/>
                          </a:solidFill>
                          <a:latin typeface="+mn-lt"/>
                          <a:ea typeface="+mn-ea"/>
                          <a:cs typeface="+mn-cs"/>
                        </a:rPr>
                        <a:t> 23% </a:t>
                      </a:r>
                      <a:endParaRPr kumimoji="0" lang="en-US" sz="1800" b="0" i="0" u="none" strike="noStrike" cap="none" normalizeH="0" baseline="0" dirty="0" smtClean="0">
                        <a:ln>
                          <a:noFill/>
                        </a:ln>
                        <a:solidFill>
                          <a:schemeClr val="tx1"/>
                        </a:solidFill>
                        <a:effectLst/>
                        <a:latin typeface="+mn-lt"/>
                        <a:ea typeface="Arial Unicode MS" pitchFamily="34" charset="-128"/>
                        <a:cs typeface="Arial Unicode MS" pitchFamily="34" charset="-128"/>
                      </a:endParaRP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mn-lt"/>
                          <a:ea typeface="Arial Unicode MS" pitchFamily="34" charset="-128"/>
                          <a:cs typeface="Arial Unicode MS" pitchFamily="34" charset="-128"/>
                        </a:rPr>
                        <a:t>NR</a:t>
                      </a: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u="none" kern="1200" baseline="0" dirty="0" smtClean="0">
                          <a:solidFill>
                            <a:schemeClr val="tx1"/>
                          </a:solidFill>
                          <a:latin typeface="+mn-lt"/>
                          <a:ea typeface="+mn-ea"/>
                          <a:cs typeface="+mn-cs"/>
                        </a:rPr>
                        <a:t>NR </a:t>
                      </a:r>
                      <a:endParaRPr kumimoji="0" lang="en-US" sz="1800" b="0" i="0" u="none" strike="noStrike" cap="none" normalizeH="0" baseline="0" dirty="0" smtClean="0">
                        <a:ln>
                          <a:noFill/>
                        </a:ln>
                        <a:solidFill>
                          <a:schemeClr val="tx1"/>
                        </a:solidFill>
                        <a:effectLst/>
                        <a:latin typeface="+mn-lt"/>
                        <a:ea typeface="Arial Unicode MS" pitchFamily="34" charset="-128"/>
                        <a:cs typeface="Arial Unicode MS" pitchFamily="34" charset="-128"/>
                      </a:endParaRPr>
                    </a:p>
                  </a:txBody>
                  <a:tcPr marT="27432" marB="27432" anchor="ctr" horzOverflow="overflow">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 name="TextBox 1"/>
          <p:cNvSpPr txBox="1"/>
          <p:nvPr/>
        </p:nvSpPr>
        <p:spPr>
          <a:xfrm>
            <a:off x="762000" y="5943600"/>
            <a:ext cx="5791200" cy="338554"/>
          </a:xfrm>
          <a:prstGeom prst="rect">
            <a:avLst/>
          </a:prstGeom>
          <a:noFill/>
        </p:spPr>
        <p:txBody>
          <a:bodyPr wrap="square" rtlCol="0">
            <a:spAutoFit/>
          </a:bodyPr>
          <a:lstStyle/>
          <a:p>
            <a:r>
              <a:rPr lang="en-US" sz="1600" dirty="0"/>
              <a:t>NR = not reported</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4"/>
          <p:cNvSpPr>
            <a:spLocks noGrp="1" noChangeArrowheads="1"/>
          </p:cNvSpPr>
          <p:nvPr>
            <p:ph type="title"/>
          </p:nvPr>
        </p:nvSpPr>
        <p:spPr bwMode="invGray">
          <a:xfrm>
            <a:off x="0" y="152400"/>
            <a:ext cx="9144000" cy="1120775"/>
          </a:xfrm>
        </p:spPr>
        <p:txBody>
          <a:bodyPr lIns="91440" tIns="45720" rIns="91440" bIns="45720">
            <a:noAutofit/>
          </a:bodyPr>
          <a:lstStyle/>
          <a:p>
            <a:pPr eaLnBrk="1" hangingPunct="1"/>
            <a:r>
              <a:rPr lang="en-US" sz="3600" b="1" dirty="0" smtClean="0">
                <a:solidFill>
                  <a:srgbClr val="FFFF00"/>
                </a:solidFill>
              </a:rPr>
              <a:t>Phase II </a:t>
            </a:r>
            <a:r>
              <a:rPr lang="en-US" sz="3600" b="1" dirty="0" err="1" smtClean="0">
                <a:solidFill>
                  <a:srgbClr val="FFFF00"/>
                </a:solidFill>
              </a:rPr>
              <a:t>Carboplatin</a:t>
            </a:r>
            <a:r>
              <a:rPr lang="en-US" sz="3600" b="1" dirty="0" smtClean="0">
                <a:solidFill>
                  <a:srgbClr val="FFFF00"/>
                </a:solidFill>
              </a:rPr>
              <a:t> + </a:t>
            </a:r>
            <a:br>
              <a:rPr lang="en-US" sz="3600" b="1" dirty="0" smtClean="0">
                <a:solidFill>
                  <a:srgbClr val="FFFF00"/>
                </a:solidFill>
              </a:rPr>
            </a:br>
            <a:r>
              <a:rPr lang="en-US" sz="3600" b="1" dirty="0" err="1" smtClean="0">
                <a:solidFill>
                  <a:srgbClr val="FFFF00"/>
                </a:solidFill>
              </a:rPr>
              <a:t>Pemetrexed</a:t>
            </a:r>
            <a:r>
              <a:rPr lang="en-US" sz="3600" b="1" dirty="0" smtClean="0">
                <a:solidFill>
                  <a:srgbClr val="FFFF00"/>
                </a:solidFill>
              </a:rPr>
              <a:t> + </a:t>
            </a:r>
            <a:r>
              <a:rPr lang="en-US" sz="3600" b="1" dirty="0" err="1" smtClean="0">
                <a:solidFill>
                  <a:srgbClr val="FFFF00"/>
                </a:solidFill>
              </a:rPr>
              <a:t>Bevacizumab</a:t>
            </a:r>
            <a:endParaRPr lang="en-US" sz="2000" b="1" dirty="0" smtClean="0">
              <a:solidFill>
                <a:srgbClr val="FFFF00"/>
              </a:solidFill>
            </a:endParaRPr>
          </a:p>
        </p:txBody>
      </p:sp>
      <p:sp>
        <p:nvSpPr>
          <p:cNvPr id="93187" name="Text Box 22"/>
          <p:cNvSpPr txBox="1">
            <a:spLocks noChangeArrowheads="1"/>
          </p:cNvSpPr>
          <p:nvPr/>
        </p:nvSpPr>
        <p:spPr bwMode="invGray">
          <a:xfrm>
            <a:off x="2689225" y="3805743"/>
            <a:ext cx="3328988" cy="584775"/>
          </a:xfrm>
          <a:prstGeom prst="rect">
            <a:avLst/>
          </a:prstGeom>
          <a:noFill/>
          <a:ln w="12700">
            <a:solidFill>
              <a:schemeClr val="tx1"/>
            </a:solidFill>
            <a:miter lim="800000"/>
            <a:headEnd/>
            <a:tailEnd/>
          </a:ln>
        </p:spPr>
        <p:txBody>
          <a:bodyPr anchor="ctr">
            <a:spAutoFit/>
          </a:bodyPr>
          <a:lstStyle/>
          <a:p>
            <a:r>
              <a:rPr lang="en-US" sz="1600" b="1" dirty="0">
                <a:cs typeface="Tahoma" pitchFamily="34" charset="0"/>
              </a:rPr>
              <a:t>Primary endpoint: </a:t>
            </a:r>
            <a:r>
              <a:rPr lang="en-US" sz="1600" dirty="0">
                <a:cs typeface="Tahoma" pitchFamily="34" charset="0"/>
              </a:rPr>
              <a:t>PFS</a:t>
            </a:r>
          </a:p>
          <a:p>
            <a:r>
              <a:rPr lang="en-US" sz="1600" b="1" dirty="0">
                <a:cs typeface="Tahoma" pitchFamily="34" charset="0"/>
              </a:rPr>
              <a:t>Secondary endpoints: </a:t>
            </a:r>
            <a:r>
              <a:rPr lang="en-US" sz="1600" dirty="0">
                <a:cs typeface="Tahoma" pitchFamily="34" charset="0"/>
              </a:rPr>
              <a:t>OS, RR, safety</a:t>
            </a:r>
          </a:p>
        </p:txBody>
      </p:sp>
      <p:sp>
        <p:nvSpPr>
          <p:cNvPr id="94226" name="Text Box 23"/>
          <p:cNvSpPr txBox="1">
            <a:spLocks noChangeArrowheads="1"/>
          </p:cNvSpPr>
          <p:nvPr/>
        </p:nvSpPr>
        <p:spPr bwMode="invGray">
          <a:xfrm>
            <a:off x="228600" y="6565612"/>
            <a:ext cx="6291263" cy="292388"/>
          </a:xfrm>
          <a:prstGeom prst="rect">
            <a:avLst/>
          </a:prstGeom>
          <a:noFill/>
          <a:ln w="9525">
            <a:noFill/>
            <a:miter lim="800000"/>
            <a:headEnd/>
            <a:tailEnd/>
          </a:ln>
        </p:spPr>
        <p:txBody>
          <a:bodyPr anchor="b">
            <a:spAutoFit/>
          </a:bodyPr>
          <a:lstStyle/>
          <a:p>
            <a:pPr>
              <a:defRPr/>
            </a:pPr>
            <a:r>
              <a:rPr lang="en-US" sz="1300" dirty="0">
                <a:solidFill>
                  <a:srgbClr val="FFFFFF"/>
                </a:solidFill>
                <a:latin typeface="+mj-lt"/>
                <a:ea typeface="ＭＳ Ｐゴシック" charset="-128"/>
              </a:rPr>
              <a:t>Patel, et al. </a:t>
            </a:r>
            <a:r>
              <a:rPr lang="en-US" sz="1300" i="1" dirty="0">
                <a:solidFill>
                  <a:srgbClr val="FFFFFF"/>
                </a:solidFill>
                <a:latin typeface="+mj-lt"/>
                <a:ea typeface="ＭＳ Ｐゴシック" charset="-128"/>
              </a:rPr>
              <a:t>J Clin Oncol</a:t>
            </a:r>
            <a:r>
              <a:rPr lang="en-US" sz="1300" dirty="0">
                <a:solidFill>
                  <a:srgbClr val="FFFFFF"/>
                </a:solidFill>
                <a:latin typeface="+mj-lt"/>
                <a:ea typeface="ＭＳ Ｐゴシック" charset="-128"/>
              </a:rPr>
              <a:t>. 2009; 27:3284.</a:t>
            </a:r>
          </a:p>
        </p:txBody>
      </p:sp>
      <p:grpSp>
        <p:nvGrpSpPr>
          <p:cNvPr id="2" name="Group 16"/>
          <p:cNvGrpSpPr>
            <a:grpSpLocks/>
          </p:cNvGrpSpPr>
          <p:nvPr/>
        </p:nvGrpSpPr>
        <p:grpSpPr bwMode="auto">
          <a:xfrm>
            <a:off x="342900" y="1646237"/>
            <a:ext cx="8458200" cy="2603500"/>
            <a:chOff x="342900" y="1841500"/>
            <a:chExt cx="8458200" cy="2603500"/>
          </a:xfrm>
          <a:solidFill>
            <a:schemeClr val="bg1"/>
          </a:solidFill>
        </p:grpSpPr>
        <p:cxnSp>
          <p:nvCxnSpPr>
            <p:cNvPr id="93204" name="AutoShape 27"/>
            <p:cNvCxnSpPr>
              <a:cxnSpLocks noChangeShapeType="1"/>
            </p:cNvCxnSpPr>
            <p:nvPr/>
          </p:nvCxnSpPr>
          <p:spPr bwMode="invGray">
            <a:xfrm flipV="1">
              <a:off x="2260589" y="3143249"/>
              <a:ext cx="377975" cy="1"/>
            </a:xfrm>
            <a:prstGeom prst="straightConnector1">
              <a:avLst/>
            </a:prstGeom>
            <a:grpFill/>
            <a:ln w="38100">
              <a:solidFill>
                <a:schemeClr val="tx1"/>
              </a:solidFill>
              <a:miter lim="800000"/>
              <a:headEnd/>
              <a:tailEnd type="triangle" w="med" len="med"/>
            </a:ln>
          </p:spPr>
        </p:cxnSp>
        <p:sp>
          <p:nvSpPr>
            <p:cNvPr id="69635" name="AutoShape 5"/>
            <p:cNvSpPr>
              <a:spLocks noChangeArrowheads="1"/>
            </p:cNvSpPr>
            <p:nvPr/>
          </p:nvSpPr>
          <p:spPr bwMode="gray">
            <a:xfrm>
              <a:off x="342900" y="1841500"/>
              <a:ext cx="1917689" cy="2603500"/>
            </a:xfrm>
            <a:prstGeom prst="roundRect">
              <a:avLst>
                <a:gd name="adj" fmla="val 16667"/>
              </a:avLst>
            </a:prstGeom>
            <a:grpFill/>
            <a:ln w="31750" cap="flat" cmpd="sng" algn="ctr">
              <a:solidFill>
                <a:schemeClr val="tx1"/>
              </a:solidFill>
              <a:prstDash val="solid"/>
              <a:round/>
              <a:headEnd type="none" w="sm" len="sm"/>
              <a:tailEnd type="none" w="sm" len="sm"/>
            </a:ln>
            <a:effectLst/>
            <a:scene3d>
              <a:camera prst="orthographicFront"/>
              <a:lightRig rig="threePt" dir="t"/>
            </a:scene3d>
            <a:sp3d>
              <a:bevelT/>
            </a:sp3d>
          </p:spPr>
          <p:txBody>
            <a:bodyPr anchor="ctr"/>
            <a:lstStyle/>
            <a:p>
              <a:pPr algn="ctr" defTabSz="912813" eaLnBrk="0" hangingPunct="0">
                <a:buClr>
                  <a:srgbClr val="FFFFFF"/>
                </a:buClr>
                <a:buSzPct val="100000"/>
                <a:tabLst>
                  <a:tab pos="1828800" algn="l"/>
                  <a:tab pos="2743200" algn="l"/>
                  <a:tab pos="3657600" algn="l"/>
                  <a:tab pos="4572000" algn="l"/>
                  <a:tab pos="5486400" algn="l"/>
                  <a:tab pos="6400800" algn="l"/>
                  <a:tab pos="7315200" algn="l"/>
                  <a:tab pos="8229600" algn="l"/>
                  <a:tab pos="9144000" algn="l"/>
                  <a:tab pos="10058400" algn="l"/>
                </a:tabLst>
                <a:defRPr/>
              </a:pPr>
              <a:r>
                <a:rPr lang="en-US" b="1" dirty="0">
                  <a:solidFill>
                    <a:schemeClr val="accent6"/>
                  </a:solidFill>
                  <a:ea typeface="ＭＳ Ｐゴシック" pitchFamily="34" charset="-128"/>
                </a:rPr>
                <a:t>Eligibility:</a:t>
              </a:r>
            </a:p>
            <a:p>
              <a:pPr marL="233363" indent="-233363" defTabSz="912813" eaLnBrk="0" hangingPunct="0">
                <a:buClr>
                  <a:srgbClr val="FFFFFF"/>
                </a:buClr>
                <a:buSzPct val="100000"/>
                <a:buFontTx/>
                <a:buChar char="•"/>
                <a:tabLst>
                  <a:tab pos="1828800" algn="l"/>
                  <a:tab pos="2743200" algn="l"/>
                  <a:tab pos="3657600" algn="l"/>
                  <a:tab pos="4572000" algn="l"/>
                  <a:tab pos="5486400" algn="l"/>
                  <a:tab pos="6400800" algn="l"/>
                  <a:tab pos="7315200" algn="l"/>
                  <a:tab pos="8229600" algn="l"/>
                  <a:tab pos="9144000" algn="l"/>
                  <a:tab pos="10058400" algn="l"/>
                </a:tabLst>
                <a:defRPr/>
              </a:pPr>
              <a:r>
                <a:rPr lang="en-US" sz="1400" b="1" dirty="0">
                  <a:ea typeface="ＭＳ Ｐゴシック" pitchFamily="34" charset="-128"/>
                </a:rPr>
                <a:t>Stage IIIB/IV </a:t>
              </a:r>
              <a:br>
                <a:rPr lang="en-US" sz="1400" b="1" dirty="0">
                  <a:ea typeface="ＭＳ Ｐゴシック" pitchFamily="34" charset="-128"/>
                </a:rPr>
              </a:br>
              <a:r>
                <a:rPr lang="en-US" sz="1400" b="1" dirty="0">
                  <a:ea typeface="ＭＳ Ｐゴシック" pitchFamily="34" charset="-128"/>
                </a:rPr>
                <a:t>nonsquamous </a:t>
              </a:r>
              <a:br>
                <a:rPr lang="en-US" sz="1400" b="1" dirty="0">
                  <a:ea typeface="ＭＳ Ｐゴシック" pitchFamily="34" charset="-128"/>
                </a:rPr>
              </a:br>
              <a:r>
                <a:rPr lang="en-US" sz="1400" b="1" dirty="0">
                  <a:ea typeface="ＭＳ Ｐゴシック" pitchFamily="34" charset="-128"/>
                </a:rPr>
                <a:t>NSCLC</a:t>
              </a:r>
            </a:p>
            <a:p>
              <a:pPr marL="233363" indent="-233363" defTabSz="912813" eaLnBrk="0" hangingPunct="0">
                <a:buClr>
                  <a:srgbClr val="FFFFFF"/>
                </a:buClr>
                <a:buSzPct val="100000"/>
                <a:buFontTx/>
                <a:buChar char="•"/>
                <a:tabLst>
                  <a:tab pos="1828800" algn="l"/>
                  <a:tab pos="2743200" algn="l"/>
                  <a:tab pos="3657600" algn="l"/>
                  <a:tab pos="4572000" algn="l"/>
                  <a:tab pos="5486400" algn="l"/>
                  <a:tab pos="6400800" algn="l"/>
                  <a:tab pos="7315200" algn="l"/>
                  <a:tab pos="8229600" algn="l"/>
                  <a:tab pos="9144000" algn="l"/>
                  <a:tab pos="10058400" algn="l"/>
                </a:tabLst>
                <a:defRPr/>
              </a:pPr>
              <a:r>
                <a:rPr lang="en-US" sz="1400" b="1" dirty="0">
                  <a:ea typeface="ＭＳ Ｐゴシック" pitchFamily="34" charset="-128"/>
                </a:rPr>
                <a:t>No prior chemotherapy</a:t>
              </a:r>
            </a:p>
            <a:p>
              <a:pPr marL="233363" indent="-233363" defTabSz="912813" eaLnBrk="0" hangingPunct="0">
                <a:buClr>
                  <a:srgbClr val="FFFFFF"/>
                </a:buClr>
                <a:buSzPct val="100000"/>
                <a:buFontTx/>
                <a:buChar char="•"/>
                <a:tabLst>
                  <a:tab pos="1828800" algn="l"/>
                  <a:tab pos="2743200" algn="l"/>
                  <a:tab pos="3657600" algn="l"/>
                  <a:tab pos="4572000" algn="l"/>
                  <a:tab pos="5486400" algn="l"/>
                  <a:tab pos="6400800" algn="l"/>
                  <a:tab pos="7315200" algn="l"/>
                  <a:tab pos="8229600" algn="l"/>
                  <a:tab pos="9144000" algn="l"/>
                  <a:tab pos="10058400" algn="l"/>
                </a:tabLst>
                <a:defRPr/>
              </a:pPr>
              <a:r>
                <a:rPr lang="en-US" sz="1400" b="1" dirty="0">
                  <a:ea typeface="ＭＳ Ｐゴシック" pitchFamily="34" charset="-128"/>
                </a:rPr>
                <a:t>ECOG PS 0/1</a:t>
              </a:r>
            </a:p>
            <a:p>
              <a:pPr marL="233363" indent="-233363" defTabSz="912813" eaLnBrk="0" hangingPunct="0">
                <a:buClr>
                  <a:srgbClr val="FFFFFF"/>
                </a:buClr>
                <a:buSzPct val="100000"/>
                <a:buFontTx/>
                <a:buChar char="•"/>
                <a:tabLst>
                  <a:tab pos="1828800" algn="l"/>
                  <a:tab pos="2743200" algn="l"/>
                  <a:tab pos="3657600" algn="l"/>
                  <a:tab pos="4572000" algn="l"/>
                  <a:tab pos="5486400" algn="l"/>
                  <a:tab pos="6400800" algn="l"/>
                  <a:tab pos="7315200" algn="l"/>
                  <a:tab pos="8229600" algn="l"/>
                  <a:tab pos="9144000" algn="l"/>
                  <a:tab pos="10058400" algn="l"/>
                </a:tabLst>
                <a:defRPr/>
              </a:pPr>
              <a:r>
                <a:rPr lang="en-US" sz="1400" b="1" dirty="0">
                  <a:ea typeface="ＭＳ Ｐゴシック" pitchFamily="34" charset="-128"/>
                </a:rPr>
                <a:t>No CNS mets, </a:t>
              </a:r>
              <a:br>
                <a:rPr lang="en-US" sz="1400" b="1" dirty="0">
                  <a:ea typeface="ＭＳ Ｐゴシック" pitchFamily="34" charset="-128"/>
                </a:rPr>
              </a:br>
              <a:r>
                <a:rPr lang="en-US" sz="1400" b="1" dirty="0">
                  <a:ea typeface="ＭＳ Ｐゴシック" pitchFamily="34" charset="-128"/>
                </a:rPr>
                <a:t>hemoptysis, </a:t>
              </a:r>
              <a:br>
                <a:rPr lang="en-US" sz="1400" b="1" dirty="0">
                  <a:ea typeface="ＭＳ Ｐゴシック" pitchFamily="34" charset="-128"/>
                </a:rPr>
              </a:br>
              <a:r>
                <a:rPr lang="en-US" sz="1400" b="1" dirty="0">
                  <a:ea typeface="ＭＳ Ｐゴシック" pitchFamily="34" charset="-128"/>
                </a:rPr>
                <a:t>anticoagulation</a:t>
              </a:r>
            </a:p>
          </p:txBody>
        </p:sp>
        <p:sp>
          <p:nvSpPr>
            <p:cNvPr id="69636" name="AutoShape 10"/>
            <p:cNvSpPr>
              <a:spLocks noChangeArrowheads="1"/>
            </p:cNvSpPr>
            <p:nvPr/>
          </p:nvSpPr>
          <p:spPr bwMode="gray">
            <a:xfrm>
              <a:off x="2638564" y="2438759"/>
              <a:ext cx="2899938" cy="1408981"/>
            </a:xfrm>
            <a:prstGeom prst="roundRect">
              <a:avLst>
                <a:gd name="adj" fmla="val 16667"/>
              </a:avLst>
            </a:prstGeom>
            <a:grpFill/>
            <a:ln w="31750" cap="flat" cmpd="sng" algn="ctr">
              <a:solidFill>
                <a:schemeClr val="tx1"/>
              </a:solidFill>
              <a:prstDash val="solid"/>
              <a:round/>
              <a:headEnd type="none" w="sm" len="sm"/>
              <a:tailEnd type="none" w="sm" len="sm"/>
            </a:ln>
            <a:effectLst/>
            <a:scene3d>
              <a:camera prst="orthographicFront"/>
              <a:lightRig rig="threePt" dir="t"/>
            </a:scene3d>
            <a:sp3d>
              <a:bevelT/>
            </a:sp3d>
          </p:spPr>
          <p:txBody>
            <a:bodyPr anchor="ctr"/>
            <a:lstStyle/>
            <a:p>
              <a:pPr algn="ctr" defTabSz="912813" eaLnBrk="0" hangingPunct="0">
                <a:buClr>
                  <a:srgbClr val="FFFFFF"/>
                </a:buClr>
                <a:buSzPct val="100000"/>
                <a:tabLst>
                  <a:tab pos="2743200" algn="l"/>
                  <a:tab pos="3657600" algn="l"/>
                  <a:tab pos="4572000" algn="l"/>
                  <a:tab pos="5486400" algn="l"/>
                  <a:tab pos="6400800" algn="l"/>
                  <a:tab pos="7315200" algn="l"/>
                  <a:tab pos="8229600" algn="l"/>
                  <a:tab pos="9144000" algn="l"/>
                  <a:tab pos="10058400" algn="l"/>
                </a:tabLst>
                <a:defRPr/>
              </a:pPr>
              <a:r>
                <a:rPr lang="en-US" sz="1600" b="1" dirty="0" err="1">
                  <a:solidFill>
                    <a:srgbClr val="FFFFCC"/>
                  </a:solidFill>
                  <a:latin typeface="+mj-lt"/>
                </a:rPr>
                <a:t>Carboplatin</a:t>
              </a:r>
              <a:r>
                <a:rPr lang="en-US" sz="1600" b="1" dirty="0">
                  <a:latin typeface="+mj-lt"/>
                </a:rPr>
                <a:t> AUC 6</a:t>
              </a:r>
            </a:p>
            <a:p>
              <a:pPr algn="ctr" defTabSz="912813" eaLnBrk="0" hangingPunct="0">
                <a:buClr>
                  <a:srgbClr val="FFFFFF"/>
                </a:buClr>
                <a:buSzPct val="100000"/>
                <a:tabLst>
                  <a:tab pos="2743200" algn="l"/>
                  <a:tab pos="3657600" algn="l"/>
                  <a:tab pos="4572000" algn="l"/>
                  <a:tab pos="5486400" algn="l"/>
                  <a:tab pos="6400800" algn="l"/>
                  <a:tab pos="7315200" algn="l"/>
                  <a:tab pos="8229600" algn="l"/>
                  <a:tab pos="9144000" algn="l"/>
                  <a:tab pos="10058400" algn="l"/>
                </a:tabLst>
                <a:defRPr/>
              </a:pPr>
              <a:r>
                <a:rPr lang="en-US" sz="1600" b="1" dirty="0">
                  <a:latin typeface="+mj-lt"/>
                </a:rPr>
                <a:t>+ </a:t>
              </a:r>
              <a:r>
                <a:rPr lang="en-US" sz="1600" b="1" dirty="0" err="1">
                  <a:solidFill>
                    <a:srgbClr val="FFFFCC"/>
                  </a:solidFill>
                  <a:latin typeface="+mj-lt"/>
                </a:rPr>
                <a:t>pemetrexed</a:t>
              </a:r>
              <a:r>
                <a:rPr lang="en-US" sz="1600" b="1" dirty="0">
                  <a:latin typeface="+mj-lt"/>
                </a:rPr>
                <a:t> 500 mg/m</a:t>
              </a:r>
              <a:r>
                <a:rPr lang="en-US" sz="1600" b="1" baseline="30000" dirty="0">
                  <a:latin typeface="+mj-lt"/>
                </a:rPr>
                <a:t>2</a:t>
              </a:r>
              <a:r>
                <a:rPr lang="en-US" sz="1600" b="1" dirty="0">
                  <a:latin typeface="+mj-lt"/>
                </a:rPr>
                <a:t> </a:t>
              </a:r>
              <a:br>
                <a:rPr lang="en-US" sz="1600" b="1" dirty="0">
                  <a:latin typeface="+mj-lt"/>
                </a:rPr>
              </a:br>
              <a:r>
                <a:rPr lang="en-US" sz="1600" b="1" dirty="0">
                  <a:latin typeface="+mj-lt"/>
                </a:rPr>
                <a:t>+ </a:t>
              </a:r>
              <a:r>
                <a:rPr lang="en-US" sz="1600" b="1" dirty="0" err="1">
                  <a:solidFill>
                    <a:srgbClr val="FFFFCC"/>
                  </a:solidFill>
                  <a:latin typeface="+mj-lt"/>
                </a:rPr>
                <a:t>bevacizumab</a:t>
              </a:r>
              <a:r>
                <a:rPr lang="en-US" sz="1600" b="1" dirty="0">
                  <a:latin typeface="+mj-lt"/>
                </a:rPr>
                <a:t> 15 mg/kg q3w </a:t>
              </a:r>
            </a:p>
            <a:p>
              <a:pPr algn="ctr" defTabSz="912813" eaLnBrk="0" hangingPunct="0">
                <a:buClr>
                  <a:srgbClr val="FFFFFF"/>
                </a:buClr>
                <a:buSzPct val="100000"/>
                <a:tabLst>
                  <a:tab pos="2743200" algn="l"/>
                  <a:tab pos="3657600" algn="l"/>
                  <a:tab pos="4572000" algn="l"/>
                  <a:tab pos="5486400" algn="l"/>
                  <a:tab pos="6400800" algn="l"/>
                  <a:tab pos="7315200" algn="l"/>
                  <a:tab pos="8229600" algn="l"/>
                  <a:tab pos="9144000" algn="l"/>
                  <a:tab pos="10058400" algn="l"/>
                </a:tabLst>
                <a:defRPr/>
              </a:pPr>
              <a:r>
                <a:rPr lang="en-GB" sz="1600" b="1" dirty="0">
                  <a:latin typeface="+mj-lt"/>
                </a:rPr>
                <a:t>×</a:t>
              </a:r>
              <a:r>
                <a:rPr lang="en-US" sz="1600" b="1" dirty="0">
                  <a:latin typeface="+mj-lt"/>
                </a:rPr>
                <a:t> 6 cycles</a:t>
              </a:r>
            </a:p>
            <a:p>
              <a:pPr algn="ctr" defTabSz="912813" eaLnBrk="0" hangingPunct="0">
                <a:buClr>
                  <a:srgbClr val="FFFFFF"/>
                </a:buClr>
                <a:buSzPct val="100000"/>
                <a:tabLst>
                  <a:tab pos="2743200" algn="l"/>
                  <a:tab pos="3657600" algn="l"/>
                  <a:tab pos="4572000" algn="l"/>
                  <a:tab pos="5486400" algn="l"/>
                  <a:tab pos="6400800" algn="l"/>
                  <a:tab pos="7315200" algn="l"/>
                  <a:tab pos="8229600" algn="l"/>
                  <a:tab pos="9144000" algn="l"/>
                  <a:tab pos="10058400" algn="l"/>
                </a:tabLst>
                <a:defRPr/>
              </a:pPr>
              <a:r>
                <a:rPr lang="en-US" sz="1600" b="1" dirty="0">
                  <a:latin typeface="+mj-lt"/>
                </a:rPr>
                <a:t>N=50</a:t>
              </a:r>
            </a:p>
          </p:txBody>
        </p:sp>
        <p:sp>
          <p:nvSpPr>
            <p:cNvPr id="94218" name="Text Box 13"/>
            <p:cNvSpPr txBox="1">
              <a:spLocks noChangeArrowheads="1"/>
            </p:cNvSpPr>
            <p:nvPr/>
          </p:nvSpPr>
          <p:spPr bwMode="invGray">
            <a:xfrm>
              <a:off x="5113338" y="2176463"/>
              <a:ext cx="1209675" cy="738188"/>
            </a:xfrm>
            <a:prstGeom prst="rect">
              <a:avLst/>
            </a:prstGeom>
            <a:noFill/>
            <a:ln w="9525">
              <a:noFill/>
              <a:miter lim="800000"/>
              <a:headEnd/>
              <a:tailEnd/>
            </a:ln>
          </p:spPr>
          <p:txBody>
            <a:bodyPr>
              <a:spAutoFit/>
            </a:bodyPr>
            <a:lstStyle/>
            <a:p>
              <a:pPr algn="ctr">
                <a:spcBef>
                  <a:spcPct val="50000"/>
                </a:spcBef>
                <a:defRPr/>
              </a:pPr>
              <a:r>
                <a:rPr lang="en-US" dirty="0">
                  <a:solidFill>
                    <a:srgbClr val="FFFFFF"/>
                  </a:solidFill>
                  <a:latin typeface="+mj-lt"/>
                  <a:ea typeface="ＭＳ Ｐゴシック" charset="-128"/>
                </a:rPr>
                <a:t>SD </a:t>
              </a:r>
              <a:br>
                <a:rPr lang="en-US" dirty="0">
                  <a:solidFill>
                    <a:srgbClr val="FFFFFF"/>
                  </a:solidFill>
                  <a:latin typeface="+mj-lt"/>
                  <a:ea typeface="ＭＳ Ｐゴシック" charset="-128"/>
                </a:rPr>
              </a:br>
              <a:r>
                <a:rPr lang="en-US" dirty="0">
                  <a:solidFill>
                    <a:srgbClr val="FFFFFF"/>
                  </a:solidFill>
                  <a:latin typeface="+mj-lt"/>
                  <a:ea typeface="ＭＳ Ｐゴシック" charset="-128"/>
                </a:rPr>
                <a:t>or </a:t>
              </a:r>
              <a:br>
                <a:rPr lang="en-US" dirty="0">
                  <a:solidFill>
                    <a:srgbClr val="FFFFFF"/>
                  </a:solidFill>
                  <a:latin typeface="+mj-lt"/>
                  <a:ea typeface="ＭＳ Ｐゴシック" charset="-128"/>
                </a:rPr>
              </a:br>
              <a:r>
                <a:rPr lang="en-US" dirty="0">
                  <a:solidFill>
                    <a:srgbClr val="FFFFFF"/>
                  </a:solidFill>
                  <a:latin typeface="+mj-lt"/>
                  <a:ea typeface="ＭＳ Ｐゴシック" charset="-128"/>
                </a:rPr>
                <a:t>PR</a:t>
              </a:r>
            </a:p>
          </p:txBody>
        </p:sp>
        <p:sp>
          <p:nvSpPr>
            <p:cNvPr id="69638" name="AutoShape 14"/>
            <p:cNvSpPr>
              <a:spLocks noChangeArrowheads="1"/>
            </p:cNvSpPr>
            <p:nvPr/>
          </p:nvSpPr>
          <p:spPr bwMode="gray">
            <a:xfrm>
              <a:off x="6034096" y="2438759"/>
              <a:ext cx="1585904" cy="1408981"/>
            </a:xfrm>
            <a:prstGeom prst="roundRect">
              <a:avLst>
                <a:gd name="adj" fmla="val 16667"/>
              </a:avLst>
            </a:prstGeom>
            <a:grpFill/>
            <a:ln w="31750" cap="flat" cmpd="sng" algn="ctr">
              <a:solidFill>
                <a:schemeClr val="tx1"/>
              </a:solidFill>
              <a:prstDash val="solid"/>
              <a:round/>
              <a:headEnd type="none" w="sm" len="sm"/>
              <a:tailEnd type="none" w="sm" len="sm"/>
            </a:ln>
            <a:effectLst/>
            <a:scene3d>
              <a:camera prst="orthographicFront"/>
              <a:lightRig rig="threePt" dir="t"/>
            </a:scene3d>
            <a:sp3d>
              <a:bevelT/>
            </a:sp3d>
          </p:spPr>
          <p:txBody>
            <a:bodyPr anchor="ctr"/>
            <a:lstStyle/>
            <a:p>
              <a:pPr algn="ctr" defTabSz="912813" eaLnBrk="0" hangingPunct="0">
                <a:buClr>
                  <a:srgbClr val="FFFFFF"/>
                </a:buClr>
                <a:buSzPct val="100000"/>
                <a:tabLst>
                  <a:tab pos="1828800" algn="l"/>
                  <a:tab pos="2743200" algn="l"/>
                  <a:tab pos="3657600" algn="l"/>
                  <a:tab pos="4572000" algn="l"/>
                  <a:tab pos="5486400" algn="l"/>
                  <a:tab pos="6400800" algn="l"/>
                  <a:tab pos="7315200" algn="l"/>
                  <a:tab pos="8229600" algn="l"/>
                  <a:tab pos="9144000" algn="l"/>
                  <a:tab pos="10058400" algn="l"/>
                </a:tabLst>
                <a:defRPr/>
              </a:pPr>
              <a:r>
                <a:rPr lang="en-US" sz="1600" b="1" dirty="0">
                  <a:solidFill>
                    <a:srgbClr val="FFFFCC"/>
                  </a:solidFill>
                  <a:ea typeface="ＭＳ Ｐゴシック" pitchFamily="34" charset="-128"/>
                </a:rPr>
                <a:t>Pemetrexed</a:t>
              </a:r>
              <a:r>
                <a:rPr lang="en-US" sz="1600" b="1" dirty="0">
                  <a:ea typeface="ＭＳ Ｐゴシック" pitchFamily="34" charset="-128"/>
                </a:rPr>
                <a:t> </a:t>
              </a:r>
              <a:br>
                <a:rPr lang="en-US" sz="1600" b="1" dirty="0">
                  <a:ea typeface="ＭＳ Ｐゴシック" pitchFamily="34" charset="-128"/>
                </a:rPr>
              </a:br>
              <a:r>
                <a:rPr lang="en-US" sz="1600" b="1" dirty="0">
                  <a:ea typeface="ＭＳ Ｐゴシック" pitchFamily="34" charset="-128"/>
                </a:rPr>
                <a:t>+ </a:t>
              </a:r>
              <a:r>
                <a:rPr lang="en-US" sz="1600" b="1" dirty="0">
                  <a:solidFill>
                    <a:srgbClr val="FFFFCC"/>
                  </a:solidFill>
                  <a:ea typeface="ＭＳ Ｐゴシック" pitchFamily="34" charset="-128"/>
                </a:rPr>
                <a:t>bevacizumab</a:t>
              </a:r>
            </a:p>
            <a:p>
              <a:pPr algn="ctr" defTabSz="912813" eaLnBrk="0" hangingPunct="0">
                <a:buClr>
                  <a:srgbClr val="FFFFFF"/>
                </a:buClr>
                <a:buSzPct val="100000"/>
                <a:tabLst>
                  <a:tab pos="1828800" algn="l"/>
                  <a:tab pos="2743200" algn="l"/>
                  <a:tab pos="3657600" algn="l"/>
                  <a:tab pos="4572000" algn="l"/>
                  <a:tab pos="5486400" algn="l"/>
                  <a:tab pos="6400800" algn="l"/>
                  <a:tab pos="7315200" algn="l"/>
                  <a:tab pos="8229600" algn="l"/>
                  <a:tab pos="9144000" algn="l"/>
                  <a:tab pos="10058400" algn="l"/>
                </a:tabLst>
                <a:defRPr/>
              </a:pPr>
              <a:r>
                <a:rPr lang="en-US" sz="1600" b="1" dirty="0">
                  <a:ea typeface="ＭＳ Ｐゴシック" pitchFamily="34" charset="-128"/>
                </a:rPr>
                <a:t>q21d</a:t>
              </a:r>
            </a:p>
            <a:p>
              <a:pPr algn="ctr" defTabSz="912813" eaLnBrk="0" hangingPunct="0">
                <a:buClr>
                  <a:srgbClr val="FFFFFF"/>
                </a:buClr>
                <a:buSzPct val="100000"/>
                <a:tabLst>
                  <a:tab pos="1828800" algn="l"/>
                  <a:tab pos="2743200" algn="l"/>
                  <a:tab pos="3657600" algn="l"/>
                  <a:tab pos="4572000" algn="l"/>
                  <a:tab pos="5486400" algn="l"/>
                  <a:tab pos="6400800" algn="l"/>
                  <a:tab pos="7315200" algn="l"/>
                  <a:tab pos="8229600" algn="l"/>
                  <a:tab pos="9144000" algn="l"/>
                  <a:tab pos="10058400" algn="l"/>
                </a:tabLst>
                <a:defRPr/>
              </a:pPr>
              <a:r>
                <a:rPr lang="en-US" sz="1600" b="1" dirty="0">
                  <a:ea typeface="ＭＳ Ｐゴシック" pitchFamily="34" charset="-128"/>
                </a:rPr>
                <a:t>N=30</a:t>
              </a:r>
            </a:p>
          </p:txBody>
        </p:sp>
        <p:sp>
          <p:nvSpPr>
            <p:cNvPr id="69639" name="AutoShape 17"/>
            <p:cNvSpPr>
              <a:spLocks noChangeArrowheads="1"/>
            </p:cNvSpPr>
            <p:nvPr/>
          </p:nvSpPr>
          <p:spPr bwMode="gray">
            <a:xfrm>
              <a:off x="7880355" y="2679435"/>
              <a:ext cx="920745" cy="927631"/>
            </a:xfrm>
            <a:prstGeom prst="roundRect">
              <a:avLst>
                <a:gd name="adj" fmla="val 16667"/>
              </a:avLst>
            </a:prstGeom>
            <a:grpFill/>
            <a:ln w="31750" cap="flat" cmpd="sng" algn="ctr">
              <a:solidFill>
                <a:schemeClr val="tx1"/>
              </a:solidFill>
              <a:prstDash val="solid"/>
              <a:round/>
              <a:headEnd type="none" w="sm" len="sm"/>
              <a:tailEnd type="none" w="sm" len="sm"/>
            </a:ln>
            <a:effectLst/>
            <a:scene3d>
              <a:camera prst="orthographicFront"/>
              <a:lightRig rig="threePt" dir="t"/>
            </a:scene3d>
            <a:sp3d>
              <a:bevelT/>
            </a:sp3d>
          </p:spPr>
          <p:txBody>
            <a:bodyPr anchor="ctr"/>
            <a:lstStyle/>
            <a:p>
              <a:pPr algn="ctr" defTabSz="912813" eaLnBrk="0" hangingPunct="0">
                <a:buClr>
                  <a:srgbClr val="FFFFFF"/>
                </a:buClr>
                <a:buSzPct val="100000"/>
                <a:tabLst>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600" b="1" dirty="0">
                  <a:latin typeface="+mj-lt"/>
                  <a:ea typeface="ＭＳ Ｐゴシック" pitchFamily="34" charset="-128"/>
                </a:rPr>
                <a:t>PD or</a:t>
              </a:r>
              <a:br>
                <a:rPr lang="en-US" sz="1600" b="1" dirty="0">
                  <a:latin typeface="+mj-lt"/>
                  <a:ea typeface="ＭＳ Ｐゴシック" pitchFamily="34" charset="-128"/>
                </a:rPr>
              </a:br>
              <a:r>
                <a:rPr lang="en-US" sz="1600" b="1" dirty="0">
                  <a:latin typeface="+mj-lt"/>
                  <a:ea typeface="ＭＳ Ｐゴシック" pitchFamily="34" charset="-128"/>
                </a:rPr>
                <a:t>toxicity</a:t>
              </a:r>
            </a:p>
          </p:txBody>
        </p:sp>
        <p:cxnSp>
          <p:nvCxnSpPr>
            <p:cNvPr id="93218" name="AutoShape 27"/>
            <p:cNvCxnSpPr>
              <a:cxnSpLocks noChangeShapeType="1"/>
            </p:cNvCxnSpPr>
            <p:nvPr/>
          </p:nvCxnSpPr>
          <p:spPr bwMode="invGray">
            <a:xfrm>
              <a:off x="7502380" y="3143249"/>
              <a:ext cx="377975" cy="1"/>
            </a:xfrm>
            <a:prstGeom prst="straightConnector1">
              <a:avLst/>
            </a:prstGeom>
            <a:grpFill/>
            <a:ln w="38100">
              <a:solidFill>
                <a:schemeClr val="tx1"/>
              </a:solidFill>
              <a:miter lim="800000"/>
              <a:headEnd/>
              <a:tailEnd type="triangle" w="med" len="med"/>
            </a:ln>
          </p:spPr>
        </p:cxnSp>
        <p:cxnSp>
          <p:nvCxnSpPr>
            <p:cNvPr id="93219" name="AutoShape 27"/>
            <p:cNvCxnSpPr>
              <a:cxnSpLocks noChangeShapeType="1"/>
            </p:cNvCxnSpPr>
            <p:nvPr/>
          </p:nvCxnSpPr>
          <p:spPr bwMode="invGray">
            <a:xfrm>
              <a:off x="5562600" y="3143249"/>
              <a:ext cx="377975" cy="1589"/>
            </a:xfrm>
            <a:prstGeom prst="straightConnector1">
              <a:avLst/>
            </a:prstGeom>
            <a:grpFill/>
            <a:ln w="38100">
              <a:solidFill>
                <a:schemeClr val="tx1"/>
              </a:solidFill>
              <a:miter lim="800000"/>
              <a:headEnd/>
              <a:tailEnd type="triangle" w="med" len="med"/>
            </a:ln>
          </p:spPr>
        </p:cxnSp>
      </p:grpSp>
      <p:sp>
        <p:nvSpPr>
          <p:cNvPr id="93190" name="Text Box 22"/>
          <p:cNvSpPr txBox="1">
            <a:spLocks noChangeArrowheads="1"/>
          </p:cNvSpPr>
          <p:nvPr/>
        </p:nvSpPr>
        <p:spPr bwMode="black">
          <a:xfrm>
            <a:off x="1206500" y="4149725"/>
            <a:ext cx="6770688" cy="1512887"/>
          </a:xfrm>
          <a:prstGeom prst="rect">
            <a:avLst/>
          </a:prstGeom>
          <a:noFill/>
          <a:ln w="9525">
            <a:noFill/>
            <a:miter lim="800000"/>
            <a:headEnd/>
            <a:tailEnd/>
          </a:ln>
        </p:spPr>
        <p:txBody>
          <a:bodyPr anchor="ctr"/>
          <a:lstStyle/>
          <a:p>
            <a:pPr marL="169863">
              <a:lnSpc>
                <a:spcPct val="150000"/>
              </a:lnSpc>
              <a:spcBef>
                <a:spcPts val="1200"/>
              </a:spcBef>
            </a:pPr>
            <a:endParaRPr lang="en-US">
              <a:solidFill>
                <a:srgbClr val="FFFF99"/>
              </a:solidFill>
              <a:latin typeface="Tahoma" pitchFamily="34" charset="0"/>
            </a:endParaRPr>
          </a:p>
        </p:txBody>
      </p:sp>
      <p:graphicFrame>
        <p:nvGraphicFramePr>
          <p:cNvPr id="62500" name="Group 36"/>
          <p:cNvGraphicFramePr>
            <a:graphicFrameLocks noGrp="1"/>
          </p:cNvGraphicFramePr>
          <p:nvPr>
            <p:extLst>
              <p:ext uri="{D42A27DB-BD31-4B8C-83A1-F6EECF244321}">
                <p14:modId xmlns:p14="http://schemas.microsoft.com/office/powerpoint/2010/main" val="1666953918"/>
              </p:ext>
            </p:extLst>
          </p:nvPr>
        </p:nvGraphicFramePr>
        <p:xfrm>
          <a:off x="2014538" y="4678362"/>
          <a:ext cx="5116195" cy="1219199"/>
        </p:xfrm>
        <a:graphic>
          <a:graphicData uri="http://schemas.openxmlformats.org/drawingml/2006/table">
            <a:tbl>
              <a:tblPr/>
              <a:tblGrid>
                <a:gridCol w="2560320"/>
                <a:gridCol w="2555875"/>
              </a:tblGrid>
              <a:tr h="257175">
                <a:tc>
                  <a:txBody>
                    <a:bodyPr/>
                    <a:lstStyle/>
                    <a:p>
                      <a:pPr marL="0" marR="0" lvl="0" indent="0" algn="l" defTabSz="114300" rtl="0" eaLnBrk="1" fontAlgn="base" latinLnBrk="0" hangingPunct="1">
                        <a:lnSpc>
                          <a:spcPct val="100000"/>
                        </a:lnSpc>
                        <a:spcBef>
                          <a:spcPct val="70000"/>
                        </a:spcBef>
                        <a:spcAft>
                          <a:spcPct val="0"/>
                        </a:spcAft>
                        <a:buClrTx/>
                        <a:buSzTx/>
                        <a:buFontTx/>
                        <a:buNone/>
                        <a:tabLst/>
                      </a:pPr>
                      <a:r>
                        <a:rPr kumimoji="0" lang="en-US" sz="1400" b="1" i="0" u="none" strike="noStrike" cap="none" normalizeH="0" baseline="0" dirty="0" smtClean="0">
                          <a:ln>
                            <a:noFill/>
                          </a:ln>
                          <a:solidFill>
                            <a:srgbClr val="FFFFCC"/>
                          </a:solidFill>
                          <a:effectLst/>
                          <a:latin typeface="+mn-lt"/>
                          <a:ea typeface="ＭＳ Ｐゴシック" pitchFamily="-110" charset="-128"/>
                          <a:cs typeface="Arial" pitchFamily="34" charset="0"/>
                        </a:rPr>
                        <a:t>Parameter</a:t>
                      </a:r>
                    </a:p>
                  </a:txBody>
                  <a:tcPr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114300" rtl="0" eaLnBrk="1" fontAlgn="base" latinLnBrk="0" hangingPunct="1">
                        <a:lnSpc>
                          <a:spcPct val="100000"/>
                        </a:lnSpc>
                        <a:spcBef>
                          <a:spcPct val="70000"/>
                        </a:spcBef>
                        <a:spcAft>
                          <a:spcPct val="0"/>
                        </a:spcAft>
                        <a:buClrTx/>
                        <a:buSzTx/>
                        <a:buFontTx/>
                        <a:buNone/>
                        <a:tabLst/>
                      </a:pPr>
                      <a:r>
                        <a:rPr kumimoji="0" lang="en-US" sz="1400" b="1" i="0" u="none" strike="noStrike" cap="none" normalizeH="0" baseline="0" dirty="0" smtClean="0">
                          <a:ln>
                            <a:noFill/>
                          </a:ln>
                          <a:solidFill>
                            <a:srgbClr val="FFFFCC"/>
                          </a:solidFill>
                          <a:effectLst/>
                          <a:latin typeface="+mn-lt"/>
                          <a:ea typeface="ＭＳ Ｐゴシック" pitchFamily="-110" charset="-128"/>
                          <a:cs typeface="Arial" pitchFamily="34" charset="0"/>
                        </a:rPr>
                        <a:t>Result</a:t>
                      </a:r>
                    </a:p>
                  </a:txBody>
                  <a:tcPr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r>
              <a:tr h="255588">
                <a:tc>
                  <a:txBody>
                    <a:bodyPr/>
                    <a:lstStyle/>
                    <a:p>
                      <a:pPr marL="0" marR="0" lvl="0" indent="0" algn="l" defTabSz="114300" rtl="0" eaLnBrk="1" fontAlgn="base" latinLnBrk="0" hangingPunct="1">
                        <a:lnSpc>
                          <a:spcPct val="100000"/>
                        </a:lnSpc>
                        <a:spcBef>
                          <a:spcPct val="7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mn-lt"/>
                          <a:ea typeface="ＭＳ Ｐゴシック" pitchFamily="-110" charset="-128"/>
                          <a:cs typeface="Arial" pitchFamily="34" charset="0"/>
                        </a:rPr>
                        <a:t>ORR (%)</a:t>
                      </a:r>
                    </a:p>
                  </a:txBody>
                  <a:tcPr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l" defTabSz="114300" rtl="0" eaLnBrk="1" fontAlgn="base" latinLnBrk="0" hangingPunct="1">
                        <a:lnSpc>
                          <a:spcPct val="100000"/>
                        </a:lnSpc>
                        <a:spcBef>
                          <a:spcPct val="70000"/>
                        </a:spcBef>
                        <a:spcAft>
                          <a:spcPct val="0"/>
                        </a:spcAft>
                        <a:buClrTx/>
                        <a:buSzTx/>
                        <a:buFontTx/>
                        <a:buNone/>
                        <a:tabLst/>
                      </a:pPr>
                      <a:r>
                        <a:rPr kumimoji="0" lang="en-US" sz="1400" b="1" i="0" u="none" strike="noStrike" cap="none" normalizeH="0" baseline="0" dirty="0" smtClean="0">
                          <a:ln>
                            <a:noFill/>
                          </a:ln>
                          <a:solidFill>
                            <a:srgbClr val="FFFFCC"/>
                          </a:solidFill>
                          <a:effectLst/>
                          <a:latin typeface="+mn-lt"/>
                          <a:ea typeface="ＭＳ Ｐゴシック" pitchFamily="-110" charset="-128"/>
                          <a:cs typeface="Arial" pitchFamily="34" charset="0"/>
                        </a:rPr>
                        <a:t>                55</a:t>
                      </a:r>
                      <a:r>
                        <a:rPr kumimoji="0" lang="en-US" sz="1400" b="0" i="0" u="none" strike="noStrike" cap="none" normalizeH="0" baseline="0" dirty="0" smtClean="0">
                          <a:ln>
                            <a:noFill/>
                          </a:ln>
                          <a:solidFill>
                            <a:schemeClr val="tx1"/>
                          </a:solidFill>
                          <a:effectLst/>
                          <a:latin typeface="+mn-lt"/>
                          <a:ea typeface="ＭＳ Ｐゴシック" pitchFamily="-110" charset="-128"/>
                          <a:cs typeface="Arial" pitchFamily="34" charset="0"/>
                        </a:rPr>
                        <a:t> (95% CI, 41-69)</a:t>
                      </a:r>
                    </a:p>
                  </a:txBody>
                  <a:tcPr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r>
              <a:tr h="255588">
                <a:tc>
                  <a:txBody>
                    <a:bodyPr/>
                    <a:lstStyle/>
                    <a:p>
                      <a:pPr marL="0" marR="0" lvl="0" indent="0" algn="l" defTabSz="114300" rtl="0" eaLnBrk="1" fontAlgn="base" latinLnBrk="0" hangingPunct="1">
                        <a:lnSpc>
                          <a:spcPct val="100000"/>
                        </a:lnSpc>
                        <a:spcBef>
                          <a:spcPct val="7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mn-lt"/>
                          <a:ea typeface="ＭＳ Ｐゴシック" pitchFamily="-110" charset="-128"/>
                          <a:cs typeface="Arial" pitchFamily="34" charset="0"/>
                        </a:rPr>
                        <a:t>Median PFS (months)</a:t>
                      </a:r>
                    </a:p>
                  </a:txBody>
                  <a:tcPr anchor="ctr" horzOverflow="overflow">
                    <a:lnL>
                      <a:noFill/>
                    </a:lnL>
                    <a:lnR>
                      <a:noFill/>
                    </a:lnR>
                    <a:lnT>
                      <a:noFill/>
                    </a:lnT>
                    <a:lnB>
                      <a:noFill/>
                    </a:lnB>
                    <a:lnTlToBr>
                      <a:noFill/>
                    </a:lnTlToBr>
                    <a:lnBlToTr>
                      <a:noFill/>
                    </a:lnBlToTr>
                    <a:noFill/>
                  </a:tcPr>
                </a:tc>
                <a:tc>
                  <a:txBody>
                    <a:bodyPr/>
                    <a:lstStyle/>
                    <a:p>
                      <a:pPr marL="0" marR="0" lvl="0" indent="0" algn="l" defTabSz="114300" rtl="0" eaLnBrk="1" fontAlgn="base" latinLnBrk="0" hangingPunct="1">
                        <a:lnSpc>
                          <a:spcPct val="100000"/>
                        </a:lnSpc>
                        <a:spcBef>
                          <a:spcPct val="70000"/>
                        </a:spcBef>
                        <a:spcAft>
                          <a:spcPct val="0"/>
                        </a:spcAft>
                        <a:buClrTx/>
                        <a:buSzTx/>
                        <a:buFontTx/>
                        <a:buNone/>
                        <a:tabLst/>
                      </a:pPr>
                      <a:r>
                        <a:rPr kumimoji="0" lang="en-US" sz="1400" b="1" i="0" u="none" strike="noStrike" cap="none" normalizeH="0" baseline="0" dirty="0" smtClean="0">
                          <a:ln>
                            <a:noFill/>
                          </a:ln>
                          <a:solidFill>
                            <a:srgbClr val="FFFFCC"/>
                          </a:solidFill>
                          <a:effectLst/>
                          <a:latin typeface="+mn-lt"/>
                          <a:ea typeface="ＭＳ Ｐゴシック" pitchFamily="-110" charset="-128"/>
                          <a:cs typeface="Arial" pitchFamily="34" charset="0"/>
                        </a:rPr>
                        <a:t>                7.8</a:t>
                      </a:r>
                      <a:r>
                        <a:rPr kumimoji="0" lang="en-US" sz="1400" b="0" i="0" u="none" strike="noStrike" cap="none" normalizeH="0" baseline="0" dirty="0" smtClean="0">
                          <a:ln>
                            <a:noFill/>
                          </a:ln>
                          <a:solidFill>
                            <a:srgbClr val="FFFFCC"/>
                          </a:solidFill>
                          <a:effectLst/>
                          <a:latin typeface="+mn-lt"/>
                          <a:ea typeface="ＭＳ Ｐゴシック" pitchFamily="-110" charset="-128"/>
                          <a:cs typeface="Arial" pitchFamily="34" charset="0"/>
                        </a:rPr>
                        <a:t> </a:t>
                      </a:r>
                      <a:r>
                        <a:rPr kumimoji="0" lang="en-US" sz="1400" b="0" i="0" u="none" strike="noStrike" cap="none" normalizeH="0" baseline="0" dirty="0" smtClean="0">
                          <a:ln>
                            <a:noFill/>
                          </a:ln>
                          <a:solidFill>
                            <a:schemeClr val="tx1"/>
                          </a:solidFill>
                          <a:effectLst/>
                          <a:latin typeface="+mn-lt"/>
                          <a:ea typeface="ＭＳ Ｐゴシック" pitchFamily="-110" charset="-128"/>
                          <a:cs typeface="Arial" pitchFamily="34" charset="0"/>
                        </a:rPr>
                        <a:t>(95% CI, 5.2-11.5)</a:t>
                      </a:r>
                    </a:p>
                  </a:txBody>
                  <a:tcPr anchor="ctr" horzOverflow="overflow">
                    <a:lnL>
                      <a:noFill/>
                    </a:lnL>
                    <a:lnR>
                      <a:noFill/>
                    </a:lnR>
                    <a:lnT>
                      <a:noFill/>
                    </a:lnT>
                    <a:lnB>
                      <a:noFill/>
                    </a:lnB>
                    <a:lnTlToBr>
                      <a:noFill/>
                    </a:lnTlToBr>
                    <a:lnBlToTr>
                      <a:noFill/>
                    </a:lnBlToTr>
                    <a:noFill/>
                  </a:tcPr>
                </a:tc>
              </a:tr>
              <a:tr h="255588">
                <a:tc>
                  <a:txBody>
                    <a:bodyPr/>
                    <a:lstStyle/>
                    <a:p>
                      <a:pPr marL="0" marR="0" lvl="0" indent="0" algn="l" defTabSz="1143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mn-lt"/>
                          <a:ea typeface="ＭＳ Ｐゴシック" pitchFamily="-110" charset="-128"/>
                          <a:cs typeface="Arial" pitchFamily="34" charset="0"/>
                        </a:rPr>
                        <a:t>Median OS* (months) </a:t>
                      </a:r>
                    </a:p>
                  </a:txBody>
                  <a:tcPr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1143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FFFFCC"/>
                          </a:solidFill>
                          <a:effectLst/>
                          <a:latin typeface="+mn-lt"/>
                          <a:ea typeface="ＭＳ Ｐゴシック" pitchFamily="-110" charset="-128"/>
                          <a:cs typeface="Arial" pitchFamily="34" charset="0"/>
                        </a:rPr>
                        <a:t>               14.1</a:t>
                      </a:r>
                      <a:r>
                        <a:rPr kumimoji="0" lang="en-US" sz="1400" b="0" i="0" u="none" strike="noStrike" cap="none" normalizeH="0" baseline="0" dirty="0" smtClean="0">
                          <a:ln>
                            <a:noFill/>
                          </a:ln>
                          <a:solidFill>
                            <a:srgbClr val="FFFFCC"/>
                          </a:solidFill>
                          <a:effectLst/>
                          <a:latin typeface="+mn-lt"/>
                          <a:ea typeface="ＭＳ Ｐゴシック" pitchFamily="-110" charset="-128"/>
                          <a:cs typeface="Arial" pitchFamily="34" charset="0"/>
                        </a:rPr>
                        <a:t> </a:t>
                      </a:r>
                      <a:r>
                        <a:rPr kumimoji="0" lang="en-US" sz="1400" b="0" i="0" u="none" strike="noStrike" cap="none" normalizeH="0" baseline="0" dirty="0" smtClean="0">
                          <a:ln>
                            <a:noFill/>
                          </a:ln>
                          <a:solidFill>
                            <a:schemeClr val="tx1"/>
                          </a:solidFill>
                          <a:effectLst/>
                          <a:latin typeface="+mn-lt"/>
                          <a:ea typeface="ＭＳ Ｐゴシック" pitchFamily="-110" charset="-128"/>
                          <a:cs typeface="Arial" pitchFamily="34" charset="0"/>
                        </a:rPr>
                        <a:t>(95% CI, 10.8-19.6)</a:t>
                      </a:r>
                    </a:p>
                  </a:txBody>
                  <a:tcPr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r>
            </a:tbl>
          </a:graphicData>
        </a:graphic>
      </p:graphicFrame>
      <p:sp>
        <p:nvSpPr>
          <p:cNvPr id="94242" name="TextBox 18"/>
          <p:cNvSpPr txBox="1">
            <a:spLocks noChangeArrowheads="1"/>
          </p:cNvSpPr>
          <p:nvPr/>
        </p:nvSpPr>
        <p:spPr bwMode="invGray">
          <a:xfrm>
            <a:off x="2043113" y="5919787"/>
            <a:ext cx="5122862" cy="646113"/>
          </a:xfrm>
          <a:prstGeom prst="rect">
            <a:avLst/>
          </a:prstGeom>
          <a:noFill/>
          <a:ln w="9525">
            <a:noFill/>
            <a:miter lim="800000"/>
            <a:headEnd/>
            <a:tailEnd/>
          </a:ln>
        </p:spPr>
        <p:txBody>
          <a:bodyPr>
            <a:spAutoFit/>
          </a:bodyPr>
          <a:lstStyle/>
          <a:p>
            <a:pPr>
              <a:defRPr/>
            </a:pPr>
            <a:r>
              <a:rPr lang="en-US" sz="1200" dirty="0">
                <a:solidFill>
                  <a:srgbClr val="FFFFFF"/>
                </a:solidFill>
                <a:latin typeface="+mj-lt"/>
                <a:ea typeface="ＭＳ Ｐゴシック" charset="-128"/>
              </a:rPr>
              <a:t>*Thirty-two of 50 events.</a:t>
            </a:r>
          </a:p>
          <a:p>
            <a:pPr>
              <a:defRPr/>
            </a:pPr>
            <a:r>
              <a:rPr lang="en-US" sz="1200" dirty="0">
                <a:solidFill>
                  <a:srgbClr val="FFFFFF"/>
                </a:solidFill>
                <a:latin typeface="+mj-lt"/>
                <a:ea typeface="ＭＳ Ｐゴシック" charset="-128"/>
              </a:rPr>
              <a:t>Median follow-up: 13 months; median (range) number of cycles: 7 (1-51).</a:t>
            </a:r>
          </a:p>
          <a:p>
            <a:pPr>
              <a:defRPr/>
            </a:pPr>
            <a:endParaRPr lang="en-US" sz="1200" dirty="0">
              <a:solidFill>
                <a:srgbClr val="FFFFFF"/>
              </a:solidFill>
              <a:latin typeface="+mj-lt"/>
              <a:ea typeface="ＭＳ Ｐゴシック" charset="-128"/>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457200" y="122238"/>
            <a:ext cx="8229600" cy="563562"/>
          </a:xfrm>
        </p:spPr>
        <p:txBody>
          <a:bodyPr>
            <a:normAutofit/>
          </a:bodyPr>
          <a:lstStyle/>
          <a:p>
            <a:r>
              <a:rPr lang="en-US" sz="2800" b="1" dirty="0" err="1">
                <a:solidFill>
                  <a:srgbClr val="FFFF00"/>
                </a:solidFill>
              </a:rPr>
              <a:t>Bevacizumab</a:t>
            </a:r>
            <a:r>
              <a:rPr lang="en-US" sz="2800" b="1" dirty="0">
                <a:solidFill>
                  <a:srgbClr val="FFFF00"/>
                </a:solidFill>
              </a:rPr>
              <a:t> Trials: Efficacy</a:t>
            </a:r>
          </a:p>
        </p:txBody>
      </p:sp>
      <p:graphicFrame>
        <p:nvGraphicFramePr>
          <p:cNvPr id="107654" name="Group 134"/>
          <p:cNvGraphicFramePr>
            <a:graphicFrameLocks noGrp="1"/>
          </p:cNvGraphicFramePr>
          <p:nvPr/>
        </p:nvGraphicFramePr>
        <p:xfrm>
          <a:off x="152400" y="690311"/>
          <a:ext cx="8763000" cy="2205289"/>
        </p:xfrm>
        <a:graphic>
          <a:graphicData uri="http://schemas.openxmlformats.org/drawingml/2006/table">
            <a:tbl>
              <a:tblPr/>
              <a:tblGrid>
                <a:gridCol w="2135522"/>
                <a:gridCol w="2410467"/>
                <a:gridCol w="954386"/>
                <a:gridCol w="954386"/>
                <a:gridCol w="1151407"/>
                <a:gridCol w="1156832"/>
              </a:tblGrid>
              <a:tr h="57132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FFFF00"/>
                          </a:solidFill>
                          <a:effectLst/>
                          <a:latin typeface="+mn-lt"/>
                        </a:rPr>
                        <a:t>Study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FFFF00"/>
                          </a:solidFill>
                          <a:effectLst/>
                          <a:latin typeface="+mn-lt"/>
                        </a:rPr>
                        <a:t>Schema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FFFF00"/>
                          </a:solidFill>
                          <a:effectLst/>
                          <a:latin typeface="+mn-lt"/>
                        </a:rPr>
                        <a:t>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FFFF00"/>
                          </a:solidFill>
                          <a:effectLst/>
                          <a:latin typeface="+mn-lt"/>
                        </a:rPr>
                        <a:t>RR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FFFF00"/>
                          </a:solidFill>
                          <a:effectLst/>
                          <a:latin typeface="+mn-lt"/>
                        </a:rPr>
                        <a:t>PFS </a:t>
                      </a:r>
                      <a:r>
                        <a:rPr kumimoji="0" lang="en-US" sz="1800" b="1" i="0" u="none" strike="noStrike" cap="none" normalizeH="0" baseline="0" dirty="0" err="1" smtClean="0">
                          <a:ln>
                            <a:noFill/>
                          </a:ln>
                          <a:solidFill>
                            <a:srgbClr val="FFFF00"/>
                          </a:solidFill>
                          <a:effectLst/>
                          <a:latin typeface="+mn-lt"/>
                        </a:rPr>
                        <a:t>mos</a:t>
                      </a:r>
                      <a:endParaRPr kumimoji="0" lang="en-US" sz="1800" b="1" i="0" u="none" strike="noStrike" cap="none" normalizeH="0" baseline="0" dirty="0" smtClean="0">
                        <a:ln>
                          <a:noFill/>
                        </a:ln>
                        <a:solidFill>
                          <a:srgbClr val="FFFF00"/>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FFFF00"/>
                          </a:solidFill>
                          <a:effectLst/>
                          <a:latin typeface="+mn-lt"/>
                        </a:rPr>
                        <a:t>MST </a:t>
                      </a:r>
                      <a:r>
                        <a:rPr kumimoji="0" lang="en-US" sz="1800" b="1" i="0" u="none" strike="noStrike" cap="none" normalizeH="0" baseline="0" dirty="0" err="1" smtClean="0">
                          <a:ln>
                            <a:noFill/>
                          </a:ln>
                          <a:solidFill>
                            <a:srgbClr val="FFFF00"/>
                          </a:solidFill>
                          <a:effectLst/>
                          <a:latin typeface="+mn-lt"/>
                        </a:rPr>
                        <a:t>mos</a:t>
                      </a:r>
                      <a:endParaRPr kumimoji="0" lang="en-US" sz="1800" b="1" i="0" u="none" strike="noStrike" cap="none" normalizeH="0" baseline="0" dirty="0" smtClean="0">
                        <a:ln>
                          <a:noFill/>
                        </a:ln>
                        <a:solidFill>
                          <a:srgbClr val="FFFF00"/>
                        </a:solidFill>
                        <a:effectLst/>
                        <a:latin typeface="+mn-lt"/>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330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mn-lt"/>
                        </a:rPr>
                        <a:t>E4599</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mn-lt"/>
                        </a:rPr>
                        <a:t>C + Pac + B 15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mn-lt"/>
                        </a:rPr>
                        <a:t>420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mn-lt"/>
                        </a:rPr>
                        <a:t>35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mn-lt"/>
                        </a:rPr>
                        <a:t>6.2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mn-lt"/>
                        </a:rPr>
                        <a:t>12.3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652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mn-lt"/>
                        </a:rPr>
                        <a:t>AVAIL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mn-lt"/>
                        </a:rPr>
                        <a:t>P + G + B 15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mn-lt"/>
                        </a:rPr>
                        <a:t>351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mn-lt"/>
                        </a:rPr>
                        <a:t>30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mn-lt"/>
                        </a:rPr>
                        <a:t>6.5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mn-lt"/>
                        </a:rPr>
                        <a:t>NR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859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mn-lt"/>
                        </a:rPr>
                        <a:t>AVAIL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mn-lt"/>
                        </a:rPr>
                        <a:t>P + G + B 7.5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mn-lt"/>
                        </a:rPr>
                        <a:t>345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mn-lt"/>
                        </a:rPr>
                        <a:t>34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mn-lt"/>
                        </a:rPr>
                        <a:t>6.7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mn-lt"/>
                        </a:rPr>
                        <a:t>NR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384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FFFF00"/>
                          </a:solidFill>
                          <a:effectLst/>
                          <a:latin typeface="+mn-lt"/>
                        </a:rPr>
                        <a:t>NWU Ph 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FFFF00"/>
                          </a:solidFill>
                          <a:effectLst/>
                          <a:latin typeface="+mn-lt"/>
                        </a:rPr>
                        <a:t>C + PEM + B 15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FFFF00"/>
                          </a:solidFill>
                          <a:effectLst/>
                          <a:latin typeface="+mn-lt"/>
                        </a:rPr>
                        <a:t>51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FFFF00"/>
                          </a:solidFill>
                          <a:effectLst/>
                          <a:latin typeface="+mn-lt"/>
                        </a:rPr>
                        <a:t>55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FFFF00"/>
                          </a:solidFill>
                          <a:effectLst/>
                          <a:latin typeface="+mn-lt"/>
                        </a:rPr>
                        <a:t>9.3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FFFF00"/>
                          </a:solidFill>
                          <a:effectLst/>
                          <a:latin typeface="+mn-lt"/>
                        </a:rPr>
                        <a:t>13.5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 name="Group 121"/>
          <p:cNvGraphicFramePr>
            <a:graphicFrameLocks noGrp="1"/>
          </p:cNvGraphicFramePr>
          <p:nvPr>
            <p:extLst>
              <p:ext uri="{D42A27DB-BD31-4B8C-83A1-F6EECF244321}">
                <p14:modId xmlns:p14="http://schemas.microsoft.com/office/powerpoint/2010/main" val="1551778158"/>
              </p:ext>
            </p:extLst>
          </p:nvPr>
        </p:nvGraphicFramePr>
        <p:xfrm>
          <a:off x="152400" y="3695590"/>
          <a:ext cx="8839200" cy="2466430"/>
        </p:xfrm>
        <a:graphic>
          <a:graphicData uri="http://schemas.openxmlformats.org/drawingml/2006/table">
            <a:tbl>
              <a:tblPr/>
              <a:tblGrid>
                <a:gridCol w="1371600"/>
                <a:gridCol w="934279"/>
                <a:gridCol w="999214"/>
                <a:gridCol w="1076077"/>
                <a:gridCol w="922351"/>
                <a:gridCol w="1690977"/>
                <a:gridCol w="1844702"/>
              </a:tblGrid>
              <a:tr h="4596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FFFF00"/>
                          </a:solidFill>
                          <a:effectLst/>
                          <a:latin typeface="+mn-lt"/>
                        </a:rPr>
                        <a:t>Study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err="1" smtClean="0">
                          <a:ln>
                            <a:noFill/>
                          </a:ln>
                          <a:solidFill>
                            <a:srgbClr val="FFFF00"/>
                          </a:solidFill>
                          <a:effectLst/>
                          <a:latin typeface="+mn-lt"/>
                        </a:rPr>
                        <a:t>Neut</a:t>
                      </a:r>
                      <a:r>
                        <a:rPr kumimoji="0" lang="en-US" sz="1800" b="1" i="0" u="none" strike="noStrike" cap="none" normalizeH="0" baseline="0" dirty="0" smtClean="0">
                          <a:ln>
                            <a:noFill/>
                          </a:ln>
                          <a:solidFill>
                            <a:srgbClr val="FFFF00"/>
                          </a:solidFill>
                          <a:effectLst/>
                          <a:latin typeface="+mn-lt"/>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FFFF00"/>
                          </a:solidFill>
                          <a:effectLst/>
                          <a:latin typeface="+mn-lt"/>
                        </a:rPr>
                        <a:t>FN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FFFF00"/>
                          </a:solidFill>
                          <a:effectLst/>
                          <a:latin typeface="+mn-lt"/>
                        </a:rPr>
                        <a:t>TCP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FFFF00"/>
                          </a:solidFill>
                          <a:effectLst/>
                          <a:latin typeface="+mn-lt"/>
                        </a:rPr>
                        <a:t>HTN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FFFF00"/>
                          </a:solidFill>
                          <a:effectLst/>
                          <a:latin typeface="+mn-lt"/>
                        </a:rPr>
                        <a:t>Thrombosis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FFFF00"/>
                          </a:solidFill>
                          <a:effectLst/>
                          <a:latin typeface="+mn-lt"/>
                        </a:rPr>
                        <a:t>Pulmonary Bleed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35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mn-lt"/>
                        </a:rPr>
                        <a:t>E4599</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mn-lt"/>
                        </a:rPr>
                        <a:t>26*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mn-lt"/>
                        </a:rPr>
                        <a:t>5.2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mn-lt"/>
                        </a:rPr>
                        <a:t>1.6*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mn-lt"/>
                        </a:rPr>
                        <a:t>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mn-lt"/>
                        </a:rPr>
                        <a:t>5.7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mn-lt"/>
                        </a:rPr>
                        <a:t>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96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mn-lt"/>
                        </a:rPr>
                        <a:t>AVAIL 15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mn-lt"/>
                        </a:rPr>
                        <a:t>36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mn-lt"/>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mn-lt"/>
                        </a:rPr>
                        <a:t>23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mn-lt"/>
                        </a:rPr>
                        <a:t>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mn-lt"/>
                        </a:rPr>
                        <a:t>10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mn-lt"/>
                        </a:rPr>
                        <a:t>0.9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96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mn-lt"/>
                        </a:rPr>
                        <a:t>AVAIL 7.5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mn-lt"/>
                        </a:rPr>
                        <a:t>40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mn-lt"/>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mn-lt"/>
                        </a:rPr>
                        <a:t>27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mn-lt"/>
                        </a:rPr>
                        <a:t>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mn-lt"/>
                        </a:rPr>
                        <a:t>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mn-lt"/>
                        </a:rPr>
                        <a:t>1.5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35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FFFF00"/>
                          </a:solidFill>
                          <a:effectLst/>
                          <a:latin typeface="+mn-lt"/>
                        </a:rPr>
                        <a:t>NWU Ph 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FFFF00"/>
                          </a:solidFill>
                          <a:effectLst/>
                          <a:latin typeface="+mn-lt"/>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FFFF00"/>
                          </a:solidFill>
                          <a:effectLst/>
                          <a:latin typeface="+mn-lt"/>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FFFF00"/>
                          </a:solidFill>
                          <a:effectLst/>
                          <a:latin typeface="+mn-lt"/>
                        </a:rPr>
                        <a:t>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FFFF00"/>
                          </a:solidFill>
                          <a:effectLst/>
                          <a:latin typeface="+mn-lt"/>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FFFF00"/>
                          </a:solidFill>
                          <a:effectLst/>
                          <a:latin typeface="+mn-lt"/>
                        </a:rPr>
                        <a:t>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FFFF00"/>
                          </a:solidFill>
                          <a:effectLst/>
                          <a:latin typeface="+mn-lt"/>
                        </a:rPr>
                        <a:t>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Rectangle 4"/>
          <p:cNvSpPr/>
          <p:nvPr/>
        </p:nvSpPr>
        <p:spPr>
          <a:xfrm>
            <a:off x="3505200" y="2971800"/>
            <a:ext cx="2090893" cy="523220"/>
          </a:xfrm>
          <a:prstGeom prst="rect">
            <a:avLst/>
          </a:prstGeom>
        </p:spPr>
        <p:txBody>
          <a:bodyPr wrap="none">
            <a:spAutoFit/>
          </a:bodyPr>
          <a:lstStyle/>
          <a:p>
            <a:r>
              <a:rPr lang="en-US" sz="2800" b="1" dirty="0" smtClean="0">
                <a:solidFill>
                  <a:srgbClr val="FFFF00"/>
                </a:solidFill>
              </a:rPr>
              <a:t>G3-5 Toxicity</a:t>
            </a:r>
            <a:endParaRPr lang="en-US" sz="2800" dirty="0"/>
          </a:p>
        </p:txBody>
      </p:sp>
      <p:sp>
        <p:nvSpPr>
          <p:cNvPr id="2" name="TextBox 1"/>
          <p:cNvSpPr txBox="1"/>
          <p:nvPr/>
        </p:nvSpPr>
        <p:spPr>
          <a:xfrm>
            <a:off x="152400" y="6248400"/>
            <a:ext cx="2667000" cy="369332"/>
          </a:xfrm>
          <a:prstGeom prst="rect">
            <a:avLst/>
          </a:prstGeom>
          <a:noFill/>
        </p:spPr>
        <p:txBody>
          <a:bodyPr wrap="square" rtlCol="0">
            <a:spAutoFit/>
          </a:bodyPr>
          <a:lstStyle/>
          <a:p>
            <a:r>
              <a:rPr lang="en-US" dirty="0"/>
              <a:t>* Grade 4 only</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1"/>
          <p:cNvSpPr txBox="1">
            <a:spLocks noChangeArrowheads="1"/>
          </p:cNvSpPr>
          <p:nvPr/>
        </p:nvSpPr>
        <p:spPr bwMode="auto">
          <a:xfrm>
            <a:off x="266700" y="2728913"/>
            <a:ext cx="2395538" cy="3116262"/>
          </a:xfrm>
          <a:prstGeom prst="rect">
            <a:avLst/>
          </a:prstGeom>
          <a:noFill/>
          <a:ln w="9525">
            <a:noFill/>
            <a:miter lim="800000"/>
            <a:headEnd/>
            <a:tailEnd/>
          </a:ln>
        </p:spPr>
        <p:txBody>
          <a:bodyPr>
            <a:spAutoFit/>
          </a:bodyPr>
          <a:lstStyle/>
          <a:p>
            <a:pPr marL="231775" indent="-231775">
              <a:spcBef>
                <a:spcPts val="300"/>
              </a:spcBef>
              <a:defRPr/>
            </a:pPr>
            <a:r>
              <a:rPr lang="en-US" sz="1600" b="1" dirty="0">
                <a:solidFill>
                  <a:srgbClr val="FFFFFF"/>
                </a:solidFill>
              </a:rPr>
              <a:t>Inclusion:</a:t>
            </a:r>
          </a:p>
          <a:p>
            <a:pPr marL="122238" indent="-122238">
              <a:spcBef>
                <a:spcPts val="300"/>
              </a:spcBef>
              <a:defRPr/>
            </a:pPr>
            <a:r>
              <a:rPr lang="en-US" sz="1400" b="1" dirty="0">
                <a:solidFill>
                  <a:srgbClr val="FFFFFF"/>
                </a:solidFill>
              </a:rPr>
              <a:t>-  No prior systemic therapy for  lung cancer</a:t>
            </a:r>
          </a:p>
          <a:p>
            <a:pPr marL="122238" indent="-122238">
              <a:spcBef>
                <a:spcPts val="300"/>
              </a:spcBef>
              <a:defRPr/>
            </a:pPr>
            <a:r>
              <a:rPr lang="en-US" sz="1400" b="1" dirty="0">
                <a:solidFill>
                  <a:srgbClr val="FFFFFF"/>
                </a:solidFill>
              </a:rPr>
              <a:t>-  PS 0/1</a:t>
            </a:r>
          </a:p>
          <a:p>
            <a:pPr marL="122238" indent="-122238">
              <a:spcBef>
                <a:spcPts val="300"/>
              </a:spcBef>
              <a:defRPr/>
            </a:pPr>
            <a:r>
              <a:rPr lang="en-US" sz="1400" b="1" dirty="0">
                <a:solidFill>
                  <a:srgbClr val="FFFFFF"/>
                </a:solidFill>
              </a:rPr>
              <a:t>-  Stage  IIIB-IV NS-NSCLC</a:t>
            </a:r>
          </a:p>
          <a:p>
            <a:pPr marL="122238" indent="-122238">
              <a:spcBef>
                <a:spcPts val="300"/>
              </a:spcBef>
              <a:defRPr/>
            </a:pPr>
            <a:r>
              <a:rPr lang="en-US" sz="1400" b="1" dirty="0">
                <a:solidFill>
                  <a:srgbClr val="FFFFFF"/>
                </a:solidFill>
              </a:rPr>
              <a:t>-  Stable tx’t brain mets</a:t>
            </a:r>
          </a:p>
          <a:p>
            <a:pPr marL="231775" indent="-231775">
              <a:spcBef>
                <a:spcPts val="300"/>
              </a:spcBef>
              <a:defRPr/>
            </a:pPr>
            <a:endParaRPr lang="en-US" sz="1600" b="1" dirty="0">
              <a:solidFill>
                <a:srgbClr val="FFFFFF"/>
              </a:solidFill>
            </a:endParaRPr>
          </a:p>
          <a:p>
            <a:pPr marL="231775" indent="-231775">
              <a:spcBef>
                <a:spcPts val="300"/>
              </a:spcBef>
              <a:defRPr/>
            </a:pPr>
            <a:r>
              <a:rPr lang="en-US" sz="1600" b="1" dirty="0">
                <a:solidFill>
                  <a:srgbClr val="FFFFFF"/>
                </a:solidFill>
              </a:rPr>
              <a:t>Exclusion:</a:t>
            </a:r>
          </a:p>
          <a:p>
            <a:pPr marL="114300" indent="-114300">
              <a:spcBef>
                <a:spcPts val="300"/>
              </a:spcBef>
              <a:buFontTx/>
              <a:buChar char="-"/>
              <a:defRPr/>
            </a:pPr>
            <a:r>
              <a:rPr lang="en-US" sz="1400" b="1" dirty="0">
                <a:solidFill>
                  <a:srgbClr val="FFFFFF"/>
                </a:solidFill>
              </a:rPr>
              <a:t>Peripheral neuropathy</a:t>
            </a:r>
          </a:p>
          <a:p>
            <a:pPr marL="114300" indent="-114300">
              <a:spcBef>
                <a:spcPts val="300"/>
              </a:spcBef>
              <a:defRPr/>
            </a:pPr>
            <a:r>
              <a:rPr lang="en-US" sz="1400" b="1" dirty="0">
                <a:solidFill>
                  <a:srgbClr val="FFFFFF"/>
                </a:solidFill>
              </a:rPr>
              <a:t>	 </a:t>
            </a:r>
            <a:r>
              <a:rPr lang="en-US" sz="1400" b="1" u="sng" dirty="0">
                <a:solidFill>
                  <a:srgbClr val="FFFFFF"/>
                </a:solidFill>
              </a:rPr>
              <a:t>&gt;</a:t>
            </a:r>
            <a:r>
              <a:rPr lang="en-US" sz="1400" b="1" dirty="0">
                <a:solidFill>
                  <a:srgbClr val="FFFFFF"/>
                </a:solidFill>
              </a:rPr>
              <a:t> Gr 1 </a:t>
            </a:r>
          </a:p>
          <a:p>
            <a:pPr marL="114300" indent="-114300">
              <a:spcBef>
                <a:spcPts val="300"/>
              </a:spcBef>
              <a:defRPr/>
            </a:pPr>
            <a:r>
              <a:rPr lang="en-US" sz="1400" b="1" dirty="0">
                <a:solidFill>
                  <a:srgbClr val="FFFFFF"/>
                </a:solidFill>
              </a:rPr>
              <a:t>-  Uncontrolled pleural effusions</a:t>
            </a:r>
          </a:p>
        </p:txBody>
      </p:sp>
      <p:sp>
        <p:nvSpPr>
          <p:cNvPr id="12291" name="Rectangle 15"/>
          <p:cNvSpPr>
            <a:spLocks noGrp="1" noChangeArrowheads="1"/>
          </p:cNvSpPr>
          <p:nvPr>
            <p:ph type="title" idx="4294967295"/>
          </p:nvPr>
        </p:nvSpPr>
        <p:spPr>
          <a:xfrm>
            <a:off x="538163" y="381000"/>
            <a:ext cx="8605837" cy="660400"/>
          </a:xfrm>
        </p:spPr>
        <p:txBody>
          <a:bodyPr tIns="45720" rIns="91440">
            <a:normAutofit fontScale="90000"/>
          </a:bodyPr>
          <a:lstStyle/>
          <a:p>
            <a:r>
              <a:rPr lang="en-US" sz="3200" b="1" dirty="0" err="1" smtClean="0">
                <a:solidFill>
                  <a:srgbClr val="FFFF00"/>
                </a:solidFill>
                <a:ea typeface="ＭＳ Ｐゴシック"/>
                <a:cs typeface="Arial" pitchFamily="34" charset="0"/>
              </a:rPr>
              <a:t>PointBreak</a:t>
            </a:r>
            <a:r>
              <a:rPr lang="en-US" sz="3200" b="1" dirty="0" smtClean="0">
                <a:solidFill>
                  <a:srgbClr val="FFFF00"/>
                </a:solidFill>
                <a:ea typeface="ＭＳ Ｐゴシック"/>
                <a:cs typeface="Arial" pitchFamily="34" charset="0"/>
              </a:rPr>
              <a:t>: Phase III JHMD</a:t>
            </a:r>
            <a:r>
              <a:rPr lang="en-US" sz="3200" dirty="0" smtClean="0">
                <a:solidFill>
                  <a:srgbClr val="FFFF00"/>
                </a:solidFill>
                <a:ea typeface="ＭＳ Ｐゴシック"/>
                <a:cs typeface="Arial" pitchFamily="34" charset="0"/>
              </a:rPr>
              <a:t/>
            </a:r>
            <a:br>
              <a:rPr lang="en-US" sz="3200" dirty="0" smtClean="0">
                <a:solidFill>
                  <a:srgbClr val="FFFF00"/>
                </a:solidFill>
                <a:ea typeface="ＭＳ Ｐゴシック"/>
                <a:cs typeface="Arial" pitchFamily="34" charset="0"/>
              </a:rPr>
            </a:br>
            <a:r>
              <a:rPr lang="en-US" sz="2200" dirty="0" smtClean="0">
                <a:solidFill>
                  <a:srgbClr val="FFFF00"/>
                </a:solidFill>
                <a:ea typeface="ＭＳ Ｐゴシック"/>
                <a:cs typeface="Arial" pitchFamily="34" charset="0"/>
              </a:rPr>
              <a:t> </a:t>
            </a:r>
            <a:r>
              <a:rPr lang="en-US" sz="2000" dirty="0" smtClean="0">
                <a:ea typeface="ＭＳ Ｐゴシック"/>
                <a:cs typeface="Arial" pitchFamily="34" charset="0"/>
              </a:rPr>
              <a:t>Patel, </a:t>
            </a:r>
            <a:r>
              <a:rPr lang="en-US" sz="2000" dirty="0" smtClean="0"/>
              <a:t>IASLC, Chicago 2012, PLBA1</a:t>
            </a:r>
            <a:r>
              <a:rPr lang="en-US" sz="2800" dirty="0" smtClean="0"/>
              <a:t/>
            </a:r>
            <a:br>
              <a:rPr lang="en-US" sz="2800" dirty="0" smtClean="0"/>
            </a:br>
            <a:endParaRPr lang="en-GB" sz="3200" dirty="0" smtClean="0">
              <a:solidFill>
                <a:srgbClr val="FFFF00"/>
              </a:solidFill>
              <a:ea typeface="ＭＳ Ｐゴシック"/>
              <a:cs typeface="Arial" pitchFamily="34" charset="0"/>
            </a:endParaRPr>
          </a:p>
        </p:txBody>
      </p:sp>
      <p:sp>
        <p:nvSpPr>
          <p:cNvPr id="12292" name="TextBox 22"/>
          <p:cNvSpPr txBox="1">
            <a:spLocks noChangeArrowheads="1"/>
          </p:cNvSpPr>
          <p:nvPr/>
        </p:nvSpPr>
        <p:spPr bwMode="auto">
          <a:xfrm>
            <a:off x="3619500" y="2227263"/>
            <a:ext cx="2362200" cy="560387"/>
          </a:xfrm>
          <a:prstGeom prst="rect">
            <a:avLst/>
          </a:prstGeom>
          <a:noFill/>
          <a:ln w="9525">
            <a:noFill/>
            <a:miter lim="800000"/>
            <a:headEnd/>
            <a:tailEnd/>
          </a:ln>
        </p:spPr>
        <p:txBody>
          <a:bodyPr>
            <a:spAutoFit/>
          </a:bodyPr>
          <a:lstStyle/>
          <a:p>
            <a:pPr algn="ctr">
              <a:lnSpc>
                <a:spcPct val="95000"/>
              </a:lnSpc>
            </a:pPr>
            <a:r>
              <a:rPr lang="en-GB" sz="1600" b="1" dirty="0">
                <a:solidFill>
                  <a:schemeClr val="tx1"/>
                </a:solidFill>
                <a:ea typeface="ＭＳ Ｐゴシック"/>
                <a:cs typeface="ＭＳ Ｐゴシック"/>
              </a:rPr>
              <a:t>Induction </a:t>
            </a:r>
            <a:r>
              <a:rPr lang="en-GB" sz="1600" b="1" dirty="0">
                <a:ea typeface="ＭＳ Ｐゴシック"/>
                <a:cs typeface="ＭＳ Ｐゴシック"/>
              </a:rPr>
              <a:t>Phase</a:t>
            </a:r>
            <a:r>
              <a:rPr lang="en-GB" sz="1600" b="1" dirty="0">
                <a:solidFill>
                  <a:srgbClr val="FFFF00"/>
                </a:solidFill>
                <a:ea typeface="ＭＳ Ｐゴシック"/>
                <a:cs typeface="ＭＳ Ｐゴシック"/>
              </a:rPr>
              <a:t/>
            </a:r>
            <a:br>
              <a:rPr lang="en-GB" sz="1600" b="1" dirty="0">
                <a:solidFill>
                  <a:srgbClr val="FFFF00"/>
                </a:solidFill>
                <a:ea typeface="ＭＳ Ｐゴシック"/>
                <a:cs typeface="ＭＳ Ｐゴシック"/>
              </a:rPr>
            </a:br>
            <a:r>
              <a:rPr lang="en-GB" sz="1600" b="1" dirty="0">
                <a:solidFill>
                  <a:schemeClr val="tx1"/>
                </a:solidFill>
                <a:ea typeface="ＭＳ Ｐゴシック"/>
                <a:cs typeface="ＭＳ Ｐゴシック"/>
              </a:rPr>
              <a:t>q21d, 4 cycles</a:t>
            </a:r>
          </a:p>
        </p:txBody>
      </p:sp>
      <p:sp>
        <p:nvSpPr>
          <p:cNvPr id="12293" name="Text Box 19"/>
          <p:cNvSpPr txBox="1">
            <a:spLocks noChangeArrowheads="1"/>
          </p:cNvSpPr>
          <p:nvPr/>
        </p:nvSpPr>
        <p:spPr bwMode="auto">
          <a:xfrm>
            <a:off x="6437313" y="2182813"/>
            <a:ext cx="2374900" cy="560387"/>
          </a:xfrm>
          <a:prstGeom prst="rect">
            <a:avLst/>
          </a:prstGeom>
          <a:noFill/>
          <a:ln w="9525">
            <a:noFill/>
            <a:miter lim="800000"/>
            <a:headEnd/>
            <a:tailEnd/>
          </a:ln>
        </p:spPr>
        <p:txBody>
          <a:bodyPr wrap="none">
            <a:spAutoFit/>
          </a:bodyPr>
          <a:lstStyle/>
          <a:p>
            <a:pPr algn="ctr">
              <a:lnSpc>
                <a:spcPct val="95000"/>
              </a:lnSpc>
            </a:pPr>
            <a:r>
              <a:rPr lang="en-GB" altLang="zh-CN" sz="1600" b="1">
                <a:solidFill>
                  <a:schemeClr val="tx1"/>
                </a:solidFill>
                <a:ea typeface="SimSun"/>
                <a:cs typeface="SimSun"/>
              </a:rPr>
              <a:t>    Maintenance Phase </a:t>
            </a:r>
          </a:p>
          <a:p>
            <a:pPr algn="ctr">
              <a:lnSpc>
                <a:spcPct val="95000"/>
              </a:lnSpc>
            </a:pPr>
            <a:r>
              <a:rPr lang="en-GB" altLang="zh-CN" sz="1600" b="1">
                <a:solidFill>
                  <a:schemeClr val="tx1"/>
                </a:solidFill>
                <a:ea typeface="SimSun"/>
                <a:cs typeface="SimSun"/>
              </a:rPr>
              <a:t>q21d until PD</a:t>
            </a:r>
            <a:endParaRPr lang="en-GB" altLang="zh-CN" sz="1600" b="1">
              <a:solidFill>
                <a:srgbClr val="FF0000"/>
              </a:solidFill>
              <a:ea typeface="SimSun"/>
              <a:cs typeface="SimSun"/>
            </a:endParaRPr>
          </a:p>
        </p:txBody>
      </p:sp>
      <p:sp>
        <p:nvSpPr>
          <p:cNvPr id="12294" name="AutoShape 9"/>
          <p:cNvSpPr>
            <a:spLocks noChangeArrowheads="1"/>
          </p:cNvSpPr>
          <p:nvPr/>
        </p:nvSpPr>
        <p:spPr bwMode="auto">
          <a:xfrm>
            <a:off x="3770313" y="3106738"/>
            <a:ext cx="2151062" cy="1323975"/>
          </a:xfrm>
          <a:prstGeom prst="roundRect">
            <a:avLst>
              <a:gd name="adj" fmla="val 16667"/>
            </a:avLst>
          </a:prstGeom>
          <a:solidFill>
            <a:srgbClr val="00B0F0"/>
          </a:solidFill>
          <a:ln w="9525">
            <a:noFill/>
            <a:round/>
            <a:headEnd/>
            <a:tailEnd/>
          </a:ln>
        </p:spPr>
        <p:txBody>
          <a:bodyPr lIns="18000" tIns="44450" rIns="18000" bIns="44450" anchor="ctr"/>
          <a:lstStyle/>
          <a:p>
            <a:pPr algn="ctr" defTabSz="892175" eaLnBrk="0" hangingPunct="0">
              <a:lnSpc>
                <a:spcPct val="95000"/>
              </a:lnSpc>
            </a:pPr>
            <a:r>
              <a:rPr lang="en-GB" sz="1800" b="1" dirty="0" err="1"/>
              <a:t>Pemetrexed</a:t>
            </a:r>
            <a:r>
              <a:rPr lang="en-GB" sz="1800" b="1" dirty="0"/>
              <a:t> </a:t>
            </a:r>
          </a:p>
          <a:p>
            <a:pPr algn="ctr" defTabSz="892175" eaLnBrk="0" hangingPunct="0">
              <a:lnSpc>
                <a:spcPct val="95000"/>
              </a:lnSpc>
            </a:pPr>
            <a:r>
              <a:rPr lang="en-GB" sz="1200" b="1" dirty="0">
                <a:solidFill>
                  <a:srgbClr val="FFFFFF"/>
                </a:solidFill>
              </a:rPr>
              <a:t>(folic acid &amp; vitamin </a:t>
            </a:r>
            <a:r>
              <a:rPr lang="en-GB" sz="1200" b="1" dirty="0" smtClean="0">
                <a:solidFill>
                  <a:srgbClr val="FFFFFF"/>
                </a:solidFill>
              </a:rPr>
              <a:t>B</a:t>
            </a:r>
            <a:r>
              <a:rPr lang="en-GB" sz="1200" b="1" baseline="-25000" dirty="0" smtClean="0">
                <a:solidFill>
                  <a:srgbClr val="FFFFFF"/>
                </a:solidFill>
              </a:rPr>
              <a:t>12</a:t>
            </a:r>
            <a:r>
              <a:rPr lang="en-GB" sz="1200" b="1" dirty="0" smtClean="0">
                <a:solidFill>
                  <a:srgbClr val="FFFFFF"/>
                </a:solidFill>
              </a:rPr>
              <a:t>) </a:t>
            </a:r>
            <a:endParaRPr lang="en-GB" sz="1200" b="1" dirty="0">
              <a:solidFill>
                <a:srgbClr val="FFFFFF"/>
              </a:solidFill>
            </a:endParaRPr>
          </a:p>
          <a:p>
            <a:pPr algn="ctr" defTabSz="892175" eaLnBrk="0" hangingPunct="0">
              <a:lnSpc>
                <a:spcPct val="95000"/>
              </a:lnSpc>
            </a:pPr>
            <a:r>
              <a:rPr lang="en-GB" sz="1800" b="1" dirty="0"/>
              <a:t>+ </a:t>
            </a:r>
            <a:r>
              <a:rPr lang="en-GB" sz="1800" b="1" dirty="0" err="1"/>
              <a:t>Carboplatin</a:t>
            </a:r>
            <a:r>
              <a:rPr lang="en-GB" sz="1800" b="1" dirty="0"/>
              <a:t> </a:t>
            </a:r>
          </a:p>
          <a:p>
            <a:pPr algn="ctr" defTabSz="892175" eaLnBrk="0" hangingPunct="0">
              <a:lnSpc>
                <a:spcPct val="95000"/>
              </a:lnSpc>
            </a:pPr>
            <a:r>
              <a:rPr lang="en-GB" sz="1800" b="1" dirty="0"/>
              <a:t>+ </a:t>
            </a:r>
            <a:r>
              <a:rPr lang="en-GB" sz="1800" b="1" dirty="0" err="1"/>
              <a:t>Bevacizumab</a:t>
            </a:r>
            <a:endParaRPr lang="en-GB" sz="1800" b="1" dirty="0"/>
          </a:p>
        </p:txBody>
      </p:sp>
      <p:sp>
        <p:nvSpPr>
          <p:cNvPr id="12295" name="AutoShape 10"/>
          <p:cNvSpPr>
            <a:spLocks noChangeArrowheads="1"/>
          </p:cNvSpPr>
          <p:nvPr/>
        </p:nvSpPr>
        <p:spPr bwMode="auto">
          <a:xfrm>
            <a:off x="3895725" y="4964113"/>
            <a:ext cx="2000250" cy="989012"/>
          </a:xfrm>
          <a:prstGeom prst="roundRect">
            <a:avLst>
              <a:gd name="adj" fmla="val 16667"/>
            </a:avLst>
          </a:prstGeom>
          <a:solidFill>
            <a:srgbClr val="00B0F0"/>
          </a:solidFill>
          <a:ln w="9525">
            <a:noFill/>
            <a:round/>
            <a:headEnd/>
            <a:tailEnd/>
          </a:ln>
        </p:spPr>
        <p:txBody>
          <a:bodyPr lIns="18000" tIns="44450" rIns="18000" bIns="44450" anchor="ctr"/>
          <a:lstStyle/>
          <a:p>
            <a:pPr algn="ctr" defTabSz="892175" eaLnBrk="0" hangingPunct="0">
              <a:lnSpc>
                <a:spcPct val="95000"/>
              </a:lnSpc>
            </a:pPr>
            <a:r>
              <a:rPr lang="en-GB" sz="1800" b="1"/>
              <a:t>Paclitaxel </a:t>
            </a:r>
          </a:p>
          <a:p>
            <a:pPr algn="ctr" defTabSz="892175" eaLnBrk="0" hangingPunct="0">
              <a:lnSpc>
                <a:spcPct val="95000"/>
              </a:lnSpc>
            </a:pPr>
            <a:r>
              <a:rPr lang="en-GB" sz="1800" b="1"/>
              <a:t>+ Carboplatin </a:t>
            </a:r>
          </a:p>
          <a:p>
            <a:pPr algn="ctr" defTabSz="892175" eaLnBrk="0" hangingPunct="0">
              <a:lnSpc>
                <a:spcPct val="95000"/>
              </a:lnSpc>
            </a:pPr>
            <a:r>
              <a:rPr lang="en-GB" sz="1800" b="1"/>
              <a:t>+ Bevacizumab</a:t>
            </a:r>
          </a:p>
        </p:txBody>
      </p:sp>
      <p:sp>
        <p:nvSpPr>
          <p:cNvPr id="12296" name="Freeform 32"/>
          <p:cNvSpPr>
            <a:spLocks/>
          </p:cNvSpPr>
          <p:nvPr/>
        </p:nvSpPr>
        <p:spPr bwMode="auto">
          <a:xfrm>
            <a:off x="3692525" y="2887663"/>
            <a:ext cx="2166938" cy="107950"/>
          </a:xfrm>
          <a:custGeom>
            <a:avLst/>
            <a:gdLst>
              <a:gd name="T0" fmla="*/ 0 w 822"/>
              <a:gd name="T1" fmla="*/ 2147483647 h 110"/>
              <a:gd name="T2" fmla="*/ 0 w 822"/>
              <a:gd name="T3" fmla="*/ 0 h 110"/>
              <a:gd name="T4" fmla="*/ 2147483647 w 822"/>
              <a:gd name="T5" fmla="*/ 0 h 110"/>
              <a:gd name="T6" fmla="*/ 2147483647 w 822"/>
              <a:gd name="T7" fmla="*/ 2147483647 h 110"/>
              <a:gd name="T8" fmla="*/ 0 60000 65536"/>
              <a:gd name="T9" fmla="*/ 0 60000 65536"/>
              <a:gd name="T10" fmla="*/ 0 60000 65536"/>
              <a:gd name="T11" fmla="*/ 0 60000 65536"/>
              <a:gd name="T12" fmla="*/ 0 w 822"/>
              <a:gd name="T13" fmla="*/ 0 h 110"/>
              <a:gd name="T14" fmla="*/ 822 w 822"/>
              <a:gd name="T15" fmla="*/ 110 h 110"/>
            </a:gdLst>
            <a:ahLst/>
            <a:cxnLst>
              <a:cxn ang="T8">
                <a:pos x="T0" y="T1"/>
              </a:cxn>
              <a:cxn ang="T9">
                <a:pos x="T2" y="T3"/>
              </a:cxn>
              <a:cxn ang="T10">
                <a:pos x="T4" y="T5"/>
              </a:cxn>
              <a:cxn ang="T11">
                <a:pos x="T6" y="T7"/>
              </a:cxn>
            </a:cxnLst>
            <a:rect l="T12" t="T13" r="T14" b="T15"/>
            <a:pathLst>
              <a:path w="822" h="110">
                <a:moveTo>
                  <a:pt x="0" y="102"/>
                </a:moveTo>
                <a:lnTo>
                  <a:pt x="0" y="0"/>
                </a:lnTo>
                <a:lnTo>
                  <a:pt x="822" y="0"/>
                </a:lnTo>
                <a:lnTo>
                  <a:pt x="822" y="110"/>
                </a:lnTo>
              </a:path>
            </a:pathLst>
          </a:custGeom>
          <a:noFill/>
          <a:ln w="28575">
            <a:solidFill>
              <a:schemeClr val="tx1"/>
            </a:solidFill>
            <a:round/>
            <a:headEnd/>
            <a:tailEnd/>
          </a:ln>
        </p:spPr>
        <p:txBody>
          <a:bodyPr/>
          <a:lstStyle/>
          <a:p>
            <a:endParaRPr lang="en-US"/>
          </a:p>
        </p:txBody>
      </p:sp>
      <p:grpSp>
        <p:nvGrpSpPr>
          <p:cNvPr id="2" name="Group 21"/>
          <p:cNvGrpSpPr>
            <a:grpSpLocks/>
          </p:cNvGrpSpPr>
          <p:nvPr/>
        </p:nvGrpSpPr>
        <p:grpSpPr bwMode="auto">
          <a:xfrm>
            <a:off x="2673350" y="3768725"/>
            <a:ext cx="1279525" cy="1082675"/>
            <a:chOff x="2672715" y="3768726"/>
            <a:chExt cx="1279525" cy="1083454"/>
          </a:xfrm>
        </p:grpSpPr>
        <p:cxnSp>
          <p:nvCxnSpPr>
            <p:cNvPr id="12308" name="AutoShape 29"/>
            <p:cNvCxnSpPr>
              <a:cxnSpLocks noChangeShapeType="1"/>
            </p:cNvCxnSpPr>
            <p:nvPr/>
          </p:nvCxnSpPr>
          <p:spPr bwMode="auto">
            <a:xfrm flipV="1">
              <a:off x="3316438" y="3768726"/>
              <a:ext cx="497055" cy="495934"/>
            </a:xfrm>
            <a:prstGeom prst="straightConnector1">
              <a:avLst/>
            </a:prstGeom>
            <a:noFill/>
            <a:ln w="28575">
              <a:solidFill>
                <a:schemeClr val="tx1"/>
              </a:solidFill>
              <a:round/>
              <a:headEnd/>
              <a:tailEnd type="triangle" w="med" len="med"/>
            </a:ln>
          </p:spPr>
        </p:cxnSp>
        <p:cxnSp>
          <p:nvCxnSpPr>
            <p:cNvPr id="12309" name="AutoShape 30"/>
            <p:cNvCxnSpPr>
              <a:cxnSpLocks noChangeShapeType="1"/>
            </p:cNvCxnSpPr>
            <p:nvPr/>
          </p:nvCxnSpPr>
          <p:spPr bwMode="auto">
            <a:xfrm>
              <a:off x="3329138" y="4264659"/>
              <a:ext cx="623102" cy="587521"/>
            </a:xfrm>
            <a:prstGeom prst="straightConnector1">
              <a:avLst/>
            </a:prstGeom>
            <a:noFill/>
            <a:ln w="28575">
              <a:solidFill>
                <a:schemeClr val="tx1"/>
              </a:solidFill>
              <a:round/>
              <a:headEnd/>
              <a:tailEnd type="triangle" w="med" len="med"/>
            </a:ln>
          </p:spPr>
        </p:cxnSp>
        <p:sp>
          <p:nvSpPr>
            <p:cNvPr id="12310" name="Oval 14"/>
            <p:cNvSpPr>
              <a:spLocks noChangeArrowheads="1"/>
            </p:cNvSpPr>
            <p:nvPr/>
          </p:nvSpPr>
          <p:spPr bwMode="auto">
            <a:xfrm>
              <a:off x="2672715" y="3956896"/>
              <a:ext cx="651343" cy="615526"/>
            </a:xfrm>
            <a:prstGeom prst="ellipse">
              <a:avLst/>
            </a:prstGeom>
            <a:noFill/>
            <a:ln w="28575">
              <a:solidFill>
                <a:schemeClr val="tx1"/>
              </a:solidFill>
              <a:round/>
              <a:headEnd/>
              <a:tailEnd/>
            </a:ln>
          </p:spPr>
          <p:txBody>
            <a:bodyPr anchor="ctr"/>
            <a:lstStyle/>
            <a:p>
              <a:pPr algn="ctr" eaLnBrk="0" hangingPunct="0">
                <a:lnSpc>
                  <a:spcPct val="95000"/>
                </a:lnSpc>
              </a:pPr>
              <a:r>
                <a:rPr lang="en-GB" sz="2400" b="1"/>
                <a:t>R</a:t>
              </a:r>
              <a:br>
                <a:rPr lang="en-GB" sz="2400" b="1"/>
              </a:br>
              <a:r>
                <a:rPr lang="en-GB" sz="1400" b="1"/>
                <a:t>1:1</a:t>
              </a:r>
              <a:endParaRPr lang="en-GB" sz="1400" b="1" baseline="30000"/>
            </a:p>
          </p:txBody>
        </p:sp>
      </p:grpSp>
      <p:cxnSp>
        <p:nvCxnSpPr>
          <p:cNvPr id="12298" name="AutoShape 23"/>
          <p:cNvCxnSpPr>
            <a:cxnSpLocks noChangeShapeType="1"/>
          </p:cNvCxnSpPr>
          <p:nvPr/>
        </p:nvCxnSpPr>
        <p:spPr bwMode="auto">
          <a:xfrm>
            <a:off x="6013450" y="3716338"/>
            <a:ext cx="665163" cy="0"/>
          </a:xfrm>
          <a:prstGeom prst="straightConnector1">
            <a:avLst/>
          </a:prstGeom>
          <a:noFill/>
          <a:ln w="28575">
            <a:solidFill>
              <a:schemeClr val="tx1"/>
            </a:solidFill>
            <a:round/>
            <a:headEnd/>
            <a:tailEnd type="triangle" w="med" len="med"/>
          </a:ln>
        </p:spPr>
      </p:cxnSp>
      <p:sp>
        <p:nvSpPr>
          <p:cNvPr id="12299" name="Freeform 32"/>
          <p:cNvSpPr>
            <a:spLocks/>
          </p:cNvSpPr>
          <p:nvPr/>
        </p:nvSpPr>
        <p:spPr bwMode="auto">
          <a:xfrm>
            <a:off x="6473825" y="2886075"/>
            <a:ext cx="2441575" cy="161925"/>
          </a:xfrm>
          <a:custGeom>
            <a:avLst/>
            <a:gdLst>
              <a:gd name="T0" fmla="*/ 0 w 822"/>
              <a:gd name="T1" fmla="*/ 2147483647 h 110"/>
              <a:gd name="T2" fmla="*/ 0 w 822"/>
              <a:gd name="T3" fmla="*/ 0 h 110"/>
              <a:gd name="T4" fmla="*/ 2147483647 w 822"/>
              <a:gd name="T5" fmla="*/ 0 h 110"/>
              <a:gd name="T6" fmla="*/ 2147483647 w 822"/>
              <a:gd name="T7" fmla="*/ 2147483647 h 110"/>
              <a:gd name="T8" fmla="*/ 0 60000 65536"/>
              <a:gd name="T9" fmla="*/ 0 60000 65536"/>
              <a:gd name="T10" fmla="*/ 0 60000 65536"/>
              <a:gd name="T11" fmla="*/ 0 60000 65536"/>
              <a:gd name="T12" fmla="*/ 0 w 822"/>
              <a:gd name="T13" fmla="*/ 0 h 110"/>
              <a:gd name="T14" fmla="*/ 822 w 822"/>
              <a:gd name="T15" fmla="*/ 110 h 110"/>
            </a:gdLst>
            <a:ahLst/>
            <a:cxnLst>
              <a:cxn ang="T8">
                <a:pos x="T0" y="T1"/>
              </a:cxn>
              <a:cxn ang="T9">
                <a:pos x="T2" y="T3"/>
              </a:cxn>
              <a:cxn ang="T10">
                <a:pos x="T4" y="T5"/>
              </a:cxn>
              <a:cxn ang="T11">
                <a:pos x="T6" y="T7"/>
              </a:cxn>
            </a:cxnLst>
            <a:rect l="T12" t="T13" r="T14" b="T15"/>
            <a:pathLst>
              <a:path w="822" h="110">
                <a:moveTo>
                  <a:pt x="0" y="102"/>
                </a:moveTo>
                <a:lnTo>
                  <a:pt x="0" y="0"/>
                </a:lnTo>
                <a:lnTo>
                  <a:pt x="822" y="0"/>
                </a:lnTo>
                <a:lnTo>
                  <a:pt x="822" y="110"/>
                </a:lnTo>
              </a:path>
            </a:pathLst>
          </a:custGeom>
          <a:noFill/>
          <a:ln w="28575">
            <a:solidFill>
              <a:schemeClr val="tx1"/>
            </a:solidFill>
            <a:round/>
            <a:headEnd/>
            <a:tailEnd/>
          </a:ln>
        </p:spPr>
        <p:txBody>
          <a:bodyPr/>
          <a:lstStyle/>
          <a:p>
            <a:endParaRPr lang="en-US"/>
          </a:p>
        </p:txBody>
      </p:sp>
      <p:sp>
        <p:nvSpPr>
          <p:cNvPr id="23" name="TextBox 22"/>
          <p:cNvSpPr txBox="1"/>
          <p:nvPr/>
        </p:nvSpPr>
        <p:spPr>
          <a:xfrm>
            <a:off x="149225" y="6000750"/>
            <a:ext cx="9032875" cy="661988"/>
          </a:xfrm>
          <a:prstGeom prst="rect">
            <a:avLst/>
          </a:prstGeom>
          <a:noFill/>
        </p:spPr>
        <p:txBody>
          <a:bodyPr>
            <a:spAutoFit/>
          </a:bodyPr>
          <a:lstStyle/>
          <a:p>
            <a:pPr eaLnBrk="0" hangingPunct="0">
              <a:spcBef>
                <a:spcPts val="300"/>
              </a:spcBef>
              <a:spcAft>
                <a:spcPts val="300"/>
              </a:spcAft>
              <a:defRPr/>
            </a:pPr>
            <a:r>
              <a:rPr lang="en-US" sz="1600" b="1" u="sng" dirty="0">
                <a:solidFill>
                  <a:srgbClr val="FFFFFF"/>
                </a:solidFill>
                <a:latin typeface="+mn-lt"/>
                <a:ea typeface="Arial Unicode MS" pitchFamily="34" charset="-128"/>
                <a:cs typeface="Arial Unicode MS" pitchFamily="34" charset="-128"/>
              </a:rPr>
              <a:t>Stratified for:</a:t>
            </a:r>
            <a:r>
              <a:rPr lang="en-US" sz="1600" b="1" dirty="0">
                <a:solidFill>
                  <a:srgbClr val="FFFFFF"/>
                </a:solidFill>
                <a:latin typeface="+mn-lt"/>
                <a:ea typeface="Arial Unicode MS" pitchFamily="34" charset="-128"/>
                <a:cs typeface="Arial Unicode MS" pitchFamily="34" charset="-128"/>
              </a:rPr>
              <a:t> </a:t>
            </a:r>
          </a:p>
          <a:p>
            <a:pPr marL="285750" indent="-285750" eaLnBrk="0" hangingPunct="0">
              <a:spcBef>
                <a:spcPts val="300"/>
              </a:spcBef>
              <a:spcAft>
                <a:spcPts val="300"/>
              </a:spcAft>
              <a:defRPr/>
            </a:pPr>
            <a:r>
              <a:rPr lang="en-US" sz="1600" b="1" dirty="0">
                <a:solidFill>
                  <a:srgbClr val="FFFFFF"/>
                </a:solidFill>
                <a:latin typeface="+mn-lt"/>
                <a:ea typeface="Arial Unicode MS" pitchFamily="34" charset="-128"/>
                <a:cs typeface="Arial Unicode MS" pitchFamily="34" charset="-128"/>
              </a:rPr>
              <a:t>PS (0 vs 1); sex (M vs F); disease stage (IIIB vs IV); measurable vs nonmeasurable disease</a:t>
            </a:r>
          </a:p>
        </p:txBody>
      </p:sp>
      <p:sp>
        <p:nvSpPr>
          <p:cNvPr id="12301" name="Rectangle 20"/>
          <p:cNvSpPr>
            <a:spLocks noChangeArrowheads="1"/>
          </p:cNvSpPr>
          <p:nvPr/>
        </p:nvSpPr>
        <p:spPr bwMode="auto">
          <a:xfrm>
            <a:off x="374650" y="1020763"/>
            <a:ext cx="8629650" cy="1020762"/>
          </a:xfrm>
          <a:prstGeom prst="rect">
            <a:avLst/>
          </a:prstGeom>
          <a:noFill/>
          <a:ln w="9525">
            <a:noFill/>
            <a:miter lim="800000"/>
            <a:headEnd/>
            <a:tailEnd/>
          </a:ln>
        </p:spPr>
        <p:txBody>
          <a:bodyPr>
            <a:spAutoFit/>
          </a:bodyPr>
          <a:lstStyle/>
          <a:p>
            <a:pPr marL="290513" indent="-290513">
              <a:spcBef>
                <a:spcPts val="100"/>
              </a:spcBef>
              <a:spcAft>
                <a:spcPts val="100"/>
              </a:spcAft>
              <a:buClr>
                <a:srgbClr val="FFC000"/>
              </a:buClr>
              <a:buFont typeface="Symbol" pitchFamily="18" charset="2"/>
              <a:buChar char="¨"/>
            </a:pPr>
            <a:r>
              <a:rPr lang="en-GB" sz="1900" b="1">
                <a:solidFill>
                  <a:srgbClr val="FFFFFF"/>
                </a:solidFill>
              </a:rPr>
              <a:t>Randomized, open-label, phase III superiority study conducted in US </a:t>
            </a:r>
          </a:p>
          <a:p>
            <a:pPr marL="290513" indent="-290513">
              <a:spcBef>
                <a:spcPts val="100"/>
              </a:spcBef>
              <a:spcAft>
                <a:spcPts val="100"/>
              </a:spcAft>
              <a:buClr>
                <a:srgbClr val="FFC000"/>
              </a:buClr>
              <a:buFont typeface="Symbol" pitchFamily="18" charset="2"/>
              <a:buChar char="¨"/>
            </a:pPr>
            <a:r>
              <a:rPr lang="en-GB" sz="1900" b="1">
                <a:solidFill>
                  <a:srgbClr val="FFFFFF"/>
                </a:solidFill>
              </a:rPr>
              <a:t>Pemetrexed  500 mg/m</a:t>
            </a:r>
            <a:r>
              <a:rPr lang="en-GB" sz="1900" b="1" baseline="30000">
                <a:solidFill>
                  <a:srgbClr val="FFFFFF"/>
                </a:solidFill>
              </a:rPr>
              <a:t>2</a:t>
            </a:r>
            <a:r>
              <a:rPr lang="en-GB" sz="1900" b="1">
                <a:solidFill>
                  <a:srgbClr val="FFFFFF"/>
                </a:solidFill>
              </a:rPr>
              <a:t>; Carboplatin AUC 6; Bevacizumab 15 mg/kg</a:t>
            </a:r>
            <a:endParaRPr lang="en-GB" sz="1900" b="1" baseline="30000">
              <a:solidFill>
                <a:srgbClr val="FFFFFF"/>
              </a:solidFill>
            </a:endParaRPr>
          </a:p>
          <a:p>
            <a:pPr marL="290513" indent="-290513">
              <a:spcBef>
                <a:spcPts val="100"/>
              </a:spcBef>
              <a:spcAft>
                <a:spcPts val="100"/>
              </a:spcAft>
              <a:buClr>
                <a:srgbClr val="FFC000"/>
              </a:buClr>
              <a:buFont typeface="Symbol" pitchFamily="18" charset="2"/>
              <a:buChar char="¨"/>
            </a:pPr>
            <a:r>
              <a:rPr lang="en-GB" sz="1900" b="1">
                <a:solidFill>
                  <a:srgbClr val="FFFFFF"/>
                </a:solidFill>
              </a:rPr>
              <a:t>Paclitaxel 200 mg/m</a:t>
            </a:r>
            <a:r>
              <a:rPr lang="en-GB" sz="1900" b="1" baseline="30000">
                <a:solidFill>
                  <a:srgbClr val="FFFFFF"/>
                </a:solidFill>
              </a:rPr>
              <a:t>2</a:t>
            </a:r>
            <a:r>
              <a:rPr lang="en-GB" sz="1900" b="1">
                <a:solidFill>
                  <a:srgbClr val="FFFFFF"/>
                </a:solidFill>
              </a:rPr>
              <a:t>; Carboplatin AUC 6; Bevacizumab 15 mg/kg</a:t>
            </a:r>
          </a:p>
        </p:txBody>
      </p:sp>
      <p:sp>
        <p:nvSpPr>
          <p:cNvPr id="12302" name="Line 24"/>
          <p:cNvSpPr>
            <a:spLocks noChangeShapeType="1"/>
          </p:cNvSpPr>
          <p:nvPr/>
        </p:nvSpPr>
        <p:spPr bwMode="auto">
          <a:xfrm flipV="1">
            <a:off x="457200" y="1066800"/>
            <a:ext cx="8239125" cy="4762"/>
          </a:xfrm>
          <a:prstGeom prst="line">
            <a:avLst/>
          </a:prstGeom>
          <a:noFill/>
          <a:ln w="38100">
            <a:solidFill>
              <a:srgbClr val="FFFFFF"/>
            </a:solidFill>
            <a:round/>
            <a:headEnd/>
            <a:tailEnd/>
          </a:ln>
        </p:spPr>
        <p:txBody>
          <a:bodyPr wrap="none" lIns="0" tIns="0" rIns="0" bIns="0" anchor="ctr"/>
          <a:lstStyle/>
          <a:p>
            <a:endParaRPr lang="en-US"/>
          </a:p>
        </p:txBody>
      </p:sp>
      <p:sp>
        <p:nvSpPr>
          <p:cNvPr id="12303" name="AutoShape 9"/>
          <p:cNvSpPr>
            <a:spLocks noChangeArrowheads="1"/>
          </p:cNvSpPr>
          <p:nvPr/>
        </p:nvSpPr>
        <p:spPr bwMode="auto">
          <a:xfrm>
            <a:off x="6769100" y="3121025"/>
            <a:ext cx="2057400" cy="1289050"/>
          </a:xfrm>
          <a:prstGeom prst="roundRect">
            <a:avLst>
              <a:gd name="adj" fmla="val 16667"/>
            </a:avLst>
          </a:prstGeom>
          <a:solidFill>
            <a:srgbClr val="00B0F0"/>
          </a:solidFill>
          <a:ln w="9525">
            <a:noFill/>
            <a:round/>
            <a:headEnd/>
            <a:tailEnd/>
          </a:ln>
        </p:spPr>
        <p:txBody>
          <a:bodyPr lIns="18000" tIns="44450" rIns="18000" bIns="44450" anchor="ctr"/>
          <a:lstStyle/>
          <a:p>
            <a:pPr algn="ctr" defTabSz="892175" eaLnBrk="0" hangingPunct="0">
              <a:lnSpc>
                <a:spcPct val="95000"/>
              </a:lnSpc>
            </a:pPr>
            <a:r>
              <a:rPr lang="en-GB" sz="1800" b="1" dirty="0" err="1"/>
              <a:t>Pemetrexed</a:t>
            </a:r>
            <a:r>
              <a:rPr lang="en-GB" sz="2800" b="1" dirty="0"/>
              <a:t> </a:t>
            </a:r>
          </a:p>
          <a:p>
            <a:pPr algn="ctr" defTabSz="892175" eaLnBrk="0" hangingPunct="0">
              <a:lnSpc>
                <a:spcPct val="95000"/>
              </a:lnSpc>
            </a:pPr>
            <a:r>
              <a:rPr lang="en-GB" sz="1200" b="1" dirty="0">
                <a:solidFill>
                  <a:srgbClr val="FFFFFF"/>
                </a:solidFill>
              </a:rPr>
              <a:t>(folic acid &amp; vitamin </a:t>
            </a:r>
            <a:r>
              <a:rPr lang="en-GB" sz="1200" b="1" dirty="0" smtClean="0">
                <a:solidFill>
                  <a:srgbClr val="FFFFFF"/>
                </a:solidFill>
              </a:rPr>
              <a:t>B</a:t>
            </a:r>
            <a:r>
              <a:rPr lang="en-GB" sz="1200" b="1" baseline="-25000" dirty="0" smtClean="0">
                <a:solidFill>
                  <a:srgbClr val="FFFFFF"/>
                </a:solidFill>
              </a:rPr>
              <a:t>12</a:t>
            </a:r>
            <a:r>
              <a:rPr lang="en-GB" sz="1200" b="1" dirty="0" smtClean="0">
                <a:solidFill>
                  <a:srgbClr val="FFFFFF"/>
                </a:solidFill>
              </a:rPr>
              <a:t>)</a:t>
            </a:r>
            <a:r>
              <a:rPr lang="en-GB" sz="1800" b="1" dirty="0" smtClean="0">
                <a:solidFill>
                  <a:srgbClr val="FFFFFF"/>
                </a:solidFill>
              </a:rPr>
              <a:t> </a:t>
            </a:r>
            <a:r>
              <a:rPr lang="en-GB" sz="1800" b="1" dirty="0"/>
              <a:t>+ </a:t>
            </a:r>
            <a:r>
              <a:rPr lang="en-GB" sz="1800" b="1" dirty="0" err="1"/>
              <a:t>Bevacizumab</a:t>
            </a:r>
            <a:endParaRPr lang="en-GB" sz="1800" b="1" dirty="0"/>
          </a:p>
          <a:p>
            <a:pPr algn="ctr" defTabSz="892175" eaLnBrk="0" hangingPunct="0"/>
            <a:endParaRPr lang="en-GB" sz="1800" b="1" dirty="0">
              <a:solidFill>
                <a:srgbClr val="FFFF00"/>
              </a:solidFill>
            </a:endParaRPr>
          </a:p>
        </p:txBody>
      </p:sp>
      <p:sp>
        <p:nvSpPr>
          <p:cNvPr id="12304" name="AutoShape 9"/>
          <p:cNvSpPr>
            <a:spLocks noChangeArrowheads="1"/>
          </p:cNvSpPr>
          <p:nvPr/>
        </p:nvSpPr>
        <p:spPr bwMode="auto">
          <a:xfrm>
            <a:off x="6856413" y="4945063"/>
            <a:ext cx="1887537" cy="989012"/>
          </a:xfrm>
          <a:prstGeom prst="roundRect">
            <a:avLst>
              <a:gd name="adj" fmla="val 16667"/>
            </a:avLst>
          </a:prstGeom>
          <a:solidFill>
            <a:srgbClr val="00B0F0"/>
          </a:solidFill>
          <a:ln w="9525">
            <a:noFill/>
            <a:round/>
            <a:headEnd/>
            <a:tailEnd/>
          </a:ln>
        </p:spPr>
        <p:txBody>
          <a:bodyPr lIns="18000" tIns="44450" rIns="18000" bIns="44450" anchor="ctr"/>
          <a:lstStyle/>
          <a:p>
            <a:pPr algn="ctr" defTabSz="892175" eaLnBrk="0" hangingPunct="0">
              <a:lnSpc>
                <a:spcPct val="95000"/>
              </a:lnSpc>
            </a:pPr>
            <a:r>
              <a:rPr lang="en-GB" sz="1800" b="1"/>
              <a:t>Bevacizumab</a:t>
            </a:r>
          </a:p>
        </p:txBody>
      </p:sp>
      <p:cxnSp>
        <p:nvCxnSpPr>
          <p:cNvPr id="12305" name="AutoShape 23"/>
          <p:cNvCxnSpPr>
            <a:cxnSpLocks noChangeShapeType="1"/>
          </p:cNvCxnSpPr>
          <p:nvPr/>
        </p:nvCxnSpPr>
        <p:spPr bwMode="auto">
          <a:xfrm>
            <a:off x="6037263" y="5387975"/>
            <a:ext cx="663575" cy="0"/>
          </a:xfrm>
          <a:prstGeom prst="straightConnector1">
            <a:avLst/>
          </a:prstGeom>
          <a:noFill/>
          <a:ln w="28575">
            <a:solidFill>
              <a:schemeClr val="tx1"/>
            </a:solidFill>
            <a:round/>
            <a:headEnd/>
            <a:tailEnd type="triangle" w="med" len="med"/>
          </a:ln>
        </p:spPr>
      </p:cxnSp>
      <p:sp>
        <p:nvSpPr>
          <p:cNvPr id="12306" name="TextBox 32"/>
          <p:cNvSpPr txBox="1">
            <a:spLocks noChangeArrowheads="1"/>
          </p:cNvSpPr>
          <p:nvPr/>
        </p:nvSpPr>
        <p:spPr bwMode="auto">
          <a:xfrm>
            <a:off x="3995738" y="4584700"/>
            <a:ext cx="1674812" cy="296863"/>
          </a:xfrm>
          <a:prstGeom prst="rect">
            <a:avLst/>
          </a:prstGeom>
          <a:noFill/>
          <a:ln w="9525">
            <a:noFill/>
            <a:miter lim="800000"/>
            <a:headEnd/>
            <a:tailEnd/>
          </a:ln>
        </p:spPr>
        <p:txBody>
          <a:bodyPr wrap="none">
            <a:spAutoFit/>
          </a:bodyPr>
          <a:lstStyle/>
          <a:p>
            <a:pPr algn="ctr" eaLnBrk="0" hangingPunct="0">
              <a:lnSpc>
                <a:spcPct val="95000"/>
              </a:lnSpc>
            </a:pPr>
            <a:r>
              <a:rPr lang="en-US" sz="1400" b="1"/>
              <a:t>450 patients each</a:t>
            </a:r>
          </a:p>
        </p:txBody>
      </p:sp>
      <p:sp>
        <p:nvSpPr>
          <p:cNvPr id="12307" name="AutoShape 6"/>
          <p:cNvSpPr>
            <a:spLocks noChangeArrowheads="1"/>
          </p:cNvSpPr>
          <p:nvPr/>
        </p:nvSpPr>
        <p:spPr bwMode="auto">
          <a:xfrm>
            <a:off x="234950" y="2530475"/>
            <a:ext cx="2371725" cy="3375025"/>
          </a:xfrm>
          <a:prstGeom prst="roundRect">
            <a:avLst>
              <a:gd name="adj" fmla="val 16667"/>
            </a:avLst>
          </a:prstGeom>
          <a:noFill/>
          <a:ln w="28575">
            <a:solidFill>
              <a:schemeClr val="tx1"/>
            </a:solidFill>
            <a:round/>
            <a:headEnd/>
            <a:tailEnd/>
          </a:ln>
        </p:spPr>
        <p:txBody>
          <a:bodyPr lIns="0" tIns="44450" rIns="0" bIns="44450" anchor="ctr"/>
          <a:lstStyle/>
          <a:p>
            <a:pPr defTabSz="892175"/>
            <a:endParaRPr lang="en-GB" sz="1600" b="1">
              <a:solidFill>
                <a:srgbClr val="FFFFFF"/>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1"/>
            <a:ext cx="7772400" cy="1695450"/>
          </a:xfrm>
        </p:spPr>
        <p:txBody>
          <a:bodyPr>
            <a:normAutofit fontScale="90000"/>
          </a:bodyPr>
          <a:lstStyle/>
          <a:p>
            <a:r>
              <a:rPr lang="en-US" b="1" dirty="0" smtClean="0">
                <a:solidFill>
                  <a:srgbClr val="FFFF00"/>
                </a:solidFill>
              </a:rPr>
              <a:t>First-line </a:t>
            </a:r>
            <a:r>
              <a:rPr lang="en-US" b="1" dirty="0" err="1" smtClean="0">
                <a:solidFill>
                  <a:srgbClr val="FFFF00"/>
                </a:solidFill>
              </a:rPr>
              <a:t>Chemobiologic</a:t>
            </a:r>
            <a:r>
              <a:rPr lang="en-US" b="1" dirty="0" smtClean="0">
                <a:solidFill>
                  <a:srgbClr val="FFFF00"/>
                </a:solidFill>
              </a:rPr>
              <a:t> Treatment of Advanced Pan-Wild-Type Metastatic </a:t>
            </a:r>
            <a:r>
              <a:rPr lang="en-US" b="1" dirty="0">
                <a:solidFill>
                  <a:srgbClr val="FFFF00"/>
                </a:solidFill>
              </a:rPr>
              <a:t>L</a:t>
            </a:r>
            <a:r>
              <a:rPr lang="en-US" b="1" dirty="0" smtClean="0">
                <a:solidFill>
                  <a:srgbClr val="FFFF00"/>
                </a:solidFill>
              </a:rPr>
              <a:t>ung </a:t>
            </a:r>
            <a:r>
              <a:rPr lang="en-US" b="1" dirty="0" err="1">
                <a:solidFill>
                  <a:srgbClr val="FFFF00"/>
                </a:solidFill>
              </a:rPr>
              <a:t>A</a:t>
            </a:r>
            <a:r>
              <a:rPr lang="en-US" b="1" dirty="0" err="1" smtClean="0">
                <a:solidFill>
                  <a:srgbClr val="FFFF00"/>
                </a:solidFill>
              </a:rPr>
              <a:t>denocarcinoma</a:t>
            </a:r>
            <a:endParaRPr lang="en-US" b="1" dirty="0">
              <a:solidFill>
                <a:srgbClr val="FFFF00"/>
              </a:solidFill>
            </a:endParaRPr>
          </a:p>
        </p:txBody>
      </p:sp>
      <p:sp>
        <p:nvSpPr>
          <p:cNvPr id="3" name="Subtitle 2"/>
          <p:cNvSpPr>
            <a:spLocks noGrp="1"/>
          </p:cNvSpPr>
          <p:nvPr>
            <p:ph type="subTitle" idx="1"/>
          </p:nvPr>
        </p:nvSpPr>
        <p:spPr/>
        <p:txBody>
          <a:bodyPr>
            <a:normAutofit fontScale="85000" lnSpcReduction="20000"/>
          </a:bodyPr>
          <a:lstStyle/>
          <a:p>
            <a:r>
              <a:rPr lang="en-US" dirty="0" smtClean="0"/>
              <a:t>Jyoti D. Patel, MD</a:t>
            </a:r>
          </a:p>
          <a:p>
            <a:r>
              <a:rPr lang="en-US" sz="2300" dirty="0" smtClean="0"/>
              <a:t>Associate Professor of Medicine</a:t>
            </a:r>
          </a:p>
          <a:p>
            <a:r>
              <a:rPr lang="en-US" sz="2300" dirty="0" smtClean="0"/>
              <a:t>Division of Hematology/Oncology</a:t>
            </a:r>
          </a:p>
          <a:p>
            <a:r>
              <a:rPr lang="en-US" sz="2300" dirty="0" smtClean="0"/>
              <a:t>Feinberg School of Medicine</a:t>
            </a:r>
          </a:p>
          <a:p>
            <a:r>
              <a:rPr lang="en-US" sz="2300" dirty="0" smtClean="0"/>
              <a:t>Northwestern University</a:t>
            </a:r>
            <a:endParaRPr lang="en-US" sz="2300" dirty="0"/>
          </a:p>
        </p:txBody>
      </p:sp>
      <p:pic>
        <p:nvPicPr>
          <p:cNvPr id="4" name="Picture 3" descr="NUemblem.jpg"/>
          <p:cNvPicPr>
            <a:picLocks noChangeAspect="1"/>
          </p:cNvPicPr>
          <p:nvPr/>
        </p:nvPicPr>
        <p:blipFill>
          <a:blip r:embed="rId3" cstate="print"/>
          <a:stretch>
            <a:fillRect/>
          </a:stretch>
        </p:blipFill>
        <p:spPr>
          <a:xfrm>
            <a:off x="8226084" y="5943600"/>
            <a:ext cx="775041" cy="781050"/>
          </a:xfrm>
          <a:prstGeom prst="rect">
            <a:avLst/>
          </a:prstGeom>
        </p:spPr>
      </p:pic>
      <p:pic>
        <p:nvPicPr>
          <p:cNvPr id="5" name="Picture 4" descr="Feinberg-logo-small-web.png"/>
          <p:cNvPicPr>
            <a:picLocks noChangeAspect="1"/>
          </p:cNvPicPr>
          <p:nvPr/>
        </p:nvPicPr>
        <p:blipFill>
          <a:blip r:embed="rId4" cstate="print"/>
          <a:stretch>
            <a:fillRect/>
          </a:stretch>
        </p:blipFill>
        <p:spPr>
          <a:xfrm>
            <a:off x="76200" y="5943600"/>
            <a:ext cx="1524000" cy="762000"/>
          </a:xfrm>
          <a:prstGeom prst="rect">
            <a:avLst/>
          </a:prstGeom>
          <a:solidFill>
            <a:schemeClr val="tx1"/>
          </a:solidFill>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 y="0"/>
            <a:ext cx="9144000" cy="1155700"/>
          </a:xfrm>
        </p:spPr>
        <p:txBody>
          <a:bodyPr/>
          <a:lstStyle/>
          <a:p>
            <a:r>
              <a:rPr lang="en-US" sz="3200" b="1" dirty="0" err="1" smtClean="0">
                <a:solidFill>
                  <a:srgbClr val="FFFF00"/>
                </a:solidFill>
                <a:ea typeface="ＭＳ Ｐゴシック"/>
                <a:cs typeface="Arial" pitchFamily="34" charset="0"/>
              </a:rPr>
              <a:t>PointBreak</a:t>
            </a:r>
            <a:r>
              <a:rPr lang="en-US" sz="3200" b="1" dirty="0" smtClean="0">
                <a:solidFill>
                  <a:srgbClr val="FFFF00"/>
                </a:solidFill>
                <a:ea typeface="ＭＳ Ｐゴシック"/>
                <a:cs typeface="Arial" pitchFamily="34" charset="0"/>
              </a:rPr>
              <a:t>: Objectives and Statistical Considerations</a:t>
            </a:r>
            <a:endParaRPr lang="en-US" sz="3200" b="1" baseline="30000" dirty="0" smtClean="0">
              <a:solidFill>
                <a:srgbClr val="FFFF00"/>
              </a:solidFill>
              <a:ea typeface="ＭＳ Ｐゴシック"/>
              <a:cs typeface="Arial" pitchFamily="34" charset="0"/>
            </a:endParaRPr>
          </a:p>
        </p:txBody>
      </p:sp>
      <p:sp>
        <p:nvSpPr>
          <p:cNvPr id="4099" name="Rectangle 3"/>
          <p:cNvSpPr>
            <a:spLocks noGrp="1" noChangeArrowheads="1"/>
          </p:cNvSpPr>
          <p:nvPr>
            <p:ph type="body" idx="1"/>
          </p:nvPr>
        </p:nvSpPr>
        <p:spPr>
          <a:xfrm>
            <a:off x="457200" y="1143000"/>
            <a:ext cx="8124825" cy="5311775"/>
          </a:xfrm>
        </p:spPr>
        <p:txBody>
          <a:bodyPr>
            <a:noAutofit/>
          </a:bodyPr>
          <a:lstStyle/>
          <a:p>
            <a:pPr marL="350838" indent="-350838">
              <a:lnSpc>
                <a:spcPct val="100000"/>
              </a:lnSpc>
              <a:spcBef>
                <a:spcPts val="300"/>
              </a:spcBef>
              <a:spcAft>
                <a:spcPts val="300"/>
              </a:spcAft>
              <a:buClr>
                <a:srgbClr val="FFC000"/>
              </a:buClr>
              <a:buSzPct val="100000"/>
              <a:buFont typeface="Symbol" pitchFamily="18" charset="2"/>
              <a:buChar char="¨"/>
              <a:defRPr/>
            </a:pPr>
            <a:r>
              <a:rPr lang="en-US" sz="1800" b="1" dirty="0" smtClean="0"/>
              <a:t>Primary Objective:  Overall Survival (OS)</a:t>
            </a:r>
          </a:p>
          <a:p>
            <a:pPr marL="914400" lvl="3" indent="-228600">
              <a:lnSpc>
                <a:spcPct val="100000"/>
              </a:lnSpc>
              <a:spcBef>
                <a:spcPts val="300"/>
              </a:spcBef>
              <a:spcAft>
                <a:spcPts val="300"/>
              </a:spcAft>
              <a:buClr>
                <a:srgbClr val="FFFFFF"/>
              </a:buClr>
              <a:buSzPct val="100000"/>
              <a:buFont typeface="Arial" pitchFamily="34" charset="0"/>
              <a:buChar char="–"/>
              <a:defRPr/>
            </a:pPr>
            <a:r>
              <a:rPr lang="en-US" sz="1800" b="1" dirty="0" smtClean="0"/>
              <a:t>Assumed a hazard ratio (HR) of 0.80; required 676 events in 900 patients to yield at least an 80% power to demonstrate superiority of Pem+Cb+Bev followed by Pem+Bev over Pac+Cb+Bev followed by Bev; using a log-rank test with 1-sided type I error of 0.025</a:t>
            </a:r>
          </a:p>
          <a:p>
            <a:pPr marL="914400" lvl="3" indent="-228600">
              <a:lnSpc>
                <a:spcPct val="100000"/>
              </a:lnSpc>
              <a:spcBef>
                <a:spcPts val="300"/>
              </a:spcBef>
              <a:spcAft>
                <a:spcPts val="300"/>
              </a:spcAft>
              <a:buClr>
                <a:srgbClr val="FFFFFF"/>
              </a:buClr>
              <a:buSzPct val="100000"/>
              <a:buFontTx/>
              <a:buNone/>
              <a:defRPr/>
            </a:pPr>
            <a:endParaRPr lang="en-US" sz="1800" b="1" dirty="0" smtClean="0">
              <a:ea typeface="ＭＳ Ｐゴシック" charset="-128"/>
              <a:cs typeface="Arial" pitchFamily="34" charset="0"/>
            </a:endParaRPr>
          </a:p>
          <a:p>
            <a:pPr marL="396875" lvl="1" indent="-396875">
              <a:lnSpc>
                <a:spcPct val="100000"/>
              </a:lnSpc>
              <a:spcBef>
                <a:spcPts val="300"/>
              </a:spcBef>
              <a:spcAft>
                <a:spcPts val="300"/>
              </a:spcAft>
              <a:buClr>
                <a:srgbClr val="FFC000"/>
              </a:buClr>
              <a:buSzPct val="100000"/>
              <a:buFont typeface="Symbol" pitchFamily="18" charset="2"/>
              <a:buChar char="¨"/>
              <a:defRPr/>
            </a:pPr>
            <a:r>
              <a:rPr lang="en-GB" sz="1800" b="1" dirty="0" smtClean="0"/>
              <a:t>Secondary Objectives:</a:t>
            </a:r>
          </a:p>
          <a:p>
            <a:pPr marL="912813" lvl="3" indent="-227013">
              <a:lnSpc>
                <a:spcPct val="100000"/>
              </a:lnSpc>
              <a:spcBef>
                <a:spcPts val="300"/>
              </a:spcBef>
              <a:spcAft>
                <a:spcPts val="300"/>
              </a:spcAft>
              <a:buClr>
                <a:srgbClr val="FFFFFF"/>
              </a:buClr>
              <a:buSzPct val="100000"/>
              <a:defRPr/>
            </a:pPr>
            <a:r>
              <a:rPr lang="en-US" sz="1800" b="1" dirty="0" smtClean="0"/>
              <a:t>Progression-Free Survival (PFS)</a:t>
            </a:r>
          </a:p>
          <a:p>
            <a:pPr marL="912813" lvl="3" indent="-227013">
              <a:lnSpc>
                <a:spcPct val="100000"/>
              </a:lnSpc>
              <a:spcBef>
                <a:spcPts val="300"/>
              </a:spcBef>
              <a:spcAft>
                <a:spcPts val="300"/>
              </a:spcAft>
              <a:buClr>
                <a:srgbClr val="FFFFFF"/>
              </a:buClr>
              <a:buSzPct val="100000"/>
              <a:defRPr/>
            </a:pPr>
            <a:r>
              <a:rPr lang="en-US" sz="1800" b="1" dirty="0" smtClean="0"/>
              <a:t>Time to Progressive Disease (TTPD)</a:t>
            </a:r>
          </a:p>
          <a:p>
            <a:pPr marL="912813" lvl="3" indent="-227013">
              <a:lnSpc>
                <a:spcPct val="100000"/>
              </a:lnSpc>
              <a:spcBef>
                <a:spcPts val="300"/>
              </a:spcBef>
              <a:spcAft>
                <a:spcPts val="300"/>
              </a:spcAft>
              <a:buClr>
                <a:srgbClr val="FFFFFF"/>
              </a:buClr>
              <a:buSzPct val="100000"/>
              <a:defRPr/>
            </a:pPr>
            <a:r>
              <a:rPr lang="en-US" sz="1800" b="1" dirty="0" smtClean="0"/>
              <a:t>Overall Response Rate (ORR) (RECIST 1.0)</a:t>
            </a:r>
          </a:p>
          <a:p>
            <a:pPr marL="912813" lvl="3" indent="-227013">
              <a:lnSpc>
                <a:spcPct val="100000"/>
              </a:lnSpc>
              <a:spcBef>
                <a:spcPts val="300"/>
              </a:spcBef>
              <a:spcAft>
                <a:spcPts val="300"/>
              </a:spcAft>
              <a:buClr>
                <a:srgbClr val="FFFFFF"/>
              </a:buClr>
              <a:buSzPct val="100000"/>
              <a:defRPr/>
            </a:pPr>
            <a:r>
              <a:rPr lang="en-US" sz="1800" b="1" dirty="0" smtClean="0"/>
              <a:t>Safety  and Patient Reported Outcomes (FACT-L/Ntx)</a:t>
            </a:r>
          </a:p>
          <a:p>
            <a:pPr marL="912813" lvl="2" indent="-227013">
              <a:lnSpc>
                <a:spcPct val="100000"/>
              </a:lnSpc>
              <a:spcBef>
                <a:spcPts val="300"/>
              </a:spcBef>
              <a:spcAft>
                <a:spcPts val="300"/>
              </a:spcAft>
              <a:buClr>
                <a:srgbClr val="FFFFFF"/>
              </a:buClr>
              <a:buSzPct val="100000"/>
              <a:defRPr/>
            </a:pPr>
            <a:endParaRPr lang="en-US" sz="1800" b="1" dirty="0" smtClean="0"/>
          </a:p>
          <a:p>
            <a:pPr marL="350838" lvl="1" indent="-350838">
              <a:lnSpc>
                <a:spcPct val="100000"/>
              </a:lnSpc>
              <a:spcBef>
                <a:spcPts val="300"/>
              </a:spcBef>
              <a:spcAft>
                <a:spcPts val="300"/>
              </a:spcAft>
              <a:buClr>
                <a:srgbClr val="FFC000"/>
              </a:buClr>
              <a:buSzPct val="100000"/>
              <a:buFont typeface="Symbol" pitchFamily="18" charset="2"/>
              <a:buChar char="¨"/>
              <a:defRPr/>
            </a:pPr>
            <a:r>
              <a:rPr lang="en-US" sz="1800" b="1" dirty="0" smtClean="0"/>
              <a:t>Pre-specified Exploratory Analyses:</a:t>
            </a:r>
          </a:p>
          <a:p>
            <a:pPr marL="914400" lvl="2" indent="-228600">
              <a:lnSpc>
                <a:spcPct val="100000"/>
              </a:lnSpc>
              <a:spcBef>
                <a:spcPts val="300"/>
              </a:spcBef>
              <a:spcAft>
                <a:spcPts val="300"/>
              </a:spcAft>
              <a:buClr>
                <a:srgbClr val="FFFFFF"/>
              </a:buClr>
              <a:buSzPct val="100000"/>
              <a:buFont typeface="Arial" pitchFamily="34" charset="0"/>
              <a:buChar char="–"/>
              <a:defRPr/>
            </a:pPr>
            <a:r>
              <a:rPr lang="en-US" sz="1800" b="1" dirty="0" smtClean="0"/>
              <a:t>OS and PFS for maintenance population</a:t>
            </a:r>
          </a:p>
          <a:p>
            <a:pPr marL="914400" lvl="2" indent="-228600">
              <a:lnSpc>
                <a:spcPct val="100000"/>
              </a:lnSpc>
              <a:spcBef>
                <a:spcPts val="300"/>
              </a:spcBef>
              <a:spcAft>
                <a:spcPts val="300"/>
              </a:spcAft>
              <a:buClr>
                <a:srgbClr val="FFFFFF"/>
              </a:buClr>
              <a:buSzPct val="100000"/>
              <a:buFont typeface="Arial" pitchFamily="34" charset="0"/>
              <a:buChar char="–"/>
              <a:defRPr/>
            </a:pPr>
            <a:r>
              <a:rPr lang="en-US" sz="1800" b="1" dirty="0" smtClean="0"/>
              <a:t>PFS without Grade 4 toxicity  (G4 PFS)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idx="4294967295"/>
          </p:nvPr>
        </p:nvSpPr>
        <p:spPr>
          <a:xfrm>
            <a:off x="320675" y="266700"/>
            <a:ext cx="9144000" cy="681038"/>
          </a:xfrm>
        </p:spPr>
        <p:txBody>
          <a:bodyPr/>
          <a:lstStyle/>
          <a:p>
            <a:r>
              <a:rPr lang="en-US" sz="3200" b="1" dirty="0" err="1" smtClean="0">
                <a:solidFill>
                  <a:srgbClr val="FFFF00"/>
                </a:solidFill>
                <a:latin typeface="+mn-lt"/>
                <a:ea typeface="ＭＳ Ｐゴシック"/>
                <a:cs typeface="Arial" pitchFamily="34" charset="0"/>
              </a:rPr>
              <a:t>PointBreak</a:t>
            </a:r>
            <a:r>
              <a:rPr lang="en-US" sz="3200" b="1" dirty="0" smtClean="0">
                <a:solidFill>
                  <a:srgbClr val="FFFF00"/>
                </a:solidFill>
                <a:latin typeface="+mn-lt"/>
                <a:ea typeface="ＭＳ Ｐゴシック"/>
                <a:cs typeface="Arial" pitchFamily="34" charset="0"/>
              </a:rPr>
              <a:t>: Patient Characteristics* (ITT)</a:t>
            </a:r>
          </a:p>
        </p:txBody>
      </p:sp>
      <p:graphicFrame>
        <p:nvGraphicFramePr>
          <p:cNvPr id="7" name="Group 73"/>
          <p:cNvGraphicFramePr>
            <a:graphicFrameLocks noGrp="1"/>
          </p:cNvGraphicFramePr>
          <p:nvPr>
            <p:extLst>
              <p:ext uri="{D42A27DB-BD31-4B8C-83A1-F6EECF244321}">
                <p14:modId xmlns:p14="http://schemas.microsoft.com/office/powerpoint/2010/main" val="3052804252"/>
              </p:ext>
            </p:extLst>
          </p:nvPr>
        </p:nvGraphicFramePr>
        <p:xfrm>
          <a:off x="502920" y="1128184"/>
          <a:ext cx="7922841" cy="4960163"/>
        </p:xfrm>
        <a:graphic>
          <a:graphicData uri="http://schemas.openxmlformats.org/drawingml/2006/table">
            <a:tbl>
              <a:tblPr>
                <a:effectLst/>
              </a:tblPr>
              <a:tblGrid>
                <a:gridCol w="3596640"/>
                <a:gridCol w="1742659"/>
                <a:gridCol w="2583542"/>
              </a:tblGrid>
              <a:tr h="853016">
                <a:tc>
                  <a:txBody>
                    <a:bodyPr/>
                    <a:lstStyle/>
                    <a:p>
                      <a:pPr marL="0" marR="0" lvl="0" indent="0" algn="l" defTabSz="914400" rtl="0" eaLnBrk="1" fontAlgn="base" latinLnBrk="0" hangingPunct="1">
                        <a:lnSpc>
                          <a:spcPct val="95000"/>
                        </a:lnSpc>
                        <a:spcBef>
                          <a:spcPct val="75000"/>
                        </a:spcBef>
                        <a:spcAft>
                          <a:spcPct val="0"/>
                        </a:spcAft>
                        <a:buClrTx/>
                        <a:buSzTx/>
                        <a:buFontTx/>
                        <a:buNone/>
                        <a:tabLst/>
                      </a:pPr>
                      <a:endParaRPr kumimoji="0" lang="en-US" sz="1600" b="1" i="0" u="none" strike="noStrike" kern="1200" cap="none" spc="0" normalizeH="0" baseline="0" dirty="0" smtClean="0">
                        <a:ln>
                          <a:noFill/>
                        </a:ln>
                        <a:solidFill>
                          <a:schemeClr val="tx1"/>
                        </a:solidFill>
                        <a:effectLst/>
                        <a:latin typeface="+mn-lt"/>
                        <a:ea typeface="Arial Unicode MS" pitchFamily="34" charset="-128"/>
                        <a:cs typeface="Arial" pitchFamily="34" charset="0"/>
                      </a:endParaRPr>
                    </a:p>
                  </a:txBody>
                  <a:tcPr marR="0" marT="0" marB="0"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lang="en-US" sz="1800" b="1" dirty="0" smtClean="0">
                          <a:solidFill>
                            <a:schemeClr val="tx1"/>
                          </a:solidFill>
                          <a:latin typeface="+mn-lt"/>
                          <a:cs typeface="Arial" pitchFamily="34" charset="0"/>
                        </a:rPr>
                        <a:t>Pem+Cb+Bev </a:t>
                      </a:r>
                      <a:r>
                        <a:rPr kumimoji="0" lang="en-CA" sz="18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
                      </a:r>
                      <a:br>
                        <a:rPr kumimoji="0" lang="en-CA" sz="1800" b="1" i="0" u="none" strike="noStrike" kern="1200" cap="none" spc="0" normalizeH="0" baseline="0" dirty="0" smtClean="0">
                          <a:ln>
                            <a:noFill/>
                          </a:ln>
                          <a:solidFill>
                            <a:schemeClr val="tx1"/>
                          </a:solidFill>
                          <a:effectLst/>
                          <a:latin typeface="+mn-lt"/>
                          <a:ea typeface="Arial Unicode MS" pitchFamily="34" charset="-128"/>
                          <a:cs typeface="Arial" pitchFamily="34" charset="0"/>
                        </a:rPr>
                      </a:br>
                      <a:r>
                        <a:rPr kumimoji="0" lang="en-CA" sz="18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(n=472)</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CA" sz="18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a:t>
                      </a:r>
                    </a:p>
                  </a:txBody>
                  <a:tcPr marL="0" marR="0" marT="0" marB="0"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ts val="0"/>
                        </a:spcAft>
                        <a:buClrTx/>
                        <a:buSzTx/>
                        <a:buFontTx/>
                        <a:buNone/>
                        <a:tabLst/>
                      </a:pPr>
                      <a:r>
                        <a:rPr lang="en-US" sz="1800" b="1" dirty="0" smtClean="0">
                          <a:solidFill>
                            <a:schemeClr val="tx1"/>
                          </a:solidFill>
                          <a:latin typeface="+mn-lt"/>
                          <a:cs typeface="Arial" pitchFamily="34" charset="0"/>
                        </a:rPr>
                        <a:t>Pac+Cb+Bev </a:t>
                      </a:r>
                      <a:r>
                        <a:rPr kumimoji="0" lang="en-CA" sz="18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
                      </a:r>
                      <a:br>
                        <a:rPr kumimoji="0" lang="en-CA" sz="1800" b="1" i="0" u="none" strike="noStrike" kern="1200" cap="none" spc="0" normalizeH="0" baseline="0" dirty="0" smtClean="0">
                          <a:ln>
                            <a:noFill/>
                          </a:ln>
                          <a:solidFill>
                            <a:schemeClr val="tx1"/>
                          </a:solidFill>
                          <a:effectLst/>
                          <a:latin typeface="+mn-lt"/>
                          <a:ea typeface="Arial Unicode MS" pitchFamily="34" charset="-128"/>
                          <a:cs typeface="Arial" pitchFamily="34" charset="0"/>
                        </a:rPr>
                      </a:br>
                      <a:r>
                        <a:rPr kumimoji="0" lang="en-CA" sz="18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(n=467) </a:t>
                      </a:r>
                    </a:p>
                    <a:p>
                      <a:pPr marL="0" marR="0" lvl="0" indent="0" algn="ctr" defTabSz="914400" rtl="0" eaLnBrk="1" fontAlgn="base" latinLnBrk="0" hangingPunct="1">
                        <a:lnSpc>
                          <a:spcPct val="100000"/>
                        </a:lnSpc>
                        <a:spcBef>
                          <a:spcPct val="0"/>
                        </a:spcBef>
                        <a:spcAft>
                          <a:spcPts val="0"/>
                        </a:spcAft>
                        <a:buClrTx/>
                        <a:buSzTx/>
                        <a:buFontTx/>
                        <a:buNone/>
                        <a:tabLst/>
                      </a:pPr>
                      <a:r>
                        <a:rPr kumimoji="0" lang="en-CA" sz="18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             </a:t>
                      </a:r>
                    </a:p>
                  </a:txBody>
                  <a:tcPr marL="0" marR="0" marT="0" marB="0"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noFill/>
                  </a:tcPr>
                </a:tc>
              </a:tr>
              <a:tr h="331833">
                <a:tc>
                  <a:txBody>
                    <a:bodyPr/>
                    <a:lstStyle/>
                    <a:p>
                      <a:pPr marL="0" marR="0" lvl="0" indent="0" algn="l" defTabSz="914400" rtl="0" eaLnBrk="1" fontAlgn="base" latinLnBrk="0" hangingPunct="1">
                        <a:lnSpc>
                          <a:spcPct val="95000"/>
                        </a:lnSpc>
                        <a:spcBef>
                          <a:spcPct val="75000"/>
                        </a:spcBef>
                        <a:spcAft>
                          <a:spcPct val="0"/>
                        </a:spcAft>
                        <a:buClrTx/>
                        <a:buSzTx/>
                        <a:buFontTx/>
                        <a:buNone/>
                        <a:tabLst/>
                      </a:pPr>
                      <a:r>
                        <a:rPr kumimoji="0" lang="en-CA" sz="16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Median age, yrs (range)</a:t>
                      </a:r>
                      <a:endParaRPr kumimoji="0" lang="en-US" sz="1600" b="1" i="0" u="none" strike="noStrike" kern="1200" cap="none" spc="0" normalizeH="0" baseline="0" dirty="0" smtClean="0">
                        <a:ln>
                          <a:noFill/>
                        </a:ln>
                        <a:solidFill>
                          <a:schemeClr val="tx1"/>
                        </a:solidFill>
                        <a:effectLst/>
                        <a:latin typeface="+mn-lt"/>
                        <a:ea typeface="Arial Unicode MS" pitchFamily="34" charset="-128"/>
                        <a:cs typeface="Arial" pitchFamily="34" charset="0"/>
                      </a:endParaRPr>
                    </a:p>
                  </a:txBody>
                  <a:tcPr marR="0" marT="0" marB="0"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prstClr val="white"/>
                      </a:solid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c gridSpan="2">
                  <a:txBody>
                    <a:bodyPr/>
                    <a:lstStyle/>
                    <a:p>
                      <a:pPr algn="ctr"/>
                      <a:r>
                        <a:rPr kumimoji="0" lang="en-US" sz="16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64.7 </a:t>
                      </a:r>
                      <a:r>
                        <a:rPr lang="en-US" sz="1600" b="1" kern="1200" dirty="0" smtClean="0">
                          <a:solidFill>
                            <a:schemeClr val="tx1"/>
                          </a:solidFill>
                          <a:latin typeface="+mn-lt"/>
                          <a:ea typeface="+mn-ea"/>
                          <a:cs typeface="Arial" pitchFamily="34" charset="0"/>
                        </a:rPr>
                        <a:t>(29.5—86.2)</a:t>
                      </a:r>
                      <a:endParaRPr kumimoji="0" lang="en-US" sz="1600" b="1" i="0" u="none" strike="noStrike" kern="1200" cap="none" spc="0" normalizeH="0" baseline="0" dirty="0">
                        <a:ln>
                          <a:noFill/>
                        </a:ln>
                        <a:solidFill>
                          <a:schemeClr val="tx1"/>
                        </a:solidFill>
                        <a:effectLst/>
                        <a:latin typeface="+mn-lt"/>
                        <a:ea typeface="Arial Unicode MS" pitchFamily="34" charset="-128"/>
                        <a:cs typeface="Arial" pitchFamily="34" charset="0"/>
                      </a:endParaRPr>
                    </a:p>
                  </a:txBody>
                  <a:tcPr marL="0" marR="0" marT="0" marB="0"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prstClr val="white"/>
                      </a:solid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c hMerge="1">
                  <a:txBody>
                    <a:bodyPr/>
                    <a:lstStyle/>
                    <a:p>
                      <a:pPr algn="ctr"/>
                      <a:endParaRPr kumimoji="0" lang="en-US" sz="2000" b="1" i="0" u="none" strike="noStrike" kern="1200" cap="none" spc="0" normalizeH="0" baseline="0" dirty="0">
                        <a:ln>
                          <a:noFill/>
                        </a:ln>
                        <a:solidFill>
                          <a:srgbClr val="FFFFFF"/>
                        </a:solidFill>
                        <a:effectLst/>
                        <a:latin typeface="Arial" pitchFamily="34" charset="0"/>
                        <a:ea typeface="Arial Unicode MS" pitchFamily="34" charset="-128"/>
                        <a:cs typeface="Arial" pitchFamily="34" charset="0"/>
                      </a:endParaRPr>
                    </a:p>
                  </a:txBody>
                  <a:tcPr marL="0" marR="0" marT="0" marB="0"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r>
              <a:tr h="395040">
                <a:tc>
                  <a:txBody>
                    <a:bodyPr/>
                    <a:lstStyle/>
                    <a:p>
                      <a:pPr marL="0" marR="0" lvl="0" indent="0" algn="l" defTabSz="914400" rtl="0" eaLnBrk="1" fontAlgn="base" latinLnBrk="0" hangingPunct="1">
                        <a:lnSpc>
                          <a:spcPct val="95000"/>
                        </a:lnSpc>
                        <a:spcBef>
                          <a:spcPct val="75000"/>
                        </a:spcBef>
                        <a:spcAft>
                          <a:spcPct val="0"/>
                        </a:spcAft>
                        <a:buClrTx/>
                        <a:buSzTx/>
                        <a:buFontTx/>
                        <a:buNone/>
                        <a:tabLst/>
                      </a:pPr>
                      <a:r>
                        <a:rPr kumimoji="0" lang="en-US" sz="16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      ≤</a:t>
                      </a:r>
                      <a:r>
                        <a:rPr kumimoji="0" lang="en-CA" sz="16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70 yrs</a:t>
                      </a:r>
                      <a:endParaRPr kumimoji="0" lang="en-US" sz="1600" b="1" i="0" u="none" strike="noStrike" kern="1200" cap="none" spc="0" normalizeH="0" baseline="0" dirty="0" smtClean="0">
                        <a:ln>
                          <a:noFill/>
                        </a:ln>
                        <a:solidFill>
                          <a:schemeClr val="tx1"/>
                        </a:solidFill>
                        <a:effectLst/>
                        <a:latin typeface="+mn-lt"/>
                        <a:ea typeface="Arial Unicode MS" pitchFamily="34" charset="-128"/>
                        <a:cs typeface="Arial" pitchFamily="34" charset="0"/>
                      </a:endParaRPr>
                    </a:p>
                  </a:txBody>
                  <a:tcPr marR="0" marT="0" marB="0"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 75.0</a:t>
                      </a:r>
                    </a:p>
                  </a:txBody>
                  <a:tcPr marL="0" marR="0" marT="0" marB="0"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 72.4</a:t>
                      </a:r>
                    </a:p>
                  </a:txBody>
                  <a:tcPr marL="0" marR="0" marT="0" marB="0"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r>
              <a:tr h="278967">
                <a:tc>
                  <a:txBody>
                    <a:bodyPr/>
                    <a:lstStyle/>
                    <a:p>
                      <a:pPr marL="0" marR="0" lvl="0" indent="0" algn="l" defTabSz="914400" rtl="0" eaLnBrk="1" fontAlgn="base" latinLnBrk="0" hangingPunct="1">
                        <a:lnSpc>
                          <a:spcPct val="95000"/>
                        </a:lnSpc>
                        <a:spcBef>
                          <a:spcPct val="75000"/>
                        </a:spcBef>
                        <a:spcAft>
                          <a:spcPct val="0"/>
                        </a:spcAft>
                        <a:buClrTx/>
                        <a:buSzTx/>
                        <a:buFontTx/>
                        <a:buNone/>
                        <a:tabLst/>
                      </a:pPr>
                      <a:r>
                        <a:rPr kumimoji="0" lang="en-US" sz="16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Male</a:t>
                      </a:r>
                    </a:p>
                  </a:txBody>
                  <a:tcPr marR="0" marT="0" marB="0"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53.2</a:t>
                      </a:r>
                    </a:p>
                  </a:txBody>
                  <a:tcPr marL="0" marR="0" marT="0" marB="0"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 53.3</a:t>
                      </a:r>
                    </a:p>
                  </a:txBody>
                  <a:tcPr marL="0" marR="0" marT="0" marB="0"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r>
              <a:tr h="537254">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6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Caucasian</a:t>
                      </a:r>
                    </a:p>
                    <a:p>
                      <a:pPr marL="119063" marR="0" lvl="0" indent="-119063" algn="l" defTabSz="914400" rtl="0" eaLnBrk="1" fontAlgn="base" latinLnBrk="0" hangingPunct="1">
                        <a:lnSpc>
                          <a:spcPct val="100000"/>
                        </a:lnSpc>
                        <a:spcBef>
                          <a:spcPts val="0"/>
                        </a:spcBef>
                        <a:spcAft>
                          <a:spcPct val="0"/>
                        </a:spcAft>
                        <a:buClrTx/>
                        <a:buSzTx/>
                        <a:buFontTx/>
                        <a:buNone/>
                        <a:tabLst/>
                      </a:pPr>
                      <a:r>
                        <a:rPr kumimoji="0" lang="en-US" sz="16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   African American</a:t>
                      </a:r>
                    </a:p>
                  </a:txBody>
                  <a:tcPr marR="0" marT="0" marB="0"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 86.7</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8.9</a:t>
                      </a:r>
                    </a:p>
                  </a:txBody>
                  <a:tcPr marL="0" marR="0" marT="0" marB="0"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 84.8</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 11.1</a:t>
                      </a:r>
                    </a:p>
                  </a:txBody>
                  <a:tcPr marL="0" marR="0" marT="0" marB="0"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r>
              <a:tr h="316032">
                <a:tc>
                  <a:txBody>
                    <a:bodyPr/>
                    <a:lstStyle/>
                    <a:p>
                      <a:pPr marL="0" marR="0" lvl="0" indent="0" algn="l" defTabSz="914400" rtl="0" eaLnBrk="1" fontAlgn="base" latinLnBrk="0" hangingPunct="1">
                        <a:lnSpc>
                          <a:spcPct val="95000"/>
                        </a:lnSpc>
                        <a:spcBef>
                          <a:spcPct val="75000"/>
                        </a:spcBef>
                        <a:spcAft>
                          <a:spcPct val="0"/>
                        </a:spcAft>
                        <a:buClrTx/>
                        <a:buSzTx/>
                        <a:buFontTx/>
                        <a:buNone/>
                        <a:tabLst/>
                      </a:pPr>
                      <a:r>
                        <a:rPr kumimoji="0" lang="en-US" sz="16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Ever Smoker</a:t>
                      </a:r>
                    </a:p>
                  </a:txBody>
                  <a:tcPr marR="0" marT="0" marB="0"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 89.4</a:t>
                      </a:r>
                    </a:p>
                  </a:txBody>
                  <a:tcPr marL="0" marR="0" marT="0" marB="0"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 87.5</a:t>
                      </a:r>
                    </a:p>
                  </a:txBody>
                  <a:tcPr marL="0" marR="0" marT="0" marB="0"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r>
              <a:tr h="347635">
                <a:tc>
                  <a:txBody>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kumimoji="0" lang="en-US" sz="1600" b="1" i="0" u="none" strike="noStrike" cap="none" spc="0" normalizeH="0" baseline="0" dirty="0" smtClean="0">
                          <a:ln>
                            <a:noFill/>
                          </a:ln>
                          <a:solidFill>
                            <a:schemeClr val="tx1"/>
                          </a:solidFill>
                          <a:effectLst/>
                          <a:latin typeface="+mn-lt"/>
                          <a:ea typeface="Arial Unicode MS" pitchFamily="34" charset="-128"/>
                          <a:cs typeface="Arial" pitchFamily="34" charset="0"/>
                        </a:rPr>
                        <a:t>ECOG PS 0</a:t>
                      </a:r>
                    </a:p>
                  </a:txBody>
                  <a:tcPr marR="0" marT="0" marB="0"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spc="0" normalizeH="0" baseline="0" dirty="0" smtClean="0">
                          <a:ln>
                            <a:noFill/>
                          </a:ln>
                          <a:solidFill>
                            <a:schemeClr val="tx1"/>
                          </a:solidFill>
                          <a:effectLst/>
                          <a:latin typeface="+mn-lt"/>
                          <a:ea typeface="Arial Unicode MS" pitchFamily="34" charset="-128"/>
                          <a:cs typeface="Arial" pitchFamily="34" charset="0"/>
                        </a:rPr>
                        <a:t>43.9</a:t>
                      </a:r>
                    </a:p>
                  </a:txBody>
                  <a:tcPr marL="0" marR="0" marT="0" marB="0"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spc="0" normalizeH="0" baseline="0" dirty="0" smtClean="0">
                          <a:ln>
                            <a:noFill/>
                          </a:ln>
                          <a:solidFill>
                            <a:schemeClr val="tx1"/>
                          </a:solidFill>
                          <a:effectLst/>
                          <a:latin typeface="+mn-lt"/>
                          <a:ea typeface="Arial Unicode MS" pitchFamily="34" charset="-128"/>
                          <a:cs typeface="Arial" pitchFamily="34" charset="0"/>
                        </a:rPr>
                        <a:t> 44.4</a:t>
                      </a:r>
                    </a:p>
                  </a:txBody>
                  <a:tcPr marL="0" marR="0" marT="0" marB="0"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r>
              <a:tr h="316032">
                <a:tc>
                  <a:txBody>
                    <a:bodyPr/>
                    <a:lstStyle/>
                    <a:p>
                      <a:pPr marL="0" marR="0" lvl="0" indent="0" algn="l" defTabSz="914400" rtl="0" eaLnBrk="1" fontAlgn="base" latinLnBrk="0" hangingPunct="1">
                        <a:lnSpc>
                          <a:spcPct val="95000"/>
                        </a:lnSpc>
                        <a:spcBef>
                          <a:spcPct val="75000"/>
                        </a:spcBef>
                        <a:spcAft>
                          <a:spcPct val="0"/>
                        </a:spcAft>
                        <a:buClrTx/>
                        <a:buSzTx/>
                        <a:buFontTx/>
                        <a:buNone/>
                        <a:tabLst/>
                      </a:pPr>
                      <a:r>
                        <a:rPr kumimoji="0" lang="en-CA" sz="1600" b="1" i="0" u="none" strike="noStrike" cap="none" normalizeH="0" baseline="0" dirty="0" smtClean="0">
                          <a:ln>
                            <a:noFill/>
                          </a:ln>
                          <a:solidFill>
                            <a:schemeClr val="tx1"/>
                          </a:solidFill>
                          <a:effectLst/>
                          <a:latin typeface="+mn-lt"/>
                          <a:ea typeface="Arial Unicode MS" pitchFamily="34" charset="-128"/>
                          <a:cs typeface="Arial" pitchFamily="34" charset="0"/>
                        </a:rPr>
                        <a:t>Disease stage IV</a:t>
                      </a:r>
                      <a:r>
                        <a:rPr lang="en-US" sz="1600" b="1" kern="1200" baseline="30000" dirty="0" smtClean="0">
                          <a:solidFill>
                            <a:schemeClr val="tx1"/>
                          </a:solidFill>
                          <a:latin typeface="+mn-lt"/>
                          <a:ea typeface="+mn-ea"/>
                          <a:cs typeface="Arial" pitchFamily="34" charset="0"/>
                        </a:rPr>
                        <a:t>†</a:t>
                      </a:r>
                      <a:r>
                        <a:rPr kumimoji="0" lang="en-US" sz="1600" b="1" i="0" u="none" strike="noStrike" kern="1200" cap="none" normalizeH="0" baseline="0" dirty="0" smtClean="0">
                          <a:ln>
                            <a:noFill/>
                          </a:ln>
                          <a:solidFill>
                            <a:schemeClr val="tx1"/>
                          </a:solidFill>
                          <a:effectLst/>
                          <a:latin typeface="+mn-lt"/>
                          <a:ea typeface="Arial Unicode MS" pitchFamily="34" charset="-128"/>
                          <a:cs typeface="Arial" pitchFamily="34" charset="0"/>
                        </a:rPr>
                        <a:t> </a:t>
                      </a:r>
                      <a:endParaRPr kumimoji="0" lang="en-US" sz="1600" b="1" i="0" u="none" strike="noStrike" cap="none" normalizeH="0" baseline="0" dirty="0" smtClean="0">
                        <a:ln>
                          <a:noFill/>
                        </a:ln>
                        <a:solidFill>
                          <a:schemeClr val="tx1"/>
                        </a:solidFill>
                        <a:effectLst/>
                        <a:latin typeface="+mn-lt"/>
                        <a:ea typeface="Arial Unicode MS" pitchFamily="34" charset="-128"/>
                        <a:cs typeface="Arial" pitchFamily="34" charset="0"/>
                      </a:endParaRPr>
                    </a:p>
                  </a:txBody>
                  <a:tcPr marR="0" marT="0" marB="0"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mn-lt"/>
                          <a:ea typeface="Arial Unicode MS" pitchFamily="34" charset="-128"/>
                          <a:cs typeface="Arial" pitchFamily="34" charset="0"/>
                        </a:rPr>
                        <a:t>89.8</a:t>
                      </a:r>
                    </a:p>
                  </a:txBody>
                  <a:tcPr marL="0" marR="0" marT="0" marB="0"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mn-lt"/>
                          <a:ea typeface="Arial Unicode MS" pitchFamily="34" charset="-128"/>
                          <a:cs typeface="Arial" pitchFamily="34" charset="0"/>
                        </a:rPr>
                        <a:t>90.1</a:t>
                      </a:r>
                    </a:p>
                  </a:txBody>
                  <a:tcPr marL="0" marR="0" marT="0" marB="0"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r>
              <a:tr h="264864">
                <a:tc>
                  <a:txBody>
                    <a:bodyPr/>
                    <a:lstStyle/>
                    <a:p>
                      <a:pPr marL="0" marR="0" lvl="0" indent="0" algn="l" defTabSz="914400" rtl="0" eaLnBrk="1" fontAlgn="base" latinLnBrk="0" hangingPunct="1">
                        <a:lnSpc>
                          <a:spcPct val="95000"/>
                        </a:lnSpc>
                        <a:spcBef>
                          <a:spcPct val="75000"/>
                        </a:spcBef>
                        <a:spcAft>
                          <a:spcPct val="0"/>
                        </a:spcAft>
                        <a:buClrTx/>
                        <a:buSzTx/>
                        <a:buFontTx/>
                        <a:buNone/>
                        <a:tabLst/>
                      </a:pPr>
                      <a:r>
                        <a:rPr kumimoji="0" lang="en-US" sz="16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Histology</a:t>
                      </a:r>
                    </a:p>
                  </a:txBody>
                  <a:tcPr marR="0" marT="0" marB="0"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dirty="0" smtClean="0">
                        <a:ln>
                          <a:noFill/>
                        </a:ln>
                        <a:solidFill>
                          <a:schemeClr val="tx1"/>
                        </a:solidFill>
                        <a:effectLst/>
                        <a:latin typeface="+mn-lt"/>
                        <a:ea typeface="Arial Unicode MS" pitchFamily="34" charset="-128"/>
                        <a:cs typeface="Arial" pitchFamily="34" charset="0"/>
                      </a:endParaRPr>
                    </a:p>
                  </a:txBody>
                  <a:tcPr marL="0" marR="0" marT="0" marB="0"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dirty="0" smtClean="0">
                        <a:ln>
                          <a:noFill/>
                        </a:ln>
                        <a:solidFill>
                          <a:schemeClr val="tx1"/>
                        </a:solidFill>
                        <a:effectLst/>
                        <a:latin typeface="+mn-lt"/>
                        <a:ea typeface="Arial Unicode MS" pitchFamily="34" charset="-128"/>
                        <a:cs typeface="Arial" pitchFamily="34" charset="0"/>
                      </a:endParaRPr>
                    </a:p>
                  </a:txBody>
                  <a:tcPr marL="0" marR="0" marT="0" marB="0"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r>
              <a:tr h="316032">
                <a:tc>
                  <a:txBody>
                    <a:bodyPr/>
                    <a:lstStyle/>
                    <a:p>
                      <a:r>
                        <a:rPr lang="en-US" sz="1600" b="1" dirty="0" smtClean="0">
                          <a:solidFill>
                            <a:schemeClr val="tx1"/>
                          </a:solidFill>
                          <a:latin typeface="+mn-lt"/>
                          <a:cs typeface="Arial" pitchFamily="34" charset="0"/>
                        </a:rPr>
                        <a:t>   </a:t>
                      </a:r>
                      <a:r>
                        <a:rPr lang="en-US" sz="1600" b="1" baseline="0" dirty="0" smtClean="0">
                          <a:solidFill>
                            <a:schemeClr val="tx1"/>
                          </a:solidFill>
                          <a:latin typeface="+mn-lt"/>
                          <a:cs typeface="Arial" pitchFamily="34" charset="0"/>
                        </a:rPr>
                        <a:t> </a:t>
                      </a:r>
                      <a:r>
                        <a:rPr lang="en-US" sz="1600" b="1" dirty="0" smtClean="0">
                          <a:solidFill>
                            <a:schemeClr val="tx1"/>
                          </a:solidFill>
                          <a:latin typeface="+mn-lt"/>
                          <a:cs typeface="Arial" pitchFamily="34" charset="0"/>
                        </a:rPr>
                        <a:t>Adenocarcinoma</a:t>
                      </a:r>
                      <a:endParaRPr lang="en-US" sz="1600" b="1" dirty="0">
                        <a:solidFill>
                          <a:schemeClr val="tx1"/>
                        </a:solidFill>
                        <a:latin typeface="+mn-lt"/>
                        <a:cs typeface="Arial" pitchFamily="34" charset="0"/>
                      </a:endParaRPr>
                    </a:p>
                  </a:txBody>
                  <a:tcPr marR="0" marT="0" marB="0"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c>
                  <a:txBody>
                    <a:bodyPr/>
                    <a:lstStyle/>
                    <a:p>
                      <a:pPr marL="0" marR="0" algn="ctr">
                        <a:lnSpc>
                          <a:spcPct val="115000"/>
                        </a:lnSpc>
                        <a:spcBef>
                          <a:spcPts val="0"/>
                        </a:spcBef>
                        <a:spcAft>
                          <a:spcPts val="0"/>
                        </a:spcAft>
                      </a:pPr>
                      <a:r>
                        <a:rPr lang="en-US" sz="1600" b="1" kern="1200" dirty="0" smtClean="0">
                          <a:solidFill>
                            <a:schemeClr val="tx1"/>
                          </a:solidFill>
                          <a:effectLst/>
                          <a:latin typeface="+mn-lt"/>
                          <a:ea typeface="Arial Unicode MS"/>
                          <a:cs typeface="Arial" pitchFamily="34" charset="0"/>
                        </a:rPr>
                        <a:t>80.1</a:t>
                      </a:r>
                      <a:endParaRPr lang="en-US" sz="1600" b="1" dirty="0">
                        <a:solidFill>
                          <a:schemeClr val="tx1"/>
                        </a:solidFill>
                        <a:effectLst/>
                        <a:latin typeface="+mn-lt"/>
                        <a:ea typeface="Calibri"/>
                        <a:cs typeface="Arial" pitchFamily="34" charset="0"/>
                      </a:endParaRP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c>
                  <a:txBody>
                    <a:bodyPr/>
                    <a:lstStyle/>
                    <a:p>
                      <a:pPr marL="0" marR="0" algn="ctr">
                        <a:lnSpc>
                          <a:spcPct val="115000"/>
                        </a:lnSpc>
                        <a:spcBef>
                          <a:spcPts val="0"/>
                        </a:spcBef>
                        <a:spcAft>
                          <a:spcPts val="0"/>
                        </a:spcAft>
                      </a:pPr>
                      <a:r>
                        <a:rPr lang="en-US" sz="1600" b="1" kern="1200" dirty="0" smtClean="0">
                          <a:solidFill>
                            <a:schemeClr val="tx1"/>
                          </a:solidFill>
                          <a:effectLst/>
                          <a:latin typeface="+mn-lt"/>
                          <a:ea typeface="Arial Unicode MS"/>
                          <a:cs typeface="Arial" pitchFamily="34" charset="0"/>
                        </a:rPr>
                        <a:t>78.3</a:t>
                      </a:r>
                      <a:endParaRPr lang="en-US" sz="1600" b="1" dirty="0">
                        <a:solidFill>
                          <a:schemeClr val="tx1"/>
                        </a:solidFill>
                        <a:effectLst/>
                        <a:latin typeface="+mn-lt"/>
                        <a:ea typeface="Calibri"/>
                        <a:cs typeface="Arial" pitchFamily="34" charset="0"/>
                      </a:endParaRP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r>
              <a:tr h="315657">
                <a:tc>
                  <a:txBody>
                    <a:bodyPr/>
                    <a:lstStyle/>
                    <a:p>
                      <a:pPr marL="0" marR="0" indent="228600" fontAlgn="base">
                        <a:lnSpc>
                          <a:spcPct val="95000"/>
                        </a:lnSpc>
                        <a:spcBef>
                          <a:spcPts val="1800"/>
                        </a:spcBef>
                        <a:spcAft>
                          <a:spcPts val="0"/>
                        </a:spcAft>
                      </a:pPr>
                      <a:r>
                        <a:rPr lang="en-US" sz="1600" b="1" kern="1200" dirty="0">
                          <a:solidFill>
                            <a:schemeClr val="tx1"/>
                          </a:solidFill>
                          <a:effectLst/>
                          <a:latin typeface="+mn-lt"/>
                          <a:ea typeface="Arial Unicode MS"/>
                          <a:cs typeface="Arial" pitchFamily="34" charset="0"/>
                        </a:rPr>
                        <a:t>Large cell</a:t>
                      </a:r>
                      <a:endParaRPr lang="en-US" sz="1600" b="1" dirty="0">
                        <a:solidFill>
                          <a:schemeClr val="tx1"/>
                        </a:solidFill>
                        <a:effectLst/>
                        <a:latin typeface="+mn-lt"/>
                        <a:ea typeface="Calibri"/>
                        <a:cs typeface="Arial" pitchFamily="34" charset="0"/>
                      </a:endParaRPr>
                    </a:p>
                  </a:txBody>
                  <a:tcPr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c>
                  <a:txBody>
                    <a:bodyPr/>
                    <a:lstStyle/>
                    <a:p>
                      <a:pPr marL="0" marR="0" algn="ctr">
                        <a:lnSpc>
                          <a:spcPct val="115000"/>
                        </a:lnSpc>
                        <a:spcBef>
                          <a:spcPts val="0"/>
                        </a:spcBef>
                        <a:spcAft>
                          <a:spcPts val="0"/>
                        </a:spcAft>
                      </a:pPr>
                      <a:r>
                        <a:rPr lang="en-US" sz="1600" b="1" kern="1200" dirty="0" smtClean="0">
                          <a:solidFill>
                            <a:schemeClr val="tx1"/>
                          </a:solidFill>
                          <a:effectLst/>
                          <a:latin typeface="+mn-lt"/>
                          <a:ea typeface="Arial Unicode MS"/>
                          <a:cs typeface="Arial" pitchFamily="34" charset="0"/>
                        </a:rPr>
                        <a:t>1.7</a:t>
                      </a:r>
                      <a:endParaRPr lang="en-US" sz="1600" b="1" dirty="0">
                        <a:solidFill>
                          <a:schemeClr val="tx1"/>
                        </a:solidFill>
                        <a:effectLst/>
                        <a:latin typeface="+mn-lt"/>
                        <a:ea typeface="Calibri"/>
                        <a:cs typeface="Arial" pitchFamily="34" charset="0"/>
                      </a:endParaRP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c>
                  <a:txBody>
                    <a:bodyPr/>
                    <a:lstStyle/>
                    <a:p>
                      <a:pPr marL="0" marR="0" algn="ctr">
                        <a:lnSpc>
                          <a:spcPct val="115000"/>
                        </a:lnSpc>
                        <a:spcBef>
                          <a:spcPts val="0"/>
                        </a:spcBef>
                        <a:spcAft>
                          <a:spcPts val="0"/>
                        </a:spcAft>
                      </a:pPr>
                      <a:r>
                        <a:rPr lang="en-US" sz="1600" b="1" kern="1200" dirty="0" smtClean="0">
                          <a:solidFill>
                            <a:schemeClr val="tx1"/>
                          </a:solidFill>
                          <a:effectLst/>
                          <a:latin typeface="+mn-lt"/>
                          <a:ea typeface="Arial Unicode MS"/>
                          <a:cs typeface="Arial" pitchFamily="34" charset="0"/>
                        </a:rPr>
                        <a:t>3.2</a:t>
                      </a:r>
                      <a:endParaRPr lang="en-US" sz="1600" b="1" dirty="0">
                        <a:solidFill>
                          <a:schemeClr val="tx1"/>
                        </a:solidFill>
                        <a:effectLst/>
                        <a:latin typeface="+mn-lt"/>
                        <a:ea typeface="Calibri"/>
                        <a:cs typeface="Arial" pitchFamily="34" charset="0"/>
                      </a:endParaRP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r>
              <a:tr h="316032">
                <a:tc>
                  <a:txBody>
                    <a:bodyPr/>
                    <a:lstStyle/>
                    <a:p>
                      <a:pPr marL="0" marR="0" indent="228600" fontAlgn="base">
                        <a:lnSpc>
                          <a:spcPct val="95000"/>
                        </a:lnSpc>
                        <a:spcBef>
                          <a:spcPts val="1800"/>
                        </a:spcBef>
                        <a:spcAft>
                          <a:spcPts val="0"/>
                        </a:spcAft>
                      </a:pPr>
                      <a:r>
                        <a:rPr lang="en-US" sz="1600" b="1" kern="1200" dirty="0" smtClean="0">
                          <a:solidFill>
                            <a:schemeClr val="tx1"/>
                          </a:solidFill>
                          <a:effectLst/>
                          <a:latin typeface="+mn-lt"/>
                          <a:ea typeface="Arial Unicode MS"/>
                          <a:cs typeface="Arial" pitchFamily="34" charset="0"/>
                        </a:rPr>
                        <a:t>Other </a:t>
                      </a:r>
                      <a:endParaRPr lang="en-US" sz="1600" b="1" strike="sngStrike" dirty="0">
                        <a:solidFill>
                          <a:schemeClr val="tx1"/>
                        </a:solidFill>
                        <a:effectLst/>
                        <a:latin typeface="+mn-lt"/>
                        <a:ea typeface="Calibri"/>
                        <a:cs typeface="Arial" pitchFamily="34" charset="0"/>
                      </a:endParaRPr>
                    </a:p>
                  </a:txBody>
                  <a:tcPr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c>
                  <a:txBody>
                    <a:bodyPr/>
                    <a:lstStyle/>
                    <a:p>
                      <a:pPr marL="0" marR="0" algn="ctr">
                        <a:lnSpc>
                          <a:spcPct val="115000"/>
                        </a:lnSpc>
                        <a:spcBef>
                          <a:spcPts val="0"/>
                        </a:spcBef>
                        <a:spcAft>
                          <a:spcPts val="0"/>
                        </a:spcAft>
                      </a:pPr>
                      <a:r>
                        <a:rPr lang="en-US" sz="1600" b="1" kern="1200" dirty="0" smtClean="0">
                          <a:solidFill>
                            <a:schemeClr val="tx1"/>
                          </a:solidFill>
                          <a:effectLst/>
                          <a:latin typeface="+mn-lt"/>
                          <a:ea typeface="Arial Unicode MS"/>
                          <a:cs typeface="Arial" pitchFamily="34" charset="0"/>
                        </a:rPr>
                        <a:t>18.2</a:t>
                      </a:r>
                      <a:endParaRPr lang="en-US" sz="1600" b="1" dirty="0">
                        <a:solidFill>
                          <a:schemeClr val="tx1"/>
                        </a:solidFill>
                        <a:effectLst/>
                        <a:latin typeface="+mn-lt"/>
                        <a:ea typeface="Calibri"/>
                        <a:cs typeface="Arial" pitchFamily="34" charset="0"/>
                      </a:endParaRP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c>
                  <a:txBody>
                    <a:bodyPr/>
                    <a:lstStyle/>
                    <a:p>
                      <a:pPr marL="0" marR="0" algn="ctr">
                        <a:lnSpc>
                          <a:spcPct val="115000"/>
                        </a:lnSpc>
                        <a:spcBef>
                          <a:spcPts val="0"/>
                        </a:spcBef>
                        <a:spcAft>
                          <a:spcPts val="0"/>
                        </a:spcAft>
                      </a:pPr>
                      <a:r>
                        <a:rPr lang="en-US" sz="1600" b="1" kern="1200" dirty="0" smtClean="0">
                          <a:solidFill>
                            <a:schemeClr val="tx1"/>
                          </a:solidFill>
                          <a:effectLst/>
                          <a:latin typeface="+mn-lt"/>
                          <a:ea typeface="Arial Unicode MS"/>
                          <a:cs typeface="Arial" pitchFamily="34" charset="0"/>
                        </a:rPr>
                        <a:t>18.5</a:t>
                      </a:r>
                      <a:endParaRPr lang="en-US" sz="1600" b="1" dirty="0">
                        <a:solidFill>
                          <a:schemeClr val="tx1"/>
                        </a:solidFill>
                        <a:effectLst/>
                        <a:latin typeface="+mn-lt"/>
                        <a:ea typeface="Calibri"/>
                        <a:cs typeface="Arial" pitchFamily="34" charset="0"/>
                      </a:endParaRP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r>
              <a:tr h="331833">
                <a:tc>
                  <a:txBody>
                    <a:bodyPr/>
                    <a:lstStyle/>
                    <a:p>
                      <a:pPr marL="0" marR="0" lvl="0" indent="0" algn="l" defTabSz="914400" rtl="0" eaLnBrk="1" fontAlgn="base" latinLnBrk="0" hangingPunct="1">
                        <a:lnSpc>
                          <a:spcPct val="95000"/>
                        </a:lnSpc>
                        <a:spcBef>
                          <a:spcPct val="75000"/>
                        </a:spcBef>
                        <a:spcAft>
                          <a:spcPct val="0"/>
                        </a:spcAft>
                        <a:buClrTx/>
                        <a:buSzTx/>
                        <a:buFontTx/>
                        <a:buNone/>
                        <a:tabLst/>
                      </a:pPr>
                      <a:r>
                        <a:rPr kumimoji="0" lang="en-US" sz="1600" b="1" i="0" u="none" strike="noStrike" cap="none" spc="0" normalizeH="0" baseline="0" dirty="0" smtClean="0">
                          <a:ln>
                            <a:noFill/>
                          </a:ln>
                          <a:solidFill>
                            <a:schemeClr val="tx1"/>
                          </a:solidFill>
                          <a:effectLst/>
                          <a:latin typeface="+mn-lt"/>
                          <a:ea typeface="Arial Unicode MS" pitchFamily="34" charset="-128"/>
                          <a:cs typeface="Arial" pitchFamily="34" charset="0"/>
                        </a:rPr>
                        <a:t>Previously treated brain metastases</a:t>
                      </a:r>
                    </a:p>
                  </a:txBody>
                  <a:tcPr marR="0" marT="0" marB="0"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mn-lt"/>
                          <a:ea typeface="Arial Unicode MS" pitchFamily="34" charset="-128"/>
                          <a:cs typeface="Arial" pitchFamily="34" charset="0"/>
                        </a:rPr>
                        <a:t>11.0</a:t>
                      </a:r>
                    </a:p>
                  </a:txBody>
                  <a:tcPr marL="0" marR="0" marT="0" marB="0"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mn-lt"/>
                          <a:ea typeface="Arial Unicode MS" pitchFamily="34" charset="-128"/>
                          <a:cs typeface="Arial" pitchFamily="34" charset="0"/>
                        </a:rPr>
                        <a:t>11.1</a:t>
                      </a:r>
                    </a:p>
                  </a:txBody>
                  <a:tcPr marL="0" marR="0" marT="0" marB="0"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noFill/>
                  </a:tcPr>
                </a:tc>
              </a:tr>
            </a:tbl>
          </a:graphicData>
        </a:graphic>
      </p:graphicFrame>
      <p:sp>
        <p:nvSpPr>
          <p:cNvPr id="15364" name="TextBox 5"/>
          <p:cNvSpPr txBox="1">
            <a:spLocks noChangeArrowheads="1"/>
          </p:cNvSpPr>
          <p:nvPr/>
        </p:nvSpPr>
        <p:spPr bwMode="auto">
          <a:xfrm>
            <a:off x="411163" y="6167438"/>
            <a:ext cx="8321675" cy="461962"/>
          </a:xfrm>
          <a:prstGeom prst="rect">
            <a:avLst/>
          </a:prstGeom>
          <a:noFill/>
          <a:ln w="9525">
            <a:noFill/>
            <a:miter lim="800000"/>
            <a:headEnd/>
            <a:tailEnd/>
          </a:ln>
        </p:spPr>
        <p:txBody>
          <a:bodyPr>
            <a:spAutoFit/>
          </a:bodyPr>
          <a:lstStyle/>
          <a:p>
            <a:pPr marL="122238" indent="-122238"/>
            <a:r>
              <a:rPr lang="en-US" sz="1200" dirty="0">
                <a:solidFill>
                  <a:srgbClr val="FFFF00"/>
                </a:solidFill>
                <a:cs typeface="Arial" pitchFamily="34" charset="0"/>
              </a:rPr>
              <a:t>*</a:t>
            </a:r>
            <a:r>
              <a:rPr lang="en-US" sz="1200" dirty="0">
                <a:solidFill>
                  <a:srgbClr val="FFFFFF"/>
                </a:solidFill>
                <a:cs typeface="Arial" pitchFamily="34" charset="0"/>
              </a:rPr>
              <a:t>Some patients missing values for these characteristics; %s calculated accordingly. </a:t>
            </a:r>
          </a:p>
          <a:p>
            <a:pPr marL="122238" indent="-122238"/>
            <a:r>
              <a:rPr lang="en-US" sz="1200" b="1" baseline="30000" dirty="0">
                <a:solidFill>
                  <a:srgbClr val="FFFF00"/>
                </a:solidFill>
                <a:cs typeface="Arial" pitchFamily="34" charset="0"/>
              </a:rPr>
              <a:t>† </a:t>
            </a:r>
            <a:r>
              <a:rPr lang="en-US" sz="1200" i="1" dirty="0">
                <a:solidFill>
                  <a:srgbClr val="FFFFFF"/>
                </a:solidFill>
              </a:rPr>
              <a:t>AJCC TNM Staging System for Lung Cancer, 6th edition. </a:t>
            </a:r>
            <a:r>
              <a:rPr lang="en-US" sz="1200" dirty="0">
                <a:solidFill>
                  <a:srgbClr val="FFFFFF"/>
                </a:solidFill>
              </a:rPr>
              <a:t>ITT=intent to treat.</a:t>
            </a:r>
          </a:p>
        </p:txBody>
      </p:sp>
      <p:sp>
        <p:nvSpPr>
          <p:cNvPr id="15365" name="Line 24"/>
          <p:cNvSpPr>
            <a:spLocks noChangeShapeType="1"/>
          </p:cNvSpPr>
          <p:nvPr/>
        </p:nvSpPr>
        <p:spPr bwMode="auto">
          <a:xfrm flipV="1">
            <a:off x="384175" y="949325"/>
            <a:ext cx="8440738" cy="0"/>
          </a:xfrm>
          <a:prstGeom prst="line">
            <a:avLst/>
          </a:prstGeom>
          <a:noFill/>
          <a:ln w="38100">
            <a:solidFill>
              <a:srgbClr val="FFFFFF"/>
            </a:solidFill>
            <a:round/>
            <a:headEnd/>
            <a:tailEnd/>
          </a:ln>
        </p:spPr>
        <p:txBody>
          <a:bodyPr wrap="none" lIns="0" tIns="0" rIns="0" bIns="0" anchor="ct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nvGraphicFramePr>
        <p:xfrm>
          <a:off x="322262" y="1074057"/>
          <a:ext cx="8821738" cy="6230711"/>
        </p:xfrm>
        <a:graphic>
          <a:graphicData uri="http://schemas.openxmlformats.org/presentationml/2006/ole">
            <mc:AlternateContent xmlns:mc="http://schemas.openxmlformats.org/markup-compatibility/2006">
              <mc:Choice xmlns:v="urn:schemas-microsoft-com:vml" Requires="v">
                <p:oleObj spid="_x0000_s3111" name="SPW 11.0 Graph" r:id="rId4" imgW="7645400" imgH="5854700" progId="">
                  <p:embed/>
                </p:oleObj>
              </mc:Choice>
              <mc:Fallback>
                <p:oleObj name="SPW 11.0 Graph" r:id="rId4" imgW="7645400" imgH="5854700" progId="">
                  <p:embed/>
                  <p:pic>
                    <p:nvPicPr>
                      <p:cNvPr id="0" name="Picture 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2262" y="1074057"/>
                        <a:ext cx="8821738" cy="623071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7" name="TextBox 8"/>
          <p:cNvSpPr txBox="1">
            <a:spLocks noChangeArrowheads="1"/>
          </p:cNvSpPr>
          <p:nvPr/>
        </p:nvSpPr>
        <p:spPr bwMode="auto">
          <a:xfrm>
            <a:off x="228600" y="533400"/>
            <a:ext cx="8751888" cy="584775"/>
          </a:xfrm>
          <a:prstGeom prst="rect">
            <a:avLst/>
          </a:prstGeom>
          <a:noFill/>
          <a:ln w="9525">
            <a:noFill/>
            <a:miter lim="800000"/>
            <a:headEnd/>
            <a:tailEnd/>
          </a:ln>
        </p:spPr>
        <p:txBody>
          <a:bodyPr>
            <a:spAutoFit/>
          </a:bodyPr>
          <a:lstStyle/>
          <a:p>
            <a:pPr algn="ctr"/>
            <a:r>
              <a:rPr lang="en-US" sz="3200" b="1" dirty="0" err="1">
                <a:solidFill>
                  <a:srgbClr val="FFFF00"/>
                </a:solidFill>
                <a:cs typeface="Arial" pitchFamily="34" charset="0"/>
              </a:rPr>
              <a:t>PointBreak</a:t>
            </a:r>
            <a:r>
              <a:rPr lang="en-US" sz="3200" b="1" dirty="0">
                <a:solidFill>
                  <a:srgbClr val="FFFF00"/>
                </a:solidFill>
                <a:cs typeface="Arial" pitchFamily="34" charset="0"/>
              </a:rPr>
              <a:t>: </a:t>
            </a:r>
            <a:r>
              <a:rPr lang="en-US" sz="3200" b="1" dirty="0" smtClean="0">
                <a:solidFill>
                  <a:srgbClr val="FFFF00"/>
                </a:solidFill>
                <a:cs typeface="Arial" pitchFamily="34" charset="0"/>
              </a:rPr>
              <a:t> </a:t>
            </a:r>
            <a:r>
              <a:rPr lang="en-US" sz="3200" b="1" dirty="0">
                <a:solidFill>
                  <a:srgbClr val="FFFF00"/>
                </a:solidFill>
                <a:cs typeface="Arial" pitchFamily="34" charset="0"/>
              </a:rPr>
              <a:t>PFS from Randomization (ITT)</a:t>
            </a:r>
          </a:p>
        </p:txBody>
      </p:sp>
      <p:sp>
        <p:nvSpPr>
          <p:cNvPr id="1028" name="Line 24"/>
          <p:cNvSpPr>
            <a:spLocks noChangeShapeType="1"/>
          </p:cNvSpPr>
          <p:nvPr/>
        </p:nvSpPr>
        <p:spPr bwMode="auto">
          <a:xfrm flipV="1">
            <a:off x="304800" y="1219200"/>
            <a:ext cx="8499475" cy="0"/>
          </a:xfrm>
          <a:prstGeom prst="line">
            <a:avLst/>
          </a:prstGeom>
          <a:noFill/>
          <a:ln w="38100">
            <a:solidFill>
              <a:srgbClr val="FFFFFF"/>
            </a:solidFill>
            <a:round/>
            <a:headEnd/>
            <a:tailEnd/>
          </a:ln>
        </p:spPr>
        <p:txBody>
          <a:bodyPr wrap="none" lIns="0" tIns="0" rIns="0" bIns="0" anchor="ctr"/>
          <a:lstStyle/>
          <a:p>
            <a:endParaRPr lang="en-US"/>
          </a:p>
        </p:txBody>
      </p:sp>
      <p:graphicFrame>
        <p:nvGraphicFramePr>
          <p:cNvPr id="6" name="Group 40"/>
          <p:cNvGraphicFramePr>
            <a:graphicFrameLocks noGrp="1"/>
          </p:cNvGraphicFramePr>
          <p:nvPr>
            <p:extLst>
              <p:ext uri="{D42A27DB-BD31-4B8C-83A1-F6EECF244321}">
                <p14:modId xmlns:p14="http://schemas.microsoft.com/office/powerpoint/2010/main" val="809787655"/>
              </p:ext>
            </p:extLst>
          </p:nvPr>
        </p:nvGraphicFramePr>
        <p:xfrm>
          <a:off x="3048000" y="1600200"/>
          <a:ext cx="5332868" cy="2412923"/>
        </p:xfrm>
        <a:graphic>
          <a:graphicData uri="http://schemas.openxmlformats.org/drawingml/2006/table">
            <a:tbl>
              <a:tblPr/>
              <a:tblGrid>
                <a:gridCol w="2214039"/>
                <a:gridCol w="1600083"/>
                <a:gridCol w="1518746"/>
              </a:tblGrid>
              <a:tr h="296032">
                <a:tc>
                  <a:txBody>
                    <a:bodyPr/>
                    <a:lstStyle/>
                    <a:p>
                      <a:pPr marL="90488" marR="0" lvl="0" indent="0" algn="l" defTabSz="914400" rtl="0" eaLnBrk="1" fontAlgn="base" latinLnBrk="0" hangingPunct="1">
                        <a:lnSpc>
                          <a:spcPct val="100000"/>
                        </a:lnSpc>
                        <a:spcBef>
                          <a:spcPct val="0"/>
                        </a:spcBef>
                        <a:spcAft>
                          <a:spcPct val="0"/>
                        </a:spcAft>
                        <a:buClr>
                          <a:schemeClr val="bg1"/>
                        </a:buClr>
                        <a:buSzTx/>
                        <a:buFontTx/>
                        <a:buNone/>
                        <a:tabLst/>
                      </a:pPr>
                      <a:endParaRPr kumimoji="0" lang="es-ES" sz="1600" b="1" i="0" u="none" strike="noStrike" cap="none" normalizeH="0" baseline="0" dirty="0" smtClean="0">
                        <a:ln>
                          <a:noFill/>
                        </a:ln>
                        <a:solidFill>
                          <a:schemeClr val="bg1"/>
                        </a:solidFill>
                        <a:effectLst/>
                        <a:latin typeface="+mn-lt"/>
                        <a:ea typeface="Arial Unicode MS" pitchFamily="34" charset="-128"/>
                        <a:cs typeface="Arial Unicode MS" pitchFamily="34" charset="-128"/>
                      </a:endParaRPr>
                    </a:p>
                  </a:txBody>
                  <a:tcPr marL="0" marR="0" marT="0" marB="0" anchor="ct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CA" sz="1600" b="1" i="0" u="none" strike="noStrike" cap="none" normalizeH="0" baseline="0" dirty="0" smtClean="0">
                          <a:ln>
                            <a:noFill/>
                          </a:ln>
                          <a:solidFill>
                            <a:srgbClr val="FFFF00"/>
                          </a:solidFill>
                          <a:effectLst/>
                          <a:latin typeface="+mn-lt"/>
                          <a:ea typeface="Arial Unicode MS" pitchFamily="34" charset="-128"/>
                          <a:cs typeface="Arial Unicode MS" pitchFamily="34" charset="-128"/>
                        </a:rPr>
                        <a:t>Pem+Cb+Bev</a:t>
                      </a:r>
                    </a:p>
                  </a:txBody>
                  <a:tcPr marL="0" marR="0" marT="0" marB="0"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defRPr/>
                      </a:pPr>
                      <a:r>
                        <a:rPr kumimoji="0" lang="en-CA" sz="1600" b="1" i="0" u="none" strike="noStrike" cap="none" normalizeH="0" baseline="0" dirty="0" smtClean="0">
                          <a:ln>
                            <a:noFill/>
                          </a:ln>
                          <a:solidFill>
                            <a:srgbClr val="66FFFF"/>
                          </a:solidFill>
                          <a:effectLst/>
                          <a:latin typeface="+mn-lt"/>
                          <a:ea typeface="Arial Unicode MS" pitchFamily="34" charset="-128"/>
                          <a:cs typeface="Arial Unicode MS" pitchFamily="34" charset="-128"/>
                        </a:rPr>
                        <a:t>Pac+Cb+Bev</a:t>
                      </a:r>
                    </a:p>
                  </a:txBody>
                  <a:tcPr marL="0" marR="0" marT="0" marB="0"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noFill/>
                  </a:tcPr>
                </a:tc>
              </a:tr>
              <a:tr h="340699">
                <a:tc>
                  <a:txBody>
                    <a:bodyPr/>
                    <a:lstStyle/>
                    <a:p>
                      <a:pPr marL="90488"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1600" b="1" i="0" u="none" strike="noStrike" cap="none" normalizeH="0" baseline="0" dirty="0" smtClean="0">
                          <a:ln>
                            <a:noFill/>
                          </a:ln>
                          <a:solidFill>
                            <a:schemeClr val="tx1"/>
                          </a:solidFill>
                          <a:effectLst/>
                          <a:latin typeface="+mn-lt"/>
                          <a:ea typeface="Arial Unicode MS" pitchFamily="34" charset="-128"/>
                          <a:cs typeface="Arial Unicode MS" pitchFamily="34" charset="-128"/>
                        </a:rPr>
                        <a:t>PFS median (mo)</a:t>
                      </a:r>
                    </a:p>
                  </a:txBody>
                  <a:tcPr marL="0" marR="0" marT="0" marB="0" anchor="ct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00"/>
                          </a:solidFill>
                          <a:effectLst/>
                          <a:latin typeface="+mn-lt"/>
                          <a:ea typeface="Arial Unicode MS" pitchFamily="34" charset="-128"/>
                          <a:cs typeface="Arial Unicode MS" pitchFamily="34" charset="-128"/>
                        </a:rPr>
                        <a:t>6.0</a:t>
                      </a:r>
                    </a:p>
                  </a:txBody>
                  <a:tcPr marL="0" marR="0" marT="0" marB="0" anchor="ct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66FFFF"/>
                          </a:solidFill>
                          <a:effectLst/>
                          <a:latin typeface="+mn-lt"/>
                          <a:ea typeface="Arial Unicode MS" pitchFamily="34" charset="-128"/>
                          <a:cs typeface="Arial Unicode MS" pitchFamily="34" charset="-128"/>
                        </a:rPr>
                        <a:t>5.6</a:t>
                      </a:r>
                    </a:p>
                  </a:txBody>
                  <a:tcPr marL="0" marR="0" marT="0" marB="0" anchor="ct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noFill/>
                  </a:tcPr>
                </a:tc>
              </a:tr>
              <a:tr h="296032">
                <a:tc>
                  <a:txBody>
                    <a:bodyPr/>
                    <a:lstStyle/>
                    <a:p>
                      <a:pPr marL="90488"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dirty="0" smtClean="0">
                          <a:ln>
                            <a:noFill/>
                          </a:ln>
                          <a:solidFill>
                            <a:srgbClr val="FFFFFF"/>
                          </a:solidFill>
                          <a:effectLst/>
                          <a:latin typeface="+mn-lt"/>
                          <a:ea typeface="Arial Unicode MS" pitchFamily="34" charset="-128"/>
                          <a:cs typeface="Arial Unicode MS" pitchFamily="34" charset="-128"/>
                        </a:rPr>
                        <a:t>HR (95% CI); </a:t>
                      </a:r>
                      <a:r>
                        <a:rPr kumimoji="0" lang="en-US" sz="1400" b="0" i="1" u="none" strike="noStrike" cap="none" normalizeH="0" baseline="0" dirty="0" smtClean="0">
                          <a:ln>
                            <a:noFill/>
                          </a:ln>
                          <a:solidFill>
                            <a:srgbClr val="FFFFFF"/>
                          </a:solidFill>
                          <a:effectLst/>
                          <a:latin typeface="+mn-lt"/>
                          <a:ea typeface="Arial Unicode MS" pitchFamily="34" charset="-128"/>
                          <a:cs typeface="Arial Unicode MS" pitchFamily="34" charset="-128"/>
                        </a:rPr>
                        <a:t>P </a:t>
                      </a:r>
                      <a:r>
                        <a:rPr kumimoji="0" lang="en-US" sz="1400" b="0" i="0" u="none" strike="noStrike" cap="none" normalizeH="0" baseline="0" dirty="0" smtClean="0">
                          <a:ln>
                            <a:noFill/>
                          </a:ln>
                          <a:solidFill>
                            <a:srgbClr val="FFFFFF"/>
                          </a:solidFill>
                          <a:effectLst/>
                          <a:latin typeface="+mn-lt"/>
                          <a:ea typeface="Arial Unicode MS" pitchFamily="34" charset="-128"/>
                          <a:cs typeface="Arial Unicode MS" pitchFamily="34" charset="-128"/>
                        </a:rPr>
                        <a:t>value</a:t>
                      </a:r>
                    </a:p>
                  </a:txBody>
                  <a:tcPr marL="0" marR="0" marT="0" marB="0" anchor="ct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cap="none" normalizeH="0" baseline="0" dirty="0" smtClean="0">
                          <a:ln>
                            <a:noFill/>
                          </a:ln>
                          <a:solidFill>
                            <a:srgbClr val="FFFFFF"/>
                          </a:solidFill>
                          <a:effectLst/>
                          <a:latin typeface="+mn-lt"/>
                        </a:rPr>
                        <a:t>0.83 (0.71, 0.96); </a:t>
                      </a:r>
                      <a:r>
                        <a:rPr kumimoji="0" lang="en-US" sz="1400" b="0" i="1" u="none" strike="noStrike" cap="none" normalizeH="0" baseline="0" dirty="0" smtClean="0">
                          <a:ln>
                            <a:noFill/>
                          </a:ln>
                          <a:solidFill>
                            <a:srgbClr val="FFFFFF"/>
                          </a:solidFill>
                          <a:effectLst/>
                          <a:latin typeface="+mn-lt"/>
                        </a:rPr>
                        <a:t>P</a:t>
                      </a:r>
                      <a:r>
                        <a:rPr kumimoji="0" lang="en-US" sz="1400" b="0" i="0" u="none" strike="noStrike" cap="none" normalizeH="0" baseline="0" dirty="0" smtClean="0">
                          <a:ln>
                            <a:noFill/>
                          </a:ln>
                          <a:solidFill>
                            <a:srgbClr val="FFFFFF"/>
                          </a:solidFill>
                          <a:effectLst/>
                          <a:latin typeface="+mn-lt"/>
                        </a:rPr>
                        <a:t>=</a:t>
                      </a:r>
                      <a:r>
                        <a:rPr kumimoji="0" lang="en-US" sz="1400" b="0" i="0" u="none" strike="noStrike" cap="none" normalizeH="0" baseline="0" dirty="0" smtClean="0">
                          <a:ln>
                            <a:noFill/>
                          </a:ln>
                          <a:solidFill>
                            <a:srgbClr val="FFFFFF"/>
                          </a:solidFill>
                          <a:effectLst/>
                          <a:latin typeface="+mn-lt"/>
                          <a:ea typeface="Arial Unicode MS" pitchFamily="34" charset="-128"/>
                          <a:cs typeface="Arial Unicode MS" pitchFamily="34" charset="-128"/>
                        </a:rPr>
                        <a:t>0.012</a:t>
                      </a:r>
                      <a:r>
                        <a:rPr kumimoji="0" lang="en-US" sz="1400" b="0" i="0" u="none" strike="noStrike" cap="none" normalizeH="0" baseline="0" dirty="0" smtClean="0">
                          <a:ln>
                            <a:noFill/>
                          </a:ln>
                          <a:solidFill>
                            <a:srgbClr val="FFFFFF"/>
                          </a:solidFill>
                          <a:effectLst/>
                          <a:latin typeface="+mn-lt"/>
                        </a:rPr>
                        <a:t> </a:t>
                      </a:r>
                      <a:endParaRPr kumimoji="0" lang="en-US" sz="1400" b="0" i="0" u="none" strike="noStrike" cap="none" normalizeH="0" baseline="0" dirty="0" smtClean="0">
                        <a:ln>
                          <a:noFill/>
                        </a:ln>
                        <a:solidFill>
                          <a:srgbClr val="FFFFFF"/>
                        </a:solidFill>
                        <a:effectLst/>
                        <a:latin typeface="+mn-lt"/>
                        <a:ea typeface="Arial Unicode MS" pitchFamily="34" charset="-128"/>
                        <a:cs typeface="Arial Unicode MS" pitchFamily="34" charset="-128"/>
                      </a:endParaRPr>
                    </a:p>
                  </a:txBody>
                  <a:tcPr marL="0" marR="0" marT="0" marB="0" anchor="ct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66FFFF"/>
                        </a:solidFill>
                        <a:effectLst/>
                        <a:latin typeface="Arial" pitchFamily="34" charset="0"/>
                        <a:ea typeface="Arial Unicode MS" pitchFamily="34" charset="-128"/>
                        <a:cs typeface="Arial Unicode MS" pitchFamily="34" charset="-128"/>
                      </a:endParaRPr>
                    </a:p>
                  </a:txBody>
                  <a:tcPr marL="0" marR="0" marT="0" marB="0" anchor="ctr" horzOverflow="overflow">
                    <a:lnL>
                      <a:noFill/>
                    </a:lnL>
                    <a:lnR>
                      <a:noFill/>
                    </a:lnR>
                    <a:lnT>
                      <a:noFill/>
                    </a:lnT>
                    <a:lnB>
                      <a:noFill/>
                    </a:lnB>
                    <a:lnTlToBr>
                      <a:noFill/>
                    </a:lnTlToBr>
                    <a:lnBlToTr>
                      <a:noFill/>
                    </a:lnBlToTr>
                    <a:noFill/>
                  </a:tcPr>
                </a:tc>
              </a:tr>
              <a:tr h="296032">
                <a:tc>
                  <a:txBody>
                    <a:bodyPr/>
                    <a:lstStyle/>
                    <a:p>
                      <a:pPr marL="90488"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1600" b="1" i="0" u="none" strike="noStrike" cap="none" normalizeH="0" baseline="0" dirty="0" smtClean="0">
                          <a:ln>
                            <a:noFill/>
                          </a:ln>
                          <a:solidFill>
                            <a:srgbClr val="FFFFFF"/>
                          </a:solidFill>
                          <a:effectLst/>
                          <a:latin typeface="+mn-lt"/>
                          <a:ea typeface="Arial Unicode MS" pitchFamily="34" charset="-128"/>
                          <a:cs typeface="Arial Unicode MS" pitchFamily="34" charset="-128"/>
                        </a:rPr>
                        <a:t>TTPD (mo)</a:t>
                      </a:r>
                    </a:p>
                  </a:txBody>
                  <a:tcPr marL="0" marR="0" marT="0" marB="0" anchor="ct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00"/>
                          </a:solidFill>
                          <a:effectLst/>
                          <a:latin typeface="+mn-lt"/>
                          <a:ea typeface="Arial Unicode MS" pitchFamily="34" charset="-128"/>
                          <a:cs typeface="Arial Unicode MS" pitchFamily="34" charset="-128"/>
                        </a:rPr>
                        <a:t>7.0</a:t>
                      </a:r>
                    </a:p>
                  </a:txBody>
                  <a:tcPr marL="0" marR="0" marT="0" marB="0" anchor="ct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66FFFF"/>
                          </a:solidFill>
                          <a:effectLst/>
                          <a:latin typeface="+mn-lt"/>
                          <a:ea typeface="Arial Unicode MS" pitchFamily="34" charset="-128"/>
                          <a:cs typeface="Arial Unicode MS" pitchFamily="34" charset="-128"/>
                        </a:rPr>
                        <a:t>6.0</a:t>
                      </a:r>
                    </a:p>
                  </a:txBody>
                  <a:tcPr marL="0" marR="0" marT="0" marB="0" anchor="ct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noFill/>
                  </a:tcPr>
                </a:tc>
              </a:tr>
              <a:tr h="296032">
                <a:tc>
                  <a:txBody>
                    <a:bodyPr/>
                    <a:lstStyle/>
                    <a:p>
                      <a:pPr marL="90488"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dirty="0" smtClean="0">
                          <a:ln>
                            <a:noFill/>
                          </a:ln>
                          <a:solidFill>
                            <a:srgbClr val="FFFFFF"/>
                          </a:solidFill>
                          <a:effectLst/>
                          <a:latin typeface="+mn-lt"/>
                          <a:ea typeface="Arial Unicode MS" pitchFamily="34" charset="-128"/>
                          <a:cs typeface="Arial Unicode MS" pitchFamily="34" charset="-128"/>
                        </a:rPr>
                        <a:t>HR (95% CI</a:t>
                      </a:r>
                      <a:r>
                        <a:rPr kumimoji="0" lang="en-US" sz="1400" b="0" i="1" u="none" strike="noStrike" cap="none" normalizeH="0" baseline="0" dirty="0" smtClean="0">
                          <a:ln>
                            <a:noFill/>
                          </a:ln>
                          <a:solidFill>
                            <a:srgbClr val="FFFFFF"/>
                          </a:solidFill>
                          <a:effectLst/>
                          <a:latin typeface="+mn-lt"/>
                          <a:ea typeface="Arial Unicode MS" pitchFamily="34" charset="-128"/>
                          <a:cs typeface="Arial Unicode MS" pitchFamily="34" charset="-128"/>
                        </a:rPr>
                        <a:t>); P </a:t>
                      </a:r>
                      <a:r>
                        <a:rPr kumimoji="0" lang="en-US" sz="1400" b="0" i="0" u="none" strike="noStrike" cap="none" normalizeH="0" baseline="0" dirty="0" smtClean="0">
                          <a:ln>
                            <a:noFill/>
                          </a:ln>
                          <a:solidFill>
                            <a:srgbClr val="FFFFFF"/>
                          </a:solidFill>
                          <a:effectLst/>
                          <a:latin typeface="+mn-lt"/>
                          <a:ea typeface="Arial Unicode MS" pitchFamily="34" charset="-128"/>
                          <a:cs typeface="Arial Unicode MS" pitchFamily="34" charset="-128"/>
                        </a:rPr>
                        <a:t>value</a:t>
                      </a:r>
                    </a:p>
                  </a:txBody>
                  <a:tcPr marL="0" marR="0" marT="0" marB="0" anchor="ct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FFFFFF"/>
                          </a:solidFill>
                          <a:effectLst/>
                          <a:latin typeface="+mn-lt"/>
                          <a:cs typeface="Arial" pitchFamily="34" charset="0"/>
                        </a:rPr>
                        <a:t>0.79 (0.67, 0.94); </a:t>
                      </a:r>
                      <a:r>
                        <a:rPr kumimoji="0" lang="en-US" sz="1400" b="0" i="1" u="none" strike="noStrike" cap="none" normalizeH="0" baseline="0" dirty="0" smtClean="0">
                          <a:ln>
                            <a:noFill/>
                          </a:ln>
                          <a:solidFill>
                            <a:srgbClr val="FFFFFF"/>
                          </a:solidFill>
                          <a:effectLst/>
                          <a:latin typeface="+mn-lt"/>
                          <a:cs typeface="Arial" pitchFamily="34" charset="0"/>
                        </a:rPr>
                        <a:t>P</a:t>
                      </a:r>
                      <a:r>
                        <a:rPr kumimoji="0" lang="en-US" sz="1400" b="0" i="0" u="none" strike="noStrike" cap="none" normalizeH="0" baseline="0" dirty="0" smtClean="0">
                          <a:ln>
                            <a:noFill/>
                          </a:ln>
                          <a:solidFill>
                            <a:srgbClr val="FFFFFF"/>
                          </a:solidFill>
                          <a:effectLst/>
                          <a:latin typeface="+mn-lt"/>
                          <a:cs typeface="Arial" pitchFamily="34" charset="0"/>
                        </a:rPr>
                        <a:t>=0.006</a:t>
                      </a:r>
                      <a:endParaRPr kumimoji="0" lang="en-US" sz="1400" b="0" i="0" u="none" strike="noStrike" cap="none" normalizeH="0" baseline="0" dirty="0" smtClean="0">
                        <a:ln>
                          <a:noFill/>
                        </a:ln>
                        <a:solidFill>
                          <a:srgbClr val="FFFFFF"/>
                        </a:solidFill>
                        <a:effectLst/>
                        <a:latin typeface="+mn-lt"/>
                        <a:ea typeface="Arial Unicode MS" pitchFamily="34" charset="-128"/>
                        <a:cs typeface="Arial Unicode MS" pitchFamily="34" charset="-128"/>
                      </a:endParaRPr>
                    </a:p>
                  </a:txBody>
                  <a:tcPr marL="0" marR="0" marT="0" marB="0" anchor="ct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66FFFF"/>
                        </a:solidFill>
                        <a:effectLst/>
                        <a:latin typeface="Arial" pitchFamily="34" charset="0"/>
                        <a:ea typeface="Arial Unicode MS" pitchFamily="34" charset="-128"/>
                        <a:cs typeface="Arial Unicode MS" pitchFamily="34" charset="-128"/>
                      </a:endParaRPr>
                    </a:p>
                  </a:txBody>
                  <a:tcPr marL="0" marR="0" marT="0" marB="0" anchor="ctr" horzOverflow="overflow">
                    <a:lnL>
                      <a:noFill/>
                    </a:lnL>
                    <a:lnR>
                      <a:noFill/>
                    </a:lnR>
                    <a:lnT>
                      <a:noFill/>
                    </a:lnT>
                    <a:lnB>
                      <a:noFill/>
                    </a:lnB>
                    <a:lnTlToBr>
                      <a:noFill/>
                    </a:lnTlToBr>
                    <a:lnBlToTr>
                      <a:noFill/>
                    </a:lnBlToTr>
                    <a:noFill/>
                  </a:tcPr>
                </a:tc>
              </a:tr>
              <a:tr h="296032">
                <a:tc>
                  <a:txBody>
                    <a:bodyPr/>
                    <a:lstStyle/>
                    <a:p>
                      <a:pPr marL="90488"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1600" b="1" i="0" u="none" strike="noStrike" cap="none" normalizeH="0" baseline="0" dirty="0" smtClean="0">
                          <a:ln>
                            <a:noFill/>
                          </a:ln>
                          <a:solidFill>
                            <a:srgbClr val="FFFFFF"/>
                          </a:solidFill>
                          <a:effectLst/>
                          <a:latin typeface="+mn-lt"/>
                          <a:ea typeface="Arial Unicode MS" pitchFamily="34" charset="-128"/>
                          <a:cs typeface="Arial Unicode MS" pitchFamily="34" charset="-128"/>
                        </a:rPr>
                        <a:t>ORR (%)</a:t>
                      </a:r>
                    </a:p>
                  </a:txBody>
                  <a:tcPr marL="0" marR="0" marT="0" marB="0" anchor="ct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00"/>
                          </a:solidFill>
                          <a:effectLst/>
                          <a:latin typeface="+mn-lt"/>
                          <a:ea typeface="Arial Unicode MS" pitchFamily="34" charset="-128"/>
                          <a:cs typeface="Arial Unicode MS" pitchFamily="34" charset="-128"/>
                        </a:rPr>
                        <a:t>34.1</a:t>
                      </a:r>
                    </a:p>
                  </a:txBody>
                  <a:tcPr marL="0" marR="0" marT="0" marB="0" anchor="ct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66FFFF"/>
                          </a:solidFill>
                          <a:effectLst/>
                          <a:latin typeface="+mn-lt"/>
                          <a:ea typeface="Arial Unicode MS" pitchFamily="34" charset="-128"/>
                          <a:cs typeface="Arial Unicode MS" pitchFamily="34" charset="-128"/>
                        </a:rPr>
                        <a:t>33.0</a:t>
                      </a:r>
                    </a:p>
                  </a:txBody>
                  <a:tcPr marL="0" marR="0" marT="0" marB="0" anchor="ct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noFill/>
                  </a:tcPr>
                </a:tc>
              </a:tr>
              <a:tr h="296032">
                <a:tc>
                  <a:txBody>
                    <a:bodyPr/>
                    <a:lstStyle/>
                    <a:p>
                      <a:pPr marL="90488"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1600" b="1" i="0" u="none" strike="noStrike" cap="none" normalizeH="0" baseline="0" dirty="0" smtClean="0">
                          <a:ln>
                            <a:noFill/>
                          </a:ln>
                          <a:solidFill>
                            <a:srgbClr val="FFFFFF"/>
                          </a:solidFill>
                          <a:effectLst/>
                          <a:latin typeface="+mn-lt"/>
                          <a:ea typeface="Arial Unicode MS" pitchFamily="34" charset="-128"/>
                          <a:cs typeface="Arial Unicode MS" pitchFamily="34" charset="-128"/>
                        </a:rPr>
                        <a:t>G4 PFS* median (mo)</a:t>
                      </a:r>
                    </a:p>
                  </a:txBody>
                  <a:tcPr marL="0" marR="0" marT="0" marB="0" anchor="ct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00"/>
                          </a:solidFill>
                          <a:effectLst/>
                          <a:latin typeface="+mn-lt"/>
                          <a:ea typeface="Arial Unicode MS" pitchFamily="34" charset="-128"/>
                          <a:cs typeface="Arial Unicode MS" pitchFamily="34" charset="-128"/>
                        </a:rPr>
                        <a:t>4.3</a:t>
                      </a:r>
                    </a:p>
                  </a:txBody>
                  <a:tcPr marL="0" marR="0" marT="0" marB="0" anchor="ct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66FFFF"/>
                          </a:solidFill>
                          <a:effectLst/>
                          <a:latin typeface="+mn-lt"/>
                          <a:ea typeface="Arial Unicode MS" pitchFamily="34" charset="-128"/>
                          <a:cs typeface="Arial Unicode MS" pitchFamily="34" charset="-128"/>
                        </a:rPr>
                        <a:t>3.0</a:t>
                      </a:r>
                    </a:p>
                  </a:txBody>
                  <a:tcPr marL="0" marR="0" marT="0" marB="0" anchor="ct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noFill/>
                  </a:tcPr>
                </a:tc>
              </a:tr>
              <a:tr h="296032">
                <a:tc>
                  <a:txBody>
                    <a:bodyPr/>
                    <a:lstStyle/>
                    <a:p>
                      <a:pPr marL="90488" marR="0" lvl="0" indent="0" algn="l" defTabSz="914400" rtl="0" eaLnBrk="1" fontAlgn="base" latinLnBrk="0" hangingPunct="1">
                        <a:lnSpc>
                          <a:spcPct val="100000"/>
                        </a:lnSpc>
                        <a:spcBef>
                          <a:spcPct val="0"/>
                        </a:spcBef>
                        <a:spcAft>
                          <a:spcPct val="0"/>
                        </a:spcAft>
                        <a:buClr>
                          <a:schemeClr val="bg1"/>
                        </a:buClr>
                        <a:buSzTx/>
                        <a:buFontTx/>
                        <a:buNone/>
                        <a:tabLst/>
                        <a:defRPr/>
                      </a:pPr>
                      <a:r>
                        <a:rPr kumimoji="0" lang="en-US" sz="1400" b="0" i="0" u="none" strike="noStrike" cap="none" normalizeH="0" baseline="0" dirty="0" smtClean="0">
                          <a:ln>
                            <a:noFill/>
                          </a:ln>
                          <a:solidFill>
                            <a:srgbClr val="FFFFFF"/>
                          </a:solidFill>
                          <a:effectLst/>
                          <a:latin typeface="+mn-lt"/>
                          <a:ea typeface="Arial Unicode MS" pitchFamily="34" charset="-128"/>
                          <a:cs typeface="Arial Unicode MS" pitchFamily="34" charset="-128"/>
                        </a:rPr>
                        <a:t>HR (95% CI); </a:t>
                      </a:r>
                      <a:r>
                        <a:rPr kumimoji="0" lang="en-US" sz="1400" b="0" i="1" u="none" strike="noStrike" cap="none" normalizeH="0" baseline="0" dirty="0" smtClean="0">
                          <a:ln>
                            <a:noFill/>
                          </a:ln>
                          <a:solidFill>
                            <a:srgbClr val="FFFFFF"/>
                          </a:solidFill>
                          <a:effectLst/>
                          <a:latin typeface="+mn-lt"/>
                          <a:ea typeface="Arial Unicode MS" pitchFamily="34" charset="-128"/>
                          <a:cs typeface="Arial Unicode MS" pitchFamily="34" charset="-128"/>
                        </a:rPr>
                        <a:t>P </a:t>
                      </a:r>
                      <a:r>
                        <a:rPr kumimoji="0" lang="en-US" sz="1400" b="0" i="0" u="none" strike="noStrike" cap="none" normalizeH="0" baseline="0" dirty="0" smtClean="0">
                          <a:ln>
                            <a:noFill/>
                          </a:ln>
                          <a:solidFill>
                            <a:srgbClr val="FFFFFF"/>
                          </a:solidFill>
                          <a:effectLst/>
                          <a:latin typeface="+mn-lt"/>
                          <a:ea typeface="Arial Unicode MS" pitchFamily="34" charset="-128"/>
                          <a:cs typeface="Arial Unicode MS" pitchFamily="34" charset="-128"/>
                        </a:rPr>
                        <a:t>value</a:t>
                      </a:r>
                    </a:p>
                  </a:txBody>
                  <a:tcPr marL="0" marR="0" marT="0" marB="0" anchor="ct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FFFFFF"/>
                          </a:solidFill>
                          <a:effectLst/>
                          <a:latin typeface="+mn-lt"/>
                          <a:ea typeface="Arial Unicode MS" pitchFamily="34" charset="-128"/>
                          <a:cs typeface="Arial Unicode MS" pitchFamily="34" charset="-128"/>
                        </a:rPr>
                        <a:t>0.74 (0.64, 0.86); </a:t>
                      </a:r>
                      <a:r>
                        <a:rPr kumimoji="0" lang="en-US" sz="1400" b="0" i="1" u="none" strike="noStrike" cap="none" normalizeH="0" baseline="0" dirty="0" smtClean="0">
                          <a:ln>
                            <a:noFill/>
                          </a:ln>
                          <a:solidFill>
                            <a:srgbClr val="FFFFFF"/>
                          </a:solidFill>
                          <a:effectLst/>
                          <a:latin typeface="+mn-lt"/>
                        </a:rPr>
                        <a:t>P</a:t>
                      </a:r>
                      <a:r>
                        <a:rPr kumimoji="0" lang="en-US" sz="1400" b="0" i="0" u="none" strike="noStrike" cap="none" normalizeH="0" baseline="0" dirty="0" smtClean="0">
                          <a:ln>
                            <a:noFill/>
                          </a:ln>
                          <a:solidFill>
                            <a:srgbClr val="FFFFFF"/>
                          </a:solidFill>
                          <a:effectLst/>
                          <a:latin typeface="+mn-lt"/>
                        </a:rPr>
                        <a:t>&lt;0.001 </a:t>
                      </a:r>
                      <a:endParaRPr kumimoji="0" lang="en-US" sz="1400" b="0" i="0" u="none" strike="noStrike" cap="none" normalizeH="0" baseline="0" dirty="0" smtClean="0">
                        <a:ln>
                          <a:noFill/>
                        </a:ln>
                        <a:solidFill>
                          <a:srgbClr val="FFFFFF"/>
                        </a:solidFill>
                        <a:effectLst/>
                        <a:latin typeface="+mn-lt"/>
                        <a:ea typeface="Arial Unicode MS" pitchFamily="34" charset="-128"/>
                        <a:cs typeface="Arial Unicode MS" pitchFamily="34" charset="-128"/>
                      </a:endParaRPr>
                    </a:p>
                  </a:txBody>
                  <a:tcPr marL="0" marR="0" marT="0" marB="0" anchor="ct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66FFFF"/>
                        </a:solidFill>
                        <a:effectLst/>
                        <a:latin typeface="Arial" pitchFamily="34" charset="0"/>
                        <a:ea typeface="Arial Unicode MS" pitchFamily="34" charset="-128"/>
                        <a:cs typeface="Arial Unicode MS" pitchFamily="34" charset="-128"/>
                      </a:endParaRPr>
                    </a:p>
                  </a:txBody>
                  <a:tcPr marL="0" marR="0" marT="0" marB="0" anchor="ctr" horzOverflow="overflow">
                    <a:lnL>
                      <a:noFill/>
                    </a:lnL>
                    <a:lnR>
                      <a:noFill/>
                    </a:lnR>
                    <a:lnT>
                      <a:noFill/>
                    </a:lnT>
                    <a:lnB w="12700" cap="flat" cmpd="sng" algn="ctr">
                      <a:solidFill>
                        <a:schemeClr val="bg1"/>
                      </a:solidFill>
                      <a:prstDash val="solid"/>
                      <a:round/>
                      <a:headEnd type="none" w="med" len="med"/>
                      <a:tailEnd type="none" w="med" len="med"/>
                    </a:lnB>
                    <a:lnTlToBr>
                      <a:noFill/>
                    </a:lnTlToBr>
                    <a:lnBlToTr>
                      <a:noFill/>
                    </a:lnBlToTr>
                    <a:noFill/>
                  </a:tcPr>
                </a:tc>
              </a:tr>
            </a:tbl>
          </a:graphicData>
        </a:graphic>
      </p:graphicFrame>
      <p:sp>
        <p:nvSpPr>
          <p:cNvPr id="1054" name="TextBox 6"/>
          <p:cNvSpPr txBox="1">
            <a:spLocks noChangeArrowheads="1"/>
          </p:cNvSpPr>
          <p:nvPr/>
        </p:nvSpPr>
        <p:spPr bwMode="auto">
          <a:xfrm>
            <a:off x="381000" y="6477000"/>
            <a:ext cx="4654414" cy="323165"/>
          </a:xfrm>
          <a:prstGeom prst="rect">
            <a:avLst/>
          </a:prstGeom>
          <a:noFill/>
          <a:ln w="9525">
            <a:noFill/>
            <a:miter lim="800000"/>
            <a:headEnd/>
            <a:tailEnd/>
          </a:ln>
        </p:spPr>
        <p:txBody>
          <a:bodyPr wrap="none">
            <a:spAutoFit/>
          </a:bodyPr>
          <a:lstStyle/>
          <a:p>
            <a:r>
              <a:rPr lang="en-US" sz="1500" dirty="0"/>
              <a:t>Courtesy of Patel J et al. </a:t>
            </a:r>
            <a:r>
              <a:rPr lang="en-US" sz="1500" dirty="0" err="1"/>
              <a:t>Proc</a:t>
            </a:r>
            <a:r>
              <a:rPr lang="en-US" sz="1500" dirty="0"/>
              <a:t> IASLC 2012;Abstract PLBA1.</a:t>
            </a:r>
            <a:endParaRPr lang="en-US" sz="1500" b="1" dirty="0">
              <a:solidFill>
                <a:srgbClr val="FFFF00"/>
              </a:solidFill>
            </a:endParaRPr>
          </a:p>
        </p:txBody>
      </p:sp>
      <p:sp>
        <p:nvSpPr>
          <p:cNvPr id="7" name="TextBox 6"/>
          <p:cNvSpPr txBox="1">
            <a:spLocks noChangeArrowheads="1"/>
          </p:cNvSpPr>
          <p:nvPr/>
        </p:nvSpPr>
        <p:spPr bwMode="auto">
          <a:xfrm>
            <a:off x="381000" y="6172200"/>
            <a:ext cx="6252674" cy="276999"/>
          </a:xfrm>
          <a:prstGeom prst="rect">
            <a:avLst/>
          </a:prstGeom>
          <a:noFill/>
          <a:ln w="9525">
            <a:noFill/>
            <a:miter lim="800000"/>
            <a:headEnd/>
            <a:tailEnd/>
          </a:ln>
        </p:spPr>
        <p:txBody>
          <a:bodyPr wrap="none">
            <a:spAutoFit/>
          </a:bodyPr>
          <a:lstStyle/>
          <a:p>
            <a:r>
              <a:rPr lang="en-US" sz="1200" b="1" dirty="0">
                <a:solidFill>
                  <a:srgbClr val="FFFF00"/>
                </a:solidFill>
              </a:rPr>
              <a:t>Censoring rate for </a:t>
            </a:r>
            <a:r>
              <a:rPr lang="en-US" sz="1200" b="1" dirty="0" err="1">
                <a:solidFill>
                  <a:srgbClr val="FFFF00"/>
                </a:solidFill>
              </a:rPr>
              <a:t>Pem+Cb+Bev</a:t>
            </a:r>
            <a:r>
              <a:rPr lang="en-US" sz="1200" b="1" dirty="0">
                <a:solidFill>
                  <a:srgbClr val="FFFF00"/>
                </a:solidFill>
              </a:rPr>
              <a:t> was </a:t>
            </a:r>
            <a:r>
              <a:rPr lang="en-US" sz="1200" b="1" dirty="0" smtClean="0">
                <a:solidFill>
                  <a:srgbClr val="FFFF00"/>
                </a:solidFill>
              </a:rPr>
              <a:t>26.9%; </a:t>
            </a:r>
            <a:r>
              <a:rPr lang="en-US" sz="1200" b="1" dirty="0">
                <a:solidFill>
                  <a:srgbClr val="FFFF00"/>
                </a:solidFill>
              </a:rPr>
              <a:t>for </a:t>
            </a:r>
            <a:r>
              <a:rPr lang="en-US" sz="1200" b="1" dirty="0" err="1">
                <a:solidFill>
                  <a:srgbClr val="FFFF00"/>
                </a:solidFill>
              </a:rPr>
              <a:t>Pac+Cb+Bev</a:t>
            </a:r>
            <a:r>
              <a:rPr lang="en-US" sz="1200" b="1" dirty="0">
                <a:solidFill>
                  <a:srgbClr val="FFFF00"/>
                </a:solidFill>
              </a:rPr>
              <a:t> was </a:t>
            </a:r>
            <a:r>
              <a:rPr lang="en-US" sz="1200" b="1" dirty="0" smtClean="0">
                <a:solidFill>
                  <a:srgbClr val="FFFF00"/>
                </a:solidFill>
              </a:rPr>
              <a:t>23.3%      *Exploratory analysis</a:t>
            </a:r>
            <a:endParaRPr lang="en-US" sz="1200" b="1" dirty="0">
              <a:solidFill>
                <a:srgbClr val="FFFF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ChangeAspect="1"/>
          </p:cNvGraphicFramePr>
          <p:nvPr>
            <p:extLst>
              <p:ext uri="{D42A27DB-BD31-4B8C-83A1-F6EECF244321}">
                <p14:modId xmlns:p14="http://schemas.microsoft.com/office/powerpoint/2010/main" val="1504960503"/>
              </p:ext>
            </p:extLst>
          </p:nvPr>
        </p:nvGraphicFramePr>
        <p:xfrm>
          <a:off x="381000" y="685800"/>
          <a:ext cx="8588375" cy="6577328"/>
        </p:xfrm>
        <a:graphic>
          <a:graphicData uri="http://schemas.openxmlformats.org/presentationml/2006/ole">
            <mc:AlternateContent xmlns:mc="http://schemas.openxmlformats.org/markup-compatibility/2006">
              <mc:Choice xmlns:v="urn:schemas-microsoft-com:vml" Requires="v">
                <p:oleObj spid="_x0000_s5159" name="SPW 11.0 Graph" r:id="rId4" imgW="7630560" imgH="5855760" progId="">
                  <p:embed/>
                </p:oleObj>
              </mc:Choice>
              <mc:Fallback>
                <p:oleObj name="SPW 11.0 Graph" r:id="rId4" imgW="7630560" imgH="5855760" progId="">
                  <p:embed/>
                  <p:pic>
                    <p:nvPicPr>
                      <p:cNvPr id="0" name="Picture 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685800"/>
                        <a:ext cx="8588375" cy="657732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75" name="TextBox 8"/>
          <p:cNvSpPr txBox="1">
            <a:spLocks noChangeArrowheads="1"/>
          </p:cNvSpPr>
          <p:nvPr/>
        </p:nvSpPr>
        <p:spPr bwMode="auto">
          <a:xfrm>
            <a:off x="31750" y="254000"/>
            <a:ext cx="9226550" cy="584200"/>
          </a:xfrm>
          <a:prstGeom prst="rect">
            <a:avLst/>
          </a:prstGeom>
          <a:noFill/>
          <a:ln w="9525">
            <a:noFill/>
            <a:miter lim="800000"/>
            <a:headEnd/>
            <a:tailEnd/>
          </a:ln>
        </p:spPr>
        <p:txBody>
          <a:bodyPr>
            <a:spAutoFit/>
          </a:bodyPr>
          <a:lstStyle/>
          <a:p>
            <a:pPr algn="ctr"/>
            <a:r>
              <a:rPr lang="en-US" sz="3200" b="1" dirty="0">
                <a:solidFill>
                  <a:srgbClr val="FFFF00"/>
                </a:solidFill>
                <a:cs typeface="Arial" pitchFamily="34" charset="0"/>
              </a:rPr>
              <a:t> </a:t>
            </a:r>
            <a:r>
              <a:rPr lang="en-US" sz="3200" b="1" dirty="0" err="1">
                <a:solidFill>
                  <a:srgbClr val="FFFF00"/>
                </a:solidFill>
                <a:cs typeface="Arial" pitchFamily="34" charset="0"/>
              </a:rPr>
              <a:t>PointBreak</a:t>
            </a:r>
            <a:r>
              <a:rPr lang="en-US" sz="3200" b="1" dirty="0">
                <a:solidFill>
                  <a:srgbClr val="FFFF00"/>
                </a:solidFill>
                <a:cs typeface="Arial" pitchFamily="34" charset="0"/>
              </a:rPr>
              <a:t>: </a:t>
            </a:r>
            <a:r>
              <a:rPr lang="en-US" sz="3200" b="1" dirty="0" smtClean="0">
                <a:solidFill>
                  <a:srgbClr val="FFFF00"/>
                </a:solidFill>
                <a:cs typeface="Arial" pitchFamily="34" charset="0"/>
              </a:rPr>
              <a:t> </a:t>
            </a:r>
            <a:r>
              <a:rPr lang="en-US" sz="3200" b="1" dirty="0">
                <a:solidFill>
                  <a:srgbClr val="FFFF00"/>
                </a:solidFill>
                <a:cs typeface="Arial" pitchFamily="34" charset="0"/>
              </a:rPr>
              <a:t>OS from Randomization (ITT) </a:t>
            </a:r>
          </a:p>
        </p:txBody>
      </p:sp>
      <p:sp>
        <p:nvSpPr>
          <p:cNvPr id="3076" name="Line 24"/>
          <p:cNvSpPr>
            <a:spLocks noChangeShapeType="1"/>
          </p:cNvSpPr>
          <p:nvPr/>
        </p:nvSpPr>
        <p:spPr bwMode="auto">
          <a:xfrm flipV="1">
            <a:off x="190500" y="1093788"/>
            <a:ext cx="8637588" cy="0"/>
          </a:xfrm>
          <a:prstGeom prst="line">
            <a:avLst/>
          </a:prstGeom>
          <a:noFill/>
          <a:ln w="38100">
            <a:solidFill>
              <a:srgbClr val="FFFFFF"/>
            </a:solidFill>
            <a:round/>
            <a:headEnd/>
            <a:tailEnd/>
          </a:ln>
        </p:spPr>
        <p:txBody>
          <a:bodyPr wrap="none" lIns="0" tIns="0" rIns="0" bIns="0" anchor="ctr"/>
          <a:lstStyle/>
          <a:p>
            <a:endParaRPr lang="en-US"/>
          </a:p>
        </p:txBody>
      </p:sp>
      <p:graphicFrame>
        <p:nvGraphicFramePr>
          <p:cNvPr id="8" name="Group 40"/>
          <p:cNvGraphicFramePr>
            <a:graphicFrameLocks noGrp="1"/>
          </p:cNvGraphicFramePr>
          <p:nvPr>
            <p:extLst>
              <p:ext uri="{D42A27DB-BD31-4B8C-83A1-F6EECF244321}">
                <p14:modId xmlns:p14="http://schemas.microsoft.com/office/powerpoint/2010/main" val="175721331"/>
              </p:ext>
            </p:extLst>
          </p:nvPr>
        </p:nvGraphicFramePr>
        <p:xfrm>
          <a:off x="3318330" y="1190852"/>
          <a:ext cx="5549899" cy="1852015"/>
        </p:xfrm>
        <a:graphic>
          <a:graphicData uri="http://schemas.openxmlformats.org/drawingml/2006/table">
            <a:tbl>
              <a:tblPr/>
              <a:tblGrid>
                <a:gridCol w="2191224"/>
                <a:gridCol w="1633578"/>
                <a:gridCol w="144543"/>
                <a:gridCol w="1580554"/>
              </a:tblGrid>
              <a:tr h="362635">
                <a:tc>
                  <a:txBody>
                    <a:bodyPr/>
                    <a:lstStyle/>
                    <a:p>
                      <a:pPr marL="90488" marR="0" lvl="0" indent="0" algn="l" defTabSz="914400" rtl="0" eaLnBrk="1" fontAlgn="base" latinLnBrk="0" hangingPunct="1">
                        <a:lnSpc>
                          <a:spcPct val="100000"/>
                        </a:lnSpc>
                        <a:spcBef>
                          <a:spcPct val="0"/>
                        </a:spcBef>
                        <a:spcAft>
                          <a:spcPct val="0"/>
                        </a:spcAft>
                        <a:buClr>
                          <a:schemeClr val="bg1"/>
                        </a:buClr>
                        <a:buSzTx/>
                        <a:buFontTx/>
                        <a:buNone/>
                        <a:tabLst/>
                      </a:pPr>
                      <a:r>
                        <a:rPr kumimoji="0" lang="es-ES" sz="1600" b="1" i="0" u="none" strike="noStrike" cap="none" normalizeH="0" baseline="0" dirty="0" smtClean="0">
                          <a:ln>
                            <a:noFill/>
                          </a:ln>
                          <a:solidFill>
                            <a:schemeClr val="bg1"/>
                          </a:solidFill>
                          <a:effectLst/>
                          <a:latin typeface="Arial" pitchFamily="34" charset="0"/>
                          <a:ea typeface="Arial Unicode MS" pitchFamily="34" charset="-128"/>
                          <a:cs typeface="Arial Unicode MS" pitchFamily="34" charset="-128"/>
                        </a:rPr>
                        <a:t> </a:t>
                      </a:r>
                    </a:p>
                  </a:txBody>
                  <a:tcPr marL="0" marR="0" marT="0" marB="0" anchor="ctr"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CA" sz="1600" b="1" i="0" u="none" strike="noStrike" cap="none" normalizeH="0" baseline="0" dirty="0" smtClean="0">
                          <a:ln>
                            <a:noFill/>
                          </a:ln>
                          <a:solidFill>
                            <a:srgbClr val="FFFF00"/>
                          </a:solidFill>
                          <a:effectLst/>
                          <a:latin typeface="Arial" pitchFamily="34" charset="0"/>
                          <a:ea typeface="Arial Unicode MS" pitchFamily="34" charset="-128"/>
                          <a:cs typeface="Arial Unicode MS" pitchFamily="34" charset="-128"/>
                        </a:rPr>
                        <a:t>Pem+Cb+Bev</a:t>
                      </a:r>
                    </a:p>
                  </a:txBody>
                  <a:tcPr marL="0" marR="0" marT="0" marB="0"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endParaRPr kumimoji="0" lang="en-CA" sz="1600" b="1" i="0" u="none" strike="noStrike" cap="none" normalizeH="0" baseline="0" dirty="0" smtClean="0">
                        <a:ln>
                          <a:noFill/>
                        </a:ln>
                        <a:solidFill>
                          <a:srgbClr val="66FFFF"/>
                        </a:solidFill>
                        <a:effectLst/>
                        <a:latin typeface="Arial" pitchFamily="34" charset="0"/>
                        <a:ea typeface="Arial Unicode MS" pitchFamily="34" charset="-128"/>
                        <a:cs typeface="Arial Unicode MS" pitchFamily="34" charset="-128"/>
                      </a:endParaRPr>
                    </a:p>
                  </a:txBody>
                  <a:tcPr marL="0" marR="0" marT="0" marB="0"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defRPr/>
                      </a:pPr>
                      <a:r>
                        <a:rPr kumimoji="0" lang="en-CA" sz="1600" b="1" i="0" u="none" strike="noStrike" cap="none" normalizeH="0" baseline="0" dirty="0" smtClean="0">
                          <a:ln>
                            <a:noFill/>
                          </a:ln>
                          <a:solidFill>
                            <a:srgbClr val="66FFFF"/>
                          </a:solidFill>
                          <a:effectLst/>
                          <a:latin typeface="Arial" pitchFamily="34" charset="0"/>
                          <a:ea typeface="Arial Unicode MS" pitchFamily="34" charset="-128"/>
                          <a:cs typeface="Arial Unicode MS" pitchFamily="34" charset="-128"/>
                        </a:rPr>
                        <a:t>Pac+Cb+Bev</a:t>
                      </a:r>
                    </a:p>
                  </a:txBody>
                  <a:tcPr marL="0" marR="0" marT="0" marB="0"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349192">
                <a:tc>
                  <a:txBody>
                    <a:bodyPr/>
                    <a:lstStyle/>
                    <a:p>
                      <a:pPr marL="90488"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1600" b="1" i="0" u="none" strike="noStrike" cap="none" normalizeH="0" baseline="0" dirty="0" smtClean="0">
                          <a:ln>
                            <a:noFill/>
                          </a:ln>
                          <a:solidFill>
                            <a:srgbClr val="FFFFFF"/>
                          </a:solidFill>
                          <a:effectLst/>
                          <a:latin typeface="Arial" pitchFamily="34" charset="0"/>
                          <a:ea typeface="Arial Unicode MS" pitchFamily="34" charset="-128"/>
                          <a:cs typeface="Arial Unicode MS" pitchFamily="34" charset="-128"/>
                        </a:rPr>
                        <a:t>OS median (mo)</a:t>
                      </a:r>
                    </a:p>
                  </a:txBody>
                  <a:tcPr marL="0" marR="0" marT="0" marB="0" anchor="ctr" horzOverflow="overflow">
                    <a:lnL>
                      <a:noFill/>
                    </a:lnL>
                    <a:lnR>
                      <a:noFill/>
                    </a:lnR>
                    <a:lnT w="12700" cap="flat" cmpd="sng" algn="ctr">
                      <a:solidFill>
                        <a:srgbClr val="FFFFFF"/>
                      </a:solidFill>
                      <a:prstDash val="solid"/>
                      <a:round/>
                      <a:headEnd type="none" w="med" len="med"/>
                      <a:tailEnd type="none" w="med" len="med"/>
                    </a:lnT>
                    <a:lnB>
                      <a:noFill/>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00"/>
                          </a:solidFill>
                          <a:effectLst/>
                          <a:latin typeface="Arial" pitchFamily="34" charset="0"/>
                          <a:ea typeface="Arial Unicode MS" pitchFamily="34" charset="-128"/>
                          <a:cs typeface="Arial Unicode MS" pitchFamily="34" charset="-128"/>
                        </a:rPr>
                        <a:t>12.6</a:t>
                      </a:r>
                    </a:p>
                  </a:txBody>
                  <a:tcPr marL="0" marR="0" marT="0" marB="0" anchor="ctr" horzOverflow="overflow">
                    <a:lnL>
                      <a:noFill/>
                    </a:lnL>
                    <a:lnR>
                      <a:noFill/>
                    </a:lnR>
                    <a:lnT w="12700" cap="flat" cmpd="sng" algn="ctr">
                      <a:solidFill>
                        <a:srgbClr val="FFFFFF"/>
                      </a:solidFill>
                      <a:prstDash val="solid"/>
                      <a:round/>
                      <a:headEnd type="none" w="med" len="med"/>
                      <a:tailEnd type="none" w="med" len="med"/>
                    </a:lnT>
                    <a:lnB>
                      <a:noFill/>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66FFFF"/>
                        </a:solidFill>
                        <a:effectLst/>
                        <a:latin typeface="Arial" pitchFamily="34" charset="0"/>
                        <a:ea typeface="Arial Unicode MS" pitchFamily="34" charset="-128"/>
                        <a:cs typeface="Arial Unicode MS" pitchFamily="34" charset="-128"/>
                      </a:endParaRPr>
                    </a:p>
                  </a:txBody>
                  <a:tcPr marL="0" marR="0" marT="0" marB="0" anchor="ctr" horzOverflow="overflow">
                    <a:lnL>
                      <a:noFill/>
                    </a:lnL>
                    <a:lnR>
                      <a:noFill/>
                    </a:lnR>
                    <a:lnT w="12700" cap="flat" cmpd="sng" algn="ctr">
                      <a:solidFill>
                        <a:srgbClr val="FFFFFF"/>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66FFFF"/>
                          </a:solidFill>
                          <a:effectLst/>
                          <a:latin typeface="Arial" pitchFamily="34" charset="0"/>
                          <a:ea typeface="Arial Unicode MS" pitchFamily="34" charset="-128"/>
                          <a:cs typeface="Arial Unicode MS" pitchFamily="34" charset="-128"/>
                        </a:rPr>
                        <a:t>13.4</a:t>
                      </a:r>
                    </a:p>
                  </a:txBody>
                  <a:tcPr marL="0" marR="0" marT="0" marB="0" anchor="ctr" horzOverflow="overflow">
                    <a:lnL>
                      <a:noFill/>
                    </a:lnL>
                    <a:lnR>
                      <a:noFill/>
                    </a:lnR>
                    <a:lnT w="12700" cap="flat" cmpd="sng" algn="ctr">
                      <a:solidFill>
                        <a:srgbClr val="FFFFFF"/>
                      </a:solidFill>
                      <a:prstDash val="solid"/>
                      <a:round/>
                      <a:headEnd type="none" w="med" len="med"/>
                      <a:tailEnd type="none" w="med" len="med"/>
                    </a:lnT>
                    <a:lnB>
                      <a:noFill/>
                    </a:lnB>
                    <a:lnTlToBr>
                      <a:noFill/>
                    </a:lnTlToBr>
                    <a:lnBlToTr>
                      <a:noFill/>
                    </a:lnBlToTr>
                    <a:noFill/>
                  </a:tcPr>
                </a:tc>
              </a:tr>
              <a:tr h="285047">
                <a:tc>
                  <a:txBody>
                    <a:bodyPr/>
                    <a:lstStyle/>
                    <a:p>
                      <a:pPr marL="90488"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dirty="0" smtClean="0">
                          <a:ln>
                            <a:noFill/>
                          </a:ln>
                          <a:solidFill>
                            <a:srgbClr val="FFFFFF"/>
                          </a:solidFill>
                          <a:effectLst/>
                          <a:latin typeface="Arial" pitchFamily="34" charset="0"/>
                          <a:ea typeface="Arial Unicode MS" pitchFamily="34" charset="-128"/>
                          <a:cs typeface="Arial Unicode MS" pitchFamily="34" charset="-128"/>
                        </a:rPr>
                        <a:t>HR (95% CI);  </a:t>
                      </a:r>
                      <a:r>
                        <a:rPr kumimoji="0" lang="en-US" sz="1400" b="0" i="1" u="none" strike="noStrike" cap="none" normalizeH="0" baseline="0" dirty="0" smtClean="0">
                          <a:ln>
                            <a:noFill/>
                          </a:ln>
                          <a:solidFill>
                            <a:srgbClr val="FFFFFF"/>
                          </a:solidFill>
                          <a:effectLst/>
                          <a:latin typeface="Arial" pitchFamily="34" charset="0"/>
                          <a:ea typeface="Arial Unicode MS" pitchFamily="34" charset="-128"/>
                          <a:cs typeface="Arial Unicode MS" pitchFamily="34" charset="-128"/>
                        </a:rPr>
                        <a:t> P </a:t>
                      </a:r>
                      <a:r>
                        <a:rPr kumimoji="0" lang="en-US" sz="1400" b="0" i="0" u="none" strike="noStrike" cap="none" normalizeH="0" baseline="0" dirty="0" smtClean="0">
                          <a:ln>
                            <a:noFill/>
                          </a:ln>
                          <a:solidFill>
                            <a:srgbClr val="FFFFFF"/>
                          </a:solidFill>
                          <a:effectLst/>
                          <a:latin typeface="Arial" pitchFamily="34" charset="0"/>
                          <a:ea typeface="Arial Unicode MS" pitchFamily="34" charset="-128"/>
                          <a:cs typeface="Arial Unicode MS" pitchFamily="34" charset="-128"/>
                        </a:rPr>
                        <a:t>value</a:t>
                      </a:r>
                    </a:p>
                  </a:txBody>
                  <a:tcPr marL="0" marR="0" marT="0" marB="0" anchor="ctr" horzOverflow="overflow">
                    <a:lnL>
                      <a:noFill/>
                    </a:lnL>
                    <a:lnR>
                      <a:noFill/>
                    </a:lnR>
                    <a:lnT>
                      <a:noFill/>
                    </a:lnT>
                    <a:lnB>
                      <a:noFill/>
                    </a:lnB>
                    <a:lnTlToBr>
                      <a:noFill/>
                    </a:lnTlToBr>
                    <a:lnBlToTr>
                      <a:noFill/>
                    </a:lnBlToTr>
                    <a:no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FFFFFF"/>
                          </a:solidFill>
                          <a:effectLst/>
                          <a:latin typeface="Arial" charset="0"/>
                        </a:rPr>
                        <a:t>1.00 (0.86, 1.16);   </a:t>
                      </a:r>
                      <a:r>
                        <a:rPr kumimoji="0" lang="en-US" sz="1400" b="0" i="1" u="none" strike="noStrike" cap="none" normalizeH="0" baseline="0" dirty="0" smtClean="0">
                          <a:ln>
                            <a:noFill/>
                          </a:ln>
                          <a:solidFill>
                            <a:srgbClr val="FFFFFF"/>
                          </a:solidFill>
                          <a:effectLst/>
                          <a:latin typeface="Arial" pitchFamily="34" charset="0"/>
                          <a:ea typeface="Arial Unicode MS" pitchFamily="34" charset="-128"/>
                          <a:cs typeface="Arial Unicode MS" pitchFamily="34" charset="-128"/>
                        </a:rPr>
                        <a:t>P</a:t>
                      </a:r>
                      <a:r>
                        <a:rPr kumimoji="0" lang="en-US" sz="1400" b="0" i="0" u="none" strike="noStrike" cap="none" normalizeH="0" baseline="0" dirty="0" smtClean="0">
                          <a:ln>
                            <a:noFill/>
                          </a:ln>
                          <a:solidFill>
                            <a:srgbClr val="FFFFFF"/>
                          </a:solidFill>
                          <a:effectLst/>
                          <a:latin typeface="Arial" pitchFamily="34" charset="0"/>
                          <a:ea typeface="Arial Unicode MS" pitchFamily="34" charset="-128"/>
                          <a:cs typeface="Arial Unicode MS" pitchFamily="34" charset="-128"/>
                        </a:rPr>
                        <a:t>=0.949</a:t>
                      </a:r>
                      <a:r>
                        <a:rPr kumimoji="0" lang="en-US" sz="1400" b="0" i="0" u="none" strike="noStrike" cap="none" normalizeH="0" baseline="0" dirty="0" smtClean="0">
                          <a:ln>
                            <a:noFill/>
                          </a:ln>
                          <a:solidFill>
                            <a:srgbClr val="FFFFFF"/>
                          </a:solidFill>
                          <a:effectLst/>
                          <a:latin typeface="Arial" charset="0"/>
                        </a:rPr>
                        <a:t> </a:t>
                      </a:r>
                      <a:endParaRPr kumimoji="0" lang="en-US" sz="1400" b="0" i="0" u="none" strike="noStrike" cap="none" normalizeH="0" baseline="0" dirty="0" smtClean="0">
                        <a:ln>
                          <a:noFill/>
                        </a:ln>
                        <a:solidFill>
                          <a:srgbClr val="FFFFFF"/>
                        </a:solidFill>
                        <a:effectLst/>
                        <a:latin typeface="Arial" pitchFamily="34" charset="0"/>
                        <a:ea typeface="Arial Unicode MS" pitchFamily="34" charset="-128"/>
                        <a:cs typeface="Arial Unicode MS" pitchFamily="34" charset="-128"/>
                      </a:endParaRPr>
                    </a:p>
                  </a:txBody>
                  <a:tcPr marL="0" marR="0" marT="0" marB="0" anchor="ctr" horzOverflow="overflow">
                    <a:lnL>
                      <a:noFill/>
                    </a:lnL>
                    <a:lnR>
                      <a:noFill/>
                    </a:lnR>
                    <a:lnT>
                      <a:noFill/>
                    </a:lnT>
                    <a:lnB>
                      <a:noFill/>
                    </a:lnB>
                    <a:lnTlToBr>
                      <a:noFill/>
                    </a:lnTlToBr>
                    <a:lnBlToTr>
                      <a:noFill/>
                    </a:lnBlToTr>
                    <a:noFill/>
                  </a:tcPr>
                </a:tc>
                <a:tc hMerge="1">
                  <a:txBody>
                    <a:bodyPr/>
                    <a:lstStyle/>
                    <a:p>
                      <a:endParaRPr lang="en-US"/>
                    </a:p>
                  </a:txBody>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66FFFF"/>
                        </a:solidFill>
                        <a:effectLst/>
                        <a:latin typeface="Arial" pitchFamily="34" charset="0"/>
                        <a:ea typeface="Arial Unicode MS" pitchFamily="34" charset="-128"/>
                        <a:cs typeface="Arial Unicode MS" pitchFamily="34" charset="-128"/>
                      </a:endParaRPr>
                    </a:p>
                  </a:txBody>
                  <a:tcPr marL="0" marR="0" marT="0" marB="0" anchor="ctr" horzOverflow="overflow">
                    <a:lnL>
                      <a:noFill/>
                    </a:lnL>
                    <a:lnR>
                      <a:noFill/>
                    </a:lnR>
                    <a:lnT>
                      <a:noFill/>
                    </a:lnT>
                    <a:lnB>
                      <a:noFill/>
                    </a:lnB>
                    <a:lnTlToBr>
                      <a:noFill/>
                    </a:lnTlToBr>
                    <a:lnBlToTr>
                      <a:noFill/>
                    </a:lnBlToTr>
                    <a:noFill/>
                  </a:tcPr>
                </a:tc>
              </a:tr>
              <a:tr h="285047">
                <a:tc gridSpan="4">
                  <a:txBody>
                    <a:bodyPr/>
                    <a:lstStyle/>
                    <a:p>
                      <a:pPr marL="90488"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1600" b="1" i="0" u="none" strike="noStrike" cap="none" normalizeH="0" baseline="0" dirty="0" smtClean="0">
                          <a:ln>
                            <a:noFill/>
                          </a:ln>
                          <a:solidFill>
                            <a:srgbClr val="FFFFFF"/>
                          </a:solidFill>
                          <a:effectLst/>
                          <a:latin typeface="Arial" pitchFamily="34" charset="0"/>
                          <a:ea typeface="Arial Unicode MS" pitchFamily="34" charset="-128"/>
                          <a:cs typeface="Arial Unicode MS" pitchFamily="34" charset="-128"/>
                        </a:rPr>
                        <a:t>Survival rate (%) </a:t>
                      </a:r>
                    </a:p>
                  </a:txBody>
                  <a:tcPr marL="0" marR="0" marT="0" marB="0" anchor="ctr" horzOverflow="overflow">
                    <a:lnL>
                      <a:noFill/>
                    </a:lnL>
                    <a:lnR>
                      <a:noFill/>
                    </a:lnR>
                    <a:lnT>
                      <a:noFill/>
                    </a:lnT>
                    <a:lnB>
                      <a:noFill/>
                    </a:lnB>
                    <a:lnTlToBr>
                      <a:noFill/>
                    </a:lnTlToBr>
                    <a:lnBlToTr>
                      <a:noFill/>
                    </a:lnBlToTr>
                    <a:noFill/>
                  </a:tcPr>
                </a:tc>
                <a:tc hMerge="1">
                  <a:txBody>
                    <a:bodyPr/>
                    <a:lstStyle/>
                    <a:p>
                      <a:endParaRPr lang="en-US"/>
                    </a:p>
                  </a:txBody>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s-ES" sz="1600" b="0" i="0" u="none" strike="noStrike" cap="none" normalizeH="0" baseline="0" dirty="0" smtClean="0">
                        <a:ln>
                          <a:noFill/>
                        </a:ln>
                        <a:solidFill>
                          <a:schemeClr val="tx1"/>
                        </a:solidFill>
                        <a:effectLst/>
                        <a:latin typeface="Arial Unicode MS" pitchFamily="34" charset="-128"/>
                        <a:cs typeface="Arial" pitchFamily="34" charset="0"/>
                      </a:endParaRPr>
                    </a:p>
                  </a:txBody>
                  <a:tcPr marL="0" marR="0" marT="0" marB="0" anchor="ctr" horzOverflow="overflow">
                    <a:lnL>
                      <a:noFill/>
                    </a:lnL>
                    <a:lnR>
                      <a:noFill/>
                    </a:lnR>
                    <a:lnT>
                      <a:noFill/>
                    </a:lnT>
                    <a:lnB>
                      <a:noFill/>
                    </a:lnB>
                    <a:lnTlToBr>
                      <a:noFill/>
                    </a:lnTlToBr>
                    <a:lnBlToTr>
                      <a:noFill/>
                    </a:lnBlToTr>
                    <a:noFill/>
                  </a:tcPr>
                </a:tc>
                <a:tc hMerge="1">
                  <a:txBody>
                    <a:bodyPr/>
                    <a:lstStyle/>
                    <a:p>
                      <a:endParaRPr lang="en-US"/>
                    </a:p>
                  </a:txBody>
                  <a:tcPr/>
                </a:tc>
              </a:tr>
              <a:tr h="285047">
                <a:tc>
                  <a:txBody>
                    <a:bodyPr/>
                    <a:lstStyle/>
                    <a:p>
                      <a:pPr marL="90488"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1600" b="1" i="0" u="none" strike="noStrike" cap="none" normalizeH="0" baseline="0" dirty="0" smtClean="0">
                          <a:ln>
                            <a:noFill/>
                          </a:ln>
                          <a:solidFill>
                            <a:srgbClr val="FFFFFF"/>
                          </a:solidFill>
                          <a:effectLst/>
                          <a:latin typeface="Arial" pitchFamily="34" charset="0"/>
                          <a:ea typeface="Arial Unicode MS" pitchFamily="34" charset="-128"/>
                          <a:cs typeface="Arial Unicode MS" pitchFamily="34" charset="-128"/>
                        </a:rPr>
                        <a:t>    1-year</a:t>
                      </a:r>
                    </a:p>
                  </a:txBody>
                  <a:tcPr marL="0"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00"/>
                          </a:solidFill>
                          <a:effectLst/>
                          <a:latin typeface="Arial" pitchFamily="34" charset="0"/>
                          <a:ea typeface="Arial Unicode MS" pitchFamily="34" charset="-128"/>
                          <a:cs typeface="Arial Unicode MS" pitchFamily="34" charset="-128"/>
                        </a:rPr>
                        <a:t>  52.7</a:t>
                      </a:r>
                    </a:p>
                  </a:txBody>
                  <a:tcPr marL="0" marR="0" marT="0" marB="0" anchor="ctr" horzOverflow="overflow">
                    <a:lnL>
                      <a:noFill/>
                    </a:lnL>
                    <a:lnR>
                      <a:noFill/>
                    </a:lnR>
                    <a:lnT>
                      <a:noFill/>
                    </a:lnT>
                    <a:lnB>
                      <a:noFill/>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66FFFF"/>
                          </a:solidFill>
                          <a:effectLst/>
                          <a:latin typeface="Arial" pitchFamily="34" charset="0"/>
                          <a:ea typeface="Arial Unicode MS" pitchFamily="34" charset="-128"/>
                          <a:cs typeface="Arial Unicode MS" pitchFamily="34" charset="-128"/>
                        </a:rPr>
                        <a:t>  54.1</a:t>
                      </a:r>
                    </a:p>
                  </a:txBody>
                  <a:tcPr marL="0" marR="0" marT="0" marB="0" anchor="ctr" horzOverflow="overflow">
                    <a:lnL>
                      <a:noFill/>
                    </a:lnL>
                    <a:lnR>
                      <a:noFill/>
                    </a:lnR>
                    <a:lnT>
                      <a:noFill/>
                    </a:lnT>
                    <a:lnB>
                      <a:noFill/>
                    </a:lnB>
                    <a:lnTlToBr>
                      <a:noFill/>
                    </a:lnTlToBr>
                    <a:lnBlToTr>
                      <a:noFill/>
                    </a:lnBlToTr>
                    <a:noFill/>
                  </a:tcPr>
                </a:tc>
                <a:tc hMerge="1">
                  <a:txBody>
                    <a:bodyPr/>
                    <a:lstStyle/>
                    <a:p>
                      <a:endParaRPr lang="en-US"/>
                    </a:p>
                  </a:txBody>
                  <a:tcPr/>
                </a:tc>
              </a:tr>
              <a:tr h="285047">
                <a:tc>
                  <a:txBody>
                    <a:bodyPr/>
                    <a:lstStyle/>
                    <a:p>
                      <a:pPr marL="90488"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1600" b="1" i="0" u="none" strike="noStrike" cap="none" normalizeH="0" baseline="0" dirty="0" smtClean="0">
                          <a:ln>
                            <a:noFill/>
                          </a:ln>
                          <a:solidFill>
                            <a:srgbClr val="FFFFFF"/>
                          </a:solidFill>
                          <a:effectLst/>
                          <a:latin typeface="Arial" pitchFamily="34" charset="0"/>
                          <a:ea typeface="Arial Unicode MS" pitchFamily="34" charset="-128"/>
                          <a:cs typeface="Arial Unicode MS" pitchFamily="34" charset="-128"/>
                        </a:rPr>
                        <a:t>    2-year</a:t>
                      </a:r>
                    </a:p>
                  </a:txBody>
                  <a:tcPr marL="0" marR="0" marT="0" marB="0" anchor="ctr" horzOverflow="overflow">
                    <a:lnL>
                      <a:noFill/>
                    </a:lnL>
                    <a:lnR>
                      <a:noFill/>
                    </a:lnR>
                    <a:lnT>
                      <a:noFill/>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00"/>
                          </a:solidFill>
                          <a:effectLst/>
                          <a:latin typeface="Arial" pitchFamily="34" charset="0"/>
                          <a:ea typeface="Arial Unicode MS" pitchFamily="34" charset="-128"/>
                          <a:cs typeface="Arial Unicode MS" pitchFamily="34" charset="-128"/>
                        </a:rPr>
                        <a:t>  24.4</a:t>
                      </a:r>
                    </a:p>
                  </a:txBody>
                  <a:tcPr marL="0" marR="0" marT="0" marB="0" anchor="ctr" horzOverflow="overflow">
                    <a:lnL>
                      <a:noFill/>
                    </a:lnL>
                    <a:lnR>
                      <a:noFill/>
                    </a:lnR>
                    <a:lnT>
                      <a:noFill/>
                    </a:lnT>
                    <a:lnB w="12700" cap="flat" cmpd="sng" algn="ctr">
                      <a:solidFill>
                        <a:srgbClr val="FFFFFF"/>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66FFFF"/>
                          </a:solidFill>
                          <a:effectLst/>
                          <a:latin typeface="Arial" pitchFamily="34" charset="0"/>
                          <a:ea typeface="Arial Unicode MS" pitchFamily="34" charset="-128"/>
                          <a:cs typeface="Arial Unicode MS" pitchFamily="34" charset="-128"/>
                        </a:rPr>
                        <a:t>  21.2</a:t>
                      </a:r>
                    </a:p>
                  </a:txBody>
                  <a:tcPr marL="0" marR="0" marT="0" marB="0" anchor="ctr" horzOverflow="overflow">
                    <a:lnL>
                      <a:noFill/>
                    </a:lnL>
                    <a:lnR>
                      <a:noFill/>
                    </a:lnR>
                    <a:lnT>
                      <a:noFill/>
                    </a:lnT>
                    <a:lnB w="12700" cap="flat" cmpd="sng" algn="ctr">
                      <a:solidFill>
                        <a:srgbClr val="FFFFFF"/>
                      </a:solidFill>
                      <a:prstDash val="solid"/>
                      <a:round/>
                      <a:headEnd type="none" w="med" len="med"/>
                      <a:tailEnd type="none" w="med" len="med"/>
                    </a:lnB>
                    <a:lnTlToBr>
                      <a:noFill/>
                    </a:lnTlToBr>
                    <a:lnBlToTr>
                      <a:noFill/>
                    </a:lnBlToTr>
                    <a:noFill/>
                  </a:tcPr>
                </a:tc>
                <a:tc hMerge="1">
                  <a:txBody>
                    <a:bodyPr/>
                    <a:lstStyle/>
                    <a:p>
                      <a:endParaRPr lang="en-US"/>
                    </a:p>
                  </a:txBody>
                  <a:tcPr/>
                </a:tc>
              </a:tr>
            </a:tbl>
          </a:graphicData>
        </a:graphic>
      </p:graphicFrame>
      <p:sp>
        <p:nvSpPr>
          <p:cNvPr id="6" name="TextBox 5"/>
          <p:cNvSpPr txBox="1"/>
          <p:nvPr/>
        </p:nvSpPr>
        <p:spPr>
          <a:xfrm>
            <a:off x="537029" y="6172200"/>
            <a:ext cx="4700776" cy="276999"/>
          </a:xfrm>
          <a:prstGeom prst="rect">
            <a:avLst/>
          </a:prstGeom>
          <a:noFill/>
        </p:spPr>
        <p:txBody>
          <a:bodyPr wrap="none" rtlCol="0">
            <a:spAutoFit/>
          </a:bodyPr>
          <a:lstStyle/>
          <a:p>
            <a:r>
              <a:rPr lang="en-US" sz="1200" b="1" dirty="0" smtClean="0"/>
              <a:t>Censoring rate for </a:t>
            </a:r>
            <a:r>
              <a:rPr lang="en-US" sz="1200" b="1" dirty="0" err="1" smtClean="0"/>
              <a:t>Pem+Cb+Bev</a:t>
            </a:r>
            <a:r>
              <a:rPr lang="en-US" sz="1200" b="1" dirty="0" smtClean="0"/>
              <a:t> was 27.8%; for </a:t>
            </a:r>
            <a:r>
              <a:rPr lang="en-US" sz="1200" b="1" dirty="0" err="1" smtClean="0"/>
              <a:t>Pac+Cb+Bev</a:t>
            </a:r>
            <a:r>
              <a:rPr lang="en-US" sz="1200" b="1" dirty="0" smtClean="0"/>
              <a:t> was 27.2%</a:t>
            </a:r>
            <a:endParaRPr lang="en-US" sz="1200" dirty="0"/>
          </a:p>
        </p:txBody>
      </p:sp>
      <p:sp>
        <p:nvSpPr>
          <p:cNvPr id="7" name="TextBox 6"/>
          <p:cNvSpPr txBox="1">
            <a:spLocks noChangeArrowheads="1"/>
          </p:cNvSpPr>
          <p:nvPr/>
        </p:nvSpPr>
        <p:spPr bwMode="auto">
          <a:xfrm>
            <a:off x="381000" y="6477000"/>
            <a:ext cx="4654414" cy="323165"/>
          </a:xfrm>
          <a:prstGeom prst="rect">
            <a:avLst/>
          </a:prstGeom>
          <a:noFill/>
          <a:ln w="9525">
            <a:noFill/>
            <a:miter lim="800000"/>
            <a:headEnd/>
            <a:tailEnd/>
          </a:ln>
        </p:spPr>
        <p:txBody>
          <a:bodyPr wrap="none">
            <a:spAutoFit/>
          </a:bodyPr>
          <a:lstStyle/>
          <a:p>
            <a:r>
              <a:rPr lang="en-US" sz="1500" dirty="0"/>
              <a:t>Courtesy of Patel J et al. </a:t>
            </a:r>
            <a:r>
              <a:rPr lang="en-US" sz="1500" dirty="0" err="1"/>
              <a:t>Proc</a:t>
            </a:r>
            <a:r>
              <a:rPr lang="en-US" sz="1500" dirty="0"/>
              <a:t> IASLC 2012;Abstract PLBA1.</a:t>
            </a:r>
            <a:endParaRPr lang="en-US" sz="1500" b="1" dirty="0">
              <a:solidFill>
                <a:srgbClr val="FFFF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2" name="Object 2"/>
          <p:cNvGraphicFramePr>
            <a:graphicFrameLocks noChangeAspect="1"/>
          </p:cNvGraphicFramePr>
          <p:nvPr/>
        </p:nvGraphicFramePr>
        <p:xfrm>
          <a:off x="213757" y="427800"/>
          <a:ext cx="8650288" cy="6664325"/>
        </p:xfrm>
        <a:graphic>
          <a:graphicData uri="http://schemas.openxmlformats.org/presentationml/2006/ole">
            <mc:AlternateContent xmlns:mc="http://schemas.openxmlformats.org/markup-compatibility/2006">
              <mc:Choice xmlns:v="urn:schemas-microsoft-com:vml" Requires="v">
                <p:oleObj spid="_x0000_s7207" name="SPW 11.0 Graph" r:id="rId4" imgW="7594600" imgH="5854700" progId="">
                  <p:embed/>
                </p:oleObj>
              </mc:Choice>
              <mc:Fallback>
                <p:oleObj name="SPW 11.0 Graph" r:id="rId4" imgW="7594600" imgH="5854700" progId="">
                  <p:embed/>
                  <p:pic>
                    <p:nvPicPr>
                      <p:cNvPr id="0" name="Picture 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757" y="427800"/>
                        <a:ext cx="8650288" cy="666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5123" name="TextBox 8"/>
          <p:cNvSpPr txBox="1">
            <a:spLocks noChangeArrowheads="1"/>
          </p:cNvSpPr>
          <p:nvPr/>
        </p:nvSpPr>
        <p:spPr bwMode="auto">
          <a:xfrm>
            <a:off x="-1" y="101600"/>
            <a:ext cx="9144001" cy="1015663"/>
          </a:xfrm>
          <a:prstGeom prst="rect">
            <a:avLst/>
          </a:prstGeom>
          <a:noFill/>
          <a:ln w="9525">
            <a:noFill/>
            <a:miter lim="800000"/>
            <a:headEnd/>
            <a:tailEnd/>
          </a:ln>
        </p:spPr>
        <p:txBody>
          <a:bodyPr wrap="square">
            <a:spAutoFit/>
          </a:bodyPr>
          <a:lstStyle/>
          <a:p>
            <a:pPr algn="ctr"/>
            <a:r>
              <a:rPr lang="en-US" sz="3000" b="1" dirty="0" err="1" smtClean="0">
                <a:solidFill>
                  <a:srgbClr val="FFFF00"/>
                </a:solidFill>
                <a:cs typeface="Arial" pitchFamily="34" charset="0"/>
              </a:rPr>
              <a:t>PointBreak</a:t>
            </a:r>
            <a:r>
              <a:rPr lang="en-US" sz="3000" b="1" dirty="0" smtClean="0">
                <a:solidFill>
                  <a:srgbClr val="FFFF00"/>
                </a:solidFill>
                <a:cs typeface="Arial" pitchFamily="34" charset="0"/>
              </a:rPr>
              <a:t>: Pre-specified Exploratory Analysis </a:t>
            </a:r>
            <a:r>
              <a:rPr lang="en-US" sz="3000" b="1" dirty="0">
                <a:solidFill>
                  <a:srgbClr val="FFFF00"/>
                </a:solidFill>
                <a:cs typeface="Arial" pitchFamily="34" charset="0"/>
              </a:rPr>
              <a:t>of </a:t>
            </a:r>
            <a:endParaRPr lang="en-US" sz="3000" b="1" dirty="0" smtClean="0">
              <a:solidFill>
                <a:srgbClr val="FFFF00"/>
              </a:solidFill>
              <a:cs typeface="Arial" pitchFamily="34" charset="0"/>
            </a:endParaRPr>
          </a:p>
          <a:p>
            <a:pPr algn="ctr"/>
            <a:r>
              <a:rPr lang="en-US" sz="3000" b="1" dirty="0" smtClean="0">
                <a:solidFill>
                  <a:srgbClr val="FFFF00"/>
                </a:solidFill>
                <a:cs typeface="Arial" pitchFamily="34" charset="0"/>
              </a:rPr>
              <a:t>KM </a:t>
            </a:r>
            <a:r>
              <a:rPr lang="en-US" sz="3000" b="1" dirty="0">
                <a:solidFill>
                  <a:srgbClr val="FFFF00"/>
                </a:solidFill>
                <a:cs typeface="Arial" pitchFamily="34" charset="0"/>
              </a:rPr>
              <a:t>PFS </a:t>
            </a:r>
            <a:r>
              <a:rPr lang="en-US" sz="3000" b="1" dirty="0" smtClean="0">
                <a:solidFill>
                  <a:srgbClr val="FFFF00"/>
                </a:solidFill>
                <a:cs typeface="Arial" pitchFamily="34" charset="0"/>
              </a:rPr>
              <a:t>from </a:t>
            </a:r>
            <a:r>
              <a:rPr lang="en-US" sz="3000" b="1" dirty="0">
                <a:solidFill>
                  <a:srgbClr val="FFFF00"/>
                </a:solidFill>
                <a:cs typeface="Arial" pitchFamily="34" charset="0"/>
              </a:rPr>
              <a:t>Randomization: </a:t>
            </a:r>
            <a:r>
              <a:rPr lang="en-US" sz="3000" b="1" dirty="0" smtClean="0">
                <a:solidFill>
                  <a:srgbClr val="FFFF00"/>
                </a:solidFill>
                <a:cs typeface="Arial" pitchFamily="34" charset="0"/>
              </a:rPr>
              <a:t>Maintenance Group</a:t>
            </a:r>
            <a:endParaRPr lang="en-US" sz="3000" b="1" dirty="0">
              <a:solidFill>
                <a:srgbClr val="FFFF00"/>
              </a:solidFill>
              <a:cs typeface="Arial" pitchFamily="34" charset="0"/>
            </a:endParaRPr>
          </a:p>
        </p:txBody>
      </p:sp>
      <p:sp>
        <p:nvSpPr>
          <p:cNvPr id="5124" name="Line 24"/>
          <p:cNvSpPr>
            <a:spLocks noChangeShapeType="1"/>
          </p:cNvSpPr>
          <p:nvPr/>
        </p:nvSpPr>
        <p:spPr bwMode="auto">
          <a:xfrm flipV="1">
            <a:off x="354013" y="1230313"/>
            <a:ext cx="8499475" cy="0"/>
          </a:xfrm>
          <a:prstGeom prst="line">
            <a:avLst/>
          </a:prstGeom>
          <a:noFill/>
          <a:ln w="38100">
            <a:solidFill>
              <a:srgbClr val="FFFFFF"/>
            </a:solidFill>
            <a:round/>
            <a:headEnd/>
            <a:tailEnd/>
          </a:ln>
        </p:spPr>
        <p:txBody>
          <a:bodyPr wrap="none" lIns="0" tIns="0" rIns="0" bIns="0" anchor="ctr"/>
          <a:lstStyle/>
          <a:p>
            <a:endParaRPr lang="en-US"/>
          </a:p>
        </p:txBody>
      </p:sp>
      <p:graphicFrame>
        <p:nvGraphicFramePr>
          <p:cNvPr id="6" name="Group 40"/>
          <p:cNvGraphicFramePr>
            <a:graphicFrameLocks noGrp="1"/>
          </p:cNvGraphicFramePr>
          <p:nvPr/>
        </p:nvGraphicFramePr>
        <p:xfrm>
          <a:off x="4114800" y="1752600"/>
          <a:ext cx="4735512" cy="948099"/>
        </p:xfrm>
        <a:graphic>
          <a:graphicData uri="http://schemas.openxmlformats.org/drawingml/2006/table">
            <a:tbl>
              <a:tblPr/>
              <a:tblGrid>
                <a:gridCol w="1869685"/>
                <a:gridCol w="1517202"/>
                <a:gridCol w="1348625"/>
              </a:tblGrid>
              <a:tr h="554608">
                <a:tc>
                  <a:txBody>
                    <a:bodyPr/>
                    <a:lstStyle/>
                    <a:p>
                      <a:pPr marL="90488" marR="0" lvl="0" indent="0" algn="l" defTabSz="914400" rtl="0" eaLnBrk="1" fontAlgn="base" latinLnBrk="0" hangingPunct="1">
                        <a:lnSpc>
                          <a:spcPct val="100000"/>
                        </a:lnSpc>
                        <a:spcBef>
                          <a:spcPct val="0"/>
                        </a:spcBef>
                        <a:spcAft>
                          <a:spcPct val="0"/>
                        </a:spcAft>
                        <a:buClr>
                          <a:schemeClr val="bg1"/>
                        </a:buClr>
                        <a:buSzTx/>
                        <a:buFontTx/>
                        <a:buNone/>
                        <a:tabLst/>
                      </a:pPr>
                      <a:r>
                        <a:rPr kumimoji="0" lang="es-ES" sz="1600" b="1" i="0" u="none" strike="noStrike" cap="none" normalizeH="0" baseline="0" dirty="0" smtClean="0">
                          <a:ln>
                            <a:noFill/>
                          </a:ln>
                          <a:solidFill>
                            <a:schemeClr val="bg1"/>
                          </a:solidFill>
                          <a:effectLst/>
                          <a:latin typeface="Arial" pitchFamily="34" charset="0"/>
                          <a:ea typeface="Arial Unicode MS" pitchFamily="34" charset="-128"/>
                          <a:cs typeface="Arial Unicode MS" pitchFamily="34" charset="-128"/>
                        </a:rPr>
                        <a:t> </a:t>
                      </a:r>
                    </a:p>
                  </a:txBody>
                  <a:tcPr marL="0" marR="0" marT="0" marB="0" anchor="ctr"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CA" sz="1600" b="1" i="0" u="none" strike="noStrike" cap="none" normalizeH="0" baseline="0" dirty="0" smtClean="0">
                          <a:ln>
                            <a:noFill/>
                          </a:ln>
                          <a:solidFill>
                            <a:srgbClr val="FFFF00"/>
                          </a:solidFill>
                          <a:effectLst/>
                          <a:latin typeface="+mn-lt"/>
                          <a:ea typeface="Arial Unicode MS" pitchFamily="34" charset="-128"/>
                          <a:cs typeface="Arial Unicode MS" pitchFamily="34" charset="-128"/>
                        </a:rPr>
                        <a:t>Pem+Cb+Bev</a:t>
                      </a:r>
                    </a:p>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CA" sz="1600" b="1" i="0" u="none" strike="noStrike" cap="none" normalizeH="0" baseline="0" dirty="0" smtClean="0">
                          <a:ln>
                            <a:noFill/>
                          </a:ln>
                          <a:solidFill>
                            <a:srgbClr val="FFFF00"/>
                          </a:solidFill>
                          <a:effectLst/>
                          <a:latin typeface="+mn-lt"/>
                          <a:ea typeface="Arial Unicode MS" pitchFamily="34" charset="-128"/>
                          <a:cs typeface="Arial Unicode MS" pitchFamily="34" charset="-128"/>
                        </a:rPr>
                        <a:t>(n=292)</a:t>
                      </a:r>
                    </a:p>
                  </a:txBody>
                  <a:tcPr marL="0" marR="0" marT="0" marB="0"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defRPr/>
                      </a:pPr>
                      <a:r>
                        <a:rPr kumimoji="0" lang="en-CA" sz="1600" b="1" i="0" u="none" strike="noStrike" cap="none" normalizeH="0" baseline="0" dirty="0" smtClean="0">
                          <a:ln>
                            <a:noFill/>
                          </a:ln>
                          <a:solidFill>
                            <a:srgbClr val="66FFFF"/>
                          </a:solidFill>
                          <a:effectLst/>
                          <a:latin typeface="+mn-lt"/>
                          <a:ea typeface="Arial Unicode MS" pitchFamily="34" charset="-128"/>
                          <a:cs typeface="Arial Unicode MS" pitchFamily="34" charset="-128"/>
                        </a:rPr>
                        <a:t>Pac+Cb+Bev</a:t>
                      </a:r>
                    </a:p>
                    <a:p>
                      <a:pPr marL="0" marR="0" lvl="0" indent="0" algn="ctr" defTabSz="914400" rtl="0" eaLnBrk="1" fontAlgn="base" latinLnBrk="0" hangingPunct="1">
                        <a:lnSpc>
                          <a:spcPct val="100000"/>
                        </a:lnSpc>
                        <a:spcBef>
                          <a:spcPct val="0"/>
                        </a:spcBef>
                        <a:spcAft>
                          <a:spcPct val="0"/>
                        </a:spcAft>
                        <a:buClr>
                          <a:schemeClr val="bg1"/>
                        </a:buClr>
                        <a:buSzTx/>
                        <a:buFontTx/>
                        <a:buNone/>
                        <a:tabLst/>
                        <a:defRPr/>
                      </a:pPr>
                      <a:r>
                        <a:rPr kumimoji="0" lang="en-CA" sz="1600" b="1" i="0" u="none" strike="noStrike" cap="none" normalizeH="0" baseline="0" dirty="0" smtClean="0">
                          <a:ln>
                            <a:noFill/>
                          </a:ln>
                          <a:solidFill>
                            <a:srgbClr val="66FFFF"/>
                          </a:solidFill>
                          <a:effectLst/>
                          <a:latin typeface="+mn-lt"/>
                          <a:ea typeface="Arial Unicode MS" pitchFamily="34" charset="-128"/>
                          <a:cs typeface="Arial Unicode MS" pitchFamily="34" charset="-128"/>
                        </a:rPr>
                        <a:t>(n=298)</a:t>
                      </a:r>
                    </a:p>
                  </a:txBody>
                  <a:tcPr marL="0" marR="0" marT="0" marB="0"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393491">
                <a:tc>
                  <a:txBody>
                    <a:bodyPr/>
                    <a:lstStyle/>
                    <a:p>
                      <a:pPr marL="90488"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1600" b="1" i="0" u="none" strike="noStrike" cap="none" normalizeH="0" baseline="0" dirty="0" smtClean="0">
                          <a:ln>
                            <a:noFill/>
                          </a:ln>
                          <a:solidFill>
                            <a:schemeClr val="tx1"/>
                          </a:solidFill>
                          <a:effectLst/>
                          <a:latin typeface="+mn-lt"/>
                          <a:ea typeface="Arial Unicode MS" pitchFamily="34" charset="-128"/>
                          <a:cs typeface="Arial Unicode MS" pitchFamily="34" charset="-128"/>
                        </a:rPr>
                        <a:t>PFS median (mo)</a:t>
                      </a:r>
                    </a:p>
                  </a:txBody>
                  <a:tcPr marL="0" marR="0" marT="0" marB="0" anchor="ctr" horzOverflow="overflow">
                    <a:lnL>
                      <a:noFill/>
                    </a:lnL>
                    <a:lnR>
                      <a:noFill/>
                    </a:lnR>
                    <a:lnT w="12700" cap="flat" cmpd="sng" algn="ctr">
                      <a:solidFill>
                        <a:srgbClr val="FFFFFF"/>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00"/>
                          </a:solidFill>
                          <a:effectLst/>
                          <a:latin typeface="+mn-lt"/>
                          <a:ea typeface="Arial Unicode MS" pitchFamily="34" charset="-128"/>
                          <a:cs typeface="Arial Unicode MS" pitchFamily="34" charset="-128"/>
                        </a:rPr>
                        <a:t>8.6</a:t>
                      </a:r>
                    </a:p>
                  </a:txBody>
                  <a:tcPr marL="0" marR="0" marT="0" marB="0" anchor="ctr" horzOverflow="overflow">
                    <a:lnL>
                      <a:noFill/>
                    </a:lnL>
                    <a:lnR>
                      <a:noFill/>
                    </a:lnR>
                    <a:lnT w="12700" cap="flat" cmpd="sng" algn="ctr">
                      <a:solidFill>
                        <a:srgbClr val="FFFFFF"/>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66FFFF"/>
                          </a:solidFill>
                          <a:effectLst/>
                          <a:latin typeface="+mn-lt"/>
                          <a:ea typeface="Arial Unicode MS" pitchFamily="34" charset="-128"/>
                          <a:cs typeface="Arial Unicode MS" pitchFamily="34" charset="-128"/>
                        </a:rPr>
                        <a:t>6.9</a:t>
                      </a:r>
                    </a:p>
                  </a:txBody>
                  <a:tcPr marL="0" marR="0" marT="0" marB="0" anchor="ctr" horzOverflow="overflow">
                    <a:lnL>
                      <a:noFill/>
                    </a:lnL>
                    <a:lnR>
                      <a:noFill/>
                    </a:lnR>
                    <a:lnT w="12700" cap="flat" cmpd="sng" algn="ctr">
                      <a:solidFill>
                        <a:srgbClr val="FFFFFF"/>
                      </a:solidFill>
                      <a:prstDash val="solid"/>
                      <a:round/>
                      <a:headEnd type="none" w="med" len="med"/>
                      <a:tailEnd type="none" w="med" len="med"/>
                    </a:lnT>
                    <a:lnB>
                      <a:noFill/>
                    </a:lnB>
                    <a:lnTlToBr>
                      <a:noFill/>
                    </a:lnTlToBr>
                    <a:lnBlToTr>
                      <a:noFill/>
                    </a:lnBlToTr>
                    <a:noFill/>
                  </a:tcPr>
                </a:tc>
              </a:tr>
            </a:tbl>
          </a:graphicData>
        </a:graphic>
      </p:graphicFrame>
      <p:sp>
        <p:nvSpPr>
          <p:cNvPr id="5138" name="TextBox 6"/>
          <p:cNvSpPr txBox="1">
            <a:spLocks noChangeArrowheads="1"/>
          </p:cNvSpPr>
          <p:nvPr/>
        </p:nvSpPr>
        <p:spPr bwMode="auto">
          <a:xfrm>
            <a:off x="870857" y="5943600"/>
            <a:ext cx="7068457" cy="461665"/>
          </a:xfrm>
          <a:prstGeom prst="rect">
            <a:avLst/>
          </a:prstGeom>
          <a:noFill/>
          <a:ln w="9525">
            <a:noFill/>
            <a:miter lim="800000"/>
            <a:headEnd/>
            <a:tailEnd/>
          </a:ln>
        </p:spPr>
        <p:txBody>
          <a:bodyPr wrap="square">
            <a:spAutoFit/>
          </a:bodyPr>
          <a:lstStyle/>
          <a:p>
            <a:r>
              <a:rPr lang="en-GB" sz="1200" b="1" dirty="0" smtClean="0"/>
              <a:t>Pre-specified </a:t>
            </a:r>
            <a:r>
              <a:rPr lang="en-GB" sz="1200" b="1" dirty="0"/>
              <a:t>exploratory non-comparative subgroup </a:t>
            </a:r>
            <a:r>
              <a:rPr lang="en-GB" sz="1200" b="1" dirty="0" smtClean="0"/>
              <a:t>analyses </a:t>
            </a:r>
          </a:p>
          <a:p>
            <a:r>
              <a:rPr lang="en-US" sz="1200" b="1" dirty="0" smtClean="0"/>
              <a:t>Censoring rate for </a:t>
            </a:r>
            <a:r>
              <a:rPr lang="en-US" sz="1200" b="1" dirty="0" err="1" smtClean="0"/>
              <a:t>Pem+Cb+Bev</a:t>
            </a:r>
            <a:r>
              <a:rPr lang="en-US" sz="1200" b="1" dirty="0" smtClean="0"/>
              <a:t> was 24.7%; for </a:t>
            </a:r>
            <a:r>
              <a:rPr lang="en-US" sz="1200" b="1" dirty="0" err="1" smtClean="0"/>
              <a:t>Pac+Cb+Bev</a:t>
            </a:r>
            <a:r>
              <a:rPr lang="en-US" sz="1200" b="1" dirty="0" smtClean="0"/>
              <a:t> was 14.1%</a:t>
            </a:r>
            <a:endParaRPr lang="en-US" sz="1200" dirty="0" smtClean="0"/>
          </a:p>
        </p:txBody>
      </p:sp>
      <p:sp>
        <p:nvSpPr>
          <p:cNvPr id="7" name="TextBox 6"/>
          <p:cNvSpPr txBox="1">
            <a:spLocks noChangeArrowheads="1"/>
          </p:cNvSpPr>
          <p:nvPr/>
        </p:nvSpPr>
        <p:spPr bwMode="auto">
          <a:xfrm>
            <a:off x="381000" y="6477000"/>
            <a:ext cx="4654414" cy="323165"/>
          </a:xfrm>
          <a:prstGeom prst="rect">
            <a:avLst/>
          </a:prstGeom>
          <a:noFill/>
          <a:ln w="9525">
            <a:noFill/>
            <a:miter lim="800000"/>
            <a:headEnd/>
            <a:tailEnd/>
          </a:ln>
        </p:spPr>
        <p:txBody>
          <a:bodyPr wrap="none">
            <a:spAutoFit/>
          </a:bodyPr>
          <a:lstStyle/>
          <a:p>
            <a:r>
              <a:rPr lang="en-US" sz="1500" dirty="0"/>
              <a:t>Courtesy of Patel J et al. </a:t>
            </a:r>
            <a:r>
              <a:rPr lang="en-US" sz="1500" dirty="0" err="1"/>
              <a:t>Proc</a:t>
            </a:r>
            <a:r>
              <a:rPr lang="en-US" sz="1500" dirty="0"/>
              <a:t> IASLC 2012;Abstract PLBA1.</a:t>
            </a:r>
            <a:endParaRPr lang="en-US" sz="1500" b="1" dirty="0">
              <a:solidFill>
                <a:srgbClr val="FFFF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46" name="Object 2"/>
          <p:cNvGraphicFramePr>
            <a:graphicFrameLocks noChangeAspect="1"/>
          </p:cNvGraphicFramePr>
          <p:nvPr>
            <p:extLst>
              <p:ext uri="{D42A27DB-BD31-4B8C-83A1-F6EECF244321}">
                <p14:modId xmlns:p14="http://schemas.microsoft.com/office/powerpoint/2010/main" val="1827852364"/>
              </p:ext>
            </p:extLst>
          </p:nvPr>
        </p:nvGraphicFramePr>
        <p:xfrm>
          <a:off x="146050" y="152400"/>
          <a:ext cx="8997950" cy="6934200"/>
        </p:xfrm>
        <a:graphic>
          <a:graphicData uri="http://schemas.openxmlformats.org/presentationml/2006/ole">
            <mc:AlternateContent xmlns:mc="http://schemas.openxmlformats.org/markup-compatibility/2006">
              <mc:Choice xmlns:v="urn:schemas-microsoft-com:vml" Requires="v">
                <p:oleObj spid="_x0000_s8231" name="SPW 11.0 Graph" r:id="rId4" imgW="7594600" imgH="5854700" progId="">
                  <p:embed/>
                </p:oleObj>
              </mc:Choice>
              <mc:Fallback>
                <p:oleObj name="SPW 11.0 Graph" r:id="rId4" imgW="7594600" imgH="5854700" progId="">
                  <p:embed/>
                  <p:pic>
                    <p:nvPicPr>
                      <p:cNvPr id="0" name="Picture 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6050" y="152400"/>
                        <a:ext cx="8997950" cy="693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6147" name="TextBox 8"/>
          <p:cNvSpPr txBox="1">
            <a:spLocks noChangeArrowheads="1"/>
          </p:cNvSpPr>
          <p:nvPr/>
        </p:nvSpPr>
        <p:spPr bwMode="auto">
          <a:xfrm>
            <a:off x="1" y="58738"/>
            <a:ext cx="9144000" cy="1015663"/>
          </a:xfrm>
          <a:prstGeom prst="rect">
            <a:avLst/>
          </a:prstGeom>
          <a:noFill/>
          <a:ln w="9525">
            <a:noFill/>
            <a:miter lim="800000"/>
            <a:headEnd/>
            <a:tailEnd/>
          </a:ln>
        </p:spPr>
        <p:txBody>
          <a:bodyPr wrap="square">
            <a:spAutoFit/>
          </a:bodyPr>
          <a:lstStyle/>
          <a:p>
            <a:pPr algn="ctr"/>
            <a:r>
              <a:rPr lang="en-US" sz="3000" b="1" dirty="0" err="1">
                <a:solidFill>
                  <a:srgbClr val="FFFF00"/>
                </a:solidFill>
                <a:cs typeface="Arial" pitchFamily="34" charset="0"/>
              </a:rPr>
              <a:t>PointBreak</a:t>
            </a:r>
            <a:r>
              <a:rPr lang="en-US" sz="3000" b="1" dirty="0">
                <a:solidFill>
                  <a:srgbClr val="FFFF00"/>
                </a:solidFill>
                <a:cs typeface="Arial" pitchFamily="34" charset="0"/>
              </a:rPr>
              <a:t>: </a:t>
            </a:r>
            <a:r>
              <a:rPr lang="en-US" sz="3000" b="1" dirty="0" smtClean="0">
                <a:solidFill>
                  <a:srgbClr val="FFFF00"/>
                </a:solidFill>
                <a:cs typeface="Arial" pitchFamily="34" charset="0"/>
              </a:rPr>
              <a:t>Pre-specified Exploratory Analysis </a:t>
            </a:r>
            <a:r>
              <a:rPr lang="en-US" sz="3000" b="1" dirty="0">
                <a:solidFill>
                  <a:srgbClr val="FFFF00"/>
                </a:solidFill>
                <a:cs typeface="Arial" pitchFamily="34" charset="0"/>
              </a:rPr>
              <a:t>of KM </a:t>
            </a:r>
            <a:r>
              <a:rPr lang="en-US" sz="3000" b="1" dirty="0" smtClean="0">
                <a:solidFill>
                  <a:srgbClr val="FFFF00"/>
                </a:solidFill>
                <a:cs typeface="Arial" pitchFamily="34" charset="0"/>
              </a:rPr>
              <a:t>OS from </a:t>
            </a:r>
            <a:r>
              <a:rPr lang="en-US" sz="3000" b="1" dirty="0">
                <a:solidFill>
                  <a:srgbClr val="FFFF00"/>
                </a:solidFill>
                <a:cs typeface="Arial" pitchFamily="34" charset="0"/>
              </a:rPr>
              <a:t>Randomization: Maintenance </a:t>
            </a:r>
            <a:r>
              <a:rPr lang="en-US" sz="3000" b="1" dirty="0" smtClean="0">
                <a:solidFill>
                  <a:srgbClr val="FFFF00"/>
                </a:solidFill>
                <a:cs typeface="Arial" pitchFamily="34" charset="0"/>
              </a:rPr>
              <a:t>Group</a:t>
            </a:r>
            <a:endParaRPr lang="en-US" sz="3000" b="1" dirty="0">
              <a:solidFill>
                <a:srgbClr val="FFFF00"/>
              </a:solidFill>
              <a:cs typeface="Arial" pitchFamily="34" charset="0"/>
            </a:endParaRPr>
          </a:p>
        </p:txBody>
      </p:sp>
      <p:sp>
        <p:nvSpPr>
          <p:cNvPr id="6148" name="Line 24"/>
          <p:cNvSpPr>
            <a:spLocks noChangeShapeType="1"/>
          </p:cNvSpPr>
          <p:nvPr/>
        </p:nvSpPr>
        <p:spPr bwMode="auto">
          <a:xfrm flipV="1">
            <a:off x="354013" y="1109663"/>
            <a:ext cx="8499475" cy="0"/>
          </a:xfrm>
          <a:prstGeom prst="line">
            <a:avLst/>
          </a:prstGeom>
          <a:noFill/>
          <a:ln w="38100">
            <a:solidFill>
              <a:srgbClr val="FFFFFF"/>
            </a:solidFill>
            <a:round/>
            <a:headEnd/>
            <a:tailEnd/>
          </a:ln>
        </p:spPr>
        <p:txBody>
          <a:bodyPr wrap="none" lIns="0" tIns="0" rIns="0" bIns="0" anchor="ctr"/>
          <a:lstStyle/>
          <a:p>
            <a:endParaRPr lang="en-US"/>
          </a:p>
        </p:txBody>
      </p:sp>
      <p:graphicFrame>
        <p:nvGraphicFramePr>
          <p:cNvPr id="7" name="Group 40"/>
          <p:cNvGraphicFramePr>
            <a:graphicFrameLocks noGrp="1"/>
          </p:cNvGraphicFramePr>
          <p:nvPr/>
        </p:nvGraphicFramePr>
        <p:xfrm>
          <a:off x="3962400" y="1447800"/>
          <a:ext cx="4783013" cy="1238338"/>
        </p:xfrm>
        <a:graphic>
          <a:graphicData uri="http://schemas.openxmlformats.org/drawingml/2006/table">
            <a:tbl>
              <a:tblPr/>
              <a:tblGrid>
                <a:gridCol w="1885354"/>
                <a:gridCol w="1529917"/>
                <a:gridCol w="1367742"/>
              </a:tblGrid>
              <a:tr h="589625">
                <a:tc>
                  <a:txBody>
                    <a:bodyPr/>
                    <a:lstStyle/>
                    <a:p>
                      <a:pPr marL="90488" marR="0" lvl="0" indent="0" algn="l" defTabSz="914400" rtl="0" eaLnBrk="1" fontAlgn="base" latinLnBrk="0" hangingPunct="1">
                        <a:lnSpc>
                          <a:spcPct val="100000"/>
                        </a:lnSpc>
                        <a:spcBef>
                          <a:spcPct val="0"/>
                        </a:spcBef>
                        <a:spcAft>
                          <a:spcPct val="0"/>
                        </a:spcAft>
                        <a:buClr>
                          <a:schemeClr val="bg1"/>
                        </a:buClr>
                        <a:buSzTx/>
                        <a:buFontTx/>
                        <a:buNone/>
                        <a:tabLst/>
                      </a:pPr>
                      <a:r>
                        <a:rPr kumimoji="0" lang="es-ES" sz="1600" b="1" i="0" u="none" strike="noStrike" cap="none" normalizeH="0" baseline="0" dirty="0" smtClean="0">
                          <a:ln>
                            <a:noFill/>
                          </a:ln>
                          <a:solidFill>
                            <a:schemeClr val="bg1"/>
                          </a:solidFill>
                          <a:effectLst/>
                          <a:latin typeface="Arial" pitchFamily="34" charset="0"/>
                          <a:ea typeface="Arial Unicode MS" pitchFamily="34" charset="-128"/>
                          <a:cs typeface="Arial Unicode MS" pitchFamily="34" charset="-128"/>
                        </a:rPr>
                        <a:t> </a:t>
                      </a:r>
                    </a:p>
                  </a:txBody>
                  <a:tcPr marL="0" marR="0" marT="0" marB="0" anchor="ctr"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CA" sz="1600" b="1" i="0" u="none" strike="noStrike" cap="none" normalizeH="0" baseline="0" dirty="0" smtClean="0">
                          <a:ln>
                            <a:noFill/>
                          </a:ln>
                          <a:solidFill>
                            <a:srgbClr val="FFFF00"/>
                          </a:solidFill>
                          <a:effectLst/>
                          <a:latin typeface="+mn-lt"/>
                          <a:ea typeface="Arial Unicode MS" pitchFamily="34" charset="-128"/>
                          <a:cs typeface="Arial Unicode MS" pitchFamily="34" charset="-128"/>
                        </a:rPr>
                        <a:t>Pem+Cb+Bev</a:t>
                      </a:r>
                    </a:p>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CA" sz="1600" b="1" i="0" u="none" strike="noStrike" cap="none" normalizeH="0" baseline="0" dirty="0" smtClean="0">
                          <a:ln>
                            <a:noFill/>
                          </a:ln>
                          <a:solidFill>
                            <a:srgbClr val="FFFF00"/>
                          </a:solidFill>
                          <a:effectLst/>
                          <a:latin typeface="+mn-lt"/>
                          <a:ea typeface="Arial Unicode MS" pitchFamily="34" charset="-128"/>
                          <a:cs typeface="Arial Unicode MS" pitchFamily="34" charset="-128"/>
                        </a:rPr>
                        <a:t>(n=292)</a:t>
                      </a:r>
                    </a:p>
                  </a:txBody>
                  <a:tcPr marL="0" marR="0" marT="0" marB="0" anchor="ctr"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defRPr/>
                      </a:pPr>
                      <a:r>
                        <a:rPr kumimoji="0" lang="en-CA" sz="1600" b="1" i="0" u="none" strike="noStrike" cap="none" normalizeH="0" baseline="0" dirty="0" smtClean="0">
                          <a:ln>
                            <a:noFill/>
                          </a:ln>
                          <a:solidFill>
                            <a:srgbClr val="66FFFF"/>
                          </a:solidFill>
                          <a:effectLst/>
                          <a:latin typeface="+mn-lt"/>
                          <a:ea typeface="Arial Unicode MS" pitchFamily="34" charset="-128"/>
                          <a:cs typeface="Arial Unicode MS" pitchFamily="34" charset="-128"/>
                        </a:rPr>
                        <a:t>Pac+Cb+Bev</a:t>
                      </a:r>
                    </a:p>
                    <a:p>
                      <a:pPr marL="0" marR="0" lvl="0" indent="0" algn="ctr" defTabSz="914400" rtl="0" eaLnBrk="1" fontAlgn="base" latinLnBrk="0" hangingPunct="1">
                        <a:lnSpc>
                          <a:spcPct val="100000"/>
                        </a:lnSpc>
                        <a:spcBef>
                          <a:spcPct val="0"/>
                        </a:spcBef>
                        <a:spcAft>
                          <a:spcPct val="0"/>
                        </a:spcAft>
                        <a:buClr>
                          <a:schemeClr val="bg1"/>
                        </a:buClr>
                        <a:buSzTx/>
                        <a:buFontTx/>
                        <a:buNone/>
                        <a:tabLst/>
                        <a:defRPr/>
                      </a:pPr>
                      <a:r>
                        <a:rPr kumimoji="0" lang="en-CA" sz="1600" b="1" i="0" u="none" strike="noStrike" cap="none" normalizeH="0" baseline="0" dirty="0" smtClean="0">
                          <a:ln>
                            <a:noFill/>
                          </a:ln>
                          <a:solidFill>
                            <a:srgbClr val="66FFFF"/>
                          </a:solidFill>
                          <a:effectLst/>
                          <a:latin typeface="+mn-lt"/>
                          <a:ea typeface="Arial Unicode MS" pitchFamily="34" charset="-128"/>
                          <a:cs typeface="Arial Unicode MS" pitchFamily="34" charset="-128"/>
                        </a:rPr>
                        <a:t>(n=298)</a:t>
                      </a:r>
                    </a:p>
                  </a:txBody>
                  <a:tcPr marL="0" marR="0" marT="0" marB="0" anchor="ctr"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333855">
                <a:tc>
                  <a:txBody>
                    <a:bodyPr/>
                    <a:lstStyle/>
                    <a:p>
                      <a:pPr marL="90488"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1600" b="1" i="0" u="none" strike="noStrike" cap="none" normalizeH="0" baseline="0" dirty="0" smtClean="0">
                          <a:ln>
                            <a:noFill/>
                          </a:ln>
                          <a:solidFill>
                            <a:schemeClr val="tx1"/>
                          </a:solidFill>
                          <a:effectLst/>
                          <a:latin typeface="+mn-lt"/>
                          <a:ea typeface="Arial Unicode MS" pitchFamily="34" charset="-128"/>
                          <a:cs typeface="Arial Unicode MS" pitchFamily="34" charset="-128"/>
                        </a:rPr>
                        <a:t>OS median (mo)</a:t>
                      </a:r>
                    </a:p>
                  </a:txBody>
                  <a:tcPr marL="0" marR="0" marT="0" marB="0" anchor="ctr" horzOverflow="overflow">
                    <a:lnL>
                      <a:noFill/>
                    </a:lnL>
                    <a:lnR>
                      <a:noFill/>
                    </a:lnR>
                    <a:lnT w="12700" cap="flat" cmpd="sng" algn="ctr">
                      <a:solidFill>
                        <a:srgbClr val="FFFFFF"/>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00"/>
                          </a:solidFill>
                          <a:effectLst/>
                          <a:latin typeface="+mn-lt"/>
                          <a:ea typeface="Arial Unicode MS" pitchFamily="34" charset="-128"/>
                          <a:cs typeface="Arial Unicode MS" pitchFamily="34" charset="-128"/>
                        </a:rPr>
                        <a:t>17.7</a:t>
                      </a:r>
                    </a:p>
                  </a:txBody>
                  <a:tcPr marL="0" marR="0" marT="0" marB="0" anchor="ctr" horzOverflow="overflow">
                    <a:lnL>
                      <a:noFill/>
                    </a:lnL>
                    <a:lnR>
                      <a:noFill/>
                    </a:lnR>
                    <a:lnT w="12700" cap="flat" cmpd="sng" algn="ctr">
                      <a:solidFill>
                        <a:srgbClr val="FFFFFF"/>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66FFFF"/>
                          </a:solidFill>
                          <a:effectLst/>
                          <a:latin typeface="+mn-lt"/>
                          <a:ea typeface="Arial Unicode MS" pitchFamily="34" charset="-128"/>
                          <a:cs typeface="Arial Unicode MS" pitchFamily="34" charset="-128"/>
                        </a:rPr>
                        <a:t>15.7</a:t>
                      </a:r>
                    </a:p>
                  </a:txBody>
                  <a:tcPr marL="0" marR="0" marT="0" marB="0" anchor="ctr" horzOverflow="overflow">
                    <a:lnL>
                      <a:noFill/>
                    </a:lnL>
                    <a:lnR>
                      <a:noFill/>
                    </a:lnR>
                    <a:lnT w="12700" cap="flat" cmpd="sng" algn="ctr">
                      <a:solidFill>
                        <a:srgbClr val="FFFFFF"/>
                      </a:solidFill>
                      <a:prstDash val="solid"/>
                      <a:round/>
                      <a:headEnd type="none" w="med" len="med"/>
                      <a:tailEnd type="none" w="med" len="med"/>
                    </a:lnT>
                    <a:lnB>
                      <a:noFill/>
                    </a:lnB>
                    <a:lnTlToBr>
                      <a:noFill/>
                    </a:lnTlToBr>
                    <a:lnBlToTr>
                      <a:noFill/>
                    </a:lnBlToTr>
                    <a:noFill/>
                  </a:tcPr>
                </a:tc>
              </a:tr>
              <a:tr h="314858">
                <a:tc gridSpan="3">
                  <a:txBody>
                    <a:bodyPr/>
                    <a:lstStyle/>
                    <a:p>
                      <a:pPr marL="90488" marR="0" lvl="0" indent="0" algn="l" defTabSz="914400" rtl="0" eaLnBrk="1" fontAlgn="base" latinLnBrk="0" hangingPunct="1">
                        <a:lnSpc>
                          <a:spcPct val="100000"/>
                        </a:lnSpc>
                        <a:spcBef>
                          <a:spcPct val="0"/>
                        </a:spcBef>
                        <a:spcAft>
                          <a:spcPct val="0"/>
                        </a:spcAft>
                        <a:buClr>
                          <a:schemeClr val="bg1"/>
                        </a:buClr>
                        <a:buSzTx/>
                        <a:buFontTx/>
                        <a:buNone/>
                        <a:tabLst/>
                      </a:pPr>
                      <a:endParaRPr kumimoji="0" lang="en-US" sz="1600" b="1" i="0" u="none" strike="noStrike" cap="none" normalizeH="0" baseline="0" dirty="0" smtClean="0">
                        <a:ln>
                          <a:noFill/>
                        </a:ln>
                        <a:solidFill>
                          <a:schemeClr val="bg1"/>
                        </a:solidFill>
                        <a:effectLst/>
                        <a:latin typeface="+mn-lt"/>
                        <a:ea typeface="Arial Unicode MS" pitchFamily="34" charset="-128"/>
                        <a:cs typeface="Arial Unicode MS" pitchFamily="34" charset="-128"/>
                      </a:endParaRPr>
                    </a:p>
                  </a:txBody>
                  <a:tcPr marL="0" marR="0" marT="0" marB="0" anchor="ctr" horzOverflow="overflow">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r>
            </a:tbl>
          </a:graphicData>
        </a:graphic>
      </p:graphicFrame>
      <p:sp>
        <p:nvSpPr>
          <p:cNvPr id="6163" name="TextBox 5"/>
          <p:cNvSpPr txBox="1">
            <a:spLocks noChangeArrowheads="1"/>
          </p:cNvSpPr>
          <p:nvPr/>
        </p:nvSpPr>
        <p:spPr bwMode="auto">
          <a:xfrm>
            <a:off x="749072" y="5867400"/>
            <a:ext cx="6479041" cy="461665"/>
          </a:xfrm>
          <a:prstGeom prst="rect">
            <a:avLst/>
          </a:prstGeom>
          <a:noFill/>
          <a:ln w="9525">
            <a:noFill/>
            <a:miter lim="800000"/>
            <a:headEnd/>
            <a:tailEnd/>
          </a:ln>
        </p:spPr>
        <p:txBody>
          <a:bodyPr wrap="square">
            <a:spAutoFit/>
          </a:bodyPr>
          <a:lstStyle/>
          <a:p>
            <a:r>
              <a:rPr lang="en-GB" sz="1200" b="1" dirty="0" smtClean="0"/>
              <a:t>Pre-specified  </a:t>
            </a:r>
            <a:r>
              <a:rPr lang="en-GB" sz="1200" b="1" dirty="0"/>
              <a:t>exploratory non-comparative subgroup </a:t>
            </a:r>
            <a:r>
              <a:rPr lang="en-GB" sz="1200" b="1" dirty="0" smtClean="0"/>
              <a:t>analyses</a:t>
            </a:r>
          </a:p>
          <a:p>
            <a:r>
              <a:rPr lang="en-US" sz="1200" b="1" dirty="0" smtClean="0"/>
              <a:t>Censoring rate for </a:t>
            </a:r>
            <a:r>
              <a:rPr lang="en-US" sz="1200" b="1" dirty="0" err="1" smtClean="0"/>
              <a:t>Pem+Cb+Bev</a:t>
            </a:r>
            <a:r>
              <a:rPr lang="en-US" sz="1200" b="1" dirty="0" smtClean="0"/>
              <a:t> was 36.0%; for </a:t>
            </a:r>
            <a:r>
              <a:rPr lang="en-US" sz="1200" b="1" dirty="0" err="1" smtClean="0"/>
              <a:t>Pac+Cb+Bev</a:t>
            </a:r>
            <a:r>
              <a:rPr lang="en-US" sz="1200" b="1" dirty="0" smtClean="0"/>
              <a:t> was 30.2%</a:t>
            </a:r>
            <a:endParaRPr lang="en-US" sz="1200" dirty="0" smtClean="0"/>
          </a:p>
        </p:txBody>
      </p:sp>
      <p:sp>
        <p:nvSpPr>
          <p:cNvPr id="8" name="TextBox 6"/>
          <p:cNvSpPr txBox="1">
            <a:spLocks noChangeArrowheads="1"/>
          </p:cNvSpPr>
          <p:nvPr/>
        </p:nvSpPr>
        <p:spPr bwMode="auto">
          <a:xfrm>
            <a:off x="381000" y="6477000"/>
            <a:ext cx="4654414" cy="323165"/>
          </a:xfrm>
          <a:prstGeom prst="rect">
            <a:avLst/>
          </a:prstGeom>
          <a:noFill/>
          <a:ln w="9525">
            <a:noFill/>
            <a:miter lim="800000"/>
            <a:headEnd/>
            <a:tailEnd/>
          </a:ln>
        </p:spPr>
        <p:txBody>
          <a:bodyPr wrap="none">
            <a:spAutoFit/>
          </a:bodyPr>
          <a:lstStyle/>
          <a:p>
            <a:r>
              <a:rPr lang="en-US" sz="1500" dirty="0"/>
              <a:t>Courtesy of Patel J et al. </a:t>
            </a:r>
            <a:r>
              <a:rPr lang="en-US" sz="1500" dirty="0" err="1"/>
              <a:t>Proc</a:t>
            </a:r>
            <a:r>
              <a:rPr lang="en-US" sz="1500" dirty="0"/>
              <a:t> IASLC 2012;Abstract PLBA1.</a:t>
            </a:r>
            <a:endParaRPr lang="en-US" sz="1500" b="1" dirty="0">
              <a:solidFill>
                <a:srgbClr val="FFFF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idx="4294967295"/>
          </p:nvPr>
        </p:nvSpPr>
        <p:spPr>
          <a:xfrm>
            <a:off x="395288" y="92075"/>
            <a:ext cx="8748712" cy="1187450"/>
          </a:xfrm>
        </p:spPr>
        <p:txBody>
          <a:bodyPr>
            <a:normAutofit/>
          </a:bodyPr>
          <a:lstStyle/>
          <a:p>
            <a:r>
              <a:rPr lang="en-US" sz="2800" b="1" dirty="0" err="1" smtClean="0">
                <a:solidFill>
                  <a:srgbClr val="FFFF00"/>
                </a:solidFill>
                <a:latin typeface="+mn-lt"/>
                <a:cs typeface="Arial" pitchFamily="34" charset="0"/>
              </a:rPr>
              <a:t>PointBreak</a:t>
            </a:r>
            <a:r>
              <a:rPr lang="en-US" sz="2800" b="1" dirty="0" smtClean="0">
                <a:solidFill>
                  <a:srgbClr val="FFFF00"/>
                </a:solidFill>
                <a:latin typeface="+mn-lt"/>
                <a:cs typeface="Arial" pitchFamily="34" charset="0"/>
              </a:rPr>
              <a:t>: CTCAEs (Version 3) Possibly Related to a Study Drug (Safety Population)</a:t>
            </a:r>
          </a:p>
        </p:txBody>
      </p:sp>
      <p:graphicFrame>
        <p:nvGraphicFramePr>
          <p:cNvPr id="285764" name="Group 68"/>
          <p:cNvGraphicFramePr>
            <a:graphicFrameLocks noGrp="1"/>
          </p:cNvGraphicFramePr>
          <p:nvPr>
            <p:extLst>
              <p:ext uri="{D42A27DB-BD31-4B8C-83A1-F6EECF244321}">
                <p14:modId xmlns:p14="http://schemas.microsoft.com/office/powerpoint/2010/main" val="1145612734"/>
              </p:ext>
            </p:extLst>
          </p:nvPr>
        </p:nvGraphicFramePr>
        <p:xfrm>
          <a:off x="87085" y="1183015"/>
          <a:ext cx="8940800" cy="5030173"/>
        </p:xfrm>
        <a:graphic>
          <a:graphicData uri="http://schemas.openxmlformats.org/drawingml/2006/table">
            <a:tbl>
              <a:tblPr/>
              <a:tblGrid>
                <a:gridCol w="2575661"/>
                <a:gridCol w="1606501"/>
                <a:gridCol w="1566133"/>
                <a:gridCol w="1641430"/>
                <a:gridCol w="1551075"/>
              </a:tblGrid>
              <a:tr h="544185">
                <a:tc>
                  <a:txBody>
                    <a:bodyPr/>
                    <a:lstStyle/>
                    <a:p>
                      <a:pPr marL="0" marR="0" lvl="0" indent="0" algn="l" defTabSz="914400" rtl="0" eaLnBrk="0" fontAlgn="base" latinLnBrk="0" hangingPunct="0">
                        <a:lnSpc>
                          <a:spcPct val="100000"/>
                        </a:lnSpc>
                        <a:spcBef>
                          <a:spcPct val="0"/>
                        </a:spcBef>
                        <a:spcAft>
                          <a:spcPct val="0"/>
                        </a:spcAft>
                        <a:buClr>
                          <a:schemeClr val="bg1"/>
                        </a:buClr>
                        <a:buSzTx/>
                        <a:buFontTx/>
                        <a:buNone/>
                        <a:tabLst/>
                      </a:pPr>
                      <a:endParaRPr kumimoji="0" lang="en-US" sz="1800" b="1" i="0" u="none" strike="noStrike" cap="none" normalizeH="0" baseline="0" dirty="0" smtClean="0">
                        <a:ln>
                          <a:noFill/>
                        </a:ln>
                        <a:solidFill>
                          <a:schemeClr val="tx1"/>
                        </a:solidFill>
                        <a:effectLst/>
                        <a:latin typeface="+mn-lt"/>
                      </a:endParaRPr>
                    </a:p>
                  </a:txBody>
                  <a:tcPr anchor="ctr" horzOverflow="overflow">
                    <a:lnL>
                      <a:noFill/>
                    </a:lnL>
                    <a:lnR w="12700" cap="flat" cmpd="sng" algn="ctr">
                      <a:solidFill>
                        <a:prstClr val="white"/>
                      </a:solid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defRPr/>
                      </a:pPr>
                      <a:r>
                        <a:rPr lang="en-US" sz="1600" b="1" dirty="0" err="1" smtClean="0">
                          <a:solidFill>
                            <a:schemeClr val="tx1"/>
                          </a:solidFill>
                          <a:latin typeface="+mn-lt"/>
                          <a:cs typeface="Arial" pitchFamily="34" charset="0"/>
                        </a:rPr>
                        <a:t>Pem+Cb</a:t>
                      </a:r>
                      <a:r>
                        <a:rPr lang="en-US" sz="1600" b="1" dirty="0" smtClean="0">
                          <a:solidFill>
                            <a:schemeClr val="tx1"/>
                          </a:solidFill>
                          <a:latin typeface="+mn-lt"/>
                          <a:cs typeface="Arial" pitchFamily="34" charset="0"/>
                        </a:rPr>
                        <a:t>+</a:t>
                      </a:r>
                      <a:r>
                        <a:rPr lang="en-US" sz="1600" b="1" baseline="0" dirty="0" smtClean="0">
                          <a:solidFill>
                            <a:schemeClr val="tx1"/>
                          </a:solidFill>
                          <a:latin typeface="+mn-lt"/>
                          <a:cs typeface="Arial" pitchFamily="34" charset="0"/>
                        </a:rPr>
                        <a:t> </a:t>
                      </a:r>
                      <a:r>
                        <a:rPr lang="en-US" sz="1600" b="1" dirty="0" smtClean="0">
                          <a:solidFill>
                            <a:schemeClr val="tx1"/>
                          </a:solidFill>
                          <a:latin typeface="+mn-lt"/>
                          <a:cs typeface="Arial" pitchFamily="34" charset="0"/>
                        </a:rPr>
                        <a:t>Bev </a:t>
                      </a:r>
                      <a:r>
                        <a:rPr kumimoji="0" lang="en-CA" sz="16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
                      </a:r>
                      <a:br>
                        <a:rPr kumimoji="0" lang="en-CA" sz="1600" b="1" i="0" u="none" strike="noStrike" kern="1200" cap="none" spc="0" normalizeH="0" baseline="0" dirty="0" smtClean="0">
                          <a:ln>
                            <a:noFill/>
                          </a:ln>
                          <a:solidFill>
                            <a:schemeClr val="tx1"/>
                          </a:solidFill>
                          <a:effectLst/>
                          <a:latin typeface="+mn-lt"/>
                          <a:ea typeface="Arial Unicode MS" pitchFamily="34" charset="-128"/>
                          <a:cs typeface="Arial" pitchFamily="34" charset="0"/>
                        </a:rPr>
                      </a:br>
                      <a:r>
                        <a:rPr kumimoji="0" lang="en-CA" sz="16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(n=442) %</a:t>
                      </a:r>
                    </a:p>
                  </a:txBody>
                  <a:tcPr horzOverflow="overflow">
                    <a:lnL w="12700" cap="flat" cmpd="sng" algn="ctr">
                      <a:solidFill>
                        <a:prstClr val="white"/>
                      </a:solidFill>
                      <a:prstDash val="solid"/>
                      <a:round/>
                      <a:headEnd type="none" w="med" len="med"/>
                      <a:tailEnd type="none" w="med" len="med"/>
                    </a:lnL>
                    <a:lnR>
                      <a:noFill/>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defRPr/>
                      </a:pPr>
                      <a:r>
                        <a:rPr lang="en-US" sz="1600" b="1" dirty="0" err="1" smtClean="0">
                          <a:solidFill>
                            <a:schemeClr val="tx1"/>
                          </a:solidFill>
                          <a:latin typeface="+mn-lt"/>
                          <a:cs typeface="Arial" pitchFamily="34" charset="0"/>
                        </a:rPr>
                        <a:t>Pac+Cb</a:t>
                      </a:r>
                      <a:r>
                        <a:rPr lang="en-US" sz="1600" b="1" dirty="0" smtClean="0">
                          <a:solidFill>
                            <a:schemeClr val="tx1"/>
                          </a:solidFill>
                          <a:latin typeface="+mn-lt"/>
                          <a:cs typeface="Arial" pitchFamily="34" charset="0"/>
                        </a:rPr>
                        <a:t>+ Bev </a:t>
                      </a:r>
                      <a:r>
                        <a:rPr kumimoji="0" lang="en-CA" sz="16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
                      </a:r>
                      <a:br>
                        <a:rPr kumimoji="0" lang="en-CA" sz="1600" b="1" i="0" u="none" strike="noStrike" kern="1200" cap="none" spc="0" normalizeH="0" baseline="0" dirty="0" smtClean="0">
                          <a:ln>
                            <a:noFill/>
                          </a:ln>
                          <a:solidFill>
                            <a:schemeClr val="tx1"/>
                          </a:solidFill>
                          <a:effectLst/>
                          <a:latin typeface="+mn-lt"/>
                          <a:ea typeface="Arial Unicode MS" pitchFamily="34" charset="-128"/>
                          <a:cs typeface="Arial" pitchFamily="34" charset="0"/>
                        </a:rPr>
                      </a:br>
                      <a:r>
                        <a:rPr kumimoji="0" lang="en-CA" sz="16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(n=443) </a:t>
                      </a:r>
                      <a:r>
                        <a:rPr kumimoji="0" lang="en-CA" sz="1600" b="1" i="0" u="none" strike="noStrike" cap="none" normalizeH="0" baseline="0" dirty="0" smtClean="0">
                          <a:ln>
                            <a:noFill/>
                          </a:ln>
                          <a:solidFill>
                            <a:schemeClr val="tx1"/>
                          </a:solidFill>
                          <a:effectLst/>
                          <a:latin typeface="+mn-lt"/>
                          <a:cs typeface="Arial" pitchFamily="34" charset="0"/>
                        </a:rPr>
                        <a:t>%</a:t>
                      </a:r>
                    </a:p>
                  </a:txBody>
                  <a:tcPr horzOverflow="overflow">
                    <a:lnL w="12700" cap="flat" cmpd="sng" algn="ctr">
                      <a:no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lang="en-US" sz="1600" b="1" dirty="0" err="1" smtClean="0">
                          <a:solidFill>
                            <a:schemeClr val="tx1"/>
                          </a:solidFill>
                          <a:latin typeface="+mn-lt"/>
                          <a:cs typeface="Arial" pitchFamily="34" charset="0"/>
                        </a:rPr>
                        <a:t>Pem+Cb</a:t>
                      </a:r>
                      <a:r>
                        <a:rPr lang="en-US" sz="1600" b="1" dirty="0" smtClean="0">
                          <a:solidFill>
                            <a:schemeClr val="tx1"/>
                          </a:solidFill>
                          <a:latin typeface="+mn-lt"/>
                          <a:cs typeface="Arial" pitchFamily="34" charset="0"/>
                        </a:rPr>
                        <a:t>+ Bev </a:t>
                      </a:r>
                      <a:r>
                        <a:rPr kumimoji="0" lang="en-CA" sz="16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
                      </a:r>
                      <a:br>
                        <a:rPr kumimoji="0" lang="en-CA" sz="1600" b="1" i="0" u="none" strike="noStrike" kern="1200" cap="none" spc="0" normalizeH="0" baseline="0" dirty="0" smtClean="0">
                          <a:ln>
                            <a:noFill/>
                          </a:ln>
                          <a:solidFill>
                            <a:schemeClr val="tx1"/>
                          </a:solidFill>
                          <a:effectLst/>
                          <a:latin typeface="+mn-lt"/>
                          <a:ea typeface="Arial Unicode MS" pitchFamily="34" charset="-128"/>
                          <a:cs typeface="Arial" pitchFamily="34" charset="0"/>
                        </a:rPr>
                      </a:br>
                      <a:r>
                        <a:rPr kumimoji="0" lang="en-CA" sz="16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(n=442) %</a:t>
                      </a:r>
                    </a:p>
                  </a:txBody>
                  <a:tcPr horzOverflow="overflow">
                    <a:lnL w="12700" cap="flat" cmpd="sng" algn="ctr">
                      <a:solidFill>
                        <a:prstClr val="white"/>
                      </a:solidFill>
                      <a:prstDash val="solid"/>
                      <a:round/>
                      <a:headEnd type="none" w="med" len="med"/>
                      <a:tailEnd type="none" w="med" len="med"/>
                    </a:lnL>
                    <a:lnR>
                      <a:noFill/>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ts val="0"/>
                        </a:spcAft>
                        <a:buClrTx/>
                        <a:buSzTx/>
                        <a:buFontTx/>
                        <a:buNone/>
                        <a:tabLst/>
                      </a:pPr>
                      <a:r>
                        <a:rPr lang="en-US" sz="1600" b="1" dirty="0" err="1" smtClean="0">
                          <a:solidFill>
                            <a:schemeClr val="tx1"/>
                          </a:solidFill>
                          <a:latin typeface="+mn-lt"/>
                          <a:cs typeface="Arial" pitchFamily="34" charset="0"/>
                        </a:rPr>
                        <a:t>Pac+Cb</a:t>
                      </a:r>
                      <a:r>
                        <a:rPr lang="en-US" sz="1600" b="1" dirty="0" smtClean="0">
                          <a:solidFill>
                            <a:schemeClr val="tx1"/>
                          </a:solidFill>
                          <a:latin typeface="+mn-lt"/>
                          <a:cs typeface="Arial" pitchFamily="34" charset="0"/>
                        </a:rPr>
                        <a:t>+ Bev </a:t>
                      </a:r>
                      <a:r>
                        <a:rPr kumimoji="0" lang="en-CA" sz="16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
                      </a:r>
                      <a:br>
                        <a:rPr kumimoji="0" lang="en-CA" sz="1600" b="1" i="0" u="none" strike="noStrike" kern="1200" cap="none" spc="0" normalizeH="0" baseline="0" dirty="0" smtClean="0">
                          <a:ln>
                            <a:noFill/>
                          </a:ln>
                          <a:solidFill>
                            <a:schemeClr val="tx1"/>
                          </a:solidFill>
                          <a:effectLst/>
                          <a:latin typeface="+mn-lt"/>
                          <a:ea typeface="Arial Unicode MS" pitchFamily="34" charset="-128"/>
                          <a:cs typeface="Arial" pitchFamily="34" charset="0"/>
                        </a:rPr>
                      </a:br>
                      <a:r>
                        <a:rPr kumimoji="0" lang="en-CA" sz="1600" b="1" i="0" u="none" strike="noStrike" kern="1200" cap="none" spc="0" normalizeH="0" baseline="0" dirty="0" smtClean="0">
                          <a:ln>
                            <a:noFill/>
                          </a:ln>
                          <a:solidFill>
                            <a:schemeClr val="tx1"/>
                          </a:solidFill>
                          <a:effectLst/>
                          <a:latin typeface="+mn-lt"/>
                          <a:ea typeface="Arial Unicode MS" pitchFamily="34" charset="-128"/>
                          <a:cs typeface="Arial" pitchFamily="34" charset="0"/>
                        </a:rPr>
                        <a:t>(n=443) </a:t>
                      </a:r>
                      <a:r>
                        <a:rPr kumimoji="0" lang="en-CA" sz="1600" b="1" i="0" u="none" strike="noStrike" cap="none" normalizeH="0" baseline="0" dirty="0" smtClean="0">
                          <a:ln>
                            <a:noFill/>
                          </a:ln>
                          <a:solidFill>
                            <a:schemeClr val="tx1"/>
                          </a:solidFill>
                          <a:effectLst/>
                          <a:latin typeface="+mn-lt"/>
                          <a:cs typeface="Arial" pitchFamily="34" charset="0"/>
                        </a:rPr>
                        <a:t>%</a:t>
                      </a:r>
                    </a:p>
                  </a:txBody>
                  <a:tcPr horzOverflow="overflow">
                    <a:lnL>
                      <a:noFill/>
                    </a:lnL>
                    <a:lnR>
                      <a:noFill/>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r>
              <a:tr h="321456">
                <a:tc>
                  <a:txBody>
                    <a:bodyPr/>
                    <a:lstStyle/>
                    <a:p>
                      <a:pPr marL="0" marR="0" lvl="0" indent="0" algn="l" defTabSz="914400" rtl="0" eaLnBrk="0" fontAlgn="base" latinLnBrk="0" hangingPunct="0">
                        <a:lnSpc>
                          <a:spcPct val="100000"/>
                        </a:lnSpc>
                        <a:spcBef>
                          <a:spcPct val="0"/>
                        </a:spcBef>
                        <a:spcAft>
                          <a:spcPct val="0"/>
                        </a:spcAft>
                        <a:buClr>
                          <a:schemeClr val="bg1"/>
                        </a:buClr>
                        <a:buSzTx/>
                        <a:buFontTx/>
                        <a:buNone/>
                        <a:tabLst/>
                      </a:pPr>
                      <a:endParaRPr kumimoji="0" lang="en-US" sz="1800" b="1" i="0" u="none" strike="noStrike" cap="none" normalizeH="0" baseline="0" dirty="0" smtClean="0">
                        <a:ln>
                          <a:noFill/>
                        </a:ln>
                        <a:solidFill>
                          <a:schemeClr val="tx1"/>
                        </a:solidFill>
                        <a:effectLst/>
                        <a:latin typeface="+mn-lt"/>
                        <a:cs typeface="Arial" pitchFamily="34" charset="0"/>
                      </a:endParaRPr>
                    </a:p>
                  </a:txBody>
                  <a:tcPr anchor="ctr" horzOverflow="overflow">
                    <a:lnL>
                      <a:noFill/>
                    </a:lnL>
                    <a:lnR w="12700" cap="flat" cmpd="sng" algn="ctr">
                      <a:solidFill>
                        <a:prstClr val="white"/>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
                          <a:schemeClr val="bg1"/>
                        </a:buClr>
                        <a:buSzTx/>
                        <a:buFontTx/>
                        <a:buNone/>
                        <a:tabLst/>
                        <a:defRPr/>
                      </a:pPr>
                      <a:r>
                        <a:rPr kumimoji="0" lang="en-US" sz="1600" b="1" i="0" u="none" strike="noStrike" cap="none" normalizeH="0" baseline="0" dirty="0" smtClean="0">
                          <a:ln>
                            <a:noFill/>
                          </a:ln>
                          <a:solidFill>
                            <a:schemeClr val="tx1"/>
                          </a:solidFill>
                          <a:effectLst/>
                          <a:latin typeface="+mn-lt"/>
                          <a:cs typeface="Arial" pitchFamily="34" charset="0"/>
                        </a:rPr>
                        <a:t>Grade 1/2</a:t>
                      </a:r>
                    </a:p>
                  </a:txBody>
                  <a:tcPr horzOverflow="overflow">
                    <a:lnL w="12700" cap="flat" cmpd="sng" algn="ctr">
                      <a:solidFill>
                        <a:prstClr val="white"/>
                      </a:solidFill>
                      <a:prstDash val="solid"/>
                      <a:round/>
                      <a:headEnd type="none" w="med" len="med"/>
                      <a:tailEnd type="none" w="med" len="med"/>
                    </a:lnL>
                    <a:lnR>
                      <a:noFill/>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
                          <a:schemeClr val="bg1"/>
                        </a:buClr>
                        <a:buSzTx/>
                        <a:buFontTx/>
                        <a:buNone/>
                        <a:tabLst/>
                        <a:defRPr/>
                      </a:pPr>
                      <a:r>
                        <a:rPr kumimoji="0" lang="en-US" sz="1600" b="1" i="0" u="none" strike="noStrike" cap="none" normalizeH="0" baseline="0" dirty="0" smtClean="0">
                          <a:ln>
                            <a:noFill/>
                          </a:ln>
                          <a:solidFill>
                            <a:schemeClr val="tx1"/>
                          </a:solidFill>
                          <a:effectLst/>
                          <a:latin typeface="+mn-lt"/>
                          <a:cs typeface="Arial" pitchFamily="34" charset="0"/>
                        </a:rPr>
                        <a:t>Grade 1/2 </a:t>
                      </a:r>
                    </a:p>
                  </a:txBody>
                  <a:tcPr horzOverflow="overflow">
                    <a:lnL w="12700" cap="flat" cmpd="sng" algn="ctr">
                      <a:noFill/>
                      <a:prstDash val="solid"/>
                      <a:round/>
                      <a:headEnd type="none" w="med" len="med"/>
                      <a:tailEnd type="none" w="med" len="med"/>
                    </a:lnL>
                    <a:lnR w="12700" cap="flat" cmpd="sng" algn="ctr">
                      <a:solidFill>
                        <a:prstClr val="white"/>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
                          <a:schemeClr val="bg1"/>
                        </a:buClr>
                        <a:buSzTx/>
                        <a:buFontTx/>
                        <a:buNone/>
                        <a:tabLst/>
                      </a:pPr>
                      <a:r>
                        <a:rPr kumimoji="0" lang="en-US" sz="1600" b="1" i="0" u="none" strike="noStrike" cap="none" normalizeH="0" baseline="0" dirty="0" smtClean="0">
                          <a:ln>
                            <a:noFill/>
                          </a:ln>
                          <a:solidFill>
                            <a:schemeClr val="tx1"/>
                          </a:solidFill>
                          <a:effectLst/>
                          <a:latin typeface="+mn-lt"/>
                          <a:cs typeface="Arial" pitchFamily="34" charset="0"/>
                        </a:rPr>
                        <a:t>Grade 3/4 (5) </a:t>
                      </a:r>
                    </a:p>
                  </a:txBody>
                  <a:tcPr horzOverflow="overflow">
                    <a:lnL w="12700" cap="flat" cmpd="sng" algn="ctr">
                      <a:solidFill>
                        <a:prstClr val="white"/>
                      </a:solidFill>
                      <a:prstDash val="solid"/>
                      <a:round/>
                      <a:headEnd type="none" w="med" len="med"/>
                      <a:tailEnd type="none" w="med" len="med"/>
                    </a:lnL>
                    <a:lnR>
                      <a:noFill/>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
                          <a:schemeClr val="bg1"/>
                        </a:buClr>
                        <a:buSzTx/>
                        <a:buFontTx/>
                        <a:buNone/>
                        <a:tabLst/>
                      </a:pPr>
                      <a:r>
                        <a:rPr kumimoji="0" lang="en-US" sz="1600" b="1" i="0" u="none" strike="noStrike" cap="none" normalizeH="0" baseline="0" dirty="0" smtClean="0">
                          <a:ln>
                            <a:noFill/>
                          </a:ln>
                          <a:solidFill>
                            <a:schemeClr val="tx1"/>
                          </a:solidFill>
                          <a:effectLst/>
                          <a:latin typeface="+mn-lt"/>
                          <a:cs typeface="Arial" pitchFamily="34" charset="0"/>
                        </a:rPr>
                        <a:t>Grade 3/4 (5) </a:t>
                      </a:r>
                    </a:p>
                  </a:txBody>
                  <a:tcPr horzOverflow="overflow">
                    <a:lnL>
                      <a:noFill/>
                    </a:lnL>
                    <a:lnR>
                      <a:noFill/>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noFill/>
                  </a:tcPr>
                </a:tc>
              </a:tr>
              <a:tr h="310505">
                <a:tc>
                  <a:txBody>
                    <a:bodyPr/>
                    <a:lstStyle/>
                    <a:p>
                      <a:pPr marL="0" marR="0" lvl="0" indent="0" algn="l" defTabSz="914400" rtl="0" eaLnBrk="0" fontAlgn="base" latinLnBrk="0" hangingPunct="0">
                        <a:lnSpc>
                          <a:spcPct val="100000"/>
                        </a:lnSpc>
                        <a:spcBef>
                          <a:spcPct val="0"/>
                        </a:spcBef>
                        <a:spcAft>
                          <a:spcPct val="0"/>
                        </a:spcAft>
                        <a:buClr>
                          <a:schemeClr val="bg1"/>
                        </a:buClr>
                        <a:buSzTx/>
                        <a:buFontTx/>
                        <a:buNone/>
                        <a:tabLst/>
                        <a:defRPr/>
                      </a:pPr>
                      <a:r>
                        <a:rPr kumimoji="0" lang="en-US" sz="1700" b="1" i="0" u="none" strike="noStrike" cap="none" normalizeH="0" baseline="0" dirty="0" smtClean="0">
                          <a:ln>
                            <a:noFill/>
                          </a:ln>
                          <a:solidFill>
                            <a:schemeClr val="tx1"/>
                          </a:solidFill>
                          <a:effectLst/>
                          <a:latin typeface="+mn-lt"/>
                          <a:cs typeface="Arial" pitchFamily="34" charset="0"/>
                        </a:rPr>
                        <a:t>Anemia</a:t>
                      </a:r>
                      <a:r>
                        <a:rPr lang="en-US" sz="1700" b="1" kern="1200" baseline="30000" dirty="0" smtClean="0">
                          <a:solidFill>
                            <a:schemeClr val="tx1"/>
                          </a:solidFill>
                          <a:latin typeface="+mn-lt"/>
                          <a:ea typeface="+mn-ea"/>
                          <a:cs typeface="Arial" pitchFamily="34" charset="0"/>
                        </a:rPr>
                        <a:t>†</a:t>
                      </a:r>
                      <a:endParaRPr kumimoji="0" lang="en-US" sz="1700" b="1" i="0" u="none" strike="noStrike" cap="none" normalizeH="0" baseline="30000" dirty="0" smtClean="0">
                        <a:ln>
                          <a:noFill/>
                        </a:ln>
                        <a:solidFill>
                          <a:schemeClr val="tx1"/>
                        </a:solidFill>
                        <a:effectLst/>
                        <a:latin typeface="+mn-lt"/>
                        <a:cs typeface="Arial" pitchFamily="34" charset="0"/>
                      </a:endParaRPr>
                    </a:p>
                  </a:txBody>
                  <a:tcPr horzOverflow="overflow">
                    <a:lnL>
                      <a:noFill/>
                    </a:lnL>
                    <a:lnR w="12700" cap="flat" cmpd="sng" algn="ctr">
                      <a:solidFill>
                        <a:prstClr val="white"/>
                      </a:solidFill>
                      <a:prstDash val="solid"/>
                      <a:round/>
                      <a:headEnd type="none" w="med" len="med"/>
                      <a:tailEnd type="none" w="med" len="med"/>
                    </a:lnR>
                    <a:lnT w="28575" cap="flat" cmpd="sng" algn="ctr">
                      <a:solidFill>
                        <a:srgbClr val="FFFFFF"/>
                      </a:solidFill>
                      <a:prstDash val="solid"/>
                      <a:round/>
                      <a:headEnd type="none" w="med" len="med"/>
                      <a:tailEnd type="none" w="med" len="med"/>
                    </a:lnT>
                    <a:lnB>
                      <a:noFill/>
                    </a:lnB>
                    <a:lnTlToBr>
                      <a:noFill/>
                    </a:lnTlToBr>
                    <a:lnBlToTr>
                      <a:noFill/>
                    </a:lnBlToTr>
                    <a:solidFill>
                      <a:schemeClr val="bg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31.0 </a:t>
                      </a:r>
                    </a:p>
                  </a:txBody>
                  <a:tcPr anchor="b" horzOverflow="overflow">
                    <a:lnL w="12700" cap="flat" cmpd="sng" algn="ctr">
                      <a:solidFill>
                        <a:prstClr val="white"/>
                      </a:solidFill>
                      <a:prstDash val="solid"/>
                      <a:round/>
                      <a:headEnd type="none" w="med" len="med"/>
                      <a:tailEnd type="none" w="med" len="med"/>
                    </a:lnL>
                    <a:lnR>
                      <a:noFill/>
                    </a:lnR>
                    <a:lnT w="28575" cap="flat" cmpd="sng" algn="ctr">
                      <a:solidFill>
                        <a:srgbClr val="FFFFFF"/>
                      </a:solidFill>
                      <a:prstDash val="solid"/>
                      <a:round/>
                      <a:headEnd type="none" w="med" len="med"/>
                      <a:tailEnd type="none" w="med" len="med"/>
                    </a:lnT>
                    <a:lnB>
                      <a:noFill/>
                    </a:lnB>
                    <a:lnTlToBr>
                      <a:noFill/>
                    </a:lnTlToBr>
                    <a:lnBlToTr>
                      <a:noFill/>
                    </a:lnBlToTr>
                    <a:solidFill>
                      <a:schemeClr val="bg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24.4</a:t>
                      </a:r>
                    </a:p>
                  </a:txBody>
                  <a:tcPr anchor="b" horzOverflow="overflow">
                    <a:lnL w="12700" cap="flat" cmpd="sng" algn="ctr">
                      <a:noFill/>
                      <a:prstDash val="solid"/>
                      <a:round/>
                      <a:headEnd type="none" w="med" len="med"/>
                      <a:tailEnd type="none" w="med" len="med"/>
                    </a:lnL>
                    <a:lnR w="12700" cap="flat" cmpd="sng" algn="ctr">
                      <a:solidFill>
                        <a:prstClr val="white"/>
                      </a:solidFill>
                      <a:prstDash val="solid"/>
                      <a:round/>
                      <a:headEnd type="none" w="med" len="med"/>
                      <a:tailEnd type="none" w="med" len="med"/>
                    </a:lnR>
                    <a:lnT w="28575" cap="flat" cmpd="sng" algn="ctr">
                      <a:solidFill>
                        <a:srgbClr val="FFFFFF"/>
                      </a:solidFill>
                      <a:prstDash val="solid"/>
                      <a:round/>
                      <a:headEnd type="none" w="med" len="med"/>
                      <a:tailEnd type="none" w="med" len="med"/>
                    </a:lnT>
                    <a:lnB>
                      <a:noFill/>
                    </a:lnB>
                    <a:lnTlToBr>
                      <a:noFill/>
                    </a:lnTlToBr>
                    <a:lnBlToTr>
                      <a:noFill/>
                    </a:lnBlToTr>
                    <a:solidFill>
                      <a:schemeClr val="bg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14.5</a:t>
                      </a:r>
                    </a:p>
                  </a:txBody>
                  <a:tcPr anchor="b" horzOverflow="overflow">
                    <a:lnL w="12700" cap="flat" cmpd="sng" algn="ctr">
                      <a:solidFill>
                        <a:prstClr val="white"/>
                      </a:solidFill>
                      <a:prstDash val="solid"/>
                      <a:round/>
                      <a:headEnd type="none" w="med" len="med"/>
                      <a:tailEnd type="none" w="med" len="med"/>
                    </a:lnL>
                    <a:lnR>
                      <a:noFill/>
                    </a:lnR>
                    <a:lnT w="28575" cap="flat" cmpd="sng" algn="ctr">
                      <a:solidFill>
                        <a:srgbClr val="FFFFFF"/>
                      </a:solidFill>
                      <a:prstDash val="solid"/>
                      <a:round/>
                      <a:headEnd type="none" w="med" len="med"/>
                      <a:tailEnd type="none" w="med" len="med"/>
                    </a:lnT>
                    <a:lnB>
                      <a:noFill/>
                    </a:lnB>
                    <a:lnTlToBr>
                      <a:noFill/>
                    </a:lnTlToBr>
                    <a:lnBlToTr>
                      <a:noFill/>
                    </a:lnBlToTr>
                    <a:solidFill>
                      <a:schemeClr val="bg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2.7</a:t>
                      </a:r>
                    </a:p>
                  </a:txBody>
                  <a:tcPr anchor="b" horzOverflow="overflow">
                    <a:lnL>
                      <a:noFill/>
                    </a:lnL>
                    <a:lnR>
                      <a:noFill/>
                    </a:lnR>
                    <a:lnT w="28575" cap="flat" cmpd="sng" algn="ctr">
                      <a:solidFill>
                        <a:srgbClr val="FFFFFF"/>
                      </a:solidFill>
                      <a:prstDash val="solid"/>
                      <a:round/>
                      <a:headEnd type="none" w="med" len="med"/>
                      <a:tailEnd type="none" w="med" len="med"/>
                    </a:lnT>
                    <a:lnB>
                      <a:noFill/>
                    </a:lnB>
                    <a:lnTlToBr>
                      <a:noFill/>
                    </a:lnTlToBr>
                    <a:lnBlToTr>
                      <a:noFill/>
                    </a:lnBlToTr>
                    <a:solidFill>
                      <a:schemeClr val="bg2">
                        <a:lumMod val="60000"/>
                        <a:lumOff val="40000"/>
                      </a:schemeClr>
                    </a:solidFill>
                  </a:tcPr>
                </a:tc>
              </a:tr>
              <a:tr h="338953">
                <a:tc>
                  <a:txBody>
                    <a:bodyPr/>
                    <a:lstStyle/>
                    <a:p>
                      <a:pPr marL="0" marR="0" lvl="0" indent="0" algn="l" defTabSz="914400" rtl="0" eaLnBrk="0" fontAlgn="base" latinLnBrk="0" hangingPunct="0">
                        <a:lnSpc>
                          <a:spcPct val="100000"/>
                        </a:lnSpc>
                        <a:spcBef>
                          <a:spcPct val="0"/>
                        </a:spcBef>
                        <a:spcAft>
                          <a:spcPct val="0"/>
                        </a:spcAft>
                        <a:buClr>
                          <a:schemeClr val="bg1"/>
                        </a:buClr>
                        <a:buSzTx/>
                        <a:buFontTx/>
                        <a:buNone/>
                        <a:tabLst/>
                        <a:defRPr/>
                      </a:pPr>
                      <a:r>
                        <a:rPr kumimoji="0" lang="en-US" sz="1700" b="1" i="0" u="none" strike="noStrike" cap="none" normalizeH="0" baseline="0" dirty="0" smtClean="0">
                          <a:ln>
                            <a:noFill/>
                          </a:ln>
                          <a:solidFill>
                            <a:schemeClr val="tx1"/>
                          </a:solidFill>
                          <a:effectLst/>
                          <a:latin typeface="+mn-lt"/>
                          <a:cs typeface="Arial" pitchFamily="34" charset="0"/>
                        </a:rPr>
                        <a:t>Thrombocytopenia</a:t>
                      </a:r>
                      <a:r>
                        <a:rPr lang="en-US" sz="1700" b="1" kern="1200" baseline="30000" dirty="0" smtClean="0">
                          <a:solidFill>
                            <a:schemeClr val="tx1"/>
                          </a:solidFill>
                          <a:latin typeface="+mn-lt"/>
                          <a:ea typeface="+mn-ea"/>
                          <a:cs typeface="Arial" pitchFamily="34" charset="0"/>
                        </a:rPr>
                        <a:t>†</a:t>
                      </a:r>
                      <a:endParaRPr kumimoji="0" lang="en-US" sz="1700" b="1" i="0" u="none" strike="noStrike" cap="none" normalizeH="0" baseline="30000" dirty="0" smtClean="0">
                        <a:ln>
                          <a:noFill/>
                        </a:ln>
                        <a:solidFill>
                          <a:schemeClr val="tx1"/>
                        </a:solidFill>
                        <a:effectLst/>
                        <a:latin typeface="+mn-lt"/>
                        <a:cs typeface="Arial" pitchFamily="34" charset="0"/>
                      </a:endParaRPr>
                    </a:p>
                  </a:txBody>
                  <a:tcPr horzOverflow="overflow">
                    <a:lnL>
                      <a:noFill/>
                    </a:lnL>
                    <a:lnR w="12700" cap="flat" cmpd="sng" algn="ctr">
                      <a:solidFill>
                        <a:prstClr val="white"/>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17.9</a:t>
                      </a:r>
                    </a:p>
                  </a:txBody>
                  <a:tcPr anchor="b" horzOverflow="overflow">
                    <a:lnL w="12700" cap="flat" cmpd="sng" algn="ctr">
                      <a:solidFill>
                        <a:prstClr val="white"/>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17.2</a:t>
                      </a:r>
                    </a:p>
                  </a:txBody>
                  <a:tcPr anchor="b" horzOverflow="overflow">
                    <a:lnL w="12700" cap="flat" cmpd="sng" algn="ctr">
                      <a:noFill/>
                      <a:prstDash val="solid"/>
                      <a:round/>
                      <a:headEnd type="none" w="med" len="med"/>
                      <a:tailEnd type="none" w="med" len="med"/>
                    </a:lnL>
                    <a:lnR w="12700" cap="flat" cmpd="sng" algn="ctr">
                      <a:solidFill>
                        <a:prstClr val="white"/>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23.3</a:t>
                      </a:r>
                    </a:p>
                  </a:txBody>
                  <a:tcPr anchor="b" horzOverflow="overflow">
                    <a:lnL w="12700" cap="flat" cmpd="sng" algn="ctr">
                      <a:solidFill>
                        <a:prstClr val="white"/>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5.6</a:t>
                      </a:r>
                    </a:p>
                  </a:txBody>
                  <a:tcPr anchor="b" horzOverflow="overflow">
                    <a:lnL>
                      <a:noFill/>
                    </a:lnL>
                    <a:lnR>
                      <a:noFill/>
                    </a:lnR>
                    <a:lnT>
                      <a:noFill/>
                    </a:lnT>
                    <a:lnB>
                      <a:noFill/>
                    </a:lnB>
                    <a:lnTlToBr>
                      <a:noFill/>
                    </a:lnTlToBr>
                    <a:lnBlToTr>
                      <a:noFill/>
                    </a:lnBlToTr>
                    <a:noFill/>
                  </a:tcPr>
                </a:tc>
              </a:tr>
              <a:tr h="319384">
                <a:tc>
                  <a:txBody>
                    <a:bodyPr/>
                    <a:lstStyle/>
                    <a:p>
                      <a:pPr marL="0" marR="0" lvl="0" indent="0" algn="l" defTabSz="914400" rtl="0" eaLnBrk="0" fontAlgn="base" latinLnBrk="0" hangingPunct="0">
                        <a:lnSpc>
                          <a:spcPct val="100000"/>
                        </a:lnSpc>
                        <a:spcBef>
                          <a:spcPct val="0"/>
                        </a:spcBef>
                        <a:spcAft>
                          <a:spcPct val="0"/>
                        </a:spcAft>
                        <a:buClr>
                          <a:schemeClr val="bg1"/>
                        </a:buClr>
                        <a:buSzTx/>
                        <a:buFontTx/>
                        <a:buNone/>
                        <a:tabLst/>
                        <a:defRPr/>
                      </a:pPr>
                      <a:r>
                        <a:rPr kumimoji="0" lang="en-US" sz="1700" b="1" i="0" u="none" strike="noStrike" cap="none" normalizeH="0" baseline="0" dirty="0" smtClean="0">
                          <a:ln>
                            <a:noFill/>
                          </a:ln>
                          <a:solidFill>
                            <a:schemeClr val="tx1"/>
                          </a:solidFill>
                          <a:effectLst/>
                          <a:latin typeface="+mn-lt"/>
                          <a:cs typeface="Arial" pitchFamily="34" charset="0"/>
                        </a:rPr>
                        <a:t>Neutropenia</a:t>
                      </a:r>
                      <a:r>
                        <a:rPr lang="en-US" sz="1700" b="1" kern="1200" baseline="30000" dirty="0" smtClean="0">
                          <a:solidFill>
                            <a:schemeClr val="tx1"/>
                          </a:solidFill>
                          <a:latin typeface="+mn-lt"/>
                          <a:ea typeface="+mn-ea"/>
                          <a:cs typeface="Arial" pitchFamily="34" charset="0"/>
                        </a:rPr>
                        <a:t>†</a:t>
                      </a:r>
                      <a:endParaRPr kumimoji="0" lang="en-US" sz="1700" b="1" i="0" u="none" strike="noStrike" cap="none" normalizeH="0" baseline="30000" dirty="0" smtClean="0">
                        <a:ln>
                          <a:noFill/>
                        </a:ln>
                        <a:solidFill>
                          <a:schemeClr val="tx1"/>
                        </a:solidFill>
                        <a:effectLst/>
                        <a:latin typeface="+mn-lt"/>
                        <a:cs typeface="Arial" pitchFamily="34" charset="0"/>
                      </a:endParaRPr>
                    </a:p>
                  </a:txBody>
                  <a:tcPr anchor="b" horzOverflow="overflow">
                    <a:lnL>
                      <a:noFill/>
                    </a:lnL>
                    <a:lnR w="12700" cap="flat" cmpd="sng" algn="ctr">
                      <a:solidFill>
                        <a:prstClr val="white"/>
                      </a:solidFill>
                      <a:prstDash val="solid"/>
                      <a:round/>
                      <a:headEnd type="none" w="med" len="med"/>
                      <a:tailEnd type="none" w="med" len="med"/>
                    </a:lnR>
                    <a:lnT>
                      <a:noFill/>
                    </a:lnT>
                    <a:lnB>
                      <a:noFill/>
                    </a:lnB>
                    <a:lnTlToBr>
                      <a:noFill/>
                    </a:lnTlToBr>
                    <a:lnBlToTr>
                      <a:noFill/>
                    </a:lnBlToTr>
                    <a:solidFill>
                      <a:schemeClr val="bg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14.7</a:t>
                      </a:r>
                    </a:p>
                  </a:txBody>
                  <a:tcPr anchor="b" horzOverflow="overflow">
                    <a:lnL w="12700" cap="flat" cmpd="sng" algn="ctr">
                      <a:solidFill>
                        <a:prstClr val="white"/>
                      </a:solidFill>
                      <a:prstDash val="solid"/>
                      <a:round/>
                      <a:headEnd type="none" w="med" len="med"/>
                      <a:tailEnd type="none" w="med" len="med"/>
                    </a:lnL>
                    <a:lnR>
                      <a:noFill/>
                    </a:lnR>
                    <a:lnT>
                      <a:noFill/>
                    </a:lnT>
                    <a:lnB>
                      <a:noFill/>
                    </a:lnB>
                    <a:lnTlToBr>
                      <a:noFill/>
                    </a:lnTlToBr>
                    <a:lnBlToTr>
                      <a:noFill/>
                    </a:lnBlToTr>
                    <a:solidFill>
                      <a:schemeClr val="bg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8.4</a:t>
                      </a:r>
                    </a:p>
                  </a:txBody>
                  <a:tcPr anchor="b" horzOverflow="overflow">
                    <a:lnL w="12700" cap="flat" cmpd="sng" algn="ctr">
                      <a:noFill/>
                      <a:prstDash val="solid"/>
                      <a:round/>
                      <a:headEnd type="none" w="med" len="med"/>
                      <a:tailEnd type="none" w="med" len="med"/>
                    </a:lnL>
                    <a:lnR w="12700" cap="flat" cmpd="sng" algn="ctr">
                      <a:solidFill>
                        <a:prstClr val="white"/>
                      </a:solidFill>
                      <a:prstDash val="solid"/>
                      <a:round/>
                      <a:headEnd type="none" w="med" len="med"/>
                      <a:tailEnd type="none" w="med" len="med"/>
                    </a:lnR>
                    <a:lnT>
                      <a:noFill/>
                    </a:lnT>
                    <a:lnB>
                      <a:noFill/>
                    </a:lnB>
                    <a:lnTlToBr>
                      <a:noFill/>
                    </a:lnTlToBr>
                    <a:lnBlToTr>
                      <a:noFill/>
                    </a:lnBlToTr>
                    <a:solidFill>
                      <a:schemeClr val="bg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25.8</a:t>
                      </a:r>
                    </a:p>
                  </a:txBody>
                  <a:tcPr anchor="b" horzOverflow="overflow">
                    <a:lnL w="12700" cap="flat" cmpd="sng" algn="ctr">
                      <a:solidFill>
                        <a:prstClr val="white"/>
                      </a:solidFill>
                      <a:prstDash val="solid"/>
                      <a:round/>
                      <a:headEnd type="none" w="med" len="med"/>
                      <a:tailEnd type="none" w="med" len="med"/>
                    </a:lnL>
                    <a:lnR>
                      <a:noFill/>
                    </a:lnR>
                    <a:lnT>
                      <a:noFill/>
                    </a:lnT>
                    <a:lnB>
                      <a:noFill/>
                    </a:lnB>
                    <a:lnTlToBr>
                      <a:noFill/>
                    </a:lnTlToBr>
                    <a:lnBlToTr>
                      <a:noFill/>
                    </a:lnBlToTr>
                    <a:solidFill>
                      <a:schemeClr val="bg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40.6</a:t>
                      </a:r>
                    </a:p>
                  </a:txBody>
                  <a:tcPr anchor="b" horzOverflow="overflow">
                    <a:lnL>
                      <a:noFill/>
                    </a:lnL>
                    <a:lnR>
                      <a:noFill/>
                    </a:lnR>
                    <a:lnT>
                      <a:noFill/>
                    </a:lnT>
                    <a:lnB>
                      <a:noFill/>
                    </a:lnB>
                    <a:lnTlToBr>
                      <a:noFill/>
                    </a:lnTlToBr>
                    <a:lnBlToTr>
                      <a:noFill/>
                    </a:lnBlToTr>
                    <a:solidFill>
                      <a:schemeClr val="bg2">
                        <a:lumMod val="60000"/>
                        <a:lumOff val="40000"/>
                      </a:schemeClr>
                    </a:solidFill>
                  </a:tcPr>
                </a:tc>
              </a:tr>
              <a:tr h="423691">
                <a:tc>
                  <a:txBody>
                    <a:bodyPr/>
                    <a:lstStyle/>
                    <a:p>
                      <a:pPr marL="0" marR="0" lvl="0" indent="0" algn="l" defTabSz="914400" rtl="0" eaLnBrk="0" fontAlgn="base" latinLnBrk="0" hangingPunct="0">
                        <a:lnSpc>
                          <a:spcPct val="100000"/>
                        </a:lnSpc>
                        <a:spcBef>
                          <a:spcPct val="0"/>
                        </a:spcBef>
                        <a:spcAft>
                          <a:spcPct val="0"/>
                        </a:spcAft>
                        <a:buClr>
                          <a:schemeClr val="bg1"/>
                        </a:buClr>
                        <a:buSzTx/>
                        <a:buFontTx/>
                        <a:buNone/>
                        <a:tabLst/>
                        <a:defRPr/>
                      </a:pPr>
                      <a:r>
                        <a:rPr kumimoji="0" lang="en-US" sz="1700" b="1" i="0" u="none" strike="noStrike" cap="none" normalizeH="0" baseline="0" dirty="0" smtClean="0">
                          <a:ln>
                            <a:noFill/>
                          </a:ln>
                          <a:solidFill>
                            <a:schemeClr val="tx1"/>
                          </a:solidFill>
                          <a:effectLst/>
                          <a:latin typeface="+mn-lt"/>
                          <a:cs typeface="Arial" pitchFamily="34" charset="0"/>
                        </a:rPr>
                        <a:t>Febrile </a:t>
                      </a:r>
                      <a:r>
                        <a:rPr kumimoji="0" lang="en-US" sz="1700" b="1" i="0" u="none" strike="noStrike" cap="none" normalizeH="0" baseline="0" dirty="0" err="1" smtClean="0">
                          <a:ln>
                            <a:noFill/>
                          </a:ln>
                          <a:solidFill>
                            <a:schemeClr val="tx1"/>
                          </a:solidFill>
                          <a:effectLst/>
                          <a:latin typeface="+mn-lt"/>
                          <a:cs typeface="Arial" pitchFamily="34" charset="0"/>
                        </a:rPr>
                        <a:t>neutropenia</a:t>
                      </a:r>
                      <a:r>
                        <a:rPr kumimoji="0" lang="en-US" sz="1700" b="1" i="0" u="none" strike="noStrike" cap="none" normalizeH="0" baseline="0" dirty="0" smtClean="0">
                          <a:ln>
                            <a:noFill/>
                          </a:ln>
                          <a:solidFill>
                            <a:schemeClr val="tx1"/>
                          </a:solidFill>
                          <a:effectLst/>
                          <a:latin typeface="+mn-lt"/>
                          <a:cs typeface="Arial" pitchFamily="34" charset="0"/>
                        </a:rPr>
                        <a:t> </a:t>
                      </a:r>
                      <a:r>
                        <a:rPr lang="en-US" sz="1700" b="1" kern="1200" baseline="30000" dirty="0" smtClean="0">
                          <a:solidFill>
                            <a:schemeClr val="tx1"/>
                          </a:solidFill>
                          <a:latin typeface="+mn-lt"/>
                          <a:ea typeface="+mn-ea"/>
                          <a:cs typeface="Arial" pitchFamily="34" charset="0"/>
                        </a:rPr>
                        <a:t>†</a:t>
                      </a:r>
                      <a:endParaRPr kumimoji="0" lang="en-US" sz="1700" b="1" i="0" u="none" strike="noStrike" cap="none" normalizeH="0" baseline="30000" dirty="0" smtClean="0">
                        <a:ln>
                          <a:noFill/>
                        </a:ln>
                        <a:solidFill>
                          <a:schemeClr val="tx1"/>
                        </a:solidFill>
                        <a:effectLst/>
                        <a:latin typeface="+mn-lt"/>
                        <a:cs typeface="Arial" pitchFamily="34" charset="0"/>
                      </a:endParaRPr>
                    </a:p>
                  </a:txBody>
                  <a:tcPr anchor="b" horzOverflow="overflow">
                    <a:lnL>
                      <a:noFill/>
                    </a:lnL>
                    <a:lnR w="12700" cap="flat" cmpd="sng" algn="ctr">
                      <a:solidFill>
                        <a:prstClr val="white"/>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0.2</a:t>
                      </a:r>
                    </a:p>
                  </a:txBody>
                  <a:tcPr anchor="b" horzOverflow="overflow">
                    <a:lnL w="12700" cap="flat" cmpd="sng" algn="ctr">
                      <a:solidFill>
                        <a:prstClr val="white"/>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0.2</a:t>
                      </a:r>
                    </a:p>
                  </a:txBody>
                  <a:tcPr anchor="b" horzOverflow="overflow">
                    <a:lnL w="12700" cap="flat" cmpd="sng" algn="ctr">
                      <a:noFill/>
                      <a:prstDash val="solid"/>
                      <a:round/>
                      <a:headEnd type="none" w="med" len="med"/>
                      <a:tailEnd type="none" w="med" len="med"/>
                    </a:lnL>
                    <a:lnR w="12700" cap="flat" cmpd="sng" algn="ctr">
                      <a:solidFill>
                        <a:prstClr val="white"/>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1.4</a:t>
                      </a:r>
                    </a:p>
                  </a:txBody>
                  <a:tcPr anchor="b" horzOverflow="overflow">
                    <a:lnL w="12700" cap="flat" cmpd="sng" algn="ctr">
                      <a:solidFill>
                        <a:prstClr val="white"/>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4.1</a:t>
                      </a:r>
                    </a:p>
                  </a:txBody>
                  <a:tcPr anchor="b" horzOverflow="overflow">
                    <a:lnL>
                      <a:noFill/>
                    </a:lnL>
                    <a:lnR>
                      <a:noFill/>
                    </a:lnR>
                    <a:lnT>
                      <a:noFill/>
                    </a:lnT>
                    <a:lnB>
                      <a:noFill/>
                    </a:lnB>
                    <a:lnTlToBr>
                      <a:noFill/>
                    </a:lnTlToBr>
                    <a:lnBlToTr>
                      <a:noFill/>
                    </a:lnBlToTr>
                    <a:noFill/>
                  </a:tcPr>
                </a:tc>
              </a:tr>
              <a:tr h="301197">
                <a:tc>
                  <a:txBody>
                    <a:bodyPr/>
                    <a:lstStyle/>
                    <a:p>
                      <a:pPr marL="0" marR="0" lvl="0" indent="0" algn="l" defTabSz="914400" rtl="0" eaLnBrk="0" fontAlgn="base" latinLnBrk="0" hangingPunct="0">
                        <a:lnSpc>
                          <a:spcPct val="100000"/>
                        </a:lnSpc>
                        <a:spcBef>
                          <a:spcPct val="0"/>
                        </a:spcBef>
                        <a:spcAft>
                          <a:spcPct val="0"/>
                        </a:spcAft>
                        <a:buClr>
                          <a:schemeClr val="bg1"/>
                        </a:buClr>
                        <a:buSzTx/>
                        <a:buFontTx/>
                        <a:buNone/>
                        <a:tabLst/>
                        <a:defRPr/>
                      </a:pPr>
                      <a:r>
                        <a:rPr kumimoji="0" lang="en-US" sz="1700" b="1" i="0" u="none" strike="noStrike" cap="none" normalizeH="0" baseline="0" dirty="0" smtClean="0">
                          <a:ln>
                            <a:noFill/>
                          </a:ln>
                          <a:solidFill>
                            <a:schemeClr val="tx1"/>
                          </a:solidFill>
                          <a:effectLst/>
                          <a:latin typeface="+mn-lt"/>
                          <a:cs typeface="Arial" pitchFamily="34" charset="0"/>
                        </a:rPr>
                        <a:t>Fatigue</a:t>
                      </a:r>
                      <a:r>
                        <a:rPr lang="en-US" sz="1700" b="1" kern="1200" baseline="30000" dirty="0" smtClean="0">
                          <a:solidFill>
                            <a:schemeClr val="tx1"/>
                          </a:solidFill>
                          <a:latin typeface="+mn-lt"/>
                          <a:ea typeface="+mn-ea"/>
                          <a:cs typeface="Arial" pitchFamily="34" charset="0"/>
                        </a:rPr>
                        <a:t>†</a:t>
                      </a:r>
                      <a:endParaRPr kumimoji="0" lang="en-US" sz="1700" b="1" i="0" u="none" strike="noStrike" cap="none" normalizeH="0" baseline="30000" dirty="0" smtClean="0">
                        <a:ln>
                          <a:noFill/>
                        </a:ln>
                        <a:solidFill>
                          <a:schemeClr val="tx1"/>
                        </a:solidFill>
                        <a:effectLst/>
                        <a:latin typeface="+mn-lt"/>
                        <a:cs typeface="Arial" pitchFamily="34" charset="0"/>
                      </a:endParaRPr>
                    </a:p>
                  </a:txBody>
                  <a:tcPr anchor="b" horzOverflow="overflow">
                    <a:lnL>
                      <a:noFill/>
                    </a:lnL>
                    <a:lnR w="12700" cap="flat" cmpd="sng" algn="ctr">
                      <a:solidFill>
                        <a:prstClr val="white"/>
                      </a:solidFill>
                      <a:prstDash val="solid"/>
                      <a:round/>
                      <a:headEnd type="none" w="med" len="med"/>
                      <a:tailEnd type="none" w="med" len="med"/>
                    </a:lnR>
                    <a:lnT>
                      <a:noFill/>
                    </a:lnT>
                    <a:lnB>
                      <a:noFill/>
                    </a:lnB>
                    <a:lnTlToBr>
                      <a:noFill/>
                    </a:lnTlToBr>
                    <a:lnBlToTr>
                      <a:noFill/>
                    </a:lnBlToTr>
                    <a:solidFill>
                      <a:schemeClr val="bg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42.1</a:t>
                      </a:r>
                    </a:p>
                  </a:txBody>
                  <a:tcPr anchor="b" horzOverflow="overflow">
                    <a:lnL w="12700" cap="flat" cmpd="sng" algn="ctr">
                      <a:solidFill>
                        <a:prstClr val="white"/>
                      </a:solidFill>
                      <a:prstDash val="solid"/>
                      <a:round/>
                      <a:headEnd type="none" w="med" len="med"/>
                      <a:tailEnd type="none" w="med" len="med"/>
                    </a:lnL>
                    <a:lnR>
                      <a:noFill/>
                    </a:lnR>
                    <a:lnT>
                      <a:noFill/>
                    </a:lnT>
                    <a:lnB>
                      <a:noFill/>
                    </a:lnB>
                    <a:lnTlToBr>
                      <a:noFill/>
                    </a:lnTlToBr>
                    <a:lnBlToTr>
                      <a:noFill/>
                    </a:lnBlToTr>
                    <a:solidFill>
                      <a:schemeClr val="bg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39.5</a:t>
                      </a:r>
                    </a:p>
                  </a:txBody>
                  <a:tcPr anchor="b" horzOverflow="overflow">
                    <a:lnL w="12700" cap="flat" cmpd="sng" algn="ctr">
                      <a:noFill/>
                      <a:prstDash val="solid"/>
                      <a:round/>
                      <a:headEnd type="none" w="med" len="med"/>
                      <a:tailEnd type="none" w="med" len="med"/>
                    </a:lnL>
                    <a:lnR w="12700" cap="flat" cmpd="sng" algn="ctr">
                      <a:solidFill>
                        <a:prstClr val="white"/>
                      </a:solidFill>
                      <a:prstDash val="solid"/>
                      <a:round/>
                      <a:headEnd type="none" w="med" len="med"/>
                      <a:tailEnd type="none" w="med" len="med"/>
                    </a:lnR>
                    <a:lnT>
                      <a:noFill/>
                    </a:lnT>
                    <a:lnB>
                      <a:noFill/>
                    </a:lnB>
                    <a:lnTlToBr>
                      <a:noFill/>
                    </a:lnTlToBr>
                    <a:lnBlToTr>
                      <a:noFill/>
                    </a:lnBlToTr>
                    <a:solidFill>
                      <a:schemeClr val="bg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10.9</a:t>
                      </a:r>
                    </a:p>
                  </a:txBody>
                  <a:tcPr anchor="b" horzOverflow="overflow">
                    <a:lnL w="12700" cap="flat" cmpd="sng" algn="ctr">
                      <a:solidFill>
                        <a:prstClr val="white"/>
                      </a:solidFill>
                      <a:prstDash val="solid"/>
                      <a:round/>
                      <a:headEnd type="none" w="med" len="med"/>
                      <a:tailEnd type="none" w="med" len="med"/>
                    </a:lnL>
                    <a:lnR>
                      <a:noFill/>
                    </a:lnR>
                    <a:lnT>
                      <a:noFill/>
                    </a:lnT>
                    <a:lnB>
                      <a:noFill/>
                    </a:lnB>
                    <a:lnTlToBr>
                      <a:noFill/>
                    </a:lnTlToBr>
                    <a:lnBlToTr>
                      <a:noFill/>
                    </a:lnBlToTr>
                    <a:solidFill>
                      <a:schemeClr val="bg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5.0</a:t>
                      </a:r>
                    </a:p>
                  </a:txBody>
                  <a:tcPr anchor="b" horzOverflow="overflow">
                    <a:lnL>
                      <a:noFill/>
                    </a:lnL>
                    <a:lnR>
                      <a:noFill/>
                    </a:lnR>
                    <a:lnT>
                      <a:noFill/>
                    </a:lnT>
                    <a:lnB>
                      <a:noFill/>
                    </a:lnB>
                    <a:lnTlToBr>
                      <a:noFill/>
                    </a:lnTlToBr>
                    <a:lnBlToTr>
                      <a:noFill/>
                    </a:lnBlToTr>
                    <a:solidFill>
                      <a:schemeClr val="bg2">
                        <a:lumMod val="60000"/>
                        <a:lumOff val="40000"/>
                      </a:schemeClr>
                    </a:solidFill>
                  </a:tcPr>
                </a:tc>
              </a:tr>
              <a:tr h="338953">
                <a:tc>
                  <a:txBody>
                    <a:bodyPr/>
                    <a:lstStyle/>
                    <a:p>
                      <a:pPr marL="0" marR="0" lvl="0" indent="0" algn="l" defTabSz="914400" rtl="0" eaLnBrk="0" fontAlgn="base" latinLnBrk="0" hangingPunct="0">
                        <a:lnSpc>
                          <a:spcPct val="100000"/>
                        </a:lnSpc>
                        <a:spcBef>
                          <a:spcPct val="0"/>
                        </a:spcBef>
                        <a:spcAft>
                          <a:spcPct val="0"/>
                        </a:spcAft>
                        <a:buClr>
                          <a:schemeClr val="bg1"/>
                        </a:buClr>
                        <a:buSzTx/>
                        <a:buFontTx/>
                        <a:buNone/>
                        <a:tabLst/>
                        <a:defRPr/>
                      </a:pPr>
                      <a:r>
                        <a:rPr lang="en-US" sz="1700" b="1" kern="1200" dirty="0" smtClean="0">
                          <a:solidFill>
                            <a:schemeClr val="tx1"/>
                          </a:solidFill>
                          <a:latin typeface="+mn-lt"/>
                          <a:ea typeface="+mn-ea"/>
                          <a:cs typeface="Arial" pitchFamily="34" charset="0"/>
                        </a:rPr>
                        <a:t>Hemorrhage</a:t>
                      </a:r>
                      <a:r>
                        <a:rPr lang="en-US" sz="1700" b="1" kern="1200" baseline="0" dirty="0" smtClean="0">
                          <a:solidFill>
                            <a:schemeClr val="tx1"/>
                          </a:solidFill>
                          <a:latin typeface="+mn-lt"/>
                          <a:ea typeface="+mn-ea"/>
                          <a:cs typeface="Arial" pitchFamily="34" charset="0"/>
                        </a:rPr>
                        <a:t> </a:t>
                      </a:r>
                      <a:r>
                        <a:rPr lang="en-US" sz="1700" b="1" kern="1200" dirty="0" smtClean="0">
                          <a:solidFill>
                            <a:schemeClr val="tx1"/>
                          </a:solidFill>
                          <a:latin typeface="+mn-lt"/>
                          <a:ea typeface="+mn-ea"/>
                          <a:cs typeface="Arial" pitchFamily="34" charset="0"/>
                        </a:rPr>
                        <a:t>GI/pulmonary </a:t>
                      </a:r>
                    </a:p>
                  </a:txBody>
                  <a:tcPr anchor="b" horzOverflow="overflow">
                    <a:lnL>
                      <a:noFill/>
                    </a:lnL>
                    <a:lnR w="12700" cap="flat" cmpd="sng" algn="ctr">
                      <a:solidFill>
                        <a:prstClr val="white"/>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3.6</a:t>
                      </a:r>
                    </a:p>
                  </a:txBody>
                  <a:tcPr anchor="b" horzOverflow="overflow">
                    <a:lnL w="12700" cap="flat" cmpd="sng" algn="ctr">
                      <a:solidFill>
                        <a:prstClr val="white"/>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3.8</a:t>
                      </a:r>
                    </a:p>
                  </a:txBody>
                  <a:tcPr anchor="b" horzOverflow="overflow">
                    <a:lnL w="12700" cap="flat" cmpd="sng" algn="ctr">
                      <a:noFill/>
                      <a:prstDash val="solid"/>
                      <a:round/>
                      <a:headEnd type="none" w="med" len="med"/>
                      <a:tailEnd type="none" w="med" len="med"/>
                    </a:lnL>
                    <a:lnR w="12700" cap="flat" cmpd="sng" algn="ctr">
                      <a:solidFill>
                        <a:prstClr val="white"/>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1.8 (0.5) </a:t>
                      </a:r>
                    </a:p>
                  </a:txBody>
                  <a:tcPr anchor="b" horzOverflow="overflow">
                    <a:lnL w="12700" cap="flat" cmpd="sng" algn="ctr">
                      <a:solidFill>
                        <a:prstClr val="white"/>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0.5 (0.7)</a:t>
                      </a:r>
                    </a:p>
                  </a:txBody>
                  <a:tcPr anchor="b" horzOverflow="overflow">
                    <a:lnL>
                      <a:noFill/>
                    </a:lnL>
                    <a:lnR>
                      <a:noFill/>
                    </a:lnR>
                    <a:lnT>
                      <a:noFill/>
                    </a:lnT>
                    <a:lnB>
                      <a:noFill/>
                    </a:lnB>
                    <a:lnTlToBr>
                      <a:noFill/>
                    </a:lnTlToBr>
                    <a:lnBlToTr>
                      <a:noFill/>
                    </a:lnBlToTr>
                    <a:noFill/>
                  </a:tcPr>
                </a:tc>
              </a:tr>
              <a:tr h="354522">
                <a:tc>
                  <a:txBody>
                    <a:bodyPr/>
                    <a:lstStyle/>
                    <a:p>
                      <a:pPr marL="0" marR="0" lvl="0" indent="0" algn="l" defTabSz="914400" rtl="0" eaLnBrk="0" fontAlgn="base" latinLnBrk="0" hangingPunct="0">
                        <a:lnSpc>
                          <a:spcPct val="100000"/>
                        </a:lnSpc>
                        <a:spcBef>
                          <a:spcPct val="0"/>
                        </a:spcBef>
                        <a:spcAft>
                          <a:spcPct val="0"/>
                        </a:spcAft>
                        <a:buClr>
                          <a:schemeClr val="bg1"/>
                        </a:buClr>
                        <a:buSzTx/>
                        <a:buFontTx/>
                        <a:buNone/>
                        <a:tabLst/>
                        <a:defRPr/>
                      </a:pPr>
                      <a:r>
                        <a:rPr lang="en-US" sz="1700" b="1" strike="noStrike" kern="1200" baseline="0" dirty="0" err="1" smtClean="0">
                          <a:solidFill>
                            <a:schemeClr val="tx1"/>
                          </a:solidFill>
                          <a:latin typeface="+mn-lt"/>
                          <a:ea typeface="+mn-ea"/>
                          <a:cs typeface="Arial" pitchFamily="34" charset="0"/>
                        </a:rPr>
                        <a:t>Thromboembolic</a:t>
                      </a:r>
                      <a:r>
                        <a:rPr lang="en-US" sz="1700" b="1" strike="noStrike" kern="1200" baseline="0" dirty="0" smtClean="0">
                          <a:solidFill>
                            <a:schemeClr val="tx1"/>
                          </a:solidFill>
                          <a:latin typeface="+mn-lt"/>
                          <a:ea typeface="+mn-ea"/>
                          <a:cs typeface="Arial" pitchFamily="34" charset="0"/>
                        </a:rPr>
                        <a:t> event</a:t>
                      </a:r>
                      <a:endParaRPr lang="en-US" sz="1700" b="1" strike="noStrike" kern="1200" baseline="30000" dirty="0" smtClean="0">
                        <a:solidFill>
                          <a:schemeClr val="tx1"/>
                        </a:solidFill>
                        <a:latin typeface="+mn-lt"/>
                        <a:ea typeface="+mn-ea"/>
                        <a:cs typeface="Arial" pitchFamily="34" charset="0"/>
                      </a:endParaRPr>
                    </a:p>
                  </a:txBody>
                  <a:tcPr anchor="b" horzOverflow="overflow">
                    <a:lnL>
                      <a:noFill/>
                    </a:lnL>
                    <a:lnR w="12700" cap="flat" cmpd="sng" algn="ctr">
                      <a:solidFill>
                        <a:prstClr val="white"/>
                      </a:solidFill>
                      <a:prstDash val="solid"/>
                      <a:round/>
                      <a:headEnd type="none" w="med" len="med"/>
                      <a:tailEnd type="none" w="med" len="med"/>
                    </a:lnR>
                    <a:lnT>
                      <a:noFill/>
                    </a:lnT>
                    <a:lnB>
                      <a:noFill/>
                    </a:lnB>
                    <a:lnTlToBr>
                      <a:noFill/>
                    </a:lnTlToBr>
                    <a:lnBlToTr>
                      <a:noFill/>
                    </a:lnBlToTr>
                    <a:solidFill>
                      <a:schemeClr val="bg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0.5</a:t>
                      </a:r>
                    </a:p>
                  </a:txBody>
                  <a:tcPr anchor="b" horzOverflow="overflow">
                    <a:lnL w="12700" cap="flat" cmpd="sng" algn="ctr">
                      <a:solidFill>
                        <a:prstClr val="white"/>
                      </a:solidFill>
                      <a:prstDash val="solid"/>
                      <a:round/>
                      <a:headEnd type="none" w="med" len="med"/>
                      <a:tailEnd type="none" w="med" len="med"/>
                    </a:lnL>
                    <a:lnR>
                      <a:noFill/>
                    </a:lnR>
                    <a:lnT>
                      <a:noFill/>
                    </a:lnT>
                    <a:lnB>
                      <a:noFill/>
                    </a:lnB>
                    <a:lnTlToBr>
                      <a:noFill/>
                    </a:lnTlToBr>
                    <a:lnBlToTr>
                      <a:noFill/>
                    </a:lnBlToTr>
                    <a:solidFill>
                      <a:schemeClr val="bg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0.2</a:t>
                      </a:r>
                    </a:p>
                  </a:txBody>
                  <a:tcPr anchor="b" horzOverflow="overflow">
                    <a:lnL w="12700" cap="flat" cmpd="sng" algn="ctr">
                      <a:noFill/>
                      <a:prstDash val="solid"/>
                      <a:round/>
                      <a:headEnd type="none" w="med" len="med"/>
                      <a:tailEnd type="none" w="med" len="med"/>
                    </a:lnL>
                    <a:lnR w="12700" cap="flat" cmpd="sng" algn="ctr">
                      <a:solidFill>
                        <a:prstClr val="white"/>
                      </a:solidFill>
                      <a:prstDash val="solid"/>
                      <a:round/>
                      <a:headEnd type="none" w="med" len="med"/>
                      <a:tailEnd type="none" w="med" len="med"/>
                    </a:lnR>
                    <a:lnT>
                      <a:noFill/>
                    </a:lnT>
                    <a:lnB>
                      <a:noFill/>
                    </a:lnB>
                    <a:lnTlToBr>
                      <a:noFill/>
                    </a:lnTlToBr>
                    <a:lnBlToTr>
                      <a:noFill/>
                    </a:lnBlToTr>
                    <a:solidFill>
                      <a:schemeClr val="bg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3.2</a:t>
                      </a:r>
                    </a:p>
                  </a:txBody>
                  <a:tcPr anchor="b" horzOverflow="overflow">
                    <a:lnL w="12700" cap="flat" cmpd="sng" algn="ctr">
                      <a:solidFill>
                        <a:prstClr val="white"/>
                      </a:solidFill>
                      <a:prstDash val="solid"/>
                      <a:round/>
                      <a:headEnd type="none" w="med" len="med"/>
                      <a:tailEnd type="none" w="med" len="med"/>
                    </a:lnL>
                    <a:lnR>
                      <a:noFill/>
                    </a:lnR>
                    <a:lnT>
                      <a:noFill/>
                    </a:lnT>
                    <a:lnB>
                      <a:noFill/>
                    </a:lnB>
                    <a:lnTlToBr>
                      <a:noFill/>
                    </a:lnTlToBr>
                    <a:lnBlToTr>
                      <a:noFill/>
                    </a:lnBlToTr>
                    <a:solidFill>
                      <a:schemeClr val="bg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2.0</a:t>
                      </a:r>
                    </a:p>
                  </a:txBody>
                  <a:tcPr anchor="b" horzOverflow="overflow">
                    <a:lnL>
                      <a:noFill/>
                    </a:lnL>
                    <a:lnR>
                      <a:noFill/>
                    </a:lnR>
                    <a:lnT>
                      <a:noFill/>
                    </a:lnT>
                    <a:lnB>
                      <a:noFill/>
                    </a:lnB>
                    <a:lnTlToBr>
                      <a:noFill/>
                    </a:lnTlToBr>
                    <a:lnBlToTr>
                      <a:noFill/>
                    </a:lnBlToTr>
                    <a:solidFill>
                      <a:schemeClr val="bg2">
                        <a:lumMod val="60000"/>
                        <a:lumOff val="40000"/>
                      </a:schemeClr>
                    </a:solidFill>
                  </a:tcPr>
                </a:tc>
              </a:tr>
              <a:tr h="338953">
                <a:tc>
                  <a:txBody>
                    <a:bodyPr/>
                    <a:lstStyle/>
                    <a:p>
                      <a:pPr marL="0" marR="0" lvl="0" indent="0" algn="l" defTabSz="914400" rtl="0" eaLnBrk="0" fontAlgn="base" latinLnBrk="0" hangingPunct="0">
                        <a:lnSpc>
                          <a:spcPct val="100000"/>
                        </a:lnSpc>
                        <a:spcBef>
                          <a:spcPct val="0"/>
                        </a:spcBef>
                        <a:spcAft>
                          <a:spcPct val="0"/>
                        </a:spcAft>
                        <a:buClr>
                          <a:schemeClr val="bg1"/>
                        </a:buClr>
                        <a:buSzTx/>
                        <a:buFontTx/>
                        <a:buNone/>
                        <a:tabLst/>
                        <a:defRPr/>
                      </a:pPr>
                      <a:r>
                        <a:rPr kumimoji="0" lang="en-US" sz="1700" b="1" i="0" u="none" strike="noStrike" cap="none" normalizeH="0" baseline="0" dirty="0" smtClean="0">
                          <a:ln>
                            <a:noFill/>
                          </a:ln>
                          <a:solidFill>
                            <a:schemeClr val="tx1"/>
                          </a:solidFill>
                          <a:effectLst/>
                          <a:latin typeface="+mn-lt"/>
                          <a:cs typeface="Arial" pitchFamily="34" charset="0"/>
                        </a:rPr>
                        <a:t>Neuropathy/sensory</a:t>
                      </a:r>
                      <a:r>
                        <a:rPr lang="en-US" sz="1700" b="1" kern="1200" baseline="30000" dirty="0" smtClean="0">
                          <a:solidFill>
                            <a:schemeClr val="tx1"/>
                          </a:solidFill>
                          <a:latin typeface="+mn-lt"/>
                          <a:ea typeface="+mn-ea"/>
                          <a:cs typeface="Arial" pitchFamily="34" charset="0"/>
                        </a:rPr>
                        <a:t>†</a:t>
                      </a:r>
                      <a:endParaRPr kumimoji="0" lang="en-US" sz="1700" b="1" i="0" u="none" strike="noStrike" cap="none" normalizeH="0" baseline="30000" dirty="0" smtClean="0">
                        <a:ln>
                          <a:noFill/>
                        </a:ln>
                        <a:solidFill>
                          <a:schemeClr val="tx1"/>
                        </a:solidFill>
                        <a:effectLst/>
                        <a:latin typeface="+mn-lt"/>
                        <a:cs typeface="Arial" pitchFamily="34" charset="0"/>
                      </a:endParaRPr>
                    </a:p>
                  </a:txBody>
                  <a:tcPr anchor="b" horzOverflow="overflow">
                    <a:lnL>
                      <a:noFill/>
                    </a:lnL>
                    <a:lnR w="12700" cap="flat" cmpd="sng" algn="ctr">
                      <a:solidFill>
                        <a:prstClr val="white"/>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11.8</a:t>
                      </a:r>
                    </a:p>
                  </a:txBody>
                  <a:tcPr anchor="b" horzOverflow="overflow">
                    <a:lnL w="12700" cap="flat" cmpd="sng" algn="ctr">
                      <a:solidFill>
                        <a:prstClr val="white"/>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35.7</a:t>
                      </a:r>
                    </a:p>
                  </a:txBody>
                  <a:tcPr anchor="b" horzOverflow="overflow">
                    <a:lnL w="12700" cap="flat" cmpd="sng" algn="ctr">
                      <a:noFill/>
                      <a:prstDash val="solid"/>
                      <a:round/>
                      <a:headEnd type="none" w="med" len="med"/>
                      <a:tailEnd type="none" w="med" len="med"/>
                    </a:lnL>
                    <a:lnR w="12700" cap="flat" cmpd="sng" algn="ctr">
                      <a:solidFill>
                        <a:prstClr val="white"/>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0.0</a:t>
                      </a:r>
                    </a:p>
                  </a:txBody>
                  <a:tcPr anchor="b" horzOverflow="overflow">
                    <a:lnL w="12700" cap="flat" cmpd="sng" algn="ctr">
                      <a:solidFill>
                        <a:prstClr val="white"/>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4.1</a:t>
                      </a:r>
                    </a:p>
                  </a:txBody>
                  <a:tcPr anchor="b" horzOverflow="overflow">
                    <a:lnL>
                      <a:noFill/>
                    </a:lnL>
                    <a:lnR>
                      <a:noFill/>
                    </a:lnR>
                    <a:lnT>
                      <a:noFill/>
                    </a:lnT>
                    <a:lnB>
                      <a:noFill/>
                    </a:lnB>
                    <a:lnTlToBr>
                      <a:noFill/>
                    </a:lnTlToBr>
                    <a:lnBlToTr>
                      <a:noFill/>
                    </a:lnBlToTr>
                    <a:noFill/>
                  </a:tcPr>
                </a:tc>
              </a:tr>
              <a:tr h="276149">
                <a:tc>
                  <a:txBody>
                    <a:bodyPr/>
                    <a:lstStyle/>
                    <a:p>
                      <a:pPr marL="0" marR="0" lvl="0" indent="0" algn="l" defTabSz="914400" rtl="0" eaLnBrk="0" fontAlgn="base" latinLnBrk="0" hangingPunct="0">
                        <a:lnSpc>
                          <a:spcPct val="100000"/>
                        </a:lnSpc>
                        <a:spcBef>
                          <a:spcPct val="0"/>
                        </a:spcBef>
                        <a:spcAft>
                          <a:spcPct val="0"/>
                        </a:spcAft>
                        <a:buClr>
                          <a:schemeClr val="bg1"/>
                        </a:buClr>
                        <a:buSzTx/>
                        <a:buFontTx/>
                        <a:buNone/>
                        <a:tabLst/>
                        <a:defRPr/>
                      </a:pPr>
                      <a:r>
                        <a:rPr kumimoji="0" lang="en-US" sz="1700" b="1" i="0" u="none" strike="noStrike" cap="none" normalizeH="0" baseline="0" dirty="0" smtClean="0">
                          <a:ln>
                            <a:noFill/>
                          </a:ln>
                          <a:solidFill>
                            <a:schemeClr val="tx1"/>
                          </a:solidFill>
                          <a:effectLst/>
                          <a:latin typeface="+mn-lt"/>
                          <a:cs typeface="Arial" pitchFamily="34" charset="0"/>
                        </a:rPr>
                        <a:t>Alopecia</a:t>
                      </a:r>
                      <a:r>
                        <a:rPr kumimoji="0" lang="en-US" sz="1700" b="1" i="0" u="none" strike="noStrike" kern="1200" cap="none" normalizeH="0" baseline="30000" dirty="0" smtClean="0">
                          <a:ln>
                            <a:noFill/>
                          </a:ln>
                          <a:solidFill>
                            <a:schemeClr val="tx1"/>
                          </a:solidFill>
                          <a:effectLst/>
                          <a:latin typeface="+mn-lt"/>
                          <a:ea typeface="+mn-ea"/>
                          <a:cs typeface="Arial" pitchFamily="34" charset="0"/>
                        </a:rPr>
                        <a:t>*</a:t>
                      </a:r>
                      <a:endParaRPr kumimoji="0" lang="en-US" sz="1700" b="1" i="0" u="none" strike="noStrike" cap="none" normalizeH="0" baseline="30000" dirty="0" smtClean="0">
                        <a:ln>
                          <a:noFill/>
                        </a:ln>
                        <a:solidFill>
                          <a:schemeClr val="tx1"/>
                        </a:solidFill>
                        <a:effectLst/>
                        <a:latin typeface="+mn-lt"/>
                        <a:cs typeface="Arial" pitchFamily="34" charset="0"/>
                      </a:endParaRPr>
                    </a:p>
                  </a:txBody>
                  <a:tcPr anchor="b" horzOverflow="overflow">
                    <a:lnL>
                      <a:noFill/>
                    </a:lnL>
                    <a:lnR w="12700" cap="flat" cmpd="sng" algn="ctr">
                      <a:solidFill>
                        <a:prstClr val="white"/>
                      </a:solidFill>
                      <a:prstDash val="solid"/>
                      <a:round/>
                      <a:headEnd type="none" w="med" len="med"/>
                      <a:tailEnd type="none" w="med" len="med"/>
                    </a:lnR>
                    <a:lnT>
                      <a:noFill/>
                    </a:lnT>
                    <a:lnB w="12700" cap="flat" cmpd="sng" algn="ctr">
                      <a:solidFill>
                        <a:prstClr val="white"/>
                      </a:solidFill>
                      <a:prstDash val="solid"/>
                      <a:round/>
                      <a:headEnd type="none" w="med" len="med"/>
                      <a:tailEnd type="none" w="med" len="med"/>
                    </a:lnB>
                    <a:lnTlToBr>
                      <a:noFill/>
                    </a:lnTlToBr>
                    <a:lnBlToTr>
                      <a:noFill/>
                    </a:lnBlToTr>
                    <a:solidFill>
                      <a:schemeClr val="bg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6.6</a:t>
                      </a:r>
                    </a:p>
                  </a:txBody>
                  <a:tcPr anchor="b" horzOverflow="overflow">
                    <a:lnL w="12700" cap="flat" cmpd="sng" algn="ctr">
                      <a:solidFill>
                        <a:prstClr val="white"/>
                      </a:solidFill>
                      <a:prstDash val="solid"/>
                      <a:round/>
                      <a:headEnd type="none" w="med" len="med"/>
                      <a:tailEnd type="none" w="med" len="med"/>
                    </a:lnL>
                    <a:lnR>
                      <a:noFill/>
                    </a:lnR>
                    <a:lnT>
                      <a:noFill/>
                    </a:lnT>
                    <a:lnB w="12700" cap="flat" cmpd="sng" algn="ctr">
                      <a:solidFill>
                        <a:prstClr val="white"/>
                      </a:solidFill>
                      <a:prstDash val="solid"/>
                      <a:round/>
                      <a:headEnd type="none" w="med" len="med"/>
                      <a:tailEnd type="none" w="med" len="med"/>
                    </a:lnB>
                    <a:lnTlToBr>
                      <a:noFill/>
                    </a:lnTlToBr>
                    <a:lnBlToTr>
                      <a:noFill/>
                    </a:lnBlToTr>
                    <a:solidFill>
                      <a:schemeClr val="bg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36.8</a:t>
                      </a:r>
                    </a:p>
                  </a:txBody>
                  <a:tcPr anchor="b" horzOverflow="overflow">
                    <a:lnL w="12700" cap="flat" cmpd="sng" algn="ctr">
                      <a:noFill/>
                      <a:prstDash val="solid"/>
                      <a:round/>
                      <a:headEnd type="none" w="med" len="med"/>
                      <a:tailEnd type="none" w="med" len="med"/>
                    </a:lnL>
                    <a:lnR w="12700" cap="flat" cmpd="sng" algn="ctr">
                      <a:solidFill>
                        <a:prstClr val="white"/>
                      </a:solidFill>
                      <a:prstDash val="solid"/>
                      <a:round/>
                      <a:headEnd type="none" w="med" len="med"/>
                      <a:tailEnd type="none" w="med" len="med"/>
                    </a:lnR>
                    <a:lnT>
                      <a:noFill/>
                    </a:lnT>
                    <a:lnB w="12700" cap="flat" cmpd="sng" algn="ctr">
                      <a:solidFill>
                        <a:prstClr val="white"/>
                      </a:solidFill>
                      <a:prstDash val="solid"/>
                      <a:round/>
                      <a:headEnd type="none" w="med" len="med"/>
                      <a:tailEnd type="none" w="med" len="med"/>
                    </a:lnB>
                    <a:lnTlToBr>
                      <a:noFill/>
                    </a:lnTlToBr>
                    <a:lnBlToTr>
                      <a:noFill/>
                    </a:lnBlToTr>
                    <a:solidFill>
                      <a:schemeClr val="bg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a:t>
                      </a:r>
                    </a:p>
                  </a:txBody>
                  <a:tcPr anchor="b" horzOverflow="overflow">
                    <a:lnL w="12700" cap="flat" cmpd="sng" algn="ctr">
                      <a:solidFill>
                        <a:prstClr val="white"/>
                      </a:solidFill>
                      <a:prstDash val="solid"/>
                      <a:round/>
                      <a:headEnd type="none" w="med" len="med"/>
                      <a:tailEnd type="none" w="med" len="med"/>
                    </a:lnL>
                    <a:lnR>
                      <a:noFill/>
                    </a:lnR>
                    <a:lnT>
                      <a:noFill/>
                    </a:lnT>
                    <a:lnB w="12700" cap="flat" cmpd="sng" algn="ctr">
                      <a:solidFill>
                        <a:prstClr val="white"/>
                      </a:solidFill>
                      <a:prstDash val="solid"/>
                      <a:round/>
                      <a:headEnd type="none" w="med" len="med"/>
                      <a:tailEnd type="none" w="med" len="med"/>
                    </a:lnB>
                    <a:lnTlToBr>
                      <a:noFill/>
                    </a:lnTlToBr>
                    <a:lnBlToTr>
                      <a:noFill/>
                    </a:lnBlToTr>
                    <a:solidFill>
                      <a:schemeClr val="bg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mn-lt"/>
                          <a:cs typeface="Arial" pitchFamily="34" charset="0"/>
                        </a:rPr>
                        <a:t>-</a:t>
                      </a:r>
                    </a:p>
                  </a:txBody>
                  <a:tcPr anchor="b" horzOverflow="overflow">
                    <a:lnL>
                      <a:noFill/>
                    </a:lnL>
                    <a:lnR>
                      <a:noFill/>
                    </a:lnR>
                    <a:lnT>
                      <a:noFill/>
                    </a:lnT>
                    <a:lnB w="12700" cap="flat" cmpd="sng" algn="ctr">
                      <a:solidFill>
                        <a:prstClr val="white"/>
                      </a:solidFill>
                      <a:prstDash val="solid"/>
                      <a:round/>
                      <a:headEnd type="none" w="med" len="med"/>
                      <a:tailEnd type="none" w="med" len="med"/>
                    </a:lnB>
                    <a:lnTlToBr>
                      <a:noFill/>
                    </a:lnTlToBr>
                    <a:lnBlToTr>
                      <a:noFill/>
                    </a:lnBlToTr>
                    <a:solidFill>
                      <a:schemeClr val="bg2">
                        <a:lumMod val="60000"/>
                        <a:lumOff val="40000"/>
                      </a:schemeClr>
                    </a:solidFill>
                  </a:tcPr>
                </a:tc>
              </a:tr>
              <a:tr h="338953">
                <a:tc>
                  <a:txBody>
                    <a:bodyPr/>
                    <a:lstStyle/>
                    <a:p>
                      <a:pPr marL="0" marR="0" lvl="0" indent="0" algn="l" defTabSz="914400" rtl="0" eaLnBrk="0" fontAlgn="base" latinLnBrk="0" hangingPunct="0">
                        <a:lnSpc>
                          <a:spcPct val="100000"/>
                        </a:lnSpc>
                        <a:spcBef>
                          <a:spcPct val="0"/>
                        </a:spcBef>
                        <a:spcAft>
                          <a:spcPct val="0"/>
                        </a:spcAft>
                        <a:buClr>
                          <a:schemeClr val="bg1"/>
                        </a:buClr>
                        <a:buSzTx/>
                        <a:buFontTx/>
                        <a:buNone/>
                        <a:tabLst/>
                        <a:defRPr/>
                      </a:pPr>
                      <a:r>
                        <a:rPr kumimoji="0" lang="en-US" sz="1700" b="1" i="0" u="none" strike="noStrike" cap="none" normalizeH="0" baseline="0" dirty="0" smtClean="0">
                          <a:ln>
                            <a:noFill/>
                          </a:ln>
                          <a:solidFill>
                            <a:schemeClr val="tx1"/>
                          </a:solidFill>
                          <a:effectLst/>
                          <a:latin typeface="+mn-lt"/>
                          <a:cs typeface="Arial" pitchFamily="34" charset="0"/>
                        </a:rPr>
                        <a:t>Other Grade 5 Events </a:t>
                      </a:r>
                      <a:r>
                        <a:rPr kumimoji="0" lang="en-US" sz="1600" b="1" i="0" u="none" strike="noStrike" cap="none" normalizeH="0" baseline="0" dirty="0" smtClean="0">
                          <a:ln>
                            <a:noFill/>
                          </a:ln>
                          <a:solidFill>
                            <a:schemeClr val="tx1"/>
                          </a:solidFill>
                          <a:effectLst/>
                          <a:latin typeface="+mn-lt"/>
                          <a:cs typeface="Arial" pitchFamily="34" charset="0"/>
                        </a:rPr>
                        <a:t>(</a:t>
                      </a:r>
                      <a:r>
                        <a:rPr kumimoji="0" lang="en-US" sz="1600" b="1" i="0" u="none" strike="noStrike" cap="none" normalizeH="0" baseline="0" dirty="0" err="1" smtClean="0">
                          <a:ln>
                            <a:noFill/>
                          </a:ln>
                          <a:solidFill>
                            <a:schemeClr val="tx1"/>
                          </a:solidFill>
                          <a:effectLst/>
                          <a:latin typeface="+mn-lt"/>
                          <a:cs typeface="Arial" pitchFamily="34" charset="0"/>
                        </a:rPr>
                        <a:t>Pem</a:t>
                      </a:r>
                      <a:r>
                        <a:rPr kumimoji="0" lang="en-US" sz="1600" b="1" i="0" u="none" strike="noStrike" cap="none" normalizeH="0" baseline="0" dirty="0" smtClean="0">
                          <a:ln>
                            <a:noFill/>
                          </a:ln>
                          <a:solidFill>
                            <a:schemeClr val="tx1"/>
                          </a:solidFill>
                          <a:effectLst/>
                          <a:latin typeface="+mn-lt"/>
                          <a:cs typeface="Arial" pitchFamily="34" charset="0"/>
                        </a:rPr>
                        <a:t> Arm/Pac Arm %)</a:t>
                      </a:r>
                      <a:endParaRPr kumimoji="0" lang="en-US" sz="1600" b="1" i="0" u="none" strike="noStrike" cap="none" normalizeH="0" baseline="30000" dirty="0" smtClean="0">
                        <a:ln>
                          <a:noFill/>
                        </a:ln>
                        <a:solidFill>
                          <a:schemeClr val="tx1"/>
                        </a:solidFill>
                        <a:effectLst/>
                        <a:latin typeface="+mn-lt"/>
                        <a:cs typeface="Arial" pitchFamily="34" charset="0"/>
                      </a:endParaRPr>
                    </a:p>
                  </a:txBody>
                  <a:tcPr anchor="b" horzOverflow="overflow">
                    <a:lnL>
                      <a:noFill/>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no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cap="none" normalizeH="0" baseline="0" dirty="0" smtClean="0">
                          <a:ln>
                            <a:noFill/>
                          </a:ln>
                          <a:solidFill>
                            <a:schemeClr val="tx1"/>
                          </a:solidFill>
                          <a:effectLst/>
                          <a:latin typeface="+mn-lt"/>
                          <a:cs typeface="Arial" pitchFamily="34" charset="0"/>
                        </a:rPr>
                        <a:t>Includes: CNS ischemia (0.2/0.7);  Cardiac  events (0.2/0.7); ARDS (0.5/0);  Infection  (0.2/0); Other </a:t>
                      </a:r>
                      <a:r>
                        <a:rPr lang="en-US" sz="1600" b="1" kern="1200" dirty="0" smtClean="0">
                          <a:solidFill>
                            <a:schemeClr val="tx1"/>
                          </a:solidFill>
                          <a:latin typeface="+mn-lt"/>
                          <a:ea typeface="+mn-ea"/>
                          <a:cs typeface="Arial" pitchFamily="34" charset="0"/>
                        </a:rPr>
                        <a:t>Hemorrhage (0.2/0.2)</a:t>
                      </a:r>
                      <a:endParaRPr kumimoji="0" lang="en-US" sz="1600" b="1" i="0" u="none" strike="noStrike" cap="none" normalizeH="0" baseline="0" dirty="0" smtClean="0">
                        <a:ln>
                          <a:noFill/>
                        </a:ln>
                        <a:solidFill>
                          <a:schemeClr val="tx1"/>
                        </a:solidFill>
                        <a:effectLst/>
                        <a:latin typeface="+mn-lt"/>
                        <a:cs typeface="Arial" pitchFamily="34" charset="0"/>
                      </a:endParaRPr>
                    </a:p>
                  </a:txBody>
                  <a:tcPr anchor="b" horzOverflow="overflow">
                    <a:lnL w="12700" cap="flat" cmpd="sng" algn="ctr">
                      <a:solidFill>
                        <a:prstClr val="white"/>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bg1"/>
                        </a:solidFill>
                        <a:effectLst/>
                        <a:latin typeface="Arial" pitchFamily="34" charset="0"/>
                        <a:cs typeface="Arial" pitchFamily="34" charset="0"/>
                      </a:endParaRPr>
                    </a:p>
                  </a:txBody>
                  <a:tcPr anchor="b"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0066FF"/>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bg1"/>
                        </a:solidFill>
                        <a:effectLst/>
                        <a:latin typeface="Arial" pitchFamily="34" charset="0"/>
                        <a:cs typeface="Arial" pitchFamily="34" charset="0"/>
                      </a:endParaRPr>
                    </a:p>
                  </a:txBody>
                  <a:tcPr anchor="b" horzOverflow="overflow">
                    <a:lnL w="12700" cap="flat" cmpd="sng" algn="ctr">
                      <a:solidFill>
                        <a:schemeClr val="bg1"/>
                      </a:solidFill>
                      <a:prstDash val="solid"/>
                      <a:round/>
                      <a:headEnd type="none" w="med" len="med"/>
                      <a:tailEnd type="none" w="med" len="med"/>
                    </a:lnL>
                    <a:lnR>
                      <a:noFill/>
                    </a:lnR>
                    <a:lnT>
                      <a:noFill/>
                    </a:lnT>
                    <a:lnB>
                      <a:noFill/>
                    </a:lnB>
                    <a:lnTlToBr>
                      <a:noFill/>
                    </a:lnTlToBr>
                    <a:lnBlToTr>
                      <a:noFill/>
                    </a:lnBlToTr>
                    <a:solidFill>
                      <a:srgbClr val="0066FF"/>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bg1"/>
                        </a:solidFill>
                        <a:effectLst/>
                        <a:latin typeface="Arial" pitchFamily="34" charset="0"/>
                        <a:cs typeface="Arial" pitchFamily="34" charset="0"/>
                      </a:endParaRPr>
                    </a:p>
                  </a:txBody>
                  <a:tcPr anchor="b" horzOverflow="overflow">
                    <a:lnL>
                      <a:noFill/>
                    </a:lnL>
                    <a:lnR>
                      <a:noFill/>
                    </a:lnR>
                    <a:lnT>
                      <a:noFill/>
                    </a:lnT>
                    <a:lnB>
                      <a:noFill/>
                    </a:lnB>
                    <a:lnTlToBr>
                      <a:noFill/>
                    </a:lnTlToBr>
                    <a:lnBlToTr>
                      <a:noFill/>
                    </a:lnBlToTr>
                    <a:solidFill>
                      <a:srgbClr val="0066FF"/>
                    </a:solidFill>
                  </a:tcPr>
                </a:tc>
              </a:tr>
            </a:tbl>
          </a:graphicData>
        </a:graphic>
      </p:graphicFrame>
      <p:sp>
        <p:nvSpPr>
          <p:cNvPr id="16446" name="Rectangle 771"/>
          <p:cNvSpPr>
            <a:spLocks noChangeArrowheads="1"/>
          </p:cNvSpPr>
          <p:nvPr/>
        </p:nvSpPr>
        <p:spPr bwMode="auto">
          <a:xfrm>
            <a:off x="0" y="5845175"/>
            <a:ext cx="9144000" cy="0"/>
          </a:xfrm>
          <a:prstGeom prst="rect">
            <a:avLst/>
          </a:prstGeom>
          <a:noFill/>
          <a:ln w="25400" algn="ctr">
            <a:noFill/>
            <a:miter lim="800000"/>
            <a:headEnd/>
            <a:tailEnd/>
          </a:ln>
        </p:spPr>
        <p:txBody>
          <a:bodyPr wrap="none" anchor="ctr">
            <a:spAutoFit/>
          </a:bodyPr>
          <a:lstStyle/>
          <a:p>
            <a:pPr algn="ctr" eaLnBrk="0" hangingPunct="0"/>
            <a:endParaRPr lang="en-US" sz="1200">
              <a:solidFill>
                <a:schemeClr val="bg1"/>
              </a:solidFill>
              <a:latin typeface="Arial Unicode MS" pitchFamily="34" charset="-128"/>
            </a:endParaRPr>
          </a:p>
        </p:txBody>
      </p:sp>
      <p:sp>
        <p:nvSpPr>
          <p:cNvPr id="16447" name="TextBox 8"/>
          <p:cNvSpPr txBox="1">
            <a:spLocks noChangeArrowheads="1"/>
          </p:cNvSpPr>
          <p:nvPr/>
        </p:nvSpPr>
        <p:spPr bwMode="auto">
          <a:xfrm>
            <a:off x="392113" y="6386286"/>
            <a:ext cx="8751887" cy="284052"/>
          </a:xfrm>
          <a:prstGeom prst="rect">
            <a:avLst/>
          </a:prstGeom>
          <a:noFill/>
          <a:ln w="9525">
            <a:noFill/>
            <a:miter lim="800000"/>
            <a:headEnd/>
            <a:tailEnd/>
          </a:ln>
        </p:spPr>
        <p:txBody>
          <a:bodyPr>
            <a:spAutoFit/>
          </a:bodyPr>
          <a:lstStyle/>
          <a:p>
            <a:pPr eaLnBrk="0" hangingPunct="0">
              <a:lnSpc>
                <a:spcPct val="95000"/>
              </a:lnSpc>
            </a:pPr>
            <a:r>
              <a:rPr lang="en-US" sz="1300" b="1" baseline="30000" dirty="0" smtClean="0">
                <a:solidFill>
                  <a:srgbClr val="FFFFFF"/>
                </a:solidFill>
                <a:cs typeface="Arial" pitchFamily="34" charset="0"/>
              </a:rPr>
              <a:t>†</a:t>
            </a:r>
            <a:r>
              <a:rPr lang="en-US" sz="1300" b="1" dirty="0" smtClean="0">
                <a:solidFill>
                  <a:srgbClr val="FFFFFF"/>
                </a:solidFill>
              </a:rPr>
              <a:t>=</a:t>
            </a:r>
            <a:r>
              <a:rPr lang="en-US" sz="1300" b="1" dirty="0">
                <a:solidFill>
                  <a:srgbClr val="FFFFFF"/>
                </a:solidFill>
              </a:rPr>
              <a:t>Significant difference between arms, for grade 3/4  </a:t>
            </a:r>
            <a:r>
              <a:rPr lang="en-US" sz="1300" b="1" dirty="0" smtClean="0">
                <a:solidFill>
                  <a:srgbClr val="FFFFFF"/>
                </a:solidFill>
              </a:rPr>
              <a:t>toxicities  *Maximum </a:t>
            </a:r>
            <a:r>
              <a:rPr lang="en-US" sz="1300" b="1" dirty="0">
                <a:solidFill>
                  <a:srgbClr val="FFFFFF"/>
                </a:solidFill>
              </a:rPr>
              <a:t>grade is </a:t>
            </a:r>
            <a:r>
              <a:rPr lang="en-US" sz="1300" b="1" dirty="0"/>
              <a:t>grade 2</a:t>
            </a:r>
            <a:r>
              <a:rPr lang="en-US" sz="1300" b="1" dirty="0" smtClean="0"/>
              <a:t>.    </a:t>
            </a:r>
            <a:endParaRPr lang="en-US" sz="1300" b="1"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Line 18"/>
          <p:cNvSpPr>
            <a:spLocks noChangeShapeType="1"/>
          </p:cNvSpPr>
          <p:nvPr/>
        </p:nvSpPr>
        <p:spPr bwMode="auto">
          <a:xfrm>
            <a:off x="4724400" y="3390900"/>
            <a:ext cx="762000" cy="914400"/>
          </a:xfrm>
          <a:prstGeom prst="line">
            <a:avLst/>
          </a:prstGeom>
          <a:noFill/>
          <a:ln w="19050">
            <a:solidFill>
              <a:schemeClr val="bg1"/>
            </a:solidFill>
            <a:round/>
            <a:headEnd/>
            <a:tailEnd type="triangle" w="med" len="med"/>
          </a:ln>
        </p:spPr>
        <p:txBody>
          <a:bodyPr/>
          <a:lstStyle/>
          <a:p>
            <a:endParaRPr lang="en-US"/>
          </a:p>
        </p:txBody>
      </p:sp>
      <p:sp>
        <p:nvSpPr>
          <p:cNvPr id="91139" name="Line 19"/>
          <p:cNvSpPr>
            <a:spLocks noChangeShapeType="1"/>
          </p:cNvSpPr>
          <p:nvPr/>
        </p:nvSpPr>
        <p:spPr bwMode="auto">
          <a:xfrm flipV="1">
            <a:off x="4749800" y="2333625"/>
            <a:ext cx="736600" cy="1069975"/>
          </a:xfrm>
          <a:prstGeom prst="line">
            <a:avLst/>
          </a:prstGeom>
          <a:noFill/>
          <a:ln w="19050">
            <a:solidFill>
              <a:schemeClr val="bg1"/>
            </a:solidFill>
            <a:round/>
            <a:headEnd/>
            <a:tailEnd type="triangle" w="med" len="med"/>
          </a:ln>
        </p:spPr>
        <p:txBody>
          <a:bodyPr/>
          <a:lstStyle/>
          <a:p>
            <a:endParaRPr lang="en-US"/>
          </a:p>
        </p:txBody>
      </p:sp>
      <p:sp>
        <p:nvSpPr>
          <p:cNvPr id="16389" name="Text Box 6"/>
          <p:cNvSpPr txBox="1">
            <a:spLocks noChangeArrowheads="1"/>
          </p:cNvSpPr>
          <p:nvPr/>
        </p:nvSpPr>
        <p:spPr bwMode="auto">
          <a:xfrm>
            <a:off x="533400" y="2486024"/>
            <a:ext cx="3048000" cy="2085975"/>
          </a:xfrm>
          <a:prstGeom prst="rect">
            <a:avLst/>
          </a:prstGeom>
          <a:solidFill>
            <a:schemeClr val="bg2">
              <a:lumMod val="75000"/>
            </a:schemeClr>
          </a:solidFill>
          <a:ln w="9525">
            <a:solidFill>
              <a:schemeClr val="tx1"/>
            </a:solidFill>
            <a:miter lim="800000"/>
            <a:headEnd/>
            <a:tailEnd/>
          </a:ln>
        </p:spPr>
        <p:txBody>
          <a:bodyPr wrap="square">
            <a:spAutoFit/>
          </a:bodyPr>
          <a:lstStyle/>
          <a:p>
            <a:pPr>
              <a:defRPr/>
            </a:pPr>
            <a:r>
              <a:rPr lang="en-US" sz="1600" b="1" dirty="0">
                <a:latin typeface="Calibri" pitchFamily="34" charset="0"/>
                <a:ea typeface="ＭＳ Ｐゴシック" charset="-128"/>
              </a:rPr>
              <a:t>Eligibility criteria:</a:t>
            </a:r>
          </a:p>
          <a:p>
            <a:pPr>
              <a:buFontTx/>
              <a:buChar char="•"/>
              <a:tabLst>
                <a:tab pos="174625" algn="l"/>
              </a:tabLst>
              <a:defRPr/>
            </a:pPr>
            <a:r>
              <a:rPr lang="en-US" sz="1600" b="1" dirty="0">
                <a:latin typeface="Calibri" pitchFamily="34" charset="0"/>
                <a:ea typeface="ＭＳ Ｐゴシック" charset="-128"/>
              </a:rPr>
              <a:t> 	Advanced or recurrent 	NSCLC</a:t>
            </a:r>
          </a:p>
          <a:p>
            <a:pPr>
              <a:buFontTx/>
              <a:buChar char="•"/>
              <a:tabLst>
                <a:tab pos="174625" algn="l"/>
              </a:tabLst>
              <a:defRPr/>
            </a:pPr>
            <a:r>
              <a:rPr lang="en-US" sz="1600" b="1" dirty="0">
                <a:latin typeface="Calibri" pitchFamily="34" charset="0"/>
                <a:ea typeface="ＭＳ Ｐゴシック" charset="-128"/>
              </a:rPr>
              <a:t>  Nonsquamous histology</a:t>
            </a:r>
          </a:p>
          <a:p>
            <a:pPr>
              <a:buFontTx/>
              <a:buChar char="•"/>
              <a:tabLst>
                <a:tab pos="174625" algn="l"/>
              </a:tabLst>
              <a:defRPr/>
            </a:pPr>
            <a:r>
              <a:rPr lang="en-US" sz="1600" b="1" dirty="0">
                <a:latin typeface="Calibri" pitchFamily="34" charset="0"/>
                <a:ea typeface="ＭＳ Ｐゴシック" charset="-128"/>
              </a:rPr>
              <a:t>  4 prior cycles of 	bevacizumab/cisplatin/</a:t>
            </a:r>
          </a:p>
          <a:p>
            <a:pPr>
              <a:tabLst>
                <a:tab pos="174625" algn="l"/>
              </a:tabLst>
              <a:defRPr/>
            </a:pPr>
            <a:r>
              <a:rPr lang="en-US" sz="1600" b="1" dirty="0">
                <a:latin typeface="Calibri" pitchFamily="34" charset="0"/>
                <a:ea typeface="ＭＳ Ｐゴシック" charset="-128"/>
              </a:rPr>
              <a:t>	pemetrexed with CR, PR or 	SD</a:t>
            </a:r>
          </a:p>
        </p:txBody>
      </p:sp>
      <p:sp>
        <p:nvSpPr>
          <p:cNvPr id="16391" name="Text Box 8"/>
          <p:cNvSpPr txBox="1">
            <a:spLocks noChangeArrowheads="1"/>
          </p:cNvSpPr>
          <p:nvPr/>
        </p:nvSpPr>
        <p:spPr bwMode="auto">
          <a:xfrm>
            <a:off x="76200" y="4572000"/>
            <a:ext cx="7162800" cy="348813"/>
          </a:xfrm>
          <a:prstGeom prst="rect">
            <a:avLst/>
          </a:prstGeom>
          <a:noFill/>
          <a:ln w="9525">
            <a:noFill/>
            <a:miter lim="800000"/>
            <a:headEnd/>
            <a:tailEnd/>
          </a:ln>
        </p:spPr>
        <p:txBody>
          <a:bodyPr>
            <a:spAutoFit/>
          </a:bodyPr>
          <a:lstStyle/>
          <a:p>
            <a:pPr>
              <a:lnSpc>
                <a:spcPct val="105000"/>
              </a:lnSpc>
              <a:buFontTx/>
              <a:buChar char="•"/>
              <a:defRPr/>
            </a:pPr>
            <a:r>
              <a:rPr lang="en-US" sz="1600" b="1" i="1" dirty="0">
                <a:solidFill>
                  <a:schemeClr val="bg2">
                    <a:lumMod val="20000"/>
                    <a:lumOff val="80000"/>
                  </a:schemeClr>
                </a:solidFill>
                <a:effectLst>
                  <a:outerShdw blurRad="38100" dist="38100" dir="2700000" algn="tl">
                    <a:srgbClr val="000000">
                      <a:alpha val="43137"/>
                    </a:srgbClr>
                  </a:outerShdw>
                </a:effectLst>
                <a:latin typeface="Calibri" pitchFamily="34" charset="0"/>
                <a:ea typeface="ＭＳ Ｐゴシック" charset="-128"/>
              </a:rPr>
              <a:t> Primary endpoint: progression-free survival</a:t>
            </a:r>
          </a:p>
        </p:txBody>
      </p:sp>
      <p:sp>
        <p:nvSpPr>
          <p:cNvPr id="91142" name="AutoShape 9"/>
          <p:cNvSpPr>
            <a:spLocks noChangeArrowheads="1"/>
          </p:cNvSpPr>
          <p:nvPr/>
        </p:nvSpPr>
        <p:spPr bwMode="auto">
          <a:xfrm>
            <a:off x="5562600" y="1981200"/>
            <a:ext cx="3048000" cy="919163"/>
          </a:xfrm>
          <a:prstGeom prst="roundRect">
            <a:avLst>
              <a:gd name="adj" fmla="val 16667"/>
            </a:avLst>
          </a:prstGeom>
          <a:solidFill>
            <a:schemeClr val="bg2">
              <a:lumMod val="75000"/>
            </a:schemeClr>
          </a:solidFill>
          <a:ln w="12700" algn="ctr">
            <a:solidFill>
              <a:schemeClr val="tx1"/>
            </a:solidFill>
            <a:round/>
            <a:headEnd/>
            <a:tailEnd type="none" w="lg" len="lg"/>
          </a:ln>
        </p:spPr>
        <p:txBody>
          <a:bodyPr lIns="91632" tIns="45816" rIns="91632" bIns="45816" anchor="ctr">
            <a:spAutoFit/>
          </a:bodyPr>
          <a:lstStyle/>
          <a:p>
            <a:r>
              <a:rPr lang="en-US" sz="1600" b="1" dirty="0" err="1">
                <a:solidFill>
                  <a:schemeClr val="tx2"/>
                </a:solidFill>
                <a:latin typeface="Calibri" pitchFamily="34" charset="0"/>
              </a:rPr>
              <a:t>Pemetrexed</a:t>
            </a:r>
            <a:r>
              <a:rPr lang="en-US" sz="1600" dirty="0">
                <a:solidFill>
                  <a:schemeClr val="tx2"/>
                </a:solidFill>
                <a:latin typeface="Calibri" pitchFamily="34" charset="0"/>
              </a:rPr>
              <a:t> 500 mg/m</a:t>
            </a:r>
            <a:r>
              <a:rPr lang="en-US" sz="1600" baseline="30000" dirty="0">
                <a:solidFill>
                  <a:schemeClr val="tx2"/>
                </a:solidFill>
                <a:latin typeface="Calibri" pitchFamily="34" charset="0"/>
              </a:rPr>
              <a:t>2</a:t>
            </a:r>
            <a:endParaRPr lang="en-US" sz="1600" dirty="0">
              <a:solidFill>
                <a:schemeClr val="tx2"/>
              </a:solidFill>
              <a:latin typeface="Calibri" pitchFamily="34" charset="0"/>
            </a:endParaRPr>
          </a:p>
          <a:p>
            <a:r>
              <a:rPr lang="en-US" sz="1600" b="1" dirty="0" err="1">
                <a:solidFill>
                  <a:schemeClr val="tx2"/>
                </a:solidFill>
                <a:latin typeface="Calibri" pitchFamily="34" charset="0"/>
              </a:rPr>
              <a:t>Bevacizumab</a:t>
            </a:r>
            <a:r>
              <a:rPr lang="en-US" sz="1600" dirty="0">
                <a:solidFill>
                  <a:schemeClr val="tx2"/>
                </a:solidFill>
                <a:latin typeface="Calibri" pitchFamily="34" charset="0"/>
              </a:rPr>
              <a:t> 7.5 mg/kg</a:t>
            </a:r>
          </a:p>
          <a:p>
            <a:r>
              <a:rPr lang="en-US" sz="1600" dirty="0">
                <a:solidFill>
                  <a:schemeClr val="tx2"/>
                </a:solidFill>
                <a:latin typeface="Calibri" pitchFamily="34" charset="0"/>
              </a:rPr>
              <a:t>q 3 weeks</a:t>
            </a:r>
          </a:p>
        </p:txBody>
      </p:sp>
      <p:sp>
        <p:nvSpPr>
          <p:cNvPr id="91143" name="AutoShape 11"/>
          <p:cNvSpPr>
            <a:spLocks noChangeArrowheads="1"/>
          </p:cNvSpPr>
          <p:nvPr/>
        </p:nvSpPr>
        <p:spPr bwMode="auto">
          <a:xfrm>
            <a:off x="5575300" y="3968750"/>
            <a:ext cx="3035300" cy="647700"/>
          </a:xfrm>
          <a:prstGeom prst="roundRect">
            <a:avLst>
              <a:gd name="adj" fmla="val 16667"/>
            </a:avLst>
          </a:prstGeom>
          <a:solidFill>
            <a:schemeClr val="bg2">
              <a:lumMod val="75000"/>
            </a:schemeClr>
          </a:solidFill>
          <a:ln w="12700" algn="ctr">
            <a:solidFill>
              <a:schemeClr val="tx1"/>
            </a:solidFill>
            <a:round/>
            <a:headEnd/>
            <a:tailEnd type="none" w="lg" len="lg"/>
          </a:ln>
        </p:spPr>
        <p:txBody>
          <a:bodyPr lIns="91632" tIns="45816" rIns="91632" bIns="45816" anchor="ctr">
            <a:spAutoFit/>
          </a:bodyPr>
          <a:lstStyle/>
          <a:p>
            <a:r>
              <a:rPr lang="en-US" sz="1600" b="1" dirty="0" err="1">
                <a:solidFill>
                  <a:schemeClr val="tx2"/>
                </a:solidFill>
                <a:latin typeface="Calibri" pitchFamily="34" charset="0"/>
              </a:rPr>
              <a:t>Bevacizumab</a:t>
            </a:r>
            <a:r>
              <a:rPr lang="en-US" sz="1600" b="1" dirty="0">
                <a:solidFill>
                  <a:schemeClr val="tx2"/>
                </a:solidFill>
                <a:latin typeface="Calibri" pitchFamily="34" charset="0"/>
              </a:rPr>
              <a:t> </a:t>
            </a:r>
            <a:r>
              <a:rPr lang="en-US" sz="1600" dirty="0">
                <a:solidFill>
                  <a:schemeClr val="tx2"/>
                </a:solidFill>
                <a:latin typeface="Calibri" pitchFamily="34" charset="0"/>
              </a:rPr>
              <a:t>7.5 kg/mg </a:t>
            </a:r>
          </a:p>
          <a:p>
            <a:r>
              <a:rPr lang="en-US" sz="1600" dirty="0">
                <a:solidFill>
                  <a:schemeClr val="tx2"/>
                </a:solidFill>
                <a:latin typeface="Calibri" pitchFamily="34" charset="0"/>
              </a:rPr>
              <a:t>q 3 weeks</a:t>
            </a:r>
          </a:p>
        </p:txBody>
      </p:sp>
      <p:sp>
        <p:nvSpPr>
          <p:cNvPr id="16395" name="Text Box 12"/>
          <p:cNvSpPr txBox="1">
            <a:spLocks noChangeArrowheads="1"/>
          </p:cNvSpPr>
          <p:nvPr/>
        </p:nvSpPr>
        <p:spPr bwMode="auto">
          <a:xfrm>
            <a:off x="4038600" y="4511675"/>
            <a:ext cx="1128713" cy="336550"/>
          </a:xfrm>
          <a:prstGeom prst="rect">
            <a:avLst/>
          </a:prstGeom>
          <a:noFill/>
          <a:ln w="9525">
            <a:noFill/>
            <a:miter lim="800000"/>
            <a:headEnd/>
            <a:tailEnd/>
          </a:ln>
        </p:spPr>
        <p:txBody>
          <a:bodyPr>
            <a:spAutoFit/>
          </a:bodyPr>
          <a:lstStyle/>
          <a:p>
            <a:pPr>
              <a:defRPr/>
            </a:pPr>
            <a:r>
              <a:rPr lang="en-US" sz="1600" dirty="0">
                <a:solidFill>
                  <a:srgbClr val="C6D9F1"/>
                </a:solidFill>
                <a:latin typeface="Calibri" pitchFamily="34" charset="0"/>
                <a:ea typeface="ＭＳ Ｐゴシック" charset="-128"/>
              </a:rPr>
              <a:t>(n = 362)</a:t>
            </a:r>
          </a:p>
        </p:txBody>
      </p:sp>
      <p:sp>
        <p:nvSpPr>
          <p:cNvPr id="91145" name="Rectangle 11"/>
          <p:cNvSpPr>
            <a:spLocks noChangeArrowheads="1"/>
          </p:cNvSpPr>
          <p:nvPr/>
        </p:nvSpPr>
        <p:spPr bwMode="auto">
          <a:xfrm>
            <a:off x="4343400" y="2181225"/>
            <a:ext cx="381000" cy="2308324"/>
          </a:xfrm>
          <a:prstGeom prst="rect">
            <a:avLst/>
          </a:prstGeom>
          <a:solidFill>
            <a:schemeClr val="bg2">
              <a:lumMod val="50000"/>
            </a:schemeClr>
          </a:solidFill>
          <a:ln w="38100">
            <a:noFill/>
            <a:miter lim="800000"/>
            <a:headEnd/>
            <a:tailEnd/>
          </a:ln>
        </p:spPr>
        <p:txBody>
          <a:bodyPr>
            <a:spAutoFit/>
          </a:bodyPr>
          <a:lstStyle/>
          <a:p>
            <a:pPr algn="ctr"/>
            <a:r>
              <a:rPr lang="en-US" sz="1600" b="1" dirty="0">
                <a:solidFill>
                  <a:schemeClr val="tx2"/>
                </a:solidFill>
                <a:latin typeface="Calibri" pitchFamily="34" charset="0"/>
                <a:cs typeface="Arial" pitchFamily="34" charset="0"/>
              </a:rPr>
              <a:t>RANDOMI</a:t>
            </a:r>
          </a:p>
          <a:p>
            <a:pPr algn="ctr"/>
            <a:r>
              <a:rPr lang="en-US" sz="1600" b="1" dirty="0" smtClean="0">
                <a:solidFill>
                  <a:schemeClr val="tx2"/>
                </a:solidFill>
                <a:latin typeface="Calibri" pitchFamily="34" charset="0"/>
                <a:cs typeface="Arial" pitchFamily="34" charset="0"/>
              </a:rPr>
              <a:t>Z E</a:t>
            </a:r>
            <a:endParaRPr lang="en-US" sz="1600" b="1" dirty="0">
              <a:solidFill>
                <a:schemeClr val="tx2"/>
              </a:solidFill>
              <a:latin typeface="Calibri" pitchFamily="34" charset="0"/>
              <a:cs typeface="Arial" pitchFamily="34" charset="0"/>
            </a:endParaRPr>
          </a:p>
        </p:txBody>
      </p:sp>
      <p:sp>
        <p:nvSpPr>
          <p:cNvPr id="91146" name="Line 14"/>
          <p:cNvSpPr>
            <a:spLocks noChangeShapeType="1"/>
          </p:cNvSpPr>
          <p:nvPr/>
        </p:nvSpPr>
        <p:spPr bwMode="auto">
          <a:xfrm>
            <a:off x="3581400" y="3400425"/>
            <a:ext cx="762000" cy="0"/>
          </a:xfrm>
          <a:prstGeom prst="line">
            <a:avLst/>
          </a:prstGeom>
          <a:noFill/>
          <a:ln w="12700">
            <a:solidFill>
              <a:schemeClr val="bg1"/>
            </a:solidFill>
            <a:round/>
            <a:headEnd/>
            <a:tailEnd type="triangle" w="med" len="med"/>
          </a:ln>
        </p:spPr>
        <p:txBody>
          <a:bodyPr/>
          <a:lstStyle/>
          <a:p>
            <a:endParaRPr lang="en-US"/>
          </a:p>
        </p:txBody>
      </p:sp>
      <p:sp>
        <p:nvSpPr>
          <p:cNvPr id="91147" name="Rectangle 15"/>
          <p:cNvSpPr>
            <a:spLocks noGrp="1"/>
          </p:cNvSpPr>
          <p:nvPr>
            <p:ph type="title"/>
          </p:nvPr>
        </p:nvSpPr>
        <p:spPr>
          <a:xfrm>
            <a:off x="0" y="0"/>
            <a:ext cx="9144000" cy="1816100"/>
          </a:xfrm>
        </p:spPr>
        <p:txBody>
          <a:bodyPr>
            <a:normAutofit/>
          </a:bodyPr>
          <a:lstStyle/>
          <a:p>
            <a:pPr algn="ctr"/>
            <a:r>
              <a:rPr lang="en-US" sz="2400" b="1" dirty="0" smtClean="0">
                <a:solidFill>
                  <a:srgbClr val="FFFF00"/>
                </a:solidFill>
                <a:latin typeface="Calibri" pitchFamily="34" charset="0"/>
              </a:rPr>
              <a:t>AVAPERL: Phase III Trial of Maintenance </a:t>
            </a:r>
            <a:r>
              <a:rPr lang="en-US" sz="2400" b="1" dirty="0" err="1" smtClean="0">
                <a:solidFill>
                  <a:srgbClr val="FFFF00"/>
                </a:solidFill>
                <a:latin typeface="Calibri" pitchFamily="34" charset="0"/>
              </a:rPr>
              <a:t>Bevacizumab</a:t>
            </a:r>
            <a:r>
              <a:rPr lang="en-US" sz="2400" b="1" dirty="0" smtClean="0">
                <a:solidFill>
                  <a:srgbClr val="FFFF00"/>
                </a:solidFill>
                <a:latin typeface="Calibri" pitchFamily="34" charset="0"/>
              </a:rPr>
              <a:t> With or Without </a:t>
            </a:r>
            <a:r>
              <a:rPr lang="en-US" sz="2400" b="1" dirty="0" err="1" smtClean="0">
                <a:solidFill>
                  <a:srgbClr val="FFFF00"/>
                </a:solidFill>
                <a:latin typeface="Calibri" pitchFamily="34" charset="0"/>
              </a:rPr>
              <a:t>Pemetrexed</a:t>
            </a:r>
            <a:r>
              <a:rPr lang="en-US" sz="2400" b="1" dirty="0" smtClean="0">
                <a:solidFill>
                  <a:srgbClr val="FFFF00"/>
                </a:solidFill>
                <a:latin typeface="Calibri" pitchFamily="34" charset="0"/>
              </a:rPr>
              <a:t> Following First-line </a:t>
            </a:r>
            <a:r>
              <a:rPr lang="en-US" sz="2400" b="1" dirty="0" err="1" smtClean="0">
                <a:solidFill>
                  <a:srgbClr val="FFFF00"/>
                </a:solidFill>
                <a:latin typeface="Calibri" pitchFamily="34" charset="0"/>
              </a:rPr>
              <a:t>Bevacizumab</a:t>
            </a:r>
            <a:r>
              <a:rPr lang="en-US" sz="2400" b="1" dirty="0" smtClean="0">
                <a:solidFill>
                  <a:srgbClr val="FFFF00"/>
                </a:solidFill>
                <a:latin typeface="Calibri" pitchFamily="34" charset="0"/>
              </a:rPr>
              <a:t>/</a:t>
            </a:r>
            <a:r>
              <a:rPr lang="en-US" sz="2400" b="1" dirty="0" err="1" smtClean="0">
                <a:solidFill>
                  <a:srgbClr val="FFFF00"/>
                </a:solidFill>
                <a:latin typeface="Calibri" pitchFamily="34" charset="0"/>
              </a:rPr>
              <a:t>Pemetrexed</a:t>
            </a:r>
            <a:r>
              <a:rPr lang="en-US" sz="2400" b="1" dirty="0" smtClean="0">
                <a:solidFill>
                  <a:srgbClr val="FFFF00"/>
                </a:solidFill>
                <a:latin typeface="Calibri" pitchFamily="34" charset="0"/>
              </a:rPr>
              <a:t>/</a:t>
            </a:r>
            <a:r>
              <a:rPr lang="en-US" sz="2400" b="1" dirty="0" err="1" smtClean="0">
                <a:solidFill>
                  <a:srgbClr val="FFFF00"/>
                </a:solidFill>
                <a:latin typeface="Calibri" pitchFamily="34" charset="0"/>
              </a:rPr>
              <a:t>Cisplatin</a:t>
            </a:r>
            <a:r>
              <a:rPr lang="en-US" sz="2400" b="1" dirty="0" smtClean="0">
                <a:solidFill>
                  <a:srgbClr val="FFFF00"/>
                </a:solidFill>
                <a:latin typeface="Calibri" pitchFamily="34" charset="0"/>
              </a:rPr>
              <a:t> in Advanced </a:t>
            </a:r>
            <a:r>
              <a:rPr lang="en-US" sz="2400" b="1" dirty="0" err="1" smtClean="0">
                <a:solidFill>
                  <a:srgbClr val="FFFF00"/>
                </a:solidFill>
                <a:latin typeface="Calibri" pitchFamily="34" charset="0"/>
              </a:rPr>
              <a:t>Nonsquamous</a:t>
            </a:r>
            <a:r>
              <a:rPr lang="en-US" sz="2400" b="1" dirty="0" smtClean="0">
                <a:solidFill>
                  <a:srgbClr val="FFFF00"/>
                </a:solidFill>
                <a:latin typeface="Calibri" pitchFamily="34" charset="0"/>
              </a:rPr>
              <a:t> NSCLC</a:t>
            </a:r>
          </a:p>
        </p:txBody>
      </p:sp>
      <p:graphicFrame>
        <p:nvGraphicFramePr>
          <p:cNvPr id="13" name="Table 12"/>
          <p:cNvGraphicFramePr>
            <a:graphicFrameLocks noGrp="1"/>
          </p:cNvGraphicFramePr>
          <p:nvPr>
            <p:extLst>
              <p:ext uri="{D42A27DB-BD31-4B8C-83A1-F6EECF244321}">
                <p14:modId xmlns:p14="http://schemas.microsoft.com/office/powerpoint/2010/main" val="4245635615"/>
              </p:ext>
            </p:extLst>
          </p:nvPr>
        </p:nvGraphicFramePr>
        <p:xfrm>
          <a:off x="3048000" y="5029200"/>
          <a:ext cx="5715001" cy="1371600"/>
        </p:xfrm>
        <a:graphic>
          <a:graphicData uri="http://schemas.openxmlformats.org/drawingml/2006/table">
            <a:tbl>
              <a:tblPr firstRow="1" bandRow="1">
                <a:tableStyleId>{5C22544A-7EE6-4342-B048-85BDC9FD1C3A}</a:tableStyleId>
              </a:tblPr>
              <a:tblGrid>
                <a:gridCol w="1076739"/>
                <a:gridCol w="1573696"/>
                <a:gridCol w="1242391"/>
                <a:gridCol w="1822175"/>
              </a:tblGrid>
              <a:tr h="457200">
                <a:tc>
                  <a:txBody>
                    <a:bodyPr/>
                    <a:lstStyle/>
                    <a:p>
                      <a:pPr algn="ctr"/>
                      <a:endParaRPr lang="en-US" sz="1600" b="1" dirty="0"/>
                    </a:p>
                  </a:txBody>
                  <a:tcPr/>
                </a:tc>
                <a:tc>
                  <a:txBody>
                    <a:bodyPr/>
                    <a:lstStyle/>
                    <a:p>
                      <a:pPr algn="ctr"/>
                      <a:r>
                        <a:rPr lang="en-US" sz="1600" b="1" dirty="0" err="1" smtClean="0"/>
                        <a:t>Pem</a:t>
                      </a:r>
                      <a:r>
                        <a:rPr lang="en-US" sz="1600" b="1" dirty="0" smtClean="0"/>
                        <a:t>/Bev</a:t>
                      </a:r>
                      <a:endParaRPr lang="en-US" sz="1600" b="1" dirty="0"/>
                    </a:p>
                  </a:txBody>
                  <a:tcPr/>
                </a:tc>
                <a:tc>
                  <a:txBody>
                    <a:bodyPr/>
                    <a:lstStyle/>
                    <a:p>
                      <a:pPr algn="ctr"/>
                      <a:r>
                        <a:rPr lang="en-US" sz="1600" b="1" dirty="0" smtClean="0"/>
                        <a:t>Bev</a:t>
                      </a:r>
                      <a:endParaRPr lang="en-US" sz="1600" b="1" dirty="0"/>
                    </a:p>
                  </a:txBody>
                  <a:tcPr/>
                </a:tc>
                <a:tc>
                  <a:txBody>
                    <a:bodyPr/>
                    <a:lstStyle/>
                    <a:p>
                      <a:pPr algn="ctr"/>
                      <a:r>
                        <a:rPr lang="en-US" sz="1600" b="1" dirty="0" smtClean="0"/>
                        <a:t>HR (p-value)</a:t>
                      </a:r>
                      <a:endParaRPr lang="en-US" sz="1600" b="1" dirty="0"/>
                    </a:p>
                  </a:txBody>
                  <a:tcPr/>
                </a:tc>
              </a:tr>
              <a:tr h="457200">
                <a:tc>
                  <a:txBody>
                    <a:bodyPr/>
                    <a:lstStyle/>
                    <a:p>
                      <a:pPr algn="ctr"/>
                      <a:r>
                        <a:rPr lang="en-US" sz="1600" b="1" dirty="0" smtClean="0"/>
                        <a:t>PFS</a:t>
                      </a:r>
                      <a:endParaRPr lang="en-US" sz="1600" b="1" dirty="0"/>
                    </a:p>
                  </a:txBody>
                  <a:tcPr/>
                </a:tc>
                <a:tc>
                  <a:txBody>
                    <a:bodyPr/>
                    <a:lstStyle/>
                    <a:p>
                      <a:pPr algn="ctr"/>
                      <a:r>
                        <a:rPr lang="en-US" sz="1600" b="1" dirty="0" smtClean="0"/>
                        <a:t>10.2 m</a:t>
                      </a:r>
                      <a:endParaRPr lang="en-US" sz="1600" b="1" dirty="0"/>
                    </a:p>
                  </a:txBody>
                  <a:tcPr/>
                </a:tc>
                <a:tc>
                  <a:txBody>
                    <a:bodyPr/>
                    <a:lstStyle/>
                    <a:p>
                      <a:pPr algn="ctr"/>
                      <a:r>
                        <a:rPr lang="en-US" sz="1600" b="1" dirty="0" smtClean="0"/>
                        <a:t>6.6 m</a:t>
                      </a:r>
                      <a:endParaRPr lang="en-US" sz="1600" b="1" dirty="0"/>
                    </a:p>
                  </a:txBody>
                  <a:tcPr/>
                </a:tc>
                <a:tc>
                  <a:txBody>
                    <a:bodyPr/>
                    <a:lstStyle/>
                    <a:p>
                      <a:pPr algn="ctr"/>
                      <a:r>
                        <a:rPr lang="en-US" sz="1600" b="1" dirty="0" smtClean="0"/>
                        <a:t>0.50 (p&lt;0.001)</a:t>
                      </a:r>
                      <a:endParaRPr lang="en-US" sz="1600" b="1" dirty="0"/>
                    </a:p>
                  </a:txBody>
                  <a:tcPr/>
                </a:tc>
              </a:tr>
              <a:tr h="457200">
                <a:tc>
                  <a:txBody>
                    <a:bodyPr/>
                    <a:lstStyle/>
                    <a:p>
                      <a:pPr algn="ctr"/>
                      <a:r>
                        <a:rPr lang="en-US" sz="1600" b="1" dirty="0" smtClean="0"/>
                        <a:t>OS</a:t>
                      </a:r>
                      <a:endParaRPr lang="en-US" sz="1600" b="1" dirty="0"/>
                    </a:p>
                  </a:txBody>
                  <a:tcPr/>
                </a:tc>
                <a:tc>
                  <a:txBody>
                    <a:bodyPr/>
                    <a:lstStyle/>
                    <a:p>
                      <a:pPr algn="ctr"/>
                      <a:r>
                        <a:rPr lang="en-US" sz="1600" b="1" dirty="0" smtClean="0"/>
                        <a:t>NR (34</a:t>
                      </a:r>
                      <a:r>
                        <a:rPr lang="en-US" sz="1600" b="1" baseline="0" dirty="0" smtClean="0"/>
                        <a:t> events)</a:t>
                      </a:r>
                      <a:endParaRPr lang="en-US" sz="1600" b="1" dirty="0"/>
                    </a:p>
                  </a:txBody>
                  <a:tcPr/>
                </a:tc>
                <a:tc>
                  <a:txBody>
                    <a:bodyPr/>
                    <a:lstStyle/>
                    <a:p>
                      <a:pPr algn="ctr"/>
                      <a:r>
                        <a:rPr lang="en-US" sz="1600" b="1" dirty="0" smtClean="0"/>
                        <a:t>15.7 m</a:t>
                      </a:r>
                      <a:endParaRPr lang="en-US" sz="1600" b="1" dirty="0"/>
                    </a:p>
                  </a:txBody>
                  <a:tcPr/>
                </a:tc>
                <a:tc>
                  <a:txBody>
                    <a:bodyPr/>
                    <a:lstStyle/>
                    <a:p>
                      <a:pPr algn="ctr"/>
                      <a:r>
                        <a:rPr lang="en-US" sz="1600" b="1" dirty="0" smtClean="0"/>
                        <a:t>0.75 (p=0.23)</a:t>
                      </a:r>
                      <a:endParaRPr lang="en-US" sz="1600" b="1" dirty="0"/>
                    </a:p>
                  </a:txBody>
                  <a:tcPr/>
                </a:tc>
              </a:tr>
            </a:tbl>
          </a:graphicData>
        </a:graphic>
      </p:graphicFrame>
      <p:sp>
        <p:nvSpPr>
          <p:cNvPr id="14" name="TextBox 13"/>
          <p:cNvSpPr txBox="1"/>
          <p:nvPr/>
        </p:nvSpPr>
        <p:spPr>
          <a:xfrm>
            <a:off x="0" y="6504801"/>
            <a:ext cx="5029200" cy="276999"/>
          </a:xfrm>
          <a:prstGeom prst="rect">
            <a:avLst/>
          </a:prstGeom>
          <a:noFill/>
        </p:spPr>
        <p:txBody>
          <a:bodyPr wrap="square" rtlCol="0">
            <a:spAutoFit/>
          </a:bodyPr>
          <a:lstStyle/>
          <a:p>
            <a:r>
              <a:rPr lang="en-US" sz="1200" b="1" dirty="0" err="1" smtClean="0"/>
              <a:t>Barlesi</a:t>
            </a:r>
            <a:r>
              <a:rPr lang="en-US" sz="1200" b="1" dirty="0" smtClean="0"/>
              <a:t> F et al, ECCO/ESMO 2011, Abstract 34 LBA</a:t>
            </a:r>
            <a:endParaRPr lang="en-US" sz="1200" b="1"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0" y="381000"/>
            <a:ext cx="9144000" cy="646331"/>
          </a:xfrm>
          <a:prstGeom prst="rect">
            <a:avLst/>
          </a:prstGeom>
          <a:noFill/>
        </p:spPr>
        <p:txBody>
          <a:bodyPr wrap="square" rtlCol="0">
            <a:spAutoFit/>
          </a:bodyPr>
          <a:lstStyle/>
          <a:p>
            <a:pPr algn="ctr"/>
            <a:r>
              <a:rPr lang="en-US" sz="3600" b="1" dirty="0" smtClean="0">
                <a:solidFill>
                  <a:srgbClr val="FFFF00"/>
                </a:solidFill>
              </a:rPr>
              <a:t>So Where Are We Today?</a:t>
            </a:r>
            <a:endParaRPr lang="en-US" sz="3600" b="1" dirty="0">
              <a:solidFill>
                <a:srgbClr val="FFFF00"/>
              </a:solidFill>
            </a:endParaRPr>
          </a:p>
        </p:txBody>
      </p:sp>
      <p:pic>
        <p:nvPicPr>
          <p:cNvPr id="19" name="Picture 18" descr="pointbreak.jpg"/>
          <p:cNvPicPr>
            <a:picLocks noChangeAspect="1"/>
          </p:cNvPicPr>
          <p:nvPr/>
        </p:nvPicPr>
        <p:blipFill>
          <a:blip r:embed="rId3" cstate="print"/>
          <a:stretch>
            <a:fillRect/>
          </a:stretch>
        </p:blipFill>
        <p:spPr>
          <a:xfrm>
            <a:off x="3581400" y="3657600"/>
            <a:ext cx="1752600" cy="2667000"/>
          </a:xfrm>
          <a:prstGeom prst="rect">
            <a:avLst/>
          </a:prstGeom>
        </p:spPr>
      </p:pic>
      <p:pic>
        <p:nvPicPr>
          <p:cNvPr id="21" name="Picture 20" descr="titanic.jpg"/>
          <p:cNvPicPr>
            <a:picLocks noChangeAspect="1"/>
          </p:cNvPicPr>
          <p:nvPr/>
        </p:nvPicPr>
        <p:blipFill>
          <a:blip r:embed="rId4" cstate="print"/>
          <a:stretch>
            <a:fillRect/>
          </a:stretch>
        </p:blipFill>
        <p:spPr>
          <a:xfrm>
            <a:off x="4343400" y="1752600"/>
            <a:ext cx="2234136" cy="1600200"/>
          </a:xfrm>
          <a:prstGeom prst="rect">
            <a:avLst/>
          </a:prstGeom>
        </p:spPr>
      </p:pic>
      <p:pic>
        <p:nvPicPr>
          <p:cNvPr id="22" name="Picture 21" descr="titanic-deck-chairs.jpg"/>
          <p:cNvPicPr>
            <a:picLocks noChangeAspect="1"/>
          </p:cNvPicPr>
          <p:nvPr/>
        </p:nvPicPr>
        <p:blipFill>
          <a:blip r:embed="rId5" cstate="print"/>
          <a:stretch>
            <a:fillRect/>
          </a:stretch>
        </p:blipFill>
        <p:spPr>
          <a:xfrm>
            <a:off x="2286000" y="1752600"/>
            <a:ext cx="1905000" cy="156686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FF00"/>
                </a:solidFill>
              </a:rPr>
              <a:t>Conclusions</a:t>
            </a:r>
            <a:endParaRPr lang="en-US" b="1" dirty="0">
              <a:solidFill>
                <a:srgbClr val="FFFF00"/>
              </a:solidFill>
            </a:endParaRPr>
          </a:p>
        </p:txBody>
      </p:sp>
      <p:sp>
        <p:nvSpPr>
          <p:cNvPr id="3" name="Content Placeholder 2"/>
          <p:cNvSpPr>
            <a:spLocks noGrp="1"/>
          </p:cNvSpPr>
          <p:nvPr>
            <p:ph idx="1"/>
          </p:nvPr>
        </p:nvSpPr>
        <p:spPr/>
        <p:txBody>
          <a:bodyPr/>
          <a:lstStyle/>
          <a:p>
            <a:r>
              <a:rPr lang="en-US" dirty="0" err="1" smtClean="0"/>
              <a:t>CarboPacBev</a:t>
            </a:r>
            <a:r>
              <a:rPr lang="en-US" dirty="0" err="1" smtClean="0">
                <a:sym typeface="Wingdings"/>
              </a:rPr>
              <a:t>Bev</a:t>
            </a:r>
            <a:r>
              <a:rPr lang="en-US" dirty="0" smtClean="0"/>
              <a:t> </a:t>
            </a:r>
            <a:r>
              <a:rPr lang="en-US" sz="3600" b="1" dirty="0" smtClean="0">
                <a:solidFill>
                  <a:srgbClr val="FF3BFB"/>
                </a:solidFill>
              </a:rPr>
              <a:t>&gt;</a:t>
            </a:r>
            <a:r>
              <a:rPr lang="en-US" dirty="0" smtClean="0"/>
              <a:t> </a:t>
            </a:r>
            <a:r>
              <a:rPr lang="en-US" dirty="0" err="1" smtClean="0"/>
              <a:t>CarboPac</a:t>
            </a:r>
            <a:endParaRPr lang="en-US" dirty="0" smtClean="0"/>
          </a:p>
          <a:p>
            <a:r>
              <a:rPr lang="en-US" dirty="0" err="1" smtClean="0"/>
              <a:t>PlatinPem</a:t>
            </a:r>
            <a:r>
              <a:rPr lang="en-US" dirty="0" err="1" smtClean="0">
                <a:sym typeface="Wingdings"/>
              </a:rPr>
              <a:t>Pem</a:t>
            </a:r>
            <a:r>
              <a:rPr lang="en-US" dirty="0" smtClean="0">
                <a:sym typeface="Wingdings"/>
              </a:rPr>
              <a:t> </a:t>
            </a:r>
            <a:r>
              <a:rPr lang="en-US" sz="3600" b="1" dirty="0" smtClean="0">
                <a:solidFill>
                  <a:srgbClr val="FF3BFB"/>
                </a:solidFill>
                <a:sym typeface="Wingdings"/>
              </a:rPr>
              <a:t>&gt;</a:t>
            </a:r>
            <a:r>
              <a:rPr lang="en-US" dirty="0" smtClean="0">
                <a:sym typeface="Wingdings"/>
              </a:rPr>
              <a:t> </a:t>
            </a:r>
            <a:r>
              <a:rPr lang="en-US" dirty="0" err="1" smtClean="0">
                <a:sym typeface="Wingdings"/>
              </a:rPr>
              <a:t>PlatinPem</a:t>
            </a:r>
            <a:endParaRPr lang="en-US" dirty="0" smtClean="0">
              <a:sym typeface="Wingdings"/>
            </a:endParaRPr>
          </a:p>
          <a:p>
            <a:r>
              <a:rPr lang="en-US" dirty="0" err="1" smtClean="0">
                <a:sym typeface="Wingdings"/>
              </a:rPr>
              <a:t>CarboPacBevBev</a:t>
            </a:r>
            <a:r>
              <a:rPr lang="en-US" dirty="0" smtClean="0">
                <a:sym typeface="Wingdings"/>
              </a:rPr>
              <a:t> </a:t>
            </a:r>
            <a:r>
              <a:rPr lang="en-US" sz="3600" b="1" dirty="0" smtClean="0">
                <a:solidFill>
                  <a:srgbClr val="FF3BFB"/>
                </a:solidFill>
                <a:sym typeface="Wingdings"/>
              </a:rPr>
              <a:t>= </a:t>
            </a:r>
            <a:r>
              <a:rPr lang="en-US" dirty="0" err="1" smtClean="0">
                <a:sym typeface="Wingdings"/>
              </a:rPr>
              <a:t>CarboPemBevPemBev</a:t>
            </a:r>
            <a:endParaRPr lang="en-US" dirty="0" smtClean="0">
              <a:sym typeface="Wingdings"/>
            </a:endParaRPr>
          </a:p>
          <a:p>
            <a:r>
              <a:rPr lang="en-US" dirty="0" smtClean="0">
                <a:sym typeface="Wingdings"/>
              </a:rPr>
              <a:t>We don</a:t>
            </a:r>
            <a:r>
              <a:rPr lang="fr-FR" dirty="0" smtClean="0">
                <a:sym typeface="Wingdings"/>
              </a:rPr>
              <a:t>’</a:t>
            </a:r>
            <a:r>
              <a:rPr lang="en-US" dirty="0" smtClean="0">
                <a:sym typeface="Wingdings"/>
              </a:rPr>
              <a:t>t know:</a:t>
            </a:r>
          </a:p>
          <a:p>
            <a:pPr marL="0" indent="0">
              <a:buNone/>
            </a:pPr>
            <a:r>
              <a:rPr lang="en-US" dirty="0" smtClean="0">
                <a:sym typeface="Wingdings"/>
              </a:rPr>
              <a:t>                                                     Bev</a:t>
            </a:r>
            <a:endParaRPr lang="en-US" dirty="0">
              <a:sym typeface="Wingdings"/>
            </a:endParaRPr>
          </a:p>
          <a:p>
            <a:pPr marL="0" indent="0">
              <a:buNone/>
            </a:pPr>
            <a:r>
              <a:rPr lang="en-US" dirty="0" smtClean="0">
                <a:sym typeface="Wingdings"/>
              </a:rPr>
              <a:t>      E5508 </a:t>
            </a:r>
            <a:r>
              <a:rPr lang="en-US" dirty="0" err="1" smtClean="0">
                <a:sym typeface="Wingdings"/>
              </a:rPr>
              <a:t>CarboPacBev</a:t>
            </a:r>
            <a:r>
              <a:rPr lang="en-US" dirty="0" smtClean="0">
                <a:sym typeface="Wingdings"/>
              </a:rPr>
              <a:t>           </a:t>
            </a:r>
            <a:r>
              <a:rPr lang="en-US" dirty="0" err="1" smtClean="0">
                <a:sym typeface="Wingdings"/>
              </a:rPr>
              <a:t>Pem</a:t>
            </a:r>
            <a:endParaRPr lang="en-US" dirty="0" smtClean="0">
              <a:sym typeface="Wingdings"/>
            </a:endParaRPr>
          </a:p>
          <a:p>
            <a:pPr marL="0" indent="0">
              <a:buNone/>
            </a:pPr>
            <a:r>
              <a:rPr lang="en-US" dirty="0" smtClean="0"/>
              <a:t>                                                     </a:t>
            </a:r>
            <a:r>
              <a:rPr lang="en-US" dirty="0" err="1" smtClean="0"/>
              <a:t>Pem</a:t>
            </a:r>
            <a:r>
              <a:rPr lang="en-US" dirty="0" smtClean="0"/>
              <a:t>/Bev</a:t>
            </a:r>
            <a:endParaRPr lang="en-US" dirty="0"/>
          </a:p>
        </p:txBody>
      </p:sp>
      <p:cxnSp>
        <p:nvCxnSpPr>
          <p:cNvPr id="5" name="Straight Arrow Connector 4"/>
          <p:cNvCxnSpPr/>
          <p:nvPr/>
        </p:nvCxnSpPr>
        <p:spPr>
          <a:xfrm flipV="1">
            <a:off x="4495800" y="4572000"/>
            <a:ext cx="762000" cy="5334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6" name="Straight Arrow Connector 5"/>
          <p:cNvCxnSpPr/>
          <p:nvPr/>
        </p:nvCxnSpPr>
        <p:spPr>
          <a:xfrm>
            <a:off x="4495800" y="5105400"/>
            <a:ext cx="762000" cy="5334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4495800" y="5105400"/>
            <a:ext cx="685800"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23533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Title 1"/>
          <p:cNvSpPr txBox="1">
            <a:spLocks/>
          </p:cNvSpPr>
          <p:nvPr/>
        </p:nvSpPr>
        <p:spPr bwMode="auto">
          <a:xfrm>
            <a:off x="520700" y="0"/>
            <a:ext cx="8229600" cy="251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fontAlgn="base">
              <a:spcBef>
                <a:spcPct val="0"/>
              </a:spcBef>
              <a:spcAft>
                <a:spcPct val="0"/>
              </a:spcAft>
            </a:pPr>
            <a:r>
              <a:rPr lang="en-US" b="1" dirty="0" smtClean="0">
                <a:solidFill>
                  <a:srgbClr val="FFFFFF"/>
                </a:solidFill>
                <a:ea typeface="ＭＳ Ｐゴシック" charset="0"/>
                <a:cs typeface="ＭＳ Ｐゴシック" charset="0"/>
              </a:rPr>
              <a:t>A 60-year-old patient without </a:t>
            </a:r>
            <a:r>
              <a:rPr lang="en-US" b="1" dirty="0" err="1" smtClean="0">
                <a:solidFill>
                  <a:srgbClr val="FFFFFF"/>
                </a:solidFill>
                <a:ea typeface="ＭＳ Ｐゴシック" charset="0"/>
                <a:cs typeface="ＭＳ Ｐゴシック" charset="0"/>
              </a:rPr>
              <a:t>bevacizumab</a:t>
            </a:r>
            <a:r>
              <a:rPr lang="en-US" b="1" dirty="0" smtClean="0">
                <a:solidFill>
                  <a:srgbClr val="FFFFFF"/>
                </a:solidFill>
                <a:ea typeface="ＭＳ Ｐゴシック" charset="0"/>
                <a:cs typeface="ＭＳ Ｐゴシック" charset="0"/>
              </a:rPr>
              <a:t> contraindications presents with minimally symptomatic metastatic adenocarcinoma (EGFR/ALK wild type) to bone and adrenals. What is your most likely choice of initial systemic treatment?</a:t>
            </a:r>
          </a:p>
        </p:txBody>
      </p:sp>
      <p:graphicFrame>
        <p:nvGraphicFramePr>
          <p:cNvPr id="4" name="Chart 3"/>
          <p:cNvGraphicFramePr/>
          <p:nvPr>
            <p:extLst>
              <p:ext uri="{D42A27DB-BD31-4B8C-83A1-F6EECF244321}">
                <p14:modId xmlns:p14="http://schemas.microsoft.com/office/powerpoint/2010/main" val="2884477645"/>
              </p:ext>
            </p:extLst>
          </p:nvPr>
        </p:nvGraphicFramePr>
        <p:xfrm>
          <a:off x="533400" y="2362200"/>
          <a:ext cx="8153400" cy="43434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xmlns:p14="http://schemas.microsoft.com/office/powerpoint/2010/main" advClick="0"/>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2530" name="Text Box 7"/>
          <p:cNvSpPr txBox="1">
            <a:spLocks noChangeArrowheads="1"/>
          </p:cNvSpPr>
          <p:nvPr/>
        </p:nvSpPr>
        <p:spPr bwMode="auto">
          <a:xfrm>
            <a:off x="4040188" y="4354513"/>
            <a:ext cx="247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ea typeface="ヒラギノ角ゴ Pro W3" charset="0"/>
                <a:cs typeface="ヒラギノ角ゴ Pro W3" charset="0"/>
              </a:rPr>
              <a:t> </a:t>
            </a:r>
          </a:p>
        </p:txBody>
      </p:sp>
      <p:sp>
        <p:nvSpPr>
          <p:cNvPr id="22531" name="Rectangle 8"/>
          <p:cNvSpPr>
            <a:spLocks noGrp="1" noChangeArrowheads="1"/>
          </p:cNvSpPr>
          <p:nvPr>
            <p:ph type="ctrTitle" idx="4294967295"/>
          </p:nvPr>
        </p:nvSpPr>
        <p:spPr>
          <a:xfrm>
            <a:off x="304800" y="2362200"/>
            <a:ext cx="8534400" cy="1066800"/>
          </a:xfrm>
        </p:spPr>
        <p:txBody>
          <a:bodyPr/>
          <a:lstStyle/>
          <a:p>
            <a:pPr eaLnBrk="1" hangingPunct="1"/>
            <a:r>
              <a:rPr lang="en-US" sz="2400">
                <a:latin typeface="Arial" charset="0"/>
                <a:ea typeface="ＭＳ Ｐゴシック" charset="0"/>
                <a:cs typeface="ＭＳ Ｐゴシック" charset="0"/>
              </a:rPr>
              <a:t>Saturday, February 2, 2013</a:t>
            </a:r>
            <a:br>
              <a:rPr lang="en-US" sz="2400">
                <a:latin typeface="Arial" charset="0"/>
                <a:ea typeface="ＭＳ Ｐゴシック" charset="0"/>
                <a:cs typeface="ＭＳ Ｐゴシック" charset="0"/>
              </a:rPr>
            </a:br>
            <a:r>
              <a:rPr lang="en-US" sz="2400">
                <a:latin typeface="Arial" charset="0"/>
                <a:ea typeface="ＭＳ Ｐゴシック" charset="0"/>
                <a:cs typeface="ＭＳ Ｐゴシック" charset="0"/>
              </a:rPr>
              <a:t>Hollywood, Florida</a:t>
            </a:r>
          </a:p>
        </p:txBody>
      </p:sp>
      <p:sp>
        <p:nvSpPr>
          <p:cNvPr id="22532" name="Text Box 7"/>
          <p:cNvSpPr txBox="1">
            <a:spLocks noChangeArrowheads="1"/>
          </p:cNvSpPr>
          <p:nvPr/>
        </p:nvSpPr>
        <p:spPr bwMode="auto">
          <a:xfrm>
            <a:off x="4040188" y="4354513"/>
            <a:ext cx="1047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ea typeface="ヒラギノ角ゴ Pro W3" charset="0"/>
                <a:cs typeface="ヒラギノ角ゴ Pro W3" charset="0"/>
              </a:rPr>
              <a:t>Faculty </a:t>
            </a:r>
          </a:p>
        </p:txBody>
      </p:sp>
      <p:sp>
        <p:nvSpPr>
          <p:cNvPr id="22533" name="Text Box 3"/>
          <p:cNvSpPr txBox="1">
            <a:spLocks noChangeArrowheads="1"/>
          </p:cNvSpPr>
          <p:nvPr/>
        </p:nvSpPr>
        <p:spPr bwMode="auto">
          <a:xfrm>
            <a:off x="1371600" y="3352800"/>
            <a:ext cx="30480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rPr>
              <a:t>Co-Chairs</a:t>
            </a:r>
          </a:p>
          <a:p>
            <a:pPr fontAlgn="base">
              <a:spcBef>
                <a:spcPct val="0"/>
              </a:spcBef>
              <a:spcAft>
                <a:spcPct val="0"/>
              </a:spcAft>
            </a:pPr>
            <a:r>
              <a:rPr lang="en-US" sz="1800" b="1" i="0" smtClean="0">
                <a:solidFill>
                  <a:srgbClr val="505153"/>
                </a:solidFill>
              </a:rPr>
              <a:t>Rogerio C Lilenbaum, MD</a:t>
            </a:r>
          </a:p>
          <a:p>
            <a:pPr fontAlgn="base">
              <a:spcBef>
                <a:spcPct val="0"/>
              </a:spcBef>
              <a:spcAft>
                <a:spcPct val="0"/>
              </a:spcAft>
            </a:pPr>
            <a:r>
              <a:rPr lang="en-US" sz="1800" b="1" i="0" smtClean="0">
                <a:solidFill>
                  <a:srgbClr val="505153"/>
                </a:solidFill>
              </a:rPr>
              <a:t>Mark A Socinski, MD</a:t>
            </a:r>
            <a:endParaRPr lang="en-US" smtClean="0">
              <a:solidFill>
                <a:srgbClr val="FFFFFF"/>
              </a:solidFill>
            </a:endParaRPr>
          </a:p>
        </p:txBody>
      </p:sp>
      <p:sp>
        <p:nvSpPr>
          <p:cNvPr id="22534" name="Text Box 3"/>
          <p:cNvSpPr txBox="1">
            <a:spLocks noChangeArrowheads="1"/>
          </p:cNvSpPr>
          <p:nvPr/>
        </p:nvSpPr>
        <p:spPr bwMode="auto">
          <a:xfrm>
            <a:off x="5410200" y="3352800"/>
            <a:ext cx="28194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rPr>
              <a:t>Co-Chair and Moderator</a:t>
            </a:r>
            <a:endParaRPr lang="en-US" sz="1800" b="1" i="0" smtClean="0">
              <a:solidFill>
                <a:srgbClr val="505153"/>
              </a:solidFill>
            </a:endParaRPr>
          </a:p>
          <a:p>
            <a:pPr fontAlgn="base">
              <a:spcBef>
                <a:spcPct val="0"/>
              </a:spcBef>
              <a:spcAft>
                <a:spcPct val="0"/>
              </a:spcAft>
            </a:pPr>
            <a:r>
              <a:rPr lang="en-US" sz="1800" b="1" i="0" smtClean="0">
                <a:solidFill>
                  <a:srgbClr val="505153"/>
                </a:solidFill>
              </a:rPr>
              <a:t>Neil Love, MD</a:t>
            </a:r>
          </a:p>
        </p:txBody>
      </p:sp>
      <p:sp>
        <p:nvSpPr>
          <p:cNvPr id="22535" name="Text Box 6"/>
          <p:cNvSpPr txBox="1">
            <a:spLocks noChangeArrowheads="1"/>
          </p:cNvSpPr>
          <p:nvPr/>
        </p:nvSpPr>
        <p:spPr bwMode="auto">
          <a:xfrm>
            <a:off x="1371600" y="4800600"/>
            <a:ext cx="32766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505153"/>
                </a:solidFill>
              </a:rPr>
              <a:t>Ramaswamy Govindan, MD</a:t>
            </a:r>
          </a:p>
          <a:p>
            <a:pPr fontAlgn="base">
              <a:spcBef>
                <a:spcPct val="0"/>
              </a:spcBef>
              <a:spcAft>
                <a:spcPct val="0"/>
              </a:spcAft>
            </a:pPr>
            <a:r>
              <a:rPr lang="en-US" sz="1800" b="1" i="0" smtClean="0">
                <a:solidFill>
                  <a:srgbClr val="505153"/>
                </a:solidFill>
              </a:rPr>
              <a:t>Bruce E Johnson, MD</a:t>
            </a:r>
          </a:p>
          <a:p>
            <a:pPr fontAlgn="base">
              <a:spcBef>
                <a:spcPct val="0"/>
              </a:spcBef>
              <a:spcAft>
                <a:spcPct val="0"/>
              </a:spcAft>
            </a:pPr>
            <a:r>
              <a:rPr lang="en-US" sz="1800" b="1" i="0" smtClean="0">
                <a:solidFill>
                  <a:srgbClr val="505153"/>
                </a:solidFill>
              </a:rPr>
              <a:t>Thomas J Lynch Jr, MD</a:t>
            </a:r>
          </a:p>
        </p:txBody>
      </p:sp>
      <p:sp>
        <p:nvSpPr>
          <p:cNvPr id="22536" name="Text Box 6"/>
          <p:cNvSpPr txBox="1">
            <a:spLocks noChangeArrowheads="1"/>
          </p:cNvSpPr>
          <p:nvPr/>
        </p:nvSpPr>
        <p:spPr bwMode="auto">
          <a:xfrm>
            <a:off x="4800600" y="4811713"/>
            <a:ext cx="30051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505153"/>
                </a:solidFill>
              </a:rPr>
              <a:t>Jyoti D Patel, MD</a:t>
            </a:r>
          </a:p>
          <a:p>
            <a:pPr fontAlgn="base">
              <a:spcBef>
                <a:spcPct val="0"/>
              </a:spcBef>
              <a:spcAft>
                <a:spcPct val="0"/>
              </a:spcAft>
            </a:pPr>
            <a:r>
              <a:rPr lang="en-US" sz="1800" b="1" i="0" smtClean="0">
                <a:solidFill>
                  <a:srgbClr val="505153"/>
                </a:solidFill>
              </a:rPr>
              <a:t>Alice Shaw, MD, PhD</a:t>
            </a: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Case History</a:t>
            </a:r>
            <a:endParaRPr lang="en-US" dirty="0"/>
          </a:p>
        </p:txBody>
      </p:sp>
      <p:sp>
        <p:nvSpPr>
          <p:cNvPr id="5" name="Content Placeholder 4"/>
          <p:cNvSpPr>
            <a:spLocks noGrp="1"/>
          </p:cNvSpPr>
          <p:nvPr>
            <p:ph idx="1"/>
          </p:nvPr>
        </p:nvSpPr>
        <p:spPr>
          <a:xfrm>
            <a:off x="457200" y="1447800"/>
            <a:ext cx="8229600" cy="4525963"/>
          </a:xfrm>
        </p:spPr>
        <p:txBody>
          <a:bodyPr>
            <a:normAutofit fontScale="92500" lnSpcReduction="10000"/>
          </a:bodyPr>
          <a:lstStyle/>
          <a:p>
            <a:r>
              <a:rPr lang="en-US" dirty="0" smtClean="0"/>
              <a:t>66 </a:t>
            </a:r>
            <a:r>
              <a:rPr lang="en-US" dirty="0" err="1" smtClean="0"/>
              <a:t>yo</a:t>
            </a:r>
            <a:r>
              <a:rPr lang="en-US" dirty="0" smtClean="0"/>
              <a:t> male presents with cough and dyspnea</a:t>
            </a:r>
          </a:p>
          <a:p>
            <a:r>
              <a:rPr lang="en-US" dirty="0" smtClean="0"/>
              <a:t>Former remote, light smoker (10 pack </a:t>
            </a:r>
            <a:r>
              <a:rPr lang="en-US" dirty="0" err="1" smtClean="0"/>
              <a:t>yrs</a:t>
            </a:r>
            <a:r>
              <a:rPr lang="en-US" dirty="0" smtClean="0"/>
              <a:t> but quit shortly after college)</a:t>
            </a:r>
          </a:p>
          <a:p>
            <a:r>
              <a:rPr lang="en-US" dirty="0" smtClean="0"/>
              <a:t>Chest CT shows large R pleural effusion and RUL mass</a:t>
            </a:r>
          </a:p>
          <a:p>
            <a:r>
              <a:rPr lang="en-US" dirty="0" smtClean="0"/>
              <a:t>PET negative elsewhere and brain MRI negative</a:t>
            </a:r>
          </a:p>
          <a:p>
            <a:r>
              <a:rPr lang="en-US" dirty="0" smtClean="0"/>
              <a:t>Pleural fluid - + for TTF1+ </a:t>
            </a:r>
            <a:r>
              <a:rPr lang="en-US" dirty="0" err="1" smtClean="0"/>
              <a:t>Adeno</a:t>
            </a:r>
            <a:r>
              <a:rPr lang="en-US" dirty="0" smtClean="0"/>
              <a:t> </a:t>
            </a:r>
          </a:p>
          <a:p>
            <a:r>
              <a:rPr lang="en-US" dirty="0" smtClean="0"/>
              <a:t>Genotyping negative for EGFR, KRAS, ALK, ROS1, RET, BRAF, MET and PIK3CA</a:t>
            </a:r>
            <a:endParaRPr lang="en-US" dirty="0"/>
          </a:p>
        </p:txBody>
      </p:sp>
    </p:spTree>
    <p:extLst>
      <p:ext uri="{BB962C8B-B14F-4D97-AF65-F5344CB8AC3E}">
        <p14:creationId xmlns:p14="http://schemas.microsoft.com/office/powerpoint/2010/main" val="571259905"/>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Case History</a:t>
            </a:r>
            <a:endParaRPr lang="en-US" dirty="0"/>
          </a:p>
        </p:txBody>
      </p:sp>
      <p:sp>
        <p:nvSpPr>
          <p:cNvPr id="5" name="Content Placeholder 4"/>
          <p:cNvSpPr>
            <a:spLocks noGrp="1"/>
          </p:cNvSpPr>
          <p:nvPr>
            <p:ph idx="1"/>
          </p:nvPr>
        </p:nvSpPr>
        <p:spPr/>
        <p:txBody>
          <a:bodyPr/>
          <a:lstStyle/>
          <a:p>
            <a:r>
              <a:rPr lang="en-US" dirty="0" smtClean="0"/>
              <a:t>Treated on UPCI 11-073 (LCCC 0825)</a:t>
            </a:r>
          </a:p>
          <a:p>
            <a:r>
              <a:rPr lang="en-US" dirty="0" smtClean="0"/>
              <a:t>Carboplatin/</a:t>
            </a:r>
            <a:r>
              <a:rPr lang="en-US" dirty="0" err="1" smtClean="0"/>
              <a:t>Pemetrexed</a:t>
            </a:r>
            <a:r>
              <a:rPr lang="en-US" dirty="0" smtClean="0"/>
              <a:t>/</a:t>
            </a:r>
            <a:r>
              <a:rPr lang="en-US" dirty="0" err="1" smtClean="0"/>
              <a:t>Bevacizumab</a:t>
            </a:r>
            <a:r>
              <a:rPr lang="en-US" dirty="0" smtClean="0"/>
              <a:t> in Never or Former Light Smokers</a:t>
            </a:r>
          </a:p>
          <a:p>
            <a:r>
              <a:rPr lang="en-US" dirty="0" smtClean="0"/>
              <a:t>Requested further molecular testing with Ion Torrent</a:t>
            </a:r>
          </a:p>
          <a:p>
            <a:r>
              <a:rPr lang="en-US" dirty="0" smtClean="0"/>
              <a:t>Two findings</a:t>
            </a:r>
          </a:p>
          <a:p>
            <a:pPr marL="0" indent="0">
              <a:buNone/>
            </a:pPr>
            <a:r>
              <a:rPr lang="en-US" sz="2600" b="1" dirty="0"/>
              <a:t> </a:t>
            </a:r>
            <a:r>
              <a:rPr lang="en-US" sz="2600" b="1" dirty="0" smtClean="0"/>
              <a:t>    - KDR (VEGFR2) exon 12 mutation (c.1416A&gt;T)</a:t>
            </a:r>
          </a:p>
          <a:p>
            <a:pPr marL="0" indent="0">
              <a:buNone/>
            </a:pPr>
            <a:r>
              <a:rPr lang="en-US" sz="2600" b="1" dirty="0"/>
              <a:t> </a:t>
            </a:r>
            <a:r>
              <a:rPr lang="en-US" sz="2600" b="1" dirty="0" smtClean="0"/>
              <a:t>    - p53 exon 8 (c.821T&gt;C)</a:t>
            </a:r>
            <a:endParaRPr lang="en-US" sz="2600" b="1" dirty="0"/>
          </a:p>
        </p:txBody>
      </p:sp>
    </p:spTree>
    <p:extLst>
      <p:ext uri="{BB962C8B-B14F-4D97-AF65-F5344CB8AC3E}">
        <p14:creationId xmlns:p14="http://schemas.microsoft.com/office/powerpoint/2010/main" val="1815665459"/>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b="1" dirty="0" smtClean="0"/>
              <a:t>Case History – Response After Two Cycles of </a:t>
            </a:r>
            <a:r>
              <a:rPr lang="en-US" b="1" dirty="0" err="1" smtClean="0"/>
              <a:t>CbPemBev</a:t>
            </a:r>
            <a:r>
              <a:rPr lang="en-US" b="1" dirty="0" smtClean="0"/>
              <a:t> (UPCI 11-073)</a:t>
            </a:r>
            <a:endParaRPr lang="en-US" b="1" dirty="0"/>
          </a:p>
        </p:txBody>
      </p:sp>
      <p:pic>
        <p:nvPicPr>
          <p:cNvPr id="1026" name="Picture 2"/>
          <p:cNvPicPr>
            <a:picLocks noGrp="1" noChangeAspect="1" noChangeArrowheads="1"/>
          </p:cNvPicPr>
          <p:nvPr>
            <p:ph sz="half" idx="1"/>
          </p:nvPr>
        </p:nvPicPr>
        <p:blipFill>
          <a:blip r:embed="rId3" cstate="print"/>
          <a:srcRect/>
          <a:stretch>
            <a:fillRect/>
          </a:stretch>
        </p:blipFill>
        <p:spPr bwMode="auto">
          <a:xfrm>
            <a:off x="457200" y="1843881"/>
            <a:ext cx="4038600" cy="4038600"/>
          </a:xfrm>
          <a:prstGeom prst="rect">
            <a:avLst/>
          </a:prstGeom>
          <a:noFill/>
          <a:ln w="9525">
            <a:noFill/>
            <a:miter lim="800000"/>
            <a:headEnd/>
            <a:tailEnd/>
          </a:ln>
        </p:spPr>
      </p:pic>
      <p:pic>
        <p:nvPicPr>
          <p:cNvPr id="1027" name="Picture 3"/>
          <p:cNvPicPr>
            <a:picLocks noGrp="1" noChangeAspect="1" noChangeArrowheads="1"/>
          </p:cNvPicPr>
          <p:nvPr>
            <p:ph sz="half" idx="2"/>
          </p:nvPr>
        </p:nvPicPr>
        <p:blipFill>
          <a:blip r:embed="rId4" cstate="print"/>
          <a:srcRect/>
          <a:stretch>
            <a:fillRect/>
          </a:stretch>
        </p:blipFill>
        <p:spPr bwMode="auto">
          <a:xfrm>
            <a:off x="4648200" y="1843881"/>
            <a:ext cx="4038600" cy="4038600"/>
          </a:xfrm>
          <a:prstGeom prst="rect">
            <a:avLst/>
          </a:prstGeom>
          <a:noFill/>
          <a:ln w="9525">
            <a:noFill/>
            <a:miter lim="800000"/>
            <a:headEnd/>
            <a:tailEnd/>
          </a:ln>
        </p:spPr>
      </p:pic>
      <p:sp>
        <p:nvSpPr>
          <p:cNvPr id="9" name="TextBox 8"/>
          <p:cNvSpPr txBox="1"/>
          <p:nvPr/>
        </p:nvSpPr>
        <p:spPr>
          <a:xfrm>
            <a:off x="1752600" y="6172200"/>
            <a:ext cx="5735866" cy="461665"/>
          </a:xfrm>
          <a:prstGeom prst="rect">
            <a:avLst/>
          </a:prstGeom>
          <a:noFill/>
        </p:spPr>
        <p:txBody>
          <a:bodyPr wrap="none" rtlCol="0">
            <a:spAutoFit/>
          </a:bodyPr>
          <a:lstStyle/>
          <a:p>
            <a:r>
              <a:rPr lang="en-US" sz="2400" b="1" dirty="0" smtClean="0">
                <a:solidFill>
                  <a:prstClr val="black"/>
                </a:solidFill>
                <a:latin typeface="Calibri"/>
              </a:rPr>
              <a:t>11/6/12                                                12/21/12</a:t>
            </a:r>
            <a:endParaRPr lang="en-US" sz="2400" b="1" dirty="0">
              <a:solidFill>
                <a:prstClr val="black"/>
              </a:solidFill>
              <a:latin typeface="Calibri"/>
            </a:endParaRPr>
          </a:p>
        </p:txBody>
      </p:sp>
    </p:spTree>
    <p:extLst>
      <p:ext uri="{BB962C8B-B14F-4D97-AF65-F5344CB8AC3E}">
        <p14:creationId xmlns:p14="http://schemas.microsoft.com/office/powerpoint/2010/main" val="3600146817"/>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2530" name="Text Box 7"/>
          <p:cNvSpPr txBox="1">
            <a:spLocks noChangeArrowheads="1"/>
          </p:cNvSpPr>
          <p:nvPr/>
        </p:nvSpPr>
        <p:spPr bwMode="auto">
          <a:xfrm>
            <a:off x="4040188" y="4354513"/>
            <a:ext cx="247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ea typeface="ヒラギノ角ゴ Pro W3" charset="0"/>
                <a:cs typeface="ヒラギノ角ゴ Pro W3" charset="0"/>
              </a:rPr>
              <a:t> </a:t>
            </a:r>
          </a:p>
        </p:txBody>
      </p:sp>
      <p:sp>
        <p:nvSpPr>
          <p:cNvPr id="22531" name="Rectangle 8"/>
          <p:cNvSpPr>
            <a:spLocks noGrp="1" noChangeArrowheads="1"/>
          </p:cNvSpPr>
          <p:nvPr>
            <p:ph type="ctrTitle" idx="4294967295"/>
          </p:nvPr>
        </p:nvSpPr>
        <p:spPr>
          <a:xfrm>
            <a:off x="304800" y="2362200"/>
            <a:ext cx="8534400" cy="1066800"/>
          </a:xfrm>
        </p:spPr>
        <p:txBody>
          <a:bodyPr/>
          <a:lstStyle/>
          <a:p>
            <a:pPr eaLnBrk="1" hangingPunct="1"/>
            <a:r>
              <a:rPr lang="en-US" sz="2400">
                <a:latin typeface="Arial" charset="0"/>
                <a:ea typeface="ＭＳ Ｐゴシック" charset="0"/>
                <a:cs typeface="ＭＳ Ｐゴシック" charset="0"/>
              </a:rPr>
              <a:t>Saturday, February 2, 2013</a:t>
            </a:r>
            <a:br>
              <a:rPr lang="en-US" sz="2400">
                <a:latin typeface="Arial" charset="0"/>
                <a:ea typeface="ＭＳ Ｐゴシック" charset="0"/>
                <a:cs typeface="ＭＳ Ｐゴシック" charset="0"/>
              </a:rPr>
            </a:br>
            <a:r>
              <a:rPr lang="en-US" sz="2400">
                <a:latin typeface="Arial" charset="0"/>
                <a:ea typeface="ＭＳ Ｐゴシック" charset="0"/>
                <a:cs typeface="ＭＳ Ｐゴシック" charset="0"/>
              </a:rPr>
              <a:t>Hollywood, Florida</a:t>
            </a:r>
          </a:p>
        </p:txBody>
      </p:sp>
      <p:sp>
        <p:nvSpPr>
          <p:cNvPr id="22532" name="Text Box 7"/>
          <p:cNvSpPr txBox="1">
            <a:spLocks noChangeArrowheads="1"/>
          </p:cNvSpPr>
          <p:nvPr/>
        </p:nvSpPr>
        <p:spPr bwMode="auto">
          <a:xfrm>
            <a:off x="4040188" y="4354513"/>
            <a:ext cx="1047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ea typeface="ヒラギノ角ゴ Pro W3" charset="0"/>
                <a:cs typeface="ヒラギノ角ゴ Pro W3" charset="0"/>
              </a:rPr>
              <a:t>Faculty </a:t>
            </a:r>
          </a:p>
        </p:txBody>
      </p:sp>
      <p:sp>
        <p:nvSpPr>
          <p:cNvPr id="22533" name="Text Box 3"/>
          <p:cNvSpPr txBox="1">
            <a:spLocks noChangeArrowheads="1"/>
          </p:cNvSpPr>
          <p:nvPr/>
        </p:nvSpPr>
        <p:spPr bwMode="auto">
          <a:xfrm>
            <a:off x="1371600" y="3352800"/>
            <a:ext cx="30480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rPr>
              <a:t>Co-Chairs</a:t>
            </a:r>
          </a:p>
          <a:p>
            <a:pPr fontAlgn="base">
              <a:spcBef>
                <a:spcPct val="0"/>
              </a:spcBef>
              <a:spcAft>
                <a:spcPct val="0"/>
              </a:spcAft>
            </a:pPr>
            <a:r>
              <a:rPr lang="en-US" sz="1800" b="1" i="0" smtClean="0">
                <a:solidFill>
                  <a:srgbClr val="505153"/>
                </a:solidFill>
              </a:rPr>
              <a:t>Rogerio C Lilenbaum, MD</a:t>
            </a:r>
          </a:p>
          <a:p>
            <a:pPr fontAlgn="base">
              <a:spcBef>
                <a:spcPct val="0"/>
              </a:spcBef>
              <a:spcAft>
                <a:spcPct val="0"/>
              </a:spcAft>
            </a:pPr>
            <a:r>
              <a:rPr lang="en-US" sz="1800" b="1" i="0" smtClean="0">
                <a:solidFill>
                  <a:srgbClr val="505153"/>
                </a:solidFill>
              </a:rPr>
              <a:t>Mark A Socinski, MD</a:t>
            </a:r>
            <a:endParaRPr lang="en-US" smtClean="0">
              <a:solidFill>
                <a:srgbClr val="FFFFFF"/>
              </a:solidFill>
            </a:endParaRPr>
          </a:p>
        </p:txBody>
      </p:sp>
      <p:sp>
        <p:nvSpPr>
          <p:cNvPr id="22534" name="Text Box 3"/>
          <p:cNvSpPr txBox="1">
            <a:spLocks noChangeArrowheads="1"/>
          </p:cNvSpPr>
          <p:nvPr/>
        </p:nvSpPr>
        <p:spPr bwMode="auto">
          <a:xfrm>
            <a:off x="5410200" y="3352800"/>
            <a:ext cx="28194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rPr>
              <a:t>Co-Chair and Moderator</a:t>
            </a:r>
            <a:endParaRPr lang="en-US" sz="1800" b="1" i="0" smtClean="0">
              <a:solidFill>
                <a:srgbClr val="505153"/>
              </a:solidFill>
            </a:endParaRPr>
          </a:p>
          <a:p>
            <a:pPr fontAlgn="base">
              <a:spcBef>
                <a:spcPct val="0"/>
              </a:spcBef>
              <a:spcAft>
                <a:spcPct val="0"/>
              </a:spcAft>
            </a:pPr>
            <a:r>
              <a:rPr lang="en-US" sz="1800" b="1" i="0" smtClean="0">
                <a:solidFill>
                  <a:srgbClr val="505153"/>
                </a:solidFill>
              </a:rPr>
              <a:t>Neil Love, MD</a:t>
            </a:r>
          </a:p>
        </p:txBody>
      </p:sp>
      <p:sp>
        <p:nvSpPr>
          <p:cNvPr id="22535" name="Text Box 6"/>
          <p:cNvSpPr txBox="1">
            <a:spLocks noChangeArrowheads="1"/>
          </p:cNvSpPr>
          <p:nvPr/>
        </p:nvSpPr>
        <p:spPr bwMode="auto">
          <a:xfrm>
            <a:off x="1371600" y="4800600"/>
            <a:ext cx="32766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505153"/>
                </a:solidFill>
              </a:rPr>
              <a:t>Ramaswamy Govindan, MD</a:t>
            </a:r>
          </a:p>
          <a:p>
            <a:pPr fontAlgn="base">
              <a:spcBef>
                <a:spcPct val="0"/>
              </a:spcBef>
              <a:spcAft>
                <a:spcPct val="0"/>
              </a:spcAft>
            </a:pPr>
            <a:r>
              <a:rPr lang="en-US" sz="1800" b="1" i="0" smtClean="0">
                <a:solidFill>
                  <a:srgbClr val="505153"/>
                </a:solidFill>
              </a:rPr>
              <a:t>Bruce E Johnson, MD</a:t>
            </a:r>
          </a:p>
          <a:p>
            <a:pPr fontAlgn="base">
              <a:spcBef>
                <a:spcPct val="0"/>
              </a:spcBef>
              <a:spcAft>
                <a:spcPct val="0"/>
              </a:spcAft>
            </a:pPr>
            <a:r>
              <a:rPr lang="en-US" sz="1800" b="1" i="0" smtClean="0">
                <a:solidFill>
                  <a:srgbClr val="505153"/>
                </a:solidFill>
              </a:rPr>
              <a:t>Thomas J Lynch Jr, MD</a:t>
            </a:r>
          </a:p>
        </p:txBody>
      </p:sp>
      <p:sp>
        <p:nvSpPr>
          <p:cNvPr id="22536" name="Text Box 6"/>
          <p:cNvSpPr txBox="1">
            <a:spLocks noChangeArrowheads="1"/>
          </p:cNvSpPr>
          <p:nvPr/>
        </p:nvSpPr>
        <p:spPr bwMode="auto">
          <a:xfrm>
            <a:off x="4800600" y="4811713"/>
            <a:ext cx="30051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505153"/>
                </a:solidFill>
              </a:rPr>
              <a:t>Jyoti D Patel, MD</a:t>
            </a:r>
          </a:p>
          <a:p>
            <a:pPr fontAlgn="base">
              <a:spcBef>
                <a:spcPct val="0"/>
              </a:spcBef>
              <a:spcAft>
                <a:spcPct val="0"/>
              </a:spcAft>
            </a:pPr>
            <a:r>
              <a:rPr lang="en-US" sz="1800" b="1" i="0" smtClean="0">
                <a:solidFill>
                  <a:srgbClr val="505153"/>
                </a:solidFill>
              </a:rPr>
              <a:t>Alice Shaw, MD, PhD</a:t>
            </a:r>
          </a:p>
        </p:txBody>
      </p:sp>
    </p:spTree>
    <p:extLst>
      <p:ext uri="{BB962C8B-B14F-4D97-AF65-F5344CB8AC3E}">
        <p14:creationId xmlns:p14="http://schemas.microsoft.com/office/powerpoint/2010/main" val="3628022142"/>
      </p:ext>
    </p:extLst>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Title 1"/>
          <p:cNvSpPr txBox="1">
            <a:spLocks/>
          </p:cNvSpPr>
          <p:nvPr/>
        </p:nvSpPr>
        <p:spPr bwMode="auto">
          <a:xfrm>
            <a:off x="520700" y="0"/>
            <a:ext cx="8229600" cy="251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fontAlgn="base">
              <a:spcBef>
                <a:spcPct val="0"/>
              </a:spcBef>
              <a:spcAft>
                <a:spcPct val="0"/>
              </a:spcAft>
            </a:pPr>
            <a:r>
              <a:rPr lang="en-US" b="1" dirty="0" smtClean="0">
                <a:solidFill>
                  <a:srgbClr val="FFFFFF"/>
                </a:solidFill>
                <a:ea typeface="ＭＳ Ｐゴシック" charset="0"/>
                <a:cs typeface="ＭＳ Ｐゴシック" charset="0"/>
              </a:rPr>
              <a:t>The patient experiences a partial response to this treatment. What maintenance therapy, if any, would you likely use?</a:t>
            </a:r>
          </a:p>
        </p:txBody>
      </p:sp>
      <p:graphicFrame>
        <p:nvGraphicFramePr>
          <p:cNvPr id="4" name="Chart 3"/>
          <p:cNvGraphicFramePr/>
          <p:nvPr>
            <p:extLst>
              <p:ext uri="{D42A27DB-BD31-4B8C-83A1-F6EECF244321}">
                <p14:modId xmlns:p14="http://schemas.microsoft.com/office/powerpoint/2010/main" val="2336735041"/>
              </p:ext>
            </p:extLst>
          </p:nvPr>
        </p:nvGraphicFramePr>
        <p:xfrm>
          <a:off x="533400" y="2362200"/>
          <a:ext cx="8153400" cy="43434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42595538"/>
      </p:ext>
    </p:extLst>
  </p:cSld>
  <p:clrMapOvr>
    <a:masterClrMapping/>
  </p:clrMapOvr>
  <p:transition xmlns:p14="http://schemas.microsoft.com/office/powerpoint/2010/main" advClick="0"/>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2530" name="Text Box 7"/>
          <p:cNvSpPr txBox="1">
            <a:spLocks noChangeArrowheads="1"/>
          </p:cNvSpPr>
          <p:nvPr/>
        </p:nvSpPr>
        <p:spPr bwMode="auto">
          <a:xfrm>
            <a:off x="4040188" y="4354513"/>
            <a:ext cx="247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ea typeface="ヒラギノ角ゴ Pro W3" charset="0"/>
                <a:cs typeface="ヒラギノ角ゴ Pro W3" charset="0"/>
              </a:rPr>
              <a:t> </a:t>
            </a:r>
          </a:p>
        </p:txBody>
      </p:sp>
      <p:sp>
        <p:nvSpPr>
          <p:cNvPr id="22531" name="Rectangle 8"/>
          <p:cNvSpPr>
            <a:spLocks noGrp="1" noChangeArrowheads="1"/>
          </p:cNvSpPr>
          <p:nvPr>
            <p:ph type="ctrTitle" idx="4294967295"/>
          </p:nvPr>
        </p:nvSpPr>
        <p:spPr>
          <a:xfrm>
            <a:off x="304800" y="2362200"/>
            <a:ext cx="8534400" cy="1066800"/>
          </a:xfrm>
        </p:spPr>
        <p:txBody>
          <a:bodyPr/>
          <a:lstStyle/>
          <a:p>
            <a:pPr eaLnBrk="1" hangingPunct="1"/>
            <a:r>
              <a:rPr lang="en-US" sz="2400">
                <a:latin typeface="Arial" charset="0"/>
                <a:ea typeface="ＭＳ Ｐゴシック" charset="0"/>
                <a:cs typeface="ＭＳ Ｐゴシック" charset="0"/>
              </a:rPr>
              <a:t>Saturday, February 2, 2013</a:t>
            </a:r>
            <a:br>
              <a:rPr lang="en-US" sz="2400">
                <a:latin typeface="Arial" charset="0"/>
                <a:ea typeface="ＭＳ Ｐゴシック" charset="0"/>
                <a:cs typeface="ＭＳ Ｐゴシック" charset="0"/>
              </a:rPr>
            </a:br>
            <a:r>
              <a:rPr lang="en-US" sz="2400">
                <a:latin typeface="Arial" charset="0"/>
                <a:ea typeface="ＭＳ Ｐゴシック" charset="0"/>
                <a:cs typeface="ＭＳ Ｐゴシック" charset="0"/>
              </a:rPr>
              <a:t>Hollywood, Florida</a:t>
            </a:r>
          </a:p>
        </p:txBody>
      </p:sp>
      <p:sp>
        <p:nvSpPr>
          <p:cNvPr id="22532" name="Text Box 7"/>
          <p:cNvSpPr txBox="1">
            <a:spLocks noChangeArrowheads="1"/>
          </p:cNvSpPr>
          <p:nvPr/>
        </p:nvSpPr>
        <p:spPr bwMode="auto">
          <a:xfrm>
            <a:off x="4040188" y="4354513"/>
            <a:ext cx="1047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ea typeface="ヒラギノ角ゴ Pro W3" charset="0"/>
                <a:cs typeface="ヒラギノ角ゴ Pro W3" charset="0"/>
              </a:rPr>
              <a:t>Faculty </a:t>
            </a:r>
          </a:p>
        </p:txBody>
      </p:sp>
      <p:sp>
        <p:nvSpPr>
          <p:cNvPr id="22533" name="Text Box 3"/>
          <p:cNvSpPr txBox="1">
            <a:spLocks noChangeArrowheads="1"/>
          </p:cNvSpPr>
          <p:nvPr/>
        </p:nvSpPr>
        <p:spPr bwMode="auto">
          <a:xfrm>
            <a:off x="1371600" y="3352800"/>
            <a:ext cx="30480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rPr>
              <a:t>Co-Chairs</a:t>
            </a:r>
          </a:p>
          <a:p>
            <a:pPr fontAlgn="base">
              <a:spcBef>
                <a:spcPct val="0"/>
              </a:spcBef>
              <a:spcAft>
                <a:spcPct val="0"/>
              </a:spcAft>
            </a:pPr>
            <a:r>
              <a:rPr lang="en-US" sz="1800" b="1" i="0" smtClean="0">
                <a:solidFill>
                  <a:srgbClr val="505153"/>
                </a:solidFill>
              </a:rPr>
              <a:t>Rogerio C Lilenbaum, MD</a:t>
            </a:r>
          </a:p>
          <a:p>
            <a:pPr fontAlgn="base">
              <a:spcBef>
                <a:spcPct val="0"/>
              </a:spcBef>
              <a:spcAft>
                <a:spcPct val="0"/>
              </a:spcAft>
            </a:pPr>
            <a:r>
              <a:rPr lang="en-US" sz="1800" b="1" i="0" smtClean="0">
                <a:solidFill>
                  <a:srgbClr val="505153"/>
                </a:solidFill>
              </a:rPr>
              <a:t>Mark A Socinski, MD</a:t>
            </a:r>
            <a:endParaRPr lang="en-US" smtClean="0">
              <a:solidFill>
                <a:srgbClr val="FFFFFF"/>
              </a:solidFill>
            </a:endParaRPr>
          </a:p>
        </p:txBody>
      </p:sp>
      <p:sp>
        <p:nvSpPr>
          <p:cNvPr id="22534" name="Text Box 3"/>
          <p:cNvSpPr txBox="1">
            <a:spLocks noChangeArrowheads="1"/>
          </p:cNvSpPr>
          <p:nvPr/>
        </p:nvSpPr>
        <p:spPr bwMode="auto">
          <a:xfrm>
            <a:off x="5410200" y="3352800"/>
            <a:ext cx="28194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rPr>
              <a:t>Co-Chair and Moderator</a:t>
            </a:r>
            <a:endParaRPr lang="en-US" sz="1800" b="1" i="0" smtClean="0">
              <a:solidFill>
                <a:srgbClr val="505153"/>
              </a:solidFill>
            </a:endParaRPr>
          </a:p>
          <a:p>
            <a:pPr fontAlgn="base">
              <a:spcBef>
                <a:spcPct val="0"/>
              </a:spcBef>
              <a:spcAft>
                <a:spcPct val="0"/>
              </a:spcAft>
            </a:pPr>
            <a:r>
              <a:rPr lang="en-US" sz="1800" b="1" i="0" smtClean="0">
                <a:solidFill>
                  <a:srgbClr val="505153"/>
                </a:solidFill>
              </a:rPr>
              <a:t>Neil Love, MD</a:t>
            </a:r>
          </a:p>
        </p:txBody>
      </p:sp>
      <p:sp>
        <p:nvSpPr>
          <p:cNvPr id="22535" name="Text Box 6"/>
          <p:cNvSpPr txBox="1">
            <a:spLocks noChangeArrowheads="1"/>
          </p:cNvSpPr>
          <p:nvPr/>
        </p:nvSpPr>
        <p:spPr bwMode="auto">
          <a:xfrm>
            <a:off x="1371600" y="4800600"/>
            <a:ext cx="32766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505153"/>
                </a:solidFill>
              </a:rPr>
              <a:t>Ramaswamy Govindan, MD</a:t>
            </a:r>
          </a:p>
          <a:p>
            <a:pPr fontAlgn="base">
              <a:spcBef>
                <a:spcPct val="0"/>
              </a:spcBef>
              <a:spcAft>
                <a:spcPct val="0"/>
              </a:spcAft>
            </a:pPr>
            <a:r>
              <a:rPr lang="en-US" sz="1800" b="1" i="0" smtClean="0">
                <a:solidFill>
                  <a:srgbClr val="505153"/>
                </a:solidFill>
              </a:rPr>
              <a:t>Bruce E Johnson, MD</a:t>
            </a:r>
          </a:p>
          <a:p>
            <a:pPr fontAlgn="base">
              <a:spcBef>
                <a:spcPct val="0"/>
              </a:spcBef>
              <a:spcAft>
                <a:spcPct val="0"/>
              </a:spcAft>
            </a:pPr>
            <a:r>
              <a:rPr lang="en-US" sz="1800" b="1" i="0" smtClean="0">
                <a:solidFill>
                  <a:srgbClr val="505153"/>
                </a:solidFill>
              </a:rPr>
              <a:t>Thomas J Lynch Jr, MD</a:t>
            </a:r>
          </a:p>
        </p:txBody>
      </p:sp>
      <p:sp>
        <p:nvSpPr>
          <p:cNvPr id="22536" name="Text Box 6"/>
          <p:cNvSpPr txBox="1">
            <a:spLocks noChangeArrowheads="1"/>
          </p:cNvSpPr>
          <p:nvPr/>
        </p:nvSpPr>
        <p:spPr bwMode="auto">
          <a:xfrm>
            <a:off x="4800600" y="4811713"/>
            <a:ext cx="30051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505153"/>
                </a:solidFill>
              </a:rPr>
              <a:t>Jyoti D Patel, MD</a:t>
            </a:r>
          </a:p>
          <a:p>
            <a:pPr fontAlgn="base">
              <a:spcBef>
                <a:spcPct val="0"/>
              </a:spcBef>
              <a:spcAft>
                <a:spcPct val="0"/>
              </a:spcAft>
            </a:pPr>
            <a:r>
              <a:rPr lang="en-US" sz="1800" b="1" i="0" smtClean="0">
                <a:solidFill>
                  <a:srgbClr val="505153"/>
                </a:solidFill>
              </a:rPr>
              <a:t>Alice Shaw, MD, PhD</a:t>
            </a: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0" y="0"/>
            <a:ext cx="9296400" cy="1096963"/>
          </a:xfrm>
        </p:spPr>
        <p:txBody>
          <a:bodyPr>
            <a:normAutofit/>
          </a:bodyPr>
          <a:lstStyle/>
          <a:p>
            <a:pPr eaLnBrk="1" hangingPunct="1">
              <a:lnSpc>
                <a:spcPts val="4800"/>
              </a:lnSpc>
            </a:pPr>
            <a:r>
              <a:rPr lang="en-US" sz="3600" b="1" dirty="0" smtClean="0">
                <a:solidFill>
                  <a:srgbClr val="FFFF00"/>
                </a:solidFill>
                <a:ea typeface="ＭＳ Ｐゴシック" pitchFamily="28" charset="-128"/>
              </a:rPr>
              <a:t>Treatment Selection in Advanced NSCLC</a:t>
            </a:r>
          </a:p>
        </p:txBody>
      </p:sp>
      <p:sp>
        <p:nvSpPr>
          <p:cNvPr id="17411" name="Rectangle 3"/>
          <p:cNvSpPr>
            <a:spLocks noGrp="1" noChangeArrowheads="1"/>
          </p:cNvSpPr>
          <p:nvPr>
            <p:ph type="body" idx="1"/>
          </p:nvPr>
        </p:nvSpPr>
        <p:spPr>
          <a:xfrm>
            <a:off x="457200" y="1371600"/>
            <a:ext cx="8229600" cy="4525963"/>
          </a:xfrm>
        </p:spPr>
        <p:txBody>
          <a:bodyPr>
            <a:normAutofit fontScale="92500" lnSpcReduction="10000"/>
          </a:bodyPr>
          <a:lstStyle/>
          <a:p>
            <a:pPr eaLnBrk="1" hangingPunct="1">
              <a:spcBef>
                <a:spcPts val="400"/>
              </a:spcBef>
            </a:pPr>
            <a:r>
              <a:rPr lang="en-US" b="1" dirty="0" smtClean="0">
                <a:solidFill>
                  <a:srgbClr val="FFFF00"/>
                </a:solidFill>
                <a:ea typeface="ＭＳ Ｐゴシック" pitchFamily="28" charset="-128"/>
              </a:rPr>
              <a:t>The OLD Way:</a:t>
            </a:r>
          </a:p>
          <a:p>
            <a:pPr marL="628650" lvl="1" indent="-285750" eaLnBrk="1" hangingPunct="1">
              <a:spcBef>
                <a:spcPts val="400"/>
              </a:spcBef>
            </a:pPr>
            <a:r>
              <a:rPr lang="en-US" dirty="0" smtClean="0">
                <a:ea typeface="ＭＳ Ｐゴシック" pitchFamily="28" charset="-128"/>
              </a:rPr>
              <a:t>Empiric</a:t>
            </a:r>
          </a:p>
          <a:p>
            <a:pPr marL="628650" lvl="1" indent="-285750" eaLnBrk="1" hangingPunct="1">
              <a:spcBef>
                <a:spcPts val="400"/>
              </a:spcBef>
            </a:pPr>
            <a:r>
              <a:rPr lang="en-US" dirty="0" smtClean="0">
                <a:ea typeface="ＭＳ Ｐゴシック" pitchFamily="28" charset="-128"/>
              </a:rPr>
              <a:t>Comparison of RR, PFS, and OS only in randomized, controlled trials</a:t>
            </a:r>
          </a:p>
          <a:p>
            <a:pPr marL="628650" lvl="1" indent="-285750" eaLnBrk="1" hangingPunct="1">
              <a:spcBef>
                <a:spcPts val="400"/>
              </a:spcBef>
            </a:pPr>
            <a:r>
              <a:rPr lang="en-US" dirty="0" smtClean="0">
                <a:ea typeface="ＭＳ Ｐゴシック" pitchFamily="28" charset="-128"/>
              </a:rPr>
              <a:t>Best numbers = standard of care</a:t>
            </a:r>
            <a:r>
              <a:rPr lang="en-US" sz="2400" dirty="0" smtClean="0">
                <a:ea typeface="ＭＳ Ｐゴシック" pitchFamily="28" charset="-128"/>
              </a:rPr>
              <a:t/>
            </a:r>
            <a:br>
              <a:rPr lang="en-US" sz="2400" dirty="0" smtClean="0">
                <a:ea typeface="ＭＳ Ｐゴシック" pitchFamily="28" charset="-128"/>
              </a:rPr>
            </a:br>
            <a:endParaRPr lang="en-US" sz="2400" dirty="0" smtClean="0">
              <a:solidFill>
                <a:schemeClr val="accent2"/>
              </a:solidFill>
              <a:ea typeface="ＭＳ Ｐゴシック" pitchFamily="28" charset="-128"/>
            </a:endParaRPr>
          </a:p>
          <a:p>
            <a:pPr eaLnBrk="1" hangingPunct="1">
              <a:spcBef>
                <a:spcPts val="400"/>
              </a:spcBef>
            </a:pPr>
            <a:r>
              <a:rPr lang="en-US" b="1" dirty="0" smtClean="0">
                <a:solidFill>
                  <a:srgbClr val="FFFF00"/>
                </a:solidFill>
                <a:ea typeface="ＭＳ Ｐゴシック" pitchFamily="28" charset="-128"/>
              </a:rPr>
              <a:t>The NEW Way:</a:t>
            </a:r>
          </a:p>
          <a:p>
            <a:pPr marL="628650" lvl="1" indent="-285750" eaLnBrk="1" hangingPunct="1">
              <a:spcBef>
                <a:spcPts val="400"/>
              </a:spcBef>
            </a:pPr>
            <a:r>
              <a:rPr lang="en-US" dirty="0" smtClean="0">
                <a:ea typeface="ＭＳ Ｐゴシック" pitchFamily="28" charset="-128"/>
              </a:rPr>
              <a:t>Rational	</a:t>
            </a:r>
          </a:p>
          <a:p>
            <a:pPr marL="628650" lvl="1" indent="-285750" eaLnBrk="1" hangingPunct="1">
              <a:spcBef>
                <a:spcPts val="400"/>
              </a:spcBef>
            </a:pPr>
            <a:r>
              <a:rPr lang="en-US" dirty="0" smtClean="0">
                <a:ea typeface="ＭＳ Ｐゴシック" pitchFamily="28" charset="-128"/>
              </a:rPr>
              <a:t>Emphasis on targeted therapy</a:t>
            </a:r>
          </a:p>
          <a:p>
            <a:pPr marL="628650" lvl="1" indent="-285750" eaLnBrk="1" hangingPunct="1">
              <a:spcBef>
                <a:spcPts val="400"/>
              </a:spcBef>
            </a:pPr>
            <a:r>
              <a:rPr lang="en-US" dirty="0" smtClean="0">
                <a:ea typeface="ＭＳ Ｐゴシック" pitchFamily="28" charset="-128"/>
              </a:rPr>
              <a:t>Molecular targets</a:t>
            </a:r>
          </a:p>
          <a:p>
            <a:pPr marL="628650" lvl="1" indent="-285750" eaLnBrk="1" hangingPunct="1">
              <a:spcBef>
                <a:spcPts val="400"/>
              </a:spcBef>
            </a:pPr>
            <a:r>
              <a:rPr lang="en-US" dirty="0" smtClean="0">
                <a:ea typeface="ＭＳ Ｐゴシック" pitchFamily="28" charset="-128"/>
              </a:rPr>
              <a:t>Histology guides therapeutic options</a:t>
            </a:r>
          </a:p>
          <a:p>
            <a:pPr lvl="1" eaLnBrk="1" hangingPunct="1">
              <a:spcBef>
                <a:spcPts val="400"/>
              </a:spcBef>
            </a:pPr>
            <a:endParaRPr lang="en-US" sz="2400" dirty="0" smtClean="0">
              <a:ea typeface="ＭＳ Ｐゴシック" pitchFamily="28" charset="-128"/>
            </a:endParaRPr>
          </a:p>
        </p:txBody>
      </p:sp>
      <p:sp>
        <p:nvSpPr>
          <p:cNvPr id="4" name="TextBox 3"/>
          <p:cNvSpPr txBox="1"/>
          <p:nvPr/>
        </p:nvSpPr>
        <p:spPr>
          <a:xfrm>
            <a:off x="353499" y="6535967"/>
            <a:ext cx="8671560" cy="276999"/>
          </a:xfrm>
          <a:prstGeom prst="rect">
            <a:avLst/>
          </a:prstGeom>
          <a:noFill/>
        </p:spPr>
        <p:txBody>
          <a:bodyPr wrap="square" rtlCol="0">
            <a:spAutoFit/>
          </a:bodyPr>
          <a:lstStyle/>
          <a:p>
            <a:r>
              <a:rPr lang="en-US" sz="1200" dirty="0" smtClean="0">
                <a:solidFill>
                  <a:srgbClr val="FFFF00"/>
                </a:solidFill>
                <a:latin typeface="Arial Narrow" pitchFamily="34" charset="0"/>
              </a:rPr>
              <a:t>OS = overall survival. PFS = progression-free survival. RR = risk ratio</a:t>
            </a:r>
            <a:r>
              <a:rPr lang="en-US" sz="1200" dirty="0" smtClean="0">
                <a:solidFill>
                  <a:schemeClr val="bg1"/>
                </a:solidFill>
                <a:latin typeface="Arial Narrow" pitchFamily="34" charset="0"/>
              </a:rPr>
              <a:t>. </a:t>
            </a:r>
            <a:endParaRPr lang="en-US" sz="1200" dirty="0">
              <a:solidFill>
                <a:schemeClr val="bg1"/>
              </a:solidFill>
              <a:latin typeface="Arial Narrow"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76200" y="6477000"/>
            <a:ext cx="8388350" cy="304800"/>
          </a:xfrm>
          <a:prstGeom prst="rect">
            <a:avLst/>
          </a:prstGeom>
          <a:noFill/>
          <a:ln w="9525">
            <a:noFill/>
            <a:miter lim="800000"/>
            <a:headEnd/>
            <a:tailEnd/>
          </a:ln>
        </p:spPr>
        <p:txBody>
          <a:bodyPr anchor="b">
            <a:spAutoFit/>
          </a:bodyPr>
          <a:lstStyle/>
          <a:p>
            <a:pPr eaLnBrk="0" hangingPunct="0"/>
            <a:r>
              <a:rPr lang="en-US" sz="1400"/>
              <a:t>Schiller JH ,et al. </a:t>
            </a:r>
            <a:r>
              <a:rPr lang="en-US" sz="1400" i="1"/>
              <a:t>N Engl J. Med.</a:t>
            </a:r>
            <a:r>
              <a:rPr lang="en-US" sz="1400"/>
              <a:t> 2002;346(20):92-98.</a:t>
            </a:r>
          </a:p>
        </p:txBody>
      </p:sp>
      <p:sp>
        <p:nvSpPr>
          <p:cNvPr id="21548" name="Rectangle 44"/>
          <p:cNvSpPr>
            <a:spLocks noChangeArrowheads="1"/>
          </p:cNvSpPr>
          <p:nvPr/>
        </p:nvSpPr>
        <p:spPr bwMode="auto">
          <a:xfrm>
            <a:off x="6262689" y="1208088"/>
            <a:ext cx="2576511" cy="1716087"/>
          </a:xfrm>
          <a:prstGeom prst="rect">
            <a:avLst/>
          </a:prstGeom>
          <a:solidFill>
            <a:schemeClr val="bg1">
              <a:lumMod val="85000"/>
              <a:lumOff val="15000"/>
            </a:schemeClr>
          </a:solidFill>
          <a:ln w="9525">
            <a:solidFill>
              <a:schemeClr val="bg1"/>
            </a:solidFill>
            <a:miter lim="800000"/>
            <a:headEnd/>
            <a:tailEnd/>
          </a:ln>
          <a:effectLst>
            <a:prstShdw prst="shdw17" dist="17961" dir="2700000">
              <a:schemeClr val="bg1">
                <a:gamma/>
                <a:shade val="60000"/>
                <a:invGamma/>
              </a:schemeClr>
            </a:prstShdw>
          </a:effectLst>
        </p:spPr>
        <p:txBody>
          <a:bodyPr wrap="none" anchor="ctr"/>
          <a:lstStyle/>
          <a:p>
            <a:pPr>
              <a:defRPr/>
            </a:pPr>
            <a:endParaRPr lang="en-US"/>
          </a:p>
        </p:txBody>
      </p:sp>
      <p:sp>
        <p:nvSpPr>
          <p:cNvPr id="16392" name="Text Box 11"/>
          <p:cNvSpPr txBox="1">
            <a:spLocks noChangeArrowheads="1"/>
          </p:cNvSpPr>
          <p:nvPr/>
        </p:nvSpPr>
        <p:spPr bwMode="auto">
          <a:xfrm>
            <a:off x="6400800" y="1219200"/>
            <a:ext cx="2256748" cy="1625060"/>
          </a:xfrm>
          <a:prstGeom prst="rect">
            <a:avLst/>
          </a:prstGeom>
          <a:noFill/>
          <a:ln w="12700">
            <a:noFill/>
            <a:miter lim="800000"/>
            <a:headEnd/>
            <a:tailEnd/>
          </a:ln>
        </p:spPr>
        <p:txBody>
          <a:bodyPr wrap="none">
            <a:spAutoFit/>
          </a:bodyPr>
          <a:lstStyle/>
          <a:p>
            <a:pPr eaLnBrk="0" hangingPunct="0">
              <a:lnSpc>
                <a:spcPct val="140000"/>
              </a:lnSpc>
            </a:pPr>
            <a:r>
              <a:rPr lang="en-US" sz="1800" dirty="0" err="1"/>
              <a:t>Cisplatin</a:t>
            </a:r>
            <a:r>
              <a:rPr lang="en-US" sz="1800" dirty="0" err="1" smtClean="0"/>
              <a:t>/</a:t>
            </a:r>
            <a:r>
              <a:rPr lang="en-US" dirty="0" err="1"/>
              <a:t>p</a:t>
            </a:r>
            <a:r>
              <a:rPr lang="en-US" sz="1800" dirty="0" err="1" smtClean="0"/>
              <a:t>aclitaxel</a:t>
            </a:r>
            <a:endParaRPr lang="en-US" sz="1800" dirty="0"/>
          </a:p>
          <a:p>
            <a:pPr eaLnBrk="0" hangingPunct="0">
              <a:lnSpc>
                <a:spcPct val="140000"/>
              </a:lnSpc>
            </a:pPr>
            <a:r>
              <a:rPr lang="en-US" sz="1800" dirty="0" err="1"/>
              <a:t>Cisplatin</a:t>
            </a:r>
            <a:r>
              <a:rPr lang="en-US" sz="1800" dirty="0" err="1" smtClean="0"/>
              <a:t>/</a:t>
            </a:r>
            <a:r>
              <a:rPr lang="en-US" dirty="0" err="1"/>
              <a:t>g</a:t>
            </a:r>
            <a:r>
              <a:rPr lang="en-US" sz="1800" dirty="0" err="1" smtClean="0"/>
              <a:t>emcitabine</a:t>
            </a:r>
            <a:endParaRPr lang="en-US" sz="1800" dirty="0"/>
          </a:p>
          <a:p>
            <a:pPr eaLnBrk="0" hangingPunct="0">
              <a:lnSpc>
                <a:spcPct val="140000"/>
              </a:lnSpc>
            </a:pPr>
            <a:r>
              <a:rPr lang="en-US" sz="1800" dirty="0" err="1"/>
              <a:t>Cisplatin</a:t>
            </a:r>
            <a:r>
              <a:rPr lang="en-US" sz="1800" dirty="0" err="1" smtClean="0"/>
              <a:t>/</a:t>
            </a:r>
            <a:r>
              <a:rPr lang="en-US" dirty="0" err="1" smtClean="0"/>
              <a:t>d</a:t>
            </a:r>
            <a:r>
              <a:rPr lang="en-US" sz="1800" dirty="0" err="1" smtClean="0"/>
              <a:t>ocetaxel</a:t>
            </a:r>
            <a:endParaRPr lang="en-US" sz="1800" dirty="0"/>
          </a:p>
          <a:p>
            <a:pPr eaLnBrk="0" hangingPunct="0">
              <a:lnSpc>
                <a:spcPct val="140000"/>
              </a:lnSpc>
            </a:pPr>
            <a:r>
              <a:rPr lang="en-US" sz="1800" dirty="0" err="1" smtClean="0"/>
              <a:t>Carboplatin/paclitaxel</a:t>
            </a:r>
            <a:endParaRPr lang="en-US" sz="1800" dirty="0"/>
          </a:p>
        </p:txBody>
      </p:sp>
      <p:sp>
        <p:nvSpPr>
          <p:cNvPr id="333867" name="Rectangle 43"/>
          <p:cNvSpPr>
            <a:spLocks noGrp="1" noChangeArrowheads="1"/>
          </p:cNvSpPr>
          <p:nvPr>
            <p:ph type="title"/>
          </p:nvPr>
        </p:nvSpPr>
        <p:spPr>
          <a:xfrm>
            <a:off x="0" y="433388"/>
            <a:ext cx="9144000" cy="862012"/>
          </a:xfrm>
        </p:spPr>
        <p:txBody>
          <a:bodyPr>
            <a:normAutofit fontScale="90000"/>
          </a:bodyPr>
          <a:lstStyle/>
          <a:p>
            <a:pPr>
              <a:defRPr/>
            </a:pPr>
            <a:r>
              <a:rPr lang="en-US" sz="3200" b="1" dirty="0" smtClean="0">
                <a:solidFill>
                  <a:srgbClr val="FFFF00"/>
                </a:solidFill>
              </a:rPr>
              <a:t>Therapeutic Plateau in Metastatic NSCLC</a:t>
            </a:r>
            <a:br>
              <a:rPr lang="en-US" sz="3200" b="1" dirty="0" smtClean="0">
                <a:solidFill>
                  <a:srgbClr val="FFFF00"/>
                </a:solidFill>
              </a:rPr>
            </a:br>
            <a:r>
              <a:rPr lang="en-US" sz="3200" b="1" dirty="0" smtClean="0">
                <a:solidFill>
                  <a:srgbClr val="FFFF00"/>
                </a:solidFill>
              </a:rPr>
              <a:t>ECOG  1594</a:t>
            </a:r>
            <a:endParaRPr lang="en-US" sz="2900" b="1" dirty="0" smtClean="0">
              <a:solidFill>
                <a:srgbClr val="FFFF00"/>
              </a:solidFill>
            </a:endParaRPr>
          </a:p>
        </p:txBody>
      </p:sp>
      <p:sp>
        <p:nvSpPr>
          <p:cNvPr id="4" name="TextBox 3"/>
          <p:cNvSpPr txBox="1"/>
          <p:nvPr/>
        </p:nvSpPr>
        <p:spPr>
          <a:xfrm>
            <a:off x="457200" y="4419600"/>
            <a:ext cx="7086600" cy="1292662"/>
          </a:xfrm>
          <a:prstGeom prst="rect">
            <a:avLst/>
          </a:prstGeom>
          <a:noFill/>
        </p:spPr>
        <p:txBody>
          <a:bodyPr wrap="square" rtlCol="0">
            <a:spAutoFit/>
          </a:bodyPr>
          <a:lstStyle/>
          <a:p>
            <a:r>
              <a:rPr lang="en-US" sz="2600" dirty="0"/>
              <a:t>There were no significant differences in the response rate or survival among the </a:t>
            </a:r>
            <a:r>
              <a:rPr lang="en-US" sz="2600" dirty="0" smtClean="0"/>
              <a:t>4 </a:t>
            </a:r>
            <a:r>
              <a:rPr lang="en-US" sz="2600" dirty="0"/>
              <a:t>experimental-treatment groups.</a:t>
            </a:r>
          </a:p>
        </p:txBody>
      </p:sp>
      <p:sp>
        <p:nvSpPr>
          <p:cNvPr id="7" name="TextBox 6"/>
          <p:cNvSpPr txBox="1"/>
          <p:nvPr/>
        </p:nvSpPr>
        <p:spPr>
          <a:xfrm>
            <a:off x="381000" y="1676400"/>
            <a:ext cx="5791200" cy="2308324"/>
          </a:xfrm>
          <a:prstGeom prst="rect">
            <a:avLst/>
          </a:prstGeom>
          <a:noFill/>
        </p:spPr>
        <p:txBody>
          <a:bodyPr wrap="square" rtlCol="0">
            <a:spAutoFit/>
          </a:bodyPr>
          <a:lstStyle/>
          <a:p>
            <a:r>
              <a:rPr lang="en-US" sz="2400" dirty="0"/>
              <a:t>ECOG 1594 evaluated multiple treatment regimens for metastatic NSCLC:</a:t>
            </a:r>
          </a:p>
          <a:p>
            <a:r>
              <a:rPr lang="en-US" sz="2400" dirty="0"/>
              <a:t>   - </a:t>
            </a:r>
            <a:r>
              <a:rPr lang="en-US" sz="2400" dirty="0" err="1"/>
              <a:t>Cisplatin</a:t>
            </a:r>
            <a:r>
              <a:rPr lang="en-US" sz="2400" dirty="0"/>
              <a:t>/paclitaxel</a:t>
            </a:r>
          </a:p>
          <a:p>
            <a:r>
              <a:rPr lang="en-US" sz="2400" dirty="0"/>
              <a:t>   - </a:t>
            </a:r>
            <a:r>
              <a:rPr lang="en-US" sz="2400" dirty="0" err="1"/>
              <a:t>Cisplatin</a:t>
            </a:r>
            <a:r>
              <a:rPr lang="en-US" sz="2400" dirty="0"/>
              <a:t>/gemcitabine</a:t>
            </a:r>
          </a:p>
          <a:p>
            <a:r>
              <a:rPr lang="en-US" sz="2400" dirty="0"/>
              <a:t>   - </a:t>
            </a:r>
            <a:r>
              <a:rPr lang="en-US" sz="2400" dirty="0" err="1"/>
              <a:t>Cisplatin</a:t>
            </a:r>
            <a:r>
              <a:rPr lang="en-US" sz="2400" dirty="0"/>
              <a:t>/</a:t>
            </a:r>
            <a:r>
              <a:rPr lang="en-US" sz="2400" dirty="0" err="1"/>
              <a:t>docetaxel</a:t>
            </a:r>
            <a:endParaRPr lang="en-US" sz="2400" dirty="0"/>
          </a:p>
          <a:p>
            <a:r>
              <a:rPr lang="en-US" sz="2400" dirty="0"/>
              <a:t>   - Carboplatin/paclitaxel</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a:xfrm>
            <a:off x="0" y="4411663"/>
            <a:ext cx="1189038" cy="8382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Ins="0" anchor="ctr"/>
          <a:lstStyle/>
          <a:p>
            <a:pPr algn="ctr" fontAlgn="base">
              <a:spcBef>
                <a:spcPct val="0"/>
              </a:spcBef>
              <a:spcAft>
                <a:spcPct val="0"/>
              </a:spcAft>
              <a:defRPr/>
            </a:pPr>
            <a:r>
              <a:rPr lang="en-US" sz="1500" b="1" dirty="0">
                <a:solidFill>
                  <a:srgbClr val="FFFFFF"/>
                </a:solidFill>
              </a:rPr>
              <a:t>Establish histologic subtype</a:t>
            </a:r>
          </a:p>
        </p:txBody>
      </p:sp>
      <p:sp>
        <p:nvSpPr>
          <p:cNvPr id="81923" name="Rectangle 22"/>
          <p:cNvSpPr>
            <a:spLocks noChangeArrowheads="1"/>
          </p:cNvSpPr>
          <p:nvPr/>
        </p:nvSpPr>
        <p:spPr bwMode="auto">
          <a:xfrm>
            <a:off x="5867400" y="1583085"/>
            <a:ext cx="3213100" cy="1769715"/>
          </a:xfrm>
          <a:prstGeom prst="rect">
            <a:avLst/>
          </a:prstGeom>
          <a:noFill/>
          <a:ln w="9525">
            <a:solidFill>
              <a:schemeClr val="tx1"/>
            </a:solidFill>
            <a:miter lim="800000"/>
            <a:headEnd/>
            <a:tailEnd/>
          </a:ln>
        </p:spPr>
        <p:txBody>
          <a:bodyPr wrap="square" rIns="0">
            <a:spAutoFit/>
          </a:bodyPr>
          <a:lstStyle/>
          <a:p>
            <a:pPr marL="111125" indent="-111125" fontAlgn="base">
              <a:spcBef>
                <a:spcPts val="600"/>
              </a:spcBef>
              <a:buFont typeface="Arial" pitchFamily="34" charset="0"/>
              <a:buChar char="•"/>
              <a:defRPr/>
            </a:pPr>
            <a:r>
              <a:rPr lang="en-US" sz="1400" b="1" dirty="0">
                <a:solidFill>
                  <a:srgbClr val="FFFFFF"/>
                </a:solidFill>
              </a:rPr>
              <a:t>Doublet chemotherapy </a:t>
            </a:r>
            <a:r>
              <a:rPr lang="en-US" sz="1400" b="1" dirty="0" smtClean="0">
                <a:solidFill>
                  <a:srgbClr val="FFFFFF"/>
                </a:solidFill>
              </a:rPr>
              <a:t>(Cat 1)</a:t>
            </a:r>
            <a:endParaRPr lang="en-US" sz="1400" b="1" dirty="0">
              <a:solidFill>
                <a:srgbClr val="FFFFFF"/>
              </a:solidFill>
            </a:endParaRPr>
          </a:p>
          <a:p>
            <a:pPr marL="111125" indent="-111125" fontAlgn="base">
              <a:spcBef>
                <a:spcPts val="600"/>
              </a:spcBef>
              <a:buFont typeface="Arial" pitchFamily="34" charset="0"/>
              <a:buChar char="•"/>
              <a:defRPr/>
            </a:pPr>
            <a:r>
              <a:rPr lang="en-US" sz="1400" b="1" dirty="0" smtClean="0"/>
              <a:t>Chemotherapy + </a:t>
            </a:r>
            <a:r>
              <a:rPr lang="en-US" sz="1400" b="1" dirty="0" err="1"/>
              <a:t>b</a:t>
            </a:r>
            <a:r>
              <a:rPr lang="en-US" sz="1400" b="1" dirty="0" err="1" smtClean="0"/>
              <a:t>evacizumab</a:t>
            </a:r>
            <a:r>
              <a:rPr lang="en-US" sz="1400" b="1" dirty="0" smtClean="0"/>
              <a:t>*</a:t>
            </a:r>
            <a:endParaRPr lang="en-US" sz="1400" b="1" dirty="0"/>
          </a:p>
          <a:p>
            <a:pPr marL="111125" indent="-111125" fontAlgn="base">
              <a:spcBef>
                <a:spcPts val="600"/>
              </a:spcBef>
              <a:buFont typeface="Arial" pitchFamily="34" charset="0"/>
              <a:buChar char="•"/>
              <a:defRPr/>
            </a:pPr>
            <a:r>
              <a:rPr lang="en-US" sz="1400" b="1" dirty="0" err="1" smtClean="0">
                <a:solidFill>
                  <a:srgbClr val="FFFFFF"/>
                </a:solidFill>
              </a:rPr>
              <a:t>Cisplatin</a:t>
            </a:r>
            <a:r>
              <a:rPr lang="en-US" sz="1400" b="1" dirty="0" smtClean="0">
                <a:solidFill>
                  <a:srgbClr val="FFFFFF"/>
                </a:solidFill>
              </a:rPr>
              <a:t>/</a:t>
            </a:r>
            <a:r>
              <a:rPr lang="en-US" sz="1400" b="1" dirty="0" err="1" smtClean="0">
                <a:solidFill>
                  <a:srgbClr val="FFFFFF"/>
                </a:solidFill>
              </a:rPr>
              <a:t>pemetrexed</a:t>
            </a:r>
            <a:r>
              <a:rPr lang="en-US" sz="1400" b="1" dirty="0" smtClean="0">
                <a:solidFill>
                  <a:srgbClr val="FFFFFF"/>
                </a:solidFill>
              </a:rPr>
              <a:t> (Cat 1)**</a:t>
            </a:r>
            <a:endParaRPr lang="en-US" sz="1400" b="1" dirty="0">
              <a:solidFill>
                <a:srgbClr val="FFFFFF"/>
              </a:solidFill>
            </a:endParaRPr>
          </a:p>
          <a:p>
            <a:pPr marL="111125" indent="-111125" fontAlgn="base">
              <a:spcBef>
                <a:spcPts val="600"/>
              </a:spcBef>
              <a:buFont typeface="Arial" pitchFamily="34" charset="0"/>
              <a:buChar char="•"/>
              <a:defRPr/>
            </a:pPr>
            <a:r>
              <a:rPr lang="en-US" sz="1400" b="1" dirty="0" err="1" smtClean="0">
                <a:solidFill>
                  <a:srgbClr val="FFFFFF"/>
                </a:solidFill>
              </a:rPr>
              <a:t>Cetuximab</a:t>
            </a:r>
            <a:r>
              <a:rPr lang="en-US" sz="1400" b="1" dirty="0" smtClean="0">
                <a:solidFill>
                  <a:srgbClr val="FFFFFF"/>
                </a:solidFill>
              </a:rPr>
              <a:t>/</a:t>
            </a:r>
            <a:r>
              <a:rPr lang="en-US" sz="1400" b="1" dirty="0" err="1" smtClean="0">
                <a:solidFill>
                  <a:srgbClr val="FFFFFF"/>
                </a:solidFill>
              </a:rPr>
              <a:t>vinorelbine</a:t>
            </a:r>
            <a:r>
              <a:rPr lang="en-US" sz="1400" b="1" dirty="0" smtClean="0">
                <a:solidFill>
                  <a:srgbClr val="FFFFFF"/>
                </a:solidFill>
              </a:rPr>
              <a:t>/</a:t>
            </a:r>
            <a:r>
              <a:rPr lang="en-US" sz="1400" b="1" dirty="0" err="1" smtClean="0">
                <a:solidFill>
                  <a:srgbClr val="FFFFFF"/>
                </a:solidFill>
              </a:rPr>
              <a:t>cddp</a:t>
            </a:r>
            <a:r>
              <a:rPr lang="en-US" sz="1400" b="1" dirty="0" smtClean="0">
                <a:solidFill>
                  <a:srgbClr val="FFFFFF"/>
                </a:solidFill>
              </a:rPr>
              <a:t> (Cat 2B)</a:t>
            </a:r>
            <a:endParaRPr lang="en-US" sz="1400" b="1" dirty="0">
              <a:solidFill>
                <a:srgbClr val="FFFFFF"/>
              </a:solidFill>
            </a:endParaRPr>
          </a:p>
          <a:p>
            <a:pPr marL="111125" indent="-111125" fontAlgn="base">
              <a:spcBef>
                <a:spcPts val="600"/>
              </a:spcBef>
              <a:buFont typeface="Arial" pitchFamily="34" charset="0"/>
              <a:buChar char="•"/>
              <a:defRPr/>
            </a:pPr>
            <a:r>
              <a:rPr lang="en-US" sz="1400" b="1" dirty="0">
                <a:solidFill>
                  <a:srgbClr val="FFFFFF"/>
                </a:solidFill>
              </a:rPr>
              <a:t>Chemotherapy (PS 2)</a:t>
            </a:r>
          </a:p>
          <a:p>
            <a:pPr marL="111125" indent="-111125" fontAlgn="base">
              <a:spcBef>
                <a:spcPts val="600"/>
              </a:spcBef>
              <a:buFont typeface="Arial" pitchFamily="34" charset="0"/>
              <a:buChar char="•"/>
              <a:defRPr/>
            </a:pPr>
            <a:r>
              <a:rPr lang="en-US" sz="1400" b="1" dirty="0">
                <a:solidFill>
                  <a:srgbClr val="FFFFFF"/>
                </a:solidFill>
              </a:rPr>
              <a:t>Best supportive care (PS 3/4)</a:t>
            </a:r>
          </a:p>
        </p:txBody>
      </p:sp>
      <p:sp>
        <p:nvSpPr>
          <p:cNvPr id="62468" name="Title 8"/>
          <p:cNvSpPr>
            <a:spLocks noGrp="1"/>
          </p:cNvSpPr>
          <p:nvPr>
            <p:ph type="title"/>
          </p:nvPr>
        </p:nvSpPr>
        <p:spPr>
          <a:xfrm>
            <a:off x="457200" y="152400"/>
            <a:ext cx="8229600" cy="1143000"/>
          </a:xfrm>
        </p:spPr>
        <p:txBody>
          <a:bodyPr lIns="91440" tIns="45720" rIns="91440" bIns="45720">
            <a:noAutofit/>
          </a:bodyPr>
          <a:lstStyle/>
          <a:p>
            <a:pPr>
              <a:lnSpc>
                <a:spcPct val="90000"/>
              </a:lnSpc>
            </a:pPr>
            <a:r>
              <a:rPr lang="en-US" sz="3600" b="1" dirty="0" smtClean="0">
                <a:solidFill>
                  <a:srgbClr val="FFFF00"/>
                </a:solidFill>
                <a:ea typeface="ＭＳ Ｐゴシック" pitchFamily="34" charset="-128"/>
                <a:cs typeface="Arial" pitchFamily="34" charset="0"/>
              </a:rPr>
              <a:t>NCCN Guidelines for First-line Treatment: Recurrent or Metastatic NSCLC </a:t>
            </a:r>
          </a:p>
        </p:txBody>
      </p:sp>
      <p:cxnSp>
        <p:nvCxnSpPr>
          <p:cNvPr id="31" name="Straight Arrow Connector 30"/>
          <p:cNvCxnSpPr/>
          <p:nvPr/>
        </p:nvCxnSpPr>
        <p:spPr>
          <a:xfrm>
            <a:off x="2057400" y="3657600"/>
            <a:ext cx="320675" cy="0"/>
          </a:xfrm>
          <a:prstGeom prst="straightConnector1">
            <a:avLst/>
          </a:prstGeom>
          <a:ln w="38100" cap="rnd">
            <a:solidFill>
              <a:schemeClr val="tx1"/>
            </a:solidFill>
            <a:headEnd type="oval" w="sm" len="sm"/>
            <a:tailEnd type="triangle" w="med" len="med"/>
          </a:ln>
        </p:spPr>
        <p:style>
          <a:lnRef idx="1">
            <a:schemeClr val="accent1"/>
          </a:lnRef>
          <a:fillRef idx="0">
            <a:schemeClr val="accent1"/>
          </a:fillRef>
          <a:effectRef idx="0">
            <a:schemeClr val="accent1"/>
          </a:effectRef>
          <a:fontRef idx="minor">
            <a:schemeClr val="tx1"/>
          </a:fontRef>
        </p:style>
      </p:cxnSp>
      <p:sp>
        <p:nvSpPr>
          <p:cNvPr id="62471" name="TextBox 31"/>
          <p:cNvSpPr txBox="1">
            <a:spLocks noChangeArrowheads="1"/>
          </p:cNvSpPr>
          <p:nvPr/>
        </p:nvSpPr>
        <p:spPr bwMode="auto">
          <a:xfrm>
            <a:off x="6629400" y="1219200"/>
            <a:ext cx="16716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fontAlgn="base" hangingPunct="1">
              <a:spcBef>
                <a:spcPct val="0"/>
              </a:spcBef>
              <a:spcAft>
                <a:spcPct val="0"/>
              </a:spcAft>
            </a:pPr>
            <a:r>
              <a:rPr lang="en-US" sz="1600" b="1" u="sng" dirty="0">
                <a:solidFill>
                  <a:srgbClr val="FFFFFF"/>
                </a:solidFill>
                <a:latin typeface="+mn-lt"/>
              </a:rPr>
              <a:t>TREATMENT</a:t>
            </a:r>
          </a:p>
        </p:txBody>
      </p:sp>
      <p:sp>
        <p:nvSpPr>
          <p:cNvPr id="24" name="Rounded Rectangle 23"/>
          <p:cNvSpPr/>
          <p:nvPr/>
        </p:nvSpPr>
        <p:spPr>
          <a:xfrm>
            <a:off x="798513" y="3276600"/>
            <a:ext cx="1430337" cy="6858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marL="112713" indent="-112713" fontAlgn="base">
              <a:spcBef>
                <a:spcPct val="0"/>
              </a:spcBef>
              <a:spcAft>
                <a:spcPct val="0"/>
              </a:spcAft>
              <a:buFont typeface="Arial" pitchFamily="34" charset="0"/>
              <a:buChar char="•"/>
              <a:defRPr/>
            </a:pPr>
            <a:r>
              <a:rPr lang="en-US" sz="1300" b="1" dirty="0">
                <a:solidFill>
                  <a:srgbClr val="FFFFFF"/>
                </a:solidFill>
              </a:rPr>
              <a:t>Adenocarcinoma</a:t>
            </a:r>
          </a:p>
          <a:p>
            <a:pPr marL="112713" indent="-112713" fontAlgn="base">
              <a:spcBef>
                <a:spcPct val="0"/>
              </a:spcBef>
              <a:spcAft>
                <a:spcPct val="0"/>
              </a:spcAft>
              <a:buFont typeface="Arial" pitchFamily="34" charset="0"/>
              <a:buChar char="•"/>
              <a:defRPr/>
            </a:pPr>
            <a:r>
              <a:rPr lang="en-US" sz="1300" b="1" dirty="0">
                <a:solidFill>
                  <a:srgbClr val="FFFFFF"/>
                </a:solidFill>
              </a:rPr>
              <a:t>Large cell</a:t>
            </a:r>
          </a:p>
          <a:p>
            <a:pPr marL="112713" indent="-112713" fontAlgn="base">
              <a:spcBef>
                <a:spcPct val="0"/>
              </a:spcBef>
              <a:spcAft>
                <a:spcPct val="0"/>
              </a:spcAft>
              <a:buFont typeface="Arial" pitchFamily="34" charset="0"/>
              <a:buChar char="•"/>
              <a:defRPr/>
            </a:pPr>
            <a:r>
              <a:rPr lang="en-US" sz="1300" b="1" dirty="0">
                <a:solidFill>
                  <a:srgbClr val="FFFFFF"/>
                </a:solidFill>
              </a:rPr>
              <a:t>NSCLC NOS</a:t>
            </a:r>
          </a:p>
        </p:txBody>
      </p:sp>
      <p:sp>
        <p:nvSpPr>
          <p:cNvPr id="25" name="Rounded Rectangle 24"/>
          <p:cNvSpPr/>
          <p:nvPr/>
        </p:nvSpPr>
        <p:spPr>
          <a:xfrm>
            <a:off x="798513" y="5751700"/>
            <a:ext cx="1400175" cy="50482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Ins="0" anchor="ctr"/>
          <a:lstStyle/>
          <a:p>
            <a:pPr algn="ctr" fontAlgn="base">
              <a:spcBef>
                <a:spcPct val="0"/>
              </a:spcBef>
              <a:spcAft>
                <a:spcPct val="0"/>
              </a:spcAft>
              <a:defRPr/>
            </a:pPr>
            <a:r>
              <a:rPr lang="en-US" sz="1300" b="1" dirty="0">
                <a:solidFill>
                  <a:srgbClr val="FFFFFF"/>
                </a:solidFill>
              </a:rPr>
              <a:t>Squamous cell carcinoma</a:t>
            </a:r>
          </a:p>
        </p:txBody>
      </p:sp>
      <p:sp>
        <p:nvSpPr>
          <p:cNvPr id="26" name="Rounded Rectangle 25"/>
          <p:cNvSpPr/>
          <p:nvPr/>
        </p:nvSpPr>
        <p:spPr>
          <a:xfrm>
            <a:off x="2362200" y="3382963"/>
            <a:ext cx="1524001" cy="6858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marL="120650" indent="-120650" fontAlgn="base">
              <a:spcBef>
                <a:spcPts val="300"/>
              </a:spcBef>
              <a:spcAft>
                <a:spcPct val="0"/>
              </a:spcAft>
              <a:buFont typeface="Arial" pitchFamily="34" charset="0"/>
              <a:buChar char="•"/>
              <a:defRPr/>
            </a:pPr>
            <a:r>
              <a:rPr lang="en-US" sz="1300" b="1" i="1" dirty="0">
                <a:solidFill>
                  <a:srgbClr val="FFFFFF"/>
                </a:solidFill>
              </a:rPr>
              <a:t>EGFR</a:t>
            </a:r>
            <a:r>
              <a:rPr lang="en-US" sz="1300" b="1" dirty="0">
                <a:solidFill>
                  <a:srgbClr val="FFFFFF"/>
                </a:solidFill>
              </a:rPr>
              <a:t> mutation </a:t>
            </a:r>
            <a:r>
              <a:rPr lang="en-US" sz="1300" b="1" dirty="0" smtClean="0">
                <a:solidFill>
                  <a:srgbClr val="FFFFFF"/>
                </a:solidFill>
              </a:rPr>
              <a:t>testing </a:t>
            </a:r>
            <a:r>
              <a:rPr lang="en-US" sz="1300" b="1" dirty="0">
                <a:solidFill>
                  <a:srgbClr val="FFFFFF"/>
                </a:solidFill>
              </a:rPr>
              <a:t>(</a:t>
            </a:r>
            <a:r>
              <a:rPr lang="en-US" sz="1300" b="1" dirty="0" smtClean="0">
                <a:solidFill>
                  <a:srgbClr val="FFFFFF"/>
                </a:solidFill>
              </a:rPr>
              <a:t>Cat </a:t>
            </a:r>
            <a:r>
              <a:rPr lang="en-US" sz="1300" b="1" dirty="0">
                <a:solidFill>
                  <a:srgbClr val="FFFFFF"/>
                </a:solidFill>
              </a:rPr>
              <a:t>1)</a:t>
            </a:r>
          </a:p>
          <a:p>
            <a:pPr marL="120650" indent="-120650" fontAlgn="base">
              <a:spcBef>
                <a:spcPts val="300"/>
              </a:spcBef>
              <a:spcAft>
                <a:spcPct val="0"/>
              </a:spcAft>
              <a:buFont typeface="Arial" pitchFamily="34" charset="0"/>
              <a:buChar char="•"/>
              <a:defRPr/>
            </a:pPr>
            <a:r>
              <a:rPr lang="en-US" sz="1300" b="1" dirty="0">
                <a:solidFill>
                  <a:srgbClr val="FFFFFF"/>
                </a:solidFill>
              </a:rPr>
              <a:t> ALK testing</a:t>
            </a:r>
          </a:p>
          <a:p>
            <a:pPr fontAlgn="base">
              <a:spcBef>
                <a:spcPct val="0"/>
              </a:spcBef>
              <a:spcAft>
                <a:spcPct val="0"/>
              </a:spcAft>
              <a:defRPr/>
            </a:pPr>
            <a:r>
              <a:rPr lang="en-US" sz="1300" b="1" dirty="0">
                <a:solidFill>
                  <a:srgbClr val="FFFFFF"/>
                </a:solidFill>
              </a:rPr>
              <a:t> </a:t>
            </a:r>
          </a:p>
        </p:txBody>
      </p:sp>
      <p:sp>
        <p:nvSpPr>
          <p:cNvPr id="81930" name="Rectangle 22"/>
          <p:cNvSpPr>
            <a:spLocks noChangeArrowheads="1"/>
          </p:cNvSpPr>
          <p:nvPr/>
        </p:nvSpPr>
        <p:spPr bwMode="auto">
          <a:xfrm>
            <a:off x="5421313" y="5604063"/>
            <a:ext cx="2638166" cy="846386"/>
          </a:xfrm>
          <a:prstGeom prst="rect">
            <a:avLst/>
          </a:prstGeom>
          <a:noFill/>
          <a:ln w="9525">
            <a:solidFill>
              <a:schemeClr val="tx1"/>
            </a:solidFill>
            <a:miter lim="800000"/>
            <a:headEnd/>
            <a:tailEnd/>
          </a:ln>
        </p:spPr>
        <p:txBody>
          <a:bodyPr wrap="square" rIns="0">
            <a:spAutoFit/>
          </a:bodyPr>
          <a:lstStyle/>
          <a:p>
            <a:pPr marL="111125" indent="-111125" fontAlgn="base">
              <a:spcBef>
                <a:spcPct val="0"/>
              </a:spcBef>
              <a:spcAft>
                <a:spcPts val="600"/>
              </a:spcAft>
              <a:buFont typeface="Arial" pitchFamily="34" charset="0"/>
              <a:buChar char="•"/>
              <a:defRPr/>
            </a:pPr>
            <a:r>
              <a:rPr lang="en-US" sz="1300" b="1" dirty="0">
                <a:solidFill>
                  <a:srgbClr val="FFFFFF"/>
                </a:solidFill>
              </a:rPr>
              <a:t>Chemotherapy</a:t>
            </a:r>
          </a:p>
          <a:p>
            <a:pPr marL="111125" indent="-111125" fontAlgn="base">
              <a:spcBef>
                <a:spcPct val="0"/>
              </a:spcBef>
              <a:spcAft>
                <a:spcPts val="600"/>
              </a:spcAft>
              <a:buFont typeface="Arial" pitchFamily="34" charset="0"/>
              <a:buChar char="•"/>
              <a:defRPr/>
            </a:pPr>
            <a:r>
              <a:rPr lang="en-US" sz="1300" b="1" dirty="0">
                <a:solidFill>
                  <a:srgbClr val="FFFFFF"/>
                </a:solidFill>
              </a:rPr>
              <a:t>Cetuximab/vinorelbine/cisplatin</a:t>
            </a:r>
          </a:p>
          <a:p>
            <a:pPr marL="111125" indent="-111125" fontAlgn="base">
              <a:spcBef>
                <a:spcPct val="0"/>
              </a:spcBef>
              <a:spcAft>
                <a:spcPts val="600"/>
              </a:spcAft>
              <a:buFont typeface="Arial" pitchFamily="34" charset="0"/>
              <a:buChar char="•"/>
              <a:defRPr/>
            </a:pPr>
            <a:r>
              <a:rPr lang="en-US" sz="1300" b="1" dirty="0">
                <a:solidFill>
                  <a:srgbClr val="FFFFFF"/>
                </a:solidFill>
              </a:rPr>
              <a:t>Best supportive care (PS </a:t>
            </a:r>
            <a:r>
              <a:rPr lang="en-US" sz="1300" b="1" dirty="0" smtClean="0">
                <a:solidFill>
                  <a:srgbClr val="FFFFFF"/>
                </a:solidFill>
              </a:rPr>
              <a:t>3/4</a:t>
            </a:r>
            <a:r>
              <a:rPr lang="en-US" sz="1300" b="1" dirty="0">
                <a:solidFill>
                  <a:srgbClr val="FFFFFF"/>
                </a:solidFill>
              </a:rPr>
              <a:t>)</a:t>
            </a:r>
          </a:p>
        </p:txBody>
      </p:sp>
      <p:cxnSp>
        <p:nvCxnSpPr>
          <p:cNvPr id="28" name="Straight Arrow Connector 27"/>
          <p:cNvCxnSpPr>
            <a:stCxn id="25" idx="3"/>
            <a:endCxn id="29" idx="1"/>
          </p:cNvCxnSpPr>
          <p:nvPr/>
        </p:nvCxnSpPr>
        <p:spPr>
          <a:xfrm>
            <a:off x="2198688" y="6004113"/>
            <a:ext cx="350837" cy="0"/>
          </a:xfrm>
          <a:prstGeom prst="straightConnector1">
            <a:avLst/>
          </a:prstGeom>
          <a:ln w="38100" cap="rnd">
            <a:solidFill>
              <a:schemeClr val="tx1"/>
            </a:solidFill>
            <a:headEnd type="oval" w="sm" len="sm"/>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29" idx="3"/>
            <a:endCxn id="81930" idx="1"/>
          </p:cNvCxnSpPr>
          <p:nvPr/>
        </p:nvCxnSpPr>
        <p:spPr>
          <a:xfrm>
            <a:off x="3876675" y="6004113"/>
            <a:ext cx="1544638" cy="23143"/>
          </a:xfrm>
          <a:prstGeom prst="straightConnector1">
            <a:avLst/>
          </a:prstGeom>
          <a:ln w="38100" cap="rnd">
            <a:solidFill>
              <a:schemeClr val="tx1"/>
            </a:solidFill>
            <a:headEnd type="oval" w="sm" len="sm"/>
            <a:tailEnd type="triangle" w="med" len="med"/>
          </a:ln>
        </p:spPr>
        <p:style>
          <a:lnRef idx="1">
            <a:schemeClr val="accent1"/>
          </a:lnRef>
          <a:fillRef idx="0">
            <a:schemeClr val="accent1"/>
          </a:fillRef>
          <a:effectRef idx="0">
            <a:schemeClr val="accent1"/>
          </a:effectRef>
          <a:fontRef idx="minor">
            <a:schemeClr val="tx1"/>
          </a:fontRef>
        </p:style>
      </p:cxnSp>
      <p:sp>
        <p:nvSpPr>
          <p:cNvPr id="29" name="Rounded Rectangle 28"/>
          <p:cNvSpPr/>
          <p:nvPr/>
        </p:nvSpPr>
        <p:spPr>
          <a:xfrm>
            <a:off x="2549525" y="5661213"/>
            <a:ext cx="1327150" cy="6858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base">
              <a:spcBef>
                <a:spcPct val="0"/>
              </a:spcBef>
              <a:spcAft>
                <a:spcPct val="0"/>
              </a:spcAft>
              <a:defRPr/>
            </a:pPr>
            <a:r>
              <a:rPr lang="en-US" sz="1300" b="1" i="1" dirty="0">
                <a:solidFill>
                  <a:srgbClr val="FFFFFF"/>
                </a:solidFill>
              </a:rPr>
              <a:t>EGFR </a:t>
            </a:r>
            <a:r>
              <a:rPr lang="en-US" sz="1300" b="1" dirty="0">
                <a:solidFill>
                  <a:srgbClr val="FFFFFF"/>
                </a:solidFill>
              </a:rPr>
              <a:t>mutation </a:t>
            </a:r>
            <a:r>
              <a:rPr lang="en-US" sz="1300" b="1" dirty="0" smtClean="0">
                <a:solidFill>
                  <a:srgbClr val="FFFFFF"/>
                </a:solidFill>
              </a:rPr>
              <a:t>and ALK testing are not </a:t>
            </a:r>
            <a:r>
              <a:rPr lang="en-US" sz="1300" b="1" dirty="0">
                <a:solidFill>
                  <a:srgbClr val="FFFFFF"/>
                </a:solidFill>
              </a:rPr>
              <a:t>routinely recommended</a:t>
            </a:r>
          </a:p>
        </p:txBody>
      </p:sp>
      <p:sp>
        <p:nvSpPr>
          <p:cNvPr id="47" name="Rounded Rectangle 46"/>
          <p:cNvSpPr/>
          <p:nvPr/>
        </p:nvSpPr>
        <p:spPr>
          <a:xfrm>
            <a:off x="4314825" y="2264025"/>
            <a:ext cx="1337830" cy="6096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base">
              <a:spcBef>
                <a:spcPct val="0"/>
              </a:spcBef>
              <a:spcAft>
                <a:spcPct val="0"/>
              </a:spcAft>
              <a:defRPr/>
            </a:pPr>
            <a:r>
              <a:rPr lang="en-US" sz="1300" b="1" i="1" dirty="0">
                <a:solidFill>
                  <a:srgbClr val="FFFFFF"/>
                </a:solidFill>
              </a:rPr>
              <a:t>EGFR</a:t>
            </a:r>
            <a:r>
              <a:rPr lang="en-US" sz="1300" b="1" dirty="0">
                <a:solidFill>
                  <a:srgbClr val="FFFFFF"/>
                </a:solidFill>
              </a:rPr>
              <a:t> </a:t>
            </a:r>
            <a:r>
              <a:rPr lang="en-US" sz="1300" b="1" dirty="0" smtClean="0">
                <a:solidFill>
                  <a:srgbClr val="FFFFFF"/>
                </a:solidFill>
              </a:rPr>
              <a:t>mutation</a:t>
            </a:r>
          </a:p>
          <a:p>
            <a:pPr algn="ctr" fontAlgn="base">
              <a:spcBef>
                <a:spcPct val="0"/>
              </a:spcBef>
              <a:spcAft>
                <a:spcPct val="0"/>
              </a:spcAft>
              <a:defRPr/>
            </a:pPr>
            <a:r>
              <a:rPr lang="en-US" sz="1300" b="1" dirty="0" smtClean="0">
                <a:solidFill>
                  <a:srgbClr val="FFFFFF"/>
                </a:solidFill>
              </a:rPr>
              <a:t> </a:t>
            </a:r>
            <a:r>
              <a:rPr lang="en-US" sz="1300" b="1" dirty="0">
                <a:solidFill>
                  <a:srgbClr val="FFFFFF"/>
                </a:solidFill>
              </a:rPr>
              <a:t>or ALK </a:t>
            </a:r>
            <a:r>
              <a:rPr lang="en-US" sz="1300" b="1" dirty="0" smtClean="0">
                <a:solidFill>
                  <a:srgbClr val="FFFFFF"/>
                </a:solidFill>
              </a:rPr>
              <a:t>negative</a:t>
            </a:r>
          </a:p>
          <a:p>
            <a:pPr algn="ctr" fontAlgn="base">
              <a:spcBef>
                <a:spcPct val="0"/>
              </a:spcBef>
              <a:spcAft>
                <a:spcPct val="0"/>
              </a:spcAft>
              <a:defRPr/>
            </a:pPr>
            <a:r>
              <a:rPr lang="en-US" sz="1300" b="1" dirty="0" smtClean="0">
                <a:solidFill>
                  <a:srgbClr val="FFFFFF"/>
                </a:solidFill>
              </a:rPr>
              <a:t> </a:t>
            </a:r>
            <a:r>
              <a:rPr lang="en-US" sz="1300" b="1" dirty="0">
                <a:solidFill>
                  <a:srgbClr val="FFFFFF"/>
                </a:solidFill>
              </a:rPr>
              <a:t>or unknown</a:t>
            </a:r>
          </a:p>
        </p:txBody>
      </p:sp>
      <p:sp>
        <p:nvSpPr>
          <p:cNvPr id="48" name="Rounded Rectangle 47"/>
          <p:cNvSpPr/>
          <p:nvPr/>
        </p:nvSpPr>
        <p:spPr>
          <a:xfrm>
            <a:off x="4343400" y="4267200"/>
            <a:ext cx="801687" cy="6096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base">
              <a:spcBef>
                <a:spcPct val="0"/>
              </a:spcBef>
              <a:spcAft>
                <a:spcPct val="0"/>
              </a:spcAft>
              <a:defRPr/>
            </a:pPr>
            <a:r>
              <a:rPr lang="en-US" sz="1300" b="1" i="1" dirty="0">
                <a:solidFill>
                  <a:srgbClr val="FFFFFF"/>
                </a:solidFill>
              </a:rPr>
              <a:t>EGFR</a:t>
            </a:r>
            <a:r>
              <a:rPr lang="en-US" sz="1300" b="1" dirty="0">
                <a:solidFill>
                  <a:srgbClr val="FFFFFF"/>
                </a:solidFill>
              </a:rPr>
              <a:t> mutation</a:t>
            </a:r>
          </a:p>
          <a:p>
            <a:pPr algn="ctr" fontAlgn="base">
              <a:spcBef>
                <a:spcPct val="0"/>
              </a:spcBef>
              <a:spcAft>
                <a:spcPct val="0"/>
              </a:spcAft>
              <a:defRPr/>
            </a:pPr>
            <a:r>
              <a:rPr lang="en-US" sz="1300" b="1" dirty="0">
                <a:solidFill>
                  <a:srgbClr val="FFFFFF"/>
                </a:solidFill>
              </a:rPr>
              <a:t>positive </a:t>
            </a:r>
          </a:p>
        </p:txBody>
      </p:sp>
      <p:cxnSp>
        <p:nvCxnSpPr>
          <p:cNvPr id="52" name="Straight Arrow Connector 51"/>
          <p:cNvCxnSpPr/>
          <p:nvPr/>
        </p:nvCxnSpPr>
        <p:spPr>
          <a:xfrm>
            <a:off x="5562600" y="2568825"/>
            <a:ext cx="278245" cy="3288"/>
          </a:xfrm>
          <a:prstGeom prst="straightConnector1">
            <a:avLst/>
          </a:prstGeom>
          <a:ln w="38100" cap="rnd">
            <a:solidFill>
              <a:schemeClr val="tx1"/>
            </a:solidFill>
            <a:headEnd type="oval" w="sm" len="sm"/>
            <a:tailEnd type="triangle" w="med" len="med"/>
          </a:ln>
        </p:spPr>
        <p:style>
          <a:lnRef idx="1">
            <a:schemeClr val="accent1"/>
          </a:lnRef>
          <a:fillRef idx="0">
            <a:schemeClr val="accent1"/>
          </a:fillRef>
          <a:effectRef idx="0">
            <a:schemeClr val="accent1"/>
          </a:effectRef>
          <a:fontRef idx="minor">
            <a:schemeClr val="tx1"/>
          </a:fontRef>
        </p:style>
      </p:cxnSp>
      <p:sp>
        <p:nvSpPr>
          <p:cNvPr id="62484" name="TextBox 24"/>
          <p:cNvSpPr txBox="1">
            <a:spLocks noChangeArrowheads="1"/>
          </p:cNvSpPr>
          <p:nvPr/>
        </p:nvSpPr>
        <p:spPr bwMode="auto">
          <a:xfrm>
            <a:off x="457201" y="6477000"/>
            <a:ext cx="82327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marL="0" lvl="3" eaLnBrk="1" fontAlgn="base" hangingPunct="1">
              <a:spcBef>
                <a:spcPct val="0"/>
              </a:spcBef>
              <a:spcAft>
                <a:spcPct val="0"/>
              </a:spcAft>
            </a:pPr>
            <a:r>
              <a:rPr lang="en-US" sz="1200" dirty="0">
                <a:solidFill>
                  <a:srgbClr val="FFFFFF"/>
                </a:solidFill>
              </a:rPr>
              <a:t>Adapted </a:t>
            </a:r>
            <a:r>
              <a:rPr lang="en-US" sz="1200" dirty="0" smtClean="0">
                <a:solidFill>
                  <a:srgbClr val="FFFFFF"/>
                </a:solidFill>
              </a:rPr>
              <a:t>http</a:t>
            </a:r>
            <a:r>
              <a:rPr lang="en-US" sz="1200" dirty="0">
                <a:solidFill>
                  <a:srgbClr val="FFFFFF"/>
                </a:solidFill>
              </a:rPr>
              <a:t>://www.nccn.org. Accessed </a:t>
            </a:r>
            <a:r>
              <a:rPr lang="en-US" sz="1200" dirty="0" smtClean="0">
                <a:solidFill>
                  <a:srgbClr val="FFFFFF"/>
                </a:solidFill>
              </a:rPr>
              <a:t>10/29/12</a:t>
            </a:r>
            <a:endParaRPr lang="en-US" sz="1200" dirty="0">
              <a:solidFill>
                <a:srgbClr val="FFFFFF"/>
              </a:solidFill>
            </a:endParaRPr>
          </a:p>
        </p:txBody>
      </p:sp>
      <p:sp>
        <p:nvSpPr>
          <p:cNvPr id="81932" name="Rectangle 22"/>
          <p:cNvSpPr>
            <a:spLocks noChangeArrowheads="1"/>
          </p:cNvSpPr>
          <p:nvPr/>
        </p:nvSpPr>
        <p:spPr bwMode="auto">
          <a:xfrm>
            <a:off x="5791200" y="4419600"/>
            <a:ext cx="942975" cy="492443"/>
          </a:xfrm>
          <a:prstGeom prst="rect">
            <a:avLst/>
          </a:prstGeom>
          <a:noFill/>
          <a:ln w="9525">
            <a:solidFill>
              <a:schemeClr val="tx1"/>
            </a:solidFill>
            <a:miter lim="800000"/>
            <a:headEnd/>
            <a:tailEnd/>
          </a:ln>
        </p:spPr>
        <p:txBody>
          <a:bodyPr rIns="0">
            <a:spAutoFit/>
          </a:bodyPr>
          <a:lstStyle/>
          <a:p>
            <a:pPr marL="111125" indent="-111125" fontAlgn="base">
              <a:spcBef>
                <a:spcPct val="0"/>
              </a:spcBef>
              <a:spcAft>
                <a:spcPct val="0"/>
              </a:spcAft>
              <a:defRPr/>
            </a:pPr>
            <a:r>
              <a:rPr lang="en-US" sz="1300" b="1" dirty="0">
                <a:solidFill>
                  <a:srgbClr val="FFFFFF"/>
                </a:solidFill>
              </a:rPr>
              <a:t>Erlotinib</a:t>
            </a:r>
          </a:p>
          <a:p>
            <a:pPr marL="111125" indent="-111125" fontAlgn="base">
              <a:spcBef>
                <a:spcPct val="0"/>
              </a:spcBef>
              <a:spcAft>
                <a:spcPct val="0"/>
              </a:spcAft>
              <a:defRPr/>
            </a:pPr>
            <a:r>
              <a:rPr lang="en-US" sz="1300" b="1" dirty="0">
                <a:solidFill>
                  <a:srgbClr val="FFFFFF"/>
                </a:solidFill>
              </a:rPr>
              <a:t>(Category 1)</a:t>
            </a:r>
          </a:p>
        </p:txBody>
      </p:sp>
      <p:cxnSp>
        <p:nvCxnSpPr>
          <p:cNvPr id="39" name="Straight Arrow Connector 38"/>
          <p:cNvCxnSpPr/>
          <p:nvPr/>
        </p:nvCxnSpPr>
        <p:spPr>
          <a:xfrm flipV="1">
            <a:off x="5257800" y="4648199"/>
            <a:ext cx="336137" cy="1"/>
          </a:xfrm>
          <a:prstGeom prst="straightConnector1">
            <a:avLst/>
          </a:prstGeom>
          <a:ln w="38100" cap="rnd">
            <a:solidFill>
              <a:schemeClr val="tx1"/>
            </a:solidFill>
            <a:headEnd type="oval" w="sm" len="sm"/>
            <a:tailEnd type="triangle" w="med" len="med"/>
          </a:ln>
        </p:spPr>
        <p:style>
          <a:lnRef idx="1">
            <a:schemeClr val="accent1"/>
          </a:lnRef>
          <a:fillRef idx="0">
            <a:schemeClr val="accent1"/>
          </a:fillRef>
          <a:effectRef idx="0">
            <a:schemeClr val="accent1"/>
          </a:effectRef>
          <a:fontRef idx="minor">
            <a:schemeClr val="tx1"/>
          </a:fontRef>
        </p:style>
      </p:cxnSp>
      <p:cxnSp>
        <p:nvCxnSpPr>
          <p:cNvPr id="45" name="Shape 44"/>
          <p:cNvCxnSpPr>
            <a:stCxn id="13" idx="0"/>
            <a:endCxn id="24" idx="1"/>
          </p:cNvCxnSpPr>
          <p:nvPr/>
        </p:nvCxnSpPr>
        <p:spPr>
          <a:xfrm rot="5400000" flipH="1" flipV="1">
            <a:off x="300435" y="3913585"/>
            <a:ext cx="792163" cy="203994"/>
          </a:xfrm>
          <a:prstGeom prst="bentConnector2">
            <a:avLst/>
          </a:prstGeom>
          <a:ln w="38100" cap="rnd">
            <a:solidFill>
              <a:schemeClr val="tx1"/>
            </a:solidFill>
            <a:headEnd type="oval" w="sm" len="sm"/>
            <a:tailEnd type="triangle" w="med" len="med"/>
          </a:ln>
        </p:spPr>
        <p:style>
          <a:lnRef idx="1">
            <a:schemeClr val="accent1"/>
          </a:lnRef>
          <a:fillRef idx="0">
            <a:schemeClr val="accent1"/>
          </a:fillRef>
          <a:effectRef idx="0">
            <a:schemeClr val="accent1"/>
          </a:effectRef>
          <a:fontRef idx="minor">
            <a:schemeClr val="tx1"/>
          </a:fontRef>
        </p:style>
      </p:cxnSp>
      <p:cxnSp>
        <p:nvCxnSpPr>
          <p:cNvPr id="49" name="Shape 48"/>
          <p:cNvCxnSpPr>
            <a:stCxn id="13" idx="2"/>
            <a:endCxn id="25" idx="1"/>
          </p:cNvCxnSpPr>
          <p:nvPr/>
        </p:nvCxnSpPr>
        <p:spPr>
          <a:xfrm rot="16200000" flipH="1">
            <a:off x="319391" y="5524991"/>
            <a:ext cx="754250" cy="203994"/>
          </a:xfrm>
          <a:prstGeom prst="bentConnector2">
            <a:avLst/>
          </a:prstGeom>
          <a:ln w="38100" cap="rnd">
            <a:solidFill>
              <a:schemeClr val="tx1"/>
            </a:solidFill>
            <a:headEnd type="oval" w="sm" len="sm"/>
            <a:tailEnd type="triangle" w="med" len="med"/>
          </a:ln>
        </p:spPr>
        <p:style>
          <a:lnRef idx="1">
            <a:schemeClr val="accent1"/>
          </a:lnRef>
          <a:fillRef idx="0">
            <a:schemeClr val="accent1"/>
          </a:fillRef>
          <a:effectRef idx="0">
            <a:schemeClr val="accent1"/>
          </a:effectRef>
          <a:fontRef idx="minor">
            <a:schemeClr val="tx1"/>
          </a:fontRef>
        </p:style>
      </p:cxnSp>
      <p:sp>
        <p:nvSpPr>
          <p:cNvPr id="50" name="Rounded Rectangle 49"/>
          <p:cNvSpPr/>
          <p:nvPr/>
        </p:nvSpPr>
        <p:spPr>
          <a:xfrm>
            <a:off x="4486275" y="4976259"/>
            <a:ext cx="777875" cy="6096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base">
              <a:spcBef>
                <a:spcPct val="0"/>
              </a:spcBef>
              <a:spcAft>
                <a:spcPct val="0"/>
              </a:spcAft>
              <a:defRPr/>
            </a:pPr>
            <a:r>
              <a:rPr lang="en-US" sz="1300" b="1" dirty="0">
                <a:solidFill>
                  <a:srgbClr val="FFFFFF"/>
                </a:solidFill>
              </a:rPr>
              <a:t>ALK</a:t>
            </a:r>
          </a:p>
          <a:p>
            <a:pPr algn="ctr" fontAlgn="base">
              <a:spcBef>
                <a:spcPct val="0"/>
              </a:spcBef>
              <a:spcAft>
                <a:spcPct val="0"/>
              </a:spcAft>
              <a:defRPr/>
            </a:pPr>
            <a:r>
              <a:rPr lang="en-US" sz="1300" b="1" dirty="0">
                <a:solidFill>
                  <a:srgbClr val="FFFFFF"/>
                </a:solidFill>
              </a:rPr>
              <a:t>positive </a:t>
            </a:r>
          </a:p>
        </p:txBody>
      </p:sp>
      <p:cxnSp>
        <p:nvCxnSpPr>
          <p:cNvPr id="69" name="Shape 68"/>
          <p:cNvCxnSpPr>
            <a:stCxn id="26" idx="3"/>
            <a:endCxn id="47" idx="1"/>
          </p:cNvCxnSpPr>
          <p:nvPr/>
        </p:nvCxnSpPr>
        <p:spPr>
          <a:xfrm flipV="1">
            <a:off x="3886201" y="2568825"/>
            <a:ext cx="428624" cy="1157038"/>
          </a:xfrm>
          <a:prstGeom prst="bentConnector3">
            <a:avLst>
              <a:gd name="adj1" fmla="val 50000"/>
            </a:avLst>
          </a:prstGeom>
          <a:ln w="38100" cap="rnd">
            <a:solidFill>
              <a:schemeClr val="tx1"/>
            </a:solidFill>
            <a:headEnd type="oval" w="sm" len="sm"/>
            <a:tailEnd type="triangle" w="med" len="med"/>
          </a:ln>
        </p:spPr>
        <p:style>
          <a:lnRef idx="1">
            <a:schemeClr val="accent1"/>
          </a:lnRef>
          <a:fillRef idx="0">
            <a:schemeClr val="accent1"/>
          </a:fillRef>
          <a:effectRef idx="0">
            <a:schemeClr val="accent1"/>
          </a:effectRef>
          <a:fontRef idx="minor">
            <a:schemeClr val="tx1"/>
          </a:fontRef>
        </p:style>
      </p:cxnSp>
      <p:cxnSp>
        <p:nvCxnSpPr>
          <p:cNvPr id="95" name="Elbow Connector 94"/>
          <p:cNvCxnSpPr>
            <a:endCxn id="50" idx="1"/>
          </p:cNvCxnSpPr>
          <p:nvPr/>
        </p:nvCxnSpPr>
        <p:spPr>
          <a:xfrm rot="16200000" flipH="1">
            <a:off x="3526908" y="4321691"/>
            <a:ext cx="1547259" cy="371475"/>
          </a:xfrm>
          <a:prstGeom prst="bentConnector2">
            <a:avLst/>
          </a:prstGeom>
          <a:ln w="38100" cap="rnd">
            <a:solidFill>
              <a:schemeClr val="tx1"/>
            </a:solidFill>
            <a:headEnd type="oval" w="sm" len="sm"/>
            <a:tailEnd type="triangle" w="med" len="med"/>
          </a:ln>
        </p:spPr>
        <p:style>
          <a:lnRef idx="1">
            <a:schemeClr val="accent1"/>
          </a:lnRef>
          <a:fillRef idx="0">
            <a:schemeClr val="accent1"/>
          </a:fillRef>
          <a:effectRef idx="0">
            <a:schemeClr val="accent1"/>
          </a:effectRef>
          <a:fontRef idx="minor">
            <a:schemeClr val="tx1"/>
          </a:fontRef>
        </p:style>
      </p:cxnSp>
      <p:sp>
        <p:nvSpPr>
          <p:cNvPr id="119" name="Rectangle 22"/>
          <p:cNvSpPr>
            <a:spLocks noChangeArrowheads="1"/>
          </p:cNvSpPr>
          <p:nvPr/>
        </p:nvSpPr>
        <p:spPr bwMode="auto">
          <a:xfrm>
            <a:off x="5791200" y="5105400"/>
            <a:ext cx="942975" cy="292388"/>
          </a:xfrm>
          <a:prstGeom prst="rect">
            <a:avLst/>
          </a:prstGeom>
          <a:noFill/>
          <a:ln w="9525">
            <a:solidFill>
              <a:schemeClr val="tx1"/>
            </a:solidFill>
            <a:miter lim="800000"/>
            <a:headEnd/>
            <a:tailEnd/>
          </a:ln>
        </p:spPr>
        <p:txBody>
          <a:bodyPr rIns="0">
            <a:spAutoFit/>
          </a:bodyPr>
          <a:lstStyle/>
          <a:p>
            <a:pPr marL="111125" indent="-111125" fontAlgn="base">
              <a:spcBef>
                <a:spcPct val="0"/>
              </a:spcBef>
              <a:spcAft>
                <a:spcPct val="0"/>
              </a:spcAft>
              <a:defRPr/>
            </a:pPr>
            <a:r>
              <a:rPr lang="en-US" sz="1300" b="1" dirty="0">
                <a:solidFill>
                  <a:srgbClr val="FFFFFF"/>
                </a:solidFill>
              </a:rPr>
              <a:t>Crizotinib</a:t>
            </a:r>
          </a:p>
        </p:txBody>
      </p:sp>
      <p:cxnSp>
        <p:nvCxnSpPr>
          <p:cNvPr id="54" name="Straight Arrow Connector 53"/>
          <p:cNvCxnSpPr/>
          <p:nvPr/>
        </p:nvCxnSpPr>
        <p:spPr>
          <a:xfrm flipV="1">
            <a:off x="5257800" y="5257800"/>
            <a:ext cx="336137" cy="1"/>
          </a:xfrm>
          <a:prstGeom prst="straightConnector1">
            <a:avLst/>
          </a:prstGeom>
          <a:ln w="38100" cap="rnd">
            <a:solidFill>
              <a:schemeClr val="tx1"/>
            </a:solidFill>
            <a:headEnd type="oval" w="sm" len="sm"/>
            <a:tailEnd type="triangle" w="med" len="med"/>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V="1">
            <a:off x="4114800" y="4648200"/>
            <a:ext cx="228600" cy="2"/>
          </a:xfrm>
          <a:prstGeom prst="straightConnector1">
            <a:avLst/>
          </a:prstGeom>
          <a:ln w="38100" cap="rnd">
            <a:solidFill>
              <a:schemeClr val="tx1"/>
            </a:solidFill>
            <a:headEnd type="oval" w="sm" len="sm"/>
            <a:tailEnd type="triangle" w="med" len="med"/>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5638800" y="3352800"/>
            <a:ext cx="3505200" cy="1015663"/>
          </a:xfrm>
          <a:prstGeom prst="rect">
            <a:avLst/>
          </a:prstGeom>
          <a:noFill/>
        </p:spPr>
        <p:txBody>
          <a:bodyPr wrap="square" rtlCol="0">
            <a:spAutoFit/>
          </a:bodyPr>
          <a:lstStyle/>
          <a:p>
            <a:r>
              <a:rPr lang="en-US" sz="1200" i="1" dirty="0" smtClean="0"/>
              <a:t>*Criteria for </a:t>
            </a:r>
            <a:r>
              <a:rPr lang="en-US" sz="1200" i="1" dirty="0" err="1" smtClean="0"/>
              <a:t>bevacizumab</a:t>
            </a:r>
            <a:r>
              <a:rPr lang="en-US" sz="1200" i="1" dirty="0" smtClean="0"/>
              <a:t> + chemotherapy: </a:t>
            </a:r>
          </a:p>
          <a:p>
            <a:r>
              <a:rPr lang="en-US" sz="1200" i="1" dirty="0" smtClean="0"/>
              <a:t>non-</a:t>
            </a:r>
            <a:r>
              <a:rPr lang="en-US" sz="1200" i="1" dirty="0" err="1" smtClean="0"/>
              <a:t>squamous</a:t>
            </a:r>
            <a:r>
              <a:rPr lang="en-US" sz="1200" i="1" dirty="0" smtClean="0"/>
              <a:t>, no recent </a:t>
            </a:r>
            <a:r>
              <a:rPr lang="en-US" sz="1200" i="1" dirty="0" err="1" smtClean="0"/>
              <a:t>hemoptysis</a:t>
            </a:r>
            <a:endParaRPr lang="en-US" sz="1200" i="1" dirty="0" smtClean="0"/>
          </a:p>
          <a:p>
            <a:r>
              <a:rPr lang="en-US" sz="1200" i="1" dirty="0" smtClean="0"/>
              <a:t>**There is evidence of superior efficacy and reduced toxicity for </a:t>
            </a:r>
            <a:r>
              <a:rPr lang="en-US" sz="1200" i="1" dirty="0" err="1" smtClean="0"/>
              <a:t>cis</a:t>
            </a:r>
            <a:r>
              <a:rPr lang="en-US" sz="1200" i="1" dirty="0" smtClean="0"/>
              <a:t>/</a:t>
            </a:r>
            <a:r>
              <a:rPr lang="en-US" sz="1200" i="1" dirty="0" err="1" smtClean="0"/>
              <a:t>pem</a:t>
            </a:r>
            <a:r>
              <a:rPr lang="en-US" sz="1200" i="1" dirty="0" smtClean="0"/>
              <a:t> in pts who do not have </a:t>
            </a:r>
            <a:r>
              <a:rPr lang="en-US" sz="1200" i="1" dirty="0" err="1" smtClean="0"/>
              <a:t>squamous</a:t>
            </a:r>
            <a:r>
              <a:rPr lang="en-US" sz="1200" i="1" dirty="0" smtClean="0"/>
              <a:t> histology, in comparison to </a:t>
            </a:r>
            <a:r>
              <a:rPr lang="en-US" sz="1200" i="1" dirty="0" err="1" smtClean="0"/>
              <a:t>cis</a:t>
            </a:r>
            <a:r>
              <a:rPr lang="en-US" sz="1200" i="1" dirty="0" smtClean="0"/>
              <a:t>/gem</a:t>
            </a:r>
          </a:p>
        </p:txBody>
      </p:sp>
    </p:spTree>
    <p:custDataLst>
      <p:tags r:id="rId1"/>
    </p:custDataLst>
    <p:extLst>
      <p:ext uri="{BB962C8B-B14F-4D97-AF65-F5344CB8AC3E}">
        <p14:creationId xmlns:p14="http://schemas.microsoft.com/office/powerpoint/2010/main" val="104348899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410" name="AutoShape 16"/>
          <p:cNvCxnSpPr>
            <a:cxnSpLocks noChangeShapeType="1"/>
          </p:cNvCxnSpPr>
          <p:nvPr/>
        </p:nvCxnSpPr>
        <p:spPr bwMode="auto">
          <a:xfrm rot="-5400000">
            <a:off x="3005138" y="2786062"/>
            <a:ext cx="596900" cy="815975"/>
          </a:xfrm>
          <a:prstGeom prst="bentConnector2">
            <a:avLst/>
          </a:prstGeom>
          <a:noFill/>
          <a:ln w="38100">
            <a:solidFill>
              <a:schemeClr val="tx1"/>
            </a:solidFill>
            <a:miter lim="800000"/>
            <a:headEnd/>
            <a:tailEnd type="triangle" w="med" len="med"/>
          </a:ln>
        </p:spPr>
      </p:cxnSp>
      <p:cxnSp>
        <p:nvCxnSpPr>
          <p:cNvPr id="17411" name="AutoShape 17"/>
          <p:cNvCxnSpPr>
            <a:cxnSpLocks noChangeShapeType="1"/>
          </p:cNvCxnSpPr>
          <p:nvPr/>
        </p:nvCxnSpPr>
        <p:spPr bwMode="auto">
          <a:xfrm rot="16200000" flipH="1">
            <a:off x="2929731" y="4080669"/>
            <a:ext cx="795338" cy="863600"/>
          </a:xfrm>
          <a:prstGeom prst="bentConnector2">
            <a:avLst/>
          </a:prstGeom>
          <a:noFill/>
          <a:ln w="38100">
            <a:solidFill>
              <a:schemeClr val="tx1"/>
            </a:solidFill>
            <a:miter lim="800000"/>
            <a:headEnd/>
            <a:tailEnd type="triangle" w="med" len="med"/>
          </a:ln>
        </p:spPr>
      </p:cxnSp>
      <p:sp>
        <p:nvSpPr>
          <p:cNvPr id="17412" name="Rectangle 9"/>
          <p:cNvSpPr>
            <a:spLocks noGrp="1" noChangeArrowheads="1"/>
          </p:cNvSpPr>
          <p:nvPr>
            <p:ph type="title"/>
          </p:nvPr>
        </p:nvSpPr>
        <p:spPr>
          <a:xfrm>
            <a:off x="152400" y="360363"/>
            <a:ext cx="8839200" cy="914400"/>
          </a:xfrm>
        </p:spPr>
        <p:txBody>
          <a:bodyPr lIns="92069" tIns="46034" rIns="92069" bIns="46034">
            <a:normAutofit fontScale="90000"/>
          </a:bodyPr>
          <a:lstStyle/>
          <a:p>
            <a:pPr eaLnBrk="1" hangingPunct="1">
              <a:lnSpc>
                <a:spcPct val="90000"/>
              </a:lnSpc>
            </a:pPr>
            <a:r>
              <a:rPr lang="en-US" sz="3200" b="1" dirty="0" smtClean="0">
                <a:solidFill>
                  <a:srgbClr val="FFFF00"/>
                </a:solidFill>
              </a:rPr>
              <a:t>Phase III Study Comparing Gemcitabine/</a:t>
            </a:r>
            <a:r>
              <a:rPr lang="en-US" sz="3200" b="1" dirty="0" err="1" smtClean="0">
                <a:solidFill>
                  <a:srgbClr val="FFFF00"/>
                </a:solidFill>
              </a:rPr>
              <a:t>Cisplatin</a:t>
            </a:r>
            <a:r>
              <a:rPr lang="en-US" sz="3200" b="1" dirty="0" smtClean="0">
                <a:solidFill>
                  <a:srgbClr val="FFFF00"/>
                </a:solidFill>
              </a:rPr>
              <a:t/>
            </a:r>
            <a:br>
              <a:rPr lang="en-US" sz="3200" b="1" dirty="0" smtClean="0">
                <a:solidFill>
                  <a:srgbClr val="FFFF00"/>
                </a:solidFill>
              </a:rPr>
            </a:br>
            <a:r>
              <a:rPr lang="en-US" sz="3200" b="1" dirty="0" smtClean="0">
                <a:solidFill>
                  <a:srgbClr val="FFFF00"/>
                </a:solidFill>
              </a:rPr>
              <a:t>with </a:t>
            </a:r>
            <a:r>
              <a:rPr lang="en-US" sz="3200" b="1" dirty="0" err="1" smtClean="0">
                <a:solidFill>
                  <a:srgbClr val="FFFF00"/>
                </a:solidFill>
              </a:rPr>
              <a:t>Pemetrexed</a:t>
            </a:r>
            <a:r>
              <a:rPr lang="en-US" sz="3200" b="1" dirty="0" smtClean="0">
                <a:solidFill>
                  <a:srgbClr val="FFFF00"/>
                </a:solidFill>
              </a:rPr>
              <a:t>/</a:t>
            </a:r>
            <a:r>
              <a:rPr lang="en-US" sz="3200" b="1" dirty="0" err="1" smtClean="0">
                <a:solidFill>
                  <a:srgbClr val="FFFF00"/>
                </a:solidFill>
              </a:rPr>
              <a:t>Cisplatin</a:t>
            </a:r>
            <a:r>
              <a:rPr lang="en-US" sz="3200" b="1" dirty="0" smtClean="0">
                <a:solidFill>
                  <a:srgbClr val="FFFF00"/>
                </a:solidFill>
              </a:rPr>
              <a:t> in Advanced NSCLC</a:t>
            </a:r>
            <a:endParaRPr lang="en-US" sz="3600" b="1" dirty="0" smtClean="0">
              <a:solidFill>
                <a:srgbClr val="FFFF00"/>
              </a:solidFill>
            </a:endParaRPr>
          </a:p>
        </p:txBody>
      </p:sp>
      <p:sp>
        <p:nvSpPr>
          <p:cNvPr id="17416" name="Rectangle 6"/>
          <p:cNvSpPr>
            <a:spLocks noChangeArrowheads="1"/>
          </p:cNvSpPr>
          <p:nvPr/>
        </p:nvSpPr>
        <p:spPr bwMode="auto">
          <a:xfrm>
            <a:off x="76200" y="6477000"/>
            <a:ext cx="4294891" cy="307777"/>
          </a:xfrm>
          <a:prstGeom prst="rect">
            <a:avLst/>
          </a:prstGeom>
          <a:noFill/>
          <a:ln w="9525">
            <a:noFill/>
            <a:miter lim="800000"/>
            <a:headEnd/>
            <a:tailEnd/>
          </a:ln>
        </p:spPr>
        <p:txBody>
          <a:bodyPr wrap="none">
            <a:spAutoFit/>
          </a:bodyPr>
          <a:lstStyle/>
          <a:p>
            <a:pPr>
              <a:tabLst>
                <a:tab pos="2743200" algn="l"/>
                <a:tab pos="2974975" algn="l"/>
                <a:tab pos="3149600" algn="l"/>
                <a:tab pos="4630738" algn="l"/>
                <a:tab pos="4978400" algn="l"/>
                <a:tab pos="5138738" algn="l"/>
                <a:tab pos="6691313" algn="l"/>
              </a:tabLst>
            </a:pPr>
            <a:r>
              <a:rPr lang="en-US" sz="1400" dirty="0" err="1"/>
              <a:t>Scagliotti</a:t>
            </a:r>
            <a:r>
              <a:rPr lang="en-US" sz="1400" dirty="0"/>
              <a:t> </a:t>
            </a:r>
            <a:r>
              <a:rPr lang="en-US" sz="1400" dirty="0" smtClean="0"/>
              <a:t>GV, </a:t>
            </a:r>
            <a:r>
              <a:rPr lang="en-US" sz="1400" dirty="0"/>
              <a:t>et al. </a:t>
            </a:r>
            <a:r>
              <a:rPr lang="en-US" sz="1400" i="1" dirty="0"/>
              <a:t>J </a:t>
            </a:r>
            <a:r>
              <a:rPr lang="en-US" sz="1400" i="1" dirty="0" err="1"/>
              <a:t>Clin</a:t>
            </a:r>
            <a:r>
              <a:rPr lang="en-US" sz="1400" i="1" dirty="0"/>
              <a:t> </a:t>
            </a:r>
            <a:r>
              <a:rPr lang="en-US" sz="1400" i="1" dirty="0" err="1"/>
              <a:t>Oncol</a:t>
            </a:r>
            <a:r>
              <a:rPr lang="en-US" sz="1400" i="1" dirty="0"/>
              <a:t>. </a:t>
            </a:r>
            <a:r>
              <a:rPr lang="nb-NO" sz="1400" dirty="0"/>
              <a:t>2008;26(21):3543–3551.</a:t>
            </a:r>
            <a:endParaRPr lang="en-US" sz="1400" dirty="0"/>
          </a:p>
        </p:txBody>
      </p:sp>
      <p:sp>
        <p:nvSpPr>
          <p:cNvPr id="17417" name="Text Box 4"/>
          <p:cNvSpPr txBox="1">
            <a:spLocks noChangeArrowheads="1"/>
          </p:cNvSpPr>
          <p:nvPr/>
        </p:nvSpPr>
        <p:spPr bwMode="auto">
          <a:xfrm>
            <a:off x="304800" y="2819400"/>
            <a:ext cx="2060575" cy="2125663"/>
          </a:xfrm>
          <a:prstGeom prst="rect">
            <a:avLst/>
          </a:prstGeom>
          <a:solidFill>
            <a:schemeClr val="bg1">
              <a:lumMod val="85000"/>
              <a:lumOff val="15000"/>
            </a:schemeClr>
          </a:solidFill>
          <a:ln w="9525">
            <a:solidFill>
              <a:schemeClr val="bg1"/>
            </a:solidFill>
            <a:miter lim="800000"/>
            <a:headEnd/>
            <a:tailEnd/>
          </a:ln>
        </p:spPr>
        <p:txBody>
          <a:bodyPr anchor="ctr"/>
          <a:lstStyle/>
          <a:p>
            <a:pPr marL="119063">
              <a:spcBef>
                <a:spcPct val="25000"/>
              </a:spcBef>
              <a:buClr>
                <a:srgbClr val="CC0000"/>
              </a:buClr>
              <a:buFont typeface="Wingdings" pitchFamily="2" charset="2"/>
              <a:buNone/>
            </a:pPr>
            <a:r>
              <a:rPr lang="en-US" sz="1600" b="1" dirty="0"/>
              <a:t>Randomization  Factors </a:t>
            </a:r>
            <a:endParaRPr lang="en-US" sz="1200" b="1" dirty="0"/>
          </a:p>
          <a:p>
            <a:pPr marL="119063">
              <a:lnSpc>
                <a:spcPct val="80000"/>
              </a:lnSpc>
              <a:spcBef>
                <a:spcPct val="25000"/>
              </a:spcBef>
              <a:buClr>
                <a:srgbClr val="FF992D"/>
              </a:buClr>
              <a:buFontTx/>
              <a:buChar char="•"/>
            </a:pPr>
            <a:r>
              <a:rPr lang="en-US" sz="1600" dirty="0"/>
              <a:t> Stage </a:t>
            </a:r>
          </a:p>
          <a:p>
            <a:pPr marL="119063">
              <a:lnSpc>
                <a:spcPct val="80000"/>
              </a:lnSpc>
              <a:spcBef>
                <a:spcPct val="25000"/>
              </a:spcBef>
              <a:buClr>
                <a:srgbClr val="FF992D"/>
              </a:buClr>
              <a:buFontTx/>
              <a:buChar char="•"/>
            </a:pPr>
            <a:r>
              <a:rPr lang="en-US" sz="1600" dirty="0"/>
              <a:t> PS </a:t>
            </a:r>
          </a:p>
          <a:p>
            <a:pPr marL="119063">
              <a:lnSpc>
                <a:spcPct val="80000"/>
              </a:lnSpc>
              <a:spcBef>
                <a:spcPct val="25000"/>
              </a:spcBef>
              <a:buClr>
                <a:srgbClr val="FF992D"/>
              </a:buClr>
              <a:buFontTx/>
              <a:buChar char="•"/>
            </a:pPr>
            <a:r>
              <a:rPr lang="en-US" sz="1600" dirty="0"/>
              <a:t> </a:t>
            </a:r>
            <a:r>
              <a:rPr lang="en-US" sz="1600" dirty="0" smtClean="0"/>
              <a:t>Sex </a:t>
            </a:r>
            <a:endParaRPr lang="en-US" sz="1600" dirty="0"/>
          </a:p>
          <a:p>
            <a:pPr marL="119063">
              <a:lnSpc>
                <a:spcPct val="80000"/>
              </a:lnSpc>
              <a:spcBef>
                <a:spcPct val="25000"/>
              </a:spcBef>
              <a:buClr>
                <a:srgbClr val="FF992D"/>
              </a:buClr>
              <a:buFontTx/>
              <a:buChar char="•"/>
            </a:pPr>
            <a:r>
              <a:rPr lang="en-US" sz="1600" dirty="0"/>
              <a:t> </a:t>
            </a:r>
            <a:r>
              <a:rPr lang="en-US" sz="1600" dirty="0" err="1"/>
              <a:t>Histo</a:t>
            </a:r>
            <a:r>
              <a:rPr lang="en-US" sz="1600" dirty="0"/>
              <a:t> </a:t>
            </a:r>
            <a:r>
              <a:rPr lang="en-US" sz="1600" dirty="0" err="1"/>
              <a:t>vs</a:t>
            </a:r>
            <a:r>
              <a:rPr lang="en-US" sz="1600" dirty="0"/>
              <a:t> </a:t>
            </a:r>
            <a:r>
              <a:rPr lang="en-US" sz="1600" dirty="0" err="1"/>
              <a:t>cyto</a:t>
            </a:r>
            <a:r>
              <a:rPr lang="en-US" sz="1600" dirty="0"/>
              <a:t> </a:t>
            </a:r>
            <a:r>
              <a:rPr lang="en-US" sz="1600" dirty="0" err="1"/>
              <a:t>dx</a:t>
            </a:r>
            <a:r>
              <a:rPr lang="en-US" sz="1600" dirty="0"/>
              <a:t> </a:t>
            </a:r>
          </a:p>
          <a:p>
            <a:pPr marL="119063">
              <a:lnSpc>
                <a:spcPct val="80000"/>
              </a:lnSpc>
              <a:spcBef>
                <a:spcPct val="25000"/>
              </a:spcBef>
              <a:buClr>
                <a:srgbClr val="FF992D"/>
              </a:buClr>
              <a:buFontTx/>
              <a:buChar char="•"/>
            </a:pPr>
            <a:r>
              <a:rPr lang="en-US" sz="1600" dirty="0"/>
              <a:t> Brain </a:t>
            </a:r>
            <a:r>
              <a:rPr lang="en-US" sz="1600" dirty="0" err="1"/>
              <a:t>mets</a:t>
            </a:r>
            <a:r>
              <a:rPr lang="en-US" sz="1600" dirty="0"/>
              <a:t> </a:t>
            </a:r>
            <a:r>
              <a:rPr lang="en-US" sz="1600" dirty="0" err="1"/>
              <a:t>hx</a:t>
            </a:r>
            <a:endParaRPr lang="en-US" sz="1600" b="1" dirty="0"/>
          </a:p>
        </p:txBody>
      </p:sp>
      <p:sp>
        <p:nvSpPr>
          <p:cNvPr id="17418" name="Text Box 22"/>
          <p:cNvSpPr txBox="1">
            <a:spLocks noChangeArrowheads="1"/>
          </p:cNvSpPr>
          <p:nvPr/>
        </p:nvSpPr>
        <p:spPr bwMode="auto">
          <a:xfrm>
            <a:off x="3810000" y="3657600"/>
            <a:ext cx="4648200" cy="457200"/>
          </a:xfrm>
          <a:prstGeom prst="rect">
            <a:avLst/>
          </a:prstGeom>
          <a:solidFill>
            <a:schemeClr val="bg1">
              <a:lumMod val="85000"/>
              <a:lumOff val="15000"/>
            </a:schemeClr>
          </a:solidFill>
          <a:ln w="12700">
            <a:noFill/>
            <a:miter lim="800000"/>
            <a:headEnd/>
            <a:tailEnd/>
          </a:ln>
        </p:spPr>
        <p:txBody>
          <a:bodyPr lIns="0" tIns="0" rIns="0" bIns="0" anchor="ctr"/>
          <a:lstStyle/>
          <a:p>
            <a:pPr algn="ctr">
              <a:spcBef>
                <a:spcPct val="50000"/>
              </a:spcBef>
            </a:pPr>
            <a:r>
              <a:rPr lang="it-IT" sz="1600" b="1" dirty="0"/>
              <a:t>Each cycle repeated q3weeks up to 6 cycles</a:t>
            </a:r>
          </a:p>
        </p:txBody>
      </p:sp>
      <p:sp>
        <p:nvSpPr>
          <p:cNvPr id="17419" name="Text Box 14"/>
          <p:cNvSpPr txBox="1">
            <a:spLocks noChangeArrowheads="1"/>
          </p:cNvSpPr>
          <p:nvPr/>
        </p:nvSpPr>
        <p:spPr bwMode="auto">
          <a:xfrm>
            <a:off x="3803650" y="2514600"/>
            <a:ext cx="5340350" cy="793750"/>
          </a:xfrm>
          <a:prstGeom prst="rect">
            <a:avLst/>
          </a:prstGeom>
          <a:noFill/>
          <a:ln w="9525">
            <a:noFill/>
            <a:miter lim="800000"/>
            <a:headEnd/>
            <a:tailEnd/>
          </a:ln>
        </p:spPr>
        <p:txBody>
          <a:bodyPr>
            <a:spAutoFit/>
          </a:bodyPr>
          <a:lstStyle/>
          <a:p>
            <a:pPr>
              <a:spcBef>
                <a:spcPct val="10000"/>
              </a:spcBef>
            </a:pPr>
            <a:r>
              <a:rPr lang="en-US" sz="2300" dirty="0" err="1">
                <a:sym typeface="Symbol" pitchFamily="18" charset="2"/>
              </a:rPr>
              <a:t>Cisplatin</a:t>
            </a:r>
            <a:r>
              <a:rPr lang="en-US" sz="2300" dirty="0">
                <a:sym typeface="Symbol" pitchFamily="18" charset="2"/>
              </a:rPr>
              <a:t>  75 </a:t>
            </a:r>
            <a:r>
              <a:rPr lang="en-US" sz="2300" dirty="0"/>
              <a:t>mg/m</a:t>
            </a:r>
            <a:r>
              <a:rPr lang="en-US" sz="2300" baseline="30000" dirty="0"/>
              <a:t>2</a:t>
            </a:r>
            <a:r>
              <a:rPr lang="en-US" sz="2300" dirty="0">
                <a:sym typeface="Symbol" pitchFamily="18" charset="2"/>
              </a:rPr>
              <a:t> day 1</a:t>
            </a:r>
            <a:r>
              <a:rPr lang="en-US" sz="2300" dirty="0"/>
              <a:t> </a:t>
            </a:r>
            <a:r>
              <a:rPr lang="en-US" sz="2300" dirty="0" smtClean="0"/>
              <a:t>+            </a:t>
            </a:r>
            <a:r>
              <a:rPr lang="en-US" sz="2300" dirty="0" err="1" smtClean="0"/>
              <a:t>Pemetrexed</a:t>
            </a:r>
            <a:r>
              <a:rPr lang="en-US" sz="2300" dirty="0" smtClean="0"/>
              <a:t> </a:t>
            </a:r>
            <a:r>
              <a:rPr lang="en-US" sz="2300" dirty="0"/>
              <a:t>500 mg/m</a:t>
            </a:r>
            <a:r>
              <a:rPr lang="en-US" sz="2300" baseline="30000" dirty="0"/>
              <a:t>2</a:t>
            </a:r>
            <a:r>
              <a:rPr lang="en-US" sz="2300" dirty="0"/>
              <a:t> day 1</a:t>
            </a:r>
            <a:endParaRPr lang="en-US" sz="2300" dirty="0">
              <a:sym typeface="Symbol" pitchFamily="18" charset="2"/>
            </a:endParaRPr>
          </a:p>
        </p:txBody>
      </p:sp>
      <p:sp>
        <p:nvSpPr>
          <p:cNvPr id="17420" name="Text Box 3"/>
          <p:cNvSpPr txBox="1">
            <a:spLocks noChangeArrowheads="1"/>
          </p:cNvSpPr>
          <p:nvPr/>
        </p:nvSpPr>
        <p:spPr bwMode="auto">
          <a:xfrm>
            <a:off x="3733800" y="4495800"/>
            <a:ext cx="5410200" cy="828675"/>
          </a:xfrm>
          <a:prstGeom prst="rect">
            <a:avLst/>
          </a:prstGeom>
          <a:noFill/>
          <a:ln w="9525">
            <a:noFill/>
            <a:miter lim="800000"/>
            <a:headEnd/>
            <a:tailEnd/>
          </a:ln>
        </p:spPr>
        <p:txBody>
          <a:bodyPr>
            <a:spAutoFit/>
          </a:bodyPr>
          <a:lstStyle/>
          <a:p>
            <a:pPr>
              <a:spcBef>
                <a:spcPct val="10000"/>
              </a:spcBef>
            </a:pPr>
            <a:r>
              <a:rPr lang="en-US" sz="2300" dirty="0" err="1">
                <a:sym typeface="Symbol" pitchFamily="18" charset="2"/>
              </a:rPr>
              <a:t>Cisplatin</a:t>
            </a:r>
            <a:r>
              <a:rPr lang="en-US" sz="2300" dirty="0">
                <a:sym typeface="Symbol" pitchFamily="18" charset="2"/>
              </a:rPr>
              <a:t> 75 </a:t>
            </a:r>
            <a:r>
              <a:rPr lang="en-US" sz="2300" dirty="0"/>
              <a:t>mg/m</a:t>
            </a:r>
            <a:r>
              <a:rPr lang="en-US" sz="2300" baseline="30000" dirty="0"/>
              <a:t>2</a:t>
            </a:r>
            <a:r>
              <a:rPr lang="en-US" sz="2300" dirty="0">
                <a:sym typeface="Symbol" pitchFamily="18" charset="2"/>
              </a:rPr>
              <a:t> day 1 +</a:t>
            </a:r>
            <a:r>
              <a:rPr lang="en-US" sz="2300" dirty="0" smtClean="0">
                <a:sym typeface="Symbol" pitchFamily="18" charset="2"/>
              </a:rPr>
              <a:t> </a:t>
            </a:r>
            <a:endParaRPr lang="en-US" sz="2300" dirty="0">
              <a:sym typeface="Symbol" pitchFamily="18" charset="2"/>
            </a:endParaRPr>
          </a:p>
          <a:p>
            <a:pPr>
              <a:spcBef>
                <a:spcPct val="10000"/>
              </a:spcBef>
            </a:pPr>
            <a:r>
              <a:rPr lang="en-US" sz="2300" dirty="0">
                <a:sym typeface="Symbol" pitchFamily="18" charset="2"/>
              </a:rPr>
              <a:t>Gemcitabine </a:t>
            </a:r>
            <a:r>
              <a:rPr lang="en-US" sz="2300" dirty="0" smtClean="0">
                <a:sym typeface="Symbol" pitchFamily="18" charset="2"/>
              </a:rPr>
              <a:t>1,250 </a:t>
            </a:r>
            <a:r>
              <a:rPr lang="en-US" sz="2300" dirty="0"/>
              <a:t>mg/m</a:t>
            </a:r>
            <a:r>
              <a:rPr lang="en-US" sz="2300" baseline="30000" dirty="0"/>
              <a:t>2</a:t>
            </a:r>
            <a:r>
              <a:rPr lang="en-US" sz="2300" dirty="0">
                <a:sym typeface="Symbol" pitchFamily="18" charset="2"/>
              </a:rPr>
              <a:t>  days 1 &amp; 8</a:t>
            </a:r>
          </a:p>
        </p:txBody>
      </p:sp>
      <p:grpSp>
        <p:nvGrpSpPr>
          <p:cNvPr id="2" name="Group 17"/>
          <p:cNvGrpSpPr>
            <a:grpSpLocks/>
          </p:cNvGrpSpPr>
          <p:nvPr/>
        </p:nvGrpSpPr>
        <p:grpSpPr bwMode="auto">
          <a:xfrm>
            <a:off x="2438400" y="3429000"/>
            <a:ext cx="863600" cy="863600"/>
            <a:chOff x="1552" y="2112"/>
            <a:chExt cx="544" cy="544"/>
          </a:xfrm>
        </p:grpSpPr>
        <p:sp>
          <p:nvSpPr>
            <p:cNvPr id="17424" name="Oval 7"/>
            <p:cNvSpPr>
              <a:spLocks noChangeArrowheads="1"/>
            </p:cNvSpPr>
            <p:nvPr/>
          </p:nvSpPr>
          <p:spPr bwMode="auto">
            <a:xfrm>
              <a:off x="1552" y="2112"/>
              <a:ext cx="544" cy="544"/>
            </a:xfrm>
            <a:prstGeom prst="ellipse">
              <a:avLst/>
            </a:prstGeom>
            <a:solidFill>
              <a:srgbClr val="FF9933"/>
            </a:solidFill>
            <a:ln w="9525">
              <a:noFill/>
              <a:round/>
              <a:headEnd/>
              <a:tailEnd/>
            </a:ln>
          </p:spPr>
          <p:txBody>
            <a:bodyPr wrap="none" anchor="ctr"/>
            <a:lstStyle/>
            <a:p>
              <a:endParaRPr lang="en-US" sz="1400">
                <a:solidFill>
                  <a:schemeClr val="bg2"/>
                </a:solidFill>
              </a:endParaRPr>
            </a:p>
          </p:txBody>
        </p:sp>
        <p:sp>
          <p:nvSpPr>
            <p:cNvPr id="22544" name="Rectangle 16"/>
            <p:cNvSpPr>
              <a:spLocks noChangeArrowheads="1"/>
            </p:cNvSpPr>
            <p:nvPr/>
          </p:nvSpPr>
          <p:spPr bwMode="auto">
            <a:xfrm>
              <a:off x="1729" y="2208"/>
              <a:ext cx="255" cy="288"/>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spcBef>
                  <a:spcPct val="50000"/>
                </a:spcBef>
                <a:defRPr/>
              </a:pPr>
              <a:r>
                <a:rPr lang="en-US" sz="2400" b="1" dirty="0">
                  <a:solidFill>
                    <a:schemeClr val="bg2"/>
                  </a:solidFill>
                </a:rPr>
                <a:t>R</a:t>
              </a:r>
            </a:p>
          </p:txBody>
        </p:sp>
      </p:grpSp>
    </p:spTree>
  </p:cSld>
  <p:clrMapOvr>
    <a:masterClrMapping/>
  </p:clrMapOvr>
  <mc:AlternateContent xmlns:mc="http://schemas.openxmlformats.org/markup-compatibility/2006" xmlns:p14="http://schemas.microsoft.com/office/powerpoint/2010/main">
    <mc:Choice Requires="p14">
      <p:transition spd="slow" p14:dur="2000" advClick="0"/>
    </mc:Choice>
    <mc:Fallback xmlns:mv="urn:schemas-microsoft-com:mac:vml" xmlns="">
      <p:transition spd="slow" advClick="0"/>
    </mc:Fallback>
  </mc:AlternateContent>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Lst>
</file>

<file path=ppt/tags/tag4.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Blank Presentation">
  <a:themeElements>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9_Default Design">
  <a:themeElements>
    <a:clrScheme name="Default Design 8">
      <a:dk1>
        <a:srgbClr val="808080"/>
      </a:dk1>
      <a:lt1>
        <a:srgbClr val="FFFFFF"/>
      </a:lt1>
      <a:dk2>
        <a:srgbClr val="000099"/>
      </a:dk2>
      <a:lt2>
        <a:srgbClr val="FFFF00"/>
      </a:lt2>
      <a:accent1>
        <a:srgbClr val="00CC99"/>
      </a:accent1>
      <a:accent2>
        <a:srgbClr val="3333CC"/>
      </a:accent2>
      <a:accent3>
        <a:srgbClr val="AAAACA"/>
      </a:accent3>
      <a:accent4>
        <a:srgbClr val="DADADA"/>
      </a:accent4>
      <a:accent5>
        <a:srgbClr val="AAE2CA"/>
      </a:accent5>
      <a:accent6>
        <a:srgbClr val="2D2DB9"/>
      </a:accent6>
      <a:hlink>
        <a:srgbClr val="CCCCFF"/>
      </a:hlink>
      <a:folHlink>
        <a:srgbClr val="B2B2B2"/>
      </a:folHlink>
    </a:clrScheme>
    <a:fontScheme name="9_Default Desig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1" u="none" strike="noStrike" cap="none" normalizeH="0" baseline="0">
            <a:ln>
              <a:noFill/>
            </a:ln>
            <a:solidFill>
              <a:schemeClr val="tx1"/>
            </a:solidFill>
            <a:effectLst/>
            <a:latin typeface="Verdana" pitchFamily="-10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1" u="none" strike="noStrike" cap="none" normalizeH="0" baseline="0">
            <a:ln>
              <a:noFill/>
            </a:ln>
            <a:solidFill>
              <a:schemeClr val="tx1"/>
            </a:solidFill>
            <a:effectLst/>
            <a:latin typeface="Verdana" pitchFamily="-10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Default Design 8">
        <a:dk1>
          <a:srgbClr val="808080"/>
        </a:dk1>
        <a:lt1>
          <a:srgbClr val="FFFFFF"/>
        </a:lt1>
        <a:dk2>
          <a:srgbClr val="000099"/>
        </a:dk2>
        <a:lt2>
          <a:srgbClr val="FFFF00"/>
        </a:lt2>
        <a:accent1>
          <a:srgbClr val="00CC99"/>
        </a:accent1>
        <a:accent2>
          <a:srgbClr val="3333CC"/>
        </a:accent2>
        <a:accent3>
          <a:srgbClr val="AAAACA"/>
        </a:accent3>
        <a:accent4>
          <a:srgbClr val="DADADA"/>
        </a:accent4>
        <a:accent5>
          <a:srgbClr val="AAE2CA"/>
        </a:accent5>
        <a:accent6>
          <a:srgbClr val="2D2DB9"/>
        </a:accent6>
        <a:hlink>
          <a:srgbClr val="CCCCFF"/>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0_Default Design">
  <a:themeElements>
    <a:clrScheme name="Default Design 8">
      <a:dk1>
        <a:srgbClr val="808080"/>
      </a:dk1>
      <a:lt1>
        <a:srgbClr val="FFFFFF"/>
      </a:lt1>
      <a:dk2>
        <a:srgbClr val="000099"/>
      </a:dk2>
      <a:lt2>
        <a:srgbClr val="FFFF00"/>
      </a:lt2>
      <a:accent1>
        <a:srgbClr val="00CC99"/>
      </a:accent1>
      <a:accent2>
        <a:srgbClr val="3333CC"/>
      </a:accent2>
      <a:accent3>
        <a:srgbClr val="AAAACA"/>
      </a:accent3>
      <a:accent4>
        <a:srgbClr val="DADADA"/>
      </a:accent4>
      <a:accent5>
        <a:srgbClr val="AAE2CA"/>
      </a:accent5>
      <a:accent6>
        <a:srgbClr val="2D2DB9"/>
      </a:accent6>
      <a:hlink>
        <a:srgbClr val="CCCCFF"/>
      </a:hlink>
      <a:folHlink>
        <a:srgbClr val="B2B2B2"/>
      </a:folHlink>
    </a:clrScheme>
    <a:fontScheme name="9_Default Desig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1" u="none" strike="noStrike" cap="none" normalizeH="0" baseline="0">
            <a:ln>
              <a:noFill/>
            </a:ln>
            <a:solidFill>
              <a:schemeClr val="tx1"/>
            </a:solidFill>
            <a:effectLst/>
            <a:latin typeface="Verdana" pitchFamily="-10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1" u="none" strike="noStrike" cap="none" normalizeH="0" baseline="0">
            <a:ln>
              <a:noFill/>
            </a:ln>
            <a:solidFill>
              <a:schemeClr val="tx1"/>
            </a:solidFill>
            <a:effectLst/>
            <a:latin typeface="Verdana" pitchFamily="-10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Default Design 8">
        <a:dk1>
          <a:srgbClr val="808080"/>
        </a:dk1>
        <a:lt1>
          <a:srgbClr val="FFFFFF"/>
        </a:lt1>
        <a:dk2>
          <a:srgbClr val="000099"/>
        </a:dk2>
        <a:lt2>
          <a:srgbClr val="FFFF00"/>
        </a:lt2>
        <a:accent1>
          <a:srgbClr val="00CC99"/>
        </a:accent1>
        <a:accent2>
          <a:srgbClr val="3333CC"/>
        </a:accent2>
        <a:accent3>
          <a:srgbClr val="AAAACA"/>
        </a:accent3>
        <a:accent4>
          <a:srgbClr val="DADADA"/>
        </a:accent4>
        <a:accent5>
          <a:srgbClr val="AAE2CA"/>
        </a:accent5>
        <a:accent6>
          <a:srgbClr val="2D2DB9"/>
        </a:accent6>
        <a:hlink>
          <a:srgbClr val="CCCCFF"/>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262</TotalTime>
  <Words>3196</Words>
  <Application>Microsoft Macintosh PowerPoint</Application>
  <PresentationFormat>On-screen Show (4:3)</PresentationFormat>
  <Paragraphs>743</Paragraphs>
  <Slides>34</Slides>
  <Notes>34</Notes>
  <HiddenSlides>0</HiddenSlides>
  <MMClips>0</MMClips>
  <ScaleCrop>false</ScaleCrop>
  <HeadingPairs>
    <vt:vector size="6" baseType="variant">
      <vt:variant>
        <vt:lpstr>Theme</vt:lpstr>
      </vt:variant>
      <vt:variant>
        <vt:i4>5</vt:i4>
      </vt:variant>
      <vt:variant>
        <vt:lpstr>Embedded OLE Servers</vt:lpstr>
      </vt:variant>
      <vt:variant>
        <vt:i4>1</vt:i4>
      </vt:variant>
      <vt:variant>
        <vt:lpstr>Slide Titles</vt:lpstr>
      </vt:variant>
      <vt:variant>
        <vt:i4>34</vt:i4>
      </vt:variant>
    </vt:vector>
  </HeadingPairs>
  <TitlesOfParts>
    <vt:vector size="40" baseType="lpstr">
      <vt:lpstr>Office Theme</vt:lpstr>
      <vt:lpstr>2_Blank Presentation</vt:lpstr>
      <vt:lpstr>1_Office Theme</vt:lpstr>
      <vt:lpstr>9_Default Design</vt:lpstr>
      <vt:lpstr>10_Default Design</vt:lpstr>
      <vt:lpstr>SPW 11.0 Graph</vt:lpstr>
      <vt:lpstr>PowerPoint Presentation</vt:lpstr>
      <vt:lpstr>First-line Chemobiologic Treatment of Advanced Pan-Wild-Type Metastatic Lung Adenocarcinoma</vt:lpstr>
      <vt:lpstr>PowerPoint Presentation</vt:lpstr>
      <vt:lpstr>PowerPoint Presentation</vt:lpstr>
      <vt:lpstr>Saturday, February 2, 2013 Hollywood, Florida</vt:lpstr>
      <vt:lpstr>Treatment Selection in Advanced NSCLC</vt:lpstr>
      <vt:lpstr>Therapeutic Plateau in Metastatic NSCLC ECOG  1594</vt:lpstr>
      <vt:lpstr>NCCN Guidelines for First-line Treatment: Recurrent or Metastatic NSCLC </vt:lpstr>
      <vt:lpstr>Phase III Study Comparing Gemcitabine/Cisplatin with Pemetrexed/Cisplatin in Advanced NSCLC</vt:lpstr>
      <vt:lpstr>OS in Patients with Adeno or Large Cell Ca.</vt:lpstr>
      <vt:lpstr>PARAMOUNT: Pemetrexed Maintenance in Nonsquamous NSCLC</vt:lpstr>
      <vt:lpstr>PARAMOUNT: Patient Characteristics</vt:lpstr>
      <vt:lpstr>PARAMOUNT: Final OS From Randomization</vt:lpstr>
      <vt:lpstr>PARAMOUNT: Final OS From Induction</vt:lpstr>
      <vt:lpstr>Phase III Trial of Bevacizumab  in Non-Squamous NSCLC: ECOG-E4599 N=855</vt:lpstr>
      <vt:lpstr>Carboplatin (Cb)/Paclitaxel (P) +/- Bevacizumab (Bev) </vt:lpstr>
      <vt:lpstr>Phase II Carboplatin +  Pemetrexed + Bevacizumab</vt:lpstr>
      <vt:lpstr>Bevacizumab Trials: Efficacy</vt:lpstr>
      <vt:lpstr>PointBreak: Phase III JHMD  Patel, IASLC, Chicago 2012, PLBA1 </vt:lpstr>
      <vt:lpstr>PointBreak: Objectives and Statistical Considerations</vt:lpstr>
      <vt:lpstr>PointBreak: Patient Characteristics* (ITT)</vt:lpstr>
      <vt:lpstr>PowerPoint Presentation</vt:lpstr>
      <vt:lpstr>PowerPoint Presentation</vt:lpstr>
      <vt:lpstr>PowerPoint Presentation</vt:lpstr>
      <vt:lpstr>PowerPoint Presentation</vt:lpstr>
      <vt:lpstr>PointBreak: CTCAEs (Version 3) Possibly Related to a Study Drug (Safety Population)</vt:lpstr>
      <vt:lpstr>AVAPERL: Phase III Trial of Maintenance Bevacizumab With or Without Pemetrexed Following First-line Bevacizumab/Pemetrexed/Cisplatin in Advanced Nonsquamous NSCLC</vt:lpstr>
      <vt:lpstr>PowerPoint Presentation</vt:lpstr>
      <vt:lpstr>Conclusions</vt:lpstr>
      <vt:lpstr>Saturday, February 2, 2013 Hollywood, Florida</vt:lpstr>
      <vt:lpstr>Case History</vt:lpstr>
      <vt:lpstr>Case History</vt:lpstr>
      <vt:lpstr>Case History – Response After Two Cycles of CbPemBev (UPCI 11-073)</vt:lpstr>
      <vt:lpstr>Saturday, February 2, 2013 Hollywood, Florida</vt:lpstr>
    </vt:vector>
  </TitlesOfParts>
  <Manager/>
  <Company>Research To Practice</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To Practice</dc:title>
  <dc:subject/>
  <dc:creator>Research To Practice</dc:creator>
  <cp:keywords/>
  <dc:description/>
  <cp:lastModifiedBy>Silvana Izquierdo</cp:lastModifiedBy>
  <cp:revision>29</cp:revision>
  <dcterms:created xsi:type="dcterms:W3CDTF">2013-03-15T22:01:49Z</dcterms:created>
  <dcterms:modified xsi:type="dcterms:W3CDTF">2013-05-15T16:47:51Z</dcterms:modified>
  <cp:category/>
</cp:coreProperties>
</file>