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1.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8.xml" ContentType="application/vnd.openxmlformats-officedocument.drawingml.chart+xml"/>
  <Override PartName="/ppt/theme/themeOverride1.xml" ContentType="application/vnd.openxmlformats-officedocument.themeOverride+xml"/>
  <Override PartName="/ppt/notesSlides/notesSlide26.xml" ContentType="application/vnd.openxmlformats-officedocument.presentationml.notesSlide+xml"/>
  <Override PartName="/ppt/charts/chart9.xml" ContentType="application/vnd.openxmlformats-officedocument.drawingml.chart+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3" r:id="rId2"/>
    <p:sldMasterId id="2147483675" r:id="rId3"/>
  </p:sldMasterIdLst>
  <p:notesMasterIdLst>
    <p:notesMasterId r:id="rId30"/>
  </p:notesMasterIdLst>
  <p:sldIdLst>
    <p:sldId id="512" r:id="rId4"/>
    <p:sldId id="272" r:id="rId5"/>
    <p:sldId id="482" r:id="rId6"/>
    <p:sldId id="483" r:id="rId7"/>
    <p:sldId id="495" r:id="rId8"/>
    <p:sldId id="500" r:id="rId9"/>
    <p:sldId id="496" r:id="rId10"/>
    <p:sldId id="497" r:id="rId11"/>
    <p:sldId id="491" r:id="rId12"/>
    <p:sldId id="494" r:id="rId13"/>
    <p:sldId id="498" r:id="rId14"/>
    <p:sldId id="460" r:id="rId15"/>
    <p:sldId id="501" r:id="rId16"/>
    <p:sldId id="463" r:id="rId17"/>
    <p:sldId id="464" r:id="rId18"/>
    <p:sldId id="502" r:id="rId19"/>
    <p:sldId id="505" r:id="rId20"/>
    <p:sldId id="506" r:id="rId21"/>
    <p:sldId id="507" r:id="rId22"/>
    <p:sldId id="508" r:id="rId23"/>
    <p:sldId id="510" r:id="rId24"/>
    <p:sldId id="448" r:id="rId25"/>
    <p:sldId id="449" r:id="rId26"/>
    <p:sldId id="515" r:id="rId27"/>
    <p:sldId id="513" r:id="rId28"/>
    <p:sldId id="514" r:id="rId29"/>
  </p:sldIdLst>
  <p:sldSz cx="9144000" cy="6858000" type="screen4x3"/>
  <p:notesSz cx="6858000" cy="9144000"/>
  <p:defaultTextStyle>
    <a:defPPr>
      <a:defRPr lang="en-US"/>
    </a:defPPr>
    <a:lvl1pPr algn="ctr"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ctr"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F0000"/>
    <a:srgbClr val="0099FF"/>
    <a:srgbClr val="00FF00"/>
    <a:srgbClr val="FF6699"/>
    <a:srgbClr val="CC99FF"/>
    <a:srgbClr val="0066CC"/>
    <a:srgbClr val="000000"/>
    <a:srgbClr val="00FF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24" autoAdjust="0"/>
    <p:restoredTop sz="94803" autoAdjust="0"/>
  </p:normalViewPr>
  <p:slideViewPr>
    <p:cSldViewPr>
      <p:cViewPr>
        <p:scale>
          <a:sx n="100" d="100"/>
          <a:sy n="100" d="100"/>
        </p:scale>
        <p:origin x="-1000" y="-4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snapToGrid="0" snapToObjects="1">
      <p:cViewPr varScale="1">
        <p:scale>
          <a:sx n="90" d="100"/>
          <a:sy n="90" d="100"/>
        </p:scale>
        <p:origin x="-2896" y="-104"/>
      </p:cViewPr>
      <p:guideLst>
        <p:guide orient="horz" pos="2880"/>
        <p:guide pos="2160"/>
      </p:guideLst>
    </p:cSldViewPr>
  </p:notesViewPr>
  <p:gridSpacing cx="38405" cy="38405"/>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Sheet7.xlsx"/></Relationships>
</file>

<file path=ppt/charts/_rels/chart8.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8.xlsx"/></Relationships>
</file>

<file path=ppt/charts/_rels/chart9.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20"/>
      <c:rotY val="20"/>
      <c:rAngAx val="0"/>
      <c:perspective val="20"/>
    </c:view3D>
    <c:floor>
      <c:thickness val="0"/>
      <c:spPr>
        <a:solidFill>
          <a:srgbClr val="0066CC"/>
        </a:solidFill>
      </c:spPr>
    </c:floor>
    <c:sideWall>
      <c:thickness val="0"/>
    </c:sideWall>
    <c:backWall>
      <c:thickness val="0"/>
    </c:backWall>
    <c:plotArea>
      <c:layout/>
      <c:bar3DChart>
        <c:barDir val="col"/>
        <c:grouping val="standard"/>
        <c:varyColors val="0"/>
        <c:ser>
          <c:idx val="0"/>
          <c:order val="0"/>
          <c:tx>
            <c:strRef>
              <c:f>Sheet1!$B$1</c:f>
              <c:strCache>
                <c:ptCount val="1"/>
                <c:pt idx="0">
                  <c:v>  High Risk</c:v>
                </c:pt>
              </c:strCache>
            </c:strRef>
          </c:tx>
          <c:spPr>
            <a:solidFill>
              <a:srgbClr val="FF0000"/>
            </a:solidFill>
            <a:ln w="19050">
              <a:solidFill>
                <a:srgbClr val="FFFF00"/>
              </a:solidFill>
            </a:ln>
          </c:spPr>
          <c:invertIfNegative val="0"/>
          <c:cat>
            <c:strRef>
              <c:f>Sheet1!$A$2:$A$5</c:f>
              <c:strCache>
                <c:ptCount val="4"/>
                <c:pt idx="0">
                  <c:v>GGO &lt;1cm</c:v>
                </c:pt>
                <c:pt idx="1">
                  <c:v>Solid &lt;1 cm</c:v>
                </c:pt>
                <c:pt idx="2">
                  <c:v>Solid 1-3cm</c:v>
                </c:pt>
                <c:pt idx="3">
                  <c:v>Solid &gt;3 cm</c:v>
                </c:pt>
              </c:strCache>
            </c:strRef>
          </c:cat>
          <c:val>
            <c:numRef>
              <c:f>Sheet1!$B$2:$B$5</c:f>
              <c:numCache>
                <c:formatCode>General</c:formatCode>
                <c:ptCount val="4"/>
                <c:pt idx="0">
                  <c:v>75.0</c:v>
                </c:pt>
                <c:pt idx="1">
                  <c:v>50.0</c:v>
                </c:pt>
                <c:pt idx="2">
                  <c:v>40.0</c:v>
                </c:pt>
                <c:pt idx="3">
                  <c:v>30.0</c:v>
                </c:pt>
              </c:numCache>
            </c:numRef>
          </c:val>
        </c:ser>
        <c:ser>
          <c:idx val="1"/>
          <c:order val="1"/>
          <c:tx>
            <c:strRef>
              <c:f>Sheet1!$C$1</c:f>
              <c:strCache>
                <c:ptCount val="1"/>
                <c:pt idx="0">
                  <c:v> Moderate</c:v>
                </c:pt>
              </c:strCache>
            </c:strRef>
          </c:tx>
          <c:spPr>
            <a:solidFill>
              <a:srgbClr val="FFFF00"/>
            </a:solidFill>
            <a:ln w="19050">
              <a:solidFill>
                <a:srgbClr val="FF0000"/>
              </a:solidFill>
            </a:ln>
          </c:spPr>
          <c:invertIfNegative val="0"/>
          <c:cat>
            <c:strRef>
              <c:f>Sheet1!$A$2:$A$5</c:f>
              <c:strCache>
                <c:ptCount val="4"/>
                <c:pt idx="0">
                  <c:v>GGO &lt;1cm</c:v>
                </c:pt>
                <c:pt idx="1">
                  <c:v>Solid &lt;1 cm</c:v>
                </c:pt>
                <c:pt idx="2">
                  <c:v>Solid 1-3cm</c:v>
                </c:pt>
                <c:pt idx="3">
                  <c:v>Solid &gt;3 cm</c:v>
                </c:pt>
              </c:strCache>
            </c:strRef>
          </c:cat>
          <c:val>
            <c:numRef>
              <c:f>Sheet1!$C$2:$C$5</c:f>
              <c:numCache>
                <c:formatCode>General</c:formatCode>
                <c:ptCount val="4"/>
                <c:pt idx="0">
                  <c:v>86.0</c:v>
                </c:pt>
                <c:pt idx="1">
                  <c:v>70.0</c:v>
                </c:pt>
                <c:pt idx="2">
                  <c:v>55.0</c:v>
                </c:pt>
                <c:pt idx="3">
                  <c:v>45.0</c:v>
                </c:pt>
              </c:numCache>
            </c:numRef>
          </c:val>
        </c:ser>
        <c:ser>
          <c:idx val="2"/>
          <c:order val="2"/>
          <c:tx>
            <c:strRef>
              <c:f>Sheet1!$D$1</c:f>
              <c:strCache>
                <c:ptCount val="1"/>
                <c:pt idx="0">
                  <c:v>  Low Risk</c:v>
                </c:pt>
              </c:strCache>
            </c:strRef>
          </c:tx>
          <c:spPr>
            <a:solidFill>
              <a:srgbClr val="00FF00"/>
            </a:solidFill>
            <a:ln w="19050">
              <a:solidFill>
                <a:srgbClr val="FF0000"/>
              </a:solidFill>
            </a:ln>
          </c:spPr>
          <c:invertIfNegative val="0"/>
          <c:cat>
            <c:strRef>
              <c:f>Sheet1!$A$2:$A$5</c:f>
              <c:strCache>
                <c:ptCount val="4"/>
                <c:pt idx="0">
                  <c:v>GGO &lt;1cm</c:v>
                </c:pt>
                <c:pt idx="1">
                  <c:v>Solid &lt;1 cm</c:v>
                </c:pt>
                <c:pt idx="2">
                  <c:v>Solid 1-3cm</c:v>
                </c:pt>
                <c:pt idx="3">
                  <c:v>Solid &gt;3 cm</c:v>
                </c:pt>
              </c:strCache>
            </c:strRef>
          </c:cat>
          <c:val>
            <c:numRef>
              <c:f>Sheet1!$D$2:$D$5</c:f>
              <c:numCache>
                <c:formatCode>General</c:formatCode>
                <c:ptCount val="4"/>
                <c:pt idx="0">
                  <c:v>97.0</c:v>
                </c:pt>
                <c:pt idx="1">
                  <c:v>85.0</c:v>
                </c:pt>
                <c:pt idx="2">
                  <c:v>70.0</c:v>
                </c:pt>
                <c:pt idx="3">
                  <c:v>60.0</c:v>
                </c:pt>
              </c:numCache>
            </c:numRef>
          </c:val>
        </c:ser>
        <c:dLbls>
          <c:showLegendKey val="0"/>
          <c:showVal val="0"/>
          <c:showCatName val="0"/>
          <c:showSerName val="0"/>
          <c:showPercent val="0"/>
          <c:showBubbleSize val="0"/>
        </c:dLbls>
        <c:gapWidth val="105"/>
        <c:gapDepth val="105"/>
        <c:shape val="cylinder"/>
        <c:axId val="313948312"/>
        <c:axId val="313954888"/>
        <c:axId val="313960872"/>
      </c:bar3DChart>
      <c:catAx>
        <c:axId val="313948312"/>
        <c:scaling>
          <c:orientation val="minMax"/>
        </c:scaling>
        <c:delete val="0"/>
        <c:axPos val="b"/>
        <c:title>
          <c:tx>
            <c:rich>
              <a:bodyPr rot="360000"/>
              <a:lstStyle/>
              <a:p>
                <a:pPr>
                  <a:defRPr sz="2000">
                    <a:latin typeface="Arial Narrow" pitchFamily="34" charset="0"/>
                  </a:defRPr>
                </a:pPr>
                <a:r>
                  <a:rPr lang="en-US" sz="2000" dirty="0" smtClean="0">
                    <a:latin typeface="+mj-lt"/>
                    <a:sym typeface="Symbol"/>
                  </a:rPr>
                  <a:t></a:t>
                </a:r>
                <a:r>
                  <a:rPr lang="en-US" sz="2000" dirty="0" smtClean="0">
                    <a:latin typeface="Arial Narrow" pitchFamily="34" charset="0"/>
                  </a:rPr>
                  <a:t>  </a:t>
                </a:r>
                <a:r>
                  <a:rPr lang="en-US" sz="2000" dirty="0">
                    <a:latin typeface="Arial Narrow" pitchFamily="34" charset="0"/>
                  </a:rPr>
                  <a:t>↑ Tumor Burden   </a:t>
                </a:r>
                <a:r>
                  <a:rPr lang="en-US" sz="2000" dirty="0" smtClean="0">
                    <a:latin typeface="+mn-lt"/>
                    <a:sym typeface="Symbol"/>
                  </a:rPr>
                  <a:t></a:t>
                </a:r>
                <a:endParaRPr lang="en-US" sz="2000" dirty="0">
                  <a:latin typeface="+mn-lt"/>
                </a:endParaRPr>
              </a:p>
            </c:rich>
          </c:tx>
          <c:layout>
            <c:manualLayout>
              <c:xMode val="edge"/>
              <c:yMode val="edge"/>
              <c:x val="0.129851402503259"/>
              <c:y val="0.810807815689707"/>
            </c:manualLayout>
          </c:layout>
          <c:overlay val="0"/>
          <c:spPr>
            <a:ln>
              <a:solidFill>
                <a:srgbClr val="FFFF00"/>
              </a:solidFill>
            </a:ln>
          </c:spPr>
        </c:title>
        <c:majorTickMark val="out"/>
        <c:minorTickMark val="none"/>
        <c:tickLblPos val="nextTo"/>
        <c:txPr>
          <a:bodyPr rot="-3240000"/>
          <a:lstStyle/>
          <a:p>
            <a:pPr>
              <a:defRPr>
                <a:latin typeface="Arial Narrow" pitchFamily="34" charset="0"/>
              </a:defRPr>
            </a:pPr>
            <a:endParaRPr lang="en-US"/>
          </a:p>
        </c:txPr>
        <c:crossAx val="313954888"/>
        <c:crosses val="autoZero"/>
        <c:auto val="1"/>
        <c:lblAlgn val="ctr"/>
        <c:lblOffset val="0"/>
        <c:noMultiLvlLbl val="0"/>
      </c:catAx>
      <c:valAx>
        <c:axId val="313954888"/>
        <c:scaling>
          <c:orientation val="minMax"/>
          <c:max val="100.0"/>
          <c:min val="0.0"/>
        </c:scaling>
        <c:delete val="0"/>
        <c:axPos val="l"/>
        <c:majorGridlines/>
        <c:title>
          <c:tx>
            <c:rich>
              <a:bodyPr rot="-5400000" vert="horz"/>
              <a:lstStyle/>
              <a:p>
                <a:pPr>
                  <a:defRPr sz="1600"/>
                </a:pPr>
                <a:r>
                  <a:rPr lang="en-US" sz="2000" b="0" dirty="0" smtClean="0">
                    <a:latin typeface="Arial Narrow" pitchFamily="34" charset="0"/>
                  </a:rPr>
                  <a:t>5</a:t>
                </a:r>
                <a:r>
                  <a:rPr lang="en-US" sz="2000" b="0" baseline="0" dirty="0" smtClean="0">
                    <a:latin typeface="Arial Narrow" pitchFamily="34" charset="0"/>
                  </a:rPr>
                  <a:t> yr </a:t>
                </a:r>
                <a:r>
                  <a:rPr lang="en-US" sz="2000" b="0" dirty="0" smtClean="0">
                    <a:latin typeface="Arial Narrow" pitchFamily="34" charset="0"/>
                  </a:rPr>
                  <a:t>Overall Survival</a:t>
                </a:r>
                <a:endParaRPr lang="en-US" sz="1600" b="0" dirty="0">
                  <a:latin typeface="Arial Narrow" pitchFamily="34" charset="0"/>
                </a:endParaRPr>
              </a:p>
            </c:rich>
          </c:tx>
          <c:layout/>
          <c:overlay val="0"/>
        </c:title>
        <c:numFmt formatCode="General" sourceLinked="1"/>
        <c:majorTickMark val="out"/>
        <c:minorTickMark val="none"/>
        <c:tickLblPos val="nextTo"/>
        <c:crossAx val="313948312"/>
        <c:crosses val="autoZero"/>
        <c:crossBetween val="between"/>
      </c:valAx>
      <c:serAx>
        <c:axId val="313960872"/>
        <c:scaling>
          <c:orientation val="minMax"/>
        </c:scaling>
        <c:delete val="0"/>
        <c:axPos val="b"/>
        <c:title>
          <c:tx>
            <c:rich>
              <a:bodyPr rot="-4140000" vert="horz"/>
              <a:lstStyle/>
              <a:p>
                <a:pPr>
                  <a:defRPr b="0"/>
                </a:pPr>
                <a:r>
                  <a:rPr lang="en-US" sz="2400" b="0" dirty="0" smtClean="0">
                    <a:latin typeface="Arial Narrow" pitchFamily="34" charset="0"/>
                  </a:rPr>
                  <a:t>↓ </a:t>
                </a:r>
                <a:r>
                  <a:rPr lang="en-US" sz="2400" b="0" dirty="0">
                    <a:latin typeface="Arial Narrow" pitchFamily="34" charset="0"/>
                  </a:rPr>
                  <a:t>Surgical Risk</a:t>
                </a:r>
              </a:p>
            </c:rich>
          </c:tx>
          <c:layout>
            <c:manualLayout>
              <c:xMode val="edge"/>
              <c:yMode val="edge"/>
              <c:x val="0.805070660796227"/>
              <c:y val="0.445359981044037"/>
            </c:manualLayout>
          </c:layout>
          <c:overlay val="0"/>
          <c:spPr>
            <a:ln>
              <a:solidFill>
                <a:srgbClr val="FFFF00"/>
              </a:solidFill>
            </a:ln>
          </c:spPr>
        </c:title>
        <c:majorTickMark val="out"/>
        <c:minorTickMark val="none"/>
        <c:tickLblPos val="nextTo"/>
        <c:txPr>
          <a:bodyPr rot="600000"/>
          <a:lstStyle/>
          <a:p>
            <a:pPr>
              <a:defRPr>
                <a:latin typeface="Arial Narrow" pitchFamily="34" charset="0"/>
              </a:defRPr>
            </a:pPr>
            <a:endParaRPr lang="en-US"/>
          </a:p>
        </c:txPr>
        <c:crossAx val="313954888"/>
        <c:crosses val="autoZero"/>
      </c:serAx>
    </c:plotArea>
    <c:plotVisOnly val="1"/>
    <c:dispBlanksAs val="gap"/>
    <c:showDLblsOverMax val="0"/>
  </c:chart>
  <c:spPr>
    <a:ln>
      <a:noFill/>
    </a:ln>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10"/>
      <c:rAngAx val="0"/>
      <c:perspective val="10"/>
    </c:view3D>
    <c:floor>
      <c:thickness val="0"/>
      <c:spPr>
        <a:solidFill>
          <a:srgbClr val="00FF00"/>
        </a:solidFill>
      </c:spPr>
    </c:floor>
    <c:sideWall>
      <c:thickness val="0"/>
    </c:sideWall>
    <c:backWall>
      <c:thickness val="0"/>
    </c:backWall>
    <c:plotArea>
      <c:layout/>
      <c:bar3DChart>
        <c:barDir val="col"/>
        <c:grouping val="clustered"/>
        <c:varyColors val="0"/>
        <c:ser>
          <c:idx val="0"/>
          <c:order val="0"/>
          <c:tx>
            <c:strRef>
              <c:f>Sheet1!$B$1</c:f>
              <c:strCache>
                <c:ptCount val="1"/>
                <c:pt idx="0">
                  <c:v>Lobe</c:v>
                </c:pt>
              </c:strCache>
            </c:strRef>
          </c:tx>
          <c:spPr>
            <a:solidFill>
              <a:srgbClr val="0099FF"/>
            </a:solidFill>
            <a:ln w="31750">
              <a:solidFill>
                <a:srgbClr val="00FF00"/>
              </a:solidFill>
            </a:ln>
          </c:spPr>
          <c:invertIfNegative val="0"/>
          <c:cat>
            <c:strRef>
              <c:f>Sheet1!$A$2:$A$5</c:f>
              <c:strCache>
                <c:ptCount val="4"/>
                <c:pt idx="0">
                  <c:v>GGO &lt;1cm</c:v>
                </c:pt>
                <c:pt idx="1">
                  <c:v>Solid &lt;1 cm</c:v>
                </c:pt>
                <c:pt idx="2">
                  <c:v>Solid 1-3cm</c:v>
                </c:pt>
                <c:pt idx="3">
                  <c:v>Solid &gt;3 cm</c:v>
                </c:pt>
              </c:strCache>
            </c:strRef>
          </c:cat>
          <c:val>
            <c:numRef>
              <c:f>Sheet1!$B$2:$B$5</c:f>
              <c:numCache>
                <c:formatCode>General</c:formatCode>
                <c:ptCount val="4"/>
                <c:pt idx="0">
                  <c:v>97.0</c:v>
                </c:pt>
                <c:pt idx="1">
                  <c:v>85.0</c:v>
                </c:pt>
                <c:pt idx="2">
                  <c:v>70.0</c:v>
                </c:pt>
                <c:pt idx="3">
                  <c:v>55.0</c:v>
                </c:pt>
              </c:numCache>
            </c:numRef>
          </c:val>
        </c:ser>
        <c:ser>
          <c:idx val="1"/>
          <c:order val="1"/>
          <c:tx>
            <c:strRef>
              <c:f>Sheet1!$C$1</c:f>
              <c:strCache>
                <c:ptCount val="1"/>
                <c:pt idx="0">
                  <c:v>Segment</c:v>
                </c:pt>
              </c:strCache>
            </c:strRef>
          </c:tx>
          <c:spPr>
            <a:solidFill>
              <a:srgbClr val="CC99FF"/>
            </a:solidFill>
            <a:ln w="31750">
              <a:solidFill>
                <a:srgbClr val="00FF00"/>
              </a:solidFill>
            </a:ln>
          </c:spPr>
          <c:invertIfNegative val="0"/>
          <c:cat>
            <c:strRef>
              <c:f>Sheet1!$A$2:$A$5</c:f>
              <c:strCache>
                <c:ptCount val="4"/>
                <c:pt idx="0">
                  <c:v>GGO &lt;1cm</c:v>
                </c:pt>
                <c:pt idx="1">
                  <c:v>Solid &lt;1 cm</c:v>
                </c:pt>
                <c:pt idx="2">
                  <c:v>Solid 1-3cm</c:v>
                </c:pt>
                <c:pt idx="3">
                  <c:v>Solid &gt;3 cm</c:v>
                </c:pt>
              </c:strCache>
            </c:strRef>
          </c:cat>
          <c:val>
            <c:numRef>
              <c:f>Sheet1!$C$2:$C$5</c:f>
              <c:numCache>
                <c:formatCode>General</c:formatCode>
                <c:ptCount val="4"/>
                <c:pt idx="0">
                  <c:v>97.0</c:v>
                </c:pt>
                <c:pt idx="1">
                  <c:v>80.0</c:v>
                </c:pt>
                <c:pt idx="2">
                  <c:v>55.0</c:v>
                </c:pt>
                <c:pt idx="3">
                  <c:v>45.0</c:v>
                </c:pt>
              </c:numCache>
            </c:numRef>
          </c:val>
        </c:ser>
        <c:ser>
          <c:idx val="2"/>
          <c:order val="2"/>
          <c:tx>
            <c:strRef>
              <c:f>Sheet1!$D$1</c:f>
              <c:strCache>
                <c:ptCount val="1"/>
                <c:pt idx="0">
                  <c:v>Wedge</c:v>
                </c:pt>
              </c:strCache>
            </c:strRef>
          </c:tx>
          <c:spPr>
            <a:solidFill>
              <a:srgbClr val="FF6699"/>
            </a:solidFill>
            <a:ln w="31750">
              <a:solidFill>
                <a:srgbClr val="00FF00"/>
              </a:solidFill>
            </a:ln>
          </c:spPr>
          <c:invertIfNegative val="0"/>
          <c:cat>
            <c:strRef>
              <c:f>Sheet1!$A$2:$A$5</c:f>
              <c:strCache>
                <c:ptCount val="4"/>
                <c:pt idx="0">
                  <c:v>GGO &lt;1cm</c:v>
                </c:pt>
                <c:pt idx="1">
                  <c:v>Solid &lt;1 cm</c:v>
                </c:pt>
                <c:pt idx="2">
                  <c:v>Solid 1-3cm</c:v>
                </c:pt>
                <c:pt idx="3">
                  <c:v>Solid &gt;3 cm</c:v>
                </c:pt>
              </c:strCache>
            </c:strRef>
          </c:cat>
          <c:val>
            <c:numRef>
              <c:f>Sheet1!$D$2:$D$5</c:f>
              <c:numCache>
                <c:formatCode>General</c:formatCode>
                <c:ptCount val="4"/>
                <c:pt idx="0">
                  <c:v>97.0</c:v>
                </c:pt>
                <c:pt idx="1">
                  <c:v>75.0</c:v>
                </c:pt>
                <c:pt idx="2">
                  <c:v>45.0</c:v>
                </c:pt>
                <c:pt idx="3">
                  <c:v>30.0</c:v>
                </c:pt>
              </c:numCache>
            </c:numRef>
          </c:val>
        </c:ser>
        <c:dLbls>
          <c:showLegendKey val="0"/>
          <c:showVal val="0"/>
          <c:showCatName val="0"/>
          <c:showSerName val="0"/>
          <c:showPercent val="0"/>
          <c:showBubbleSize val="0"/>
        </c:dLbls>
        <c:gapWidth val="201"/>
        <c:gapDepth val="105"/>
        <c:shape val="cylinder"/>
        <c:axId val="314008504"/>
        <c:axId val="314011512"/>
        <c:axId val="0"/>
      </c:bar3DChart>
      <c:catAx>
        <c:axId val="314008504"/>
        <c:scaling>
          <c:orientation val="minMax"/>
        </c:scaling>
        <c:delete val="0"/>
        <c:axPos val="b"/>
        <c:majorTickMark val="out"/>
        <c:minorTickMark val="none"/>
        <c:tickLblPos val="none"/>
        <c:txPr>
          <a:bodyPr rot="-3240000"/>
          <a:lstStyle/>
          <a:p>
            <a:pPr>
              <a:defRPr/>
            </a:pPr>
            <a:endParaRPr lang="en-US"/>
          </a:p>
        </c:txPr>
        <c:crossAx val="314011512"/>
        <c:crosses val="autoZero"/>
        <c:auto val="1"/>
        <c:lblAlgn val="ctr"/>
        <c:lblOffset val="0"/>
        <c:noMultiLvlLbl val="0"/>
      </c:catAx>
      <c:valAx>
        <c:axId val="314011512"/>
        <c:scaling>
          <c:orientation val="minMax"/>
          <c:max val="100.0"/>
          <c:min val="0.0"/>
        </c:scaling>
        <c:delete val="1"/>
        <c:axPos val="l"/>
        <c:majorGridlines/>
        <c:numFmt formatCode="General" sourceLinked="1"/>
        <c:majorTickMark val="out"/>
        <c:minorTickMark val="none"/>
        <c:tickLblPos val="none"/>
        <c:crossAx val="314008504"/>
        <c:crosses val="autoZero"/>
        <c:crossBetween val="between"/>
      </c:valAx>
    </c:plotArea>
    <c:plotVisOnly val="1"/>
    <c:dispBlanksAs val="gap"/>
    <c:showDLblsOverMax val="0"/>
  </c:chart>
  <c:spPr>
    <a:ln>
      <a:noFill/>
    </a:ln>
  </c:spPr>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10"/>
      <c:rAngAx val="0"/>
      <c:perspective val="10"/>
    </c:view3D>
    <c:floor>
      <c:thickness val="0"/>
      <c:spPr>
        <a:solidFill>
          <a:srgbClr val="FFFF00"/>
        </a:solidFill>
      </c:spPr>
    </c:floor>
    <c:sideWall>
      <c:thickness val="0"/>
      <c:spPr>
        <a:noFill/>
        <a:ln>
          <a:noFill/>
        </a:ln>
      </c:spPr>
    </c:sideWall>
    <c:backWall>
      <c:thickness val="0"/>
      <c:spPr>
        <a:noFill/>
        <a:ln>
          <a:noFill/>
        </a:ln>
      </c:spPr>
    </c:backWall>
    <c:plotArea>
      <c:layout/>
      <c:bar3DChart>
        <c:barDir val="col"/>
        <c:grouping val="clustered"/>
        <c:varyColors val="0"/>
        <c:ser>
          <c:idx val="0"/>
          <c:order val="0"/>
          <c:tx>
            <c:strRef>
              <c:f>Sheet1!$B$1</c:f>
              <c:strCache>
                <c:ptCount val="1"/>
                <c:pt idx="0">
                  <c:v>Lobe</c:v>
                </c:pt>
              </c:strCache>
            </c:strRef>
          </c:tx>
          <c:spPr>
            <a:solidFill>
              <a:srgbClr val="0099FF"/>
            </a:solidFill>
            <a:ln w="31750">
              <a:solidFill>
                <a:srgbClr val="FFFF00"/>
              </a:solidFill>
            </a:ln>
          </c:spPr>
          <c:invertIfNegative val="0"/>
          <c:cat>
            <c:strRef>
              <c:f>Sheet1!$A$2:$A$5</c:f>
              <c:strCache>
                <c:ptCount val="4"/>
                <c:pt idx="0">
                  <c:v>GGO &lt;1cm</c:v>
                </c:pt>
                <c:pt idx="1">
                  <c:v>Solid &lt;1 cm</c:v>
                </c:pt>
                <c:pt idx="2">
                  <c:v>Solid 1-3cm</c:v>
                </c:pt>
                <c:pt idx="3">
                  <c:v>Solid &gt;3 cm</c:v>
                </c:pt>
              </c:strCache>
            </c:strRef>
          </c:cat>
          <c:val>
            <c:numRef>
              <c:f>Sheet1!$B$2:$B$5</c:f>
              <c:numCache>
                <c:formatCode>General</c:formatCode>
                <c:ptCount val="4"/>
                <c:pt idx="0">
                  <c:v>87.0</c:v>
                </c:pt>
                <c:pt idx="1">
                  <c:v>75.0</c:v>
                </c:pt>
                <c:pt idx="2">
                  <c:v>60.0</c:v>
                </c:pt>
                <c:pt idx="3">
                  <c:v>45.0</c:v>
                </c:pt>
              </c:numCache>
            </c:numRef>
          </c:val>
        </c:ser>
        <c:ser>
          <c:idx val="1"/>
          <c:order val="1"/>
          <c:tx>
            <c:strRef>
              <c:f>Sheet1!$C$1</c:f>
              <c:strCache>
                <c:ptCount val="1"/>
                <c:pt idx="0">
                  <c:v>Segment</c:v>
                </c:pt>
              </c:strCache>
            </c:strRef>
          </c:tx>
          <c:spPr>
            <a:solidFill>
              <a:srgbClr val="CC99FF"/>
            </a:solidFill>
            <a:ln w="31750">
              <a:solidFill>
                <a:srgbClr val="FFFF00"/>
              </a:solidFill>
            </a:ln>
          </c:spPr>
          <c:invertIfNegative val="0"/>
          <c:cat>
            <c:strRef>
              <c:f>Sheet1!$A$2:$A$5</c:f>
              <c:strCache>
                <c:ptCount val="4"/>
                <c:pt idx="0">
                  <c:v>GGO &lt;1cm</c:v>
                </c:pt>
                <c:pt idx="1">
                  <c:v>Solid &lt;1 cm</c:v>
                </c:pt>
                <c:pt idx="2">
                  <c:v>Solid 1-3cm</c:v>
                </c:pt>
                <c:pt idx="3">
                  <c:v>Solid &gt;3 cm</c:v>
                </c:pt>
              </c:strCache>
            </c:strRef>
          </c:cat>
          <c:val>
            <c:numRef>
              <c:f>Sheet1!$C$2:$C$5</c:f>
              <c:numCache>
                <c:formatCode>General</c:formatCode>
                <c:ptCount val="4"/>
                <c:pt idx="0">
                  <c:v>85.0</c:v>
                </c:pt>
                <c:pt idx="1">
                  <c:v>70.0</c:v>
                </c:pt>
                <c:pt idx="2">
                  <c:v>45.0</c:v>
                </c:pt>
                <c:pt idx="3">
                  <c:v>35.0</c:v>
                </c:pt>
              </c:numCache>
            </c:numRef>
          </c:val>
        </c:ser>
        <c:ser>
          <c:idx val="2"/>
          <c:order val="2"/>
          <c:tx>
            <c:strRef>
              <c:f>Sheet1!$D$1</c:f>
              <c:strCache>
                <c:ptCount val="1"/>
                <c:pt idx="0">
                  <c:v>Wedge</c:v>
                </c:pt>
              </c:strCache>
            </c:strRef>
          </c:tx>
          <c:spPr>
            <a:solidFill>
              <a:srgbClr val="FF6699"/>
            </a:solidFill>
            <a:ln w="31750">
              <a:solidFill>
                <a:srgbClr val="FFFF00"/>
              </a:solidFill>
            </a:ln>
          </c:spPr>
          <c:invertIfNegative val="0"/>
          <c:cat>
            <c:strRef>
              <c:f>Sheet1!$A$2:$A$5</c:f>
              <c:strCache>
                <c:ptCount val="4"/>
                <c:pt idx="0">
                  <c:v>GGO &lt;1cm</c:v>
                </c:pt>
                <c:pt idx="1">
                  <c:v>Solid &lt;1 cm</c:v>
                </c:pt>
                <c:pt idx="2">
                  <c:v>Solid 1-3cm</c:v>
                </c:pt>
                <c:pt idx="3">
                  <c:v>Solid &gt;3 cm</c:v>
                </c:pt>
              </c:strCache>
            </c:strRef>
          </c:cat>
          <c:val>
            <c:numRef>
              <c:f>Sheet1!$D$2:$D$5</c:f>
              <c:numCache>
                <c:formatCode>General</c:formatCode>
                <c:ptCount val="4"/>
                <c:pt idx="0">
                  <c:v>83.0</c:v>
                </c:pt>
                <c:pt idx="1">
                  <c:v>65.0</c:v>
                </c:pt>
                <c:pt idx="2">
                  <c:v>35.0</c:v>
                </c:pt>
                <c:pt idx="3">
                  <c:v>25.0</c:v>
                </c:pt>
              </c:numCache>
            </c:numRef>
          </c:val>
        </c:ser>
        <c:dLbls>
          <c:showLegendKey val="0"/>
          <c:showVal val="0"/>
          <c:showCatName val="0"/>
          <c:showSerName val="0"/>
          <c:showPercent val="0"/>
          <c:showBubbleSize val="0"/>
        </c:dLbls>
        <c:gapWidth val="201"/>
        <c:gapDepth val="105"/>
        <c:shape val="cylinder"/>
        <c:axId val="314041880"/>
        <c:axId val="314044248"/>
        <c:axId val="0"/>
      </c:bar3DChart>
      <c:catAx>
        <c:axId val="314041880"/>
        <c:scaling>
          <c:orientation val="minMax"/>
        </c:scaling>
        <c:delete val="0"/>
        <c:axPos val="b"/>
        <c:majorTickMark val="out"/>
        <c:minorTickMark val="none"/>
        <c:tickLblPos val="none"/>
        <c:txPr>
          <a:bodyPr rot="-3240000"/>
          <a:lstStyle/>
          <a:p>
            <a:pPr>
              <a:defRPr/>
            </a:pPr>
            <a:endParaRPr lang="en-US"/>
          </a:p>
        </c:txPr>
        <c:crossAx val="314044248"/>
        <c:crosses val="autoZero"/>
        <c:auto val="1"/>
        <c:lblAlgn val="ctr"/>
        <c:lblOffset val="0"/>
        <c:noMultiLvlLbl val="0"/>
      </c:catAx>
      <c:valAx>
        <c:axId val="314044248"/>
        <c:scaling>
          <c:orientation val="minMax"/>
          <c:max val="100.0"/>
          <c:min val="0.0"/>
        </c:scaling>
        <c:delete val="1"/>
        <c:axPos val="l"/>
        <c:numFmt formatCode="General" sourceLinked="1"/>
        <c:majorTickMark val="out"/>
        <c:minorTickMark val="none"/>
        <c:tickLblPos val="none"/>
        <c:crossAx val="314041880"/>
        <c:crosses val="autoZero"/>
        <c:crossBetween val="between"/>
      </c:valAx>
    </c:plotArea>
    <c:plotVisOnly val="1"/>
    <c:dispBlanksAs val="gap"/>
    <c:showDLblsOverMax val="0"/>
  </c:chart>
  <c:spPr>
    <a:ln>
      <a:noFill/>
    </a:ln>
  </c:spPr>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10"/>
      <c:depthPercent val="100"/>
      <c:rAngAx val="0"/>
      <c:perspective val="10"/>
    </c:view3D>
    <c:floor>
      <c:thickness val="0"/>
      <c:spPr>
        <a:solidFill>
          <a:srgbClr val="FF0000"/>
        </a:solidFill>
      </c:spPr>
    </c:floor>
    <c:sideWall>
      <c:thickness val="0"/>
      <c:spPr>
        <a:noFill/>
      </c:spPr>
    </c:sideWall>
    <c:backWall>
      <c:thickness val="0"/>
      <c:spPr>
        <a:noFill/>
      </c:spPr>
    </c:backWall>
    <c:plotArea>
      <c:layout/>
      <c:bar3DChart>
        <c:barDir val="col"/>
        <c:grouping val="clustered"/>
        <c:varyColors val="0"/>
        <c:ser>
          <c:idx val="0"/>
          <c:order val="0"/>
          <c:tx>
            <c:strRef>
              <c:f>Sheet1!$B$1</c:f>
              <c:strCache>
                <c:ptCount val="1"/>
                <c:pt idx="0">
                  <c:v>Lobe</c:v>
                </c:pt>
              </c:strCache>
            </c:strRef>
          </c:tx>
          <c:spPr>
            <a:solidFill>
              <a:srgbClr val="0099FF"/>
            </a:solidFill>
            <a:ln w="31750">
              <a:solidFill>
                <a:srgbClr val="FF0000"/>
              </a:solidFill>
            </a:ln>
          </c:spPr>
          <c:invertIfNegative val="0"/>
          <c:cat>
            <c:strRef>
              <c:f>Sheet1!$A$2:$A$5</c:f>
              <c:strCache>
                <c:ptCount val="4"/>
                <c:pt idx="0">
                  <c:v>GGO &lt;1cm</c:v>
                </c:pt>
                <c:pt idx="1">
                  <c:v>Solid &lt;1 cm</c:v>
                </c:pt>
                <c:pt idx="2">
                  <c:v>Solid 1-3cm</c:v>
                </c:pt>
                <c:pt idx="3">
                  <c:v>Solid &gt;3 cm</c:v>
                </c:pt>
              </c:strCache>
            </c:strRef>
          </c:cat>
          <c:val>
            <c:numRef>
              <c:f>Sheet1!$B$2:$B$5</c:f>
              <c:numCache>
                <c:formatCode>General</c:formatCode>
                <c:ptCount val="4"/>
                <c:pt idx="0">
                  <c:v>80.0</c:v>
                </c:pt>
                <c:pt idx="1">
                  <c:v>70.0</c:v>
                </c:pt>
                <c:pt idx="2">
                  <c:v>55.0</c:v>
                </c:pt>
              </c:numCache>
            </c:numRef>
          </c:val>
        </c:ser>
        <c:ser>
          <c:idx val="1"/>
          <c:order val="1"/>
          <c:tx>
            <c:strRef>
              <c:f>Sheet1!$C$1</c:f>
              <c:strCache>
                <c:ptCount val="1"/>
                <c:pt idx="0">
                  <c:v>Segment</c:v>
                </c:pt>
              </c:strCache>
            </c:strRef>
          </c:tx>
          <c:spPr>
            <a:solidFill>
              <a:srgbClr val="CC99FF"/>
            </a:solidFill>
            <a:ln w="31750">
              <a:solidFill>
                <a:srgbClr val="FF0000"/>
              </a:solidFill>
            </a:ln>
          </c:spPr>
          <c:invertIfNegative val="0"/>
          <c:cat>
            <c:strRef>
              <c:f>Sheet1!$A$2:$A$5</c:f>
              <c:strCache>
                <c:ptCount val="4"/>
                <c:pt idx="0">
                  <c:v>GGO &lt;1cm</c:v>
                </c:pt>
                <c:pt idx="1">
                  <c:v>Solid &lt;1 cm</c:v>
                </c:pt>
                <c:pt idx="2">
                  <c:v>Solid 1-3cm</c:v>
                </c:pt>
                <c:pt idx="3">
                  <c:v>Solid &gt;3 cm</c:v>
                </c:pt>
              </c:strCache>
            </c:strRef>
          </c:cat>
          <c:val>
            <c:numRef>
              <c:f>Sheet1!$C$2:$C$5</c:f>
              <c:numCache>
                <c:formatCode>General</c:formatCode>
                <c:ptCount val="4"/>
                <c:pt idx="0">
                  <c:v>78.0</c:v>
                </c:pt>
                <c:pt idx="1">
                  <c:v>60.0</c:v>
                </c:pt>
                <c:pt idx="2">
                  <c:v>45.0</c:v>
                </c:pt>
                <c:pt idx="3">
                  <c:v>30.0</c:v>
                </c:pt>
              </c:numCache>
            </c:numRef>
          </c:val>
        </c:ser>
        <c:ser>
          <c:idx val="2"/>
          <c:order val="2"/>
          <c:tx>
            <c:strRef>
              <c:f>Sheet1!$D$1</c:f>
              <c:strCache>
                <c:ptCount val="1"/>
                <c:pt idx="0">
                  <c:v>Wedge</c:v>
                </c:pt>
              </c:strCache>
            </c:strRef>
          </c:tx>
          <c:spPr>
            <a:solidFill>
              <a:srgbClr val="FF6699"/>
            </a:solidFill>
            <a:ln w="31750">
              <a:solidFill>
                <a:srgbClr val="FF0000"/>
              </a:solidFill>
            </a:ln>
          </c:spPr>
          <c:invertIfNegative val="0"/>
          <c:cat>
            <c:strRef>
              <c:f>Sheet1!$A$2:$A$5</c:f>
              <c:strCache>
                <c:ptCount val="4"/>
                <c:pt idx="0">
                  <c:v>GGO &lt;1cm</c:v>
                </c:pt>
                <c:pt idx="1">
                  <c:v>Solid &lt;1 cm</c:v>
                </c:pt>
                <c:pt idx="2">
                  <c:v>Solid 1-3cm</c:v>
                </c:pt>
                <c:pt idx="3">
                  <c:v>Solid &gt;3 cm</c:v>
                </c:pt>
              </c:strCache>
            </c:strRef>
          </c:cat>
          <c:val>
            <c:numRef>
              <c:f>Sheet1!$D$2:$D$5</c:f>
              <c:numCache>
                <c:formatCode>General</c:formatCode>
                <c:ptCount val="4"/>
                <c:pt idx="0">
                  <c:v>75.0</c:v>
                </c:pt>
                <c:pt idx="1">
                  <c:v>50.0</c:v>
                </c:pt>
                <c:pt idx="2">
                  <c:v>35.0</c:v>
                </c:pt>
                <c:pt idx="3">
                  <c:v>20.0</c:v>
                </c:pt>
              </c:numCache>
            </c:numRef>
          </c:val>
        </c:ser>
        <c:dLbls>
          <c:showLegendKey val="0"/>
          <c:showVal val="0"/>
          <c:showCatName val="0"/>
          <c:showSerName val="0"/>
          <c:showPercent val="0"/>
          <c:showBubbleSize val="0"/>
        </c:dLbls>
        <c:gapWidth val="201"/>
        <c:gapDepth val="105"/>
        <c:shape val="cylinder"/>
        <c:axId val="314240568"/>
        <c:axId val="278152120"/>
        <c:axId val="0"/>
      </c:bar3DChart>
      <c:catAx>
        <c:axId val="314240568"/>
        <c:scaling>
          <c:orientation val="minMax"/>
        </c:scaling>
        <c:delete val="0"/>
        <c:axPos val="b"/>
        <c:title>
          <c:tx>
            <c:rich>
              <a:bodyPr rot="180000"/>
              <a:lstStyle/>
              <a:p>
                <a:pPr>
                  <a:defRPr sz="2000">
                    <a:latin typeface="Arial Narrow" pitchFamily="34" charset="0"/>
                  </a:defRPr>
                </a:pPr>
                <a:r>
                  <a:rPr lang="en-US" sz="2000" dirty="0" smtClean="0">
                    <a:latin typeface="+mj-lt"/>
                    <a:sym typeface="Symbol"/>
                  </a:rPr>
                  <a:t></a:t>
                </a:r>
                <a:r>
                  <a:rPr lang="en-US" sz="2000" dirty="0" smtClean="0">
                    <a:latin typeface="Arial Narrow" pitchFamily="34" charset="0"/>
                  </a:rPr>
                  <a:t>  </a:t>
                </a:r>
                <a:r>
                  <a:rPr lang="en-US" sz="2000" dirty="0">
                    <a:latin typeface="Arial Narrow" pitchFamily="34" charset="0"/>
                  </a:rPr>
                  <a:t>↑ Tumor Burden   </a:t>
                </a:r>
                <a:r>
                  <a:rPr lang="en-US" sz="2000" dirty="0" smtClean="0">
                    <a:latin typeface="+mn-lt"/>
                    <a:sym typeface="Symbol"/>
                  </a:rPr>
                  <a:t></a:t>
                </a:r>
                <a:endParaRPr lang="en-US" sz="2000" dirty="0">
                  <a:latin typeface="+mn-lt"/>
                </a:endParaRPr>
              </a:p>
            </c:rich>
          </c:tx>
          <c:layout>
            <c:manualLayout>
              <c:xMode val="edge"/>
              <c:yMode val="edge"/>
              <c:x val="0.357291451497923"/>
              <c:y val="0.856627848272866"/>
            </c:manualLayout>
          </c:layout>
          <c:overlay val="0"/>
          <c:spPr>
            <a:ln>
              <a:solidFill>
                <a:schemeClr val="tx1"/>
              </a:solidFill>
            </a:ln>
          </c:spPr>
        </c:title>
        <c:majorTickMark val="out"/>
        <c:minorTickMark val="none"/>
        <c:tickLblPos val="nextTo"/>
        <c:txPr>
          <a:bodyPr rot="0"/>
          <a:lstStyle/>
          <a:p>
            <a:pPr>
              <a:defRPr>
                <a:latin typeface="Arial Narrow" pitchFamily="34" charset="0"/>
              </a:defRPr>
            </a:pPr>
            <a:endParaRPr lang="en-US"/>
          </a:p>
        </c:txPr>
        <c:crossAx val="278152120"/>
        <c:crosses val="autoZero"/>
        <c:auto val="1"/>
        <c:lblAlgn val="ctr"/>
        <c:lblOffset val="0"/>
        <c:noMultiLvlLbl val="0"/>
      </c:catAx>
      <c:valAx>
        <c:axId val="278152120"/>
        <c:scaling>
          <c:orientation val="minMax"/>
          <c:max val="100.0"/>
          <c:min val="0.0"/>
        </c:scaling>
        <c:delete val="0"/>
        <c:axPos val="l"/>
        <c:title>
          <c:tx>
            <c:rich>
              <a:bodyPr rot="-5400000" vert="horz"/>
              <a:lstStyle/>
              <a:p>
                <a:pPr>
                  <a:defRPr sz="1600"/>
                </a:pPr>
                <a:r>
                  <a:rPr lang="en-US" sz="2000" b="0" dirty="0" smtClean="0">
                    <a:latin typeface="Arial Narrow" pitchFamily="34" charset="0"/>
                  </a:rPr>
                  <a:t>5</a:t>
                </a:r>
                <a:r>
                  <a:rPr lang="en-US" sz="2000" b="0" baseline="0" dirty="0" smtClean="0">
                    <a:latin typeface="Arial Narrow" pitchFamily="34" charset="0"/>
                  </a:rPr>
                  <a:t> yr </a:t>
                </a:r>
                <a:r>
                  <a:rPr lang="en-US" sz="2000" b="0" dirty="0" smtClean="0">
                    <a:latin typeface="Arial Narrow" pitchFamily="34" charset="0"/>
                  </a:rPr>
                  <a:t>Overall Survival</a:t>
                </a:r>
                <a:endParaRPr lang="en-US" sz="1600" b="0" dirty="0">
                  <a:latin typeface="Arial Narrow" pitchFamily="34" charset="0"/>
                </a:endParaRPr>
              </a:p>
            </c:rich>
          </c:tx>
          <c:layout/>
          <c:overlay val="0"/>
        </c:title>
        <c:numFmt formatCode="General" sourceLinked="1"/>
        <c:majorTickMark val="out"/>
        <c:minorTickMark val="out"/>
        <c:tickLblPos val="nextTo"/>
        <c:crossAx val="314240568"/>
        <c:crosses val="autoZero"/>
        <c:crossBetween val="between"/>
        <c:majorUnit val="20.0"/>
        <c:minorUnit val="10.0"/>
      </c:valAx>
    </c:plotArea>
    <c:plotVisOnly val="1"/>
    <c:dispBlanksAs val="gap"/>
    <c:showDLblsOverMax val="0"/>
  </c:chart>
  <c:spPr>
    <a:ln>
      <a:noFill/>
    </a:ln>
  </c:spPr>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10"/>
      <c:rAngAx val="0"/>
      <c:perspective val="10"/>
    </c:view3D>
    <c:floor>
      <c:thickness val="0"/>
      <c:spPr>
        <a:solidFill>
          <a:srgbClr val="00FF00"/>
        </a:solidFill>
      </c:spPr>
    </c:floor>
    <c:sideWall>
      <c:thickness val="0"/>
    </c:sideWall>
    <c:backWall>
      <c:thickness val="0"/>
    </c:backWall>
    <c:plotArea>
      <c:layout/>
      <c:bar3DChart>
        <c:barDir val="col"/>
        <c:grouping val="clustered"/>
        <c:varyColors val="0"/>
        <c:ser>
          <c:idx val="0"/>
          <c:order val="0"/>
          <c:tx>
            <c:strRef>
              <c:f>Sheet1!$B$1</c:f>
              <c:strCache>
                <c:ptCount val="1"/>
                <c:pt idx="0">
                  <c:v>Lobe</c:v>
                </c:pt>
              </c:strCache>
            </c:strRef>
          </c:tx>
          <c:spPr>
            <a:solidFill>
              <a:srgbClr val="0099FF"/>
            </a:solidFill>
            <a:ln w="31750">
              <a:solidFill>
                <a:srgbClr val="00FF00"/>
              </a:solidFill>
            </a:ln>
          </c:spPr>
          <c:invertIfNegative val="0"/>
          <c:cat>
            <c:strRef>
              <c:f>Sheet1!$A$2:$A$5</c:f>
              <c:strCache>
                <c:ptCount val="4"/>
                <c:pt idx="0">
                  <c:v>GGO &lt;1cm</c:v>
                </c:pt>
                <c:pt idx="1">
                  <c:v>Solid &lt;1 cm</c:v>
                </c:pt>
                <c:pt idx="2">
                  <c:v>Solid 1-3cm</c:v>
                </c:pt>
                <c:pt idx="3">
                  <c:v>Solid &gt;3 cm</c:v>
                </c:pt>
              </c:strCache>
            </c:strRef>
          </c:cat>
          <c:val>
            <c:numRef>
              <c:f>Sheet1!$B$2:$B$5</c:f>
              <c:numCache>
                <c:formatCode>General</c:formatCode>
                <c:ptCount val="4"/>
                <c:pt idx="0">
                  <c:v>97.0</c:v>
                </c:pt>
                <c:pt idx="1">
                  <c:v>85.0</c:v>
                </c:pt>
                <c:pt idx="2">
                  <c:v>70.0</c:v>
                </c:pt>
                <c:pt idx="3">
                  <c:v>55.0</c:v>
                </c:pt>
              </c:numCache>
            </c:numRef>
          </c:val>
        </c:ser>
        <c:ser>
          <c:idx val="1"/>
          <c:order val="1"/>
          <c:tx>
            <c:strRef>
              <c:f>Sheet1!$C$1</c:f>
              <c:strCache>
                <c:ptCount val="1"/>
                <c:pt idx="0">
                  <c:v>Segment</c:v>
                </c:pt>
              </c:strCache>
            </c:strRef>
          </c:tx>
          <c:spPr>
            <a:solidFill>
              <a:srgbClr val="CC99FF"/>
            </a:solidFill>
            <a:ln w="31750">
              <a:solidFill>
                <a:srgbClr val="00FF00"/>
              </a:solidFill>
            </a:ln>
          </c:spPr>
          <c:invertIfNegative val="0"/>
          <c:cat>
            <c:strRef>
              <c:f>Sheet1!$A$2:$A$5</c:f>
              <c:strCache>
                <c:ptCount val="4"/>
                <c:pt idx="0">
                  <c:v>GGO &lt;1cm</c:v>
                </c:pt>
                <c:pt idx="1">
                  <c:v>Solid &lt;1 cm</c:v>
                </c:pt>
                <c:pt idx="2">
                  <c:v>Solid 1-3cm</c:v>
                </c:pt>
                <c:pt idx="3">
                  <c:v>Solid &gt;3 cm</c:v>
                </c:pt>
              </c:strCache>
            </c:strRef>
          </c:cat>
          <c:val>
            <c:numRef>
              <c:f>Sheet1!$C$2:$C$5</c:f>
              <c:numCache>
                <c:formatCode>General</c:formatCode>
                <c:ptCount val="4"/>
                <c:pt idx="0">
                  <c:v>97.0</c:v>
                </c:pt>
                <c:pt idx="1">
                  <c:v>80.0</c:v>
                </c:pt>
                <c:pt idx="2">
                  <c:v>55.0</c:v>
                </c:pt>
                <c:pt idx="3">
                  <c:v>45.0</c:v>
                </c:pt>
              </c:numCache>
            </c:numRef>
          </c:val>
        </c:ser>
        <c:ser>
          <c:idx val="2"/>
          <c:order val="2"/>
          <c:tx>
            <c:strRef>
              <c:f>Sheet1!$D$1</c:f>
              <c:strCache>
                <c:ptCount val="1"/>
                <c:pt idx="0">
                  <c:v>Wedge</c:v>
                </c:pt>
              </c:strCache>
            </c:strRef>
          </c:tx>
          <c:spPr>
            <a:solidFill>
              <a:srgbClr val="FF6699"/>
            </a:solidFill>
            <a:ln w="31750">
              <a:solidFill>
                <a:srgbClr val="00FF00"/>
              </a:solidFill>
            </a:ln>
          </c:spPr>
          <c:invertIfNegative val="0"/>
          <c:cat>
            <c:strRef>
              <c:f>Sheet1!$A$2:$A$5</c:f>
              <c:strCache>
                <c:ptCount val="4"/>
                <c:pt idx="0">
                  <c:v>GGO &lt;1cm</c:v>
                </c:pt>
                <c:pt idx="1">
                  <c:v>Solid &lt;1 cm</c:v>
                </c:pt>
                <c:pt idx="2">
                  <c:v>Solid 1-3cm</c:v>
                </c:pt>
                <c:pt idx="3">
                  <c:v>Solid &gt;3 cm</c:v>
                </c:pt>
              </c:strCache>
            </c:strRef>
          </c:cat>
          <c:val>
            <c:numRef>
              <c:f>Sheet1!$D$2:$D$5</c:f>
              <c:numCache>
                <c:formatCode>General</c:formatCode>
                <c:ptCount val="4"/>
                <c:pt idx="0">
                  <c:v>97.0</c:v>
                </c:pt>
                <c:pt idx="1">
                  <c:v>75.0</c:v>
                </c:pt>
                <c:pt idx="2">
                  <c:v>45.0</c:v>
                </c:pt>
                <c:pt idx="3">
                  <c:v>30.0</c:v>
                </c:pt>
              </c:numCache>
            </c:numRef>
          </c:val>
        </c:ser>
        <c:dLbls>
          <c:showLegendKey val="0"/>
          <c:showVal val="0"/>
          <c:showCatName val="0"/>
          <c:showSerName val="0"/>
          <c:showPercent val="0"/>
          <c:showBubbleSize val="0"/>
        </c:dLbls>
        <c:gapWidth val="201"/>
        <c:gapDepth val="105"/>
        <c:shape val="cylinder"/>
        <c:axId val="313671944"/>
        <c:axId val="313674952"/>
        <c:axId val="0"/>
      </c:bar3DChart>
      <c:catAx>
        <c:axId val="313671944"/>
        <c:scaling>
          <c:orientation val="minMax"/>
        </c:scaling>
        <c:delete val="0"/>
        <c:axPos val="b"/>
        <c:majorTickMark val="out"/>
        <c:minorTickMark val="none"/>
        <c:tickLblPos val="none"/>
        <c:txPr>
          <a:bodyPr rot="-3240000"/>
          <a:lstStyle/>
          <a:p>
            <a:pPr>
              <a:defRPr/>
            </a:pPr>
            <a:endParaRPr lang="en-US"/>
          </a:p>
        </c:txPr>
        <c:crossAx val="313674952"/>
        <c:crosses val="autoZero"/>
        <c:auto val="1"/>
        <c:lblAlgn val="ctr"/>
        <c:lblOffset val="0"/>
        <c:noMultiLvlLbl val="0"/>
      </c:catAx>
      <c:valAx>
        <c:axId val="313674952"/>
        <c:scaling>
          <c:orientation val="minMax"/>
          <c:max val="100.0"/>
          <c:min val="0.0"/>
        </c:scaling>
        <c:delete val="1"/>
        <c:axPos val="l"/>
        <c:majorGridlines/>
        <c:numFmt formatCode="General" sourceLinked="1"/>
        <c:majorTickMark val="out"/>
        <c:minorTickMark val="none"/>
        <c:tickLblPos val="none"/>
        <c:crossAx val="313671944"/>
        <c:crosses val="autoZero"/>
        <c:crossBetween val="between"/>
      </c:valAx>
    </c:plotArea>
    <c:plotVisOnly val="1"/>
    <c:dispBlanksAs val="gap"/>
    <c:showDLblsOverMax val="0"/>
  </c:chart>
  <c:spPr>
    <a:ln>
      <a:noFill/>
    </a:ln>
  </c:spPr>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10"/>
      <c:rAngAx val="0"/>
      <c:perspective val="10"/>
    </c:view3D>
    <c:floor>
      <c:thickness val="0"/>
      <c:spPr>
        <a:solidFill>
          <a:srgbClr val="FFFF00"/>
        </a:solidFill>
      </c:spPr>
    </c:floor>
    <c:sideWall>
      <c:thickness val="0"/>
      <c:spPr>
        <a:noFill/>
        <a:ln>
          <a:noFill/>
        </a:ln>
      </c:spPr>
    </c:sideWall>
    <c:backWall>
      <c:thickness val="0"/>
      <c:spPr>
        <a:noFill/>
        <a:ln>
          <a:noFill/>
        </a:ln>
      </c:spPr>
    </c:backWall>
    <c:plotArea>
      <c:layout/>
      <c:bar3DChart>
        <c:barDir val="col"/>
        <c:grouping val="clustered"/>
        <c:varyColors val="0"/>
        <c:ser>
          <c:idx val="0"/>
          <c:order val="0"/>
          <c:tx>
            <c:strRef>
              <c:f>Sheet1!$B$1</c:f>
              <c:strCache>
                <c:ptCount val="1"/>
                <c:pt idx="0">
                  <c:v>Lobe</c:v>
                </c:pt>
              </c:strCache>
            </c:strRef>
          </c:tx>
          <c:spPr>
            <a:solidFill>
              <a:srgbClr val="0099FF"/>
            </a:solidFill>
            <a:ln w="31750">
              <a:solidFill>
                <a:srgbClr val="FFFF00"/>
              </a:solidFill>
            </a:ln>
          </c:spPr>
          <c:invertIfNegative val="0"/>
          <c:cat>
            <c:strRef>
              <c:f>Sheet1!$A$2:$A$5</c:f>
              <c:strCache>
                <c:ptCount val="4"/>
                <c:pt idx="0">
                  <c:v>GGO &lt;1cm</c:v>
                </c:pt>
                <c:pt idx="1">
                  <c:v>Solid &lt;1 cm</c:v>
                </c:pt>
                <c:pt idx="2">
                  <c:v>Solid 1-3cm</c:v>
                </c:pt>
                <c:pt idx="3">
                  <c:v>Solid &gt;3 cm</c:v>
                </c:pt>
              </c:strCache>
            </c:strRef>
          </c:cat>
          <c:val>
            <c:numRef>
              <c:f>Sheet1!$B$2:$B$5</c:f>
              <c:numCache>
                <c:formatCode>General</c:formatCode>
                <c:ptCount val="4"/>
                <c:pt idx="0">
                  <c:v>87.0</c:v>
                </c:pt>
                <c:pt idx="1">
                  <c:v>75.0</c:v>
                </c:pt>
                <c:pt idx="2">
                  <c:v>60.0</c:v>
                </c:pt>
                <c:pt idx="3">
                  <c:v>45.0</c:v>
                </c:pt>
              </c:numCache>
            </c:numRef>
          </c:val>
        </c:ser>
        <c:ser>
          <c:idx val="1"/>
          <c:order val="1"/>
          <c:tx>
            <c:strRef>
              <c:f>Sheet1!$C$1</c:f>
              <c:strCache>
                <c:ptCount val="1"/>
                <c:pt idx="0">
                  <c:v>Segment</c:v>
                </c:pt>
              </c:strCache>
            </c:strRef>
          </c:tx>
          <c:spPr>
            <a:solidFill>
              <a:srgbClr val="CC99FF"/>
            </a:solidFill>
            <a:ln w="31750">
              <a:solidFill>
                <a:srgbClr val="FFFF00"/>
              </a:solidFill>
            </a:ln>
          </c:spPr>
          <c:invertIfNegative val="0"/>
          <c:cat>
            <c:strRef>
              <c:f>Sheet1!$A$2:$A$5</c:f>
              <c:strCache>
                <c:ptCount val="4"/>
                <c:pt idx="0">
                  <c:v>GGO &lt;1cm</c:v>
                </c:pt>
                <c:pt idx="1">
                  <c:v>Solid &lt;1 cm</c:v>
                </c:pt>
                <c:pt idx="2">
                  <c:v>Solid 1-3cm</c:v>
                </c:pt>
                <c:pt idx="3">
                  <c:v>Solid &gt;3 cm</c:v>
                </c:pt>
              </c:strCache>
            </c:strRef>
          </c:cat>
          <c:val>
            <c:numRef>
              <c:f>Sheet1!$C$2:$C$5</c:f>
              <c:numCache>
                <c:formatCode>General</c:formatCode>
                <c:ptCount val="4"/>
                <c:pt idx="0">
                  <c:v>85.0</c:v>
                </c:pt>
                <c:pt idx="1">
                  <c:v>70.0</c:v>
                </c:pt>
                <c:pt idx="2">
                  <c:v>45.0</c:v>
                </c:pt>
                <c:pt idx="3">
                  <c:v>35.0</c:v>
                </c:pt>
              </c:numCache>
            </c:numRef>
          </c:val>
        </c:ser>
        <c:ser>
          <c:idx val="2"/>
          <c:order val="2"/>
          <c:tx>
            <c:strRef>
              <c:f>Sheet1!$D$1</c:f>
              <c:strCache>
                <c:ptCount val="1"/>
                <c:pt idx="0">
                  <c:v>Wedge</c:v>
                </c:pt>
              </c:strCache>
            </c:strRef>
          </c:tx>
          <c:spPr>
            <a:solidFill>
              <a:srgbClr val="FF6699"/>
            </a:solidFill>
            <a:ln w="31750">
              <a:solidFill>
                <a:srgbClr val="FFFF00"/>
              </a:solidFill>
            </a:ln>
          </c:spPr>
          <c:invertIfNegative val="0"/>
          <c:cat>
            <c:strRef>
              <c:f>Sheet1!$A$2:$A$5</c:f>
              <c:strCache>
                <c:ptCount val="4"/>
                <c:pt idx="0">
                  <c:v>GGO &lt;1cm</c:v>
                </c:pt>
                <c:pt idx="1">
                  <c:v>Solid &lt;1 cm</c:v>
                </c:pt>
                <c:pt idx="2">
                  <c:v>Solid 1-3cm</c:v>
                </c:pt>
                <c:pt idx="3">
                  <c:v>Solid &gt;3 cm</c:v>
                </c:pt>
              </c:strCache>
            </c:strRef>
          </c:cat>
          <c:val>
            <c:numRef>
              <c:f>Sheet1!$D$2:$D$5</c:f>
              <c:numCache>
                <c:formatCode>General</c:formatCode>
                <c:ptCount val="4"/>
                <c:pt idx="0">
                  <c:v>83.0</c:v>
                </c:pt>
                <c:pt idx="1">
                  <c:v>65.0</c:v>
                </c:pt>
                <c:pt idx="2">
                  <c:v>35.0</c:v>
                </c:pt>
                <c:pt idx="3">
                  <c:v>25.0</c:v>
                </c:pt>
              </c:numCache>
            </c:numRef>
          </c:val>
        </c:ser>
        <c:dLbls>
          <c:showLegendKey val="0"/>
          <c:showVal val="0"/>
          <c:showCatName val="0"/>
          <c:showSerName val="0"/>
          <c:showPercent val="0"/>
          <c:showBubbleSize val="0"/>
        </c:dLbls>
        <c:gapWidth val="201"/>
        <c:gapDepth val="105"/>
        <c:shape val="cylinder"/>
        <c:axId val="313706824"/>
        <c:axId val="313709832"/>
        <c:axId val="0"/>
      </c:bar3DChart>
      <c:catAx>
        <c:axId val="313706824"/>
        <c:scaling>
          <c:orientation val="minMax"/>
        </c:scaling>
        <c:delete val="0"/>
        <c:axPos val="b"/>
        <c:majorTickMark val="out"/>
        <c:minorTickMark val="none"/>
        <c:tickLblPos val="none"/>
        <c:txPr>
          <a:bodyPr rot="-3240000"/>
          <a:lstStyle/>
          <a:p>
            <a:pPr>
              <a:defRPr/>
            </a:pPr>
            <a:endParaRPr lang="en-US"/>
          </a:p>
        </c:txPr>
        <c:crossAx val="313709832"/>
        <c:crosses val="autoZero"/>
        <c:auto val="1"/>
        <c:lblAlgn val="ctr"/>
        <c:lblOffset val="0"/>
        <c:noMultiLvlLbl val="0"/>
      </c:catAx>
      <c:valAx>
        <c:axId val="313709832"/>
        <c:scaling>
          <c:orientation val="minMax"/>
          <c:max val="100.0"/>
          <c:min val="0.0"/>
        </c:scaling>
        <c:delete val="1"/>
        <c:axPos val="l"/>
        <c:numFmt formatCode="General" sourceLinked="1"/>
        <c:majorTickMark val="out"/>
        <c:minorTickMark val="none"/>
        <c:tickLblPos val="none"/>
        <c:crossAx val="313706824"/>
        <c:crosses val="autoZero"/>
        <c:crossBetween val="between"/>
      </c:valAx>
    </c:plotArea>
    <c:plotVisOnly val="1"/>
    <c:dispBlanksAs val="gap"/>
    <c:showDLblsOverMax val="0"/>
  </c:chart>
  <c:spPr>
    <a:ln>
      <a:noFill/>
    </a:ln>
  </c:spPr>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10"/>
      <c:depthPercent val="100"/>
      <c:rAngAx val="0"/>
      <c:perspective val="10"/>
    </c:view3D>
    <c:floor>
      <c:thickness val="0"/>
      <c:spPr>
        <a:solidFill>
          <a:srgbClr val="FF0000"/>
        </a:solidFill>
      </c:spPr>
    </c:floor>
    <c:sideWall>
      <c:thickness val="0"/>
      <c:spPr>
        <a:noFill/>
      </c:spPr>
    </c:sideWall>
    <c:backWall>
      <c:thickness val="0"/>
      <c:spPr>
        <a:noFill/>
      </c:spPr>
    </c:backWall>
    <c:plotArea>
      <c:layout/>
      <c:bar3DChart>
        <c:barDir val="col"/>
        <c:grouping val="clustered"/>
        <c:varyColors val="0"/>
        <c:ser>
          <c:idx val="0"/>
          <c:order val="0"/>
          <c:tx>
            <c:strRef>
              <c:f>Sheet1!$B$1</c:f>
              <c:strCache>
                <c:ptCount val="1"/>
                <c:pt idx="0">
                  <c:v>Lobe</c:v>
                </c:pt>
              </c:strCache>
            </c:strRef>
          </c:tx>
          <c:spPr>
            <a:solidFill>
              <a:srgbClr val="0099FF"/>
            </a:solidFill>
            <a:ln w="31750">
              <a:solidFill>
                <a:srgbClr val="FF0000"/>
              </a:solidFill>
            </a:ln>
          </c:spPr>
          <c:invertIfNegative val="0"/>
          <c:cat>
            <c:strRef>
              <c:f>Sheet1!$A$2:$A$5</c:f>
              <c:strCache>
                <c:ptCount val="4"/>
                <c:pt idx="0">
                  <c:v>GGO &lt;1cm</c:v>
                </c:pt>
                <c:pt idx="1">
                  <c:v>Solid &lt;1 cm</c:v>
                </c:pt>
                <c:pt idx="2">
                  <c:v>Solid 1-3cm</c:v>
                </c:pt>
                <c:pt idx="3">
                  <c:v>Solid &gt;3 cm</c:v>
                </c:pt>
              </c:strCache>
            </c:strRef>
          </c:cat>
          <c:val>
            <c:numRef>
              <c:f>Sheet1!$B$2:$B$5</c:f>
              <c:numCache>
                <c:formatCode>General</c:formatCode>
                <c:ptCount val="4"/>
                <c:pt idx="0">
                  <c:v>80.0</c:v>
                </c:pt>
                <c:pt idx="1">
                  <c:v>70.0</c:v>
                </c:pt>
                <c:pt idx="2">
                  <c:v>55.0</c:v>
                </c:pt>
              </c:numCache>
            </c:numRef>
          </c:val>
        </c:ser>
        <c:ser>
          <c:idx val="1"/>
          <c:order val="1"/>
          <c:tx>
            <c:strRef>
              <c:f>Sheet1!$C$1</c:f>
              <c:strCache>
                <c:ptCount val="1"/>
                <c:pt idx="0">
                  <c:v>Segment</c:v>
                </c:pt>
              </c:strCache>
            </c:strRef>
          </c:tx>
          <c:spPr>
            <a:solidFill>
              <a:srgbClr val="CC99FF"/>
            </a:solidFill>
            <a:ln w="31750">
              <a:solidFill>
                <a:srgbClr val="FF0000"/>
              </a:solidFill>
            </a:ln>
          </c:spPr>
          <c:invertIfNegative val="0"/>
          <c:cat>
            <c:strRef>
              <c:f>Sheet1!$A$2:$A$5</c:f>
              <c:strCache>
                <c:ptCount val="4"/>
                <c:pt idx="0">
                  <c:v>GGO &lt;1cm</c:v>
                </c:pt>
                <c:pt idx="1">
                  <c:v>Solid &lt;1 cm</c:v>
                </c:pt>
                <c:pt idx="2">
                  <c:v>Solid 1-3cm</c:v>
                </c:pt>
                <c:pt idx="3">
                  <c:v>Solid &gt;3 cm</c:v>
                </c:pt>
              </c:strCache>
            </c:strRef>
          </c:cat>
          <c:val>
            <c:numRef>
              <c:f>Sheet1!$C$2:$C$5</c:f>
              <c:numCache>
                <c:formatCode>General</c:formatCode>
                <c:ptCount val="4"/>
                <c:pt idx="0">
                  <c:v>78.0</c:v>
                </c:pt>
                <c:pt idx="1">
                  <c:v>60.0</c:v>
                </c:pt>
                <c:pt idx="2">
                  <c:v>45.0</c:v>
                </c:pt>
                <c:pt idx="3">
                  <c:v>30.0</c:v>
                </c:pt>
              </c:numCache>
            </c:numRef>
          </c:val>
        </c:ser>
        <c:ser>
          <c:idx val="2"/>
          <c:order val="2"/>
          <c:tx>
            <c:strRef>
              <c:f>Sheet1!$D$1</c:f>
              <c:strCache>
                <c:ptCount val="1"/>
                <c:pt idx="0">
                  <c:v>Wedge</c:v>
                </c:pt>
              </c:strCache>
            </c:strRef>
          </c:tx>
          <c:spPr>
            <a:solidFill>
              <a:srgbClr val="FF6699"/>
            </a:solidFill>
            <a:ln w="31750">
              <a:solidFill>
                <a:srgbClr val="FF0000"/>
              </a:solidFill>
            </a:ln>
          </c:spPr>
          <c:invertIfNegative val="0"/>
          <c:cat>
            <c:strRef>
              <c:f>Sheet1!$A$2:$A$5</c:f>
              <c:strCache>
                <c:ptCount val="4"/>
                <c:pt idx="0">
                  <c:v>GGO &lt;1cm</c:v>
                </c:pt>
                <c:pt idx="1">
                  <c:v>Solid &lt;1 cm</c:v>
                </c:pt>
                <c:pt idx="2">
                  <c:v>Solid 1-3cm</c:v>
                </c:pt>
                <c:pt idx="3">
                  <c:v>Solid &gt;3 cm</c:v>
                </c:pt>
              </c:strCache>
            </c:strRef>
          </c:cat>
          <c:val>
            <c:numRef>
              <c:f>Sheet1!$D$2:$D$5</c:f>
              <c:numCache>
                <c:formatCode>General</c:formatCode>
                <c:ptCount val="4"/>
                <c:pt idx="0">
                  <c:v>75.0</c:v>
                </c:pt>
                <c:pt idx="1">
                  <c:v>50.0</c:v>
                </c:pt>
                <c:pt idx="2">
                  <c:v>35.0</c:v>
                </c:pt>
                <c:pt idx="3">
                  <c:v>20.0</c:v>
                </c:pt>
              </c:numCache>
            </c:numRef>
          </c:val>
        </c:ser>
        <c:dLbls>
          <c:showLegendKey val="0"/>
          <c:showVal val="0"/>
          <c:showCatName val="0"/>
          <c:showSerName val="0"/>
          <c:showPercent val="0"/>
          <c:showBubbleSize val="0"/>
        </c:dLbls>
        <c:gapWidth val="201"/>
        <c:gapDepth val="105"/>
        <c:shape val="cylinder"/>
        <c:axId val="313749880"/>
        <c:axId val="313756648"/>
        <c:axId val="0"/>
      </c:bar3DChart>
      <c:catAx>
        <c:axId val="313749880"/>
        <c:scaling>
          <c:orientation val="minMax"/>
        </c:scaling>
        <c:delete val="0"/>
        <c:axPos val="b"/>
        <c:title>
          <c:tx>
            <c:rich>
              <a:bodyPr rot="180000"/>
              <a:lstStyle/>
              <a:p>
                <a:pPr>
                  <a:defRPr sz="2000">
                    <a:solidFill>
                      <a:schemeClr val="tx1">
                        <a:lumMod val="75000"/>
                      </a:schemeClr>
                    </a:solidFill>
                    <a:latin typeface="Arial Narrow" pitchFamily="34" charset="0"/>
                  </a:defRPr>
                </a:pPr>
                <a:r>
                  <a:rPr lang="en-US" sz="2000" dirty="0" smtClean="0">
                    <a:solidFill>
                      <a:schemeClr val="tx1">
                        <a:lumMod val="75000"/>
                      </a:schemeClr>
                    </a:solidFill>
                    <a:latin typeface="+mj-lt"/>
                    <a:sym typeface="Symbol"/>
                  </a:rPr>
                  <a:t></a:t>
                </a:r>
                <a:r>
                  <a:rPr lang="en-US" sz="2000" dirty="0" smtClean="0">
                    <a:solidFill>
                      <a:schemeClr val="tx1">
                        <a:lumMod val="75000"/>
                      </a:schemeClr>
                    </a:solidFill>
                    <a:latin typeface="Arial Narrow" pitchFamily="34" charset="0"/>
                  </a:rPr>
                  <a:t>  </a:t>
                </a:r>
                <a:r>
                  <a:rPr lang="en-US" sz="2000" dirty="0">
                    <a:solidFill>
                      <a:schemeClr val="tx1">
                        <a:lumMod val="75000"/>
                      </a:schemeClr>
                    </a:solidFill>
                    <a:latin typeface="Arial Narrow" pitchFamily="34" charset="0"/>
                  </a:rPr>
                  <a:t>↑ Tumor Burden   </a:t>
                </a:r>
                <a:r>
                  <a:rPr lang="en-US" sz="2000" dirty="0" smtClean="0">
                    <a:solidFill>
                      <a:schemeClr val="tx1">
                        <a:lumMod val="75000"/>
                      </a:schemeClr>
                    </a:solidFill>
                    <a:latin typeface="+mn-lt"/>
                    <a:sym typeface="Symbol"/>
                  </a:rPr>
                  <a:t></a:t>
                </a:r>
                <a:endParaRPr lang="en-US" sz="2000" dirty="0">
                  <a:solidFill>
                    <a:schemeClr val="tx1">
                      <a:lumMod val="75000"/>
                    </a:schemeClr>
                  </a:solidFill>
                  <a:latin typeface="+mn-lt"/>
                </a:endParaRPr>
              </a:p>
            </c:rich>
          </c:tx>
          <c:layout>
            <c:manualLayout>
              <c:xMode val="edge"/>
              <c:yMode val="edge"/>
              <c:x val="0.357291451497923"/>
              <c:y val="0.856627848272867"/>
            </c:manualLayout>
          </c:layout>
          <c:overlay val="0"/>
          <c:spPr>
            <a:ln>
              <a:solidFill>
                <a:schemeClr val="tx1"/>
              </a:solidFill>
            </a:ln>
          </c:spPr>
        </c:title>
        <c:majorTickMark val="out"/>
        <c:minorTickMark val="none"/>
        <c:tickLblPos val="nextTo"/>
        <c:txPr>
          <a:bodyPr rot="0"/>
          <a:lstStyle/>
          <a:p>
            <a:pPr>
              <a:defRPr>
                <a:solidFill>
                  <a:schemeClr val="tx1">
                    <a:lumMod val="75000"/>
                  </a:schemeClr>
                </a:solidFill>
                <a:latin typeface="Arial Narrow" pitchFamily="34" charset="0"/>
              </a:defRPr>
            </a:pPr>
            <a:endParaRPr lang="en-US"/>
          </a:p>
        </c:txPr>
        <c:crossAx val="313756648"/>
        <c:crosses val="autoZero"/>
        <c:auto val="1"/>
        <c:lblAlgn val="ctr"/>
        <c:lblOffset val="0"/>
        <c:noMultiLvlLbl val="0"/>
      </c:catAx>
      <c:valAx>
        <c:axId val="313756648"/>
        <c:scaling>
          <c:orientation val="minMax"/>
          <c:max val="100.0"/>
          <c:min val="0.0"/>
        </c:scaling>
        <c:delete val="0"/>
        <c:axPos val="l"/>
        <c:title>
          <c:tx>
            <c:rich>
              <a:bodyPr rot="-5400000" vert="horz"/>
              <a:lstStyle/>
              <a:p>
                <a:pPr>
                  <a:defRPr sz="1600">
                    <a:solidFill>
                      <a:schemeClr val="tx1">
                        <a:lumMod val="75000"/>
                      </a:schemeClr>
                    </a:solidFill>
                  </a:defRPr>
                </a:pPr>
                <a:r>
                  <a:rPr lang="en-US" sz="2000" b="0" dirty="0" smtClean="0">
                    <a:solidFill>
                      <a:schemeClr val="tx1">
                        <a:lumMod val="75000"/>
                      </a:schemeClr>
                    </a:solidFill>
                    <a:latin typeface="Arial Narrow" pitchFamily="34" charset="0"/>
                  </a:rPr>
                  <a:t>5</a:t>
                </a:r>
                <a:r>
                  <a:rPr lang="en-US" sz="2000" b="0" baseline="0" dirty="0" smtClean="0">
                    <a:solidFill>
                      <a:schemeClr val="tx1">
                        <a:lumMod val="75000"/>
                      </a:schemeClr>
                    </a:solidFill>
                    <a:latin typeface="Arial Narrow" pitchFamily="34" charset="0"/>
                  </a:rPr>
                  <a:t> yr </a:t>
                </a:r>
                <a:r>
                  <a:rPr lang="en-US" sz="2000" b="0" dirty="0" smtClean="0">
                    <a:solidFill>
                      <a:schemeClr val="tx1">
                        <a:lumMod val="75000"/>
                      </a:schemeClr>
                    </a:solidFill>
                    <a:latin typeface="Arial Narrow" pitchFamily="34" charset="0"/>
                  </a:rPr>
                  <a:t>Overall Survival</a:t>
                </a:r>
                <a:endParaRPr lang="en-US" sz="1600" b="0" dirty="0">
                  <a:solidFill>
                    <a:schemeClr val="tx1">
                      <a:lumMod val="75000"/>
                    </a:schemeClr>
                  </a:solidFill>
                  <a:latin typeface="Arial Narrow" pitchFamily="34" charset="0"/>
                </a:endParaRPr>
              </a:p>
            </c:rich>
          </c:tx>
          <c:layout/>
          <c:overlay val="0"/>
        </c:title>
        <c:numFmt formatCode="General" sourceLinked="1"/>
        <c:majorTickMark val="out"/>
        <c:minorTickMark val="out"/>
        <c:tickLblPos val="nextTo"/>
        <c:txPr>
          <a:bodyPr/>
          <a:lstStyle/>
          <a:p>
            <a:pPr>
              <a:defRPr>
                <a:solidFill>
                  <a:schemeClr val="tx1">
                    <a:lumMod val="75000"/>
                  </a:schemeClr>
                </a:solidFill>
              </a:defRPr>
            </a:pPr>
            <a:endParaRPr lang="en-US"/>
          </a:p>
        </c:txPr>
        <c:crossAx val="313749880"/>
        <c:crosses val="autoZero"/>
        <c:crossBetween val="between"/>
        <c:majorUnit val="20.0"/>
        <c:minorUnit val="10.0"/>
      </c:valAx>
    </c:plotArea>
    <c:plotVisOnly val="1"/>
    <c:dispBlanksAs val="gap"/>
    <c:showDLblsOverMax val="0"/>
  </c:chart>
  <c:spPr>
    <a:ln>
      <a:noFill/>
    </a:ln>
  </c:spPr>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575695292761302"/>
          <c:y val="0.0448275862068965"/>
          <c:w val="0.349380503838889"/>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Sheet1!$A$2:$A$6</c:f>
              <c:strCache>
                <c:ptCount val="5"/>
                <c:pt idx="0">
                  <c:v>I don't know what to tell the patient</c:v>
                </c:pt>
                <c:pt idx="1">
                  <c:v>Although CyberKnife may be less effective than lobectomy, CyberKnife is better tolerated</c:v>
                </c:pt>
                <c:pt idx="2">
                  <c:v>CyberKnife is superior to lobectomy</c:v>
                </c:pt>
                <c:pt idx="3">
                  <c:v>Lobectomy is superior to CyberKnife</c:v>
                </c:pt>
                <c:pt idx="4">
                  <c:v>Lobectomy and CyberKnife equally efficacious</c:v>
                </c:pt>
              </c:strCache>
            </c:strRef>
          </c:cat>
          <c:val>
            <c:numRef>
              <c:f>Sheet1!$B$2:$B$6</c:f>
              <c:numCache>
                <c:formatCode>0%</c:formatCode>
                <c:ptCount val="5"/>
                <c:pt idx="0">
                  <c:v>0.31</c:v>
                </c:pt>
                <c:pt idx="1">
                  <c:v>0.35</c:v>
                </c:pt>
                <c:pt idx="2">
                  <c:v>0.0</c:v>
                </c:pt>
                <c:pt idx="3">
                  <c:v>0.19</c:v>
                </c:pt>
                <c:pt idx="4">
                  <c:v>0.15</c:v>
                </c:pt>
              </c:numCache>
            </c:numRef>
          </c:val>
        </c:ser>
        <c:dLbls>
          <c:showLegendKey val="0"/>
          <c:showVal val="0"/>
          <c:showCatName val="0"/>
          <c:showSerName val="0"/>
          <c:showPercent val="0"/>
          <c:showBubbleSize val="0"/>
        </c:dLbls>
        <c:gapWidth val="150"/>
        <c:axId val="38660632"/>
        <c:axId val="38663640"/>
      </c:barChart>
      <c:catAx>
        <c:axId val="38660632"/>
        <c:scaling>
          <c:orientation val="minMax"/>
        </c:scaling>
        <c:delete val="0"/>
        <c:axPos val="l"/>
        <c:majorTickMark val="out"/>
        <c:minorTickMark val="none"/>
        <c:tickLblPos val="nextTo"/>
        <c:txPr>
          <a:bodyPr/>
          <a:lstStyle/>
          <a:p>
            <a:pPr algn="r">
              <a:defRPr sz="1600"/>
            </a:pPr>
            <a:endParaRPr lang="en-US"/>
          </a:p>
        </c:txPr>
        <c:crossAx val="38663640"/>
        <c:crosses val="autoZero"/>
        <c:auto val="1"/>
        <c:lblAlgn val="ctr"/>
        <c:lblOffset val="100"/>
        <c:noMultiLvlLbl val="0"/>
      </c:catAx>
      <c:valAx>
        <c:axId val="38663640"/>
        <c:scaling>
          <c:orientation val="minMax"/>
        </c:scaling>
        <c:delete val="0"/>
        <c:axPos val="b"/>
        <c:numFmt formatCode="0%" sourceLinked="1"/>
        <c:majorTickMark val="out"/>
        <c:minorTickMark val="none"/>
        <c:tickLblPos val="nextTo"/>
        <c:txPr>
          <a:bodyPr/>
          <a:lstStyle/>
          <a:p>
            <a:pPr>
              <a:defRPr sz="1600"/>
            </a:pPr>
            <a:endParaRPr lang="en-US"/>
          </a:p>
        </c:txPr>
        <c:crossAx val="38660632"/>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5181570795702"/>
          <c:y val="0.0448275862068965"/>
          <c:w val="0.406918763943851"/>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Sheet1!$A$2:$A$5</c:f>
              <c:strCache>
                <c:ptCount val="4"/>
                <c:pt idx="0">
                  <c:v>I don't know</c:v>
                </c:pt>
                <c:pt idx="1">
                  <c:v>Perform a right pneumonectomy and administer adjuvant therapy</c:v>
                </c:pt>
                <c:pt idx="2">
                  <c:v>Abort the surgery and send the patient for neoadjuvant chemotherapy/radiation therapy</c:v>
                </c:pt>
                <c:pt idx="3">
                  <c:v>Perform the right upper lobectomy and mediastinal dissection followed by adjuvant therapy</c:v>
                </c:pt>
              </c:strCache>
            </c:strRef>
          </c:cat>
          <c:val>
            <c:numRef>
              <c:f>Sheet1!$B$2:$B$5</c:f>
              <c:numCache>
                <c:formatCode>0%</c:formatCode>
                <c:ptCount val="4"/>
                <c:pt idx="0">
                  <c:v>0.08</c:v>
                </c:pt>
                <c:pt idx="1">
                  <c:v>0.0</c:v>
                </c:pt>
                <c:pt idx="2">
                  <c:v>0.23</c:v>
                </c:pt>
                <c:pt idx="3">
                  <c:v>0.69</c:v>
                </c:pt>
              </c:numCache>
            </c:numRef>
          </c:val>
        </c:ser>
        <c:dLbls>
          <c:showLegendKey val="0"/>
          <c:showVal val="0"/>
          <c:showCatName val="0"/>
          <c:showSerName val="0"/>
          <c:showPercent val="0"/>
          <c:showBubbleSize val="0"/>
        </c:dLbls>
        <c:gapWidth val="150"/>
        <c:axId val="4356184"/>
        <c:axId val="4385672"/>
      </c:barChart>
      <c:catAx>
        <c:axId val="4356184"/>
        <c:scaling>
          <c:orientation val="minMax"/>
        </c:scaling>
        <c:delete val="0"/>
        <c:axPos val="l"/>
        <c:majorTickMark val="out"/>
        <c:minorTickMark val="none"/>
        <c:tickLblPos val="nextTo"/>
        <c:txPr>
          <a:bodyPr/>
          <a:lstStyle/>
          <a:p>
            <a:pPr algn="r">
              <a:defRPr sz="1600"/>
            </a:pPr>
            <a:endParaRPr lang="en-US"/>
          </a:p>
        </c:txPr>
        <c:crossAx val="4385672"/>
        <c:crosses val="autoZero"/>
        <c:auto val="1"/>
        <c:lblAlgn val="ctr"/>
        <c:lblOffset val="100"/>
        <c:noMultiLvlLbl val="0"/>
      </c:catAx>
      <c:valAx>
        <c:axId val="4385672"/>
        <c:scaling>
          <c:orientation val="minMax"/>
        </c:scaling>
        <c:delete val="0"/>
        <c:axPos val="b"/>
        <c:numFmt formatCode="0%" sourceLinked="1"/>
        <c:majorTickMark val="out"/>
        <c:minorTickMark val="none"/>
        <c:tickLblPos val="nextTo"/>
        <c:txPr>
          <a:bodyPr/>
          <a:lstStyle/>
          <a:p>
            <a:pPr>
              <a:defRPr sz="1600"/>
            </a:pPr>
            <a:endParaRPr lang="en-US"/>
          </a:p>
        </c:txPr>
        <c:crossAx val="4356184"/>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 Id="rId2"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1392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39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392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92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1392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0DC104B-1613-4FA7-95B4-EDC87B8FDF19}" type="slidenum">
              <a:rPr lang="en-US"/>
              <a:pPr/>
              <a:t>‹#›</a:t>
            </a:fld>
            <a:endParaRPr lang="en-US"/>
          </a:p>
        </p:txBody>
      </p:sp>
    </p:spTree>
    <p:extLst>
      <p:ext uri="{BB962C8B-B14F-4D97-AF65-F5344CB8AC3E}">
        <p14:creationId xmlns:p14="http://schemas.microsoft.com/office/powerpoint/2010/main" val="37776275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a:t>
            </a:fld>
            <a:endParaRPr lang="en-US"/>
          </a:p>
        </p:txBody>
      </p:sp>
    </p:spTree>
    <p:extLst>
      <p:ext uri="{BB962C8B-B14F-4D97-AF65-F5344CB8AC3E}">
        <p14:creationId xmlns:p14="http://schemas.microsoft.com/office/powerpoint/2010/main" val="3102517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10</a:t>
            </a:fld>
            <a:endParaRPr lang="en-US"/>
          </a:p>
        </p:txBody>
      </p:sp>
    </p:spTree>
    <p:extLst>
      <p:ext uri="{BB962C8B-B14F-4D97-AF65-F5344CB8AC3E}">
        <p14:creationId xmlns:p14="http://schemas.microsoft.com/office/powerpoint/2010/main" val="3068023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11</a:t>
            </a:fld>
            <a:endParaRPr lang="en-US"/>
          </a:p>
        </p:txBody>
      </p:sp>
    </p:spTree>
    <p:extLst>
      <p:ext uri="{BB962C8B-B14F-4D97-AF65-F5344CB8AC3E}">
        <p14:creationId xmlns:p14="http://schemas.microsoft.com/office/powerpoint/2010/main" val="1088142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12</a:t>
            </a:fld>
            <a:endParaRPr lang="en-US"/>
          </a:p>
        </p:txBody>
      </p:sp>
    </p:spTree>
    <p:extLst>
      <p:ext uri="{BB962C8B-B14F-4D97-AF65-F5344CB8AC3E}">
        <p14:creationId xmlns:p14="http://schemas.microsoft.com/office/powerpoint/2010/main" val="3384072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13</a:t>
            </a:fld>
            <a:endParaRPr lang="en-US"/>
          </a:p>
        </p:txBody>
      </p:sp>
    </p:spTree>
    <p:extLst>
      <p:ext uri="{BB962C8B-B14F-4D97-AF65-F5344CB8AC3E}">
        <p14:creationId xmlns:p14="http://schemas.microsoft.com/office/powerpoint/2010/main" val="2266152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14</a:t>
            </a:fld>
            <a:endParaRPr lang="en-US"/>
          </a:p>
        </p:txBody>
      </p:sp>
    </p:spTree>
    <p:extLst>
      <p:ext uri="{BB962C8B-B14F-4D97-AF65-F5344CB8AC3E}">
        <p14:creationId xmlns:p14="http://schemas.microsoft.com/office/powerpoint/2010/main" val="156856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15</a:t>
            </a:fld>
            <a:endParaRPr lang="en-US"/>
          </a:p>
        </p:txBody>
      </p:sp>
    </p:spTree>
    <p:extLst>
      <p:ext uri="{BB962C8B-B14F-4D97-AF65-F5344CB8AC3E}">
        <p14:creationId xmlns:p14="http://schemas.microsoft.com/office/powerpoint/2010/main" val="1386370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16</a:t>
            </a:fld>
            <a:endParaRPr lang="en-US"/>
          </a:p>
        </p:txBody>
      </p:sp>
    </p:spTree>
    <p:extLst>
      <p:ext uri="{BB962C8B-B14F-4D97-AF65-F5344CB8AC3E}">
        <p14:creationId xmlns:p14="http://schemas.microsoft.com/office/powerpoint/2010/main" val="1783312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17</a:t>
            </a:fld>
            <a:endParaRPr lang="en-US"/>
          </a:p>
        </p:txBody>
      </p:sp>
    </p:spTree>
    <p:extLst>
      <p:ext uri="{BB962C8B-B14F-4D97-AF65-F5344CB8AC3E}">
        <p14:creationId xmlns:p14="http://schemas.microsoft.com/office/powerpoint/2010/main" val="243362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18</a:t>
            </a:fld>
            <a:endParaRPr lang="en-US"/>
          </a:p>
        </p:txBody>
      </p:sp>
    </p:spTree>
    <p:extLst>
      <p:ext uri="{BB962C8B-B14F-4D97-AF65-F5344CB8AC3E}">
        <p14:creationId xmlns:p14="http://schemas.microsoft.com/office/powerpoint/2010/main" val="1603013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19</a:t>
            </a:fld>
            <a:endParaRPr lang="en-US"/>
          </a:p>
        </p:txBody>
      </p:sp>
    </p:spTree>
    <p:extLst>
      <p:ext uri="{BB962C8B-B14F-4D97-AF65-F5344CB8AC3E}">
        <p14:creationId xmlns:p14="http://schemas.microsoft.com/office/powerpoint/2010/main" val="4155893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2</a:t>
            </a:fld>
            <a:endParaRPr lang="en-US"/>
          </a:p>
        </p:txBody>
      </p:sp>
    </p:spTree>
    <p:extLst>
      <p:ext uri="{BB962C8B-B14F-4D97-AF65-F5344CB8AC3E}">
        <p14:creationId xmlns:p14="http://schemas.microsoft.com/office/powerpoint/2010/main" val="4138129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20</a:t>
            </a:fld>
            <a:endParaRPr lang="en-US"/>
          </a:p>
        </p:txBody>
      </p:sp>
    </p:spTree>
    <p:extLst>
      <p:ext uri="{BB962C8B-B14F-4D97-AF65-F5344CB8AC3E}">
        <p14:creationId xmlns:p14="http://schemas.microsoft.com/office/powerpoint/2010/main" val="3132872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2" name="Slide Number Placeholder 3"/>
          <p:cNvSpPr>
            <a:spLocks noGrp="1"/>
          </p:cNvSpPr>
          <p:nvPr>
            <p:ph type="sldNum" sz="quarter" idx="5"/>
          </p:nvPr>
        </p:nvSpPr>
        <p:spPr>
          <a:noFill/>
        </p:spPr>
        <p:txBody>
          <a:bodyPr/>
          <a:lstStyle/>
          <a:p>
            <a:fld id="{DBC0265B-0E2A-4957-850B-B42FE81BDD66}" type="slidenum">
              <a:rPr lang="en-US">
                <a:latin typeface="Arial" pitchFamily="34" charset="0"/>
              </a:rPr>
              <a:pPr/>
              <a:t>21</a:t>
            </a:fld>
            <a:endParaRPr lang="en-US">
              <a:latin typeface="Arial" pitchFamily="34" charset="0"/>
            </a:endParaRPr>
          </a:p>
        </p:txBody>
      </p:sp>
      <p:sp>
        <p:nvSpPr>
          <p:cNvPr id="3" name="Notes Placeholder 2"/>
          <p:cNvSpPr>
            <a:spLocks noGrp="1"/>
          </p:cNvSpPr>
          <p:nvPr>
            <p:ph type="body" sz="quarter" idx="10"/>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22</a:t>
            </a:fld>
            <a:endParaRPr lang="en-US"/>
          </a:p>
        </p:txBody>
      </p:sp>
    </p:spTree>
    <p:extLst>
      <p:ext uri="{BB962C8B-B14F-4D97-AF65-F5344CB8AC3E}">
        <p14:creationId xmlns:p14="http://schemas.microsoft.com/office/powerpoint/2010/main" val="4152105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23</a:t>
            </a:fld>
            <a:endParaRPr lang="en-US"/>
          </a:p>
        </p:txBody>
      </p:sp>
    </p:spTree>
    <p:extLst>
      <p:ext uri="{BB962C8B-B14F-4D97-AF65-F5344CB8AC3E}">
        <p14:creationId xmlns:p14="http://schemas.microsoft.com/office/powerpoint/2010/main" val="26861654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a:fld id="{C7BE46A1-220D-8E4D-81FF-534EFE337636}" type="slidenum">
              <a:rPr lang="en-US" sz="1200" i="0" smtClean="0">
                <a:solidFill>
                  <a:srgbClr val="000000"/>
                </a:solidFill>
                <a:latin typeface="Times" charset="0"/>
                <a:ea typeface="ヒラギノ角ゴ Pro W3" charset="0"/>
                <a:cs typeface="ヒラギノ角ゴ Pro W3" charset="0"/>
              </a:rPr>
              <a:pPr algn="r"/>
              <a:t>24</a:t>
            </a:fld>
            <a:endParaRPr lang="en-US" sz="1200" i="0" smtClean="0">
              <a:solidFill>
                <a:srgbClr val="000000"/>
              </a:solidFill>
              <a:latin typeface="Times" charset="0"/>
              <a:ea typeface="ヒラギノ角ゴ Pro W3" charset="0"/>
              <a:cs typeface="ヒラギノ角ゴ Pro W3" charset="0"/>
            </a:endParaRPr>
          </a:p>
        </p:txBody>
      </p:sp>
      <p:sp>
        <p:nvSpPr>
          <p:cNvPr id="819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a:fld id="{DFE20D1A-3C95-FA42-BE4A-0A63441F248E}" type="slidenum">
              <a:rPr lang="en-US" sz="1200" i="0" smtClean="0">
                <a:solidFill>
                  <a:srgbClr val="000000"/>
                </a:solidFill>
                <a:latin typeface="Times" charset="0"/>
                <a:ea typeface="ヒラギノ角ゴ Pro W3" charset="0"/>
                <a:cs typeface="ヒラギノ角ゴ Pro W3" charset="0"/>
              </a:rPr>
              <a:pPr algn="r"/>
              <a:t>24</a:t>
            </a:fld>
            <a:endParaRPr lang="en-US" sz="1200" i="0" smtClean="0">
              <a:solidFill>
                <a:srgbClr val="000000"/>
              </a:solidFill>
              <a:latin typeface="Times" charset="0"/>
              <a:ea typeface="ヒラギノ角ゴ Pro W3" charset="0"/>
              <a:cs typeface="ヒラギノ角ゴ Pro W3" charset="0"/>
            </a:endParaRPr>
          </a:p>
        </p:txBody>
      </p:sp>
      <p:sp>
        <p:nvSpPr>
          <p:cNvPr id="8195" name="Rectangle 2"/>
          <p:cNvSpPr>
            <a:spLocks noChangeArrowheads="1" noTextEdit="1"/>
          </p:cNvSpPr>
          <p:nvPr>
            <p:ph type="sldImg"/>
          </p:nvPr>
        </p:nvSpPr>
        <p:spPr>
          <a:xfrm>
            <a:off x="1131888" y="701675"/>
            <a:ext cx="4581525" cy="3436938"/>
          </a:xfrm>
          <a:solidFill>
            <a:srgbClr val="FFFFFF"/>
          </a:solidFill>
          <a:ln/>
        </p:spPr>
      </p:sp>
      <p:sp>
        <p:nvSpPr>
          <p:cNvPr id="819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25</a:t>
            </a:fld>
            <a:endParaRPr lang="en-US"/>
          </a:p>
        </p:txBody>
      </p:sp>
    </p:spTree>
    <p:extLst>
      <p:ext uri="{BB962C8B-B14F-4D97-AF65-F5344CB8AC3E}">
        <p14:creationId xmlns:p14="http://schemas.microsoft.com/office/powerpoint/2010/main" val="809637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26</a:t>
            </a:fld>
            <a:endParaRPr lang="en-US"/>
          </a:p>
        </p:txBody>
      </p:sp>
    </p:spTree>
    <p:extLst>
      <p:ext uri="{BB962C8B-B14F-4D97-AF65-F5344CB8AC3E}">
        <p14:creationId xmlns:p14="http://schemas.microsoft.com/office/powerpoint/2010/main" val="2988137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3</a:t>
            </a:fld>
            <a:endParaRPr lang="en-US"/>
          </a:p>
        </p:txBody>
      </p:sp>
    </p:spTree>
    <p:extLst>
      <p:ext uri="{BB962C8B-B14F-4D97-AF65-F5344CB8AC3E}">
        <p14:creationId xmlns:p14="http://schemas.microsoft.com/office/powerpoint/2010/main" val="1674182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4</a:t>
            </a:fld>
            <a:endParaRPr lang="en-US"/>
          </a:p>
        </p:txBody>
      </p:sp>
    </p:spTree>
    <p:extLst>
      <p:ext uri="{BB962C8B-B14F-4D97-AF65-F5344CB8AC3E}">
        <p14:creationId xmlns:p14="http://schemas.microsoft.com/office/powerpoint/2010/main" val="4177883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5</a:t>
            </a:fld>
            <a:endParaRPr lang="en-US"/>
          </a:p>
        </p:txBody>
      </p:sp>
    </p:spTree>
    <p:extLst>
      <p:ext uri="{BB962C8B-B14F-4D97-AF65-F5344CB8AC3E}">
        <p14:creationId xmlns:p14="http://schemas.microsoft.com/office/powerpoint/2010/main" val="803592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6</a:t>
            </a:fld>
            <a:endParaRPr lang="en-US"/>
          </a:p>
        </p:txBody>
      </p:sp>
    </p:spTree>
    <p:extLst>
      <p:ext uri="{BB962C8B-B14F-4D97-AF65-F5344CB8AC3E}">
        <p14:creationId xmlns:p14="http://schemas.microsoft.com/office/powerpoint/2010/main" val="219178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7</a:t>
            </a:fld>
            <a:endParaRPr lang="en-US"/>
          </a:p>
        </p:txBody>
      </p:sp>
    </p:spTree>
    <p:extLst>
      <p:ext uri="{BB962C8B-B14F-4D97-AF65-F5344CB8AC3E}">
        <p14:creationId xmlns:p14="http://schemas.microsoft.com/office/powerpoint/2010/main" val="363313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8</a:t>
            </a:fld>
            <a:endParaRPr lang="en-US"/>
          </a:p>
        </p:txBody>
      </p:sp>
    </p:spTree>
    <p:extLst>
      <p:ext uri="{BB962C8B-B14F-4D97-AF65-F5344CB8AC3E}">
        <p14:creationId xmlns:p14="http://schemas.microsoft.com/office/powerpoint/2010/main" val="2744120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DC104B-1613-4FA7-95B4-EDC87B8FDF19}" type="slidenum">
              <a:rPr lang="en-US" smtClean="0"/>
              <a:pPr/>
              <a:t>9</a:t>
            </a:fld>
            <a:endParaRPr lang="en-US"/>
          </a:p>
        </p:txBody>
      </p:sp>
    </p:spTree>
    <p:extLst>
      <p:ext uri="{BB962C8B-B14F-4D97-AF65-F5344CB8AC3E}">
        <p14:creationId xmlns:p14="http://schemas.microsoft.com/office/powerpoint/2010/main" val="42640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28600"/>
            <a:ext cx="2171700" cy="6477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228600"/>
            <a:ext cx="6362700" cy="6477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8600" y="228600"/>
            <a:ext cx="8686800" cy="647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762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04800" y="1219200"/>
            <a:ext cx="8534400" cy="5486400"/>
          </a:xfr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762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4800" y="1219200"/>
            <a:ext cx="8534400" cy="5486400"/>
          </a:xfr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ASCO-GI-13_v1fr-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2315707194"/>
      </p:ext>
    </p:extLst>
  </p:cSld>
  <p:clrMapOvr>
    <a:masterClrMapping/>
  </p:clrMapOvr>
  <p:transition xmlns:p14="http://schemas.microsoft.com/office/powerpoint/2010/mai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706541"/>
      </p:ext>
    </p:extLst>
  </p:cSld>
  <p:clrMapOvr>
    <a:masterClrMapping/>
  </p:clrMapOvr>
  <p:transition xmlns:p14="http://schemas.microsoft.com/office/powerpoint/2010/mai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15935432"/>
      </p:ext>
    </p:extLst>
  </p:cSld>
  <p:clrMapOvr>
    <a:masterClrMapping/>
  </p:clrMapOvr>
  <p:transition xmlns:p14="http://schemas.microsoft.com/office/powerpoint/2010/mai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4861199"/>
      </p:ext>
    </p:extLst>
  </p:cSld>
  <p:clrMapOvr>
    <a:masterClrMapping/>
  </p:clrMapOvr>
  <p:transition xmlns:p14="http://schemas.microsoft.com/office/powerpoint/2010/mai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6986882"/>
      </p:ext>
    </p:extLst>
  </p:cSld>
  <p:clrMapOvr>
    <a:masterClrMapping/>
  </p:clrMapOvr>
  <p:transition xmlns:p14="http://schemas.microsoft.com/office/powerpoint/2010/mai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881530"/>
      </p:ext>
    </p:extLst>
  </p:cSld>
  <p:clrMapOvr>
    <a:masterClrMapping/>
  </p:clrMapOvr>
  <p:transition xmlns:p14="http://schemas.microsoft.com/office/powerpoint/2010/mai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024923"/>
      </p:ext>
    </p:extLst>
  </p:cSld>
  <p:clrMapOvr>
    <a:masterClrMapping/>
  </p:clrMapOvr>
  <p:transition xmlns:p14="http://schemas.microsoft.com/office/powerpoint/2010/mai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806658"/>
      </p:ext>
    </p:extLst>
  </p:cSld>
  <p:clrMapOvr>
    <a:masterClrMapping/>
  </p:clrMapOvr>
  <p:transition xmlns:p14="http://schemas.microsoft.com/office/powerpoint/2010/mai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81030374"/>
      </p:ext>
    </p:extLst>
  </p:cSld>
  <p:clrMapOvr>
    <a:masterClrMapping/>
  </p:clrMapOvr>
  <p:transition xmlns:p14="http://schemas.microsoft.com/office/powerpoint/2010/mai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6284356"/>
      </p:ext>
    </p:extLst>
  </p:cSld>
  <p:clrMapOvr>
    <a:masterClrMapping/>
  </p:clrMapOvr>
  <p:transition xmlns:p14="http://schemas.microsoft.com/office/powerpoint/2010/mai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205328"/>
      </p:ext>
    </p:extLst>
  </p:cSld>
  <p:clrMapOvr>
    <a:masterClrMapping/>
  </p:clrMapOvr>
  <p:transition xmlns:p14="http://schemas.microsoft.com/office/powerpoint/2010/mai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p:txBody>
          <a:bodyPr/>
          <a:lstStyle>
            <a:lvl1pPr>
              <a:defRPr/>
            </a:lvl1pPr>
          </a:lstStyle>
          <a:p>
            <a:pPr>
              <a:defRPr/>
            </a:pPr>
            <a:fld id="{0DCE2F06-EAD7-7144-935B-57D5249A43E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65227787"/>
      </p:ext>
    </p:extLst>
  </p:cSld>
  <p:clrMapOvr>
    <a:masterClrMapping/>
  </p:clrMapOvr>
  <p:transition xmlns:p14="http://schemas.microsoft.com/office/powerpoint/2010/main" spd="med" advClick="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p:txBody>
          <a:bodyPr/>
          <a:lstStyle>
            <a:lvl1pPr>
              <a:defRPr/>
            </a:lvl1pPr>
          </a:lstStyle>
          <a:p>
            <a:pPr>
              <a:defRPr/>
            </a:pPr>
            <a:fld id="{C0F5E095-1A89-B64F-A300-2AB6AC52B30B}"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752951795"/>
      </p:ext>
    </p:extLst>
  </p:cSld>
  <p:clrMapOvr>
    <a:masterClrMapping/>
  </p:clrMapOvr>
  <p:transition xmlns:p14="http://schemas.microsoft.com/office/powerpoint/2010/main" spd="med" advClick="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219200"/>
            <a:ext cx="41910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1910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100000">
              <a:srgbClr val="0000CC"/>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8600" y="228600"/>
            <a:ext cx="8686800" cy="762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04800" y="1219200"/>
            <a:ext cx="8534400" cy="5486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defRPr sz="2800">
          <a:solidFill>
            <a:schemeClr val="tx1"/>
          </a:solidFill>
          <a:latin typeface="+mn-lt"/>
        </a:defRPr>
      </a:lvl2pPr>
      <a:lvl3pPr marL="1143000" indent="-228600" algn="l" rtl="0" eaLnBrk="0" fontAlgn="base" hangingPunct="0">
        <a:spcBef>
          <a:spcPct val="20000"/>
        </a:spcBef>
        <a:spcAft>
          <a:spcPct val="0"/>
        </a:spcAft>
        <a:defRPr sz="2400">
          <a:solidFill>
            <a:schemeClr val="tx1"/>
          </a:solidFill>
          <a:latin typeface="+mn-lt"/>
        </a:defRPr>
      </a:lvl3pPr>
      <a:lvl4pPr marL="1600200" indent="-228600" algn="l" rtl="0" eaLnBrk="0" fontAlgn="base" hangingPunct="0">
        <a:spcBef>
          <a:spcPct val="20000"/>
        </a:spcBef>
        <a:spcAft>
          <a:spcPct val="0"/>
        </a:spcAft>
        <a:defRPr sz="2000">
          <a:solidFill>
            <a:schemeClr val="tx1"/>
          </a:solidFill>
          <a:latin typeface="+mn-lt"/>
        </a:defRPr>
      </a:lvl4pPr>
      <a:lvl5pPr marL="2057400" indent="-228600" algn="l" rtl="0" eaLnBrk="0" fontAlgn="base" hangingPunct="0">
        <a:spcBef>
          <a:spcPct val="20000"/>
        </a:spcBef>
        <a:spcAft>
          <a:spcPct val="0"/>
        </a:spcAft>
        <a:defRPr sz="2000">
          <a:solidFill>
            <a:schemeClr val="tx1"/>
          </a:solidFill>
          <a:latin typeface="+mn-lt"/>
        </a:defRPr>
      </a:lvl5pPr>
      <a:lvl6pPr marL="2514600" indent="-228600" algn="l" rtl="0" eaLnBrk="0" fontAlgn="base" hangingPunct="0">
        <a:spcBef>
          <a:spcPct val="20000"/>
        </a:spcBef>
        <a:spcAft>
          <a:spcPct val="0"/>
        </a:spcAft>
        <a:defRPr sz="2000">
          <a:solidFill>
            <a:schemeClr val="tx1"/>
          </a:solidFill>
          <a:latin typeface="+mn-lt"/>
        </a:defRPr>
      </a:lvl6pPr>
      <a:lvl7pPr marL="2971800" indent="-228600" algn="l" rtl="0" eaLnBrk="0" fontAlgn="base" hangingPunct="0">
        <a:spcBef>
          <a:spcPct val="20000"/>
        </a:spcBef>
        <a:spcAft>
          <a:spcPct val="0"/>
        </a:spcAft>
        <a:defRPr sz="2000">
          <a:solidFill>
            <a:schemeClr val="tx1"/>
          </a:solidFill>
          <a:latin typeface="+mn-lt"/>
        </a:defRPr>
      </a:lvl7pPr>
      <a:lvl8pPr marL="3429000" indent="-228600" algn="l" rtl="0" eaLnBrk="0" fontAlgn="base" hangingPunct="0">
        <a:spcBef>
          <a:spcPct val="20000"/>
        </a:spcBef>
        <a:spcAft>
          <a:spcPct val="0"/>
        </a:spcAft>
        <a:defRPr sz="2000">
          <a:solidFill>
            <a:schemeClr val="tx1"/>
          </a:solidFill>
          <a:latin typeface="+mn-lt"/>
        </a:defRPr>
      </a:lvl8pPr>
      <a:lvl9pPr marL="3886200" indent="-228600" algn="l" rtl="0" eaLnBrk="0" fontAlgn="base" hangingPunct="0">
        <a:spcBef>
          <a:spcPct val="20000"/>
        </a:spcBef>
        <a:spcAft>
          <a:spcPct val="0"/>
        </a:spcAft>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2930" name="Picture 1" descr="RTP_SlideBackground-YiR_v3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1"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2932"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i="0">
                <a:latin typeface="+mn-lt"/>
                <a:ea typeface="+mn-ea"/>
                <a:cs typeface="+mn-cs"/>
              </a:defRPr>
            </a:lvl1pPr>
          </a:lstStyle>
          <a:p>
            <a:pPr algn="l" eaLnBrk="1" hangingPunct="1">
              <a:defRPr/>
            </a:pPr>
            <a:endParaRPr lang="en-US">
              <a:solidFill>
                <a:srgbClr val="FFFFFF"/>
              </a:solidFill>
            </a:endParaRPr>
          </a:p>
        </p:txBody>
      </p:sp>
      <p:sp>
        <p:nvSpPr>
          <p:cNvPr id="12"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i="0">
                <a:latin typeface="+mn-lt"/>
                <a:ea typeface="+mn-ea"/>
                <a:cs typeface="+mn-cs"/>
              </a:defRPr>
            </a:lvl1pPr>
          </a:lstStyle>
          <a:p>
            <a:pPr eaLnBrk="1" hangingPunct="1">
              <a:defRPr/>
            </a:pPr>
            <a:endParaRPr lang="en-US">
              <a:solidFill>
                <a:srgbClr val="FFFFFF"/>
              </a:solidFill>
            </a:endParaRPr>
          </a:p>
        </p:txBody>
      </p:sp>
      <p:sp>
        <p:nvSpPr>
          <p:cNvPr id="13"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i="0"/>
            </a:lvl1pPr>
          </a:lstStyle>
          <a:p>
            <a:pPr eaLnBrk="1" hangingPunct="1">
              <a:defRPr/>
            </a:pPr>
            <a:fld id="{6434BAAF-6DC3-F84D-B35A-B62CA0F04D89}" type="slidenum">
              <a:rPr lang="en-US">
                <a:solidFill>
                  <a:srgbClr val="FFFFFF"/>
                </a:solidFill>
                <a:latin typeface="Arial" charset="0"/>
                <a:ea typeface="ＭＳ Ｐゴシック" charset="0"/>
                <a:cs typeface="ＭＳ Ｐゴシック" charset="0"/>
              </a:rPr>
              <a:pPr eaLnBrk="1" hangingPunct="1">
                <a:defRPr/>
              </a:pPr>
              <a:t>‹#›</a:t>
            </a:fld>
            <a:endParaRPr lang="en-US">
              <a:solidFill>
                <a:srgbClr val="FFFFFF"/>
              </a:solidFill>
              <a:latin typeface="Arial" charset="0"/>
              <a:ea typeface="ＭＳ Ｐゴシック" charset="0"/>
              <a:cs typeface="ＭＳ Ｐゴシック" charset="0"/>
            </a:endParaRPr>
          </a:p>
        </p:txBody>
      </p:sp>
    </p:spTree>
  </p:cSld>
  <p:clrMap bg1="dk2" tx1="lt1" bg2="dk1" tx2="lt2" accent1="accent1" accent2="accent2" accent3="accent3" accent4="accent4" accent5="accent5" accent6="accent6" hlink="hlink" folHlink="folHlink"/>
  <p:sldLayoutIdLst>
    <p:sldLayoutId id="2147483676" r:id="rId1"/>
    <p:sldLayoutId id="2147483677"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Arial" charset="0"/>
          <a:ea typeface="ＭＳ Ｐゴシック" pitchFamily="-1" charset="-128"/>
          <a:cs typeface="ＭＳ Ｐゴシック" charset="0"/>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Arial" charset="0"/>
          <a:ea typeface="ＭＳ Ｐゴシック" pitchFamily="-1" charset="-128"/>
          <a:cs typeface="ＭＳ Ｐゴシック" charset="0"/>
        </a:defRPr>
      </a:lvl1pPr>
      <a:lvl2pPr marL="742950" indent="-285750" algn="l" rtl="0" eaLnBrk="0" fontAlgn="base" hangingPunct="0">
        <a:spcBef>
          <a:spcPct val="20000"/>
        </a:spcBef>
        <a:spcAft>
          <a:spcPct val="0"/>
        </a:spcAft>
        <a:buChar char="–"/>
        <a:defRPr sz="2800">
          <a:solidFill>
            <a:srgbClr val="505153"/>
          </a:solidFill>
          <a:latin typeface="Arial" charset="0"/>
          <a:ea typeface="ＭＳ Ｐゴシック" pitchFamily="-1" charset="-128"/>
        </a:defRPr>
      </a:lvl2pPr>
      <a:lvl3pPr marL="1143000" indent="-228600" algn="l" rtl="0" eaLnBrk="0" fontAlgn="base" hangingPunct="0">
        <a:spcBef>
          <a:spcPct val="20000"/>
        </a:spcBef>
        <a:spcAft>
          <a:spcPct val="0"/>
        </a:spcAft>
        <a:buChar char="•"/>
        <a:defRPr sz="2400">
          <a:solidFill>
            <a:srgbClr val="505153"/>
          </a:solidFill>
          <a:latin typeface="Arial" charset="0"/>
          <a:ea typeface="ＭＳ Ｐゴシック" pitchFamily="-1" charset="-128"/>
        </a:defRPr>
      </a:lvl3pPr>
      <a:lvl4pPr marL="1600200" indent="-228600" algn="l" rtl="0" eaLnBrk="0" fontAlgn="base" hangingPunct="0">
        <a:spcBef>
          <a:spcPct val="20000"/>
        </a:spcBef>
        <a:spcAft>
          <a:spcPct val="0"/>
        </a:spcAft>
        <a:buChar char="–"/>
        <a:defRPr sz="2000">
          <a:solidFill>
            <a:srgbClr val="505153"/>
          </a:solidFill>
          <a:latin typeface="Arial" charset="0"/>
          <a:ea typeface="ＭＳ Ｐゴシック" pitchFamily="-1" charset="-128"/>
        </a:defRPr>
      </a:lvl4pPr>
      <a:lvl5pPr marL="2057400" indent="-228600" algn="l" rtl="0" eaLnBrk="0" fontAlgn="base" hangingPunct="0">
        <a:spcBef>
          <a:spcPct val="20000"/>
        </a:spcBef>
        <a:spcAft>
          <a:spcPct val="0"/>
        </a:spcAft>
        <a:buChar char="»"/>
        <a:defRPr sz="2000">
          <a:solidFill>
            <a:srgbClr val="505153"/>
          </a:solidFill>
          <a:latin typeface="Arial" charset="0"/>
          <a:ea typeface="ＭＳ Ｐゴシック" pitchFamily="-1"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5" Type="http://schemas.openxmlformats.org/officeDocument/2006/relationships/chart" Target="../charts/chart4.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4" Type="http://schemas.openxmlformats.org/officeDocument/2006/relationships/chart" Target="../charts/chart6.xml"/><Relationship Id="rId5" Type="http://schemas.openxmlformats.org/officeDocument/2006/relationships/chart" Target="../charts/chart7.xm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oleObject" Target="../embeddings/oleObject1.bin"/><Relationship Id="rId5" Type="http://schemas.openxmlformats.org/officeDocument/2006/relationships/image" Target="../media/image5.emf"/><Relationship Id="rId6" Type="http://schemas.openxmlformats.org/officeDocument/2006/relationships/oleObject" Target="../embeddings/oleObject2.bin"/><Relationship Id="rId7" Type="http://schemas.openxmlformats.org/officeDocument/2006/relationships/image" Target="../media/image6.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4.xml"/><Relationship Id="rId3"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 Id="rId3" Type="http://schemas.openxmlformats.org/officeDocument/2006/relationships/chart" Target="../charts/char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 Id="rId3" Type="http://schemas.openxmlformats.org/officeDocument/2006/relationships/chart" Target="../charts/char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a:defRPr sz="2400">
                <a:solidFill>
                  <a:schemeClr val="tx1"/>
                </a:solidFill>
                <a:latin typeface="Arial" charset="0"/>
                <a:ea typeface="ヒラギノ角ゴ Pro W3" charset="0"/>
                <a:cs typeface="ヒラギノ角ゴ Pro W3" charset="0"/>
              </a:defRPr>
            </a:lvl1pPr>
            <a:lvl2pPr marL="742950" indent="-285750" defTabSz="449263">
              <a:defRPr sz="2400">
                <a:solidFill>
                  <a:schemeClr val="tx1"/>
                </a:solidFill>
                <a:latin typeface="Arial" charset="0"/>
                <a:ea typeface="ヒラギノ角ゴ Pro W3" charset="0"/>
                <a:cs typeface="ヒラギノ角ゴ Pro W3" charset="0"/>
              </a:defRPr>
            </a:lvl2pPr>
            <a:lvl3pPr marL="1143000" indent="-228600" defTabSz="449263">
              <a:defRPr sz="2400">
                <a:solidFill>
                  <a:schemeClr val="tx1"/>
                </a:solidFill>
                <a:latin typeface="Arial" charset="0"/>
                <a:ea typeface="ヒラギノ角ゴ Pro W3" charset="0"/>
                <a:cs typeface="ヒラギノ角ゴ Pro W3" charset="0"/>
              </a:defRPr>
            </a:lvl3pPr>
            <a:lvl4pPr marL="1600200" indent="-228600" defTabSz="449263">
              <a:defRPr sz="2400">
                <a:solidFill>
                  <a:schemeClr val="tx1"/>
                </a:solidFill>
                <a:latin typeface="Arial" charset="0"/>
                <a:ea typeface="ヒラギノ角ゴ Pro W3" charset="0"/>
                <a:cs typeface="ヒラギノ角ゴ Pro W3" charset="0"/>
              </a:defRPr>
            </a:lvl4pPr>
            <a:lvl5pPr marL="2057400" indent="-228600" defTabSz="449263">
              <a:defRPr sz="2400">
                <a:solidFill>
                  <a:schemeClr val="tx1"/>
                </a:solidFill>
                <a:latin typeface="Arial" charset="0"/>
                <a:ea typeface="ヒラギノ角ゴ Pro W3" charset="0"/>
                <a:cs typeface="ヒラギノ角ゴ Pro W3" charset="0"/>
              </a:defRPr>
            </a:lvl5pPr>
            <a:lvl6pPr marL="25146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ts val="800"/>
              </a:spcBef>
              <a:buClr>
                <a:srgbClr val="000000"/>
              </a:buClr>
              <a:buSzPct val="100000"/>
              <a:buFont typeface="Times New Roman" charset="0"/>
              <a:buNone/>
            </a:pPr>
            <a:r>
              <a:rPr lang="en-US" sz="2600" b="1" dirty="0">
                <a:ea typeface="ＭＳ Ｐゴシック"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32343737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bwMode="auto">
          <a:xfrm flipV="1">
            <a:off x="1153955" y="2852924"/>
            <a:ext cx="422455" cy="422456"/>
          </a:xfrm>
          <a:prstGeom prst="line">
            <a:avLst/>
          </a:prstGeom>
          <a:noFill/>
          <a:ln w="3175" cap="flat" cmpd="sng" algn="ctr">
            <a:solidFill>
              <a:schemeClr val="tx1"/>
            </a:solidFill>
            <a:prstDash val="dash"/>
            <a:round/>
            <a:headEnd type="none" w="med" len="med"/>
            <a:tailEnd type="none" w="med" len="med"/>
          </a:ln>
          <a:effectLst/>
        </p:spPr>
      </p:cxnSp>
      <p:cxnSp>
        <p:nvCxnSpPr>
          <p:cNvPr id="12" name="Straight Connector 11"/>
          <p:cNvCxnSpPr/>
          <p:nvPr/>
        </p:nvCxnSpPr>
        <p:spPr bwMode="auto">
          <a:xfrm flipV="1">
            <a:off x="1153955" y="1623963"/>
            <a:ext cx="422455" cy="345647"/>
          </a:xfrm>
          <a:prstGeom prst="line">
            <a:avLst/>
          </a:prstGeom>
          <a:noFill/>
          <a:ln w="3175" cap="flat" cmpd="sng" algn="ctr">
            <a:solidFill>
              <a:schemeClr val="tx1"/>
            </a:solidFill>
            <a:prstDash val="dash"/>
            <a:round/>
            <a:headEnd type="none" w="med" len="med"/>
            <a:tailEnd type="none" w="med" len="med"/>
          </a:ln>
          <a:effectLst/>
        </p:spPr>
      </p:cxnSp>
      <p:cxnSp>
        <p:nvCxnSpPr>
          <p:cNvPr id="13" name="Straight Connector 12"/>
          <p:cNvCxnSpPr/>
          <p:nvPr/>
        </p:nvCxnSpPr>
        <p:spPr bwMode="auto">
          <a:xfrm flipV="1">
            <a:off x="1153955" y="3429000"/>
            <a:ext cx="422455" cy="460860"/>
          </a:xfrm>
          <a:prstGeom prst="line">
            <a:avLst/>
          </a:prstGeom>
          <a:noFill/>
          <a:ln w="3175" cap="flat" cmpd="sng" algn="ctr">
            <a:solidFill>
              <a:schemeClr val="tx1"/>
            </a:solidFill>
            <a:prstDash val="dash"/>
            <a:round/>
            <a:headEnd type="none" w="med" len="med"/>
            <a:tailEnd type="none" w="med" len="med"/>
          </a:ln>
          <a:effectLst/>
        </p:spPr>
      </p:cxnSp>
      <p:cxnSp>
        <p:nvCxnSpPr>
          <p:cNvPr id="14" name="Straight Connector 13"/>
          <p:cNvCxnSpPr/>
          <p:nvPr/>
        </p:nvCxnSpPr>
        <p:spPr bwMode="auto">
          <a:xfrm flipV="1">
            <a:off x="1192360" y="4043480"/>
            <a:ext cx="422455" cy="460860"/>
          </a:xfrm>
          <a:prstGeom prst="line">
            <a:avLst/>
          </a:prstGeom>
          <a:noFill/>
          <a:ln w="3175" cap="flat" cmpd="sng" algn="ctr">
            <a:solidFill>
              <a:schemeClr val="tx1"/>
            </a:solidFill>
            <a:prstDash val="dash"/>
            <a:round/>
            <a:headEnd type="none" w="med" len="med"/>
            <a:tailEnd type="none" w="med" len="med"/>
          </a:ln>
          <a:effectLst/>
        </p:spPr>
      </p:cxnSp>
      <p:cxnSp>
        <p:nvCxnSpPr>
          <p:cNvPr id="15" name="Straight Connector 14"/>
          <p:cNvCxnSpPr/>
          <p:nvPr/>
        </p:nvCxnSpPr>
        <p:spPr bwMode="auto">
          <a:xfrm flipV="1">
            <a:off x="1153955" y="2200040"/>
            <a:ext cx="460860" cy="422455"/>
          </a:xfrm>
          <a:prstGeom prst="line">
            <a:avLst/>
          </a:prstGeom>
          <a:noFill/>
          <a:ln w="3175" cap="flat" cmpd="sng" algn="ctr">
            <a:solidFill>
              <a:schemeClr val="tx1"/>
            </a:solidFill>
            <a:prstDash val="dash"/>
            <a:round/>
            <a:headEnd type="none" w="med" len="med"/>
            <a:tailEnd type="none" w="med" len="med"/>
          </a:ln>
          <a:effectLst/>
        </p:spPr>
      </p:cxnSp>
      <p:graphicFrame>
        <p:nvGraphicFramePr>
          <p:cNvPr id="4" name="Content Placeholder 3"/>
          <p:cNvGraphicFramePr>
            <a:graphicFrameLocks noGrp="1"/>
          </p:cNvGraphicFramePr>
          <p:nvPr>
            <p:ph idx="1"/>
          </p:nvPr>
        </p:nvGraphicFramePr>
        <p:xfrm>
          <a:off x="1115551" y="1316725"/>
          <a:ext cx="6836090" cy="37636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ontent Placeholder 3"/>
          <p:cNvGraphicFramePr>
            <a:graphicFrameLocks/>
          </p:cNvGraphicFramePr>
          <p:nvPr/>
        </p:nvGraphicFramePr>
        <p:xfrm>
          <a:off x="961931" y="1393535"/>
          <a:ext cx="6912900" cy="39380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ontent Placeholder 3"/>
          <p:cNvGraphicFramePr>
            <a:graphicFrameLocks/>
          </p:cNvGraphicFramePr>
          <p:nvPr/>
        </p:nvGraphicFramePr>
        <p:xfrm>
          <a:off x="-228625" y="1623965"/>
          <a:ext cx="8026646" cy="4839029"/>
        </p:xfrm>
        <a:graphic>
          <a:graphicData uri="http://schemas.openxmlformats.org/drawingml/2006/chart">
            <c:chart xmlns:c="http://schemas.openxmlformats.org/drawingml/2006/chart" xmlns:r="http://schemas.openxmlformats.org/officeDocument/2006/relationships" r:id="rId5"/>
          </a:graphicData>
        </a:graphic>
      </p:graphicFrame>
      <p:cxnSp>
        <p:nvCxnSpPr>
          <p:cNvPr id="8" name="Straight Connector 7"/>
          <p:cNvCxnSpPr/>
          <p:nvPr/>
        </p:nvCxnSpPr>
        <p:spPr bwMode="auto">
          <a:xfrm flipH="1">
            <a:off x="7413971" y="1739180"/>
            <a:ext cx="76809" cy="2995590"/>
          </a:xfrm>
          <a:prstGeom prst="line">
            <a:avLst/>
          </a:prstGeom>
          <a:noFill/>
          <a:ln w="3175" cap="flat" cmpd="sng" algn="ctr">
            <a:solidFill>
              <a:schemeClr val="tx1"/>
            </a:solidFill>
            <a:prstDash val="dash"/>
            <a:round/>
            <a:headEnd type="none" w="med" len="med"/>
            <a:tailEnd type="none" w="med" len="med"/>
          </a:ln>
          <a:effectLst/>
        </p:spPr>
      </p:cxnSp>
      <p:sp>
        <p:nvSpPr>
          <p:cNvPr id="27" name="TextBox 26"/>
          <p:cNvSpPr txBox="1"/>
          <p:nvPr/>
        </p:nvSpPr>
        <p:spPr>
          <a:xfrm rot="290752">
            <a:off x="7235768" y="5236963"/>
            <a:ext cx="994183" cy="369332"/>
          </a:xfrm>
          <a:prstGeom prst="rect">
            <a:avLst/>
          </a:prstGeom>
          <a:noFill/>
        </p:spPr>
        <p:txBody>
          <a:bodyPr wrap="none" rtlCol="0">
            <a:spAutoFit/>
          </a:bodyPr>
          <a:lstStyle/>
          <a:p>
            <a:r>
              <a:rPr lang="en-US" sz="1800" dirty="0" smtClean="0">
                <a:latin typeface="Arial Narrow" pitchFamily="34" charset="0"/>
              </a:rPr>
              <a:t>High Risk</a:t>
            </a:r>
            <a:endParaRPr lang="en-US" sz="1800" dirty="0">
              <a:latin typeface="Arial Narrow" pitchFamily="34" charset="0"/>
            </a:endParaRPr>
          </a:p>
        </p:txBody>
      </p:sp>
      <p:sp>
        <p:nvSpPr>
          <p:cNvPr id="28" name="TextBox 27"/>
          <p:cNvSpPr txBox="1"/>
          <p:nvPr/>
        </p:nvSpPr>
        <p:spPr>
          <a:xfrm rot="210077">
            <a:off x="7345143" y="4914243"/>
            <a:ext cx="857927" cy="369332"/>
          </a:xfrm>
          <a:prstGeom prst="rect">
            <a:avLst/>
          </a:prstGeom>
          <a:noFill/>
        </p:spPr>
        <p:txBody>
          <a:bodyPr wrap="none" rtlCol="0">
            <a:spAutoFit/>
          </a:bodyPr>
          <a:lstStyle/>
          <a:p>
            <a:r>
              <a:rPr lang="en-US" sz="1800" dirty="0" smtClean="0">
                <a:latin typeface="Arial Narrow" pitchFamily="34" charset="0"/>
              </a:rPr>
              <a:t>Medium</a:t>
            </a:r>
            <a:endParaRPr lang="en-US" sz="1800" dirty="0">
              <a:latin typeface="Arial Narrow" pitchFamily="34" charset="0"/>
            </a:endParaRPr>
          </a:p>
        </p:txBody>
      </p:sp>
      <p:sp>
        <p:nvSpPr>
          <p:cNvPr id="29" name="TextBox 28"/>
          <p:cNvSpPr txBox="1"/>
          <p:nvPr/>
        </p:nvSpPr>
        <p:spPr>
          <a:xfrm rot="16990192">
            <a:off x="7607904" y="5085744"/>
            <a:ext cx="1693285" cy="400110"/>
          </a:xfrm>
          <a:prstGeom prst="rect">
            <a:avLst/>
          </a:prstGeom>
          <a:noFill/>
          <a:ln>
            <a:solidFill>
              <a:schemeClr val="tx1"/>
            </a:solidFill>
          </a:ln>
        </p:spPr>
        <p:txBody>
          <a:bodyPr wrap="none" rtlCol="0">
            <a:spAutoFit/>
          </a:bodyPr>
          <a:lstStyle/>
          <a:p>
            <a:r>
              <a:rPr lang="en-US" sz="2000" dirty="0" smtClean="0">
                <a:latin typeface="Times New Roman"/>
                <a:cs typeface="Times New Roman"/>
              </a:rPr>
              <a:t>↓ Surgical</a:t>
            </a:r>
            <a:r>
              <a:rPr lang="en-US" sz="2000" dirty="0" smtClean="0">
                <a:latin typeface="Arial Narrow" pitchFamily="34" charset="0"/>
              </a:rPr>
              <a:t> Risk</a:t>
            </a:r>
            <a:endParaRPr lang="en-US" sz="2000" dirty="0">
              <a:latin typeface="Arial Narrow" pitchFamily="34" charset="0"/>
            </a:endParaRPr>
          </a:p>
        </p:txBody>
      </p:sp>
      <p:sp>
        <p:nvSpPr>
          <p:cNvPr id="30" name="TextBox 29"/>
          <p:cNvSpPr txBox="1"/>
          <p:nvPr/>
        </p:nvSpPr>
        <p:spPr>
          <a:xfrm rot="162894">
            <a:off x="7383242" y="4641907"/>
            <a:ext cx="952505" cy="369332"/>
          </a:xfrm>
          <a:prstGeom prst="rect">
            <a:avLst/>
          </a:prstGeom>
          <a:noFill/>
        </p:spPr>
        <p:txBody>
          <a:bodyPr wrap="none" rtlCol="0">
            <a:spAutoFit/>
          </a:bodyPr>
          <a:lstStyle/>
          <a:p>
            <a:r>
              <a:rPr lang="en-US" sz="1800" dirty="0" smtClean="0">
                <a:latin typeface="Arial Narrow" pitchFamily="34" charset="0"/>
              </a:rPr>
              <a:t>Low Risk</a:t>
            </a:r>
            <a:endParaRPr lang="en-US" sz="1800" dirty="0">
              <a:latin typeface="Arial Narrow" pitchFamily="34" charset="0"/>
            </a:endParaRPr>
          </a:p>
        </p:txBody>
      </p:sp>
      <p:cxnSp>
        <p:nvCxnSpPr>
          <p:cNvPr id="39" name="Straight Connector 38"/>
          <p:cNvCxnSpPr/>
          <p:nvPr/>
        </p:nvCxnSpPr>
        <p:spPr bwMode="auto">
          <a:xfrm flipV="1">
            <a:off x="7221945" y="4734770"/>
            <a:ext cx="192025" cy="652888"/>
          </a:xfrm>
          <a:prstGeom prst="line">
            <a:avLst/>
          </a:prstGeom>
          <a:noFill/>
          <a:ln w="3175" cap="flat" cmpd="sng" algn="ctr">
            <a:solidFill>
              <a:schemeClr val="tx1"/>
            </a:solidFill>
            <a:prstDash val="dash"/>
            <a:round/>
            <a:headEnd type="none" w="med" len="med"/>
            <a:tailEnd type="none" w="med" len="med"/>
          </a:ln>
          <a:effectLst/>
        </p:spPr>
      </p:cxnSp>
      <p:sp>
        <p:nvSpPr>
          <p:cNvPr id="44" name="Title 1"/>
          <p:cNvSpPr>
            <a:spLocks noGrp="1"/>
          </p:cNvSpPr>
          <p:nvPr>
            <p:ph type="title"/>
          </p:nvPr>
        </p:nvSpPr>
        <p:spPr>
          <a:xfrm>
            <a:off x="232235" y="49360"/>
            <a:ext cx="8686800" cy="576075"/>
          </a:xfrm>
        </p:spPr>
        <p:txBody>
          <a:bodyPr/>
          <a:lstStyle/>
          <a:p>
            <a:r>
              <a:rPr lang="en-US" sz="4000" dirty="0" smtClean="0"/>
              <a:t>Survival after Surgical Resection</a:t>
            </a:r>
            <a:endParaRPr lang="en-US" sz="4000" dirty="0"/>
          </a:p>
        </p:txBody>
      </p:sp>
      <p:sp>
        <p:nvSpPr>
          <p:cNvPr id="45" name="Line 4"/>
          <p:cNvSpPr>
            <a:spLocks noChangeShapeType="1"/>
          </p:cNvSpPr>
          <p:nvPr/>
        </p:nvSpPr>
        <p:spPr bwMode="auto">
          <a:xfrm>
            <a:off x="381000" y="663840"/>
            <a:ext cx="8382000" cy="0"/>
          </a:xfrm>
          <a:prstGeom prst="line">
            <a:avLst/>
          </a:prstGeom>
          <a:noFill/>
          <a:ln w="63500" cmpd="thinThick">
            <a:solidFill>
              <a:schemeClr val="accent2"/>
            </a:solidFill>
            <a:round/>
            <a:headEnd/>
            <a:tailEnd/>
          </a:ln>
          <a:effectLst/>
        </p:spPr>
        <p:txBody>
          <a:bodyPr wrap="none" anchor="ctr"/>
          <a:lstStyle/>
          <a:p>
            <a:endParaRPr lang="en-US"/>
          </a:p>
        </p:txBody>
      </p:sp>
      <p:grpSp>
        <p:nvGrpSpPr>
          <p:cNvPr id="2" name="Group 34"/>
          <p:cNvGrpSpPr/>
          <p:nvPr/>
        </p:nvGrpSpPr>
        <p:grpSpPr>
          <a:xfrm>
            <a:off x="6453845" y="1393535"/>
            <a:ext cx="2138727" cy="1077218"/>
            <a:chOff x="5784893" y="548625"/>
            <a:chExt cx="2138727" cy="1077218"/>
          </a:xfrm>
        </p:grpSpPr>
        <p:sp useBgFill="1">
          <p:nvSpPr>
            <p:cNvPr id="31" name="TextBox 30"/>
            <p:cNvSpPr txBox="1"/>
            <p:nvPr/>
          </p:nvSpPr>
          <p:spPr>
            <a:xfrm>
              <a:off x="5784893" y="548625"/>
              <a:ext cx="2138727" cy="1077218"/>
            </a:xfrm>
            <a:prstGeom prst="rect">
              <a:avLst/>
            </a:prstGeom>
            <a:ln>
              <a:solidFill>
                <a:schemeClr val="tx1"/>
              </a:solidFill>
            </a:ln>
          </p:spPr>
          <p:txBody>
            <a:bodyPr wrap="none" rtlCol="0">
              <a:spAutoFit/>
            </a:bodyPr>
            <a:lstStyle/>
            <a:p>
              <a:pPr>
                <a:lnSpc>
                  <a:spcPct val="80000"/>
                </a:lnSpc>
              </a:pPr>
              <a:r>
                <a:rPr lang="en-US" sz="2000" u="sng" dirty="0" smtClean="0">
                  <a:latin typeface="Arial Narrow" pitchFamily="34" charset="0"/>
                </a:rPr>
                <a:t>Procedure:</a:t>
              </a:r>
            </a:p>
            <a:p>
              <a:pPr algn="l">
                <a:lnSpc>
                  <a:spcPct val="80000"/>
                </a:lnSpc>
              </a:pPr>
              <a:r>
                <a:rPr lang="en-US" sz="2000" dirty="0" smtClean="0">
                  <a:latin typeface="Arial Narrow" pitchFamily="34" charset="0"/>
                </a:rPr>
                <a:t>	Lobectomy</a:t>
              </a:r>
            </a:p>
            <a:p>
              <a:pPr algn="l">
                <a:lnSpc>
                  <a:spcPct val="80000"/>
                </a:lnSpc>
              </a:pPr>
              <a:r>
                <a:rPr lang="en-US" sz="2000" dirty="0" smtClean="0">
                  <a:latin typeface="Arial Narrow" pitchFamily="34" charset="0"/>
                </a:rPr>
                <a:t>	Segment</a:t>
              </a:r>
            </a:p>
            <a:p>
              <a:pPr algn="l">
                <a:lnSpc>
                  <a:spcPct val="80000"/>
                </a:lnSpc>
              </a:pPr>
              <a:r>
                <a:rPr lang="en-US" sz="2000" dirty="0" smtClean="0">
                  <a:latin typeface="Arial Narrow" pitchFamily="34" charset="0"/>
                </a:rPr>
                <a:t>	Wedge</a:t>
              </a:r>
              <a:endParaRPr lang="en-US" sz="2000" dirty="0">
                <a:latin typeface="Arial Narrow" pitchFamily="34" charset="0"/>
              </a:endParaRPr>
            </a:p>
          </p:txBody>
        </p:sp>
        <p:sp>
          <p:nvSpPr>
            <p:cNvPr id="32" name="Rectangle 31"/>
            <p:cNvSpPr/>
            <p:nvPr/>
          </p:nvSpPr>
          <p:spPr bwMode="auto">
            <a:xfrm>
              <a:off x="5992985" y="1086295"/>
              <a:ext cx="652885" cy="153620"/>
            </a:xfrm>
            <a:prstGeom prst="rect">
              <a:avLst/>
            </a:prstGeom>
            <a:solidFill>
              <a:srgbClr val="CC99FF"/>
            </a:solidFill>
            <a:ln w="31750"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3" name="Rectangle 32"/>
            <p:cNvSpPr/>
            <p:nvPr/>
          </p:nvSpPr>
          <p:spPr bwMode="auto">
            <a:xfrm>
              <a:off x="5992985" y="1355130"/>
              <a:ext cx="652885" cy="153620"/>
            </a:xfrm>
            <a:prstGeom prst="rect">
              <a:avLst/>
            </a:prstGeom>
            <a:solidFill>
              <a:srgbClr val="FF6699"/>
            </a:solidFill>
            <a:ln w="31750"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4" name="Rectangle 33"/>
            <p:cNvSpPr/>
            <p:nvPr/>
          </p:nvSpPr>
          <p:spPr bwMode="auto">
            <a:xfrm>
              <a:off x="5992985" y="855865"/>
              <a:ext cx="652885" cy="153620"/>
            </a:xfrm>
            <a:prstGeom prst="rect">
              <a:avLst/>
            </a:prstGeom>
            <a:solidFill>
              <a:srgbClr val="0099FF"/>
            </a:solidFill>
            <a:ln w="31750"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bwMode="auto">
          <a:xfrm flipV="1">
            <a:off x="1153955" y="2852924"/>
            <a:ext cx="422455" cy="422456"/>
          </a:xfrm>
          <a:prstGeom prst="line">
            <a:avLst/>
          </a:prstGeom>
          <a:noFill/>
          <a:ln w="3175" cap="flat" cmpd="sng" algn="ctr">
            <a:solidFill>
              <a:schemeClr val="tx1"/>
            </a:solidFill>
            <a:prstDash val="dash"/>
            <a:round/>
            <a:headEnd type="none" w="med" len="med"/>
            <a:tailEnd type="none" w="med" len="med"/>
          </a:ln>
          <a:effectLst/>
        </p:spPr>
      </p:cxnSp>
      <p:cxnSp>
        <p:nvCxnSpPr>
          <p:cNvPr id="12" name="Straight Connector 11"/>
          <p:cNvCxnSpPr/>
          <p:nvPr/>
        </p:nvCxnSpPr>
        <p:spPr bwMode="auto">
          <a:xfrm flipV="1">
            <a:off x="1153955" y="1623963"/>
            <a:ext cx="422455" cy="345647"/>
          </a:xfrm>
          <a:prstGeom prst="line">
            <a:avLst/>
          </a:prstGeom>
          <a:noFill/>
          <a:ln w="3175" cap="flat" cmpd="sng" algn="ctr">
            <a:solidFill>
              <a:schemeClr val="tx1"/>
            </a:solidFill>
            <a:prstDash val="dash"/>
            <a:round/>
            <a:headEnd type="none" w="med" len="med"/>
            <a:tailEnd type="none" w="med" len="med"/>
          </a:ln>
          <a:effectLst/>
        </p:spPr>
      </p:cxnSp>
      <p:cxnSp>
        <p:nvCxnSpPr>
          <p:cNvPr id="13" name="Straight Connector 12"/>
          <p:cNvCxnSpPr/>
          <p:nvPr/>
        </p:nvCxnSpPr>
        <p:spPr bwMode="auto">
          <a:xfrm flipV="1">
            <a:off x="1153955" y="3429000"/>
            <a:ext cx="422455" cy="460860"/>
          </a:xfrm>
          <a:prstGeom prst="line">
            <a:avLst/>
          </a:prstGeom>
          <a:noFill/>
          <a:ln w="3175" cap="flat" cmpd="sng" algn="ctr">
            <a:solidFill>
              <a:schemeClr val="tx1"/>
            </a:solidFill>
            <a:prstDash val="dash"/>
            <a:round/>
            <a:headEnd type="none" w="med" len="med"/>
            <a:tailEnd type="none" w="med" len="med"/>
          </a:ln>
          <a:effectLst/>
        </p:spPr>
      </p:cxnSp>
      <p:cxnSp>
        <p:nvCxnSpPr>
          <p:cNvPr id="14" name="Straight Connector 13"/>
          <p:cNvCxnSpPr/>
          <p:nvPr/>
        </p:nvCxnSpPr>
        <p:spPr bwMode="auto">
          <a:xfrm flipV="1">
            <a:off x="1192360" y="4043480"/>
            <a:ext cx="422455" cy="460860"/>
          </a:xfrm>
          <a:prstGeom prst="line">
            <a:avLst/>
          </a:prstGeom>
          <a:noFill/>
          <a:ln w="3175" cap="flat" cmpd="sng" algn="ctr">
            <a:solidFill>
              <a:schemeClr val="tx1"/>
            </a:solidFill>
            <a:prstDash val="dash"/>
            <a:round/>
            <a:headEnd type="none" w="med" len="med"/>
            <a:tailEnd type="none" w="med" len="med"/>
          </a:ln>
          <a:effectLst/>
        </p:spPr>
      </p:cxnSp>
      <p:cxnSp>
        <p:nvCxnSpPr>
          <p:cNvPr id="15" name="Straight Connector 14"/>
          <p:cNvCxnSpPr/>
          <p:nvPr/>
        </p:nvCxnSpPr>
        <p:spPr bwMode="auto">
          <a:xfrm flipV="1">
            <a:off x="1153955" y="2200040"/>
            <a:ext cx="460860" cy="422455"/>
          </a:xfrm>
          <a:prstGeom prst="line">
            <a:avLst/>
          </a:prstGeom>
          <a:noFill/>
          <a:ln w="3175" cap="flat" cmpd="sng" algn="ctr">
            <a:solidFill>
              <a:schemeClr val="tx1"/>
            </a:solidFill>
            <a:prstDash val="dash"/>
            <a:round/>
            <a:headEnd type="none" w="med" len="med"/>
            <a:tailEnd type="none" w="med" len="med"/>
          </a:ln>
          <a:effectLst/>
        </p:spPr>
      </p:cxnSp>
      <p:graphicFrame>
        <p:nvGraphicFramePr>
          <p:cNvPr id="4" name="Content Placeholder 3"/>
          <p:cNvGraphicFramePr>
            <a:graphicFrameLocks noGrp="1"/>
          </p:cNvGraphicFramePr>
          <p:nvPr>
            <p:ph idx="1"/>
          </p:nvPr>
        </p:nvGraphicFramePr>
        <p:xfrm>
          <a:off x="1115551" y="1316725"/>
          <a:ext cx="6836090" cy="37636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ontent Placeholder 3"/>
          <p:cNvGraphicFramePr>
            <a:graphicFrameLocks/>
          </p:cNvGraphicFramePr>
          <p:nvPr/>
        </p:nvGraphicFramePr>
        <p:xfrm>
          <a:off x="961931" y="1393535"/>
          <a:ext cx="6912900" cy="39380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ontent Placeholder 3"/>
          <p:cNvGraphicFramePr>
            <a:graphicFrameLocks/>
          </p:cNvGraphicFramePr>
          <p:nvPr/>
        </p:nvGraphicFramePr>
        <p:xfrm>
          <a:off x="-228625" y="1623965"/>
          <a:ext cx="8026646" cy="4839029"/>
        </p:xfrm>
        <a:graphic>
          <a:graphicData uri="http://schemas.openxmlformats.org/drawingml/2006/chart">
            <c:chart xmlns:c="http://schemas.openxmlformats.org/drawingml/2006/chart" xmlns:r="http://schemas.openxmlformats.org/officeDocument/2006/relationships" r:id="rId5"/>
          </a:graphicData>
        </a:graphic>
      </p:graphicFrame>
      <p:cxnSp>
        <p:nvCxnSpPr>
          <p:cNvPr id="8" name="Straight Connector 7"/>
          <p:cNvCxnSpPr/>
          <p:nvPr/>
        </p:nvCxnSpPr>
        <p:spPr bwMode="auto">
          <a:xfrm flipH="1">
            <a:off x="7413971" y="1739180"/>
            <a:ext cx="76809" cy="2995590"/>
          </a:xfrm>
          <a:prstGeom prst="line">
            <a:avLst/>
          </a:prstGeom>
          <a:noFill/>
          <a:ln w="3175" cap="flat" cmpd="sng" algn="ctr">
            <a:solidFill>
              <a:schemeClr val="tx1"/>
            </a:solidFill>
            <a:prstDash val="dash"/>
            <a:round/>
            <a:headEnd type="none" w="med" len="med"/>
            <a:tailEnd type="none" w="med" len="med"/>
          </a:ln>
          <a:effectLst/>
        </p:spPr>
      </p:cxnSp>
      <p:sp>
        <p:nvSpPr>
          <p:cNvPr id="27" name="TextBox 26"/>
          <p:cNvSpPr txBox="1"/>
          <p:nvPr/>
        </p:nvSpPr>
        <p:spPr>
          <a:xfrm rot="290752">
            <a:off x="7235768" y="5236963"/>
            <a:ext cx="994183" cy="369332"/>
          </a:xfrm>
          <a:prstGeom prst="rect">
            <a:avLst/>
          </a:prstGeom>
          <a:noFill/>
        </p:spPr>
        <p:txBody>
          <a:bodyPr wrap="none" rtlCol="0">
            <a:spAutoFit/>
          </a:bodyPr>
          <a:lstStyle/>
          <a:p>
            <a:r>
              <a:rPr lang="en-US" sz="1800" dirty="0" smtClean="0">
                <a:solidFill>
                  <a:schemeClr val="tx1">
                    <a:lumMod val="75000"/>
                  </a:schemeClr>
                </a:solidFill>
                <a:latin typeface="Arial Narrow" pitchFamily="34" charset="0"/>
              </a:rPr>
              <a:t>High Risk</a:t>
            </a:r>
            <a:endParaRPr lang="en-US" sz="1800" dirty="0">
              <a:solidFill>
                <a:schemeClr val="tx1">
                  <a:lumMod val="75000"/>
                </a:schemeClr>
              </a:solidFill>
              <a:latin typeface="Arial Narrow" pitchFamily="34" charset="0"/>
            </a:endParaRPr>
          </a:p>
        </p:txBody>
      </p:sp>
      <p:sp>
        <p:nvSpPr>
          <p:cNvPr id="28" name="TextBox 27"/>
          <p:cNvSpPr txBox="1"/>
          <p:nvPr/>
        </p:nvSpPr>
        <p:spPr>
          <a:xfrm rot="210077">
            <a:off x="7345143" y="4914243"/>
            <a:ext cx="857927" cy="369332"/>
          </a:xfrm>
          <a:prstGeom prst="rect">
            <a:avLst/>
          </a:prstGeom>
          <a:noFill/>
        </p:spPr>
        <p:txBody>
          <a:bodyPr wrap="none" rtlCol="0">
            <a:spAutoFit/>
          </a:bodyPr>
          <a:lstStyle/>
          <a:p>
            <a:r>
              <a:rPr lang="en-US" sz="1800" dirty="0" smtClean="0">
                <a:solidFill>
                  <a:schemeClr val="tx1">
                    <a:lumMod val="75000"/>
                  </a:schemeClr>
                </a:solidFill>
                <a:latin typeface="Arial Narrow" pitchFamily="34" charset="0"/>
              </a:rPr>
              <a:t>Medium</a:t>
            </a:r>
            <a:endParaRPr lang="en-US" sz="1800" dirty="0">
              <a:solidFill>
                <a:schemeClr val="tx1">
                  <a:lumMod val="75000"/>
                </a:schemeClr>
              </a:solidFill>
              <a:latin typeface="Arial Narrow" pitchFamily="34" charset="0"/>
            </a:endParaRPr>
          </a:p>
        </p:txBody>
      </p:sp>
      <p:sp>
        <p:nvSpPr>
          <p:cNvPr id="29" name="TextBox 28"/>
          <p:cNvSpPr txBox="1"/>
          <p:nvPr/>
        </p:nvSpPr>
        <p:spPr>
          <a:xfrm rot="16990192">
            <a:off x="7607904" y="5085744"/>
            <a:ext cx="1693285" cy="400110"/>
          </a:xfrm>
          <a:prstGeom prst="rect">
            <a:avLst/>
          </a:prstGeom>
          <a:noFill/>
          <a:ln>
            <a:solidFill>
              <a:schemeClr val="tx1"/>
            </a:solidFill>
          </a:ln>
        </p:spPr>
        <p:txBody>
          <a:bodyPr wrap="none" rtlCol="0">
            <a:spAutoFit/>
          </a:bodyPr>
          <a:lstStyle/>
          <a:p>
            <a:r>
              <a:rPr lang="en-US" sz="2000" dirty="0" smtClean="0">
                <a:solidFill>
                  <a:schemeClr val="tx1">
                    <a:lumMod val="75000"/>
                  </a:schemeClr>
                </a:solidFill>
                <a:latin typeface="Times New Roman"/>
                <a:cs typeface="Times New Roman"/>
              </a:rPr>
              <a:t>↓ Surgical</a:t>
            </a:r>
            <a:r>
              <a:rPr lang="en-US" sz="2000" dirty="0" smtClean="0">
                <a:solidFill>
                  <a:schemeClr val="tx1">
                    <a:lumMod val="75000"/>
                  </a:schemeClr>
                </a:solidFill>
                <a:latin typeface="Arial Narrow" pitchFamily="34" charset="0"/>
              </a:rPr>
              <a:t> Risk</a:t>
            </a:r>
            <a:endParaRPr lang="en-US" sz="2000" dirty="0">
              <a:solidFill>
                <a:schemeClr val="tx1">
                  <a:lumMod val="75000"/>
                </a:schemeClr>
              </a:solidFill>
              <a:latin typeface="Arial Narrow" pitchFamily="34" charset="0"/>
            </a:endParaRPr>
          </a:p>
        </p:txBody>
      </p:sp>
      <p:sp>
        <p:nvSpPr>
          <p:cNvPr id="30" name="TextBox 29"/>
          <p:cNvSpPr txBox="1"/>
          <p:nvPr/>
        </p:nvSpPr>
        <p:spPr>
          <a:xfrm rot="162894">
            <a:off x="7383242" y="4641907"/>
            <a:ext cx="952505" cy="369332"/>
          </a:xfrm>
          <a:prstGeom prst="rect">
            <a:avLst/>
          </a:prstGeom>
          <a:noFill/>
        </p:spPr>
        <p:txBody>
          <a:bodyPr wrap="none" rtlCol="0">
            <a:spAutoFit/>
          </a:bodyPr>
          <a:lstStyle/>
          <a:p>
            <a:r>
              <a:rPr lang="en-US" sz="1800" dirty="0" smtClean="0">
                <a:solidFill>
                  <a:schemeClr val="tx1">
                    <a:lumMod val="75000"/>
                  </a:schemeClr>
                </a:solidFill>
                <a:latin typeface="Arial Narrow" pitchFamily="34" charset="0"/>
              </a:rPr>
              <a:t>Low Risk</a:t>
            </a:r>
            <a:endParaRPr lang="en-US" sz="1800" dirty="0">
              <a:solidFill>
                <a:schemeClr val="tx1">
                  <a:lumMod val="75000"/>
                </a:schemeClr>
              </a:solidFill>
              <a:latin typeface="Arial Narrow" pitchFamily="34" charset="0"/>
            </a:endParaRPr>
          </a:p>
        </p:txBody>
      </p:sp>
      <p:cxnSp>
        <p:nvCxnSpPr>
          <p:cNvPr id="39" name="Straight Connector 38"/>
          <p:cNvCxnSpPr/>
          <p:nvPr/>
        </p:nvCxnSpPr>
        <p:spPr bwMode="auto">
          <a:xfrm flipV="1">
            <a:off x="7221945" y="4734770"/>
            <a:ext cx="192025" cy="652888"/>
          </a:xfrm>
          <a:prstGeom prst="line">
            <a:avLst/>
          </a:prstGeom>
          <a:noFill/>
          <a:ln w="3175" cap="flat" cmpd="sng" algn="ctr">
            <a:solidFill>
              <a:schemeClr val="tx1"/>
            </a:solidFill>
            <a:prstDash val="dash"/>
            <a:round/>
            <a:headEnd type="none" w="med" len="med"/>
            <a:tailEnd type="none" w="med" len="med"/>
          </a:ln>
          <a:effectLst/>
        </p:spPr>
      </p:cxnSp>
      <p:sp>
        <p:nvSpPr>
          <p:cNvPr id="44" name="Title 1"/>
          <p:cNvSpPr>
            <a:spLocks noGrp="1"/>
          </p:cNvSpPr>
          <p:nvPr>
            <p:ph type="title"/>
          </p:nvPr>
        </p:nvSpPr>
        <p:spPr>
          <a:xfrm>
            <a:off x="232235" y="49360"/>
            <a:ext cx="8686800" cy="576075"/>
          </a:xfrm>
        </p:spPr>
        <p:txBody>
          <a:bodyPr/>
          <a:lstStyle/>
          <a:p>
            <a:r>
              <a:rPr lang="en-US" sz="4000" dirty="0" smtClean="0"/>
              <a:t>Survival after Surgical Resection</a:t>
            </a:r>
            <a:endParaRPr lang="en-US" sz="4000" dirty="0"/>
          </a:p>
        </p:txBody>
      </p:sp>
      <p:sp>
        <p:nvSpPr>
          <p:cNvPr id="45" name="Line 4"/>
          <p:cNvSpPr>
            <a:spLocks noChangeShapeType="1"/>
          </p:cNvSpPr>
          <p:nvPr/>
        </p:nvSpPr>
        <p:spPr bwMode="auto">
          <a:xfrm>
            <a:off x="381000" y="663840"/>
            <a:ext cx="8382000" cy="0"/>
          </a:xfrm>
          <a:prstGeom prst="line">
            <a:avLst/>
          </a:prstGeom>
          <a:noFill/>
          <a:ln w="63500" cmpd="thinThick">
            <a:solidFill>
              <a:schemeClr val="accent2"/>
            </a:solidFill>
            <a:round/>
            <a:headEnd/>
            <a:tailEnd/>
          </a:ln>
          <a:effectLst/>
        </p:spPr>
        <p:txBody>
          <a:bodyPr wrap="none" anchor="ctr"/>
          <a:lstStyle/>
          <a:p>
            <a:endParaRPr lang="en-US"/>
          </a:p>
        </p:txBody>
      </p:sp>
      <p:grpSp>
        <p:nvGrpSpPr>
          <p:cNvPr id="2" name="Group 34"/>
          <p:cNvGrpSpPr/>
          <p:nvPr/>
        </p:nvGrpSpPr>
        <p:grpSpPr>
          <a:xfrm>
            <a:off x="6453845" y="1393535"/>
            <a:ext cx="2138727" cy="1077218"/>
            <a:chOff x="5784893" y="548625"/>
            <a:chExt cx="2138727" cy="1077218"/>
          </a:xfrm>
        </p:grpSpPr>
        <p:sp useBgFill="1">
          <p:nvSpPr>
            <p:cNvPr id="31" name="TextBox 30"/>
            <p:cNvSpPr txBox="1"/>
            <p:nvPr/>
          </p:nvSpPr>
          <p:spPr>
            <a:xfrm>
              <a:off x="5784893" y="548625"/>
              <a:ext cx="2138727" cy="1077218"/>
            </a:xfrm>
            <a:prstGeom prst="rect">
              <a:avLst/>
            </a:prstGeom>
            <a:ln>
              <a:solidFill>
                <a:schemeClr val="tx1">
                  <a:lumMod val="75000"/>
                </a:schemeClr>
              </a:solidFill>
            </a:ln>
          </p:spPr>
          <p:txBody>
            <a:bodyPr wrap="none" rtlCol="0">
              <a:spAutoFit/>
            </a:bodyPr>
            <a:lstStyle/>
            <a:p>
              <a:pPr>
                <a:lnSpc>
                  <a:spcPct val="80000"/>
                </a:lnSpc>
              </a:pPr>
              <a:r>
                <a:rPr lang="en-US" sz="2000" u="sng" dirty="0" smtClean="0">
                  <a:solidFill>
                    <a:schemeClr val="tx1">
                      <a:lumMod val="75000"/>
                    </a:schemeClr>
                  </a:solidFill>
                  <a:latin typeface="Arial Narrow" pitchFamily="34" charset="0"/>
                </a:rPr>
                <a:t>Procedure:</a:t>
              </a:r>
            </a:p>
            <a:p>
              <a:pPr algn="l">
                <a:lnSpc>
                  <a:spcPct val="80000"/>
                </a:lnSpc>
              </a:pPr>
              <a:r>
                <a:rPr lang="en-US" sz="2000" dirty="0" smtClean="0">
                  <a:solidFill>
                    <a:schemeClr val="tx1">
                      <a:lumMod val="75000"/>
                    </a:schemeClr>
                  </a:solidFill>
                  <a:latin typeface="Arial Narrow" pitchFamily="34" charset="0"/>
                </a:rPr>
                <a:t>	Lobectomy</a:t>
              </a:r>
            </a:p>
            <a:p>
              <a:pPr algn="l">
                <a:lnSpc>
                  <a:spcPct val="80000"/>
                </a:lnSpc>
              </a:pPr>
              <a:r>
                <a:rPr lang="en-US" sz="2000" dirty="0" smtClean="0">
                  <a:solidFill>
                    <a:schemeClr val="tx1">
                      <a:lumMod val="75000"/>
                    </a:schemeClr>
                  </a:solidFill>
                  <a:latin typeface="Arial Narrow" pitchFamily="34" charset="0"/>
                </a:rPr>
                <a:t>	Segment</a:t>
              </a:r>
            </a:p>
            <a:p>
              <a:pPr algn="l">
                <a:lnSpc>
                  <a:spcPct val="80000"/>
                </a:lnSpc>
              </a:pPr>
              <a:r>
                <a:rPr lang="en-US" sz="2000" dirty="0" smtClean="0">
                  <a:solidFill>
                    <a:schemeClr val="tx1">
                      <a:lumMod val="75000"/>
                    </a:schemeClr>
                  </a:solidFill>
                  <a:latin typeface="Arial Narrow" pitchFamily="34" charset="0"/>
                </a:rPr>
                <a:t>	Wedge</a:t>
              </a:r>
              <a:endParaRPr lang="en-US" sz="2000" dirty="0">
                <a:solidFill>
                  <a:schemeClr val="tx1">
                    <a:lumMod val="75000"/>
                  </a:schemeClr>
                </a:solidFill>
                <a:latin typeface="Arial Narrow" pitchFamily="34" charset="0"/>
              </a:endParaRPr>
            </a:p>
          </p:txBody>
        </p:sp>
        <p:sp>
          <p:nvSpPr>
            <p:cNvPr id="32" name="Rectangle 31"/>
            <p:cNvSpPr/>
            <p:nvPr/>
          </p:nvSpPr>
          <p:spPr bwMode="auto">
            <a:xfrm>
              <a:off x="5992985" y="1086295"/>
              <a:ext cx="652885" cy="153620"/>
            </a:xfrm>
            <a:prstGeom prst="rect">
              <a:avLst/>
            </a:prstGeom>
            <a:solidFill>
              <a:srgbClr val="CC99FF"/>
            </a:solidFill>
            <a:ln w="317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3" name="Rectangle 32"/>
            <p:cNvSpPr/>
            <p:nvPr/>
          </p:nvSpPr>
          <p:spPr bwMode="auto">
            <a:xfrm>
              <a:off x="5992985" y="1355130"/>
              <a:ext cx="652885" cy="153620"/>
            </a:xfrm>
            <a:prstGeom prst="rect">
              <a:avLst/>
            </a:prstGeom>
            <a:solidFill>
              <a:srgbClr val="FF6699"/>
            </a:solidFill>
            <a:ln w="317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4" name="Rectangle 33"/>
            <p:cNvSpPr/>
            <p:nvPr/>
          </p:nvSpPr>
          <p:spPr bwMode="auto">
            <a:xfrm>
              <a:off x="5992985" y="855865"/>
              <a:ext cx="652885" cy="153620"/>
            </a:xfrm>
            <a:prstGeom prst="rect">
              <a:avLst/>
            </a:prstGeom>
            <a:solidFill>
              <a:srgbClr val="0099FF"/>
            </a:solidFill>
            <a:ln w="317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23" name="Oval 22"/>
          <p:cNvSpPr/>
          <p:nvPr/>
        </p:nvSpPr>
        <p:spPr bwMode="auto">
          <a:xfrm>
            <a:off x="2920585" y="2814521"/>
            <a:ext cx="4468433" cy="2035464"/>
          </a:xfrm>
          <a:prstGeom prst="ellipse">
            <a:avLst/>
          </a:prstGeom>
          <a:solidFill>
            <a:srgbClr val="00FF00">
              <a:alpha val="40000"/>
            </a:srgbClr>
          </a:solidFill>
          <a:ln w="31750" cap="flat" cmpd="sng" algn="ctr">
            <a:solidFill>
              <a:srgbClr val="00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5" name="Oval 24"/>
          <p:cNvSpPr/>
          <p:nvPr/>
        </p:nvSpPr>
        <p:spPr bwMode="auto">
          <a:xfrm rot="1046866">
            <a:off x="1513109" y="1702122"/>
            <a:ext cx="3924452" cy="1204649"/>
          </a:xfrm>
          <a:prstGeom prst="ellipse">
            <a:avLst/>
          </a:prstGeom>
          <a:solidFill>
            <a:srgbClr val="FFFF00">
              <a:alpha val="40000"/>
            </a:srgbClr>
          </a:solidFill>
          <a:ln w="3175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useBgFill="1">
        <p:nvSpPr>
          <p:cNvPr id="26" name="Rectangle 3"/>
          <p:cNvSpPr txBox="1">
            <a:spLocks noChangeArrowheads="1"/>
          </p:cNvSpPr>
          <p:nvPr/>
        </p:nvSpPr>
        <p:spPr bwMode="auto">
          <a:xfrm>
            <a:off x="457200" y="5502870"/>
            <a:ext cx="8305800" cy="1202729"/>
          </a:xfrm>
          <a:prstGeom prst="rect">
            <a:avLst/>
          </a:prstGeom>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b="0" i="0" u="none" strike="noStrike" kern="0" cap="none" spc="0" normalizeH="0" baseline="0" noProof="0" dirty="0" smtClean="0">
                <a:ln>
                  <a:noFill/>
                </a:ln>
                <a:solidFill>
                  <a:schemeClr val="tx1"/>
                </a:solidFill>
                <a:effectLst/>
                <a:uLnTx/>
                <a:uFillTx/>
                <a:latin typeface="+mn-lt"/>
                <a:ea typeface="+mn-ea"/>
                <a:cs typeface="+mn-cs"/>
              </a:rPr>
              <a:t>Most papers report a mixture of patients, tumors, procedures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b="0" i="0" u="none" strike="noStrike" kern="0" cap="none" spc="0" normalizeH="0" baseline="0" noProof="0" dirty="0" smtClean="0">
                <a:ln>
                  <a:noFill/>
                </a:ln>
                <a:solidFill>
                  <a:schemeClr val="tx1"/>
                </a:solidFill>
                <a:effectLst/>
                <a:uLnTx/>
                <a:uFillTx/>
                <a:latin typeface="+mn-lt"/>
                <a:ea typeface="+mn-ea"/>
                <a:cs typeface="+mn-cs"/>
              </a:rPr>
              <a:t>Very difficult to compare one series to another</a:t>
            </a:r>
            <a:endParaRPr kumimoji="0" lang="en-US" b="0" i="0" u="none" strike="noStrike" kern="0" cap="none" spc="0" normalizeH="0" baseline="0" noProof="0" dirty="0">
              <a:ln>
                <a:noFill/>
              </a:ln>
              <a:solidFill>
                <a:schemeClr val="tx1"/>
              </a:solidFill>
              <a:effectLst/>
              <a:uLnTx/>
              <a:uFillTx/>
              <a:latin typeface="+mn-lt"/>
              <a:ea typeface="+mn-ea"/>
              <a:cs typeface="+mn-cs"/>
            </a:endParaRPr>
          </a:p>
        </p:txBody>
      </p:sp>
      <p:sp>
        <p:nvSpPr>
          <p:cNvPr id="24" name="Oval 23"/>
          <p:cNvSpPr/>
          <p:nvPr/>
        </p:nvSpPr>
        <p:spPr bwMode="auto">
          <a:xfrm>
            <a:off x="2498130" y="1815990"/>
            <a:ext cx="3404536" cy="2803565"/>
          </a:xfrm>
          <a:prstGeom prst="ellipse">
            <a:avLst/>
          </a:prstGeom>
          <a:solidFill>
            <a:srgbClr val="FF0000">
              <a:alpha val="32941"/>
            </a:srgbClr>
          </a:solidFill>
          <a:ln w="317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3"/>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24"/>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6"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ChangeArrowheads="1"/>
          </p:cNvSpPr>
          <p:nvPr/>
        </p:nvSpPr>
        <p:spPr bwMode="auto">
          <a:xfrm>
            <a:off x="1447800" y="2514600"/>
            <a:ext cx="6629400" cy="1676400"/>
          </a:xfrm>
          <a:prstGeom prst="rect">
            <a:avLst/>
          </a:prstGeom>
          <a:noFill/>
          <a:ln w="28575">
            <a:solidFill>
              <a:schemeClr val="accent2"/>
            </a:solidFill>
            <a:miter lim="800000"/>
            <a:headEnd/>
            <a:tailEnd/>
          </a:ln>
          <a:effectLst/>
        </p:spPr>
        <p:txBody>
          <a:bodyPr anchor="ctr"/>
          <a:lstStyle/>
          <a:p>
            <a:r>
              <a:rPr lang="en-US" sz="4400" dirty="0" smtClean="0">
                <a:solidFill>
                  <a:schemeClr val="tx2"/>
                </a:solidFill>
              </a:rPr>
              <a:t>Statistical Issues</a:t>
            </a:r>
            <a:endParaRPr lang="en-US" sz="4400" dirty="0">
              <a:solidFill>
                <a:schemeClr val="tx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0" y="0"/>
            <a:ext cx="9144000" cy="762000"/>
          </a:xfrm>
        </p:spPr>
        <p:txBody>
          <a:bodyPr/>
          <a:lstStyle/>
          <a:p>
            <a:r>
              <a:rPr lang="en-US" sz="4000" dirty="0" smtClean="0"/>
              <a:t>Statistical Issues</a:t>
            </a:r>
            <a:endParaRPr lang="en-US" sz="3600" dirty="0">
              <a:solidFill>
                <a:srgbClr val="FFFF66"/>
              </a:solidFill>
            </a:endParaRPr>
          </a:p>
        </p:txBody>
      </p:sp>
      <p:sp>
        <p:nvSpPr>
          <p:cNvPr id="200707" name="Rectangle 3"/>
          <p:cNvSpPr>
            <a:spLocks noGrp="1" noChangeArrowheads="1"/>
          </p:cNvSpPr>
          <p:nvPr>
            <p:ph type="body" idx="1"/>
          </p:nvPr>
        </p:nvSpPr>
        <p:spPr>
          <a:xfrm>
            <a:off x="304800" y="855865"/>
            <a:ext cx="8610600" cy="5760750"/>
          </a:xfrm>
        </p:spPr>
        <p:txBody>
          <a:bodyPr/>
          <a:lstStyle/>
          <a:p>
            <a:r>
              <a:rPr lang="en-US" sz="2800" dirty="0" smtClean="0"/>
              <a:t>If we have similar patients, overall survival may be best</a:t>
            </a:r>
          </a:p>
          <a:p>
            <a:pPr lvl="1"/>
            <a:endParaRPr lang="en-US" sz="2400" dirty="0" smtClean="0"/>
          </a:p>
          <a:p>
            <a:r>
              <a:rPr lang="en-US" sz="2800" dirty="0" smtClean="0"/>
              <a:t>For dissimilar patients with different competing causes of death, freedom from recurrence (all sites) is best</a:t>
            </a:r>
          </a:p>
          <a:p>
            <a:pPr lvl="1"/>
            <a:r>
              <a:rPr lang="en-US" sz="2400" dirty="0" smtClean="0"/>
              <a:t>This is closest assessment of a curative intent treatment </a:t>
            </a:r>
          </a:p>
          <a:p>
            <a:pPr lvl="1"/>
            <a:endParaRPr lang="en-US" sz="2400" dirty="0" smtClean="0"/>
          </a:p>
          <a:p>
            <a:r>
              <a:rPr lang="en-US" sz="2800" dirty="0" smtClean="0"/>
              <a:t>Comparing rates of Local failure is not appropriate</a:t>
            </a:r>
          </a:p>
          <a:p>
            <a:pPr lvl="1"/>
            <a:r>
              <a:rPr lang="en-US" sz="2400" dirty="0" smtClean="0"/>
              <a:t>Actuarial local recurrence rate is flawed, underestimates local failure by 30-50%</a:t>
            </a:r>
          </a:p>
          <a:p>
            <a:pPr lvl="1"/>
            <a:r>
              <a:rPr lang="en-US" sz="2400" dirty="0" smtClean="0"/>
              <a:t>Definition of local failure is inherently different for Lobectomy </a:t>
            </a:r>
            <a:r>
              <a:rPr lang="en-US" sz="2400" dirty="0" err="1" smtClean="0"/>
              <a:t>vs</a:t>
            </a:r>
            <a:r>
              <a:rPr lang="en-US" sz="2400" dirty="0" smtClean="0"/>
              <a:t> SBRT</a:t>
            </a:r>
          </a:p>
          <a:p>
            <a:pPr lvl="1"/>
            <a:r>
              <a:rPr lang="en-US" sz="2400" dirty="0" smtClean="0"/>
              <a:t>May be reasonable for wedge </a:t>
            </a:r>
            <a:r>
              <a:rPr lang="en-US" sz="2400" dirty="0" err="1" smtClean="0"/>
              <a:t>vs</a:t>
            </a:r>
            <a:r>
              <a:rPr lang="en-US" sz="2400" dirty="0" smtClean="0"/>
              <a:t> SBRT, but wedge is not done in most </a:t>
            </a:r>
            <a:r>
              <a:rPr lang="en-US" sz="2400" dirty="0"/>
              <a:t>patients with good </a:t>
            </a:r>
            <a:r>
              <a:rPr lang="en-US" sz="2400" dirty="0" smtClean="0"/>
              <a:t>risk</a:t>
            </a:r>
            <a:endParaRPr lang="en-US" sz="2400" dirty="0">
              <a:cs typeface="Times New Roman" pitchFamily="18" charset="0"/>
            </a:endParaRPr>
          </a:p>
        </p:txBody>
      </p:sp>
      <p:sp>
        <p:nvSpPr>
          <p:cNvPr id="200708" name="Line 4"/>
          <p:cNvSpPr>
            <a:spLocks noChangeShapeType="1"/>
          </p:cNvSpPr>
          <p:nvPr/>
        </p:nvSpPr>
        <p:spPr bwMode="auto">
          <a:xfrm>
            <a:off x="457200" y="76200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0" y="0"/>
            <a:ext cx="9144000" cy="762000"/>
          </a:xfrm>
        </p:spPr>
        <p:txBody>
          <a:bodyPr/>
          <a:lstStyle/>
          <a:p>
            <a:r>
              <a:rPr lang="en-US" sz="3600" dirty="0" smtClean="0">
                <a:latin typeface="Arial Narrow" pitchFamily="34" charset="0"/>
              </a:rPr>
              <a:t>Actuarial Curves for Local Failure are Flawed</a:t>
            </a:r>
            <a:endParaRPr lang="en-US" sz="3600" dirty="0">
              <a:solidFill>
                <a:srgbClr val="FFFF66"/>
              </a:solidFill>
              <a:latin typeface="Arial Narrow" pitchFamily="34" charset="0"/>
            </a:endParaRPr>
          </a:p>
        </p:txBody>
      </p:sp>
      <p:sp>
        <p:nvSpPr>
          <p:cNvPr id="200707" name="Rectangle 3"/>
          <p:cNvSpPr>
            <a:spLocks noGrp="1" noChangeArrowheads="1"/>
          </p:cNvSpPr>
          <p:nvPr>
            <p:ph type="body" idx="1"/>
          </p:nvPr>
        </p:nvSpPr>
        <p:spPr>
          <a:xfrm>
            <a:off x="304800" y="1143000"/>
            <a:ext cx="8610600" cy="5334000"/>
          </a:xfrm>
        </p:spPr>
        <p:txBody>
          <a:bodyPr/>
          <a:lstStyle/>
          <a:p>
            <a:pPr>
              <a:buNone/>
            </a:pPr>
            <a:r>
              <a:rPr lang="en-US" sz="2800" dirty="0">
                <a:solidFill>
                  <a:schemeClr val="tx1"/>
                </a:solidFill>
                <a:latin typeface="+mn-lt"/>
                <a:ea typeface="+mn-ea"/>
                <a:cs typeface="+mn-cs"/>
              </a:rPr>
              <a:t>Actuarial methods are not developed to assess local recurrence</a:t>
            </a:r>
          </a:p>
          <a:p>
            <a:r>
              <a:rPr lang="en-US" sz="2800" dirty="0" smtClean="0">
                <a:solidFill>
                  <a:schemeClr val="tx1"/>
                </a:solidFill>
                <a:latin typeface="+mn-lt"/>
                <a:ea typeface="+mn-ea"/>
                <a:cs typeface="+mn-cs"/>
              </a:rPr>
              <a:t>Time to local failure censors patients the same way for competing risks (distant failure, death, Lost to f/u etc.)</a:t>
            </a:r>
          </a:p>
          <a:p>
            <a:r>
              <a:rPr lang="en-US" sz="2800" dirty="0" smtClean="0">
                <a:solidFill>
                  <a:schemeClr val="tx1"/>
                </a:solidFill>
                <a:latin typeface="+mn-lt"/>
                <a:ea typeface="+mn-ea"/>
                <a:cs typeface="+mn-cs"/>
              </a:rPr>
              <a:t>Actuarial </a:t>
            </a:r>
            <a:r>
              <a:rPr lang="en-US" sz="2800" dirty="0">
                <a:solidFill>
                  <a:schemeClr val="tx1"/>
                </a:solidFill>
                <a:latin typeface="+mn-lt"/>
                <a:ea typeface="+mn-ea"/>
                <a:cs typeface="+mn-cs"/>
              </a:rPr>
              <a:t>methods requires that these are independent of one another</a:t>
            </a:r>
          </a:p>
          <a:p>
            <a:r>
              <a:rPr lang="en-US" sz="2800" dirty="0">
                <a:solidFill>
                  <a:schemeClr val="tx1"/>
                </a:solidFill>
                <a:latin typeface="+mn-lt"/>
                <a:ea typeface="+mn-ea"/>
                <a:cs typeface="+mn-cs"/>
              </a:rPr>
              <a:t>In most </a:t>
            </a:r>
            <a:r>
              <a:rPr lang="en-US" sz="2800" dirty="0" smtClean="0">
                <a:solidFill>
                  <a:schemeClr val="tx1"/>
                </a:solidFill>
                <a:latin typeface="+mn-lt"/>
                <a:ea typeface="+mn-ea"/>
                <a:cs typeface="+mn-cs"/>
              </a:rPr>
              <a:t>cancers, </a:t>
            </a:r>
            <a:r>
              <a:rPr lang="en-US" sz="2800" dirty="0">
                <a:solidFill>
                  <a:schemeClr val="tx1"/>
                </a:solidFill>
                <a:latin typeface="+mn-lt"/>
                <a:ea typeface="+mn-ea"/>
                <a:cs typeface="+mn-cs"/>
              </a:rPr>
              <a:t>these are highly likely NOT to be </a:t>
            </a:r>
            <a:r>
              <a:rPr lang="en-US" sz="2800" dirty="0" smtClean="0">
                <a:solidFill>
                  <a:schemeClr val="tx1"/>
                </a:solidFill>
                <a:latin typeface="+mn-lt"/>
                <a:ea typeface="+mn-ea"/>
                <a:cs typeface="+mn-cs"/>
              </a:rPr>
              <a:t>independent</a:t>
            </a:r>
          </a:p>
          <a:p>
            <a:endParaRPr lang="en-US" sz="2800" dirty="0">
              <a:solidFill>
                <a:schemeClr val="tx1"/>
              </a:solidFill>
              <a:latin typeface="+mn-lt"/>
              <a:ea typeface="+mn-ea"/>
              <a:cs typeface="+mn-cs"/>
            </a:endParaRPr>
          </a:p>
          <a:p>
            <a:r>
              <a:rPr lang="en-US" sz="2800" dirty="0" smtClean="0">
                <a:solidFill>
                  <a:schemeClr val="tx1"/>
                </a:solidFill>
                <a:latin typeface="+mn-lt"/>
                <a:ea typeface="+mn-ea"/>
                <a:cs typeface="+mn-cs"/>
              </a:rPr>
              <a:t>Actuarial  time </a:t>
            </a:r>
            <a:r>
              <a:rPr lang="en-US" sz="2800" dirty="0">
                <a:solidFill>
                  <a:schemeClr val="tx1"/>
                </a:solidFill>
                <a:latin typeface="+mn-lt"/>
                <a:ea typeface="+mn-ea"/>
                <a:cs typeface="+mn-cs"/>
              </a:rPr>
              <a:t>to local failure curves underestimate actual local failure by about 30-50%</a:t>
            </a:r>
            <a:endParaRPr lang="en-US" sz="2800" dirty="0">
              <a:cs typeface="Times New Roman" pitchFamily="18" charset="0"/>
            </a:endParaRPr>
          </a:p>
        </p:txBody>
      </p:sp>
      <p:sp>
        <p:nvSpPr>
          <p:cNvPr id="200708" name="Line 4"/>
          <p:cNvSpPr>
            <a:spLocks noChangeShapeType="1"/>
          </p:cNvSpPr>
          <p:nvPr/>
        </p:nvSpPr>
        <p:spPr bwMode="auto">
          <a:xfrm>
            <a:off x="457200" y="76200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609600"/>
          </a:xfrm>
        </p:spPr>
        <p:txBody>
          <a:bodyPr/>
          <a:lstStyle/>
          <a:p>
            <a:r>
              <a:rPr lang="en-US" sz="4000" dirty="0" smtClean="0">
                <a:latin typeface="Arial Narrow" pitchFamily="34" charset="0"/>
              </a:rPr>
              <a:t>Actuarial Curves for Local Failure are Flawed</a:t>
            </a:r>
            <a:endParaRPr lang="en-US" sz="4000" dirty="0">
              <a:latin typeface="Arial Narrow" pitchFamily="34" charset="0"/>
            </a:endParaRPr>
          </a:p>
        </p:txBody>
      </p:sp>
      <p:sp>
        <p:nvSpPr>
          <p:cNvPr id="3" name="Content Placeholder 2"/>
          <p:cNvSpPr>
            <a:spLocks noGrp="1"/>
          </p:cNvSpPr>
          <p:nvPr>
            <p:ph idx="1"/>
          </p:nvPr>
        </p:nvSpPr>
        <p:spPr>
          <a:xfrm>
            <a:off x="152400" y="4811580"/>
            <a:ext cx="8991600" cy="1676400"/>
          </a:xfrm>
        </p:spPr>
        <p:txBody>
          <a:bodyPr/>
          <a:lstStyle/>
          <a:p>
            <a:pPr>
              <a:lnSpc>
                <a:spcPct val="90000"/>
              </a:lnSpc>
              <a:buNone/>
            </a:pPr>
            <a:r>
              <a:rPr lang="en-US" sz="2400" dirty="0" smtClean="0">
                <a:latin typeface="Arial Narrow" pitchFamily="34" charset="0"/>
              </a:rPr>
              <a:t>Example: Actuarial Probability of local failure for breast Ca treated w/</a:t>
            </a:r>
            <a:r>
              <a:rPr lang="en-US" sz="2400" dirty="0" err="1" smtClean="0">
                <a:latin typeface="Arial Narrow" pitchFamily="34" charset="0"/>
              </a:rPr>
              <a:t>wo</a:t>
            </a:r>
            <a:r>
              <a:rPr lang="en-US" sz="2400" dirty="0" smtClean="0">
                <a:latin typeface="Arial Narrow" pitchFamily="34" charset="0"/>
              </a:rPr>
              <a:t> RT</a:t>
            </a:r>
          </a:p>
          <a:p>
            <a:pPr>
              <a:lnSpc>
                <a:spcPct val="90000"/>
              </a:lnSpc>
            </a:pPr>
            <a:r>
              <a:rPr lang="en-US" sz="2400" dirty="0" smtClean="0">
                <a:latin typeface="Arial Narrow" pitchFamily="34" charset="0"/>
              </a:rPr>
              <a:t>Results are independent of sample size</a:t>
            </a:r>
          </a:p>
          <a:p>
            <a:pPr>
              <a:lnSpc>
                <a:spcPct val="90000"/>
              </a:lnSpc>
            </a:pPr>
            <a:r>
              <a:rPr lang="en-US" sz="2400" dirty="0" smtClean="0">
                <a:latin typeface="Arial Narrow" pitchFamily="34" charset="0"/>
              </a:rPr>
              <a:t>This is a mathematical problem due to assuming independence of outcomes</a:t>
            </a:r>
          </a:p>
          <a:p>
            <a:pPr>
              <a:lnSpc>
                <a:spcPct val="90000"/>
              </a:lnSpc>
            </a:pPr>
            <a:r>
              <a:rPr lang="en-US" sz="2400" dirty="0" smtClean="0">
                <a:latin typeface="Arial Narrow" pitchFamily="34" charset="0"/>
              </a:rPr>
              <a:t>Any curve within these bounds is as likely as any other (“non-</a:t>
            </a:r>
            <a:r>
              <a:rPr lang="en-US" sz="2400" dirty="0" err="1" smtClean="0">
                <a:latin typeface="Arial Narrow" pitchFamily="34" charset="0"/>
              </a:rPr>
              <a:t>identifiability</a:t>
            </a:r>
            <a:r>
              <a:rPr lang="en-US" sz="2400" dirty="0" smtClean="0">
                <a:latin typeface="Arial Narrow" pitchFamily="34" charset="0"/>
              </a:rPr>
              <a:t>”)</a:t>
            </a:r>
          </a:p>
          <a:p>
            <a:endParaRPr lang="en-US" sz="2400" dirty="0">
              <a:latin typeface="Arial Narrow" pitchFamily="34" charset="0"/>
            </a:endParaRPr>
          </a:p>
        </p:txBody>
      </p:sp>
      <p:sp>
        <p:nvSpPr>
          <p:cNvPr id="11" name="TextBox 10"/>
          <p:cNvSpPr txBox="1"/>
          <p:nvPr/>
        </p:nvSpPr>
        <p:spPr>
          <a:xfrm>
            <a:off x="2190890" y="1239915"/>
            <a:ext cx="4608600" cy="1323439"/>
          </a:xfrm>
          <a:prstGeom prst="rect">
            <a:avLst/>
          </a:prstGeom>
          <a:noFill/>
          <a:ln w="19050" cmpd="sng">
            <a:solidFill>
              <a:schemeClr val="tx1"/>
            </a:solidFill>
          </a:ln>
        </p:spPr>
        <p:txBody>
          <a:bodyPr wrap="square" rtlCol="0">
            <a:spAutoFit/>
          </a:bodyPr>
          <a:lstStyle/>
          <a:p>
            <a:pPr algn="l"/>
            <a:r>
              <a:rPr lang="en-US" sz="2000" dirty="0" smtClean="0">
                <a:latin typeface="Arial Narrow" pitchFamily="34" charset="0"/>
              </a:rPr>
              <a:t>Curves obtained if all pts with distant first-site</a:t>
            </a:r>
            <a:r>
              <a:rPr lang="en-US" sz="2000" dirty="0" smtClean="0">
                <a:latin typeface="Arial Narrow"/>
                <a:cs typeface="Arial Narrow"/>
              </a:rPr>
              <a:t>-of-failure will never develop local failure</a:t>
            </a:r>
            <a:r>
              <a:rPr lang="en-US" sz="2000" dirty="0">
                <a:latin typeface="Arial Narrow"/>
                <a:cs typeface="Arial Narrow"/>
              </a:rPr>
              <a:t>: </a:t>
            </a:r>
            <a:r>
              <a:rPr lang="en-US" sz="2000" dirty="0" err="1" smtClean="0">
                <a:latin typeface="Arial Narrow"/>
                <a:cs typeface="Arial Narrow"/>
              </a:rPr>
              <a:t>Pts</a:t>
            </a:r>
            <a:r>
              <a:rPr lang="en-US" sz="2000" dirty="0" smtClean="0">
                <a:latin typeface="Arial Narrow"/>
                <a:cs typeface="Arial Narrow"/>
              </a:rPr>
              <a:t> </a:t>
            </a:r>
            <a:r>
              <a:rPr lang="en-US" sz="2000" dirty="0">
                <a:latin typeface="Arial Narrow"/>
                <a:cs typeface="Arial Narrow"/>
              </a:rPr>
              <a:t>treated with radiation </a:t>
            </a:r>
            <a:r>
              <a:rPr lang="en-US" sz="2000" dirty="0" smtClean="0">
                <a:latin typeface="Arial Narrow"/>
                <a:cs typeface="Arial Narrow"/>
              </a:rPr>
              <a:t>may have </a:t>
            </a:r>
            <a:r>
              <a:rPr lang="en-US" sz="2000" dirty="0">
                <a:latin typeface="Arial Narrow"/>
                <a:cs typeface="Arial Narrow"/>
              </a:rPr>
              <a:t>a lower risk of local failure than observation patients</a:t>
            </a:r>
          </a:p>
        </p:txBody>
      </p:sp>
      <p:sp>
        <p:nvSpPr>
          <p:cNvPr id="17" name="Line 4"/>
          <p:cNvSpPr>
            <a:spLocks noChangeShapeType="1"/>
          </p:cNvSpPr>
          <p:nvPr/>
        </p:nvSpPr>
        <p:spPr bwMode="auto">
          <a:xfrm>
            <a:off x="381000" y="609600"/>
            <a:ext cx="8382000" cy="0"/>
          </a:xfrm>
          <a:prstGeom prst="line">
            <a:avLst/>
          </a:prstGeom>
          <a:noFill/>
          <a:ln w="63500" cmpd="thinThick">
            <a:solidFill>
              <a:schemeClr val="accent2"/>
            </a:solidFill>
            <a:round/>
            <a:headEnd/>
            <a:tailEnd/>
          </a:ln>
          <a:effectLst/>
        </p:spPr>
        <p:txBody>
          <a:bodyPr wrap="none" anchor="ctr"/>
          <a:lstStyle/>
          <a:p>
            <a:endParaRPr lang="en-US"/>
          </a:p>
        </p:txBody>
      </p:sp>
      <p:sp>
        <p:nvSpPr>
          <p:cNvPr id="18" name="TextBox 17"/>
          <p:cNvSpPr txBox="1"/>
          <p:nvPr/>
        </p:nvSpPr>
        <p:spPr>
          <a:xfrm>
            <a:off x="2190890" y="2968140"/>
            <a:ext cx="4608600" cy="1323439"/>
          </a:xfrm>
          <a:prstGeom prst="rect">
            <a:avLst/>
          </a:prstGeom>
          <a:noFill/>
          <a:ln w="19050" cmpd="sng">
            <a:solidFill>
              <a:schemeClr val="tx1"/>
            </a:solidFill>
          </a:ln>
        </p:spPr>
        <p:txBody>
          <a:bodyPr wrap="square" rtlCol="0">
            <a:spAutoFit/>
          </a:bodyPr>
          <a:lstStyle/>
          <a:p>
            <a:pPr algn="l"/>
            <a:r>
              <a:rPr lang="en-US" sz="2000" dirty="0" smtClean="0">
                <a:latin typeface="Arial Narrow"/>
                <a:cs typeface="Arial Narrow"/>
              </a:rPr>
              <a:t>Curves obtained if all pts with distant first-site-of-failure will develop local failure as well</a:t>
            </a:r>
            <a:r>
              <a:rPr lang="en-US" sz="2000" dirty="0">
                <a:latin typeface="Arial Narrow"/>
                <a:cs typeface="Arial Narrow"/>
              </a:rPr>
              <a:t>: Radiation therapy </a:t>
            </a:r>
            <a:r>
              <a:rPr lang="en-US" sz="2000" dirty="0" smtClean="0">
                <a:latin typeface="Arial Narrow"/>
                <a:cs typeface="Arial Narrow"/>
              </a:rPr>
              <a:t>would be considered </a:t>
            </a:r>
            <a:r>
              <a:rPr lang="en-US" sz="2000" dirty="0">
                <a:latin typeface="Arial Narrow"/>
                <a:cs typeface="Arial Narrow"/>
              </a:rPr>
              <a:t>an ineffective means of improving local control</a:t>
            </a:r>
          </a:p>
        </p:txBody>
      </p:sp>
      <p:sp>
        <p:nvSpPr>
          <p:cNvPr id="4" name="TextBox 3"/>
          <p:cNvSpPr txBox="1"/>
          <p:nvPr/>
        </p:nvSpPr>
        <p:spPr>
          <a:xfrm>
            <a:off x="193830" y="6447070"/>
            <a:ext cx="5338295" cy="323165"/>
          </a:xfrm>
          <a:prstGeom prst="rect">
            <a:avLst/>
          </a:prstGeom>
          <a:noFill/>
        </p:spPr>
        <p:txBody>
          <a:bodyPr wrap="square" rtlCol="0">
            <a:spAutoFit/>
          </a:bodyPr>
          <a:lstStyle/>
          <a:p>
            <a:pPr algn="l"/>
            <a:r>
              <a:rPr lang="da-DK" sz="1500" dirty="0" err="1">
                <a:latin typeface="Arial"/>
                <a:cs typeface="Arial"/>
              </a:rPr>
              <a:t>Gelmon</a:t>
            </a:r>
            <a:r>
              <a:rPr lang="da-DK" sz="1500" dirty="0">
                <a:latin typeface="Arial"/>
                <a:cs typeface="Arial"/>
              </a:rPr>
              <a:t> R et al. </a:t>
            </a:r>
            <a:r>
              <a:rPr lang="da-DK" sz="1500" i="1" dirty="0">
                <a:latin typeface="Arial"/>
                <a:cs typeface="Arial"/>
              </a:rPr>
              <a:t>J </a:t>
            </a:r>
            <a:r>
              <a:rPr lang="da-DK" sz="1500" i="1" dirty="0" err="1">
                <a:latin typeface="Arial"/>
                <a:cs typeface="Arial"/>
              </a:rPr>
              <a:t>Clin</a:t>
            </a:r>
            <a:r>
              <a:rPr lang="da-DK" sz="1500" i="1" dirty="0">
                <a:latin typeface="Arial"/>
                <a:cs typeface="Arial"/>
              </a:rPr>
              <a:t> </a:t>
            </a:r>
            <a:r>
              <a:rPr lang="da-DK" sz="1500" i="1" dirty="0" err="1">
                <a:latin typeface="Arial"/>
                <a:cs typeface="Arial"/>
              </a:rPr>
              <a:t>Oncol</a:t>
            </a:r>
            <a:r>
              <a:rPr lang="da-DK" sz="1500" i="1" dirty="0">
                <a:latin typeface="Arial"/>
                <a:cs typeface="Arial"/>
              </a:rPr>
              <a:t> </a:t>
            </a:r>
            <a:r>
              <a:rPr lang="da-DK" sz="1500" dirty="0">
                <a:latin typeface="Arial"/>
                <a:cs typeface="Arial"/>
              </a:rPr>
              <a:t>1990;8(3):548-55</a:t>
            </a:r>
            <a:endParaRPr lang="en-US" sz="1500" dirty="0">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Rectangle 6"/>
          <p:cNvSpPr>
            <a:spLocks noChangeArrowheads="1"/>
          </p:cNvSpPr>
          <p:nvPr/>
        </p:nvSpPr>
        <p:spPr bwMode="auto">
          <a:xfrm>
            <a:off x="685800" y="2392065"/>
            <a:ext cx="7924800" cy="2227490"/>
          </a:xfrm>
          <a:prstGeom prst="rect">
            <a:avLst/>
          </a:prstGeom>
          <a:noFill/>
          <a:ln w="28575">
            <a:solidFill>
              <a:schemeClr val="accent2"/>
            </a:solidFill>
            <a:miter lim="800000"/>
            <a:headEnd/>
            <a:tailEnd/>
          </a:ln>
          <a:effectLst/>
        </p:spPr>
        <p:txBody>
          <a:bodyPr anchor="ctr"/>
          <a:lstStyle/>
          <a:p>
            <a:r>
              <a:rPr lang="en-US" sz="4400" dirty="0" smtClean="0">
                <a:solidFill>
                  <a:schemeClr val="tx2"/>
                </a:solidFill>
              </a:rPr>
              <a:t>Can we Draw any Conclusions about Surgery vs. SBRT </a:t>
            </a:r>
          </a:p>
          <a:p>
            <a:r>
              <a:rPr lang="en-US" sz="4400" dirty="0" smtClean="0">
                <a:solidFill>
                  <a:schemeClr val="tx2"/>
                </a:solidFill>
              </a:rPr>
              <a:t>for Stage I NSCLC?</a:t>
            </a:r>
            <a:endParaRPr lang="en-US" sz="4400" dirty="0">
              <a:solidFill>
                <a:schemeClr val="tx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228600" y="228600"/>
            <a:ext cx="8686800" cy="685800"/>
          </a:xfrm>
        </p:spPr>
        <p:txBody>
          <a:bodyPr/>
          <a:lstStyle/>
          <a:p>
            <a:r>
              <a:rPr lang="en-US" sz="4000"/>
              <a:t>Operative Risk by Age</a:t>
            </a:r>
          </a:p>
        </p:txBody>
      </p:sp>
      <p:graphicFrame>
        <p:nvGraphicFramePr>
          <p:cNvPr id="160771" name="Group 3"/>
          <p:cNvGraphicFramePr>
            <a:graphicFrameLocks noGrp="1"/>
          </p:cNvGraphicFramePr>
          <p:nvPr>
            <p:ph idx="1"/>
          </p:nvPr>
        </p:nvGraphicFramePr>
        <p:xfrm>
          <a:off x="304800" y="1981200"/>
          <a:ext cx="8610600" cy="4290059"/>
        </p:xfrm>
        <a:graphic>
          <a:graphicData uri="http://schemas.openxmlformats.org/drawingml/2006/table">
            <a:tbl>
              <a:tblPr/>
              <a:tblGrid>
                <a:gridCol w="2895600"/>
                <a:gridCol w="1524000"/>
                <a:gridCol w="1524000"/>
                <a:gridCol w="1371600"/>
                <a:gridCol w="1295400"/>
              </a:tblGrid>
              <a:tr h="533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2"/>
                          </a:solidFill>
                          <a:effectLst/>
                          <a:latin typeface="Times New Roman" pitchFamily="18" charset="0"/>
                        </a:rPr>
                        <a:t>&lt; 60</a:t>
                      </a:r>
                    </a:p>
                  </a:txBody>
                  <a:tcPr horzOverflow="overflow">
                    <a:lnL cap="flat">
                      <a:noFill/>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2"/>
                          </a:solidFill>
                          <a:effectLst/>
                          <a:latin typeface="Times New Roman" pitchFamily="18" charset="0"/>
                        </a:rPr>
                        <a:t>60-69</a:t>
                      </a:r>
                    </a:p>
                  </a:txBody>
                  <a:tcPr horzOverflow="overflow">
                    <a:lnL cap="flat">
                      <a:noFill/>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2"/>
                          </a:solidFill>
                          <a:effectLst/>
                          <a:latin typeface="Times New Roman" pitchFamily="18" charset="0"/>
                        </a:rPr>
                        <a:t>70-79</a:t>
                      </a:r>
                    </a:p>
                  </a:txBody>
                  <a:tcPr horzOverflow="overflow">
                    <a:lnL cap="flat">
                      <a:noFill/>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2"/>
                          </a:solidFill>
                          <a:effectLst/>
                          <a:latin typeface="Times New Roman" pitchFamily="18" charset="0"/>
                          <a:cs typeface="Times New Roman" pitchFamily="18" charset="0"/>
                        </a:rPr>
                        <a:t>≥ 80</a:t>
                      </a:r>
                    </a:p>
                  </a:txBody>
                  <a:tcPr horzOverflow="overflow">
                    <a:lnL cap="flat">
                      <a:noFill/>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r>
              <a:tr h="5111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rPr>
                        <a:t>Open Lobectomy</a:t>
                      </a:r>
                    </a:p>
                  </a:txBody>
                  <a:tcPr horzOverflow="overflow">
                    <a:lnL cap="flat">
                      <a:noFill/>
                    </a:lnL>
                    <a:lnR w="12700" cap="flat" cmpd="sng" algn="ctr">
                      <a:solidFill>
                        <a:schemeClr val="tx1"/>
                      </a:solidFill>
                      <a:prstDash val="solid"/>
                      <a:round/>
                      <a:headEnd type="none" w="med" len="med"/>
                      <a:tailEnd type="none" w="lg" len="lg"/>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lg" len="lg"/>
                    </a:lnL>
                    <a:lnR cap="flat">
                      <a:noFill/>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cap="flat">
                      <a:noFill/>
                    </a:lnL>
                    <a:lnR cap="flat">
                      <a:noFill/>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cap="flat">
                      <a:noFill/>
                    </a:lnL>
                    <a:lnR cap="flat">
                      <a:noFill/>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cap="flat">
                      <a:noFill/>
                    </a:lnL>
                    <a:lnR cap="flat">
                      <a:noFill/>
                    </a:lnR>
                    <a:lnT w="12700" cap="flat" cmpd="sng" algn="ctr">
                      <a:solidFill>
                        <a:schemeClr val="tx1"/>
                      </a:solidFill>
                      <a:prstDash val="solid"/>
                      <a:round/>
                      <a:headEnd type="none" w="med" len="med"/>
                      <a:tailEnd type="none" w="lg" len="lg"/>
                    </a:lnT>
                    <a:lnB cap="flat">
                      <a:noFill/>
                    </a:lnB>
                    <a:lnTlToBr>
                      <a:noFill/>
                    </a:lnTlToBr>
                    <a:lnBlToTr>
                      <a:noFill/>
                    </a:lnBlToTr>
                    <a:noFill/>
                  </a:tcPr>
                </a:tc>
              </a:tr>
              <a:tr h="5492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9999"/>
                          </a:solidFill>
                          <a:effectLst/>
                          <a:latin typeface="Times New Roman" pitchFamily="18" charset="0"/>
                        </a:rPr>
                        <a:t>     # of pts</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9999"/>
                          </a:solidFill>
                          <a:effectLst/>
                          <a:latin typeface="Times New Roman" pitchFamily="18" charset="0"/>
                        </a:rPr>
                        <a:t>8,064</a:t>
                      </a: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9999"/>
                          </a:solidFill>
                          <a:effectLst/>
                          <a:latin typeface="Times New Roman" pitchFamily="18" charset="0"/>
                        </a:rPr>
                        <a:t>11,423</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9999"/>
                          </a:solidFill>
                          <a:effectLst/>
                          <a:latin typeface="Times New Roman" pitchFamily="18" charset="0"/>
                        </a:rPr>
                        <a:t>8,846</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9999"/>
                          </a:solidFill>
                          <a:effectLst/>
                          <a:latin typeface="Times New Roman" pitchFamily="18" charset="0"/>
                        </a:rPr>
                        <a:t>1,123</a:t>
                      </a:r>
                    </a:p>
                  </a:txBody>
                  <a:tcPr horzOverflow="overflow">
                    <a:lnL cap="flat">
                      <a:noFill/>
                    </a:lnL>
                    <a:lnR cap="flat">
                      <a:noFill/>
                    </a:lnR>
                    <a:lnT cap="flat">
                      <a:noFill/>
                    </a:lnT>
                    <a:lnB cap="flat">
                      <a:noFill/>
                    </a:lnB>
                    <a:lnTlToBr>
                      <a:noFill/>
                    </a:lnTlToBr>
                    <a:lnBlToTr>
                      <a:noFill/>
                    </a:lnBlToTr>
                    <a:noFill/>
                  </a:tcPr>
                </a:tc>
              </a:tr>
              <a:tr h="7842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     % Mortality</a:t>
                      </a:r>
                    </a:p>
                  </a:txBody>
                  <a:tcPr horzOverflow="overflow">
                    <a:lnL cap="flat">
                      <a:noFill/>
                    </a:lnL>
                    <a:lnR w="12700" cap="flat" cmpd="sng" algn="ctr">
                      <a:solidFill>
                        <a:schemeClr val="tx1"/>
                      </a:solidFill>
                      <a:prstDash val="solid"/>
                      <a:round/>
                      <a:headEnd type="none" w="med" len="med"/>
                      <a:tailEnd type="none" w="lg" len="lg"/>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2</a:t>
                      </a:r>
                    </a:p>
                  </a:txBody>
                  <a:tcPr horzOverflow="overflow">
                    <a:lnL w="12700" cap="flat" cmpd="sng" algn="ctr">
                      <a:solidFill>
                        <a:schemeClr val="tx1"/>
                      </a:solidFill>
                      <a:prstDash val="solid"/>
                      <a:round/>
                      <a:headEnd type="none" w="med" len="med"/>
                      <a:tailEnd type="none" w="lg" len="lg"/>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5</a:t>
                      </a:r>
                    </a:p>
                  </a:txBody>
                  <a:tcPr horzOverflow="overflow">
                    <a:lnL cap="flat">
                      <a:noFill/>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6</a:t>
                      </a:r>
                    </a:p>
                  </a:txBody>
                  <a:tcPr horzOverflow="overflow">
                    <a:lnL cap="flat">
                      <a:noFill/>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8</a:t>
                      </a:r>
                    </a:p>
                  </a:txBody>
                  <a:tcPr horzOverflow="overflow">
                    <a:lnL cap="flat">
                      <a:noFill/>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r>
              <a:tr h="558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Pneumonectomy</a:t>
                      </a:r>
                    </a:p>
                  </a:txBody>
                  <a:tcPr horzOverflow="overflow">
                    <a:lnL cap="flat">
                      <a:noFill/>
                    </a:lnL>
                    <a:lnR w="12700" cap="flat" cmpd="sng" algn="ctr">
                      <a:solidFill>
                        <a:schemeClr val="tx1"/>
                      </a:solidFill>
                      <a:prstDash val="solid"/>
                      <a:round/>
                      <a:headEnd type="none" w="med" len="med"/>
                      <a:tailEnd type="none" w="lg" len="lg"/>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lg" len="lg"/>
                    </a:lnL>
                    <a:lnR cap="flat">
                      <a:noFill/>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cap="flat">
                      <a:noFill/>
                    </a:lnL>
                    <a:lnR cap="flat">
                      <a:noFill/>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cap="flat">
                      <a:noFill/>
                    </a:lnL>
                    <a:lnR cap="flat">
                      <a:noFill/>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cap="flat">
                      <a:noFill/>
                    </a:lnL>
                    <a:lnR cap="flat">
                      <a:noFill/>
                    </a:lnR>
                    <a:lnT w="12700" cap="flat" cmpd="sng" algn="ctr">
                      <a:solidFill>
                        <a:schemeClr val="tx1"/>
                      </a:solidFill>
                      <a:prstDash val="solid"/>
                      <a:round/>
                      <a:headEnd type="none" w="med" len="med"/>
                      <a:tailEnd type="none" w="lg" len="lg"/>
                    </a:lnT>
                    <a:lnB cap="flat">
                      <a:noFill/>
                    </a:lnB>
                    <a:lnTlToBr>
                      <a:noFill/>
                    </a:lnTlToBr>
                    <a:lnBlToTr>
                      <a:noFill/>
                    </a:lnBlToTr>
                    <a:noFill/>
                  </a:tcPr>
                </a:tc>
              </a:tr>
              <a:tr h="561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9999"/>
                          </a:solidFill>
                          <a:effectLst/>
                          <a:latin typeface="Times New Roman" pitchFamily="18" charset="0"/>
                        </a:rPr>
                        <a:t>     # of pts</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rgbClr val="FF9999"/>
                        </a:solidFill>
                        <a:effectLst/>
                        <a:latin typeface="Times New Roman" pitchFamily="18" charset="0"/>
                      </a:endParaRP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9999"/>
                          </a:solidFill>
                          <a:effectLst/>
                          <a:latin typeface="Times New Roman" pitchFamily="18" charset="0"/>
                        </a:rPr>
                        <a:t>2,468</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9999"/>
                          </a:solidFill>
                          <a:effectLst/>
                          <a:latin typeface="Times New Roman" pitchFamily="18" charset="0"/>
                        </a:rPr>
                        <a:t>760</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FF9999"/>
                          </a:solidFill>
                          <a:effectLst/>
                          <a:latin typeface="Times New Roman" pitchFamily="18" charset="0"/>
                        </a:rPr>
                        <a:t>58</a:t>
                      </a:r>
                    </a:p>
                  </a:txBody>
                  <a:tcPr horzOverflow="overflow">
                    <a:lnL cap="flat">
                      <a:noFill/>
                    </a:lnL>
                    <a:lnR cap="flat">
                      <a:noFill/>
                    </a:lnR>
                    <a:lnT cap="flat">
                      <a:noFill/>
                    </a:lnT>
                    <a:lnB cap="flat">
                      <a:noFill/>
                    </a:lnB>
                    <a:lnTlToBr>
                      <a:noFill/>
                    </a:lnTlToBr>
                    <a:lnBlToTr>
                      <a:noFill/>
                    </a:lnBlToTr>
                    <a:noFill/>
                  </a:tcPr>
                </a:tc>
              </a:tr>
              <a:tr h="7842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     % Mortality</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7</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16</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28</a:t>
                      </a: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160822" name="Text Box 54"/>
          <p:cNvSpPr txBox="1">
            <a:spLocks noChangeArrowheads="1"/>
          </p:cNvSpPr>
          <p:nvPr/>
        </p:nvSpPr>
        <p:spPr bwMode="auto">
          <a:xfrm>
            <a:off x="4648200" y="1447800"/>
            <a:ext cx="2927350" cy="519113"/>
          </a:xfrm>
          <a:prstGeom prst="rect">
            <a:avLst/>
          </a:prstGeom>
          <a:noFill/>
          <a:ln w="38100">
            <a:noFill/>
            <a:miter lim="800000"/>
            <a:headEnd/>
            <a:tailEnd type="none" w="lg" len="lg"/>
          </a:ln>
          <a:effectLst/>
        </p:spPr>
        <p:txBody>
          <a:bodyPr wrap="none">
            <a:spAutoFit/>
          </a:bodyPr>
          <a:lstStyle/>
          <a:p>
            <a:r>
              <a:rPr lang="en-US" sz="2800">
                <a:solidFill>
                  <a:schemeClr val="tx2"/>
                </a:solidFill>
              </a:rPr>
              <a:t>Patient Age (years)</a:t>
            </a:r>
          </a:p>
        </p:txBody>
      </p:sp>
      <p:sp>
        <p:nvSpPr>
          <p:cNvPr id="160823" name="Line 55"/>
          <p:cNvSpPr>
            <a:spLocks noChangeShapeType="1"/>
          </p:cNvSpPr>
          <p:nvPr/>
        </p:nvSpPr>
        <p:spPr bwMode="auto">
          <a:xfrm>
            <a:off x="3505200" y="1981200"/>
            <a:ext cx="5105400" cy="0"/>
          </a:xfrm>
          <a:prstGeom prst="line">
            <a:avLst/>
          </a:prstGeom>
          <a:noFill/>
          <a:ln w="19050">
            <a:solidFill>
              <a:schemeClr val="tx2"/>
            </a:solidFill>
            <a:round/>
            <a:headEnd/>
            <a:tailEnd type="none" w="lg" len="lg"/>
          </a:ln>
          <a:effectLst/>
        </p:spPr>
        <p:txBody>
          <a:bodyPr wrap="none">
            <a:spAutoFit/>
          </a:bodyPr>
          <a:lstStyle/>
          <a:p>
            <a:endParaRPr lang="en-US"/>
          </a:p>
        </p:txBody>
      </p:sp>
      <p:sp>
        <p:nvSpPr>
          <p:cNvPr id="160824" name="Line 56"/>
          <p:cNvSpPr>
            <a:spLocks noChangeShapeType="1"/>
          </p:cNvSpPr>
          <p:nvPr/>
        </p:nvSpPr>
        <p:spPr bwMode="auto">
          <a:xfrm>
            <a:off x="304800" y="914400"/>
            <a:ext cx="85344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0" y="0"/>
            <a:ext cx="9144000" cy="762000"/>
          </a:xfrm>
        </p:spPr>
        <p:txBody>
          <a:bodyPr/>
          <a:lstStyle/>
          <a:p>
            <a:r>
              <a:rPr lang="en-US" sz="4000" dirty="0">
                <a:latin typeface="Arial Narrow" pitchFamily="34" charset="0"/>
              </a:rPr>
              <a:t>Selection for </a:t>
            </a:r>
            <a:r>
              <a:rPr lang="en-US" sz="4000" dirty="0" smtClean="0">
                <a:latin typeface="Arial Narrow" pitchFamily="34" charset="0"/>
              </a:rPr>
              <a:t>≥ Lobectomy by Thoracotomy</a:t>
            </a:r>
            <a:endParaRPr lang="en-US" dirty="0">
              <a:latin typeface="Arial Narrow" pitchFamily="34" charset="0"/>
            </a:endParaRPr>
          </a:p>
        </p:txBody>
      </p:sp>
      <p:sp>
        <p:nvSpPr>
          <p:cNvPr id="183299" name="Rectangle 3"/>
          <p:cNvSpPr>
            <a:spLocks noGrp="1" noChangeArrowheads="1"/>
          </p:cNvSpPr>
          <p:nvPr>
            <p:ph type="body" idx="1"/>
          </p:nvPr>
        </p:nvSpPr>
        <p:spPr>
          <a:xfrm>
            <a:off x="381000" y="1066800"/>
            <a:ext cx="8458200" cy="5791200"/>
          </a:xfrm>
        </p:spPr>
        <p:txBody>
          <a:bodyPr/>
          <a:lstStyle/>
          <a:p>
            <a:pPr>
              <a:buFontTx/>
              <a:buNone/>
            </a:pPr>
            <a:r>
              <a:rPr lang="en-US"/>
              <a:t>ppo-FEV</a:t>
            </a:r>
            <a:r>
              <a:rPr lang="en-US" baseline="-25000"/>
              <a:t>1</a:t>
            </a:r>
            <a:r>
              <a:rPr lang="en-US"/>
              <a:t> &lt; 40%</a:t>
            </a:r>
          </a:p>
          <a:p>
            <a:r>
              <a:rPr lang="en-US" sz="2800"/>
              <a:t>Most extensively documented</a:t>
            </a:r>
          </a:p>
          <a:p>
            <a:r>
              <a:rPr lang="en-US" sz="2800">
                <a:solidFill>
                  <a:srgbClr val="66FFFF"/>
                </a:solidFill>
              </a:rPr>
              <a:t>Mortality ~30%</a:t>
            </a:r>
          </a:p>
          <a:p>
            <a:endParaRPr lang="en-US" sz="1800"/>
          </a:p>
          <a:p>
            <a:pPr>
              <a:buFontTx/>
              <a:buNone/>
            </a:pPr>
            <a:r>
              <a:rPr lang="en-US"/>
              <a:t>pre-D</a:t>
            </a:r>
            <a:r>
              <a:rPr lang="en-US" sz="2800"/>
              <a:t>LCO</a:t>
            </a:r>
            <a:r>
              <a:rPr lang="en-US"/>
              <a:t> &lt;60% or ppo-D</a:t>
            </a:r>
            <a:r>
              <a:rPr lang="en-US" sz="2800"/>
              <a:t>LCO</a:t>
            </a:r>
            <a:r>
              <a:rPr lang="en-US"/>
              <a:t> &lt;50%</a:t>
            </a:r>
          </a:p>
          <a:p>
            <a:r>
              <a:rPr lang="en-US" sz="2800"/>
              <a:t>Reasonable amount of data</a:t>
            </a:r>
          </a:p>
          <a:p>
            <a:r>
              <a:rPr lang="en-US" sz="2800">
                <a:solidFill>
                  <a:srgbClr val="66FFFF"/>
                </a:solidFill>
              </a:rPr>
              <a:t>Mortality ~25%</a:t>
            </a:r>
            <a:endParaRPr lang="en-US" sz="1800">
              <a:solidFill>
                <a:srgbClr val="66FFFF"/>
              </a:solidFill>
            </a:endParaRPr>
          </a:p>
          <a:p>
            <a:endParaRPr lang="en-US" sz="1800"/>
          </a:p>
          <a:p>
            <a:pPr>
              <a:buFontTx/>
              <a:buNone/>
            </a:pPr>
            <a:r>
              <a:rPr lang="en-US"/>
              <a:t>VO</a:t>
            </a:r>
            <a:r>
              <a:rPr lang="en-US" baseline="-25000"/>
              <a:t>2max</a:t>
            </a:r>
            <a:r>
              <a:rPr lang="en-US"/>
              <a:t> &lt; 15 </a:t>
            </a:r>
            <a:r>
              <a:rPr lang="en-US" sz="2400"/>
              <a:t>ml/kg/min</a:t>
            </a:r>
          </a:p>
          <a:p>
            <a:r>
              <a:rPr lang="en-US" sz="2800"/>
              <a:t>Limited data, usually pts with good FEV1, DLCO</a:t>
            </a:r>
          </a:p>
          <a:p>
            <a:r>
              <a:rPr lang="en-US" sz="2800">
                <a:solidFill>
                  <a:srgbClr val="66FFFF"/>
                </a:solidFill>
              </a:rPr>
              <a:t>Mortality ~15%</a:t>
            </a:r>
          </a:p>
        </p:txBody>
      </p:sp>
      <p:sp>
        <p:nvSpPr>
          <p:cNvPr id="183300" name="Line 4"/>
          <p:cNvSpPr>
            <a:spLocks noChangeShapeType="1"/>
          </p:cNvSpPr>
          <p:nvPr/>
        </p:nvSpPr>
        <p:spPr bwMode="auto">
          <a:xfrm>
            <a:off x="304800" y="76200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228600" y="0"/>
            <a:ext cx="8686800" cy="762000"/>
          </a:xfrm>
        </p:spPr>
        <p:txBody>
          <a:bodyPr/>
          <a:lstStyle/>
          <a:p>
            <a:r>
              <a:rPr lang="en-US"/>
              <a:t>Limited Resectn for </a:t>
            </a:r>
            <a:r>
              <a:rPr lang="en-US">
                <a:sym typeface="Symbol" pitchFamily="18" charset="2"/>
              </a:rPr>
              <a:t></a:t>
            </a:r>
            <a:r>
              <a:rPr lang="en-US"/>
              <a:t> Pulm Reserve</a:t>
            </a:r>
          </a:p>
        </p:txBody>
      </p:sp>
      <p:sp>
        <p:nvSpPr>
          <p:cNvPr id="165891" name="Line 3"/>
          <p:cNvSpPr>
            <a:spLocks noChangeShapeType="1"/>
          </p:cNvSpPr>
          <p:nvPr/>
        </p:nvSpPr>
        <p:spPr bwMode="auto">
          <a:xfrm>
            <a:off x="381000" y="762000"/>
            <a:ext cx="8382000" cy="0"/>
          </a:xfrm>
          <a:prstGeom prst="line">
            <a:avLst/>
          </a:prstGeom>
          <a:noFill/>
          <a:ln w="63500" cmpd="thinThick">
            <a:solidFill>
              <a:schemeClr val="accent2"/>
            </a:solidFill>
            <a:round/>
            <a:headEnd/>
            <a:tailEnd/>
          </a:ln>
          <a:effectLst/>
        </p:spPr>
        <p:txBody>
          <a:bodyPr wrap="none" anchor="ctr"/>
          <a:lstStyle/>
          <a:p>
            <a:endParaRPr lang="en-US"/>
          </a:p>
        </p:txBody>
      </p:sp>
      <p:graphicFrame>
        <p:nvGraphicFramePr>
          <p:cNvPr id="165892" name="Group 4"/>
          <p:cNvGraphicFramePr>
            <a:graphicFrameLocks noGrp="1"/>
          </p:cNvGraphicFramePr>
          <p:nvPr>
            <p:ph idx="1"/>
          </p:nvPr>
        </p:nvGraphicFramePr>
        <p:xfrm>
          <a:off x="228600" y="914400"/>
          <a:ext cx="8686800" cy="5807393"/>
        </p:xfrm>
        <a:graphic>
          <a:graphicData uri="http://schemas.openxmlformats.org/drawingml/2006/table">
            <a:tbl>
              <a:tblPr/>
              <a:tblGrid>
                <a:gridCol w="1524000"/>
                <a:gridCol w="2438400"/>
                <a:gridCol w="914400"/>
                <a:gridCol w="1371600"/>
                <a:gridCol w="1371600"/>
                <a:gridCol w="1066800"/>
              </a:tblGrid>
              <a:tr h="685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        Study</a:t>
                      </a:r>
                    </a:p>
                  </a:txBody>
                  <a:tcPr horzOverflow="overflow">
                    <a:lnL cap="flat">
                      <a:noFill/>
                    </a:lnL>
                    <a:lnR w="12700" cap="flat" cmpd="sng" algn="ctr">
                      <a:solidFill>
                        <a:schemeClr val="tx1"/>
                      </a:solidFill>
                      <a:prstDash val="solid"/>
                      <a:round/>
                      <a:headEnd type="none" w="med" len="med"/>
                      <a:tailEnd type="none" w="lg" len="lg"/>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Test/     Threshhold</a:t>
                      </a:r>
                    </a:p>
                  </a:txBody>
                  <a:tcPr horzOverflow="overflow">
                    <a:lnL w="12700" cap="flat" cmpd="sng" algn="ctr">
                      <a:solidFill>
                        <a:schemeClr val="tx1"/>
                      </a:solidFill>
                      <a:prstDash val="solid"/>
                      <a:round/>
                      <a:headEnd type="none" w="med" len="med"/>
                      <a:tailEnd type="none" w="lg" len="lg"/>
                    </a:lnL>
                    <a:lnR cap="flat">
                      <a:noFill/>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         N</a:t>
                      </a:r>
                    </a:p>
                  </a:txBody>
                  <a:tcPr horzOverflow="overflow">
                    <a:lnL cap="flat">
                      <a:noFill/>
                    </a:lnL>
                    <a:lnR w="12700" cap="flat" cmpd="sng" algn="ctr">
                      <a:solidFill>
                        <a:schemeClr val="accent2"/>
                      </a:solidFill>
                      <a:prstDash val="solid"/>
                      <a:round/>
                      <a:headEnd type="none" w="med" len="med"/>
                      <a:tailEnd type="none" w="lg" len="lg"/>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 Wedge</a:t>
                      </a:r>
                    </a:p>
                  </a:txBody>
                  <a:tcPr horzOverflow="overflow">
                    <a:lnL w="12700" cap="flat" cmpd="sng" algn="ctr">
                      <a:solidFill>
                        <a:schemeClr val="accent2"/>
                      </a:solidFill>
                      <a:prstDash val="solid"/>
                      <a:round/>
                      <a:headEnd type="none" w="med" len="med"/>
                      <a:tailEnd type="none" w="lg" len="lg"/>
                    </a:lnL>
                    <a:lnR w="12700" cap="flat" cmpd="sng" algn="ctr">
                      <a:solidFill>
                        <a:schemeClr val="accent2"/>
                      </a:solidFill>
                      <a:prstDash val="solid"/>
                      <a:round/>
                      <a:headEnd type="none" w="med" len="med"/>
                      <a:tailEnd type="none" w="lg" len="lg"/>
                    </a:lnR>
                    <a:lnT w="12700" cap="flat" cmpd="sng" algn="ctr">
                      <a:solidFill>
                        <a:schemeClr val="accent2"/>
                      </a:solidFill>
                      <a:prstDash val="solid"/>
                      <a:round/>
                      <a:headEnd type="none" w="med" len="med"/>
                      <a:tailEnd type="none" w="lg" len="lg"/>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 Pulm Compl</a:t>
                      </a:r>
                    </a:p>
                  </a:txBody>
                  <a:tcPr horzOverflow="overflow">
                    <a:lnL w="12700"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w="12700" cap="flat" cmpd="sng" algn="ctr">
                      <a:solidFill>
                        <a:schemeClr val="tx1"/>
                      </a:solidFill>
                      <a:prstDash val="solid"/>
                      <a:round/>
                      <a:headEnd type="none" w="med" len="med"/>
                      <a:tailEnd type="none" w="lg" len="lg"/>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 Op Mort</a:t>
                      </a:r>
                    </a:p>
                  </a:txBody>
                  <a:tcPr horzOverflow="overflow">
                    <a:lnL w="28575"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w="28575" cap="flat" cmpd="sng" algn="ctr">
                      <a:solidFill>
                        <a:schemeClr val="accent2"/>
                      </a:solidFill>
                      <a:prstDash val="solid"/>
                      <a:round/>
                      <a:headEnd type="none" w="med" len="med"/>
                      <a:tailEnd type="none" w="lg" len="lg"/>
                    </a:lnT>
                    <a:lnB w="12700" cap="flat" cmpd="sng" algn="ctr">
                      <a:solidFill>
                        <a:schemeClr val="tx1"/>
                      </a:solidFill>
                      <a:prstDash val="solid"/>
                      <a:round/>
                      <a:headEnd type="none" w="med" len="med"/>
                      <a:tailEnd type="none" w="lg" len="lg"/>
                    </a:lnB>
                    <a:lnTlToBr>
                      <a:noFill/>
                    </a:lnTlToBr>
                    <a:lnBlToTr>
                      <a:noFill/>
                    </a:lnBlToTr>
                    <a:noFill/>
                  </a:tcPr>
                </a:tc>
              </a:tr>
              <a:tr h="6064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Cerfolio</a:t>
                      </a:r>
                    </a:p>
                  </a:txBody>
                  <a:tcPr horzOverflow="overflow">
                    <a:lnL cap="flat">
                      <a:noFill/>
                    </a:lnL>
                    <a:lnR w="12700" cap="flat" cmpd="sng" algn="ctr">
                      <a:solidFill>
                        <a:schemeClr val="tx1"/>
                      </a:solidFill>
                      <a:prstDash val="solid"/>
                      <a:round/>
                      <a:headEnd type="none" w="med" len="med"/>
                      <a:tailEnd type="none" w="lg" len="lg"/>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preFEV1&lt;1.2L</a:t>
                      </a:r>
                    </a:p>
                  </a:txBody>
                  <a:tcPr horzOverflow="overflow">
                    <a:lnL w="12700" cap="flat" cmpd="sng" algn="ctr">
                      <a:solidFill>
                        <a:schemeClr val="tx1"/>
                      </a:solidFill>
                      <a:prstDash val="solid"/>
                      <a:round/>
                      <a:headEnd type="none" w="med" len="med"/>
                      <a:tailEnd type="none" w="lg" len="lg"/>
                    </a:lnL>
                    <a:lnR cap="flat">
                      <a:noFill/>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85</a:t>
                      </a:r>
                    </a:p>
                  </a:txBody>
                  <a:tcPr horzOverflow="overflow">
                    <a:lnL cap="flat">
                      <a:noFill/>
                    </a:lnL>
                    <a:lnR w="12700" cap="flat" cmpd="sng" algn="ctr">
                      <a:solidFill>
                        <a:schemeClr val="accent2"/>
                      </a:solidFill>
                      <a:prstDash val="solid"/>
                      <a:round/>
                      <a:headEnd type="none" w="med" len="med"/>
                      <a:tailEnd type="none" w="lg" len="lg"/>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41</a:t>
                      </a:r>
                    </a:p>
                  </a:txBody>
                  <a:tcPr horzOverflow="overflow">
                    <a:lnL w="12700" cap="flat" cmpd="sng" algn="ctr">
                      <a:solidFill>
                        <a:schemeClr val="accent2"/>
                      </a:solidFill>
                      <a:prstDash val="solid"/>
                      <a:round/>
                      <a:headEnd type="none" w="med" len="med"/>
                      <a:tailEnd type="none" w="lg" len="lg"/>
                    </a:lnL>
                    <a:lnR w="12700" cap="flat" cmpd="sng" algn="ctr">
                      <a:solidFill>
                        <a:schemeClr val="accent2"/>
                      </a:solidFill>
                      <a:prstDash val="solid"/>
                      <a:round/>
                      <a:headEnd type="none" w="med" len="med"/>
                      <a:tailEnd type="none" w="lg" len="lg"/>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w="12700" cap="flat" cmpd="sng" algn="ctr">
                      <a:solidFill>
                        <a:schemeClr val="tx1"/>
                      </a:solidFill>
                      <a:prstDash val="solid"/>
                      <a:round/>
                      <a:headEnd type="none" w="med" len="med"/>
                      <a:tailEnd type="none" w="lg" len="lg"/>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4</a:t>
                      </a:r>
                    </a:p>
                  </a:txBody>
                  <a:tcPr horzOverflow="overflow">
                    <a:lnL w="28575"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w="12700" cap="flat" cmpd="sng" algn="ctr">
                      <a:solidFill>
                        <a:schemeClr val="tx1"/>
                      </a:solidFill>
                      <a:prstDash val="solid"/>
                      <a:round/>
                      <a:headEnd type="none" w="med" len="med"/>
                      <a:tailEnd type="none" w="lg" len="lg"/>
                    </a:lnT>
                    <a:lnB cap="flat">
                      <a:noFill/>
                    </a:lnB>
                    <a:lnTlToBr>
                      <a:noFill/>
                    </a:lnTlToBr>
                    <a:lnBlToTr>
                      <a:noFill/>
                    </a:lnBlToTr>
                    <a:noFill/>
                  </a:tcPr>
                </a:tc>
              </a:tr>
              <a:tr h="6080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Miller</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preFEV1&lt;1L</a:t>
                      </a: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67</a:t>
                      </a:r>
                    </a:p>
                  </a:txBody>
                  <a:tcPr horzOverflow="overflow">
                    <a:lnL cap="flat">
                      <a:noFill/>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100</a:t>
                      </a:r>
                    </a:p>
                  </a:txBody>
                  <a:tcPr horzOverflow="overflow">
                    <a:lnL w="12700" cap="flat" cmpd="sng" algn="ctr">
                      <a:solidFill>
                        <a:schemeClr val="accent2"/>
                      </a:solidFill>
                      <a:prstDash val="solid"/>
                      <a:round/>
                      <a:headEnd type="none" w="med" len="med"/>
                      <a:tailEnd type="none" w="lg" len="lg"/>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1</a:t>
                      </a:r>
                    </a:p>
                  </a:txBody>
                  <a:tcPr horzOverflow="overflow">
                    <a:lnL w="28575"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r>
              <a:tr h="609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Kearney</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ppoFEV1&lt;1L</a:t>
                      </a: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47</a:t>
                      </a:r>
                    </a:p>
                  </a:txBody>
                  <a:tcPr horzOverflow="overflow">
                    <a:lnL cap="flat">
                      <a:noFill/>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&gt;50</a:t>
                      </a:r>
                    </a:p>
                  </a:txBody>
                  <a:tcPr horzOverflow="overflow">
                    <a:lnL w="12700" cap="flat" cmpd="sng" algn="ctr">
                      <a:solidFill>
                        <a:schemeClr val="accent2"/>
                      </a:solidFill>
                      <a:prstDash val="solid"/>
                      <a:round/>
                      <a:headEnd type="none" w="med" len="med"/>
                      <a:tailEnd type="none" w="lg" len="lg"/>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15</a:t>
                      </a:r>
                    </a:p>
                  </a:txBody>
                  <a:tcPr horzOverflow="overflow">
                    <a:lnL w="12700"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4</a:t>
                      </a:r>
                    </a:p>
                  </a:txBody>
                  <a:tcPr horzOverflow="overflow">
                    <a:lnL w="28575"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r>
              <a:tr h="6064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Walsh</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Various</a:t>
                      </a: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25</a:t>
                      </a:r>
                    </a:p>
                  </a:txBody>
                  <a:tcPr horzOverflow="overflow">
                    <a:lnL cap="flat">
                      <a:noFill/>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52</a:t>
                      </a:r>
                    </a:p>
                  </a:txBody>
                  <a:tcPr horzOverflow="overflow">
                    <a:lnL w="12700" cap="flat" cmpd="sng" algn="ctr">
                      <a:solidFill>
                        <a:schemeClr val="accent2"/>
                      </a:solidFill>
                      <a:prstDash val="solid"/>
                      <a:round/>
                      <a:headEnd type="none" w="med" len="med"/>
                      <a:tailEnd type="none" w="lg" len="lg"/>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44</a:t>
                      </a:r>
                    </a:p>
                  </a:txBody>
                  <a:tcPr horzOverflow="overflow">
                    <a:lnL w="12700"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4</a:t>
                      </a:r>
                    </a:p>
                  </a:txBody>
                  <a:tcPr horzOverflow="overflow">
                    <a:lnL w="28575"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r>
              <a:tr h="6080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Pate</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preFEV1&lt;2L</a:t>
                      </a: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12</a:t>
                      </a:r>
                    </a:p>
                  </a:txBody>
                  <a:tcPr horzOverflow="overflow">
                    <a:lnL cap="flat">
                      <a:noFill/>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42</a:t>
                      </a:r>
                    </a:p>
                  </a:txBody>
                  <a:tcPr horzOverflow="overflow">
                    <a:lnL w="12700" cap="flat" cmpd="sng" algn="ctr">
                      <a:solidFill>
                        <a:schemeClr val="accent2"/>
                      </a:solidFill>
                      <a:prstDash val="solid"/>
                      <a:round/>
                      <a:headEnd type="none" w="med" len="med"/>
                      <a:tailEnd type="none" w="lg" len="lg"/>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17</a:t>
                      </a:r>
                    </a:p>
                  </a:txBody>
                  <a:tcPr horzOverflow="overflow">
                    <a:lnL w="12700"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8</a:t>
                      </a:r>
                    </a:p>
                  </a:txBody>
                  <a:tcPr horzOverflow="overflow">
                    <a:lnL w="28575"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r>
              <a:tr h="6064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Morice</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Various</a:t>
                      </a: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8</a:t>
                      </a:r>
                    </a:p>
                  </a:txBody>
                  <a:tcPr horzOverflow="overflow">
                    <a:lnL cap="flat">
                      <a:noFill/>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50</a:t>
                      </a:r>
                    </a:p>
                  </a:txBody>
                  <a:tcPr horzOverflow="overflow">
                    <a:lnL w="12700" cap="flat" cmpd="sng" algn="ctr">
                      <a:solidFill>
                        <a:schemeClr val="accent2"/>
                      </a:solidFill>
                      <a:prstDash val="solid"/>
                      <a:round/>
                      <a:headEnd type="none" w="med" len="med"/>
                      <a:tailEnd type="none" w="lg" len="lg"/>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25</a:t>
                      </a:r>
                    </a:p>
                  </a:txBody>
                  <a:tcPr horzOverflow="overflow">
                    <a:lnL w="12700"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0</a:t>
                      </a:r>
                    </a:p>
                  </a:txBody>
                  <a:tcPr horzOverflow="overflow">
                    <a:lnL w="28575"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r>
              <a:tr h="609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Olson</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&lt;3 flights stairs</a:t>
                      </a: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7</a:t>
                      </a:r>
                    </a:p>
                  </a:txBody>
                  <a:tcPr horzOverflow="overflow">
                    <a:lnL cap="flat">
                      <a:noFill/>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&gt;50</a:t>
                      </a:r>
                    </a:p>
                  </a:txBody>
                  <a:tcPr horzOverflow="overflow">
                    <a:lnL w="12700" cap="flat" cmpd="sng" algn="ctr">
                      <a:solidFill>
                        <a:schemeClr val="accent2"/>
                      </a:solidFill>
                      <a:prstDash val="solid"/>
                      <a:round/>
                      <a:headEnd type="none" w="med" len="med"/>
                      <a:tailEnd type="none" w="lg" len="lg"/>
                    </a:lnL>
                    <a:lnR w="12700"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rPr>
                        <a:t>14</a:t>
                      </a:r>
                    </a:p>
                  </a:txBody>
                  <a:tcPr horzOverflow="overflow">
                    <a:lnL w="28575" cap="flat" cmpd="sng" algn="ctr">
                      <a:solidFill>
                        <a:schemeClr val="accent2"/>
                      </a:solidFill>
                      <a:prstDash val="solid"/>
                      <a:round/>
                      <a:headEnd type="none" w="med" len="med"/>
                      <a:tailEnd type="none" w="lg" len="lg"/>
                    </a:lnL>
                    <a:lnR w="28575" cap="flat" cmpd="sng" algn="ctr">
                      <a:solidFill>
                        <a:schemeClr val="accent2"/>
                      </a:solidFill>
                      <a:prstDash val="solid"/>
                      <a:round/>
                      <a:headEnd type="none" w="med" len="med"/>
                      <a:tailEnd type="none" w="lg" len="lg"/>
                    </a:lnR>
                    <a:lnT cap="flat">
                      <a:noFill/>
                    </a:lnT>
                    <a:lnB cap="flat">
                      <a:noFill/>
                    </a:lnB>
                    <a:lnTlToBr>
                      <a:noFill/>
                    </a:lnTlToBr>
                    <a:lnBlToTr>
                      <a:noFill/>
                    </a:lnBlToTr>
                    <a:noFill/>
                  </a:tcPr>
                </a:tc>
              </a:tr>
              <a:tr h="6080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00FFFF"/>
                          </a:solidFill>
                          <a:effectLst/>
                          <a:latin typeface="Times New Roman" pitchFamily="18" charset="0"/>
                        </a:rPr>
                        <a:t>Average</a:t>
                      </a:r>
                    </a:p>
                  </a:txBody>
                  <a:tcPr horzOverflow="overflow">
                    <a:lnL cap="flat">
                      <a:noFill/>
                    </a:lnL>
                    <a:lnR w="12700" cap="flat" cmpd="sng" algn="ctr">
                      <a:solidFill>
                        <a:schemeClr val="tx1"/>
                      </a:solidFill>
                      <a:prstDash val="solid"/>
                      <a:round/>
                      <a:headEnd type="none" w="med" len="med"/>
                      <a:tailEnd type="none" w="lg" len="lg"/>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1" i="0" u="none" strike="noStrike" cap="none" normalizeH="0" baseline="0" smtClean="0">
                        <a:ln>
                          <a:noFill/>
                        </a:ln>
                        <a:solidFill>
                          <a:srgbClr val="00FFFF"/>
                        </a:solidFill>
                        <a:effectLst/>
                        <a:latin typeface="Times New Roman" pitchFamily="18" charset="0"/>
                      </a:endParaRPr>
                    </a:p>
                  </a:txBody>
                  <a:tcPr horzOverflow="overflow">
                    <a:lnL w="12700" cap="flat" cmpd="sng" algn="ctr">
                      <a:solidFill>
                        <a:schemeClr val="tx1"/>
                      </a:solidFill>
                      <a:prstDash val="solid"/>
                      <a:round/>
                      <a:headEnd type="none" w="med" len="med"/>
                      <a:tailEnd type="none" w="lg" len="lg"/>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1" i="0" u="none" strike="noStrike" cap="none" normalizeH="0" baseline="0" smtClean="0">
                        <a:ln>
                          <a:noFill/>
                        </a:ln>
                        <a:solidFill>
                          <a:srgbClr val="00FFFF"/>
                        </a:solidFill>
                        <a:effectLst/>
                        <a:latin typeface="Times New Roman" pitchFamily="18" charset="0"/>
                      </a:endParaRP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800" b="1" i="0" u="none" strike="noStrike" cap="none" normalizeH="0" baseline="0" smtClean="0">
                        <a:ln>
                          <a:noFill/>
                        </a:ln>
                        <a:solidFill>
                          <a:srgbClr val="00FFFF"/>
                        </a:solidFill>
                        <a:effectLst/>
                        <a:latin typeface="Times New Roman" pitchFamily="18" charset="0"/>
                      </a:endParaRP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00FFFF"/>
                          </a:solidFill>
                          <a:effectLst/>
                          <a:latin typeface="Times New Roman" pitchFamily="18" charset="0"/>
                        </a:rPr>
                        <a:t>25</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00FFFF"/>
                          </a:solidFill>
                          <a:effectLst/>
                          <a:latin typeface="Times New Roman" pitchFamily="18" charset="0"/>
                        </a:rPr>
                        <a:t>5</a:t>
                      </a: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165977" name="Oval 89"/>
          <p:cNvSpPr>
            <a:spLocks noChangeArrowheads="1"/>
          </p:cNvSpPr>
          <p:nvPr/>
        </p:nvSpPr>
        <p:spPr bwMode="auto">
          <a:xfrm>
            <a:off x="6629400" y="6096000"/>
            <a:ext cx="2286000" cy="609600"/>
          </a:xfrm>
          <a:prstGeom prst="ellipse">
            <a:avLst/>
          </a:prstGeom>
          <a:noFill/>
          <a:ln w="38100">
            <a:solidFill>
              <a:srgbClr val="00FFFF"/>
            </a:solidFill>
            <a:round/>
            <a:headEnd/>
            <a:tailEnd type="none" w="lg" len="lg"/>
          </a:ln>
          <a:effectLst/>
        </p:spPr>
        <p:txBody>
          <a:bodyPr anchor="ctr">
            <a:spAutoFit/>
          </a:bodyPr>
          <a:lstStyle/>
          <a:p>
            <a:endParaRPr lang="en-US"/>
          </a:p>
        </p:txBody>
      </p:sp>
      <p:sp>
        <p:nvSpPr>
          <p:cNvPr id="165978" name="Line 90"/>
          <p:cNvSpPr>
            <a:spLocks noChangeShapeType="1"/>
          </p:cNvSpPr>
          <p:nvPr/>
        </p:nvSpPr>
        <p:spPr bwMode="auto">
          <a:xfrm>
            <a:off x="228600" y="6172200"/>
            <a:ext cx="8686800" cy="0"/>
          </a:xfrm>
          <a:prstGeom prst="line">
            <a:avLst/>
          </a:prstGeom>
          <a:noFill/>
          <a:ln w="12700">
            <a:solidFill>
              <a:schemeClr val="tx1"/>
            </a:solidFill>
            <a:round/>
            <a:headEnd/>
            <a:tailEnd type="none" w="lg" len="lg"/>
          </a:ln>
          <a:effectLst/>
        </p:spPr>
        <p:txBody>
          <a:bodyPr wrap="none">
            <a:spAutoFit/>
          </a:bodyPr>
          <a:lstStyle/>
          <a:p>
            <a:endParaRPr lang="en-US"/>
          </a:p>
        </p:txBody>
      </p:sp>
      <p:sp>
        <p:nvSpPr>
          <p:cNvPr id="165979" name="Line 91"/>
          <p:cNvSpPr>
            <a:spLocks noChangeShapeType="1"/>
          </p:cNvSpPr>
          <p:nvPr/>
        </p:nvSpPr>
        <p:spPr bwMode="auto">
          <a:xfrm>
            <a:off x="5105400" y="6096000"/>
            <a:ext cx="1371600" cy="0"/>
          </a:xfrm>
          <a:prstGeom prst="line">
            <a:avLst/>
          </a:prstGeom>
          <a:noFill/>
          <a:ln w="9525">
            <a:solidFill>
              <a:schemeClr val="accent2"/>
            </a:solidFill>
            <a:round/>
            <a:headEnd/>
            <a:tailEnd type="none" w="lg" len="lg"/>
          </a:ln>
          <a:effectLst/>
        </p:spPr>
        <p:txBody>
          <a:bodyPr wrap="none">
            <a:spAutoFit/>
          </a:bodyPr>
          <a:lstStyle/>
          <a:p>
            <a:endParaRPr lang="en-US"/>
          </a:p>
        </p:txBody>
      </p:sp>
      <p:sp>
        <p:nvSpPr>
          <p:cNvPr id="165980" name="Line 92"/>
          <p:cNvSpPr>
            <a:spLocks noChangeShapeType="1"/>
          </p:cNvSpPr>
          <p:nvPr/>
        </p:nvSpPr>
        <p:spPr bwMode="auto">
          <a:xfrm>
            <a:off x="7848600" y="6096000"/>
            <a:ext cx="1066800" cy="0"/>
          </a:xfrm>
          <a:prstGeom prst="line">
            <a:avLst/>
          </a:prstGeom>
          <a:noFill/>
          <a:ln w="25400">
            <a:solidFill>
              <a:schemeClr val="accent2"/>
            </a:solidFill>
            <a:round/>
            <a:headEnd/>
            <a:tailEnd type="none" w="lg" len="lg"/>
          </a:ln>
          <a:effectLst/>
        </p:spPr>
        <p:txBody>
          <a:bodyPr wrap="none">
            <a:spAutoFit/>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685800" y="533400"/>
            <a:ext cx="7848600" cy="3200400"/>
          </a:xfrm>
          <a:ln w="19050">
            <a:solidFill>
              <a:schemeClr val="accent2"/>
            </a:solidFill>
          </a:ln>
        </p:spPr>
        <p:txBody>
          <a:bodyPr/>
          <a:lstStyle/>
          <a:p>
            <a:r>
              <a:rPr lang="en-US" sz="5400" dirty="0" smtClean="0"/>
              <a:t>Controversies in Stage I </a:t>
            </a:r>
            <a:r>
              <a:rPr lang="en-US" sz="5400" dirty="0"/>
              <a:t>Lung </a:t>
            </a:r>
            <a:r>
              <a:rPr lang="en-US" sz="5400" dirty="0" smtClean="0"/>
              <a:t>Cancer:</a:t>
            </a:r>
            <a:br>
              <a:rPr lang="en-US" sz="5400" dirty="0" smtClean="0"/>
            </a:br>
            <a:r>
              <a:rPr lang="en-US" sz="5400" dirty="0" smtClean="0"/>
              <a:t>Surgery vs. SBRT</a:t>
            </a:r>
            <a:endParaRPr lang="en-US" sz="5400" dirty="0"/>
          </a:p>
        </p:txBody>
      </p:sp>
      <p:sp>
        <p:nvSpPr>
          <p:cNvPr id="27651" name="Rectangle 3"/>
          <p:cNvSpPr>
            <a:spLocks noGrp="1" noChangeArrowheads="1"/>
          </p:cNvSpPr>
          <p:nvPr>
            <p:ph type="subTitle" idx="1"/>
          </p:nvPr>
        </p:nvSpPr>
        <p:spPr>
          <a:xfrm>
            <a:off x="1066800" y="4191000"/>
            <a:ext cx="7162800" cy="1981200"/>
          </a:xfrm>
          <a:ln w="19050">
            <a:solidFill>
              <a:schemeClr val="accent2"/>
            </a:solidFill>
          </a:ln>
        </p:spPr>
        <p:txBody>
          <a:bodyPr/>
          <a:lstStyle/>
          <a:p>
            <a:pPr>
              <a:lnSpc>
                <a:spcPct val="90000"/>
              </a:lnSpc>
            </a:pPr>
            <a:r>
              <a:rPr lang="en-US" sz="2800"/>
              <a:t>Frank Detterbeck MD</a:t>
            </a:r>
          </a:p>
          <a:p>
            <a:pPr>
              <a:lnSpc>
                <a:spcPct val="90000"/>
              </a:lnSpc>
            </a:pPr>
            <a:r>
              <a:rPr lang="en-US" sz="2800"/>
              <a:t>Thoracic Surgery, Yale University</a:t>
            </a:r>
          </a:p>
          <a:p>
            <a:pPr>
              <a:lnSpc>
                <a:spcPct val="90000"/>
              </a:lnSpc>
            </a:pPr>
            <a:r>
              <a:rPr lang="en-US" sz="2800"/>
              <a:t>Yale Thoracic Oncology Program</a:t>
            </a:r>
          </a:p>
          <a:p>
            <a:pPr>
              <a:lnSpc>
                <a:spcPct val="90000"/>
              </a:lnSpc>
            </a:pPr>
            <a:r>
              <a:rPr lang="en-US" sz="2800"/>
              <a:t>Yale Comprehensive Cancer Center</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228600" y="76200"/>
            <a:ext cx="8686800" cy="609600"/>
          </a:xfrm>
        </p:spPr>
        <p:txBody>
          <a:bodyPr/>
          <a:lstStyle/>
          <a:p>
            <a:r>
              <a:rPr lang="en-US" sz="4000"/>
              <a:t>VATS vs Open Lobectomy – Age &gt; 70</a:t>
            </a:r>
          </a:p>
        </p:txBody>
      </p:sp>
      <p:sp>
        <p:nvSpPr>
          <p:cNvPr id="145411" name="Text Box 3"/>
          <p:cNvSpPr txBox="1">
            <a:spLocks noChangeArrowheads="1"/>
          </p:cNvSpPr>
          <p:nvPr/>
        </p:nvSpPr>
        <p:spPr bwMode="auto">
          <a:xfrm>
            <a:off x="3184525" y="1870075"/>
            <a:ext cx="184150" cy="457200"/>
          </a:xfrm>
          <a:prstGeom prst="rect">
            <a:avLst/>
          </a:prstGeom>
          <a:noFill/>
          <a:ln w="28575">
            <a:noFill/>
            <a:miter lim="800000"/>
            <a:headEnd/>
            <a:tailEnd/>
          </a:ln>
          <a:effectLst/>
        </p:spPr>
        <p:txBody>
          <a:bodyPr wrap="none">
            <a:spAutoFit/>
          </a:bodyPr>
          <a:lstStyle/>
          <a:p>
            <a:pPr algn="l"/>
            <a:endParaRPr lang="en-US"/>
          </a:p>
        </p:txBody>
      </p:sp>
      <p:sp>
        <p:nvSpPr>
          <p:cNvPr id="145412" name="Line 4"/>
          <p:cNvSpPr>
            <a:spLocks noChangeShapeType="1"/>
          </p:cNvSpPr>
          <p:nvPr/>
        </p:nvSpPr>
        <p:spPr bwMode="auto">
          <a:xfrm>
            <a:off x="381000" y="762000"/>
            <a:ext cx="8382000" cy="0"/>
          </a:xfrm>
          <a:prstGeom prst="line">
            <a:avLst/>
          </a:prstGeom>
          <a:noFill/>
          <a:ln w="63500" cmpd="thinThick">
            <a:solidFill>
              <a:schemeClr val="accent2"/>
            </a:solidFill>
            <a:round/>
            <a:headEnd/>
            <a:tailEnd/>
          </a:ln>
          <a:effectLst/>
        </p:spPr>
        <p:txBody>
          <a:bodyPr wrap="none" anchor="ctr"/>
          <a:lstStyle/>
          <a:p>
            <a:endParaRPr lang="en-US"/>
          </a:p>
        </p:txBody>
      </p:sp>
      <p:sp>
        <p:nvSpPr>
          <p:cNvPr id="145413" name="Text Box 5"/>
          <p:cNvSpPr txBox="1">
            <a:spLocks noChangeArrowheads="1"/>
          </p:cNvSpPr>
          <p:nvPr/>
        </p:nvSpPr>
        <p:spPr bwMode="auto">
          <a:xfrm>
            <a:off x="5727700" y="6384925"/>
            <a:ext cx="3187700" cy="396875"/>
          </a:xfrm>
          <a:prstGeom prst="rect">
            <a:avLst/>
          </a:prstGeom>
          <a:noFill/>
          <a:ln w="9525">
            <a:noFill/>
            <a:miter lim="800000"/>
            <a:headEnd/>
            <a:tailEnd/>
          </a:ln>
          <a:effectLst/>
        </p:spPr>
        <p:txBody>
          <a:bodyPr wrap="none">
            <a:spAutoFit/>
          </a:bodyPr>
          <a:lstStyle/>
          <a:p>
            <a:pPr algn="l"/>
            <a:r>
              <a:rPr lang="en-US" sz="2000" dirty="0" err="1"/>
              <a:t>Cattaneo</a:t>
            </a:r>
            <a:r>
              <a:rPr lang="en-US" sz="2000" dirty="0"/>
              <a:t> ATS 2008:85:231-6</a:t>
            </a:r>
          </a:p>
        </p:txBody>
      </p:sp>
      <p:sp>
        <p:nvSpPr>
          <p:cNvPr id="145414" name="Text Box 6"/>
          <p:cNvSpPr txBox="1">
            <a:spLocks noChangeArrowheads="1"/>
          </p:cNvSpPr>
          <p:nvPr/>
        </p:nvSpPr>
        <p:spPr bwMode="auto">
          <a:xfrm>
            <a:off x="388938" y="6315075"/>
            <a:ext cx="4144962" cy="519113"/>
          </a:xfrm>
          <a:prstGeom prst="rect">
            <a:avLst/>
          </a:prstGeom>
          <a:noFill/>
          <a:ln w="9525">
            <a:noFill/>
            <a:miter lim="800000"/>
            <a:headEnd/>
            <a:tailEnd/>
          </a:ln>
          <a:effectLst/>
        </p:spPr>
        <p:txBody>
          <a:bodyPr wrap="none">
            <a:spAutoFit/>
          </a:bodyPr>
          <a:lstStyle/>
          <a:p>
            <a:r>
              <a:rPr lang="en-US" sz="2800"/>
              <a:t>Case-Matched Series </a:t>
            </a:r>
            <a:r>
              <a:rPr lang="en-US"/>
              <a:t>(MSK)</a:t>
            </a:r>
          </a:p>
        </p:txBody>
      </p:sp>
      <p:grpSp>
        <p:nvGrpSpPr>
          <p:cNvPr id="2" name="Group 7"/>
          <p:cNvGrpSpPr>
            <a:grpSpLocks/>
          </p:cNvGrpSpPr>
          <p:nvPr/>
        </p:nvGrpSpPr>
        <p:grpSpPr bwMode="auto">
          <a:xfrm>
            <a:off x="76200" y="609600"/>
            <a:ext cx="9144000" cy="5943600"/>
            <a:chOff x="48" y="384"/>
            <a:chExt cx="5760" cy="3744"/>
          </a:xfrm>
        </p:grpSpPr>
        <p:grpSp>
          <p:nvGrpSpPr>
            <p:cNvPr id="3" name="Group 8"/>
            <p:cNvGrpSpPr>
              <a:grpSpLocks/>
            </p:cNvGrpSpPr>
            <p:nvPr/>
          </p:nvGrpSpPr>
          <p:grpSpPr bwMode="auto">
            <a:xfrm>
              <a:off x="1824" y="576"/>
              <a:ext cx="3984" cy="3456"/>
              <a:chOff x="1632" y="480"/>
              <a:chExt cx="3984" cy="3456"/>
            </a:xfrm>
          </p:grpSpPr>
          <p:graphicFrame>
            <p:nvGraphicFramePr>
              <p:cNvPr id="145417" name="Object 9"/>
              <p:cNvGraphicFramePr>
                <a:graphicFrameLocks noChangeAspect="1"/>
              </p:cNvGraphicFramePr>
              <p:nvPr/>
            </p:nvGraphicFramePr>
            <p:xfrm>
              <a:off x="1632" y="480"/>
              <a:ext cx="3984" cy="3456"/>
            </p:xfrm>
            <a:graphic>
              <a:graphicData uri="http://schemas.openxmlformats.org/presentationml/2006/ole">
                <mc:AlternateContent xmlns:mc="http://schemas.openxmlformats.org/markup-compatibility/2006">
                  <mc:Choice xmlns:v="urn:schemas-microsoft-com:vml" Requires="v">
                    <p:oleObj spid="_x0000_s259124" name="Chart" r:id="rId4" imgW="8534400" imgH="5486400" progId="MSGraph.Chart.8">
                      <p:embed followColorScheme="full"/>
                    </p:oleObj>
                  </mc:Choice>
                  <mc:Fallback>
                    <p:oleObj name="Chart" r:id="rId4" imgW="8534400" imgH="5486400" progId="MSGraph.Chart.8">
                      <p:embed followColorScheme="full"/>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r="9184"/>
                          <a:stretch>
                            <a:fillRect/>
                          </a:stretch>
                        </p:blipFill>
                        <p:spPr bwMode="auto">
                          <a:xfrm>
                            <a:off x="1632" y="480"/>
                            <a:ext cx="3984" cy="34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useBgFill="1">
            <p:nvSpPr>
              <p:cNvPr id="145418" name="Text Box 10"/>
              <p:cNvSpPr txBox="1">
                <a:spLocks noChangeArrowheads="1"/>
              </p:cNvSpPr>
              <p:nvPr/>
            </p:nvSpPr>
            <p:spPr bwMode="auto">
              <a:xfrm>
                <a:off x="2016" y="1280"/>
                <a:ext cx="3233" cy="237"/>
              </a:xfrm>
              <a:prstGeom prst="rect">
                <a:avLst/>
              </a:prstGeom>
              <a:ln w="9525">
                <a:solidFill>
                  <a:srgbClr val="00FF00"/>
                </a:solidFill>
                <a:miter lim="800000"/>
                <a:headEnd/>
                <a:tailEnd/>
              </a:ln>
              <a:effectLst/>
            </p:spPr>
            <p:txBody>
              <a:bodyPr wrap="none">
                <a:spAutoFit/>
              </a:bodyPr>
              <a:lstStyle/>
              <a:p>
                <a:pPr algn="l"/>
                <a:r>
                  <a:rPr lang="en-US" sz="1800">
                    <a:solidFill>
                      <a:srgbClr val="66FF33"/>
                    </a:solidFill>
                    <a:latin typeface="Arial Narrow" pitchFamily="34" charset="0"/>
                  </a:rPr>
                  <a:t>P  .04	     .01	         NS	           &lt;.02	.007</a:t>
                </a:r>
              </a:p>
            </p:txBody>
          </p:sp>
        </p:grpSp>
        <p:graphicFrame>
          <p:nvGraphicFramePr>
            <p:cNvPr id="145419" name="Object 11"/>
            <p:cNvGraphicFramePr>
              <a:graphicFrameLocks noChangeAspect="1"/>
            </p:cNvGraphicFramePr>
            <p:nvPr/>
          </p:nvGraphicFramePr>
          <p:xfrm>
            <a:off x="48" y="384"/>
            <a:ext cx="1680" cy="3744"/>
          </p:xfrm>
          <a:graphic>
            <a:graphicData uri="http://schemas.openxmlformats.org/presentationml/2006/ole">
              <mc:AlternateContent xmlns:mc="http://schemas.openxmlformats.org/markup-compatibility/2006">
                <mc:Choice xmlns:v="urn:schemas-microsoft-com:vml" Requires="v">
                  <p:oleObj spid="_x0000_s259125" name="Chart" r:id="rId6" imgW="6096000" imgH="4067175" progId="MSGraph.Chart.8">
                    <p:embed followColorScheme="full"/>
                  </p:oleObj>
                </mc:Choice>
                <mc:Fallback>
                  <p:oleObj name="Chart" r:id="rId6" imgW="6096000" imgH="4067175" progId="MSGraph.Chart.8">
                    <p:embed followColorScheme="full"/>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r="62366"/>
                        <a:stretch>
                          <a:fillRect/>
                        </a:stretch>
                      </p:blipFill>
                      <p:spPr bwMode="auto">
                        <a:xfrm>
                          <a:off x="48" y="384"/>
                          <a:ext cx="1680" cy="37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useBgFill="1">
          <p:nvSpPr>
            <p:cNvPr id="145420" name="Text Box 12"/>
            <p:cNvSpPr txBox="1">
              <a:spLocks noChangeArrowheads="1"/>
            </p:cNvSpPr>
            <p:nvPr/>
          </p:nvSpPr>
          <p:spPr bwMode="auto">
            <a:xfrm>
              <a:off x="432" y="1376"/>
              <a:ext cx="992" cy="237"/>
            </a:xfrm>
            <a:prstGeom prst="rect">
              <a:avLst/>
            </a:prstGeom>
            <a:ln w="9525">
              <a:solidFill>
                <a:srgbClr val="00FF00"/>
              </a:solidFill>
              <a:miter lim="800000"/>
              <a:headEnd/>
              <a:tailEnd/>
            </a:ln>
            <a:effectLst/>
          </p:spPr>
          <p:txBody>
            <a:bodyPr wrap="none">
              <a:spAutoFit/>
            </a:bodyPr>
            <a:lstStyle/>
            <a:p>
              <a:pPr algn="l"/>
              <a:r>
                <a:rPr lang="en-US" sz="1800">
                  <a:solidFill>
                    <a:srgbClr val="66FF33"/>
                  </a:solidFill>
                  <a:latin typeface="Arial Narrow" pitchFamily="34" charset="0"/>
                </a:rPr>
                <a:t>P  NS        .0001</a:t>
              </a:r>
            </a:p>
          </p:txBody>
        </p:sp>
      </p:gr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95"/>
          <p:cNvSpPr>
            <a:spLocks noGrp="1" noChangeArrowheads="1"/>
          </p:cNvSpPr>
          <p:nvPr>
            <p:ph type="title"/>
          </p:nvPr>
        </p:nvSpPr>
        <p:spPr>
          <a:xfrm>
            <a:off x="457200" y="6350"/>
            <a:ext cx="8229600" cy="1143000"/>
          </a:xfrm>
        </p:spPr>
        <p:txBody>
          <a:bodyPr/>
          <a:lstStyle/>
          <a:p>
            <a:r>
              <a:rPr lang="en-US" dirty="0" smtClean="0">
                <a:solidFill>
                  <a:srgbClr val="FFFF00"/>
                </a:solidFill>
              </a:rPr>
              <a:t>Select SBRT Prospective Reports</a:t>
            </a:r>
            <a:endParaRPr lang="en-US" dirty="0">
              <a:solidFill>
                <a:srgbClr val="FFFF00"/>
              </a:solidFill>
            </a:endParaRPr>
          </a:p>
        </p:txBody>
      </p:sp>
      <p:graphicFrame>
        <p:nvGraphicFramePr>
          <p:cNvPr id="19546" name="Group 90"/>
          <p:cNvGraphicFramePr>
            <a:graphicFrameLocks noGrp="1"/>
          </p:cNvGraphicFramePr>
          <p:nvPr>
            <p:ph idx="1"/>
          </p:nvPr>
        </p:nvGraphicFramePr>
        <p:xfrm>
          <a:off x="339725" y="1222375"/>
          <a:ext cx="8081963" cy="5090159"/>
        </p:xfrm>
        <a:graphic>
          <a:graphicData uri="http://schemas.openxmlformats.org/drawingml/2006/table">
            <a:tbl>
              <a:tblPr/>
              <a:tblGrid>
                <a:gridCol w="2449393"/>
                <a:gridCol w="838857"/>
                <a:gridCol w="2003265"/>
                <a:gridCol w="1247089"/>
                <a:gridCol w="1543359"/>
              </a:tblGrid>
              <a:tr h="40640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sng" strike="noStrike" cap="none" normalizeH="0" baseline="0" dirty="0" smtClean="0">
                          <a:ln>
                            <a:noFill/>
                          </a:ln>
                          <a:solidFill>
                            <a:srgbClr val="000000"/>
                          </a:solidFill>
                          <a:effectLst/>
                          <a:latin typeface="Arial" charset="0"/>
                          <a:ea typeface="ＭＳ Ｐゴシック"/>
                          <a:cs typeface="ＭＳ Ｐゴシック"/>
                        </a:rPr>
                        <a:t>Trial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sng" strike="noStrike" cap="none" normalizeH="0" baseline="0" dirty="0" err="1" smtClean="0">
                          <a:ln>
                            <a:noFill/>
                          </a:ln>
                          <a:solidFill>
                            <a:srgbClr val="000000"/>
                          </a:solidFill>
                          <a:effectLst/>
                          <a:latin typeface="Arial" charset="0"/>
                          <a:ea typeface="ＭＳ Ｐゴシック"/>
                          <a:cs typeface="ＭＳ Ｐゴシック"/>
                        </a:rPr>
                        <a:t>n</a:t>
                      </a:r>
                      <a:endParaRPr kumimoji="0" lang="en-US" sz="2400" b="0" i="0" u="sng" strike="noStrike" cap="none" normalizeH="0" baseline="0" dirty="0" smtClean="0">
                        <a:ln>
                          <a:noFill/>
                        </a:ln>
                        <a:solidFill>
                          <a:srgbClr val="000000"/>
                        </a:solidFill>
                        <a:effectLst/>
                        <a:latin typeface="Arial" charset="0"/>
                        <a:ea typeface="ＭＳ Ｐゴシック"/>
                        <a:cs typeface="ＭＳ Ｐゴシック"/>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sng" strike="noStrike" cap="none" normalizeH="0" baseline="0" dirty="0" smtClean="0">
                          <a:ln>
                            <a:noFill/>
                          </a:ln>
                          <a:solidFill>
                            <a:srgbClr val="000000"/>
                          </a:solidFill>
                          <a:effectLst/>
                          <a:latin typeface="Arial" charset="0"/>
                          <a:ea typeface="ＭＳ Ｐゴシック"/>
                          <a:cs typeface="ＭＳ Ｐゴシック"/>
                        </a:rPr>
                        <a:t>Dose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800" b="0" i="0" u="sng" strike="noStrike" cap="none" normalizeH="0" baseline="0" dirty="0" smtClean="0">
                          <a:ln>
                            <a:noFill/>
                          </a:ln>
                          <a:solidFill>
                            <a:srgbClr val="000000"/>
                          </a:solidFill>
                          <a:effectLst/>
                          <a:latin typeface="Arial" charset="0"/>
                          <a:ea typeface="ＭＳ Ｐゴシック"/>
                          <a:cs typeface="ＭＳ Ｐゴシック"/>
                        </a:rPr>
                        <a:t>LC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800" b="0" i="0" u="sng" strike="noStrike" cap="none" normalizeH="0" baseline="0" dirty="0" smtClean="0">
                          <a:ln>
                            <a:noFill/>
                          </a:ln>
                          <a:solidFill>
                            <a:srgbClr val="000000"/>
                          </a:solidFill>
                          <a:effectLst/>
                          <a:latin typeface="Arial" charset="0"/>
                          <a:ea typeface="ＭＳ Ｐゴシック"/>
                          <a:cs typeface="ＭＳ Ｐゴシック"/>
                        </a:rPr>
                        <a:t>OS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33388">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Kyoto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smtClean="0">
                          <a:ln>
                            <a:noFill/>
                          </a:ln>
                          <a:solidFill>
                            <a:srgbClr val="000000"/>
                          </a:solidFill>
                          <a:effectLst/>
                          <a:latin typeface="Arial" charset="0"/>
                          <a:ea typeface="ＭＳ Ｐゴシック"/>
                          <a:cs typeface="ＭＳ Ｐゴシック"/>
                        </a:rPr>
                        <a:t>12 Gy x 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1" i="0" u="none" strike="noStrike" cap="none" normalizeH="0" baseline="0" smtClean="0">
                          <a:ln>
                            <a:noFill/>
                          </a:ln>
                          <a:solidFill>
                            <a:schemeClr val="bg1"/>
                          </a:solidFill>
                          <a:effectLst/>
                          <a:latin typeface="Arial" charset="0"/>
                          <a:ea typeface="ＭＳ Ｐゴシック"/>
                          <a:cs typeface="ＭＳ Ｐゴシック"/>
                        </a:rPr>
                        <a:t>94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dirty="0" smtClean="0">
                          <a:ln>
                            <a:noFill/>
                          </a:ln>
                          <a:solidFill>
                            <a:srgbClr val="000000"/>
                          </a:solidFill>
                          <a:effectLst/>
                          <a:latin typeface="Arial" charset="0"/>
                          <a:ea typeface="ＭＳ Ｐゴシック"/>
                          <a:cs typeface="ＭＳ Ｐゴシック"/>
                        </a:rPr>
                        <a:t>83/72 (</a:t>
                      </a:r>
                      <a:r>
                        <a:rPr kumimoji="0" lang="en-US" sz="1800" b="0" i="0" u="none" strike="noStrike" cap="none" normalizeH="0" baseline="0" dirty="0" smtClean="0">
                          <a:ln>
                            <a:noFill/>
                          </a:ln>
                          <a:solidFill>
                            <a:srgbClr val="000000"/>
                          </a:solidFill>
                          <a:effectLst/>
                          <a:latin typeface="Arial" charset="0"/>
                          <a:ea typeface="ＭＳ Ｐゴシック"/>
                          <a:cs typeface="ＭＳ Ｐゴシック"/>
                        </a:rPr>
                        <a:t>3-yr)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0640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Stanford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smtClean="0">
                          <a:ln>
                            <a:noFill/>
                          </a:ln>
                          <a:solidFill>
                            <a:srgbClr val="000000"/>
                          </a:solidFill>
                          <a:effectLst/>
                          <a:latin typeface="Arial" charset="0"/>
                          <a:ea typeface="ＭＳ Ｐゴシック"/>
                          <a:cs typeface="ＭＳ Ｐゴシック"/>
                        </a:rPr>
                        <a:t>15 -30 x 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1" i="0" u="none" strike="noStrike" cap="none" normalizeH="0" baseline="0" dirty="0" smtClean="0">
                          <a:ln>
                            <a:noFill/>
                          </a:ln>
                          <a:solidFill>
                            <a:schemeClr val="bg1"/>
                          </a:solidFill>
                          <a:effectLst/>
                          <a:latin typeface="Arial" charset="0"/>
                          <a:ea typeface="ＭＳ Ｐゴシック"/>
                          <a:cs typeface="ＭＳ Ｐゴシック"/>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smtClean="0">
                          <a:ln>
                            <a:noFill/>
                          </a:ln>
                          <a:solidFill>
                            <a:srgbClr val="000000"/>
                          </a:solidFill>
                          <a:effectLst/>
                          <a:latin typeface="Arial" charset="0"/>
                          <a:ea typeface="ＭＳ Ｐゴシック"/>
                          <a:cs typeface="ＭＳ Ｐゴシック"/>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0640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Scandinavian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smtClean="0">
                          <a:ln>
                            <a:noFill/>
                          </a:ln>
                          <a:solidFill>
                            <a:srgbClr val="000000"/>
                          </a:solidFill>
                          <a:effectLst/>
                          <a:latin typeface="Arial" charset="0"/>
                          <a:ea typeface="ＭＳ Ｐゴシック"/>
                          <a:cs typeface="ＭＳ Ｐゴシック"/>
                        </a:rPr>
                        <a:t>15 Gy x 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1" i="0" u="none" strike="noStrike" cap="none" normalizeH="0" baseline="0" smtClean="0">
                          <a:ln>
                            <a:noFill/>
                          </a:ln>
                          <a:solidFill>
                            <a:schemeClr val="bg1"/>
                          </a:solidFill>
                          <a:effectLst/>
                          <a:latin typeface="Arial" charset="0"/>
                          <a:ea typeface="ＭＳ Ｐゴシック"/>
                          <a:cs typeface="ＭＳ Ｐゴシック"/>
                        </a:rPr>
                        <a:t>92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smtClean="0">
                          <a:ln>
                            <a:noFill/>
                          </a:ln>
                          <a:solidFill>
                            <a:srgbClr val="000000"/>
                          </a:solidFill>
                          <a:effectLst/>
                          <a:latin typeface="Arial" charset="0"/>
                          <a:ea typeface="ＭＳ Ｐゴシック"/>
                          <a:cs typeface="ＭＳ Ｐゴシック"/>
                        </a:rPr>
                        <a:t>60 (3-yr)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55613">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Indiana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70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smtClean="0">
                          <a:ln>
                            <a:noFill/>
                          </a:ln>
                          <a:solidFill>
                            <a:srgbClr val="000000"/>
                          </a:solidFill>
                          <a:effectLst/>
                          <a:latin typeface="Arial" charset="0"/>
                          <a:ea typeface="ＭＳ Ｐゴシック"/>
                          <a:cs typeface="ＭＳ Ｐゴシック"/>
                        </a:rPr>
                        <a:t>20 -22 x 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1" i="0" u="none" strike="noStrike" cap="none" normalizeH="0" baseline="0" dirty="0" smtClean="0">
                          <a:ln>
                            <a:noFill/>
                          </a:ln>
                          <a:solidFill>
                            <a:schemeClr val="bg1"/>
                          </a:solidFill>
                          <a:effectLst/>
                          <a:latin typeface="Arial" charset="0"/>
                          <a:ea typeface="ＭＳ Ｐゴシック"/>
                          <a:cs typeface="ＭＳ Ｐゴシック"/>
                        </a:rPr>
                        <a:t>88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smtClean="0">
                          <a:ln>
                            <a:noFill/>
                          </a:ln>
                          <a:solidFill>
                            <a:srgbClr val="000000"/>
                          </a:solidFill>
                          <a:effectLst/>
                          <a:latin typeface="Arial" charset="0"/>
                          <a:ea typeface="ＭＳ Ｐゴシック"/>
                          <a:cs typeface="ＭＳ Ｐゴシック"/>
                        </a:rPr>
                        <a:t>43 (3-yr)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0640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a:cs typeface="ＭＳ Ｐゴシック"/>
                        </a:rPr>
                        <a:t>RTOG 0236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FF"/>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a:cs typeface="ＭＳ Ｐゴシック"/>
                        </a:rPr>
                        <a:t>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FF"/>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a:cs typeface="ＭＳ Ｐゴシック"/>
                        </a:rPr>
                        <a:t>20 </a:t>
                      </a:r>
                      <a:r>
                        <a:rPr kumimoji="0" lang="en-US" sz="2400" b="0" i="0" u="none" strike="noStrike" cap="none" normalizeH="0" baseline="0" dirty="0" err="1" smtClean="0">
                          <a:ln>
                            <a:noFill/>
                          </a:ln>
                          <a:solidFill>
                            <a:schemeClr val="tx1"/>
                          </a:solidFill>
                          <a:effectLst/>
                          <a:latin typeface="Arial" charset="0"/>
                          <a:ea typeface="ＭＳ Ｐゴシック"/>
                          <a:cs typeface="ＭＳ Ｐゴシック"/>
                        </a:rPr>
                        <a:t>Gy</a:t>
                      </a:r>
                      <a:r>
                        <a:rPr kumimoji="0" lang="en-US" sz="2400" b="0" i="0" u="none" strike="noStrike" cap="none" normalizeH="0" baseline="0" dirty="0" smtClean="0">
                          <a:ln>
                            <a:noFill/>
                          </a:ln>
                          <a:solidFill>
                            <a:schemeClr val="tx1"/>
                          </a:solidFill>
                          <a:effectLst/>
                          <a:latin typeface="Arial" charset="0"/>
                          <a:ea typeface="ＭＳ Ｐゴシック"/>
                          <a:cs typeface="ＭＳ Ｐゴシック"/>
                        </a:rPr>
                        <a:t> </a:t>
                      </a:r>
                      <a:r>
                        <a:rPr kumimoji="0" lang="en-US" sz="2400" b="0" i="0" u="none" strike="noStrike" cap="none" normalizeH="0" baseline="0" dirty="0" err="1" smtClean="0">
                          <a:ln>
                            <a:noFill/>
                          </a:ln>
                          <a:solidFill>
                            <a:schemeClr val="tx1"/>
                          </a:solidFill>
                          <a:effectLst/>
                          <a:latin typeface="Arial" charset="0"/>
                          <a:ea typeface="ＭＳ Ｐゴシック"/>
                          <a:cs typeface="ＭＳ Ｐゴシック"/>
                        </a:rPr>
                        <a:t>x</a:t>
                      </a:r>
                      <a:r>
                        <a:rPr kumimoji="0" lang="en-US" sz="2400" b="0" i="0" u="none" strike="noStrike" cap="none" normalizeH="0" baseline="0" dirty="0" smtClean="0">
                          <a:ln>
                            <a:noFill/>
                          </a:ln>
                          <a:solidFill>
                            <a:schemeClr val="tx1"/>
                          </a:solidFill>
                          <a:effectLst/>
                          <a:latin typeface="Arial" charset="0"/>
                          <a:ea typeface="ＭＳ Ｐゴシック"/>
                          <a:cs typeface="ＭＳ Ｐゴシック"/>
                        </a:rPr>
                        <a:t> 3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FF"/>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1" i="0" u="none" strike="noStrike" cap="none" normalizeH="0" baseline="0" dirty="0" smtClean="0">
                          <a:ln>
                            <a:noFill/>
                          </a:ln>
                          <a:solidFill>
                            <a:srgbClr val="FFFFFF"/>
                          </a:solidFill>
                          <a:effectLst/>
                          <a:latin typeface="Arial" charset="0"/>
                          <a:ea typeface="ＭＳ Ｐゴシック"/>
                          <a:cs typeface="ＭＳ Ｐゴシック"/>
                        </a:rPr>
                        <a:t>90-97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FF"/>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a:cs typeface="ＭＳ Ｐゴシック"/>
                        </a:rPr>
                        <a:t>56 (3-yr)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FF"/>
                    </a:solidFill>
                  </a:tcPr>
                </a:tc>
              </a:tr>
              <a:tr h="40640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smtClean="0">
                          <a:ln>
                            <a:noFill/>
                          </a:ln>
                          <a:solidFill>
                            <a:srgbClr val="000000"/>
                          </a:solidFill>
                          <a:effectLst/>
                          <a:latin typeface="Arial" charset="0"/>
                          <a:ea typeface="ＭＳ Ｐゴシック"/>
                          <a:cs typeface="ＭＳ Ｐゴシック"/>
                        </a:rPr>
                        <a:t>Heidelberg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19 -30 </a:t>
                      </a:r>
                      <a:r>
                        <a:rPr kumimoji="0" lang="en-US" sz="2400" b="0" i="0" u="none" strike="noStrike" cap="none" normalizeH="0" baseline="0" dirty="0" err="1" smtClean="0">
                          <a:ln>
                            <a:noFill/>
                          </a:ln>
                          <a:solidFill>
                            <a:srgbClr val="000000"/>
                          </a:solidFill>
                          <a:effectLst/>
                          <a:latin typeface="Arial" charset="0"/>
                          <a:ea typeface="ＭＳ Ｐゴシック"/>
                          <a:cs typeface="ＭＳ Ｐゴシック"/>
                        </a:rPr>
                        <a:t>x</a:t>
                      </a: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 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1" i="0" u="none" strike="noStrike" cap="none" normalizeH="0" baseline="0" dirty="0" smtClean="0">
                          <a:ln>
                            <a:noFill/>
                          </a:ln>
                          <a:solidFill>
                            <a:schemeClr val="bg1"/>
                          </a:solidFill>
                          <a:effectLst/>
                          <a:latin typeface="Arial" charset="0"/>
                          <a:ea typeface="ＭＳ Ｐゴシック"/>
                          <a:cs typeface="ＭＳ Ｐゴシック"/>
                        </a:rPr>
                        <a:t>68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smtClean="0">
                          <a:ln>
                            <a:noFill/>
                          </a:ln>
                          <a:solidFill>
                            <a:srgbClr val="000000"/>
                          </a:solidFill>
                          <a:effectLst/>
                          <a:latin typeface="Arial" charset="0"/>
                          <a:ea typeface="ＭＳ Ｐゴシック"/>
                          <a:cs typeface="ＭＳ Ｐゴシック"/>
                        </a:rPr>
                        <a:t>37 (3-yr)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0640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smtClean="0">
                          <a:ln>
                            <a:noFill/>
                          </a:ln>
                          <a:solidFill>
                            <a:srgbClr val="000000"/>
                          </a:solidFill>
                          <a:effectLst/>
                          <a:latin typeface="Arial" charset="0"/>
                          <a:ea typeface="ＭＳ Ｐゴシック"/>
                          <a:cs typeface="ＭＳ Ｐゴシック"/>
                        </a:rPr>
                        <a:t>Torino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62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15 </a:t>
                      </a:r>
                      <a:r>
                        <a:rPr kumimoji="0" lang="en-US" sz="2400" b="0" i="0" u="none" strike="noStrike" cap="none" normalizeH="0" baseline="0" dirty="0" err="1" smtClean="0">
                          <a:ln>
                            <a:noFill/>
                          </a:ln>
                          <a:solidFill>
                            <a:srgbClr val="000000"/>
                          </a:solidFill>
                          <a:effectLst/>
                          <a:latin typeface="Arial" charset="0"/>
                          <a:ea typeface="ＭＳ Ｐゴシック"/>
                          <a:cs typeface="ＭＳ Ｐゴシック"/>
                        </a:rPr>
                        <a:t>Gy</a:t>
                      </a: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 </a:t>
                      </a:r>
                      <a:r>
                        <a:rPr kumimoji="0" lang="en-US" sz="2400" b="0" i="0" u="none" strike="noStrike" cap="none" normalizeH="0" baseline="0" dirty="0" err="1" smtClean="0">
                          <a:ln>
                            <a:noFill/>
                          </a:ln>
                          <a:solidFill>
                            <a:srgbClr val="000000"/>
                          </a:solidFill>
                          <a:effectLst/>
                          <a:latin typeface="Arial" charset="0"/>
                          <a:ea typeface="ＭＳ Ｐゴシック"/>
                          <a:cs typeface="ＭＳ Ｐゴシック"/>
                        </a:rPr>
                        <a:t>x</a:t>
                      </a: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 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1" i="0" u="none" strike="noStrike" cap="none" normalizeH="0" baseline="0" dirty="0" smtClean="0">
                          <a:ln>
                            <a:noFill/>
                          </a:ln>
                          <a:solidFill>
                            <a:schemeClr val="bg1"/>
                          </a:solidFill>
                          <a:effectLst/>
                          <a:latin typeface="Arial" charset="0"/>
                          <a:ea typeface="ＭＳ Ｐゴシック"/>
                          <a:cs typeface="ＭＳ Ｐゴシック"/>
                        </a:rPr>
                        <a:t>88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dirty="0" smtClean="0">
                          <a:ln>
                            <a:noFill/>
                          </a:ln>
                          <a:solidFill>
                            <a:srgbClr val="000000"/>
                          </a:solidFill>
                          <a:effectLst/>
                          <a:latin typeface="Arial" charset="0"/>
                          <a:ea typeface="ＭＳ Ｐゴシック"/>
                          <a:cs typeface="ＭＳ Ｐゴシック"/>
                        </a:rPr>
                        <a:t>57 (3-yr)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0640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smtClean="0">
                          <a:ln>
                            <a:noFill/>
                          </a:ln>
                          <a:solidFill>
                            <a:srgbClr val="000000"/>
                          </a:solidFill>
                          <a:effectLst/>
                          <a:latin typeface="Arial" charset="0"/>
                          <a:ea typeface="ＭＳ Ｐゴシック"/>
                          <a:cs typeface="ＭＳ Ｐゴシック"/>
                        </a:rPr>
                        <a:t>Tohoku</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smtClean="0">
                          <a:ln>
                            <a:noFill/>
                          </a:ln>
                          <a:solidFill>
                            <a:srgbClr val="000000"/>
                          </a:solidFill>
                          <a:effectLst/>
                          <a:latin typeface="Arial" charset="0"/>
                          <a:ea typeface="ＭＳ Ｐゴシック"/>
                          <a:cs typeface="ＭＳ Ｐゴシック"/>
                        </a:rPr>
                        <a:t>15 x 3, 7.5 x 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1" i="0" u="none" strike="noStrike" cap="none" normalizeH="0" baseline="0" dirty="0" smtClean="0">
                          <a:ln>
                            <a:noFill/>
                          </a:ln>
                          <a:solidFill>
                            <a:schemeClr val="bg1"/>
                          </a:solidFill>
                          <a:effectLst/>
                          <a:latin typeface="Arial" charset="0"/>
                          <a:ea typeface="ＭＳ Ｐゴシック"/>
                          <a:cs typeface="ＭＳ Ｐゴシック"/>
                        </a:rPr>
                        <a:t>78/40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dirty="0" smtClean="0">
                          <a:ln>
                            <a:noFill/>
                          </a:ln>
                          <a:solidFill>
                            <a:srgbClr val="000000"/>
                          </a:solidFill>
                          <a:effectLst/>
                          <a:latin typeface="Arial" charset="0"/>
                          <a:ea typeface="ＭＳ Ｐゴシック"/>
                          <a:cs typeface="ＭＳ Ｐゴシック"/>
                        </a:rPr>
                        <a:t>71 (3-yr)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251071">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JCOG 0403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100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dirty="0" smtClean="0">
                          <a:ln>
                            <a:noFill/>
                          </a:ln>
                          <a:solidFill>
                            <a:srgbClr val="000000"/>
                          </a:solidFill>
                          <a:effectLst/>
                          <a:latin typeface="Arial" charset="0"/>
                          <a:ea typeface="ＭＳ Ｐゴシック"/>
                          <a:cs typeface="ＭＳ Ｐゴシック"/>
                        </a:rPr>
                        <a:t>12 </a:t>
                      </a:r>
                      <a:r>
                        <a:rPr kumimoji="0" lang="en-US" sz="2000" b="0" i="0" u="none" strike="noStrike" cap="none" normalizeH="0" baseline="0" dirty="0" err="1" smtClean="0">
                          <a:ln>
                            <a:noFill/>
                          </a:ln>
                          <a:solidFill>
                            <a:srgbClr val="000000"/>
                          </a:solidFill>
                          <a:effectLst/>
                          <a:latin typeface="Arial" charset="0"/>
                          <a:ea typeface="ＭＳ Ｐゴシック"/>
                          <a:cs typeface="ＭＳ Ｐゴシック"/>
                        </a:rPr>
                        <a:t>Gy</a:t>
                      </a:r>
                      <a:r>
                        <a:rPr kumimoji="0" lang="en-US" sz="2000" b="0" i="0" u="none" strike="noStrike" cap="none" normalizeH="0" baseline="0" dirty="0" smtClean="0">
                          <a:ln>
                            <a:noFill/>
                          </a:ln>
                          <a:solidFill>
                            <a:srgbClr val="000000"/>
                          </a:solidFill>
                          <a:effectLst/>
                          <a:latin typeface="Arial" charset="0"/>
                          <a:ea typeface="ＭＳ Ｐゴシック"/>
                          <a:cs typeface="ＭＳ Ｐゴシック"/>
                        </a:rPr>
                        <a:t> x4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2400" b="1" i="0" u="none" strike="noStrike" cap="none" normalizeH="0" baseline="0" dirty="0" smtClean="0">
                        <a:ln>
                          <a:noFill/>
                        </a:ln>
                        <a:solidFill>
                          <a:schemeClr val="bg1"/>
                        </a:solidFill>
                        <a:effectLst/>
                        <a:latin typeface="Arial" charset="0"/>
                        <a:ea typeface="ＭＳ Ｐゴシック"/>
                        <a:cs typeface="ＭＳ Ｐゴシック"/>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dirty="0" smtClean="0">
                          <a:ln>
                            <a:noFill/>
                          </a:ln>
                          <a:solidFill>
                            <a:srgbClr val="000000"/>
                          </a:solidFill>
                          <a:effectLst/>
                          <a:latin typeface="Arial" charset="0"/>
                          <a:ea typeface="ＭＳ Ｐゴシック"/>
                          <a:cs typeface="ＭＳ Ｐゴシック"/>
                        </a:rPr>
                        <a:t>60 (3-yr)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251071">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VU </a:t>
                      </a:r>
                      <a:r>
                        <a:rPr kumimoji="0" lang="en-US" sz="2400" b="0" i="0" u="none" strike="noStrike" cap="none" normalizeH="0" baseline="0" dirty="0" err="1" smtClean="0">
                          <a:ln>
                            <a:noFill/>
                          </a:ln>
                          <a:solidFill>
                            <a:srgbClr val="000000"/>
                          </a:solidFill>
                          <a:effectLst/>
                          <a:latin typeface="Arial" charset="0"/>
                          <a:ea typeface="ＭＳ Ｐゴシック"/>
                          <a:cs typeface="ＭＳ Ｐゴシック"/>
                        </a:rPr>
                        <a:t>Univ</a:t>
                      </a:r>
                      <a:endParaRPr kumimoji="0" lang="en-US" sz="2400" b="0" i="0" u="none" strike="noStrike" cap="none" normalizeH="0" baseline="0" dirty="0" smtClean="0">
                        <a:ln>
                          <a:noFill/>
                        </a:ln>
                        <a:solidFill>
                          <a:srgbClr val="000000"/>
                        </a:solidFill>
                        <a:effectLst/>
                        <a:latin typeface="Arial" charset="0"/>
                        <a:ea typeface="ＭＳ Ｐゴシック"/>
                        <a:cs typeface="ＭＳ Ｐゴシック"/>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0" i="0" u="none" strike="noStrike" cap="none" normalizeH="0" baseline="0" dirty="0" smtClean="0">
                          <a:ln>
                            <a:noFill/>
                          </a:ln>
                          <a:solidFill>
                            <a:srgbClr val="000000"/>
                          </a:solidFill>
                          <a:effectLst/>
                          <a:latin typeface="Arial" charset="0"/>
                          <a:ea typeface="ＭＳ Ｐゴシック"/>
                          <a:cs typeface="ＭＳ Ｐゴシック"/>
                        </a:rPr>
                        <a:t>676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dirty="0" smtClean="0">
                          <a:ln>
                            <a:noFill/>
                          </a:ln>
                          <a:solidFill>
                            <a:srgbClr val="000000"/>
                          </a:solidFill>
                          <a:effectLst/>
                          <a:latin typeface="Arial" charset="0"/>
                          <a:ea typeface="ＭＳ Ｐゴシック"/>
                          <a:cs typeface="ＭＳ Ｐゴシック"/>
                        </a:rPr>
                        <a:t>Risk - adapted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400" b="1" i="0" u="none" strike="noStrike" cap="none" normalizeH="0" baseline="0" dirty="0" smtClean="0">
                          <a:ln>
                            <a:noFill/>
                          </a:ln>
                          <a:solidFill>
                            <a:schemeClr val="bg1"/>
                          </a:solidFill>
                          <a:effectLst/>
                          <a:latin typeface="Arial" charset="0"/>
                          <a:ea typeface="ＭＳ Ｐゴシック"/>
                          <a:cs typeface="ＭＳ Ｐゴシック"/>
                        </a:rPr>
                        <a:t>90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000" b="0" i="0" u="none" strike="noStrike" cap="none" normalizeH="0" baseline="0" dirty="0" smtClean="0">
                          <a:ln>
                            <a:noFill/>
                          </a:ln>
                          <a:solidFill>
                            <a:srgbClr val="000000"/>
                          </a:solidFill>
                          <a:effectLst/>
                          <a:latin typeface="Arial" charset="0"/>
                          <a:ea typeface="ＭＳ Ｐゴシック"/>
                          <a:cs typeface="ＭＳ Ｐゴシック"/>
                        </a:rPr>
                        <a:t>64 (2-yr)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ChangeArrowheads="1"/>
          </p:cNvSpPr>
          <p:nvPr/>
        </p:nvSpPr>
        <p:spPr bwMode="auto">
          <a:xfrm>
            <a:off x="1447800" y="2514600"/>
            <a:ext cx="6629400" cy="1676400"/>
          </a:xfrm>
          <a:prstGeom prst="rect">
            <a:avLst/>
          </a:prstGeom>
          <a:noFill/>
          <a:ln w="28575">
            <a:solidFill>
              <a:schemeClr val="accent2"/>
            </a:solidFill>
            <a:miter lim="800000"/>
            <a:headEnd/>
            <a:tailEnd/>
          </a:ln>
          <a:effectLst/>
        </p:spPr>
        <p:txBody>
          <a:bodyPr anchor="ctr"/>
          <a:lstStyle/>
          <a:p>
            <a:r>
              <a:rPr lang="en-US" sz="4400">
                <a:solidFill>
                  <a:schemeClr val="tx2"/>
                </a:solidFill>
              </a:rPr>
              <a:t>Conclusions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xfrm>
            <a:off x="228600" y="76200"/>
            <a:ext cx="8686800" cy="838200"/>
          </a:xfrm>
        </p:spPr>
        <p:txBody>
          <a:bodyPr/>
          <a:lstStyle/>
          <a:p>
            <a:r>
              <a:rPr lang="en-US" sz="3600" dirty="0">
                <a:solidFill>
                  <a:srgbClr val="FFFF66"/>
                </a:solidFill>
              </a:rPr>
              <a:t>Summary of </a:t>
            </a:r>
            <a:r>
              <a:rPr lang="en-US" sz="3600" dirty="0" smtClean="0">
                <a:solidFill>
                  <a:srgbClr val="FFFF66"/>
                </a:solidFill>
              </a:rPr>
              <a:t>Early Stage </a:t>
            </a:r>
            <a:r>
              <a:rPr lang="en-US" sz="3600" dirty="0">
                <a:solidFill>
                  <a:srgbClr val="FFFF66"/>
                </a:solidFill>
              </a:rPr>
              <a:t>Lung Cancer</a:t>
            </a:r>
          </a:p>
        </p:txBody>
      </p:sp>
      <p:sp>
        <p:nvSpPr>
          <p:cNvPr id="196611" name="Rectangle 3"/>
          <p:cNvSpPr>
            <a:spLocks noGrp="1" noChangeArrowheads="1"/>
          </p:cNvSpPr>
          <p:nvPr>
            <p:ph type="body" idx="1"/>
          </p:nvPr>
        </p:nvSpPr>
        <p:spPr>
          <a:xfrm>
            <a:off x="381000" y="1066800"/>
            <a:ext cx="8534400" cy="5638800"/>
          </a:xfrm>
        </p:spPr>
        <p:txBody>
          <a:bodyPr/>
          <a:lstStyle/>
          <a:p>
            <a:pPr>
              <a:lnSpc>
                <a:spcPct val="90000"/>
              </a:lnSpc>
              <a:buFontTx/>
              <a:buNone/>
            </a:pPr>
            <a:r>
              <a:rPr lang="en-US" sz="2800" dirty="0"/>
              <a:t>Routinely detected NSCLC is rapidly fatal if untreated, even when detected as stage </a:t>
            </a:r>
            <a:r>
              <a:rPr lang="en-US" sz="2800" dirty="0" smtClean="0"/>
              <a:t>I</a:t>
            </a:r>
          </a:p>
          <a:p>
            <a:pPr>
              <a:lnSpc>
                <a:spcPct val="90000"/>
              </a:lnSpc>
              <a:buFontTx/>
              <a:buNone/>
            </a:pPr>
            <a:endParaRPr lang="en-US" sz="2800" dirty="0"/>
          </a:p>
          <a:p>
            <a:pPr>
              <a:lnSpc>
                <a:spcPct val="90000"/>
              </a:lnSpc>
              <a:buFontTx/>
              <a:buNone/>
            </a:pPr>
            <a:r>
              <a:rPr lang="en-US" sz="2800" dirty="0" smtClean="0"/>
              <a:t>Surgical Resection is the main treatment for early NSCLC</a:t>
            </a:r>
          </a:p>
          <a:p>
            <a:pPr>
              <a:lnSpc>
                <a:spcPct val="90000"/>
              </a:lnSpc>
              <a:buFontTx/>
              <a:buNone/>
            </a:pPr>
            <a:r>
              <a:rPr lang="en-US" sz="2800" dirty="0" smtClean="0"/>
              <a:t>In general, sublobar resection can be accomplished with low morbidity/mortality in </a:t>
            </a:r>
            <a:r>
              <a:rPr lang="en-US" sz="2800" dirty="0"/>
              <a:t>patients with high </a:t>
            </a:r>
            <a:r>
              <a:rPr lang="en-US" sz="2800" dirty="0" smtClean="0"/>
              <a:t>risk</a:t>
            </a:r>
          </a:p>
          <a:p>
            <a:pPr>
              <a:lnSpc>
                <a:spcPct val="90000"/>
              </a:lnSpc>
              <a:buFontTx/>
              <a:buNone/>
            </a:pPr>
            <a:endParaRPr lang="en-US" sz="2800" dirty="0" smtClean="0"/>
          </a:p>
          <a:p>
            <a:pPr>
              <a:lnSpc>
                <a:spcPct val="90000"/>
              </a:lnSpc>
              <a:buFontTx/>
              <a:buNone/>
            </a:pPr>
            <a:r>
              <a:rPr lang="en-US" sz="2800" dirty="0" smtClean="0"/>
              <a:t>Overall Survival outcomes of wedge resection and SBRT in </a:t>
            </a:r>
            <a:r>
              <a:rPr lang="en-US" sz="2800" dirty="0"/>
              <a:t>patients with high </a:t>
            </a:r>
            <a:r>
              <a:rPr lang="en-US" sz="2800" dirty="0" smtClean="0"/>
              <a:t>risk appear to be similar, but fraught with confounding factors</a:t>
            </a:r>
          </a:p>
          <a:p>
            <a:pPr>
              <a:lnSpc>
                <a:spcPct val="90000"/>
              </a:lnSpc>
              <a:buFontTx/>
              <a:buNone/>
            </a:pPr>
            <a:endParaRPr lang="en-US" sz="2800" dirty="0" smtClean="0"/>
          </a:p>
          <a:p>
            <a:pPr>
              <a:lnSpc>
                <a:spcPct val="90000"/>
              </a:lnSpc>
              <a:buFontTx/>
              <a:buNone/>
            </a:pPr>
            <a:r>
              <a:rPr lang="en-US" sz="2800" dirty="0" smtClean="0"/>
              <a:t>Further conclusions (i.e. </a:t>
            </a:r>
            <a:r>
              <a:rPr lang="en-US" sz="2800" dirty="0"/>
              <a:t>patients with good </a:t>
            </a:r>
            <a:r>
              <a:rPr lang="en-US" sz="2800" dirty="0" smtClean="0"/>
              <a:t>risk) are not possible</a:t>
            </a:r>
          </a:p>
          <a:p>
            <a:pPr>
              <a:lnSpc>
                <a:spcPct val="90000"/>
              </a:lnSpc>
              <a:buFontTx/>
              <a:buNone/>
            </a:pPr>
            <a:endParaRPr lang="en-US" sz="2800" dirty="0"/>
          </a:p>
        </p:txBody>
      </p:sp>
      <p:sp>
        <p:nvSpPr>
          <p:cNvPr id="196612" name="Line 4"/>
          <p:cNvSpPr>
            <a:spLocks noChangeShapeType="1"/>
          </p:cNvSpPr>
          <p:nvPr/>
        </p:nvSpPr>
        <p:spPr bwMode="auto">
          <a:xfrm>
            <a:off x="304800" y="91440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17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002656"/>
                </a:solidFill>
                <a:ea typeface="ヒラギノ角ゴ Pro W3" charset="0"/>
                <a:cs typeface="ヒラギノ角ゴ Pro W3" charset="0"/>
              </a:rPr>
              <a:t> </a:t>
            </a:r>
          </a:p>
        </p:txBody>
      </p:sp>
      <p:sp>
        <p:nvSpPr>
          <p:cNvPr id="7171" name="Rectangle 8"/>
          <p:cNvSpPr>
            <a:spLocks noGrp="1" noChangeArrowheads="1"/>
          </p:cNvSpPr>
          <p:nvPr>
            <p:ph type="ctrTitle" idx="4294967295"/>
          </p:nvPr>
        </p:nvSpPr>
        <p:spPr>
          <a:xfrm>
            <a:off x="0" y="2362200"/>
            <a:ext cx="9144000" cy="914400"/>
          </a:xfrm>
        </p:spPr>
        <p:txBody>
          <a:bodyPr/>
          <a:lstStyle/>
          <a:p>
            <a:pPr eaLnBrk="1" hangingPunct="1"/>
            <a:r>
              <a:rPr lang="en-US" sz="2400">
                <a:ea typeface="ＭＳ Ｐゴシック" charset="0"/>
              </a:rPr>
              <a:t>Sunday, February 3, 2013</a:t>
            </a:r>
            <a:br>
              <a:rPr lang="en-US" sz="2400">
                <a:ea typeface="ＭＳ Ｐゴシック" charset="0"/>
              </a:rPr>
            </a:br>
            <a:r>
              <a:rPr lang="en-US" sz="2400">
                <a:ea typeface="ＭＳ Ｐゴシック" charset="0"/>
              </a:rPr>
              <a:t>Hollywood, Florida</a:t>
            </a:r>
          </a:p>
        </p:txBody>
      </p:sp>
      <p:sp>
        <p:nvSpPr>
          <p:cNvPr id="7172"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002656"/>
                </a:solidFill>
              </a:rPr>
              <a:t>Co-Chairs</a:t>
            </a:r>
          </a:p>
          <a:p>
            <a:pPr algn="l"/>
            <a:r>
              <a:rPr lang="en-US" sz="1800" b="1" i="0" smtClean="0">
                <a:solidFill>
                  <a:srgbClr val="505153"/>
                </a:solidFill>
              </a:rPr>
              <a:t>Rogerio C Lilenbaum, MD</a:t>
            </a:r>
          </a:p>
          <a:p>
            <a:pPr algn="l"/>
            <a:r>
              <a:rPr lang="en-US" sz="1800" b="1" i="0" smtClean="0">
                <a:solidFill>
                  <a:srgbClr val="505153"/>
                </a:solidFill>
              </a:rPr>
              <a:t>Mark A Socinski, MD</a:t>
            </a:r>
            <a:endParaRPr lang="en-US" smtClean="0">
              <a:solidFill>
                <a:srgbClr val="FFFFFF"/>
              </a:solidFill>
            </a:endParaRPr>
          </a:p>
        </p:txBody>
      </p:sp>
      <p:sp>
        <p:nvSpPr>
          <p:cNvPr id="7173"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002656"/>
                </a:solidFill>
              </a:rPr>
              <a:t>Co-Chair and Moderator</a:t>
            </a:r>
            <a:endParaRPr lang="en-US" sz="1800" b="1" i="0" smtClean="0">
              <a:solidFill>
                <a:srgbClr val="505153"/>
              </a:solidFill>
            </a:endParaRPr>
          </a:p>
          <a:p>
            <a:pPr algn="l"/>
            <a:r>
              <a:rPr lang="en-US" sz="1800" b="1" i="0" smtClean="0">
                <a:solidFill>
                  <a:srgbClr val="505153"/>
                </a:solidFill>
              </a:rPr>
              <a:t>Neil Love, MD</a:t>
            </a:r>
          </a:p>
        </p:txBody>
      </p:sp>
      <p:sp>
        <p:nvSpPr>
          <p:cNvPr id="7174"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002656"/>
                </a:solidFill>
                <a:ea typeface="ヒラギノ角ゴ Pro W3" charset="0"/>
                <a:cs typeface="ヒラギノ角ゴ Pro W3" charset="0"/>
              </a:rPr>
              <a:t>Faculty </a:t>
            </a:r>
          </a:p>
        </p:txBody>
      </p:sp>
      <p:sp>
        <p:nvSpPr>
          <p:cNvPr id="7175" name="Text Box 6"/>
          <p:cNvSpPr txBox="1">
            <a:spLocks noChangeArrowheads="1"/>
          </p:cNvSpPr>
          <p:nvPr/>
        </p:nvSpPr>
        <p:spPr bwMode="auto">
          <a:xfrm>
            <a:off x="1371600" y="4800600"/>
            <a:ext cx="2971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505153"/>
                </a:solidFill>
              </a:rPr>
              <a:t>Jeffrey Bradley, MD</a:t>
            </a:r>
          </a:p>
          <a:p>
            <a:pPr algn="l"/>
            <a:r>
              <a:rPr lang="en-US" sz="1800" b="1" i="0" smtClean="0">
                <a:solidFill>
                  <a:srgbClr val="505153"/>
                </a:solidFill>
              </a:rPr>
              <a:t>Julie R Brahmer, MD</a:t>
            </a:r>
          </a:p>
          <a:p>
            <a:pPr algn="l"/>
            <a:r>
              <a:rPr lang="en-US" sz="1800" b="1" i="0" smtClean="0">
                <a:solidFill>
                  <a:srgbClr val="505153"/>
                </a:solidFill>
              </a:rPr>
              <a:t>Frank C Detterbeck, MD</a:t>
            </a:r>
          </a:p>
        </p:txBody>
      </p:sp>
      <p:sp>
        <p:nvSpPr>
          <p:cNvPr id="717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505153"/>
                </a:solidFill>
              </a:rPr>
              <a:t>John Heymach, MD, PhD</a:t>
            </a:r>
          </a:p>
          <a:p>
            <a:pPr algn="l"/>
            <a:r>
              <a:rPr lang="en-US" sz="1800" b="1" i="0" smtClean="0">
                <a:solidFill>
                  <a:srgbClr val="505153"/>
                </a:solidFill>
              </a:rPr>
              <a:t>David R Spigel, MD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l" eaLnBrk="1" hangingPunct="1"/>
            <a:r>
              <a:rPr lang="en-US" sz="2200" b="1" dirty="0" smtClean="0">
                <a:solidFill>
                  <a:srgbClr val="FFFFFF"/>
                </a:solidFill>
                <a:ea typeface="ＭＳ Ｐゴシック" charset="0"/>
                <a:cs typeface="ＭＳ Ｐゴシック" charset="0"/>
              </a:rPr>
              <a:t>An 80-year-old woman with a 2-cm peripheral well-differentiated adenocarcinoma after workup is found to be a surgical candidate for lobectomy. The patient asks you about </a:t>
            </a:r>
            <a:r>
              <a:rPr lang="en-US" sz="2200" b="1" dirty="0" err="1" smtClean="0">
                <a:solidFill>
                  <a:srgbClr val="FFFFFF"/>
                </a:solidFill>
                <a:ea typeface="ＭＳ Ｐゴシック" charset="0"/>
                <a:cs typeface="ＭＳ Ｐゴシック" charset="0"/>
              </a:rPr>
              <a:t>CyberKnife</a:t>
            </a:r>
            <a:r>
              <a:rPr lang="en-US" sz="2200" b="1" baseline="30000" dirty="0" smtClean="0">
                <a:solidFill>
                  <a:srgbClr val="FFFFFF"/>
                </a:solidFill>
                <a:ea typeface="ＭＳ Ｐゴシック" charset="0"/>
                <a:cs typeface="ＭＳ Ｐゴシック" charset="0"/>
              </a:rPr>
              <a:t>®</a:t>
            </a:r>
            <a:r>
              <a:rPr lang="en-US" sz="2200" b="1" dirty="0" smtClean="0">
                <a:solidFill>
                  <a:srgbClr val="FFFFFF"/>
                </a:solidFill>
                <a:ea typeface="ＭＳ Ｐゴシック" charset="0"/>
                <a:cs typeface="ＭＳ Ｐゴシック" charset="0"/>
              </a:rPr>
              <a:t> as an alternative. What would you tell her about the efficacy of </a:t>
            </a:r>
            <a:r>
              <a:rPr lang="en-US" sz="2200" b="1" dirty="0" err="1" smtClean="0">
                <a:solidFill>
                  <a:srgbClr val="FFFFFF"/>
                </a:solidFill>
                <a:ea typeface="ＭＳ Ｐゴシック" charset="0"/>
                <a:cs typeface="ＭＳ Ｐゴシック" charset="0"/>
              </a:rPr>
              <a:t>CyberKnife</a:t>
            </a:r>
            <a:r>
              <a:rPr lang="en-US" sz="2200" b="1" dirty="0" smtClean="0">
                <a:solidFill>
                  <a:srgbClr val="FFFFFF"/>
                </a:solidFill>
                <a:ea typeface="ＭＳ Ｐゴシック" charset="0"/>
                <a:cs typeface="ＭＳ Ｐゴシック" charset="0"/>
              </a:rPr>
              <a:t> compared to lobectomy?</a:t>
            </a:r>
          </a:p>
        </p:txBody>
      </p:sp>
      <p:graphicFrame>
        <p:nvGraphicFramePr>
          <p:cNvPr id="4" name="Chart 3"/>
          <p:cNvGraphicFramePr/>
          <p:nvPr>
            <p:extLst>
              <p:ext uri="{D42A27DB-BD31-4B8C-83A1-F6EECF244321}">
                <p14:modId xmlns:p14="http://schemas.microsoft.com/office/powerpoint/2010/main" val="3414664330"/>
              </p:ext>
            </p:extLst>
          </p:nvPr>
        </p:nvGraphicFramePr>
        <p:xfrm>
          <a:off x="78615" y="2362200"/>
          <a:ext cx="8608185" cy="4343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xmlns:p14="http://schemas.microsoft.com/office/powerpoint/2010/mai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l" eaLnBrk="1" hangingPunct="1"/>
            <a:r>
              <a:rPr lang="en-US" sz="2200" b="1" dirty="0" smtClean="0">
                <a:solidFill>
                  <a:srgbClr val="FFFFFF"/>
                </a:solidFill>
                <a:ea typeface="ＭＳ Ｐゴシック" charset="0"/>
                <a:cs typeface="ＭＳ Ｐゴシック" charset="0"/>
              </a:rPr>
              <a:t>A 45-year-old man with a 4-cm adenocarcinoma of the right upper lobe with negative </a:t>
            </a:r>
            <a:r>
              <a:rPr lang="en-US" sz="2200" b="1" dirty="0" err="1" smtClean="0">
                <a:solidFill>
                  <a:srgbClr val="FFFFFF"/>
                </a:solidFill>
                <a:ea typeface="ＭＳ Ｐゴシック" charset="0"/>
                <a:cs typeface="ＭＳ Ｐゴシック" charset="0"/>
              </a:rPr>
              <a:t>mediastinal</a:t>
            </a:r>
            <a:r>
              <a:rPr lang="en-US" sz="2200" b="1" dirty="0" smtClean="0">
                <a:solidFill>
                  <a:srgbClr val="FFFFFF"/>
                </a:solidFill>
                <a:ea typeface="ＭＳ Ｐゴシック" charset="0"/>
                <a:cs typeface="ＭＳ Ｐゴシック" charset="0"/>
              </a:rPr>
              <a:t> nodes by EBUS was taken to the operating room for right upper lobectomy. At the time of the surgery, a suspicious node was seen and biopsy confirmed N2 metastatic adenocarcinoma. What would you recommend at that time?</a:t>
            </a:r>
          </a:p>
        </p:txBody>
      </p:sp>
      <p:graphicFrame>
        <p:nvGraphicFramePr>
          <p:cNvPr id="4" name="Chart 3"/>
          <p:cNvGraphicFramePr/>
          <p:nvPr>
            <p:extLst>
              <p:ext uri="{D42A27DB-BD31-4B8C-83A1-F6EECF244321}">
                <p14:modId xmlns:p14="http://schemas.microsoft.com/office/powerpoint/2010/main" val="4149018278"/>
              </p:ext>
            </p:extLst>
          </p:nvPr>
        </p:nvGraphicFramePr>
        <p:xfrm>
          <a:off x="78615" y="2362200"/>
          <a:ext cx="8608185" cy="4343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52857354"/>
      </p:ext>
    </p:extLst>
  </p:cSld>
  <p:clrMapOvr>
    <a:masterClrMapping/>
  </p:clrMapOvr>
  <p:transition xmlns:p14="http://schemas.microsoft.com/office/powerpoint/2010/mai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Rectangle 6"/>
          <p:cNvSpPr>
            <a:spLocks noChangeArrowheads="1"/>
          </p:cNvSpPr>
          <p:nvPr/>
        </p:nvSpPr>
        <p:spPr bwMode="auto">
          <a:xfrm>
            <a:off x="685800" y="2514600"/>
            <a:ext cx="7924800" cy="1470025"/>
          </a:xfrm>
          <a:prstGeom prst="rect">
            <a:avLst/>
          </a:prstGeom>
          <a:noFill/>
          <a:ln w="28575">
            <a:solidFill>
              <a:schemeClr val="accent2"/>
            </a:solidFill>
            <a:miter lim="800000"/>
            <a:headEnd/>
            <a:tailEnd/>
          </a:ln>
          <a:effectLst/>
        </p:spPr>
        <p:txBody>
          <a:bodyPr anchor="ctr"/>
          <a:lstStyle/>
          <a:p>
            <a:r>
              <a:rPr lang="en-US" sz="4400" dirty="0" smtClean="0">
                <a:solidFill>
                  <a:schemeClr val="tx2"/>
                </a:solidFill>
              </a:rPr>
              <a:t>RCT of Surgery vs. SBRT</a:t>
            </a:r>
            <a:endParaRPr lang="en-US" sz="4400" dirty="0">
              <a:solidFill>
                <a:schemeClr val="tx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dirty="0" smtClean="0"/>
              <a:t>RCT of Surgery vs. SBRT: Results</a:t>
            </a:r>
            <a:endParaRPr lang="en-US" dirty="0"/>
          </a:p>
        </p:txBody>
      </p:sp>
      <p:sp>
        <p:nvSpPr>
          <p:cNvPr id="130051" name="Rectangle 3"/>
          <p:cNvSpPr>
            <a:spLocks noGrp="1" noChangeArrowheads="1"/>
          </p:cNvSpPr>
          <p:nvPr>
            <p:ph type="body" idx="1"/>
          </p:nvPr>
        </p:nvSpPr>
        <p:spPr>
          <a:xfrm>
            <a:off x="539475" y="1547155"/>
            <a:ext cx="8305800" cy="5043229"/>
          </a:xfrm>
        </p:spPr>
        <p:txBody>
          <a:bodyPr/>
          <a:lstStyle/>
          <a:p>
            <a:pPr>
              <a:lnSpc>
                <a:spcPct val="90000"/>
              </a:lnSpc>
              <a:buFontTx/>
              <a:buNone/>
            </a:pPr>
            <a:r>
              <a:rPr lang="en-US" dirty="0" smtClean="0">
                <a:solidFill>
                  <a:schemeClr val="tx2"/>
                </a:solidFill>
              </a:rPr>
              <a:t>None</a:t>
            </a:r>
          </a:p>
          <a:p>
            <a:pPr>
              <a:lnSpc>
                <a:spcPct val="90000"/>
              </a:lnSpc>
              <a:buFontTx/>
              <a:buNone/>
            </a:pPr>
            <a:endParaRPr lang="en-US" dirty="0" smtClean="0">
              <a:solidFill>
                <a:schemeClr val="tx2"/>
              </a:solidFill>
            </a:endParaRPr>
          </a:p>
          <a:p>
            <a:pPr>
              <a:lnSpc>
                <a:spcPct val="90000"/>
              </a:lnSpc>
              <a:buFontTx/>
              <a:buNone/>
            </a:pPr>
            <a:r>
              <a:rPr lang="en-US" dirty="0" smtClean="0">
                <a:solidFill>
                  <a:schemeClr val="tx2"/>
                </a:solidFill>
              </a:rPr>
              <a:t>		    Nada</a:t>
            </a:r>
          </a:p>
          <a:p>
            <a:pPr>
              <a:lnSpc>
                <a:spcPct val="90000"/>
              </a:lnSpc>
              <a:buFontTx/>
              <a:buNone/>
            </a:pPr>
            <a:endParaRPr lang="en-US" dirty="0" smtClean="0">
              <a:solidFill>
                <a:schemeClr val="tx2"/>
              </a:solidFill>
            </a:endParaRPr>
          </a:p>
          <a:p>
            <a:pPr>
              <a:lnSpc>
                <a:spcPct val="90000"/>
              </a:lnSpc>
              <a:buFontTx/>
              <a:buNone/>
            </a:pPr>
            <a:r>
              <a:rPr lang="en-US" dirty="0" smtClean="0">
                <a:solidFill>
                  <a:schemeClr val="tx2"/>
                </a:solidFill>
              </a:rPr>
              <a:t>				</a:t>
            </a:r>
            <a:r>
              <a:rPr lang="en-US" dirty="0" err="1" smtClean="0">
                <a:solidFill>
                  <a:schemeClr val="tx2"/>
                </a:solidFill>
              </a:rPr>
              <a:t>Nichts</a:t>
            </a:r>
            <a:endParaRPr lang="en-US" dirty="0" smtClean="0">
              <a:solidFill>
                <a:schemeClr val="tx2"/>
              </a:solidFill>
            </a:endParaRPr>
          </a:p>
          <a:p>
            <a:pPr>
              <a:lnSpc>
                <a:spcPct val="90000"/>
              </a:lnSpc>
              <a:buFontTx/>
              <a:buNone/>
            </a:pPr>
            <a:endParaRPr lang="en-US" dirty="0" smtClean="0">
              <a:solidFill>
                <a:schemeClr val="tx2"/>
              </a:solidFill>
            </a:endParaRPr>
          </a:p>
          <a:p>
            <a:pPr>
              <a:lnSpc>
                <a:spcPct val="90000"/>
              </a:lnSpc>
              <a:buFontTx/>
              <a:buNone/>
            </a:pPr>
            <a:r>
              <a:rPr lang="en-US" dirty="0" smtClean="0">
                <a:solidFill>
                  <a:schemeClr val="tx2"/>
                </a:solidFill>
              </a:rPr>
              <a:t>						</a:t>
            </a:r>
            <a:r>
              <a:rPr lang="en-US" dirty="0" err="1" smtClean="0">
                <a:solidFill>
                  <a:schemeClr val="tx2"/>
                </a:solidFill>
              </a:rPr>
              <a:t>Rien</a:t>
            </a:r>
            <a:endParaRPr lang="en-US" dirty="0" smtClean="0">
              <a:solidFill>
                <a:schemeClr val="tx2"/>
              </a:solidFill>
            </a:endParaRPr>
          </a:p>
          <a:p>
            <a:pPr>
              <a:lnSpc>
                <a:spcPct val="90000"/>
              </a:lnSpc>
              <a:buFontTx/>
              <a:buNone/>
            </a:pPr>
            <a:endParaRPr lang="en-US" dirty="0" smtClean="0">
              <a:solidFill>
                <a:schemeClr val="tx2"/>
              </a:solidFill>
            </a:endParaRPr>
          </a:p>
          <a:p>
            <a:pPr>
              <a:lnSpc>
                <a:spcPct val="90000"/>
              </a:lnSpc>
              <a:buFontTx/>
              <a:buNone/>
            </a:pPr>
            <a:r>
              <a:rPr lang="en-US" dirty="0" smtClean="0">
                <a:solidFill>
                  <a:schemeClr val="tx2"/>
                </a:solidFill>
              </a:rPr>
              <a:t>								Zilch</a:t>
            </a:r>
          </a:p>
          <a:p>
            <a:pPr>
              <a:lnSpc>
                <a:spcPct val="90000"/>
              </a:lnSpc>
              <a:buFontTx/>
              <a:buNone/>
            </a:pPr>
            <a:endParaRPr lang="en-US" dirty="0">
              <a:solidFill>
                <a:schemeClr val="tx2"/>
              </a:solidFill>
            </a:endParaRPr>
          </a:p>
        </p:txBody>
      </p:sp>
      <p:sp>
        <p:nvSpPr>
          <p:cNvPr id="130052" name="Line 4"/>
          <p:cNvSpPr>
            <a:spLocks noChangeShapeType="1"/>
          </p:cNvSpPr>
          <p:nvPr/>
        </p:nvSpPr>
        <p:spPr bwMode="auto">
          <a:xfrm>
            <a:off x="381000" y="106680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0051">
                                            <p:txEl>
                                              <p:pRg st="0" end="0"/>
                                            </p:txEl>
                                          </p:spTgt>
                                        </p:tgtEl>
                                        <p:attrNameLst>
                                          <p:attrName>style.visibility</p:attrName>
                                        </p:attrNameLst>
                                      </p:cBhvr>
                                      <p:to>
                                        <p:strVal val="visible"/>
                                      </p:to>
                                    </p:set>
                                    <p:animEffect transition="in" filter="wipe(up)">
                                      <p:cBhvr>
                                        <p:cTn id="7" dur="500"/>
                                        <p:tgtEl>
                                          <p:spTgt spid="130051">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0051">
                                            <p:txEl>
                                              <p:pRg st="2" end="2"/>
                                            </p:txEl>
                                          </p:spTgt>
                                        </p:tgtEl>
                                        <p:attrNameLst>
                                          <p:attrName>style.visibility</p:attrName>
                                        </p:attrNameLst>
                                      </p:cBhvr>
                                      <p:to>
                                        <p:strVal val="visible"/>
                                      </p:to>
                                    </p:set>
                                    <p:animEffect transition="in" filter="wipe(up)">
                                      <p:cBhvr>
                                        <p:cTn id="11" dur="500"/>
                                        <p:tgtEl>
                                          <p:spTgt spid="130051">
                                            <p:txEl>
                                              <p:pRg st="2" end="2"/>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0051">
                                            <p:txEl>
                                              <p:pRg st="4" end="4"/>
                                            </p:txEl>
                                          </p:spTgt>
                                        </p:tgtEl>
                                        <p:attrNameLst>
                                          <p:attrName>style.visibility</p:attrName>
                                        </p:attrNameLst>
                                      </p:cBhvr>
                                      <p:to>
                                        <p:strVal val="visible"/>
                                      </p:to>
                                    </p:set>
                                    <p:animEffect transition="in" filter="wipe(up)">
                                      <p:cBhvr>
                                        <p:cTn id="15" dur="500"/>
                                        <p:tgtEl>
                                          <p:spTgt spid="130051">
                                            <p:txEl>
                                              <p:pRg st="4" end="4"/>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30051">
                                            <p:txEl>
                                              <p:pRg st="6" end="6"/>
                                            </p:txEl>
                                          </p:spTgt>
                                        </p:tgtEl>
                                        <p:attrNameLst>
                                          <p:attrName>style.visibility</p:attrName>
                                        </p:attrNameLst>
                                      </p:cBhvr>
                                      <p:to>
                                        <p:strVal val="visible"/>
                                      </p:to>
                                    </p:set>
                                    <p:animEffect transition="in" filter="wipe(up)">
                                      <p:cBhvr>
                                        <p:cTn id="19" dur="500"/>
                                        <p:tgtEl>
                                          <p:spTgt spid="130051">
                                            <p:txEl>
                                              <p:pRg st="6" end="6"/>
                                            </p:txEl>
                                          </p:spTgt>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30051">
                                            <p:txEl>
                                              <p:pRg st="8" end="8"/>
                                            </p:txEl>
                                          </p:spTgt>
                                        </p:tgtEl>
                                        <p:attrNameLst>
                                          <p:attrName>style.visibility</p:attrName>
                                        </p:attrNameLst>
                                      </p:cBhvr>
                                      <p:to>
                                        <p:strVal val="visible"/>
                                      </p:to>
                                    </p:set>
                                    <p:animEffect transition="in" filter="wipe(up)">
                                      <p:cBhvr>
                                        <p:cTn id="23" dur="500"/>
                                        <p:tgtEl>
                                          <p:spTgt spid="1300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Rectangle 6"/>
          <p:cNvSpPr>
            <a:spLocks noChangeArrowheads="1"/>
          </p:cNvSpPr>
          <p:nvPr/>
        </p:nvSpPr>
        <p:spPr bwMode="auto">
          <a:xfrm>
            <a:off x="685800" y="2514600"/>
            <a:ext cx="7924800" cy="1470025"/>
          </a:xfrm>
          <a:prstGeom prst="rect">
            <a:avLst/>
          </a:prstGeom>
          <a:noFill/>
          <a:ln w="28575">
            <a:solidFill>
              <a:schemeClr val="accent2"/>
            </a:solidFill>
            <a:miter lim="800000"/>
            <a:headEnd/>
            <a:tailEnd/>
          </a:ln>
          <a:effectLst/>
        </p:spPr>
        <p:txBody>
          <a:bodyPr anchor="ctr"/>
          <a:lstStyle/>
          <a:p>
            <a:r>
              <a:rPr lang="en-US" sz="4400" dirty="0" smtClean="0">
                <a:solidFill>
                  <a:schemeClr val="tx2"/>
                </a:solidFill>
              </a:rPr>
              <a:t>Valid Alternatives to </a:t>
            </a:r>
          </a:p>
          <a:p>
            <a:r>
              <a:rPr lang="en-US" sz="4400" dirty="0" smtClean="0">
                <a:solidFill>
                  <a:schemeClr val="tx2"/>
                </a:solidFill>
              </a:rPr>
              <a:t>RCT of Surgery vs. SBRT</a:t>
            </a:r>
            <a:endParaRPr lang="en-US" sz="4400" dirty="0">
              <a:solidFill>
                <a:schemeClr val="tx2"/>
              </a:solidFill>
            </a:endParaRPr>
          </a:p>
        </p:txBody>
      </p:sp>
      <p:sp>
        <p:nvSpPr>
          <p:cNvPr id="3" name="TextBox 2"/>
          <p:cNvSpPr txBox="1"/>
          <p:nvPr/>
        </p:nvSpPr>
        <p:spPr>
          <a:xfrm>
            <a:off x="693095" y="4542745"/>
            <a:ext cx="5121915" cy="1815882"/>
          </a:xfrm>
          <a:prstGeom prst="rect">
            <a:avLst/>
          </a:prstGeom>
          <a:noFill/>
        </p:spPr>
        <p:txBody>
          <a:bodyPr wrap="none" rtlCol="0">
            <a:spAutoFit/>
          </a:bodyPr>
          <a:lstStyle/>
          <a:p>
            <a:pPr algn="l">
              <a:buFont typeface="Arial" pitchFamily="34" charset="0"/>
              <a:buChar char="•"/>
            </a:pPr>
            <a:r>
              <a:rPr lang="en-US" sz="2800" dirty="0" smtClean="0"/>
              <a:t>  RCT of lobectomy </a:t>
            </a:r>
            <a:r>
              <a:rPr lang="en-US" sz="2800" dirty="0" err="1" smtClean="0"/>
              <a:t>vs</a:t>
            </a:r>
            <a:r>
              <a:rPr lang="en-US" sz="2800" dirty="0" smtClean="0"/>
              <a:t> wedge </a:t>
            </a:r>
          </a:p>
          <a:p>
            <a:pPr lvl="1" algn="l"/>
            <a:r>
              <a:rPr lang="en-US" sz="2800" dirty="0" smtClean="0"/>
              <a:t>   (assume SBRT = wedge)</a:t>
            </a:r>
          </a:p>
          <a:p>
            <a:pPr algn="l">
              <a:buFont typeface="Arial" pitchFamily="34" charset="0"/>
              <a:buChar char="•"/>
            </a:pPr>
            <a:r>
              <a:rPr lang="en-US" sz="2800" dirty="0" smtClean="0"/>
              <a:t>  Matched </a:t>
            </a:r>
            <a:r>
              <a:rPr lang="en-US" sz="2800" dirty="0"/>
              <a:t>patients with good </a:t>
            </a:r>
            <a:r>
              <a:rPr lang="en-US" sz="2800" dirty="0" smtClean="0"/>
              <a:t>risk</a:t>
            </a:r>
          </a:p>
          <a:p>
            <a:pPr algn="l">
              <a:buFont typeface="Arial" pitchFamily="34" charset="0"/>
              <a:buChar char="•"/>
            </a:pPr>
            <a:r>
              <a:rPr lang="en-US" sz="2800" dirty="0" smtClean="0"/>
              <a:t>  Matched </a:t>
            </a:r>
            <a:r>
              <a:rPr lang="en-US" sz="2800" dirty="0"/>
              <a:t>patients with poor </a:t>
            </a:r>
            <a:r>
              <a:rPr lang="en-US" sz="2800" dirty="0" smtClean="0"/>
              <a:t>risk</a:t>
            </a: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p:cNvSpPr txBox="1">
            <a:spLocks noChangeArrowheads="1"/>
          </p:cNvSpPr>
          <p:nvPr/>
        </p:nvSpPr>
        <p:spPr bwMode="auto">
          <a:xfrm>
            <a:off x="4226355" y="6270970"/>
            <a:ext cx="4695825" cy="396875"/>
          </a:xfrm>
          <a:prstGeom prst="rect">
            <a:avLst/>
          </a:prstGeom>
          <a:noFill/>
          <a:ln w="19050">
            <a:noFill/>
            <a:miter lim="800000"/>
            <a:headEnd/>
            <a:tailEnd/>
          </a:ln>
          <a:effectLst/>
        </p:spPr>
        <p:txBody>
          <a:bodyPr>
            <a:spAutoFit/>
          </a:bodyPr>
          <a:lstStyle/>
          <a:p>
            <a:pPr algn="l"/>
            <a:r>
              <a:rPr lang="en-US" sz="2000" dirty="0">
                <a:solidFill>
                  <a:schemeClr val="accent2"/>
                </a:solidFill>
                <a:latin typeface="Times" pitchFamily="18" charset="0"/>
              </a:rPr>
              <a:t>Rubinstein Ann Thor </a:t>
            </a:r>
            <a:r>
              <a:rPr lang="en-US" sz="2000" dirty="0" err="1">
                <a:solidFill>
                  <a:schemeClr val="accent2"/>
                </a:solidFill>
                <a:latin typeface="Times" pitchFamily="18" charset="0"/>
              </a:rPr>
              <a:t>Surg</a:t>
            </a:r>
            <a:r>
              <a:rPr lang="en-US" sz="2000" dirty="0">
                <a:solidFill>
                  <a:schemeClr val="accent2"/>
                </a:solidFill>
                <a:latin typeface="Times" pitchFamily="18" charset="0"/>
              </a:rPr>
              <a:t> 1996;62:1249-50</a:t>
            </a:r>
          </a:p>
        </p:txBody>
      </p:sp>
      <p:sp>
        <p:nvSpPr>
          <p:cNvPr id="223236" name="Text Box 4"/>
          <p:cNvSpPr txBox="1">
            <a:spLocks noChangeArrowheads="1"/>
          </p:cNvSpPr>
          <p:nvPr/>
        </p:nvSpPr>
        <p:spPr bwMode="auto">
          <a:xfrm>
            <a:off x="914400" y="87765"/>
            <a:ext cx="7372350" cy="1190625"/>
          </a:xfrm>
          <a:prstGeom prst="rect">
            <a:avLst/>
          </a:prstGeom>
          <a:noFill/>
          <a:ln w="9525">
            <a:noFill/>
            <a:miter lim="800000"/>
            <a:headEnd/>
            <a:tailEnd/>
          </a:ln>
          <a:effectLst/>
        </p:spPr>
        <p:txBody>
          <a:bodyPr wrap="none">
            <a:spAutoFit/>
          </a:bodyPr>
          <a:lstStyle/>
          <a:p>
            <a:r>
              <a:rPr lang="en-US" sz="3600" dirty="0">
                <a:solidFill>
                  <a:schemeClr val="tx2"/>
                </a:solidFill>
              </a:rPr>
              <a:t>Open Limited Resection </a:t>
            </a:r>
            <a:r>
              <a:rPr lang="en-US" sz="3600" dirty="0" err="1">
                <a:solidFill>
                  <a:schemeClr val="tx2"/>
                </a:solidFill>
              </a:rPr>
              <a:t>vs</a:t>
            </a:r>
            <a:r>
              <a:rPr lang="en-US" sz="3600" dirty="0">
                <a:solidFill>
                  <a:schemeClr val="tx2"/>
                </a:solidFill>
              </a:rPr>
              <a:t> Lobectomy</a:t>
            </a:r>
          </a:p>
          <a:p>
            <a:r>
              <a:rPr lang="en-US" sz="3600" dirty="0">
                <a:solidFill>
                  <a:schemeClr val="tx2"/>
                </a:solidFill>
              </a:rPr>
              <a:t>for T1N0 – LCSG Randomized Trial</a:t>
            </a:r>
          </a:p>
        </p:txBody>
      </p:sp>
      <p:sp>
        <p:nvSpPr>
          <p:cNvPr id="223237" name="Line 5"/>
          <p:cNvSpPr>
            <a:spLocks noChangeShapeType="1"/>
          </p:cNvSpPr>
          <p:nvPr/>
        </p:nvSpPr>
        <p:spPr bwMode="auto">
          <a:xfrm>
            <a:off x="533400" y="1306965"/>
            <a:ext cx="8382000" cy="0"/>
          </a:xfrm>
          <a:prstGeom prst="line">
            <a:avLst/>
          </a:prstGeom>
          <a:noFill/>
          <a:ln w="57150" cmpd="thickThin">
            <a:solidFill>
              <a:srgbClr val="FF0000"/>
            </a:solidFill>
            <a:round/>
            <a:headEnd/>
            <a:tailEnd/>
          </a:ln>
          <a:effectLst/>
        </p:spPr>
        <p:txBody>
          <a:bodyPr wrap="none" anchor="ctr"/>
          <a:lstStyle/>
          <a:p>
            <a:endParaRPr lang="en-US"/>
          </a:p>
        </p:txBody>
      </p:sp>
      <p:sp useBgFill="1">
        <p:nvSpPr>
          <p:cNvPr id="6" name="TextBox 5"/>
          <p:cNvSpPr txBox="1"/>
          <p:nvPr/>
        </p:nvSpPr>
        <p:spPr>
          <a:xfrm>
            <a:off x="501070" y="2353660"/>
            <a:ext cx="8333885" cy="2677656"/>
          </a:xfrm>
          <a:prstGeom prst="rect">
            <a:avLst/>
          </a:prstGeom>
          <a:ln>
            <a:solidFill>
              <a:schemeClr val="tx1"/>
            </a:solidFill>
          </a:ln>
        </p:spPr>
        <p:txBody>
          <a:bodyPr wrap="square" rtlCol="0">
            <a:spAutoFit/>
          </a:bodyPr>
          <a:lstStyle/>
          <a:p>
            <a:pPr marL="457200" indent="-457200" algn="l">
              <a:buFont typeface="Arial"/>
              <a:buChar char="•"/>
            </a:pPr>
            <a:r>
              <a:rPr lang="en-US" sz="2800" dirty="0" smtClean="0"/>
              <a:t>All patients had complete lobar, hilar and </a:t>
            </a:r>
            <a:r>
              <a:rPr lang="en-US" sz="2800" dirty="0" err="1" smtClean="0"/>
              <a:t>mediastinal</a:t>
            </a:r>
            <a:r>
              <a:rPr lang="en-US" sz="2800" dirty="0" smtClean="0"/>
              <a:t> node dissection</a:t>
            </a:r>
          </a:p>
          <a:p>
            <a:pPr marL="457200" indent="-457200" algn="l">
              <a:buFont typeface="Arial"/>
              <a:buChar char="•"/>
            </a:pPr>
            <a:r>
              <a:rPr lang="en-US" sz="2800" dirty="0" smtClean="0"/>
              <a:t>Most patients underwent segmentectomy</a:t>
            </a:r>
          </a:p>
          <a:p>
            <a:pPr marL="457200" indent="-457200" algn="l">
              <a:buFont typeface="Arial"/>
              <a:buChar char="•"/>
            </a:pPr>
            <a:r>
              <a:rPr lang="en-US" sz="2800" dirty="0" smtClean="0"/>
              <a:t>Study conducted in the 1980’s</a:t>
            </a:r>
          </a:p>
          <a:p>
            <a:pPr marL="457200" indent="-457200" algn="l">
              <a:buFont typeface="Arial"/>
              <a:buChar char="•"/>
            </a:pPr>
            <a:r>
              <a:rPr lang="en-US" sz="2800" i="1" dirty="0" smtClean="0"/>
              <a:t>p</a:t>
            </a:r>
            <a:r>
              <a:rPr lang="en-US" sz="2800" dirty="0"/>
              <a:t>-value of </a:t>
            </a:r>
            <a:r>
              <a:rPr lang="en-US" sz="2800" dirty="0" smtClean="0"/>
              <a:t>0.062</a:t>
            </a:r>
          </a:p>
          <a:p>
            <a:pPr marL="457200" indent="-457200" algn="l">
              <a:buFont typeface="Arial"/>
              <a:buChar char="•"/>
            </a:pPr>
            <a:r>
              <a:rPr lang="en-US" sz="2800" u="sng" dirty="0" smtClean="0"/>
              <a:t>This</a:t>
            </a:r>
            <a:r>
              <a:rPr lang="en-US" sz="2800" dirty="0" smtClean="0"/>
              <a:t> limited resection is not comparable to SBRT</a:t>
            </a: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232235" y="74980"/>
            <a:ext cx="8686800" cy="1203340"/>
          </a:xfrm>
        </p:spPr>
        <p:txBody>
          <a:bodyPr/>
          <a:lstStyle/>
          <a:p>
            <a:r>
              <a:rPr lang="en-US" dirty="0" smtClean="0"/>
              <a:t>Alternatives to </a:t>
            </a:r>
            <a:br>
              <a:rPr lang="en-US" dirty="0" smtClean="0"/>
            </a:br>
            <a:r>
              <a:rPr lang="en-US" dirty="0" smtClean="0"/>
              <a:t>RCT of Surgery vs. SBRT</a:t>
            </a:r>
            <a:endParaRPr lang="en-US" dirty="0"/>
          </a:p>
        </p:txBody>
      </p:sp>
      <p:sp>
        <p:nvSpPr>
          <p:cNvPr id="130051" name="Rectangle 3"/>
          <p:cNvSpPr>
            <a:spLocks noGrp="1" noChangeArrowheads="1"/>
          </p:cNvSpPr>
          <p:nvPr>
            <p:ph type="body" idx="1"/>
          </p:nvPr>
        </p:nvSpPr>
        <p:spPr>
          <a:xfrm>
            <a:off x="539475" y="1547155"/>
            <a:ext cx="8305800" cy="5043229"/>
          </a:xfrm>
        </p:spPr>
        <p:txBody>
          <a:bodyPr/>
          <a:lstStyle/>
          <a:p>
            <a:pPr>
              <a:lnSpc>
                <a:spcPct val="90000"/>
              </a:lnSpc>
              <a:buFontTx/>
              <a:buNone/>
            </a:pPr>
            <a:r>
              <a:rPr lang="en-US" dirty="0" smtClean="0">
                <a:solidFill>
                  <a:schemeClr val="tx2"/>
                </a:solidFill>
              </a:rPr>
              <a:t>None</a:t>
            </a:r>
          </a:p>
          <a:p>
            <a:pPr>
              <a:lnSpc>
                <a:spcPct val="90000"/>
              </a:lnSpc>
              <a:buFontTx/>
              <a:buNone/>
            </a:pPr>
            <a:endParaRPr lang="en-US" dirty="0" smtClean="0">
              <a:solidFill>
                <a:schemeClr val="tx2"/>
              </a:solidFill>
            </a:endParaRPr>
          </a:p>
          <a:p>
            <a:pPr>
              <a:lnSpc>
                <a:spcPct val="90000"/>
              </a:lnSpc>
              <a:buFontTx/>
              <a:buNone/>
            </a:pPr>
            <a:r>
              <a:rPr lang="en-US" dirty="0" smtClean="0">
                <a:solidFill>
                  <a:schemeClr val="tx2"/>
                </a:solidFill>
              </a:rPr>
              <a:t>		    Nada</a:t>
            </a:r>
          </a:p>
          <a:p>
            <a:pPr>
              <a:lnSpc>
                <a:spcPct val="90000"/>
              </a:lnSpc>
              <a:buFontTx/>
              <a:buNone/>
            </a:pPr>
            <a:endParaRPr lang="en-US" dirty="0" smtClean="0">
              <a:solidFill>
                <a:schemeClr val="tx2"/>
              </a:solidFill>
            </a:endParaRPr>
          </a:p>
          <a:p>
            <a:pPr>
              <a:lnSpc>
                <a:spcPct val="90000"/>
              </a:lnSpc>
              <a:buFontTx/>
              <a:buNone/>
            </a:pPr>
            <a:r>
              <a:rPr lang="en-US" dirty="0" smtClean="0">
                <a:solidFill>
                  <a:schemeClr val="tx2"/>
                </a:solidFill>
              </a:rPr>
              <a:t>				</a:t>
            </a:r>
            <a:r>
              <a:rPr lang="en-US" dirty="0" err="1" smtClean="0">
                <a:solidFill>
                  <a:schemeClr val="tx2"/>
                </a:solidFill>
              </a:rPr>
              <a:t>Nichts</a:t>
            </a:r>
            <a:endParaRPr lang="en-US" dirty="0" smtClean="0">
              <a:solidFill>
                <a:schemeClr val="tx2"/>
              </a:solidFill>
            </a:endParaRPr>
          </a:p>
          <a:p>
            <a:pPr>
              <a:lnSpc>
                <a:spcPct val="90000"/>
              </a:lnSpc>
              <a:buFontTx/>
              <a:buNone/>
            </a:pPr>
            <a:endParaRPr lang="en-US" dirty="0" smtClean="0">
              <a:solidFill>
                <a:schemeClr val="tx2"/>
              </a:solidFill>
            </a:endParaRPr>
          </a:p>
          <a:p>
            <a:pPr>
              <a:lnSpc>
                <a:spcPct val="90000"/>
              </a:lnSpc>
              <a:buFontTx/>
              <a:buNone/>
            </a:pPr>
            <a:r>
              <a:rPr lang="en-US" dirty="0" smtClean="0">
                <a:solidFill>
                  <a:schemeClr val="tx2"/>
                </a:solidFill>
              </a:rPr>
              <a:t>						</a:t>
            </a:r>
            <a:r>
              <a:rPr lang="en-US" dirty="0" err="1" smtClean="0">
                <a:solidFill>
                  <a:schemeClr val="tx2"/>
                </a:solidFill>
              </a:rPr>
              <a:t>Rien</a:t>
            </a:r>
            <a:endParaRPr lang="en-US" dirty="0" smtClean="0">
              <a:solidFill>
                <a:schemeClr val="tx2"/>
              </a:solidFill>
            </a:endParaRPr>
          </a:p>
          <a:p>
            <a:pPr>
              <a:lnSpc>
                <a:spcPct val="90000"/>
              </a:lnSpc>
              <a:buFontTx/>
              <a:buNone/>
            </a:pPr>
            <a:endParaRPr lang="en-US" dirty="0" smtClean="0">
              <a:solidFill>
                <a:schemeClr val="tx2"/>
              </a:solidFill>
            </a:endParaRPr>
          </a:p>
          <a:p>
            <a:pPr>
              <a:lnSpc>
                <a:spcPct val="90000"/>
              </a:lnSpc>
              <a:buFontTx/>
              <a:buNone/>
            </a:pPr>
            <a:r>
              <a:rPr lang="en-US" dirty="0" smtClean="0">
                <a:solidFill>
                  <a:schemeClr val="tx2"/>
                </a:solidFill>
              </a:rPr>
              <a:t>								Zilch</a:t>
            </a:r>
          </a:p>
          <a:p>
            <a:pPr>
              <a:lnSpc>
                <a:spcPct val="90000"/>
              </a:lnSpc>
              <a:buFontTx/>
              <a:buNone/>
            </a:pPr>
            <a:endParaRPr lang="en-US" dirty="0">
              <a:solidFill>
                <a:schemeClr val="tx2"/>
              </a:solidFill>
            </a:endParaRPr>
          </a:p>
        </p:txBody>
      </p:sp>
      <p:sp>
        <p:nvSpPr>
          <p:cNvPr id="130052" name="Line 4"/>
          <p:cNvSpPr>
            <a:spLocks noChangeShapeType="1"/>
          </p:cNvSpPr>
          <p:nvPr/>
        </p:nvSpPr>
        <p:spPr bwMode="auto">
          <a:xfrm>
            <a:off x="424260" y="1393535"/>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0051">
                                            <p:txEl>
                                              <p:pRg st="0" end="0"/>
                                            </p:txEl>
                                          </p:spTgt>
                                        </p:tgtEl>
                                        <p:attrNameLst>
                                          <p:attrName>style.visibility</p:attrName>
                                        </p:attrNameLst>
                                      </p:cBhvr>
                                      <p:to>
                                        <p:strVal val="visible"/>
                                      </p:to>
                                    </p:set>
                                    <p:animEffect transition="in" filter="wipe(up)">
                                      <p:cBhvr>
                                        <p:cTn id="7" dur="500"/>
                                        <p:tgtEl>
                                          <p:spTgt spid="130051">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0051">
                                            <p:txEl>
                                              <p:pRg st="2" end="2"/>
                                            </p:txEl>
                                          </p:spTgt>
                                        </p:tgtEl>
                                        <p:attrNameLst>
                                          <p:attrName>style.visibility</p:attrName>
                                        </p:attrNameLst>
                                      </p:cBhvr>
                                      <p:to>
                                        <p:strVal val="visible"/>
                                      </p:to>
                                    </p:set>
                                    <p:animEffect transition="in" filter="wipe(up)">
                                      <p:cBhvr>
                                        <p:cTn id="11" dur="500"/>
                                        <p:tgtEl>
                                          <p:spTgt spid="130051">
                                            <p:txEl>
                                              <p:pRg st="2" end="2"/>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0051">
                                            <p:txEl>
                                              <p:pRg st="4" end="4"/>
                                            </p:txEl>
                                          </p:spTgt>
                                        </p:tgtEl>
                                        <p:attrNameLst>
                                          <p:attrName>style.visibility</p:attrName>
                                        </p:attrNameLst>
                                      </p:cBhvr>
                                      <p:to>
                                        <p:strVal val="visible"/>
                                      </p:to>
                                    </p:set>
                                    <p:animEffect transition="in" filter="wipe(up)">
                                      <p:cBhvr>
                                        <p:cTn id="15" dur="500"/>
                                        <p:tgtEl>
                                          <p:spTgt spid="130051">
                                            <p:txEl>
                                              <p:pRg st="4" end="4"/>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30051">
                                            <p:txEl>
                                              <p:pRg st="6" end="6"/>
                                            </p:txEl>
                                          </p:spTgt>
                                        </p:tgtEl>
                                        <p:attrNameLst>
                                          <p:attrName>style.visibility</p:attrName>
                                        </p:attrNameLst>
                                      </p:cBhvr>
                                      <p:to>
                                        <p:strVal val="visible"/>
                                      </p:to>
                                    </p:set>
                                    <p:animEffect transition="in" filter="wipe(up)">
                                      <p:cBhvr>
                                        <p:cTn id="19" dur="500"/>
                                        <p:tgtEl>
                                          <p:spTgt spid="130051">
                                            <p:txEl>
                                              <p:pRg st="6" end="6"/>
                                            </p:txEl>
                                          </p:spTgt>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30051">
                                            <p:txEl>
                                              <p:pRg st="8" end="8"/>
                                            </p:txEl>
                                          </p:spTgt>
                                        </p:tgtEl>
                                        <p:attrNameLst>
                                          <p:attrName>style.visibility</p:attrName>
                                        </p:attrNameLst>
                                      </p:cBhvr>
                                      <p:to>
                                        <p:strVal val="visible"/>
                                      </p:to>
                                    </p:set>
                                    <p:animEffect transition="in" filter="wipe(up)">
                                      <p:cBhvr>
                                        <p:cTn id="23" dur="500"/>
                                        <p:tgtEl>
                                          <p:spTgt spid="1300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6170"/>
            <a:ext cx="8686800" cy="1395365"/>
          </a:xfrm>
        </p:spPr>
        <p:txBody>
          <a:bodyPr/>
          <a:lstStyle/>
          <a:p>
            <a:r>
              <a:rPr lang="en-US" dirty="0" smtClean="0"/>
              <a:t>Comparison across Studies of Surgery and SBRT</a:t>
            </a:r>
            <a:endParaRPr lang="en-US" dirty="0"/>
          </a:p>
        </p:txBody>
      </p:sp>
      <p:sp>
        <p:nvSpPr>
          <p:cNvPr id="3" name="Content Placeholder 2"/>
          <p:cNvSpPr>
            <a:spLocks noGrp="1"/>
          </p:cNvSpPr>
          <p:nvPr>
            <p:ph idx="1"/>
          </p:nvPr>
        </p:nvSpPr>
        <p:spPr>
          <a:xfrm>
            <a:off x="424260" y="1892800"/>
            <a:ext cx="8414940" cy="4812800"/>
          </a:xfrm>
        </p:spPr>
        <p:txBody>
          <a:bodyPr/>
          <a:lstStyle/>
          <a:p>
            <a:pPr>
              <a:buNone/>
            </a:pPr>
            <a:r>
              <a:rPr lang="en-US" dirty="0" smtClean="0"/>
              <a:t>Issues with comparisons between studies</a:t>
            </a:r>
          </a:p>
          <a:p>
            <a:r>
              <a:rPr lang="en-US" sz="2800" dirty="0" smtClean="0"/>
              <a:t>Differences in tumor burden</a:t>
            </a:r>
          </a:p>
          <a:p>
            <a:r>
              <a:rPr lang="en-US" sz="2800" dirty="0" smtClean="0"/>
              <a:t>Differences in patients </a:t>
            </a:r>
          </a:p>
          <a:p>
            <a:pPr lvl="1"/>
            <a:r>
              <a:rPr lang="en-US" sz="2400" dirty="0" smtClean="0"/>
              <a:t>(comorbidities, competing causes of death)</a:t>
            </a:r>
          </a:p>
          <a:p>
            <a:r>
              <a:rPr lang="en-US" sz="2800" dirty="0" smtClean="0"/>
              <a:t>Differences in the treatment received </a:t>
            </a:r>
          </a:p>
          <a:p>
            <a:pPr lvl="1"/>
            <a:r>
              <a:rPr lang="en-US" sz="2400" dirty="0" smtClean="0"/>
              <a:t>(lobe </a:t>
            </a:r>
            <a:r>
              <a:rPr lang="en-US" sz="2400" dirty="0" err="1" smtClean="0"/>
              <a:t>vs</a:t>
            </a:r>
            <a:r>
              <a:rPr lang="en-US" sz="2400" dirty="0" smtClean="0"/>
              <a:t> segment </a:t>
            </a:r>
            <a:r>
              <a:rPr lang="en-US" sz="2400" dirty="0" err="1" smtClean="0"/>
              <a:t>vs</a:t>
            </a:r>
            <a:r>
              <a:rPr lang="en-US" sz="2400" dirty="0" smtClean="0"/>
              <a:t> wedge </a:t>
            </a:r>
            <a:r>
              <a:rPr lang="en-US" sz="2400" dirty="0" err="1" smtClean="0"/>
              <a:t>vs</a:t>
            </a:r>
            <a:r>
              <a:rPr lang="en-US" sz="2400" dirty="0" smtClean="0"/>
              <a:t> SBRT)</a:t>
            </a:r>
          </a:p>
          <a:p>
            <a:r>
              <a:rPr lang="en-US" sz="2800" dirty="0" smtClean="0"/>
              <a:t>Differences in outcomes</a:t>
            </a:r>
            <a:endParaRPr lang="en-US" sz="2800" dirty="0"/>
          </a:p>
        </p:txBody>
      </p:sp>
      <p:sp>
        <p:nvSpPr>
          <p:cNvPr id="4" name="Line 4"/>
          <p:cNvSpPr>
            <a:spLocks noChangeShapeType="1"/>
          </p:cNvSpPr>
          <p:nvPr/>
        </p:nvSpPr>
        <p:spPr bwMode="auto">
          <a:xfrm>
            <a:off x="381000" y="158556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235" y="93865"/>
            <a:ext cx="8686800" cy="569975"/>
          </a:xfrm>
        </p:spPr>
        <p:txBody>
          <a:bodyPr/>
          <a:lstStyle/>
          <a:p>
            <a:r>
              <a:rPr lang="en-US" sz="4000" dirty="0" smtClean="0"/>
              <a:t>Survival after Surgical Resection</a:t>
            </a:r>
            <a:endParaRPr lang="en-US" sz="4000" dirty="0"/>
          </a:p>
        </p:txBody>
      </p:sp>
      <p:graphicFrame>
        <p:nvGraphicFramePr>
          <p:cNvPr id="4" name="Content Placeholder 3"/>
          <p:cNvGraphicFramePr>
            <a:graphicFrameLocks noGrp="1"/>
          </p:cNvGraphicFramePr>
          <p:nvPr>
            <p:ph idx="1"/>
          </p:nvPr>
        </p:nvGraphicFramePr>
        <p:xfrm>
          <a:off x="304799" y="1219200"/>
          <a:ext cx="9326880" cy="5486400"/>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p:cNvCxnSpPr/>
          <p:nvPr/>
        </p:nvCxnSpPr>
        <p:spPr bwMode="auto">
          <a:xfrm flipV="1">
            <a:off x="6991515" y="1815990"/>
            <a:ext cx="38405" cy="1689820"/>
          </a:xfrm>
          <a:prstGeom prst="line">
            <a:avLst/>
          </a:prstGeom>
          <a:noFill/>
          <a:ln w="3175" cap="flat" cmpd="sng" algn="ctr">
            <a:solidFill>
              <a:schemeClr val="tx1"/>
            </a:solidFill>
            <a:prstDash val="sysDash"/>
            <a:round/>
            <a:headEnd type="none" w="med" len="med"/>
            <a:tailEnd type="none" w="med" len="med"/>
          </a:ln>
          <a:effectLst/>
        </p:spPr>
      </p:cxnSp>
      <p:sp>
        <p:nvSpPr>
          <p:cNvPr id="8" name="Line 4"/>
          <p:cNvSpPr>
            <a:spLocks noChangeShapeType="1"/>
          </p:cNvSpPr>
          <p:nvPr/>
        </p:nvSpPr>
        <p:spPr bwMode="auto">
          <a:xfrm>
            <a:off x="381000" y="702245"/>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Presentation">
  <a:themeElements>
    <a:clrScheme name="Blank Presentation 8">
      <a:dk1>
        <a:srgbClr val="B2B2B2"/>
      </a:dk1>
      <a:lt1>
        <a:srgbClr val="FFFFFF"/>
      </a:lt1>
      <a:dk2>
        <a:srgbClr val="000099"/>
      </a:dk2>
      <a:lt2>
        <a:srgbClr val="FFFF00"/>
      </a:lt2>
      <a:accent1>
        <a:srgbClr val="00CC99"/>
      </a:accent1>
      <a:accent2>
        <a:srgbClr val="FF3300"/>
      </a:accent2>
      <a:accent3>
        <a:srgbClr val="AAAACA"/>
      </a:accent3>
      <a:accent4>
        <a:srgbClr val="DADADA"/>
      </a:accent4>
      <a:accent5>
        <a:srgbClr val="AAE2CA"/>
      </a:accent5>
      <a:accent6>
        <a:srgbClr val="E72D00"/>
      </a:accent6>
      <a:hlink>
        <a:srgbClr val="FF66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0000FF"/>
          </a:solidFill>
          <a:prstDash val="sysDot"/>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31750" cap="flat" cmpd="sng" algn="ctr">
          <a:solidFill>
            <a:srgbClr val="0000FF"/>
          </a:solidFill>
          <a:prstDash val="sysDot"/>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Presentation 8">
        <a:dk1>
          <a:srgbClr val="B2B2B2"/>
        </a:dk1>
        <a:lt1>
          <a:srgbClr val="FFFFFF"/>
        </a:lt1>
        <a:dk2>
          <a:srgbClr val="000099"/>
        </a:dk2>
        <a:lt2>
          <a:srgbClr val="FFFF00"/>
        </a:lt2>
        <a:accent1>
          <a:srgbClr val="00CC99"/>
        </a:accent1>
        <a:accent2>
          <a:srgbClr val="FF3300"/>
        </a:accent2>
        <a:accent3>
          <a:srgbClr val="AAAACA"/>
        </a:accent3>
        <a:accent4>
          <a:srgbClr val="DADADA"/>
        </a:accent4>
        <a:accent5>
          <a:srgbClr val="AAE2CA"/>
        </a:accent5>
        <a:accent6>
          <a:srgbClr val="E72D00"/>
        </a:accent6>
        <a:hlink>
          <a:srgbClr val="FF66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1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11_Default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6266</TotalTime>
  <Words>1326</Words>
  <Application>Microsoft Macintosh PowerPoint</Application>
  <PresentationFormat>On-screen Show (4:3)</PresentationFormat>
  <Paragraphs>307</Paragraphs>
  <Slides>26</Slides>
  <Notes>26</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26</vt:i4>
      </vt:variant>
    </vt:vector>
  </HeadingPairs>
  <TitlesOfParts>
    <vt:vector size="30" baseType="lpstr">
      <vt:lpstr>Blank Presentation</vt:lpstr>
      <vt:lpstr>2_Blank Presentation</vt:lpstr>
      <vt:lpstr>11_Default Design</vt:lpstr>
      <vt:lpstr>Chart</vt:lpstr>
      <vt:lpstr>PowerPoint Presentation</vt:lpstr>
      <vt:lpstr>Controversies in Stage I Lung Cancer: Surgery vs. SBRT</vt:lpstr>
      <vt:lpstr>PowerPoint Presentation</vt:lpstr>
      <vt:lpstr>RCT of Surgery vs. SBRT: Results</vt:lpstr>
      <vt:lpstr>PowerPoint Presentation</vt:lpstr>
      <vt:lpstr>PowerPoint Presentation</vt:lpstr>
      <vt:lpstr>Alternatives to  RCT of Surgery vs. SBRT</vt:lpstr>
      <vt:lpstr>Comparison across Studies of Surgery and SBRT</vt:lpstr>
      <vt:lpstr>Survival after Surgical Resection</vt:lpstr>
      <vt:lpstr>Survival after Surgical Resection</vt:lpstr>
      <vt:lpstr>Survival after Surgical Resection</vt:lpstr>
      <vt:lpstr>PowerPoint Presentation</vt:lpstr>
      <vt:lpstr>Statistical Issues</vt:lpstr>
      <vt:lpstr>Actuarial Curves for Local Failure are Flawed</vt:lpstr>
      <vt:lpstr>Actuarial Curves for Local Failure are Flawed</vt:lpstr>
      <vt:lpstr>PowerPoint Presentation</vt:lpstr>
      <vt:lpstr>Operative Risk by Age</vt:lpstr>
      <vt:lpstr>Selection for ≥ Lobectomy by Thoracotomy</vt:lpstr>
      <vt:lpstr>Limited Resectn for  Pulm Reserve</vt:lpstr>
      <vt:lpstr>VATS vs Open Lobectomy – Age &gt; 70</vt:lpstr>
      <vt:lpstr>Select SBRT Prospective Reports</vt:lpstr>
      <vt:lpstr>PowerPoint Presentation</vt:lpstr>
      <vt:lpstr>Summary of Early Stage Lung Cancer</vt:lpstr>
      <vt:lpstr>Sunday, February 3, 2013 Hollywood, Florida</vt:lpstr>
      <vt:lpstr>PowerPoint Presentation</vt:lpstr>
      <vt:lpstr>PowerPoint Presentation</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100</cp:revision>
  <cp:lastPrinted>2013-02-03T00:51:35Z</cp:lastPrinted>
  <dcterms:created xsi:type="dcterms:W3CDTF">1999-05-02T13:44:44Z</dcterms:created>
  <dcterms:modified xsi:type="dcterms:W3CDTF">2013-04-03T12:42:55Z</dcterms:modified>
  <cp:category/>
</cp:coreProperties>
</file>