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embeddings/oleObject1.bin" ContentType="application/vnd.openxmlformats-officedocument.oleObject"/>
  <Override PartName="/ppt/notesSlides/notesSlide4.xml" ContentType="application/vnd.openxmlformats-officedocument.presentationml.notesSlide+xml"/>
  <Override PartName="/ppt/embeddings/oleObject2.bin" ContentType="application/vnd.openxmlformats-officedocument.oleObject"/>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62" r:id="rId2"/>
    <p:sldMasterId id="2147483688" r:id="rId3"/>
    <p:sldMasterId id="2147483700" r:id="rId4"/>
  </p:sldMasterIdLst>
  <p:notesMasterIdLst>
    <p:notesMasterId r:id="rId29"/>
  </p:notesMasterIdLst>
  <p:sldIdLst>
    <p:sldId id="432" r:id="rId5"/>
    <p:sldId id="433" r:id="rId6"/>
    <p:sldId id="456" r:id="rId7"/>
    <p:sldId id="457" r:id="rId8"/>
    <p:sldId id="435" r:id="rId9"/>
    <p:sldId id="436" r:id="rId10"/>
    <p:sldId id="437" r:id="rId11"/>
    <p:sldId id="438" r:id="rId12"/>
    <p:sldId id="439" r:id="rId13"/>
    <p:sldId id="440" r:id="rId14"/>
    <p:sldId id="441" r:id="rId15"/>
    <p:sldId id="442" r:id="rId16"/>
    <p:sldId id="443" r:id="rId17"/>
    <p:sldId id="444" r:id="rId18"/>
    <p:sldId id="445" r:id="rId19"/>
    <p:sldId id="446" r:id="rId20"/>
    <p:sldId id="447" r:id="rId21"/>
    <p:sldId id="448" r:id="rId22"/>
    <p:sldId id="449" r:id="rId23"/>
    <p:sldId id="458" r:id="rId24"/>
    <p:sldId id="451" r:id="rId25"/>
    <p:sldId id="452" r:id="rId26"/>
    <p:sldId id="453" r:id="rId27"/>
    <p:sldId id="459" r:id="rId28"/>
  </p:sldIdLst>
  <p:sldSz cx="9144000" cy="6858000" type="screen4x3"/>
  <p:notesSz cx="6858000" cy="9144000"/>
  <p:defaultTextStyle>
    <a:defPPr>
      <a:defRPr lang="en-US"/>
    </a:defPPr>
    <a:lvl1pPr algn="ctr"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ctr"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FF00FF"/>
    <a:srgbClr val="000032"/>
    <a:srgbClr val="00004A"/>
    <a:srgbClr val="000096"/>
    <a:srgbClr val="00005C"/>
    <a:srgbClr val="FFFF00"/>
    <a:srgbClr val="777777"/>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728" autoAdjust="0"/>
  </p:normalViewPr>
  <p:slideViewPr>
    <p:cSldViewPr>
      <p:cViewPr>
        <p:scale>
          <a:sx n="100" d="100"/>
          <a:sy n="100" d="100"/>
        </p:scale>
        <p:origin x="-1600" y="-400"/>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75" d="100"/>
        <a:sy n="75" d="100"/>
      </p:scale>
      <p:origin x="0" y="0"/>
    </p:cViewPr>
  </p:sorterViewPr>
  <p:notesViewPr>
    <p:cSldViewPr snapToGrid="0" snapToObjects="1">
      <p:cViewPr varScale="1">
        <p:scale>
          <a:sx n="86" d="100"/>
          <a:sy n="86" d="100"/>
        </p:scale>
        <p:origin x="-3520"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s>
</file>

<file path=ppt/_rels/viewProps.xml.rels><?xml version="1.0" encoding="UTF-8" standalone="yes"?>
<Relationships xmlns="http://schemas.openxmlformats.org/package/2006/relationships"><Relationship Id="rId1" Type="http://schemas.openxmlformats.org/officeDocument/2006/relationships/slide" Target="slides/slide5.xml"/><Relationship Id="rId2"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B8D665-9E4A-DC40-A19C-3F2FCE09EB97}" type="datetimeFigureOut">
              <a:rPr lang="en-US" smtClean="0"/>
              <a:t>4/8/13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349665-B6F1-D742-A0D6-CB2FBF6682EB}" type="slidenum">
              <a:rPr lang="en-US" smtClean="0"/>
              <a:t>‹#›</a:t>
            </a:fld>
            <a:endParaRPr lang="en-US"/>
          </a:p>
        </p:txBody>
      </p:sp>
    </p:spTree>
    <p:extLst>
      <p:ext uri="{BB962C8B-B14F-4D97-AF65-F5344CB8AC3E}">
        <p14:creationId xmlns:p14="http://schemas.microsoft.com/office/powerpoint/2010/main" val="15958256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1</a:t>
            </a:fld>
            <a:endParaRPr lang="en-US"/>
          </a:p>
        </p:txBody>
      </p:sp>
    </p:spTree>
    <p:extLst>
      <p:ext uri="{BB962C8B-B14F-4D97-AF65-F5344CB8AC3E}">
        <p14:creationId xmlns:p14="http://schemas.microsoft.com/office/powerpoint/2010/main" val="5132735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10</a:t>
            </a:fld>
            <a:endParaRPr lang="en-US"/>
          </a:p>
        </p:txBody>
      </p:sp>
    </p:spTree>
    <p:extLst>
      <p:ext uri="{BB962C8B-B14F-4D97-AF65-F5344CB8AC3E}">
        <p14:creationId xmlns:p14="http://schemas.microsoft.com/office/powerpoint/2010/main" val="836922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11</a:t>
            </a:fld>
            <a:endParaRPr lang="en-US"/>
          </a:p>
        </p:txBody>
      </p:sp>
    </p:spTree>
    <p:extLst>
      <p:ext uri="{BB962C8B-B14F-4D97-AF65-F5344CB8AC3E}">
        <p14:creationId xmlns:p14="http://schemas.microsoft.com/office/powerpoint/2010/main" val="3934780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12</a:t>
            </a:fld>
            <a:endParaRPr lang="en-US"/>
          </a:p>
        </p:txBody>
      </p:sp>
    </p:spTree>
    <p:extLst>
      <p:ext uri="{BB962C8B-B14F-4D97-AF65-F5344CB8AC3E}">
        <p14:creationId xmlns:p14="http://schemas.microsoft.com/office/powerpoint/2010/main" val="2829164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13</a:t>
            </a:fld>
            <a:endParaRPr lang="en-US"/>
          </a:p>
        </p:txBody>
      </p:sp>
    </p:spTree>
    <p:extLst>
      <p:ext uri="{BB962C8B-B14F-4D97-AF65-F5344CB8AC3E}">
        <p14:creationId xmlns:p14="http://schemas.microsoft.com/office/powerpoint/2010/main" val="24049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14</a:t>
            </a:fld>
            <a:endParaRPr lang="en-US"/>
          </a:p>
        </p:txBody>
      </p:sp>
    </p:spTree>
    <p:extLst>
      <p:ext uri="{BB962C8B-B14F-4D97-AF65-F5344CB8AC3E}">
        <p14:creationId xmlns:p14="http://schemas.microsoft.com/office/powerpoint/2010/main" val="6119980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15</a:t>
            </a:fld>
            <a:endParaRPr lang="en-US"/>
          </a:p>
        </p:txBody>
      </p:sp>
    </p:spTree>
    <p:extLst>
      <p:ext uri="{BB962C8B-B14F-4D97-AF65-F5344CB8AC3E}">
        <p14:creationId xmlns:p14="http://schemas.microsoft.com/office/powerpoint/2010/main" val="17110351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16</a:t>
            </a:fld>
            <a:endParaRPr lang="en-US"/>
          </a:p>
        </p:txBody>
      </p:sp>
    </p:spTree>
    <p:extLst>
      <p:ext uri="{BB962C8B-B14F-4D97-AF65-F5344CB8AC3E}">
        <p14:creationId xmlns:p14="http://schemas.microsoft.com/office/powerpoint/2010/main" val="3852428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17</a:t>
            </a:fld>
            <a:endParaRPr lang="en-US"/>
          </a:p>
        </p:txBody>
      </p:sp>
    </p:spTree>
    <p:extLst>
      <p:ext uri="{BB962C8B-B14F-4D97-AF65-F5344CB8AC3E}">
        <p14:creationId xmlns:p14="http://schemas.microsoft.com/office/powerpoint/2010/main" val="42156470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18</a:t>
            </a:fld>
            <a:endParaRPr lang="en-US"/>
          </a:p>
        </p:txBody>
      </p:sp>
    </p:spTree>
    <p:extLst>
      <p:ext uri="{BB962C8B-B14F-4D97-AF65-F5344CB8AC3E}">
        <p14:creationId xmlns:p14="http://schemas.microsoft.com/office/powerpoint/2010/main" val="3021251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19</a:t>
            </a:fld>
            <a:endParaRPr lang="en-US"/>
          </a:p>
        </p:txBody>
      </p:sp>
    </p:spTree>
    <p:extLst>
      <p:ext uri="{BB962C8B-B14F-4D97-AF65-F5344CB8AC3E}">
        <p14:creationId xmlns:p14="http://schemas.microsoft.com/office/powerpoint/2010/main" val="3944786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2</a:t>
            </a:fld>
            <a:endParaRPr lang="en-US"/>
          </a:p>
        </p:txBody>
      </p:sp>
    </p:spTree>
    <p:extLst>
      <p:ext uri="{BB962C8B-B14F-4D97-AF65-F5344CB8AC3E}">
        <p14:creationId xmlns:p14="http://schemas.microsoft.com/office/powerpoint/2010/main" val="31886317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20</a:t>
            </a:fld>
            <a:endParaRPr lang="en-US"/>
          </a:p>
        </p:txBody>
      </p:sp>
    </p:spTree>
    <p:extLst>
      <p:ext uri="{BB962C8B-B14F-4D97-AF65-F5344CB8AC3E}">
        <p14:creationId xmlns:p14="http://schemas.microsoft.com/office/powerpoint/2010/main" val="476057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21</a:t>
            </a:fld>
            <a:endParaRPr lang="en-US"/>
          </a:p>
        </p:txBody>
      </p:sp>
    </p:spTree>
    <p:extLst>
      <p:ext uri="{BB962C8B-B14F-4D97-AF65-F5344CB8AC3E}">
        <p14:creationId xmlns:p14="http://schemas.microsoft.com/office/powerpoint/2010/main" val="6092725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22</a:t>
            </a:fld>
            <a:endParaRPr lang="en-US"/>
          </a:p>
        </p:txBody>
      </p:sp>
    </p:spTree>
    <p:extLst>
      <p:ext uri="{BB962C8B-B14F-4D97-AF65-F5344CB8AC3E}">
        <p14:creationId xmlns:p14="http://schemas.microsoft.com/office/powerpoint/2010/main" val="11587035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23</a:t>
            </a:fld>
            <a:endParaRPr lang="en-US"/>
          </a:p>
        </p:txBody>
      </p:sp>
    </p:spTree>
    <p:extLst>
      <p:ext uri="{BB962C8B-B14F-4D97-AF65-F5344CB8AC3E}">
        <p14:creationId xmlns:p14="http://schemas.microsoft.com/office/powerpoint/2010/main" val="4224042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a:fld id="{434B34A4-BF01-9646-9B8B-74A44A25AE78}" type="slidenum">
              <a:rPr lang="en-US" sz="1200" i="0" smtClean="0">
                <a:solidFill>
                  <a:srgbClr val="000000"/>
                </a:solidFill>
                <a:latin typeface="Times" charset="0"/>
                <a:ea typeface="ヒラギノ角ゴ Pro W3" charset="0"/>
                <a:cs typeface="ヒラギノ角ゴ Pro W3" charset="0"/>
              </a:rPr>
              <a:pPr algn="r"/>
              <a:t>24</a:t>
            </a:fld>
            <a:endParaRPr lang="en-US" sz="1200" i="0" smtClean="0">
              <a:solidFill>
                <a:srgbClr val="000000"/>
              </a:solidFill>
              <a:latin typeface="Times" charset="0"/>
              <a:ea typeface="ヒラギノ角ゴ Pro W3" charset="0"/>
              <a:cs typeface="ヒラギノ角ゴ Pro W3" charset="0"/>
            </a:endParaRPr>
          </a:p>
        </p:txBody>
      </p:sp>
      <p:sp>
        <p:nvSpPr>
          <p:cNvPr id="235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r"/>
            <a:fld id="{ED8C2F1A-6F20-084A-A821-B588A7FE2E84}" type="slidenum">
              <a:rPr lang="en-US" sz="1200" i="0" smtClean="0">
                <a:solidFill>
                  <a:srgbClr val="000000"/>
                </a:solidFill>
                <a:latin typeface="Times" charset="0"/>
                <a:ea typeface="ヒラギノ角ゴ Pro W3" charset="0"/>
                <a:cs typeface="ヒラギノ角ゴ Pro W3" charset="0"/>
              </a:rPr>
              <a:pPr algn="r"/>
              <a:t>24</a:t>
            </a:fld>
            <a:endParaRPr lang="en-US" sz="1200" i="0" smtClean="0">
              <a:solidFill>
                <a:srgbClr val="000000"/>
              </a:solidFill>
              <a:latin typeface="Times" charset="0"/>
              <a:ea typeface="ヒラギノ角ゴ Pro W3" charset="0"/>
              <a:cs typeface="ヒラギノ角ゴ Pro W3" charset="0"/>
            </a:endParaRPr>
          </a:p>
        </p:txBody>
      </p:sp>
      <p:sp>
        <p:nvSpPr>
          <p:cNvPr id="23555" name="Rectangle 2"/>
          <p:cNvSpPr>
            <a:spLocks noGrp="1" noRot="1" noChangeAspect="1" noChangeArrowheads="1" noTextEdit="1"/>
          </p:cNvSpPr>
          <p:nvPr>
            <p:ph type="sldImg"/>
          </p:nvPr>
        </p:nvSpPr>
        <p:spPr>
          <a:xfrm>
            <a:off x="1131888" y="701675"/>
            <a:ext cx="4581525" cy="3436938"/>
          </a:xfrm>
          <a:solidFill>
            <a:srgbClr val="FFFFFF"/>
          </a:solidFill>
          <a:ln/>
        </p:spPr>
      </p:sp>
      <p:sp>
        <p:nvSpPr>
          <p:cNvPr id="23556" name="Rectangle 3"/>
          <p:cNvSpPr>
            <a:spLocks noGrp="1" noChangeArrowheads="1"/>
          </p:cNvSpPr>
          <p:nvPr>
            <p:ph type="body" idx="1"/>
          </p:nvPr>
        </p:nvSpPr>
        <p:spPr>
          <a:xfrm>
            <a:off x="922338" y="4349750"/>
            <a:ext cx="5000625" cy="4140200"/>
          </a:xfrm>
          <a:noFill/>
          <a:ln>
            <a:solidFill>
              <a:srgbClr val="000000"/>
            </a:solidFill>
            <a:headEnd type="none" w="sm" len="sm"/>
            <a:tailEnd type="none" w="sm" len="sm"/>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pPr eaLnBrk="1" hangingPunct="1"/>
            <a:endParaRPr lang="en-US" sz="2000" b="1">
              <a:latin typeface="Times New Roman"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3</a:t>
            </a:fld>
            <a:endParaRPr lang="en-US"/>
          </a:p>
        </p:txBody>
      </p:sp>
    </p:spTree>
    <p:extLst>
      <p:ext uri="{BB962C8B-B14F-4D97-AF65-F5344CB8AC3E}">
        <p14:creationId xmlns:p14="http://schemas.microsoft.com/office/powerpoint/2010/main" val="3105821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4</a:t>
            </a:fld>
            <a:endParaRPr lang="en-US"/>
          </a:p>
        </p:txBody>
      </p:sp>
    </p:spTree>
    <p:extLst>
      <p:ext uri="{BB962C8B-B14F-4D97-AF65-F5344CB8AC3E}">
        <p14:creationId xmlns:p14="http://schemas.microsoft.com/office/powerpoint/2010/main" val="1085904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5</a:t>
            </a:fld>
            <a:endParaRPr lang="en-US"/>
          </a:p>
        </p:txBody>
      </p:sp>
    </p:spTree>
    <p:extLst>
      <p:ext uri="{BB962C8B-B14F-4D97-AF65-F5344CB8AC3E}">
        <p14:creationId xmlns:p14="http://schemas.microsoft.com/office/powerpoint/2010/main" val="1560869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6</a:t>
            </a:fld>
            <a:endParaRPr lang="en-US"/>
          </a:p>
        </p:txBody>
      </p:sp>
    </p:spTree>
    <p:extLst>
      <p:ext uri="{BB962C8B-B14F-4D97-AF65-F5344CB8AC3E}">
        <p14:creationId xmlns:p14="http://schemas.microsoft.com/office/powerpoint/2010/main" val="89085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7</a:t>
            </a:fld>
            <a:endParaRPr lang="en-US"/>
          </a:p>
        </p:txBody>
      </p:sp>
    </p:spTree>
    <p:extLst>
      <p:ext uri="{BB962C8B-B14F-4D97-AF65-F5344CB8AC3E}">
        <p14:creationId xmlns:p14="http://schemas.microsoft.com/office/powerpoint/2010/main" val="779057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8</a:t>
            </a:fld>
            <a:endParaRPr lang="en-US"/>
          </a:p>
        </p:txBody>
      </p:sp>
    </p:spTree>
    <p:extLst>
      <p:ext uri="{BB962C8B-B14F-4D97-AF65-F5344CB8AC3E}">
        <p14:creationId xmlns:p14="http://schemas.microsoft.com/office/powerpoint/2010/main" val="3996620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349665-B6F1-D742-A0D6-CB2FBF6682EB}" type="slidenum">
              <a:rPr lang="en-US" smtClean="0"/>
              <a:t>9</a:t>
            </a:fld>
            <a:endParaRPr lang="en-US"/>
          </a:p>
        </p:txBody>
      </p:sp>
    </p:spTree>
    <p:extLst>
      <p:ext uri="{BB962C8B-B14F-4D97-AF65-F5344CB8AC3E}">
        <p14:creationId xmlns:p14="http://schemas.microsoft.com/office/powerpoint/2010/main" val="1088560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28600"/>
            <a:ext cx="2171700" cy="6477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228600"/>
            <a:ext cx="6362700" cy="6477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8600" y="228600"/>
            <a:ext cx="8686800" cy="647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762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04800" y="1219200"/>
            <a:ext cx="8534400" cy="5486400"/>
          </a:xfrm>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219200"/>
            <a:ext cx="41910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1910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28600"/>
            <a:ext cx="2171700" cy="6477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228600"/>
            <a:ext cx="6362700" cy="6477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8600" y="228600"/>
            <a:ext cx="8686800" cy="647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762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04800" y="1219200"/>
            <a:ext cx="8534400" cy="5486400"/>
          </a:xfrm>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RTP_SlideBackground-ASCO-GI-13_v1fr-Tit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1981200"/>
            <a:ext cx="7772400" cy="1143000"/>
          </a:xfrm>
        </p:spPr>
        <p:txBody>
          <a:bodyPr/>
          <a:lstStyle>
            <a:lvl1pPr algn="ctr">
              <a:defRPr sz="2300"/>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1011258080"/>
      </p:ext>
    </p:extLst>
  </p:cSld>
  <p:clrMapOvr>
    <a:masterClrMapping/>
  </p:clrMapOvr>
  <p:transition xmlns:p14="http://schemas.microsoft.com/office/powerpoint/2010/main" advClick="0"/>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73814627"/>
      </p:ext>
    </p:extLst>
  </p:cSld>
  <p:clrMapOvr>
    <a:masterClrMapping/>
  </p:clrMapOvr>
  <p:transition xmlns:p14="http://schemas.microsoft.com/office/powerpoint/2010/main"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73410487"/>
      </p:ext>
    </p:extLst>
  </p:cSld>
  <p:clrMapOvr>
    <a:masterClrMapping/>
  </p:clrMapOvr>
  <p:transition xmlns:p14="http://schemas.microsoft.com/office/powerpoint/2010/mai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2918394"/>
      </p:ext>
    </p:extLst>
  </p:cSld>
  <p:clrMapOvr>
    <a:masterClrMapping/>
  </p:clrMapOvr>
  <p:transition xmlns:p14="http://schemas.microsoft.com/office/powerpoint/2010/main" advClick="0"/>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1116847"/>
      </p:ext>
    </p:extLst>
  </p:cSld>
  <p:clrMapOvr>
    <a:masterClrMapping/>
  </p:clrMapOvr>
  <p:transition xmlns:p14="http://schemas.microsoft.com/office/powerpoint/2010/main" advClick="0"/>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61221900"/>
      </p:ext>
    </p:extLst>
  </p:cSld>
  <p:clrMapOvr>
    <a:masterClrMapping/>
  </p:clrMapOvr>
  <p:transition xmlns:p14="http://schemas.microsoft.com/office/powerpoint/2010/main" advClick="0"/>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2528863"/>
      </p:ext>
    </p:extLst>
  </p:cSld>
  <p:clrMapOvr>
    <a:masterClrMapping/>
  </p:clrMapOvr>
  <p:transition xmlns:p14="http://schemas.microsoft.com/office/powerpoint/2010/main" advClick="0"/>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26800494"/>
      </p:ext>
    </p:extLst>
  </p:cSld>
  <p:clrMapOvr>
    <a:masterClrMapping/>
  </p:clrMapOvr>
  <p:transition xmlns:p14="http://schemas.microsoft.com/office/powerpoint/2010/main" advClick="0"/>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3082739"/>
      </p:ext>
    </p:extLst>
  </p:cSld>
  <p:clrMapOvr>
    <a:masterClrMapping/>
  </p:clrMapOvr>
  <p:transition xmlns:p14="http://schemas.microsoft.com/office/powerpoint/2010/main" advClick="0"/>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4236723"/>
      </p:ext>
    </p:extLst>
  </p:cSld>
  <p:clrMapOvr>
    <a:masterClrMapping/>
  </p:clrMapOvr>
  <p:transition xmlns:p14="http://schemas.microsoft.com/office/powerpoint/2010/main" advClick="0"/>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489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489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66868665"/>
      </p:ext>
    </p:extLst>
  </p:cSld>
  <p:clrMapOvr>
    <a:masterClrMapping/>
  </p:clrMapOvr>
  <p:transition xmlns:p14="http://schemas.microsoft.com/office/powerpoint/2010/main" advClick="0"/>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p:txBody>
          <a:bodyPr/>
          <a:lstStyle>
            <a:lvl1pPr>
              <a:defRPr/>
            </a:lvl1pPr>
          </a:lstStyle>
          <a:p>
            <a:pPr>
              <a:defRPr/>
            </a:pPr>
            <a:fld id="{AE526C9E-B226-5B40-8631-7B739B60F65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655968482"/>
      </p:ext>
    </p:extLst>
  </p:cSld>
  <p:clrMapOvr>
    <a:masterClrMapping/>
  </p:clrMapOvr>
  <p:transition xmlns:p14="http://schemas.microsoft.com/office/powerpoint/2010/main" spd="med" advClick="0">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7" descr="WinterLung12_PPT-back_v1s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FFFFFF"/>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p:txBody>
          <a:bodyPr/>
          <a:lstStyle>
            <a:lvl1pPr>
              <a:defRPr/>
            </a:lvl1pPr>
          </a:lstStyle>
          <a:p>
            <a:pPr>
              <a:defRPr/>
            </a:pPr>
            <a:fld id="{4EF45C87-8D3D-1C40-AC85-AC305D311076}"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367941839"/>
      </p:ext>
    </p:extLst>
  </p:cSld>
  <p:clrMapOvr>
    <a:masterClrMapping/>
  </p:clrMapOvr>
  <p:transition xmlns:p14="http://schemas.microsoft.com/office/powerpoint/2010/main" spd="med" advClick="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219200"/>
            <a:ext cx="41910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1910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slideLayout" Target="../slideLayouts/slideLayout26.xml"/><Relationship Id="rId14" Type="http://schemas.openxmlformats.org/officeDocument/2006/relationships/theme" Target="../theme/theme2.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7.xml"/><Relationship Id="rId12" Type="http://schemas.openxmlformats.org/officeDocument/2006/relationships/theme" Target="../theme/theme3.xml"/><Relationship Id="rId13" Type="http://schemas.openxmlformats.org/officeDocument/2006/relationships/image" Target="../media/image1.png"/><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 Id="rId9" Type="http://schemas.openxmlformats.org/officeDocument/2006/relationships/slideLayout" Target="../slideLayouts/slideLayout35.xml"/><Relationship Id="rId10"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8600" y="228600"/>
            <a:ext cx="8686800" cy="762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304800" y="1219200"/>
            <a:ext cx="8534400" cy="5486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defRPr sz="2800">
          <a:solidFill>
            <a:schemeClr val="tx1"/>
          </a:solidFill>
          <a:latin typeface="+mn-lt"/>
        </a:defRPr>
      </a:lvl2pPr>
      <a:lvl3pPr marL="1143000" indent="-228600" algn="l" rtl="0" eaLnBrk="0" fontAlgn="base" hangingPunct="0">
        <a:spcBef>
          <a:spcPct val="20000"/>
        </a:spcBef>
        <a:spcAft>
          <a:spcPct val="0"/>
        </a:spcAft>
        <a:defRPr sz="2400">
          <a:solidFill>
            <a:schemeClr val="tx1"/>
          </a:solidFill>
          <a:latin typeface="+mn-lt"/>
        </a:defRPr>
      </a:lvl3pPr>
      <a:lvl4pPr marL="1600200" indent="-228600" algn="l" rtl="0" eaLnBrk="0" fontAlgn="base" hangingPunct="0">
        <a:spcBef>
          <a:spcPct val="20000"/>
        </a:spcBef>
        <a:spcAft>
          <a:spcPct val="0"/>
        </a:spcAft>
        <a:defRPr sz="2000">
          <a:solidFill>
            <a:schemeClr val="tx1"/>
          </a:solidFill>
          <a:latin typeface="+mn-lt"/>
        </a:defRPr>
      </a:lvl4pPr>
      <a:lvl5pPr marL="2057400" indent="-228600" algn="l" rtl="0" eaLnBrk="0" fontAlgn="base" hangingPunct="0">
        <a:spcBef>
          <a:spcPct val="20000"/>
        </a:spcBef>
        <a:spcAft>
          <a:spcPct val="0"/>
        </a:spcAft>
        <a:defRPr sz="2000">
          <a:solidFill>
            <a:schemeClr val="tx1"/>
          </a:solidFill>
          <a:latin typeface="+mn-lt"/>
        </a:defRPr>
      </a:lvl5pPr>
      <a:lvl6pPr marL="2514600" indent="-228600" algn="l" rtl="0" eaLnBrk="0" fontAlgn="base" hangingPunct="0">
        <a:spcBef>
          <a:spcPct val="20000"/>
        </a:spcBef>
        <a:spcAft>
          <a:spcPct val="0"/>
        </a:spcAft>
        <a:defRPr sz="2000">
          <a:solidFill>
            <a:schemeClr val="tx1"/>
          </a:solidFill>
          <a:latin typeface="+mn-lt"/>
        </a:defRPr>
      </a:lvl6pPr>
      <a:lvl7pPr marL="2971800" indent="-228600" algn="l" rtl="0" eaLnBrk="0" fontAlgn="base" hangingPunct="0">
        <a:spcBef>
          <a:spcPct val="20000"/>
        </a:spcBef>
        <a:spcAft>
          <a:spcPct val="0"/>
        </a:spcAft>
        <a:defRPr sz="2000">
          <a:solidFill>
            <a:schemeClr val="tx1"/>
          </a:solidFill>
          <a:latin typeface="+mn-lt"/>
        </a:defRPr>
      </a:lvl7pPr>
      <a:lvl8pPr marL="3429000" indent="-228600" algn="l" rtl="0" eaLnBrk="0" fontAlgn="base" hangingPunct="0">
        <a:spcBef>
          <a:spcPct val="20000"/>
        </a:spcBef>
        <a:spcAft>
          <a:spcPct val="0"/>
        </a:spcAft>
        <a:defRPr sz="2000">
          <a:solidFill>
            <a:schemeClr val="tx1"/>
          </a:solidFill>
          <a:latin typeface="+mn-lt"/>
        </a:defRPr>
      </a:lvl8pPr>
      <a:lvl9pPr marL="3886200" indent="-228600" algn="l" rtl="0" eaLnBrk="0" fontAlgn="base" hangingPunct="0">
        <a:spcBef>
          <a:spcPct val="20000"/>
        </a:spcBef>
        <a:spcAft>
          <a:spcPct val="0"/>
        </a:spcAft>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100000">
              <a:srgbClr val="0000CC"/>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8600" y="228600"/>
            <a:ext cx="8686800" cy="762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304800" y="1219200"/>
            <a:ext cx="8534400" cy="5486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defRPr sz="2800">
          <a:solidFill>
            <a:schemeClr val="tx1"/>
          </a:solidFill>
          <a:latin typeface="+mn-lt"/>
        </a:defRPr>
      </a:lvl2pPr>
      <a:lvl3pPr marL="1143000" indent="-228600" algn="l" rtl="0" eaLnBrk="0" fontAlgn="base" hangingPunct="0">
        <a:spcBef>
          <a:spcPct val="20000"/>
        </a:spcBef>
        <a:spcAft>
          <a:spcPct val="0"/>
        </a:spcAft>
        <a:defRPr sz="2400">
          <a:solidFill>
            <a:schemeClr val="tx1"/>
          </a:solidFill>
          <a:latin typeface="+mn-lt"/>
        </a:defRPr>
      </a:lvl3pPr>
      <a:lvl4pPr marL="1600200" indent="-228600" algn="l" rtl="0" eaLnBrk="0" fontAlgn="base" hangingPunct="0">
        <a:spcBef>
          <a:spcPct val="20000"/>
        </a:spcBef>
        <a:spcAft>
          <a:spcPct val="0"/>
        </a:spcAft>
        <a:defRPr sz="2000">
          <a:solidFill>
            <a:schemeClr val="tx1"/>
          </a:solidFill>
          <a:latin typeface="+mn-lt"/>
        </a:defRPr>
      </a:lvl4pPr>
      <a:lvl5pPr marL="2057400" indent="-228600" algn="l" rtl="0" eaLnBrk="0" fontAlgn="base" hangingPunct="0">
        <a:spcBef>
          <a:spcPct val="20000"/>
        </a:spcBef>
        <a:spcAft>
          <a:spcPct val="0"/>
        </a:spcAft>
        <a:defRPr sz="2000">
          <a:solidFill>
            <a:schemeClr val="tx1"/>
          </a:solidFill>
          <a:latin typeface="+mn-lt"/>
        </a:defRPr>
      </a:lvl5pPr>
      <a:lvl6pPr marL="2514600" indent="-228600" algn="l" rtl="0" eaLnBrk="0" fontAlgn="base" hangingPunct="0">
        <a:spcBef>
          <a:spcPct val="20000"/>
        </a:spcBef>
        <a:spcAft>
          <a:spcPct val="0"/>
        </a:spcAft>
        <a:defRPr sz="2000">
          <a:solidFill>
            <a:schemeClr val="tx1"/>
          </a:solidFill>
          <a:latin typeface="+mn-lt"/>
        </a:defRPr>
      </a:lvl6pPr>
      <a:lvl7pPr marL="2971800" indent="-228600" algn="l" rtl="0" eaLnBrk="0" fontAlgn="base" hangingPunct="0">
        <a:spcBef>
          <a:spcPct val="20000"/>
        </a:spcBef>
        <a:spcAft>
          <a:spcPct val="0"/>
        </a:spcAft>
        <a:defRPr sz="2000">
          <a:solidFill>
            <a:schemeClr val="tx1"/>
          </a:solidFill>
          <a:latin typeface="+mn-lt"/>
        </a:defRPr>
      </a:lvl7pPr>
      <a:lvl8pPr marL="3429000" indent="-228600" algn="l" rtl="0" eaLnBrk="0" fontAlgn="base" hangingPunct="0">
        <a:spcBef>
          <a:spcPct val="20000"/>
        </a:spcBef>
        <a:spcAft>
          <a:spcPct val="0"/>
        </a:spcAft>
        <a:defRPr sz="2000">
          <a:solidFill>
            <a:schemeClr val="tx1"/>
          </a:solidFill>
          <a:latin typeface="+mn-lt"/>
        </a:defRPr>
      </a:lvl8pPr>
      <a:lvl9pPr marL="3886200" indent="-228600" algn="l" rtl="0" eaLnBrk="0" fontAlgn="base" hangingPunct="0">
        <a:spcBef>
          <a:spcPct val="20000"/>
        </a:spcBef>
        <a:spcAft>
          <a:spcPct val="0"/>
        </a:spcAft>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2946" name="Picture 1" descr="RTP_SlideBackground-YiR_v3fr-bulleted.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7"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82948"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ransition xmlns:p14="http://schemas.microsoft.com/office/powerpoint/2010/main" advClick="0"/>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3716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i="0">
                <a:latin typeface="+mn-lt"/>
                <a:ea typeface="+mn-ea"/>
                <a:cs typeface="+mn-cs"/>
              </a:defRPr>
            </a:lvl1pPr>
          </a:lstStyle>
          <a:p>
            <a:pPr algn="l" eaLnBrk="1" hangingPunct="1">
              <a:defRPr/>
            </a:pPr>
            <a:endParaRPr lang="en-US">
              <a:solidFill>
                <a:srgbClr val="FFFFFF"/>
              </a:solidFill>
              <a:latin typeface="Arial"/>
              <a:ea typeface="ＭＳ Ｐゴシック"/>
              <a:cs typeface="ＭＳ Ｐゴシック"/>
            </a:endParaRPr>
          </a:p>
        </p:txBody>
      </p:sp>
      <p:sp>
        <p:nvSpPr>
          <p:cNvPr id="9" name="Rectangle 5"/>
          <p:cNvSpPr>
            <a:spLocks noGrp="1" noChangeArrowheads="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i="0">
                <a:latin typeface="+mn-lt"/>
                <a:ea typeface="+mn-ea"/>
                <a:cs typeface="+mn-cs"/>
              </a:defRPr>
            </a:lvl1pPr>
          </a:lstStyle>
          <a:p>
            <a:pPr eaLnBrk="1" hangingPunct="1">
              <a:defRPr/>
            </a:pPr>
            <a:endParaRPr lang="en-US">
              <a:solidFill>
                <a:srgbClr val="FFFFFF"/>
              </a:solidFill>
              <a:latin typeface="Arial"/>
              <a:ea typeface="ＭＳ Ｐゴシック"/>
              <a:cs typeface="ＭＳ Ｐゴシック"/>
            </a:endParaRPr>
          </a:p>
        </p:txBody>
      </p:sp>
      <p:sp>
        <p:nvSpPr>
          <p:cNvPr id="10" name="Rectangle 6"/>
          <p:cNvSpPr>
            <a:spLocks noGrp="1" noChangeArrowheads="1"/>
          </p:cNvSpPr>
          <p:nvPr>
            <p:ph type="sldNum" sz="quarter" idx="4"/>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i="0">
                <a:latin typeface="Times New Roman" charset="0"/>
              </a:defRPr>
            </a:lvl1pPr>
          </a:lstStyle>
          <a:p>
            <a:pPr eaLnBrk="1" hangingPunct="1">
              <a:defRPr/>
            </a:pPr>
            <a:fld id="{E77267F7-F9A7-1748-AC84-74C430BD25D9}" type="slidenum">
              <a:rPr lang="en-US">
                <a:solidFill>
                  <a:srgbClr val="FFFFFF"/>
                </a:solidFill>
                <a:ea typeface="ＭＳ Ｐゴシック" charset="0"/>
                <a:cs typeface="ＭＳ Ｐゴシック" charset="0"/>
              </a:rPr>
              <a:pPr eaLnBrk="1" hangingPunct="1">
                <a:defRPr/>
              </a:pPr>
              <a:t>‹#›</a:t>
            </a:fld>
            <a:endParaRPr lang="en-US">
              <a:solidFill>
                <a:srgbClr val="FFFFFF"/>
              </a:solidFill>
              <a:ea typeface="ＭＳ Ｐゴシック" charset="0"/>
              <a:cs typeface="ＭＳ Ｐゴシック" charset="0"/>
            </a:endParaRPr>
          </a:p>
        </p:txBody>
      </p:sp>
    </p:spTree>
  </p:cSld>
  <p:clrMap bg1="dk2" tx1="lt1" bg2="dk1" tx2="lt2" accent1="accent1" accent2="accent2" accent3="accent3" accent4="accent4" accent5="accent5" accent6="accent6" hlink="hlink" folHlink="folHlink"/>
  <p:sldLayoutIdLst>
    <p:sldLayoutId id="2147483701" r:id="rId1"/>
    <p:sldLayoutId id="2147483702" r:id="rId2"/>
  </p:sldLayoutIdLst>
  <p:transition xmlns:p14="http://schemas.microsoft.com/office/powerpoint/2010/main" spd="med" advClick="0">
    <p:fade/>
  </p:transition>
  <p:txStyles>
    <p:titleStyle>
      <a:lvl1pPr algn="ctr" rtl="0" eaLnBrk="0" fontAlgn="base" hangingPunct="0">
        <a:spcBef>
          <a:spcPct val="0"/>
        </a:spcBef>
        <a:spcAft>
          <a:spcPct val="0"/>
        </a:spcAft>
        <a:defRPr sz="3600" b="1">
          <a:solidFill>
            <a:srgbClr val="002656"/>
          </a:solidFill>
          <a:latin typeface="+mj-lt"/>
          <a:ea typeface="+mj-ea"/>
          <a:cs typeface="+mj-cs"/>
        </a:defRPr>
      </a:lvl1pPr>
      <a:lvl2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2pPr>
      <a:lvl3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3pPr>
      <a:lvl4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4pPr>
      <a:lvl5pPr algn="ctr" rtl="0" eaLnBrk="0" fontAlgn="base" hangingPunct="0">
        <a:spcBef>
          <a:spcPct val="0"/>
        </a:spcBef>
        <a:spcAft>
          <a:spcPct val="0"/>
        </a:spcAft>
        <a:defRPr sz="3600" b="1">
          <a:solidFill>
            <a:srgbClr val="002656"/>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Times New Roman" pitchFamily="-108" charset="0"/>
        </a:defRPr>
      </a:lvl6pPr>
      <a:lvl7pPr marL="914400" algn="ctr" rtl="0" fontAlgn="base">
        <a:spcBef>
          <a:spcPct val="0"/>
        </a:spcBef>
        <a:spcAft>
          <a:spcPct val="0"/>
        </a:spcAft>
        <a:defRPr sz="4400">
          <a:solidFill>
            <a:schemeClr val="tx2"/>
          </a:solidFill>
          <a:latin typeface="Times New Roman" pitchFamily="-108" charset="0"/>
        </a:defRPr>
      </a:lvl7pPr>
      <a:lvl8pPr marL="1371600" algn="ctr" rtl="0" fontAlgn="base">
        <a:spcBef>
          <a:spcPct val="0"/>
        </a:spcBef>
        <a:spcAft>
          <a:spcPct val="0"/>
        </a:spcAft>
        <a:defRPr sz="4400">
          <a:solidFill>
            <a:schemeClr val="tx2"/>
          </a:solidFill>
          <a:latin typeface="Times New Roman" pitchFamily="-108" charset="0"/>
        </a:defRPr>
      </a:lvl8pPr>
      <a:lvl9pPr marL="1828800" algn="ctr" rtl="0" fontAlgn="base">
        <a:spcBef>
          <a:spcPct val="0"/>
        </a:spcBef>
        <a:spcAft>
          <a:spcPct val="0"/>
        </a:spcAft>
        <a:defRPr sz="4400">
          <a:solidFill>
            <a:schemeClr val="tx2"/>
          </a:solidFill>
          <a:latin typeface="Times New Roman" pitchFamily="-108" charset="0"/>
        </a:defRPr>
      </a:lvl9pPr>
    </p:titleStyle>
    <p:bodyStyle>
      <a:lvl1pPr marL="342900" indent="-342900" algn="l" rtl="0" eaLnBrk="0" fontAlgn="base" hangingPunct="0">
        <a:spcBef>
          <a:spcPct val="20000"/>
        </a:spcBef>
        <a:spcAft>
          <a:spcPct val="0"/>
        </a:spcAft>
        <a:buChar char="•"/>
        <a:defRPr sz="3200">
          <a:solidFill>
            <a:srgbClr val="505153"/>
          </a:solidFill>
          <a:latin typeface="+mn-lt"/>
          <a:ea typeface="+mn-ea"/>
          <a:cs typeface="+mn-cs"/>
        </a:defRPr>
      </a:lvl1pPr>
      <a:lvl2pPr marL="742950" indent="-285750" algn="l" rtl="0" eaLnBrk="0" fontAlgn="base" hangingPunct="0">
        <a:spcBef>
          <a:spcPct val="20000"/>
        </a:spcBef>
        <a:spcAft>
          <a:spcPct val="0"/>
        </a:spcAft>
        <a:buChar char="–"/>
        <a:defRPr sz="2800">
          <a:solidFill>
            <a:srgbClr val="505153"/>
          </a:solidFill>
          <a:latin typeface="+mn-lt"/>
          <a:ea typeface="+mn-ea"/>
        </a:defRPr>
      </a:lvl2pPr>
      <a:lvl3pPr marL="1143000" indent="-228600" algn="l" rtl="0" eaLnBrk="0" fontAlgn="base" hangingPunct="0">
        <a:spcBef>
          <a:spcPct val="20000"/>
        </a:spcBef>
        <a:spcAft>
          <a:spcPct val="0"/>
        </a:spcAft>
        <a:buChar char="•"/>
        <a:defRPr sz="2400">
          <a:solidFill>
            <a:srgbClr val="505153"/>
          </a:solidFill>
          <a:latin typeface="+mn-lt"/>
          <a:ea typeface="+mn-ea"/>
        </a:defRPr>
      </a:lvl3pPr>
      <a:lvl4pPr marL="1600200" indent="-228600" algn="l" rtl="0" eaLnBrk="0" fontAlgn="base" hangingPunct="0">
        <a:spcBef>
          <a:spcPct val="20000"/>
        </a:spcBef>
        <a:spcAft>
          <a:spcPct val="0"/>
        </a:spcAft>
        <a:buChar char="–"/>
        <a:defRPr sz="2000">
          <a:solidFill>
            <a:srgbClr val="505153"/>
          </a:solidFill>
          <a:latin typeface="+mn-lt"/>
          <a:ea typeface="+mn-ea"/>
        </a:defRPr>
      </a:lvl4pPr>
      <a:lvl5pPr marL="2057400" indent="-228600" algn="l" rtl="0" eaLnBrk="0" fontAlgn="base" hangingPunct="0">
        <a:spcBef>
          <a:spcPct val="20000"/>
        </a:spcBef>
        <a:spcAft>
          <a:spcPct val="0"/>
        </a:spcAft>
        <a:buChar char="»"/>
        <a:defRPr sz="2000">
          <a:solidFill>
            <a:srgbClr val="505153"/>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5.xml"/><Relationship Id="rId3" Type="http://schemas.openxmlformats.org/officeDocument/2006/relationships/image" Target="../media/image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9.xml"/><Relationship Id="rId3" Type="http://schemas.openxmlformats.org/officeDocument/2006/relationships/image" Target="../media/image1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 Id="rId3"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4.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oleObject" Target="../embeddings/oleObject1.bin"/><Relationship Id="rId5" Type="http://schemas.openxmlformats.org/officeDocument/2006/relationships/oleObject" Target="../embeddings/Microsoft_Excel_97_-_2004_Worksheet1.xls"/><Relationship Id="rId6" Type="http://schemas.openxmlformats.org/officeDocument/2006/relationships/image" Target="../media/image5.png"/><Relationship Id="rId1" Type="http://schemas.openxmlformats.org/officeDocument/2006/relationships/vmlDrawing" Target="../drawings/vmlDrawing1.vml"/><Relationship Id="rId2"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oleObject" Target="../embeddings/oleObject2.bin"/><Relationship Id="rId5" Type="http://schemas.openxmlformats.org/officeDocument/2006/relationships/oleObject" Target="../embeddings/Microsoft_Excel_97_-_2004_Worksheet2.xls"/><Relationship Id="rId6" Type="http://schemas.openxmlformats.org/officeDocument/2006/relationships/image" Target="../media/image6.png"/><Relationship Id="rId1" Type="http://schemas.openxmlformats.org/officeDocument/2006/relationships/vmlDrawing" Target="../drawings/vmlDrawing2.vml"/><Relationship Id="rId2"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10.jpeg"/><Relationship Id="rId1" Type="http://schemas.openxmlformats.org/officeDocument/2006/relationships/slideLayout" Target="../slideLayouts/slideLayout1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381000" y="1327150"/>
            <a:ext cx="8266113" cy="4144963"/>
          </a:xfrm>
          <a:prstGeom prst="rect">
            <a:avLst/>
          </a:prstGeom>
          <a:noFill/>
          <a:ln w="9525">
            <a:noFill/>
            <a:miter lim="800000"/>
            <a:headEnd/>
            <a:tailEnd/>
          </a:ln>
        </p:spPr>
        <p:txBody>
          <a:bodyPr>
            <a:prstTxWarp prst="textNoShape">
              <a:avLst/>
            </a:prstTxWarp>
          </a:bodyPr>
          <a:lstStyle/>
          <a:p>
            <a:pPr algn="ctr" defTabSz="449263" eaLnBrk="1" hangingPunct="1">
              <a:spcBef>
                <a:spcPts val="800"/>
              </a:spcBef>
              <a:buClr>
                <a:srgbClr val="000000"/>
              </a:buClr>
              <a:buSzPct val="100000"/>
              <a:buFont typeface="Times New Roman" charset="0"/>
              <a:buNone/>
            </a:pPr>
            <a:r>
              <a:rPr lang="en-US" sz="2600" b="1" dirty="0">
                <a:solidFill>
                  <a:srgbClr val="002053"/>
                </a:solidFill>
                <a:latin typeface="Arial"/>
                <a:ea typeface="ＭＳ Ｐゴシック" charset="-128"/>
                <a:cs typeface="Arial"/>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81000" y="0"/>
            <a:ext cx="8534400" cy="990600"/>
          </a:xfrm>
        </p:spPr>
        <p:txBody>
          <a:bodyPr/>
          <a:lstStyle/>
          <a:p>
            <a:r>
              <a:rPr lang="en-US" sz="4800"/>
              <a:t>Extensive Mediastinal Infiltration</a:t>
            </a:r>
          </a:p>
        </p:txBody>
      </p:sp>
      <p:sp>
        <p:nvSpPr>
          <p:cNvPr id="60419" name="Line 3"/>
          <p:cNvSpPr>
            <a:spLocks noChangeShapeType="1"/>
          </p:cNvSpPr>
          <p:nvPr/>
        </p:nvSpPr>
        <p:spPr bwMode="auto">
          <a:xfrm>
            <a:off x="381000" y="1066800"/>
            <a:ext cx="8534400" cy="0"/>
          </a:xfrm>
          <a:prstGeom prst="line">
            <a:avLst/>
          </a:prstGeom>
          <a:noFill/>
          <a:ln w="63500" cmpd="thinThick">
            <a:solidFill>
              <a:schemeClr val="accent2"/>
            </a:solidFill>
            <a:round/>
            <a:headEnd/>
            <a:tailEnd/>
          </a:ln>
          <a:effectLst/>
        </p:spPr>
        <p:txBody>
          <a:bodyPr wrap="none" anchor="ctr"/>
          <a:lstStyle/>
          <a:p>
            <a:endParaRPr lang="en-US"/>
          </a:p>
        </p:txBody>
      </p:sp>
      <p:pic>
        <p:nvPicPr>
          <p:cNvPr id="60420" name="Picture 4" descr="Batten 12-03 B_3_21"/>
          <p:cNvPicPr>
            <a:picLocks noChangeAspect="1" noChangeArrowheads="1"/>
          </p:cNvPicPr>
          <p:nvPr/>
        </p:nvPicPr>
        <p:blipFill>
          <a:blip r:embed="rId3" cstate="print"/>
          <a:srcRect l="3735" t="26875" b="9491"/>
          <a:stretch>
            <a:fillRect/>
          </a:stretch>
        </p:blipFill>
        <p:spPr bwMode="auto">
          <a:xfrm>
            <a:off x="838200" y="1354138"/>
            <a:ext cx="7543800" cy="4986337"/>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304800" y="76200"/>
            <a:ext cx="8610600" cy="685800"/>
          </a:xfrm>
        </p:spPr>
        <p:txBody>
          <a:bodyPr/>
          <a:lstStyle/>
          <a:p>
            <a:r>
              <a:rPr lang="en-US" sz="4000" dirty="0"/>
              <a:t>Extensive Mediastinal Infiltration</a:t>
            </a:r>
          </a:p>
        </p:txBody>
      </p:sp>
      <p:sp>
        <p:nvSpPr>
          <p:cNvPr id="67587" name="Rectangle 3"/>
          <p:cNvSpPr>
            <a:spLocks noGrp="1" noChangeArrowheads="1"/>
          </p:cNvSpPr>
          <p:nvPr>
            <p:ph type="body" idx="1"/>
          </p:nvPr>
        </p:nvSpPr>
        <p:spPr>
          <a:xfrm>
            <a:off x="533400" y="990600"/>
            <a:ext cx="8382000" cy="5410200"/>
          </a:xfrm>
        </p:spPr>
        <p:txBody>
          <a:bodyPr/>
          <a:lstStyle/>
          <a:p>
            <a:pPr>
              <a:lnSpc>
                <a:spcPct val="90000"/>
              </a:lnSpc>
              <a:buFontTx/>
              <a:buNone/>
            </a:pPr>
            <a:r>
              <a:rPr lang="en-US" sz="2800" dirty="0"/>
              <a:t>Reliability of CT: </a:t>
            </a:r>
          </a:p>
          <a:p>
            <a:pPr lvl="1">
              <a:lnSpc>
                <a:spcPct val="90000"/>
              </a:lnSpc>
            </a:pPr>
            <a:r>
              <a:rPr lang="en-US" sz="2400" dirty="0"/>
              <a:t>FP rate probably ~ 0 </a:t>
            </a:r>
          </a:p>
          <a:p>
            <a:pPr lvl="1">
              <a:lnSpc>
                <a:spcPct val="90000"/>
              </a:lnSpc>
            </a:pPr>
            <a:r>
              <a:rPr lang="en-US" sz="2400" dirty="0"/>
              <a:t>But no actual data available</a:t>
            </a:r>
          </a:p>
          <a:p>
            <a:pPr lvl="2">
              <a:lnSpc>
                <a:spcPct val="90000"/>
              </a:lnSpc>
            </a:pPr>
            <a:endParaRPr lang="en-US" sz="2000" dirty="0"/>
          </a:p>
          <a:p>
            <a:pPr>
              <a:lnSpc>
                <a:spcPct val="90000"/>
              </a:lnSpc>
              <a:buFontTx/>
              <a:buNone/>
            </a:pPr>
            <a:r>
              <a:rPr lang="en-US" sz="2800" dirty="0"/>
              <a:t>Reliability of PET: </a:t>
            </a:r>
          </a:p>
          <a:p>
            <a:pPr lvl="1">
              <a:lnSpc>
                <a:spcPct val="90000"/>
              </a:lnSpc>
            </a:pPr>
            <a:r>
              <a:rPr lang="en-US" sz="2400" dirty="0"/>
              <a:t>FP rate probably ~ 0</a:t>
            </a:r>
          </a:p>
          <a:p>
            <a:pPr lvl="1">
              <a:lnSpc>
                <a:spcPct val="90000"/>
              </a:lnSpc>
            </a:pPr>
            <a:r>
              <a:rPr lang="en-US" sz="2400" dirty="0"/>
              <a:t>But no actual data available</a:t>
            </a:r>
          </a:p>
          <a:p>
            <a:pPr lvl="2">
              <a:lnSpc>
                <a:spcPct val="90000"/>
              </a:lnSpc>
            </a:pPr>
            <a:endParaRPr lang="en-US" sz="2000" dirty="0" smtClean="0"/>
          </a:p>
          <a:p>
            <a:pPr>
              <a:lnSpc>
                <a:spcPct val="90000"/>
              </a:lnSpc>
            </a:pPr>
            <a:r>
              <a:rPr lang="en-US" sz="2800" dirty="0" smtClean="0"/>
              <a:t>Radiographic </a:t>
            </a:r>
            <a:r>
              <a:rPr lang="en-US" sz="2800" dirty="0"/>
              <a:t>mediastinal staging is </a:t>
            </a:r>
            <a:r>
              <a:rPr lang="en-US" sz="2800" dirty="0" smtClean="0"/>
              <a:t>sufficient</a:t>
            </a:r>
          </a:p>
          <a:p>
            <a:pPr>
              <a:lnSpc>
                <a:spcPct val="90000"/>
              </a:lnSpc>
            </a:pPr>
            <a:r>
              <a:rPr lang="en-US" sz="2800" dirty="0" smtClean="0"/>
              <a:t>Need tissue to confirm </a:t>
            </a:r>
            <a:r>
              <a:rPr lang="en-US" sz="2800" b="1" u="sng" dirty="0" smtClean="0"/>
              <a:t>diagnosis</a:t>
            </a:r>
            <a:r>
              <a:rPr lang="en-US" sz="2800" dirty="0" smtClean="0"/>
              <a:t>, not stage </a:t>
            </a:r>
          </a:p>
          <a:p>
            <a:pPr lvl="1">
              <a:lnSpc>
                <a:spcPct val="90000"/>
              </a:lnSpc>
            </a:pPr>
            <a:r>
              <a:rPr lang="en-US" sz="2400" dirty="0" smtClean="0"/>
              <a:t>Get tissue by whatever method is easiest</a:t>
            </a:r>
            <a:endParaRPr lang="en-US" dirty="0" smtClean="0"/>
          </a:p>
          <a:p>
            <a:pPr>
              <a:lnSpc>
                <a:spcPct val="90000"/>
              </a:lnSpc>
            </a:pPr>
            <a:r>
              <a:rPr lang="en-US" sz="2800" dirty="0" smtClean="0"/>
              <a:t>Need PET/Brain MRI to r/o distant </a:t>
            </a:r>
            <a:r>
              <a:rPr lang="en-US" sz="2800" dirty="0" err="1" smtClean="0"/>
              <a:t>mets</a:t>
            </a:r>
            <a:r>
              <a:rPr lang="en-US" sz="2800" dirty="0" smtClean="0"/>
              <a:t> even if </a:t>
            </a:r>
          </a:p>
          <a:p>
            <a:pPr>
              <a:lnSpc>
                <a:spcPct val="90000"/>
              </a:lnSpc>
              <a:buFontTx/>
              <a:buNone/>
            </a:pPr>
            <a:r>
              <a:rPr lang="en-US" sz="2800" dirty="0" smtClean="0"/>
              <a:t>	asymptomatic</a:t>
            </a:r>
          </a:p>
        </p:txBody>
      </p:sp>
      <p:sp>
        <p:nvSpPr>
          <p:cNvPr id="67588" name="Line 4"/>
          <p:cNvSpPr>
            <a:spLocks noChangeShapeType="1"/>
          </p:cNvSpPr>
          <p:nvPr/>
        </p:nvSpPr>
        <p:spPr bwMode="auto">
          <a:xfrm>
            <a:off x="457200" y="838200"/>
            <a:ext cx="8382000" cy="0"/>
          </a:xfrm>
          <a:prstGeom prst="line">
            <a:avLst/>
          </a:prstGeom>
          <a:noFill/>
          <a:ln w="63500" cmpd="thinThick">
            <a:solidFill>
              <a:schemeClr val="accent2"/>
            </a:solidFill>
            <a:round/>
            <a:headEnd/>
            <a:tailEnd/>
          </a:ln>
          <a:effectLst/>
        </p:spPr>
        <p:txBody>
          <a:bodyPr wrap="none" anchor="ctr"/>
          <a:lstStyle/>
          <a:p>
            <a:endParaRPr lang="en-US"/>
          </a:p>
        </p:txBody>
      </p:sp>
      <p:pic>
        <p:nvPicPr>
          <p:cNvPr id="67589" name="Picture 5" descr="Batten_3_23"/>
          <p:cNvPicPr>
            <a:picLocks noChangeAspect="1" noChangeArrowheads="1"/>
          </p:cNvPicPr>
          <p:nvPr/>
        </p:nvPicPr>
        <p:blipFill>
          <a:blip r:embed="rId3" cstate="print">
            <a:lum bright="6000" contrast="-12000"/>
          </a:blip>
          <a:srcRect l="3735" t="27550" r="813" b="10960"/>
          <a:stretch>
            <a:fillRect/>
          </a:stretch>
        </p:blipFill>
        <p:spPr bwMode="auto">
          <a:xfrm>
            <a:off x="5638800" y="1219200"/>
            <a:ext cx="3200400" cy="2062163"/>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58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7587">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7587">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587">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587">
                                            <p:txEl>
                                              <p:pRg st="11" end="1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7587">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7587">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758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685800" y="0"/>
            <a:ext cx="7772400" cy="1143000"/>
          </a:xfrm>
        </p:spPr>
        <p:txBody>
          <a:bodyPr/>
          <a:lstStyle/>
          <a:p>
            <a:r>
              <a:rPr lang="en-US" sz="4800"/>
              <a:t>Discrete Nodal Enlargement</a:t>
            </a:r>
          </a:p>
        </p:txBody>
      </p:sp>
      <p:sp>
        <p:nvSpPr>
          <p:cNvPr id="61443" name="Line 3"/>
          <p:cNvSpPr>
            <a:spLocks noChangeShapeType="1"/>
          </p:cNvSpPr>
          <p:nvPr/>
        </p:nvSpPr>
        <p:spPr bwMode="auto">
          <a:xfrm>
            <a:off x="381000" y="1066800"/>
            <a:ext cx="8534400" cy="0"/>
          </a:xfrm>
          <a:prstGeom prst="line">
            <a:avLst/>
          </a:prstGeom>
          <a:noFill/>
          <a:ln w="63500" cmpd="thinThick">
            <a:solidFill>
              <a:schemeClr val="accent2"/>
            </a:solidFill>
            <a:round/>
            <a:headEnd/>
            <a:tailEnd/>
          </a:ln>
          <a:effectLst/>
        </p:spPr>
        <p:txBody>
          <a:bodyPr wrap="none" anchor="ctr"/>
          <a:lstStyle/>
          <a:p>
            <a:endParaRPr lang="en-US"/>
          </a:p>
        </p:txBody>
      </p:sp>
      <p:pic>
        <p:nvPicPr>
          <p:cNvPr id="61444" name="Picture 4" descr="Blackwell2_1_20"/>
          <p:cNvPicPr>
            <a:picLocks noChangeAspect="1" noChangeArrowheads="1"/>
          </p:cNvPicPr>
          <p:nvPr/>
        </p:nvPicPr>
        <p:blipFill>
          <a:blip r:embed="rId3" cstate="print">
            <a:lum bright="12000" contrast="24000"/>
          </a:blip>
          <a:srcRect l="5746" t="18753" r="4597" b="14590"/>
          <a:stretch>
            <a:fillRect/>
          </a:stretch>
        </p:blipFill>
        <p:spPr bwMode="auto">
          <a:xfrm>
            <a:off x="1066800" y="1371600"/>
            <a:ext cx="6934200" cy="515620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228600" y="228600"/>
            <a:ext cx="8686800" cy="533400"/>
          </a:xfrm>
        </p:spPr>
        <p:txBody>
          <a:bodyPr/>
          <a:lstStyle/>
          <a:p>
            <a:r>
              <a:rPr lang="en-US" dirty="0">
                <a:solidFill>
                  <a:srgbClr val="FFFF00"/>
                </a:solidFill>
              </a:rPr>
              <a:t>Reliability of CT for N2,3 Nodes</a:t>
            </a:r>
          </a:p>
        </p:txBody>
      </p:sp>
      <p:sp>
        <p:nvSpPr>
          <p:cNvPr id="153604" name="Line 4"/>
          <p:cNvSpPr>
            <a:spLocks noChangeShapeType="1"/>
          </p:cNvSpPr>
          <p:nvPr/>
        </p:nvSpPr>
        <p:spPr bwMode="auto">
          <a:xfrm>
            <a:off x="457200" y="838200"/>
            <a:ext cx="8458200" cy="0"/>
          </a:xfrm>
          <a:prstGeom prst="line">
            <a:avLst/>
          </a:prstGeom>
          <a:noFill/>
          <a:ln w="57150" cmpd="thinThick">
            <a:solidFill>
              <a:srgbClr val="FF0000"/>
            </a:solidFill>
            <a:round/>
            <a:headEnd/>
            <a:tailEnd/>
          </a:ln>
          <a:effectLst/>
        </p:spPr>
        <p:txBody>
          <a:bodyPr wrap="none" anchor="ctr"/>
          <a:lstStyle/>
          <a:p>
            <a:endParaRPr lang="en-US"/>
          </a:p>
        </p:txBody>
      </p:sp>
      <p:graphicFrame>
        <p:nvGraphicFramePr>
          <p:cNvPr id="7" name="Table 6"/>
          <p:cNvGraphicFramePr>
            <a:graphicFrameLocks noGrp="1"/>
          </p:cNvGraphicFramePr>
          <p:nvPr>
            <p:extLst>
              <p:ext uri="{D42A27DB-BD31-4B8C-83A1-F6EECF244321}">
                <p14:modId xmlns:p14="http://schemas.microsoft.com/office/powerpoint/2010/main" val="2320286291"/>
              </p:ext>
            </p:extLst>
          </p:nvPr>
        </p:nvGraphicFramePr>
        <p:xfrm>
          <a:off x="381000" y="990600"/>
          <a:ext cx="8458200" cy="5311560"/>
        </p:xfrm>
        <a:graphic>
          <a:graphicData uri="http://schemas.openxmlformats.org/drawingml/2006/table">
            <a:tbl>
              <a:tblPr firstRow="1" bandRow="1">
                <a:tableStyleId>{5C22544A-7EE6-4342-B048-85BDC9FD1C3A}</a:tableStyleId>
              </a:tblPr>
              <a:tblGrid>
                <a:gridCol w="1828800"/>
                <a:gridCol w="1639062"/>
                <a:gridCol w="1607058"/>
                <a:gridCol w="1691640"/>
                <a:gridCol w="1691640"/>
              </a:tblGrid>
              <a:tr h="571770">
                <a:tc>
                  <a:txBody>
                    <a:bodyPr/>
                    <a:lstStyle/>
                    <a:p>
                      <a:r>
                        <a:rPr lang="en-US" dirty="0" smtClean="0">
                          <a:solidFill>
                            <a:srgbClr val="FFFF00"/>
                          </a:solidFill>
                        </a:rPr>
                        <a:t>Category</a:t>
                      </a:r>
                      <a:endParaRPr lang="en-US" dirty="0">
                        <a:solidFill>
                          <a:srgbClr val="FFFF00"/>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004A"/>
                    </a:solidFill>
                  </a:tcPr>
                </a:tc>
                <a:tc>
                  <a:txBody>
                    <a:bodyPr/>
                    <a:lstStyle/>
                    <a:p>
                      <a:pPr algn="ctr"/>
                      <a:r>
                        <a:rPr lang="en-US" dirty="0" smtClean="0">
                          <a:solidFill>
                            <a:srgbClr val="FFFF00"/>
                          </a:solidFill>
                        </a:rPr>
                        <a:t>No. of Studies</a:t>
                      </a:r>
                      <a:endParaRPr lang="en-US" dirty="0">
                        <a:solidFill>
                          <a:srgbClr val="FFFF00"/>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004A"/>
                    </a:solidFill>
                  </a:tcPr>
                </a:tc>
                <a:tc>
                  <a:txBody>
                    <a:bodyPr/>
                    <a:lstStyle/>
                    <a:p>
                      <a:pPr algn="ctr"/>
                      <a:r>
                        <a:rPr lang="en-US" dirty="0" smtClean="0">
                          <a:solidFill>
                            <a:srgbClr val="FFFF00"/>
                          </a:solidFill>
                        </a:rPr>
                        <a:t> No. of </a:t>
                      </a:r>
                      <a:r>
                        <a:rPr lang="en-US" dirty="0" err="1" smtClean="0">
                          <a:solidFill>
                            <a:srgbClr val="FFFF00"/>
                          </a:solidFill>
                        </a:rPr>
                        <a:t>Pts</a:t>
                      </a:r>
                      <a:endParaRPr lang="en-US" dirty="0">
                        <a:solidFill>
                          <a:srgbClr val="FFFF00"/>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004A"/>
                    </a:solidFill>
                  </a:tcPr>
                </a:tc>
                <a:tc>
                  <a:txBody>
                    <a:bodyPr/>
                    <a:lstStyle/>
                    <a:p>
                      <a:pPr algn="ctr"/>
                      <a:r>
                        <a:rPr lang="en-US" dirty="0" smtClean="0">
                          <a:solidFill>
                            <a:srgbClr val="FFFF00"/>
                          </a:solidFill>
                        </a:rPr>
                        <a:t>False negative rate</a:t>
                      </a:r>
                      <a:endParaRPr lang="en-US" dirty="0">
                        <a:solidFill>
                          <a:srgbClr val="FFFF00"/>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004A"/>
                    </a:solidFill>
                  </a:tcPr>
                </a:tc>
                <a:tc>
                  <a:txBody>
                    <a:bodyPr/>
                    <a:lstStyle/>
                    <a:p>
                      <a:pPr algn="ctr"/>
                      <a:r>
                        <a:rPr lang="en-US" b="0" dirty="0" smtClean="0">
                          <a:solidFill>
                            <a:srgbClr val="FFFF00"/>
                          </a:solidFill>
                        </a:rPr>
                        <a:t>False positive</a:t>
                      </a:r>
                      <a:r>
                        <a:rPr lang="en-US" b="0" baseline="0" dirty="0" smtClean="0">
                          <a:solidFill>
                            <a:srgbClr val="FFFF00"/>
                          </a:solidFill>
                        </a:rPr>
                        <a:t> rate</a:t>
                      </a:r>
                      <a:endParaRPr lang="en-US" b="0" dirty="0">
                        <a:solidFill>
                          <a:srgbClr val="FFFF00"/>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004A"/>
                    </a:solidFill>
                  </a:tcPr>
                </a:tc>
              </a:tr>
              <a:tr h="389290">
                <a:tc>
                  <a:txBody>
                    <a:bodyPr/>
                    <a:lstStyle/>
                    <a:p>
                      <a:r>
                        <a:rPr lang="en-US" dirty="0" smtClean="0">
                          <a:solidFill>
                            <a:schemeClr val="tx1"/>
                          </a:solidFill>
                        </a:rPr>
                        <a:t>Squamous</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a:r>
                        <a:rPr lang="en-US" dirty="0" smtClean="0">
                          <a:solidFill>
                            <a:schemeClr val="tx1"/>
                          </a:solidFill>
                        </a:rPr>
                        <a:t>10</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a:r>
                        <a:rPr lang="en-US" dirty="0" smtClean="0">
                          <a:solidFill>
                            <a:schemeClr val="tx1"/>
                          </a:solidFill>
                        </a:rPr>
                        <a:t>1,071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a:r>
                        <a:rPr lang="en-US" dirty="0" smtClean="0">
                          <a:solidFill>
                            <a:schemeClr val="tx1"/>
                          </a:solidFill>
                        </a:rPr>
                        <a:t>10%</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noFill/>
                  </a:tcPr>
                </a:tc>
                <a:tc>
                  <a:txBody>
                    <a:bodyPr/>
                    <a:lstStyle/>
                    <a:p>
                      <a:pPr algn="ctr"/>
                      <a:r>
                        <a:rPr lang="en-US" b="0" dirty="0" smtClean="0">
                          <a:solidFill>
                            <a:schemeClr val="tx1"/>
                          </a:solidFill>
                        </a:rPr>
                        <a:t>56%</a:t>
                      </a:r>
                      <a:endParaRPr lang="en-US" b="0"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noFill/>
                  </a:tcPr>
                </a:tc>
              </a:tr>
              <a:tr h="389290">
                <a:tc>
                  <a:txBody>
                    <a:bodyPr/>
                    <a:lstStyle/>
                    <a:p>
                      <a:r>
                        <a:rPr lang="en-US" dirty="0" smtClean="0">
                          <a:solidFill>
                            <a:schemeClr val="tx1"/>
                          </a:solidFill>
                        </a:rPr>
                        <a:t>Adenocarcinoma</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10</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1,005</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19%</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b="0" dirty="0" smtClean="0">
                          <a:solidFill>
                            <a:schemeClr val="tx1"/>
                          </a:solidFill>
                        </a:rPr>
                        <a:t>41%</a:t>
                      </a:r>
                      <a:endParaRPr lang="en-US" b="0"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Peripheral</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8</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1,151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14%</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b="0" dirty="0" smtClean="0">
                          <a:solidFill>
                            <a:schemeClr val="tx1"/>
                          </a:solidFill>
                        </a:rPr>
                        <a:t>49%</a:t>
                      </a:r>
                      <a:endParaRPr lang="en-US" b="0"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Central</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8</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763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22%</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b="0" dirty="0" smtClean="0">
                          <a:solidFill>
                            <a:schemeClr val="tx1"/>
                          </a:solidFill>
                        </a:rPr>
                        <a:t>41%</a:t>
                      </a:r>
                      <a:endParaRPr lang="en-US" b="0"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cN0</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342</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17%</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b="0" dirty="0" smtClean="0">
                          <a:solidFill>
                            <a:schemeClr val="tx1"/>
                          </a:solidFill>
                        </a:rPr>
                        <a:t>-</a:t>
                      </a:r>
                      <a:endParaRPr lang="en-US" b="0"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cN1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37</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27%</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b="0" dirty="0" smtClean="0">
                          <a:solidFill>
                            <a:schemeClr val="tx1"/>
                          </a:solidFill>
                        </a:rPr>
                        <a:t>-</a:t>
                      </a:r>
                      <a:endParaRPr lang="en-US" b="0"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All T1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12</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741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10%</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b="0" dirty="0" smtClean="0">
                          <a:solidFill>
                            <a:schemeClr val="tx1"/>
                          </a:solidFill>
                        </a:rPr>
                        <a:t>42%</a:t>
                      </a:r>
                      <a:endParaRPr lang="en-US" b="0"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All T2,3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9</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910</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16%</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b="0" dirty="0" smtClean="0">
                          <a:solidFill>
                            <a:schemeClr val="tx1"/>
                          </a:solidFill>
                        </a:rPr>
                        <a:t>39%</a:t>
                      </a:r>
                      <a:endParaRPr lang="en-US" b="0"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Peripheral</a:t>
                      </a:r>
                      <a:r>
                        <a:rPr lang="en-US" baseline="0" dirty="0" smtClean="0">
                          <a:solidFill>
                            <a:schemeClr val="tx1"/>
                          </a:solidFill>
                        </a:rPr>
                        <a:t> T1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6</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409</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9%</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b="0" dirty="0" smtClean="0">
                          <a:solidFill>
                            <a:schemeClr val="tx1"/>
                          </a:solidFill>
                        </a:rPr>
                        <a:t>39%</a:t>
                      </a:r>
                      <a:endParaRPr lang="en-US" b="0"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Peripheral T2,3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4</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282</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b="0" dirty="0" smtClean="0">
                          <a:solidFill>
                            <a:schemeClr val="tx1"/>
                          </a:solidFill>
                        </a:rPr>
                        <a:t>32%</a:t>
                      </a:r>
                      <a:endParaRPr lang="en-US" b="0"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Obstruction</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123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b="0" dirty="0" smtClean="0">
                          <a:solidFill>
                            <a:schemeClr val="tx1"/>
                          </a:solidFill>
                        </a:rPr>
                        <a:t>42%</a:t>
                      </a:r>
                      <a:endParaRPr lang="en-US" b="0"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Granuloma</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48</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18%</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b="0" dirty="0" smtClean="0">
                          <a:solidFill>
                            <a:schemeClr val="tx1"/>
                          </a:solidFill>
                        </a:rPr>
                        <a:t>22%</a:t>
                      </a:r>
                      <a:endParaRPr lang="en-US" b="0"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r>
            </a:tbl>
          </a:graphicData>
        </a:graphic>
      </p:graphicFrame>
      <p:sp>
        <p:nvSpPr>
          <p:cNvPr id="9" name="Text Box 5"/>
          <p:cNvSpPr txBox="1">
            <a:spLocks noChangeArrowheads="1"/>
          </p:cNvSpPr>
          <p:nvPr/>
        </p:nvSpPr>
        <p:spPr bwMode="auto">
          <a:xfrm>
            <a:off x="609600" y="6324600"/>
            <a:ext cx="8108950" cy="366713"/>
          </a:xfrm>
          <a:prstGeom prst="rect">
            <a:avLst/>
          </a:prstGeom>
          <a:noFill/>
          <a:ln w="50800" cmpd="dbl">
            <a:noFill/>
            <a:miter lim="800000"/>
            <a:headEnd/>
            <a:tailEnd/>
          </a:ln>
          <a:effectLst/>
        </p:spPr>
        <p:txBody>
          <a:bodyPr wrap="none">
            <a:spAutoFit/>
          </a:bodyPr>
          <a:lstStyle/>
          <a:p>
            <a:pPr algn="l"/>
            <a:r>
              <a:rPr lang="en-US" sz="1800" dirty="0"/>
              <a:t>Ref: </a:t>
            </a:r>
            <a:r>
              <a:rPr lang="en-US" sz="1800" dirty="0" err="1"/>
              <a:t>Detterbeck</a:t>
            </a:r>
            <a:r>
              <a:rPr lang="en-US" sz="1800" dirty="0"/>
              <a:t> </a:t>
            </a:r>
            <a:r>
              <a:rPr lang="en-US" sz="1800" dirty="0" err="1"/>
              <a:t>Ch</a:t>
            </a:r>
            <a:r>
              <a:rPr lang="en-US" sz="1800" dirty="0"/>
              <a:t> 5 in </a:t>
            </a:r>
            <a:r>
              <a:rPr lang="en-US" sz="1800" u="sng" dirty="0"/>
              <a:t>Diagnosis and Treatment of Lung Cancer</a:t>
            </a:r>
            <a:r>
              <a:rPr lang="en-US" sz="1800" dirty="0"/>
              <a:t>. 2001 WB Saunders</a:t>
            </a:r>
          </a:p>
        </p:txBody>
      </p:sp>
      <p:sp>
        <p:nvSpPr>
          <p:cNvPr id="2" name="Rectangle 1"/>
          <p:cNvSpPr/>
          <p:nvPr/>
        </p:nvSpPr>
        <p:spPr bwMode="auto">
          <a:xfrm>
            <a:off x="7162800" y="990600"/>
            <a:ext cx="1676400" cy="533400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04800" y="304800"/>
            <a:ext cx="8610600" cy="685800"/>
          </a:xfrm>
        </p:spPr>
        <p:txBody>
          <a:bodyPr/>
          <a:lstStyle/>
          <a:p>
            <a:r>
              <a:rPr lang="en-US" sz="4000"/>
              <a:t>Discrete Nodal Enlargement </a:t>
            </a:r>
            <a:r>
              <a:rPr lang="en-US" sz="3200"/>
              <a:t>(cN2,3)</a:t>
            </a:r>
          </a:p>
        </p:txBody>
      </p:sp>
      <p:sp>
        <p:nvSpPr>
          <p:cNvPr id="70659" name="Rectangle 3"/>
          <p:cNvSpPr>
            <a:spLocks noGrp="1" noChangeArrowheads="1"/>
          </p:cNvSpPr>
          <p:nvPr>
            <p:ph type="body" idx="1"/>
          </p:nvPr>
        </p:nvSpPr>
        <p:spPr>
          <a:xfrm>
            <a:off x="533400" y="1219200"/>
            <a:ext cx="8382000" cy="5410200"/>
          </a:xfrm>
        </p:spPr>
        <p:txBody>
          <a:bodyPr/>
          <a:lstStyle/>
          <a:p>
            <a:pPr>
              <a:buFontTx/>
              <a:buNone/>
            </a:pPr>
            <a:r>
              <a:rPr lang="en-US"/>
              <a:t>Reliability of CT: </a:t>
            </a:r>
          </a:p>
          <a:p>
            <a:pPr lvl="1"/>
            <a:r>
              <a:rPr lang="en-US"/>
              <a:t>FP rate 40% (~ 5000 pts, 10 studies) </a:t>
            </a:r>
          </a:p>
          <a:p>
            <a:pPr lvl="1"/>
            <a:endParaRPr lang="en-US"/>
          </a:p>
          <a:p>
            <a:pPr>
              <a:buFontTx/>
              <a:buNone/>
            </a:pPr>
            <a:r>
              <a:rPr lang="en-US"/>
              <a:t>Reliability of PET: </a:t>
            </a:r>
          </a:p>
          <a:p>
            <a:pPr lvl="1"/>
            <a:r>
              <a:rPr lang="en-US">
                <a:solidFill>
                  <a:srgbClr val="00FFFF"/>
                </a:solidFill>
              </a:rPr>
              <a:t>FP rate generally ~ 15%</a:t>
            </a:r>
            <a:endParaRPr lang="en-US"/>
          </a:p>
          <a:p>
            <a:pPr lvl="1"/>
            <a:r>
              <a:rPr lang="en-US"/>
              <a:t>FN rate estimated ~ 25 % </a:t>
            </a:r>
            <a:r>
              <a:rPr lang="en-US" sz="2400"/>
              <a:t>(Dietlein 00, Gould 03)</a:t>
            </a:r>
          </a:p>
          <a:p>
            <a:pPr lvl="1"/>
            <a:r>
              <a:rPr lang="en-US"/>
              <a:t>FN rate 20%</a:t>
            </a:r>
            <a:r>
              <a:rPr lang="en-US" sz="2400"/>
              <a:t>	(Cerfolio 05)</a:t>
            </a:r>
          </a:p>
          <a:p>
            <a:pPr lvl="1"/>
            <a:r>
              <a:rPr lang="en-US"/>
              <a:t>FN rate 28% together with cN1 </a:t>
            </a:r>
            <a:r>
              <a:rPr lang="en-US" sz="2400"/>
              <a:t>(Serra 06)</a:t>
            </a:r>
          </a:p>
          <a:p>
            <a:pPr lvl="1"/>
            <a:endParaRPr lang="en-US"/>
          </a:p>
          <a:p>
            <a:pPr>
              <a:buFont typeface="Symbol" pitchFamily="18" charset="2"/>
              <a:buChar char="®"/>
            </a:pPr>
            <a:r>
              <a:rPr lang="en-US"/>
              <a:t> Invasive biopsy is necessary</a:t>
            </a:r>
          </a:p>
        </p:txBody>
      </p:sp>
      <p:sp>
        <p:nvSpPr>
          <p:cNvPr id="70660" name="Line 4"/>
          <p:cNvSpPr>
            <a:spLocks noChangeShapeType="1"/>
          </p:cNvSpPr>
          <p:nvPr/>
        </p:nvSpPr>
        <p:spPr bwMode="auto">
          <a:xfrm>
            <a:off x="457200" y="1066800"/>
            <a:ext cx="83820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65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0659">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0659">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0659">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0659">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065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685800" y="152400"/>
            <a:ext cx="7772400" cy="838200"/>
          </a:xfrm>
        </p:spPr>
        <p:txBody>
          <a:bodyPr/>
          <a:lstStyle/>
          <a:p>
            <a:r>
              <a:rPr lang="en-US" sz="4800"/>
              <a:t>Central Stage I, II NSCLC</a:t>
            </a:r>
          </a:p>
        </p:txBody>
      </p:sp>
      <p:sp>
        <p:nvSpPr>
          <p:cNvPr id="62467" name="Line 3"/>
          <p:cNvSpPr>
            <a:spLocks noChangeShapeType="1"/>
          </p:cNvSpPr>
          <p:nvPr/>
        </p:nvSpPr>
        <p:spPr bwMode="auto">
          <a:xfrm>
            <a:off x="381000" y="1066800"/>
            <a:ext cx="8534400" cy="0"/>
          </a:xfrm>
          <a:prstGeom prst="line">
            <a:avLst/>
          </a:prstGeom>
          <a:noFill/>
          <a:ln w="63500" cmpd="thinThick">
            <a:solidFill>
              <a:schemeClr val="accent2"/>
            </a:solidFill>
            <a:round/>
            <a:headEnd/>
            <a:tailEnd/>
          </a:ln>
          <a:effectLst/>
        </p:spPr>
        <p:txBody>
          <a:bodyPr wrap="none" anchor="ctr"/>
          <a:lstStyle/>
          <a:p>
            <a:endParaRPr lang="en-US"/>
          </a:p>
        </p:txBody>
      </p:sp>
      <p:pic>
        <p:nvPicPr>
          <p:cNvPr id="62468" name="Picture 4" descr="Mottinger_1_46"/>
          <p:cNvPicPr>
            <a:picLocks noChangeAspect="1" noChangeArrowheads="1"/>
          </p:cNvPicPr>
          <p:nvPr/>
        </p:nvPicPr>
        <p:blipFill>
          <a:blip r:embed="rId3" cstate="print">
            <a:lum contrast="6000"/>
          </a:blip>
          <a:srcRect t="19644" b="12384"/>
          <a:stretch>
            <a:fillRect/>
          </a:stretch>
        </p:blipFill>
        <p:spPr bwMode="auto">
          <a:xfrm>
            <a:off x="838200" y="1289050"/>
            <a:ext cx="7467600" cy="507365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bwMode="auto">
          <a:xfrm>
            <a:off x="685800" y="152400"/>
            <a:ext cx="7772400" cy="762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mtClean="0">
                <a:solidFill>
                  <a:srgbClr val="FFFF00"/>
                </a:solidFill>
              </a:rPr>
              <a:t>Reliability of CT for N2,3 Nodes</a:t>
            </a:r>
            <a:endParaRPr lang="en-US">
              <a:solidFill>
                <a:srgbClr val="FFFF00"/>
              </a:solidFill>
            </a:endParaRPr>
          </a:p>
        </p:txBody>
      </p:sp>
      <p:sp>
        <p:nvSpPr>
          <p:cNvPr id="8" name="Line 4"/>
          <p:cNvSpPr>
            <a:spLocks noChangeShapeType="1"/>
          </p:cNvSpPr>
          <p:nvPr/>
        </p:nvSpPr>
        <p:spPr bwMode="auto">
          <a:xfrm>
            <a:off x="457200" y="838200"/>
            <a:ext cx="8458200" cy="0"/>
          </a:xfrm>
          <a:prstGeom prst="line">
            <a:avLst/>
          </a:prstGeom>
          <a:noFill/>
          <a:ln w="57150" cmpd="thinThick">
            <a:solidFill>
              <a:srgbClr val="FF0000"/>
            </a:solidFill>
            <a:round/>
            <a:headEnd/>
            <a:tailEnd/>
          </a:ln>
          <a:effectLst/>
        </p:spPr>
        <p:txBody>
          <a:bodyPr wrap="none" anchor="ctr"/>
          <a:lstStyle/>
          <a:p>
            <a:endParaRPr lang="en-US"/>
          </a:p>
        </p:txBody>
      </p:sp>
      <p:sp>
        <p:nvSpPr>
          <p:cNvPr id="9" name="Text Box 5"/>
          <p:cNvSpPr txBox="1">
            <a:spLocks noChangeArrowheads="1"/>
          </p:cNvSpPr>
          <p:nvPr/>
        </p:nvSpPr>
        <p:spPr bwMode="auto">
          <a:xfrm>
            <a:off x="609600" y="6324600"/>
            <a:ext cx="8108950" cy="366713"/>
          </a:xfrm>
          <a:prstGeom prst="rect">
            <a:avLst/>
          </a:prstGeom>
          <a:noFill/>
          <a:ln w="50800" cmpd="dbl">
            <a:noFill/>
            <a:miter lim="800000"/>
            <a:headEnd/>
            <a:tailEnd/>
          </a:ln>
          <a:effectLst/>
        </p:spPr>
        <p:txBody>
          <a:bodyPr wrap="none">
            <a:spAutoFit/>
          </a:bodyPr>
          <a:lstStyle/>
          <a:p>
            <a:pPr algn="l"/>
            <a:r>
              <a:rPr lang="en-US" sz="1800"/>
              <a:t>Ref: Detterbeck Ch 5 in </a:t>
            </a:r>
            <a:r>
              <a:rPr lang="en-US" sz="1800" u="sng"/>
              <a:t>Diagnosis and Treatment of Lung Cancer</a:t>
            </a:r>
            <a:r>
              <a:rPr lang="en-US" sz="1800"/>
              <a:t>. 2001 WB Saunders</a:t>
            </a:r>
          </a:p>
        </p:txBody>
      </p:sp>
      <p:graphicFrame>
        <p:nvGraphicFramePr>
          <p:cNvPr id="11" name="Table 10"/>
          <p:cNvGraphicFramePr>
            <a:graphicFrameLocks noGrp="1"/>
          </p:cNvGraphicFramePr>
          <p:nvPr>
            <p:extLst>
              <p:ext uri="{D42A27DB-BD31-4B8C-83A1-F6EECF244321}">
                <p14:modId xmlns:p14="http://schemas.microsoft.com/office/powerpoint/2010/main" val="3717117693"/>
              </p:ext>
            </p:extLst>
          </p:nvPr>
        </p:nvGraphicFramePr>
        <p:xfrm>
          <a:off x="381000" y="914400"/>
          <a:ext cx="8458200" cy="5311560"/>
        </p:xfrm>
        <a:graphic>
          <a:graphicData uri="http://schemas.openxmlformats.org/drawingml/2006/table">
            <a:tbl>
              <a:tblPr firstRow="1" bandRow="1">
                <a:tableStyleId>{5C22544A-7EE6-4342-B048-85BDC9FD1C3A}</a:tableStyleId>
              </a:tblPr>
              <a:tblGrid>
                <a:gridCol w="1828800"/>
                <a:gridCol w="1639062"/>
                <a:gridCol w="1607058"/>
                <a:gridCol w="1691640"/>
                <a:gridCol w="1691640"/>
              </a:tblGrid>
              <a:tr h="571770">
                <a:tc>
                  <a:txBody>
                    <a:bodyPr/>
                    <a:lstStyle/>
                    <a:p>
                      <a:r>
                        <a:rPr lang="en-US" dirty="0" smtClean="0">
                          <a:solidFill>
                            <a:srgbClr val="FFFF00"/>
                          </a:solidFill>
                        </a:rPr>
                        <a:t>Category</a:t>
                      </a:r>
                      <a:endParaRPr lang="en-US" dirty="0">
                        <a:solidFill>
                          <a:srgbClr val="FFFF00"/>
                        </a:solidFill>
                      </a:endParaRPr>
                    </a:p>
                  </a:txBody>
                  <a:tcPr>
                    <a:solidFill>
                      <a:srgbClr val="00004A"/>
                    </a:solidFill>
                  </a:tcPr>
                </a:tc>
                <a:tc>
                  <a:txBody>
                    <a:bodyPr/>
                    <a:lstStyle/>
                    <a:p>
                      <a:pPr algn="ctr"/>
                      <a:r>
                        <a:rPr lang="en-US" dirty="0" smtClean="0">
                          <a:solidFill>
                            <a:srgbClr val="FFFF00"/>
                          </a:solidFill>
                        </a:rPr>
                        <a:t>No. of Studies</a:t>
                      </a:r>
                      <a:endParaRPr lang="en-US" dirty="0">
                        <a:solidFill>
                          <a:srgbClr val="FFFF00"/>
                        </a:solidFill>
                      </a:endParaRPr>
                    </a:p>
                  </a:txBody>
                  <a:tcPr>
                    <a:solidFill>
                      <a:srgbClr val="00004A"/>
                    </a:solidFill>
                  </a:tcPr>
                </a:tc>
                <a:tc>
                  <a:txBody>
                    <a:bodyPr/>
                    <a:lstStyle/>
                    <a:p>
                      <a:pPr algn="ctr"/>
                      <a:r>
                        <a:rPr lang="en-US" dirty="0" smtClean="0">
                          <a:solidFill>
                            <a:srgbClr val="FFFF00"/>
                          </a:solidFill>
                        </a:rPr>
                        <a:t> No. of </a:t>
                      </a:r>
                      <a:r>
                        <a:rPr lang="en-US" dirty="0" err="1" smtClean="0">
                          <a:solidFill>
                            <a:srgbClr val="FFFF00"/>
                          </a:solidFill>
                        </a:rPr>
                        <a:t>Pts</a:t>
                      </a:r>
                      <a:endParaRPr lang="en-US" dirty="0">
                        <a:solidFill>
                          <a:srgbClr val="FFFF00"/>
                        </a:solidFill>
                      </a:endParaRPr>
                    </a:p>
                  </a:txBody>
                  <a:tcPr>
                    <a:solidFill>
                      <a:srgbClr val="00004A"/>
                    </a:solidFill>
                  </a:tcPr>
                </a:tc>
                <a:tc>
                  <a:txBody>
                    <a:bodyPr/>
                    <a:lstStyle/>
                    <a:p>
                      <a:pPr algn="ctr"/>
                      <a:r>
                        <a:rPr lang="en-US" dirty="0" smtClean="0">
                          <a:solidFill>
                            <a:srgbClr val="FFFF00"/>
                          </a:solidFill>
                        </a:rPr>
                        <a:t>False negative rate</a:t>
                      </a:r>
                      <a:endParaRPr lang="en-US" dirty="0">
                        <a:solidFill>
                          <a:srgbClr val="FFFF00"/>
                        </a:solidFill>
                      </a:endParaRPr>
                    </a:p>
                  </a:txBody>
                  <a:tcPr>
                    <a:solidFill>
                      <a:srgbClr val="00004A"/>
                    </a:solidFill>
                  </a:tcPr>
                </a:tc>
                <a:tc>
                  <a:txBody>
                    <a:bodyPr/>
                    <a:lstStyle/>
                    <a:p>
                      <a:pPr algn="ctr"/>
                      <a:r>
                        <a:rPr lang="en-US" dirty="0" smtClean="0">
                          <a:solidFill>
                            <a:srgbClr val="FFFF00"/>
                          </a:solidFill>
                        </a:rPr>
                        <a:t>False positive</a:t>
                      </a:r>
                      <a:r>
                        <a:rPr lang="en-US" baseline="0" dirty="0" smtClean="0">
                          <a:solidFill>
                            <a:srgbClr val="FFFF00"/>
                          </a:solidFill>
                        </a:rPr>
                        <a:t> rate</a:t>
                      </a:r>
                      <a:endParaRPr lang="en-US" dirty="0">
                        <a:solidFill>
                          <a:srgbClr val="FFFF00"/>
                        </a:solidFill>
                      </a:endParaRPr>
                    </a:p>
                  </a:txBody>
                  <a:tcPr>
                    <a:solidFill>
                      <a:srgbClr val="00004A"/>
                    </a:solidFill>
                  </a:tcPr>
                </a:tc>
              </a:tr>
              <a:tr h="389290">
                <a:tc>
                  <a:txBody>
                    <a:bodyPr/>
                    <a:lstStyle/>
                    <a:p>
                      <a:r>
                        <a:rPr lang="en-US" dirty="0" smtClean="0">
                          <a:solidFill>
                            <a:schemeClr val="tx1"/>
                          </a:solidFill>
                        </a:rPr>
                        <a:t>Squamous</a:t>
                      </a:r>
                      <a:endParaRPr lang="en-US" dirty="0">
                        <a:solidFill>
                          <a:schemeClr val="tx1"/>
                        </a:solidFill>
                      </a:endParaRPr>
                    </a:p>
                  </a:txBody>
                  <a:tcPr>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10</a:t>
                      </a:r>
                      <a:endParaRPr lang="en-US" dirty="0">
                        <a:solidFill>
                          <a:schemeClr val="tx1"/>
                        </a:solidFill>
                      </a:endParaRPr>
                    </a:p>
                  </a:txBody>
                  <a:tcPr>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1,071</a:t>
                      </a:r>
                      <a:endParaRPr lang="en-US" dirty="0">
                        <a:solidFill>
                          <a:schemeClr val="tx1"/>
                        </a:solidFill>
                      </a:endParaRPr>
                    </a:p>
                  </a:txBody>
                  <a:tcPr>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10%</a:t>
                      </a:r>
                      <a:endParaRPr lang="en-US" dirty="0">
                        <a:solidFill>
                          <a:schemeClr val="tx1"/>
                        </a:solidFill>
                      </a:endParaRPr>
                    </a:p>
                  </a:txBody>
                  <a:tcPr>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56%</a:t>
                      </a:r>
                      <a:endParaRPr lang="en-US" dirty="0">
                        <a:solidFill>
                          <a:schemeClr val="tx1"/>
                        </a:solidFill>
                      </a:endParaRPr>
                    </a:p>
                  </a:txBody>
                  <a:tcPr>
                    <a:lnB w="9525"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Adenocarcinoma</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10</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1,005</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19%</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41%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Peripheral</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8</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1,151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14%</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49%</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Central</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8</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763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22%</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41%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cN0</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342</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17%</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cN1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37</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27%</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All T1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12</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741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10%</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42%</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All T2,3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9</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910</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16%</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39%</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Peripheral</a:t>
                      </a:r>
                      <a:r>
                        <a:rPr lang="en-US" baseline="0" dirty="0" smtClean="0">
                          <a:solidFill>
                            <a:schemeClr val="tx1"/>
                          </a:solidFill>
                        </a:rPr>
                        <a:t> T1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6</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409</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9%</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39%</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Peripheral T2,3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4</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282</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32%</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Obstruction</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123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13%</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42%</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chemeClr val="tx1"/>
                          </a:solidFill>
                        </a:rPr>
                        <a:t>Granuloma</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48</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18%</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chemeClr val="tx1"/>
                          </a:solidFill>
                        </a:rPr>
                        <a:t>22%</a:t>
                      </a:r>
                      <a:endParaRPr lang="en-US" dirty="0">
                        <a:solidFill>
                          <a:schemeClr val="tx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r>
            </a:tbl>
          </a:graphicData>
        </a:graphic>
      </p:graphicFrame>
      <p:sp>
        <p:nvSpPr>
          <p:cNvPr id="13" name="Rectangle 12"/>
          <p:cNvSpPr/>
          <p:nvPr/>
        </p:nvSpPr>
        <p:spPr bwMode="auto">
          <a:xfrm>
            <a:off x="381000" y="2743200"/>
            <a:ext cx="8458200" cy="381000"/>
          </a:xfrm>
          <a:prstGeom prst="rect">
            <a:avLst/>
          </a:prstGeom>
          <a:noFill/>
          <a:ln w="3175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4" name="Rectangle 13"/>
          <p:cNvSpPr/>
          <p:nvPr/>
        </p:nvSpPr>
        <p:spPr bwMode="auto">
          <a:xfrm>
            <a:off x="381000" y="3505200"/>
            <a:ext cx="8458200" cy="381000"/>
          </a:xfrm>
          <a:prstGeom prst="rect">
            <a:avLst/>
          </a:prstGeom>
          <a:noFill/>
          <a:ln w="3175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304800" y="304800"/>
            <a:ext cx="8610600" cy="685800"/>
          </a:xfrm>
        </p:spPr>
        <p:txBody>
          <a:bodyPr/>
          <a:lstStyle/>
          <a:p>
            <a:r>
              <a:rPr lang="en-US" sz="4000" dirty="0"/>
              <a:t>Central or cN1 </a:t>
            </a:r>
            <a:r>
              <a:rPr lang="en-US" sz="3200" dirty="0"/>
              <a:t>(negative </a:t>
            </a:r>
            <a:r>
              <a:rPr lang="en-US" sz="3200" dirty="0" err="1"/>
              <a:t>Mediastinum</a:t>
            </a:r>
            <a:r>
              <a:rPr lang="en-US" sz="3200" dirty="0"/>
              <a:t>)</a:t>
            </a:r>
          </a:p>
        </p:txBody>
      </p:sp>
      <p:sp>
        <p:nvSpPr>
          <p:cNvPr id="68611" name="Rectangle 3"/>
          <p:cNvSpPr>
            <a:spLocks noGrp="1" noChangeArrowheads="1"/>
          </p:cNvSpPr>
          <p:nvPr>
            <p:ph type="body" idx="1"/>
          </p:nvPr>
        </p:nvSpPr>
        <p:spPr>
          <a:xfrm>
            <a:off x="533400" y="1219200"/>
            <a:ext cx="8382000" cy="5638800"/>
          </a:xfrm>
        </p:spPr>
        <p:txBody>
          <a:bodyPr/>
          <a:lstStyle/>
          <a:p>
            <a:pPr>
              <a:lnSpc>
                <a:spcPct val="90000"/>
              </a:lnSpc>
              <a:buFontTx/>
              <a:buNone/>
            </a:pPr>
            <a:r>
              <a:rPr lang="en-US" dirty="0"/>
              <a:t>Reliability of CT: </a:t>
            </a:r>
          </a:p>
          <a:p>
            <a:pPr lvl="1">
              <a:lnSpc>
                <a:spcPct val="90000"/>
              </a:lnSpc>
            </a:pPr>
            <a:r>
              <a:rPr lang="en-US" dirty="0"/>
              <a:t>FN rate ~ 25% </a:t>
            </a:r>
            <a:r>
              <a:rPr lang="en-US" sz="2400" dirty="0"/>
              <a:t>(790 pts, 9 studies)</a:t>
            </a:r>
          </a:p>
          <a:p>
            <a:pPr lvl="1">
              <a:lnSpc>
                <a:spcPct val="90000"/>
              </a:lnSpc>
            </a:pPr>
            <a:endParaRPr lang="en-US" sz="1600" dirty="0"/>
          </a:p>
          <a:p>
            <a:pPr>
              <a:lnSpc>
                <a:spcPct val="90000"/>
              </a:lnSpc>
              <a:buFontTx/>
              <a:buNone/>
            </a:pPr>
            <a:r>
              <a:rPr lang="en-US" dirty="0"/>
              <a:t>Reliability of PET: </a:t>
            </a:r>
          </a:p>
          <a:p>
            <a:pPr lvl="1">
              <a:lnSpc>
                <a:spcPct val="90000"/>
              </a:lnSpc>
            </a:pPr>
            <a:r>
              <a:rPr lang="en-US" dirty="0">
                <a:solidFill>
                  <a:srgbClr val="00FFFF"/>
                </a:solidFill>
              </a:rPr>
              <a:t>FP rate generally ~ 15%</a:t>
            </a:r>
            <a:endParaRPr lang="en-US" dirty="0"/>
          </a:p>
          <a:p>
            <a:pPr lvl="1">
              <a:lnSpc>
                <a:spcPct val="90000"/>
              </a:lnSpc>
            </a:pPr>
            <a:r>
              <a:rPr lang="en-US" dirty="0"/>
              <a:t>FN rate 24% </a:t>
            </a:r>
            <a:r>
              <a:rPr lang="en-US" sz="2400" dirty="0"/>
              <a:t>(</a:t>
            </a:r>
            <a:r>
              <a:rPr lang="en-US" sz="2400" dirty="0" err="1"/>
              <a:t>Pozo</a:t>
            </a:r>
            <a:r>
              <a:rPr lang="en-US" sz="2400" dirty="0"/>
              <a:t>-Rodriguez 05, 21 pts)</a:t>
            </a:r>
          </a:p>
          <a:p>
            <a:pPr lvl="1">
              <a:lnSpc>
                <a:spcPct val="90000"/>
              </a:lnSpc>
            </a:pPr>
            <a:r>
              <a:rPr lang="en-US" dirty="0"/>
              <a:t>FN rate 28% </a:t>
            </a:r>
            <a:r>
              <a:rPr lang="en-US" sz="2400" dirty="0"/>
              <a:t>(</a:t>
            </a:r>
            <a:r>
              <a:rPr lang="en-US" sz="2400" dirty="0" err="1"/>
              <a:t>Cerfolio</a:t>
            </a:r>
            <a:r>
              <a:rPr lang="en-US" sz="2400" dirty="0"/>
              <a:t> 05, 50 pts)</a:t>
            </a:r>
          </a:p>
          <a:p>
            <a:pPr lvl="1">
              <a:lnSpc>
                <a:spcPct val="90000"/>
              </a:lnSpc>
            </a:pPr>
            <a:r>
              <a:rPr lang="en-US" dirty="0"/>
              <a:t>FN rate 83% </a:t>
            </a:r>
            <a:r>
              <a:rPr lang="en-US" sz="2400" dirty="0"/>
              <a:t>(</a:t>
            </a:r>
            <a:r>
              <a:rPr lang="en-US" sz="2400" dirty="0" err="1"/>
              <a:t>Verhagen</a:t>
            </a:r>
            <a:r>
              <a:rPr lang="en-US" sz="2400" dirty="0"/>
              <a:t> 04, 12 Pts)</a:t>
            </a:r>
          </a:p>
          <a:p>
            <a:pPr lvl="1">
              <a:lnSpc>
                <a:spcPct val="90000"/>
              </a:lnSpc>
            </a:pPr>
            <a:r>
              <a:rPr lang="en-US" dirty="0"/>
              <a:t>FN rate 28% together with cN2 </a:t>
            </a:r>
            <a:r>
              <a:rPr lang="en-US" sz="2400" dirty="0"/>
              <a:t>(Serra 06)</a:t>
            </a:r>
          </a:p>
          <a:p>
            <a:pPr lvl="1">
              <a:lnSpc>
                <a:spcPct val="90000"/>
              </a:lnSpc>
            </a:pPr>
            <a:endParaRPr lang="en-US" sz="1600" dirty="0"/>
          </a:p>
          <a:p>
            <a:pPr>
              <a:lnSpc>
                <a:spcPct val="90000"/>
              </a:lnSpc>
              <a:buFont typeface="Symbol" pitchFamily="18" charset="2"/>
              <a:buChar char="®"/>
            </a:pPr>
            <a:r>
              <a:rPr lang="en-US" dirty="0"/>
              <a:t> </a:t>
            </a:r>
            <a:r>
              <a:rPr lang="en-US" dirty="0" err="1"/>
              <a:t>Mediastinoscopy</a:t>
            </a:r>
            <a:r>
              <a:rPr lang="en-US" dirty="0"/>
              <a:t> is necessary</a:t>
            </a:r>
          </a:p>
          <a:p>
            <a:pPr lvl="1">
              <a:lnSpc>
                <a:spcPct val="90000"/>
              </a:lnSpc>
              <a:buFont typeface="Symbol" pitchFamily="18" charset="2"/>
              <a:buNone/>
            </a:pPr>
            <a:r>
              <a:rPr lang="en-US" dirty="0"/>
              <a:t>FN rate for Med ~ 10%; FN rate for NA </a:t>
            </a:r>
            <a:r>
              <a:rPr lang="en-US" dirty="0" err="1"/>
              <a:t>techn</a:t>
            </a:r>
            <a:r>
              <a:rPr lang="en-US" dirty="0"/>
              <a:t>. ~30%</a:t>
            </a:r>
          </a:p>
        </p:txBody>
      </p:sp>
      <p:sp>
        <p:nvSpPr>
          <p:cNvPr id="68612" name="Line 4"/>
          <p:cNvSpPr>
            <a:spLocks noChangeShapeType="1"/>
          </p:cNvSpPr>
          <p:nvPr/>
        </p:nvSpPr>
        <p:spPr bwMode="auto">
          <a:xfrm>
            <a:off x="457200" y="1066800"/>
            <a:ext cx="83820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61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861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861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611">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8611">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8611">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8611">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861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304800" y="304800"/>
            <a:ext cx="8610600" cy="685800"/>
          </a:xfrm>
        </p:spPr>
        <p:txBody>
          <a:bodyPr/>
          <a:lstStyle/>
          <a:p>
            <a:r>
              <a:rPr lang="en-US" sz="4000">
                <a:latin typeface="Arial Narrow" pitchFamily="34" charset="0"/>
              </a:rPr>
              <a:t>Variability of Invasive Mediastinal Staging</a:t>
            </a:r>
            <a:endParaRPr lang="en-US" sz="3200">
              <a:latin typeface="Arial Narrow" pitchFamily="34" charset="0"/>
            </a:endParaRPr>
          </a:p>
        </p:txBody>
      </p:sp>
      <p:sp>
        <p:nvSpPr>
          <p:cNvPr id="169987" name="Rectangle 3"/>
          <p:cNvSpPr>
            <a:spLocks noGrp="1" noChangeArrowheads="1"/>
          </p:cNvSpPr>
          <p:nvPr>
            <p:ph type="body" idx="1"/>
          </p:nvPr>
        </p:nvSpPr>
        <p:spPr>
          <a:xfrm>
            <a:off x="533400" y="1219200"/>
            <a:ext cx="8382000" cy="5410200"/>
          </a:xfrm>
        </p:spPr>
        <p:txBody>
          <a:bodyPr/>
          <a:lstStyle/>
          <a:p>
            <a:pPr>
              <a:buFontTx/>
              <a:buNone/>
            </a:pPr>
            <a:r>
              <a:rPr lang="en-US"/>
              <a:t>Invasive Mediastinal Staging is needed for cN1 or central tumors (regardless of PET)</a:t>
            </a:r>
          </a:p>
          <a:p>
            <a:pPr lvl="1"/>
            <a:r>
              <a:rPr lang="en-US"/>
              <a:t>FN of CT is ~25%; FN of PET is ~25%</a:t>
            </a:r>
          </a:p>
          <a:p>
            <a:pPr lvl="1"/>
            <a:endParaRPr lang="en-US"/>
          </a:p>
          <a:p>
            <a:pPr>
              <a:buFontTx/>
              <a:buNone/>
            </a:pPr>
            <a:r>
              <a:rPr lang="en-US"/>
              <a:t>But there is marked variability</a:t>
            </a:r>
          </a:p>
          <a:p>
            <a:pPr lvl="1"/>
            <a:r>
              <a:rPr lang="en-US"/>
              <a:t>Mediastinoscopy with no nodes biopsied at all</a:t>
            </a:r>
          </a:p>
          <a:p>
            <a:pPr lvl="1"/>
            <a:r>
              <a:rPr lang="en-US"/>
              <a:t>Complete mediastinal lymphadenectomy</a:t>
            </a:r>
          </a:p>
          <a:p>
            <a:pPr lvl="1"/>
            <a:r>
              <a:rPr lang="en-US"/>
              <a:t>EBUS with no aspiration or 1 pass</a:t>
            </a:r>
          </a:p>
          <a:p>
            <a:pPr lvl="1"/>
            <a:r>
              <a:rPr lang="en-US"/>
              <a:t>EBUS with multiple aspirations of each node/station</a:t>
            </a:r>
          </a:p>
          <a:p>
            <a:pPr lvl="1"/>
            <a:endParaRPr lang="en-US" sz="2000"/>
          </a:p>
        </p:txBody>
      </p:sp>
      <p:sp>
        <p:nvSpPr>
          <p:cNvPr id="169988" name="Line 4"/>
          <p:cNvSpPr>
            <a:spLocks noChangeShapeType="1"/>
          </p:cNvSpPr>
          <p:nvPr/>
        </p:nvSpPr>
        <p:spPr bwMode="auto">
          <a:xfrm>
            <a:off x="457200" y="1066800"/>
            <a:ext cx="83820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685800" y="0"/>
            <a:ext cx="7772400" cy="1143000"/>
          </a:xfrm>
        </p:spPr>
        <p:txBody>
          <a:bodyPr/>
          <a:lstStyle/>
          <a:p>
            <a:r>
              <a:rPr lang="en-US" sz="4800"/>
              <a:t>Peripheral Stage I NSCLC</a:t>
            </a:r>
          </a:p>
        </p:txBody>
      </p:sp>
      <p:sp>
        <p:nvSpPr>
          <p:cNvPr id="63491" name="Line 3"/>
          <p:cNvSpPr>
            <a:spLocks noChangeShapeType="1"/>
          </p:cNvSpPr>
          <p:nvPr/>
        </p:nvSpPr>
        <p:spPr bwMode="auto">
          <a:xfrm>
            <a:off x="381000" y="1066800"/>
            <a:ext cx="8534400" cy="0"/>
          </a:xfrm>
          <a:prstGeom prst="line">
            <a:avLst/>
          </a:prstGeom>
          <a:noFill/>
          <a:ln w="63500" cmpd="thinThick">
            <a:solidFill>
              <a:schemeClr val="accent2"/>
            </a:solidFill>
            <a:round/>
            <a:headEnd/>
            <a:tailEnd/>
          </a:ln>
          <a:effectLst/>
        </p:spPr>
        <p:txBody>
          <a:bodyPr wrap="none" anchor="ctr"/>
          <a:lstStyle/>
          <a:p>
            <a:endParaRPr lang="en-US"/>
          </a:p>
        </p:txBody>
      </p:sp>
      <p:pic>
        <p:nvPicPr>
          <p:cNvPr id="63492" name="Picture 4" descr="Newman_2_37"/>
          <p:cNvPicPr>
            <a:picLocks noChangeAspect="1" noChangeArrowheads="1"/>
          </p:cNvPicPr>
          <p:nvPr/>
        </p:nvPicPr>
        <p:blipFill>
          <a:blip r:embed="rId3" cstate="print">
            <a:lum contrast="-6000"/>
          </a:blip>
          <a:srcRect t="6628" b="12383"/>
          <a:stretch>
            <a:fillRect/>
          </a:stretch>
        </p:blipFill>
        <p:spPr bwMode="auto">
          <a:xfrm>
            <a:off x="1676400" y="1295400"/>
            <a:ext cx="6215063" cy="5033963"/>
          </a:xfrm>
          <a:prstGeom prst="rect">
            <a:avLst/>
          </a:prstGeom>
          <a:noFill/>
        </p:spPr>
      </p:pic>
      <p:sp>
        <p:nvSpPr>
          <p:cNvPr id="63493" name="Oval 5"/>
          <p:cNvSpPr>
            <a:spLocks noChangeArrowheads="1"/>
          </p:cNvSpPr>
          <p:nvPr/>
        </p:nvSpPr>
        <p:spPr bwMode="auto">
          <a:xfrm>
            <a:off x="2513013" y="4497388"/>
            <a:ext cx="612775" cy="457200"/>
          </a:xfrm>
          <a:prstGeom prst="ellipse">
            <a:avLst/>
          </a:prstGeom>
          <a:noFill/>
          <a:ln w="19050">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457200" y="533400"/>
            <a:ext cx="8305800" cy="2971800"/>
          </a:xfrm>
          <a:ln w="19050">
            <a:solidFill>
              <a:schemeClr val="accent2"/>
            </a:solidFill>
          </a:ln>
        </p:spPr>
        <p:txBody>
          <a:bodyPr/>
          <a:lstStyle/>
          <a:p>
            <a:r>
              <a:rPr lang="en-US" sz="6000" dirty="0" smtClean="0"/>
              <a:t>An Evidence-Based Approach to Stage Evaluation</a:t>
            </a:r>
            <a:endParaRPr lang="en-US" sz="6000" dirty="0"/>
          </a:p>
        </p:txBody>
      </p:sp>
      <p:sp>
        <p:nvSpPr>
          <p:cNvPr id="27651" name="Rectangle 3"/>
          <p:cNvSpPr>
            <a:spLocks noGrp="1" noChangeArrowheads="1"/>
          </p:cNvSpPr>
          <p:nvPr>
            <p:ph type="subTitle" idx="1"/>
          </p:nvPr>
        </p:nvSpPr>
        <p:spPr>
          <a:xfrm>
            <a:off x="1066800" y="3886200"/>
            <a:ext cx="7162800" cy="1981200"/>
          </a:xfrm>
          <a:ln w="19050">
            <a:solidFill>
              <a:schemeClr val="accent2"/>
            </a:solidFill>
          </a:ln>
        </p:spPr>
        <p:txBody>
          <a:bodyPr/>
          <a:lstStyle/>
          <a:p>
            <a:pPr>
              <a:lnSpc>
                <a:spcPct val="90000"/>
              </a:lnSpc>
            </a:pPr>
            <a:r>
              <a:rPr lang="en-US" sz="2800"/>
              <a:t>Frank Detterbeck MD</a:t>
            </a:r>
          </a:p>
          <a:p>
            <a:pPr>
              <a:lnSpc>
                <a:spcPct val="90000"/>
              </a:lnSpc>
            </a:pPr>
            <a:r>
              <a:rPr lang="en-US" sz="2800"/>
              <a:t>Thoracic Surgery, Yale University</a:t>
            </a:r>
          </a:p>
          <a:p>
            <a:pPr>
              <a:lnSpc>
                <a:spcPct val="90000"/>
              </a:lnSpc>
            </a:pPr>
            <a:r>
              <a:rPr lang="en-US" sz="2800"/>
              <a:t>YCC Thoracic Oncology Program</a:t>
            </a:r>
          </a:p>
          <a:p>
            <a:pPr>
              <a:lnSpc>
                <a:spcPct val="90000"/>
              </a:lnSpc>
            </a:pPr>
            <a:r>
              <a:rPr lang="en-US" sz="2800"/>
              <a:t>Yale Comprehensive Cancer Center</a:t>
            </a:r>
          </a:p>
        </p:txBody>
      </p:sp>
      <p:sp>
        <p:nvSpPr>
          <p:cNvPr id="27652" name="Text Box 4"/>
          <p:cNvSpPr txBox="1">
            <a:spLocks noChangeArrowheads="1"/>
          </p:cNvSpPr>
          <p:nvPr/>
        </p:nvSpPr>
        <p:spPr bwMode="auto">
          <a:xfrm>
            <a:off x="1889125" y="6061075"/>
            <a:ext cx="184150" cy="457200"/>
          </a:xfrm>
          <a:prstGeom prst="rect">
            <a:avLst/>
          </a:prstGeom>
          <a:noFill/>
          <a:ln w="9525">
            <a:noFill/>
            <a:miter lim="800000"/>
            <a:headEnd/>
            <a:tailEnd/>
          </a:ln>
          <a:effectLst/>
        </p:spPr>
        <p:txBody>
          <a:bodyPr wrap="none">
            <a:spAutoFit/>
          </a:bodyPr>
          <a:lstStyle/>
          <a:p>
            <a:endParaRPr lang="en-US"/>
          </a:p>
        </p:txBody>
      </p:sp>
      <p:sp>
        <p:nvSpPr>
          <p:cNvPr id="27653" name="Text Box 5"/>
          <p:cNvSpPr txBox="1">
            <a:spLocks noChangeArrowheads="1"/>
          </p:cNvSpPr>
          <p:nvPr/>
        </p:nvSpPr>
        <p:spPr bwMode="auto">
          <a:xfrm>
            <a:off x="1219200" y="6096000"/>
            <a:ext cx="6999288" cy="457200"/>
          </a:xfrm>
          <a:prstGeom prst="rect">
            <a:avLst/>
          </a:prstGeom>
          <a:noFill/>
          <a:ln w="9525">
            <a:noFill/>
            <a:miter lim="800000"/>
            <a:headEnd/>
            <a:tailEnd/>
          </a:ln>
          <a:effectLst/>
        </p:spPr>
        <p:txBody>
          <a:bodyPr wrap="none">
            <a:spAutoFit/>
          </a:bodyPr>
          <a:lstStyle/>
          <a:p>
            <a:r>
              <a:rPr lang="en-US">
                <a:solidFill>
                  <a:srgbClr val="00FFFF"/>
                </a:solidFill>
              </a:rPr>
              <a:t>No conflicts to disclose with respect to this presentation</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685800" y="152400"/>
            <a:ext cx="7772400" cy="762000"/>
          </a:xfrm>
        </p:spPr>
        <p:txBody>
          <a:bodyPr/>
          <a:lstStyle/>
          <a:p>
            <a:r>
              <a:rPr lang="en-US" dirty="0">
                <a:solidFill>
                  <a:srgbClr val="FFFF00"/>
                </a:solidFill>
              </a:rPr>
              <a:t>Reliability of CT for N2,3 Nodes</a:t>
            </a:r>
          </a:p>
        </p:txBody>
      </p:sp>
      <p:sp>
        <p:nvSpPr>
          <p:cNvPr id="8" name="Line 4"/>
          <p:cNvSpPr>
            <a:spLocks noChangeShapeType="1"/>
          </p:cNvSpPr>
          <p:nvPr/>
        </p:nvSpPr>
        <p:spPr bwMode="auto">
          <a:xfrm>
            <a:off x="457200" y="838200"/>
            <a:ext cx="8458200" cy="0"/>
          </a:xfrm>
          <a:prstGeom prst="line">
            <a:avLst/>
          </a:prstGeom>
          <a:noFill/>
          <a:ln w="57150" cmpd="thinThick">
            <a:solidFill>
              <a:srgbClr val="FF0000"/>
            </a:solidFill>
            <a:round/>
            <a:headEnd/>
            <a:tailEnd/>
          </a:ln>
          <a:effectLst/>
        </p:spPr>
        <p:txBody>
          <a:bodyPr wrap="none" anchor="ctr"/>
          <a:lstStyle/>
          <a:p>
            <a:endParaRPr lang="en-US"/>
          </a:p>
        </p:txBody>
      </p:sp>
      <p:sp>
        <p:nvSpPr>
          <p:cNvPr id="9" name="Text Box 5"/>
          <p:cNvSpPr txBox="1">
            <a:spLocks noChangeArrowheads="1"/>
          </p:cNvSpPr>
          <p:nvPr/>
        </p:nvSpPr>
        <p:spPr bwMode="auto">
          <a:xfrm>
            <a:off x="609600" y="6324600"/>
            <a:ext cx="8108950" cy="366713"/>
          </a:xfrm>
          <a:prstGeom prst="rect">
            <a:avLst/>
          </a:prstGeom>
          <a:noFill/>
          <a:ln w="50800" cmpd="dbl">
            <a:noFill/>
            <a:miter lim="800000"/>
            <a:headEnd/>
            <a:tailEnd/>
          </a:ln>
          <a:effectLst/>
        </p:spPr>
        <p:txBody>
          <a:bodyPr wrap="none">
            <a:spAutoFit/>
          </a:bodyPr>
          <a:lstStyle/>
          <a:p>
            <a:pPr algn="l"/>
            <a:r>
              <a:rPr lang="en-US" sz="1800"/>
              <a:t>Ref: Detterbeck Ch 5 in </a:t>
            </a:r>
            <a:r>
              <a:rPr lang="en-US" sz="1800" u="sng"/>
              <a:t>Diagnosis and Treatment of Lung Cancer</a:t>
            </a:r>
            <a:r>
              <a:rPr lang="en-US" sz="1800"/>
              <a:t>. 2001 WB Saunders</a:t>
            </a:r>
          </a:p>
        </p:txBody>
      </p:sp>
      <p:graphicFrame>
        <p:nvGraphicFramePr>
          <p:cNvPr id="11" name="Table 10"/>
          <p:cNvGraphicFramePr>
            <a:graphicFrameLocks noGrp="1"/>
          </p:cNvGraphicFramePr>
          <p:nvPr>
            <p:extLst>
              <p:ext uri="{D42A27DB-BD31-4B8C-83A1-F6EECF244321}">
                <p14:modId xmlns:p14="http://schemas.microsoft.com/office/powerpoint/2010/main" val="1195184908"/>
              </p:ext>
            </p:extLst>
          </p:nvPr>
        </p:nvGraphicFramePr>
        <p:xfrm>
          <a:off x="381000" y="914400"/>
          <a:ext cx="8458200" cy="5311560"/>
        </p:xfrm>
        <a:graphic>
          <a:graphicData uri="http://schemas.openxmlformats.org/drawingml/2006/table">
            <a:tbl>
              <a:tblPr firstRow="1" bandRow="1">
                <a:tableStyleId>{5C22544A-7EE6-4342-B048-85BDC9FD1C3A}</a:tableStyleId>
              </a:tblPr>
              <a:tblGrid>
                <a:gridCol w="1828800"/>
                <a:gridCol w="1639062"/>
                <a:gridCol w="1607058"/>
                <a:gridCol w="1691640"/>
                <a:gridCol w="1691640"/>
              </a:tblGrid>
              <a:tr h="571770">
                <a:tc>
                  <a:txBody>
                    <a:bodyPr/>
                    <a:lstStyle/>
                    <a:p>
                      <a:r>
                        <a:rPr lang="en-US" dirty="0" smtClean="0">
                          <a:solidFill>
                            <a:srgbClr val="FFFF00"/>
                          </a:solidFill>
                        </a:rPr>
                        <a:t>Category</a:t>
                      </a:r>
                      <a:endParaRPr lang="en-US" dirty="0">
                        <a:solidFill>
                          <a:srgbClr val="FFFF00"/>
                        </a:solidFill>
                      </a:endParaRPr>
                    </a:p>
                  </a:txBody>
                  <a:tcPr>
                    <a:lnB w="12700" cap="flat" cmpd="sng" algn="ctr">
                      <a:solidFill>
                        <a:srgbClr val="FFFFFF"/>
                      </a:solidFill>
                      <a:prstDash val="solid"/>
                      <a:round/>
                      <a:headEnd type="none" w="med" len="med"/>
                      <a:tailEnd type="none" w="med" len="med"/>
                    </a:lnB>
                    <a:solidFill>
                      <a:srgbClr val="00004A"/>
                    </a:solidFill>
                  </a:tcPr>
                </a:tc>
                <a:tc>
                  <a:txBody>
                    <a:bodyPr/>
                    <a:lstStyle/>
                    <a:p>
                      <a:pPr algn="ctr"/>
                      <a:r>
                        <a:rPr lang="en-US" dirty="0" smtClean="0">
                          <a:solidFill>
                            <a:srgbClr val="FFFF00"/>
                          </a:solidFill>
                        </a:rPr>
                        <a:t>No. of Studies</a:t>
                      </a:r>
                      <a:endParaRPr lang="en-US" dirty="0">
                        <a:solidFill>
                          <a:srgbClr val="FFFF00"/>
                        </a:solidFill>
                      </a:endParaRPr>
                    </a:p>
                  </a:txBody>
                  <a:tcPr>
                    <a:lnB w="12700" cap="flat" cmpd="sng" algn="ctr">
                      <a:solidFill>
                        <a:srgbClr val="FFFFFF"/>
                      </a:solidFill>
                      <a:prstDash val="solid"/>
                      <a:round/>
                      <a:headEnd type="none" w="med" len="med"/>
                      <a:tailEnd type="none" w="med" len="med"/>
                    </a:lnB>
                    <a:solidFill>
                      <a:srgbClr val="00004A"/>
                    </a:solidFill>
                  </a:tcPr>
                </a:tc>
                <a:tc>
                  <a:txBody>
                    <a:bodyPr/>
                    <a:lstStyle/>
                    <a:p>
                      <a:pPr algn="ctr"/>
                      <a:r>
                        <a:rPr lang="en-US" dirty="0" smtClean="0">
                          <a:solidFill>
                            <a:srgbClr val="FFFF00"/>
                          </a:solidFill>
                        </a:rPr>
                        <a:t> No. of </a:t>
                      </a:r>
                      <a:r>
                        <a:rPr lang="en-US" dirty="0" err="1" smtClean="0">
                          <a:solidFill>
                            <a:srgbClr val="FFFF00"/>
                          </a:solidFill>
                        </a:rPr>
                        <a:t>Pts</a:t>
                      </a:r>
                      <a:endParaRPr lang="en-US" dirty="0">
                        <a:solidFill>
                          <a:srgbClr val="FFFF00"/>
                        </a:solidFill>
                      </a:endParaRPr>
                    </a:p>
                  </a:txBody>
                  <a:tcPr>
                    <a:lnB w="12700" cap="flat" cmpd="sng" algn="ctr">
                      <a:solidFill>
                        <a:srgbClr val="FFFFFF"/>
                      </a:solidFill>
                      <a:prstDash val="solid"/>
                      <a:round/>
                      <a:headEnd type="none" w="med" len="med"/>
                      <a:tailEnd type="none" w="med" len="med"/>
                    </a:lnB>
                    <a:solidFill>
                      <a:srgbClr val="00004A"/>
                    </a:solidFill>
                  </a:tcPr>
                </a:tc>
                <a:tc>
                  <a:txBody>
                    <a:bodyPr/>
                    <a:lstStyle/>
                    <a:p>
                      <a:pPr algn="ctr"/>
                      <a:r>
                        <a:rPr lang="en-US" dirty="0" smtClean="0">
                          <a:solidFill>
                            <a:srgbClr val="FFFF00"/>
                          </a:solidFill>
                        </a:rPr>
                        <a:t>False negative rate</a:t>
                      </a:r>
                      <a:endParaRPr lang="en-US" dirty="0">
                        <a:solidFill>
                          <a:srgbClr val="FFFF00"/>
                        </a:solidFill>
                      </a:endParaRPr>
                    </a:p>
                  </a:txBody>
                  <a:tcPr>
                    <a:lnB w="12700" cap="flat" cmpd="sng" algn="ctr">
                      <a:solidFill>
                        <a:srgbClr val="FFFFFF"/>
                      </a:solidFill>
                      <a:prstDash val="solid"/>
                      <a:round/>
                      <a:headEnd type="none" w="med" len="med"/>
                      <a:tailEnd type="none" w="med" len="med"/>
                    </a:lnB>
                    <a:solidFill>
                      <a:srgbClr val="00004A"/>
                    </a:solidFill>
                  </a:tcPr>
                </a:tc>
                <a:tc>
                  <a:txBody>
                    <a:bodyPr/>
                    <a:lstStyle/>
                    <a:p>
                      <a:pPr algn="ctr"/>
                      <a:r>
                        <a:rPr lang="en-US" dirty="0" smtClean="0">
                          <a:solidFill>
                            <a:srgbClr val="FFFF00"/>
                          </a:solidFill>
                        </a:rPr>
                        <a:t>False positive</a:t>
                      </a:r>
                      <a:r>
                        <a:rPr lang="en-US" baseline="0" dirty="0" smtClean="0">
                          <a:solidFill>
                            <a:srgbClr val="FFFF00"/>
                          </a:solidFill>
                        </a:rPr>
                        <a:t> rate</a:t>
                      </a:r>
                      <a:endParaRPr lang="en-US" dirty="0">
                        <a:solidFill>
                          <a:srgbClr val="FFFF00"/>
                        </a:solidFill>
                      </a:endParaRPr>
                    </a:p>
                  </a:txBody>
                  <a:tcPr>
                    <a:lnB w="12700" cap="flat" cmpd="sng" algn="ctr">
                      <a:solidFill>
                        <a:srgbClr val="FFFFFF"/>
                      </a:solidFill>
                      <a:prstDash val="solid"/>
                      <a:round/>
                      <a:headEnd type="none" w="med" len="med"/>
                      <a:tailEnd type="none" w="med" len="med"/>
                    </a:lnB>
                    <a:solidFill>
                      <a:srgbClr val="00004A"/>
                    </a:solidFill>
                  </a:tcPr>
                </a:tc>
              </a:tr>
              <a:tr h="389290">
                <a:tc>
                  <a:txBody>
                    <a:bodyPr/>
                    <a:lstStyle/>
                    <a:p>
                      <a:r>
                        <a:rPr lang="en-US" dirty="0" smtClean="0">
                          <a:solidFill>
                            <a:srgbClr val="FFFFFF"/>
                          </a:solidFill>
                        </a:rPr>
                        <a:t>Squamous</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10</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1,071</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10%</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56%</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r>
              <a:tr h="389290">
                <a:tc>
                  <a:txBody>
                    <a:bodyPr/>
                    <a:lstStyle/>
                    <a:p>
                      <a:r>
                        <a:rPr lang="en-US" dirty="0" smtClean="0">
                          <a:solidFill>
                            <a:srgbClr val="FFFFFF"/>
                          </a:solidFill>
                        </a:rPr>
                        <a:t>Adenocarcinoma</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10</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1,005</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19%</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41%</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rgbClr val="FFFFFF"/>
                          </a:solidFill>
                        </a:rPr>
                        <a:t>Peripheral</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8</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1,151</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14%</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49%</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r>
              <a:tr h="389290">
                <a:tc>
                  <a:txBody>
                    <a:bodyPr/>
                    <a:lstStyle/>
                    <a:p>
                      <a:r>
                        <a:rPr lang="en-US" dirty="0" smtClean="0">
                          <a:solidFill>
                            <a:srgbClr val="FFFFFF"/>
                          </a:solidFill>
                        </a:rPr>
                        <a:t>Central</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8</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763</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22%</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41%</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rgbClr val="FFFFFF"/>
                          </a:solidFill>
                        </a:rPr>
                        <a:t>cN0</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342</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17%</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r>
              <a:tr h="389290">
                <a:tc>
                  <a:txBody>
                    <a:bodyPr/>
                    <a:lstStyle/>
                    <a:p>
                      <a:r>
                        <a:rPr lang="en-US" dirty="0" smtClean="0">
                          <a:solidFill>
                            <a:srgbClr val="FFFFFF"/>
                          </a:solidFill>
                        </a:rPr>
                        <a:t>cN1</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37</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27%</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rgbClr val="FFFFFF"/>
                          </a:solidFill>
                        </a:rPr>
                        <a:t>All T1</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12</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741</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10%</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42%</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noFill/>
                  </a:tcPr>
                </a:tc>
              </a:tr>
              <a:tr h="389290">
                <a:tc>
                  <a:txBody>
                    <a:bodyPr/>
                    <a:lstStyle/>
                    <a:p>
                      <a:r>
                        <a:rPr lang="en-US" dirty="0" smtClean="0">
                          <a:solidFill>
                            <a:srgbClr val="FFFFFF"/>
                          </a:solidFill>
                        </a:rPr>
                        <a:t>All T2,3</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9</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910</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16%</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39%</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r>
              <a:tr h="389290">
                <a:tc>
                  <a:txBody>
                    <a:bodyPr/>
                    <a:lstStyle/>
                    <a:p>
                      <a:r>
                        <a:rPr lang="en-US" dirty="0" smtClean="0">
                          <a:solidFill>
                            <a:srgbClr val="FFFFFF"/>
                          </a:solidFill>
                        </a:rPr>
                        <a:t>Peripheral</a:t>
                      </a:r>
                      <a:r>
                        <a:rPr lang="en-US" baseline="0" dirty="0" smtClean="0">
                          <a:solidFill>
                            <a:srgbClr val="FFFFFF"/>
                          </a:solidFill>
                        </a:rPr>
                        <a:t> T1</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6</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409</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9%</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39%</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r>
              <a:tr h="389290">
                <a:tc>
                  <a:txBody>
                    <a:bodyPr/>
                    <a:lstStyle/>
                    <a:p>
                      <a:r>
                        <a:rPr lang="en-US" dirty="0" smtClean="0">
                          <a:solidFill>
                            <a:srgbClr val="FFFFFF"/>
                          </a:solidFill>
                        </a:rPr>
                        <a:t>Peripheral T2,3</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4</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282</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13%</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32%</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r>
              <a:tr h="389290">
                <a:tc>
                  <a:txBody>
                    <a:bodyPr/>
                    <a:lstStyle/>
                    <a:p>
                      <a:r>
                        <a:rPr lang="en-US" dirty="0" smtClean="0">
                          <a:solidFill>
                            <a:srgbClr val="FFFFFF"/>
                          </a:solidFill>
                        </a:rPr>
                        <a:t>Obstruction</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3</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123</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13%</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42%</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noFill/>
                  </a:tcPr>
                </a:tc>
              </a:tr>
              <a:tr h="389290">
                <a:tc>
                  <a:txBody>
                    <a:bodyPr/>
                    <a:lstStyle/>
                    <a:p>
                      <a:r>
                        <a:rPr lang="en-US" dirty="0" smtClean="0">
                          <a:solidFill>
                            <a:srgbClr val="FFFFFF"/>
                          </a:solidFill>
                        </a:rPr>
                        <a:t>Granuloma</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48</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18%</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ctr"/>
                      <a:r>
                        <a:rPr lang="en-US" dirty="0" smtClean="0">
                          <a:solidFill>
                            <a:srgbClr val="FFFFFF"/>
                          </a:solidFill>
                        </a:rPr>
                        <a:t>22%</a:t>
                      </a:r>
                      <a:endParaRPr lang="en-US" dirty="0">
                        <a:solidFill>
                          <a:srgbClr val="FFFFF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r>
            </a:tbl>
          </a:graphicData>
        </a:graphic>
      </p:graphicFrame>
      <p:sp>
        <p:nvSpPr>
          <p:cNvPr id="13" name="Rectangle 12"/>
          <p:cNvSpPr/>
          <p:nvPr/>
        </p:nvSpPr>
        <p:spPr bwMode="auto">
          <a:xfrm>
            <a:off x="381000" y="4660900"/>
            <a:ext cx="8458200" cy="381000"/>
          </a:xfrm>
          <a:prstGeom prst="rect">
            <a:avLst/>
          </a:prstGeom>
          <a:noFill/>
          <a:ln w="3175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4" name="Rectangle 13"/>
          <p:cNvSpPr/>
          <p:nvPr/>
        </p:nvSpPr>
        <p:spPr bwMode="auto">
          <a:xfrm>
            <a:off x="381000" y="5054600"/>
            <a:ext cx="8458200" cy="381000"/>
          </a:xfrm>
          <a:prstGeom prst="rect">
            <a:avLst/>
          </a:prstGeom>
          <a:noFill/>
          <a:ln w="3175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7864548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304800" y="304800"/>
            <a:ext cx="8610600" cy="685800"/>
          </a:xfrm>
        </p:spPr>
        <p:txBody>
          <a:bodyPr/>
          <a:lstStyle/>
          <a:p>
            <a:r>
              <a:rPr lang="en-US" sz="4000"/>
              <a:t>Peripheral Stage I </a:t>
            </a:r>
            <a:r>
              <a:rPr lang="en-US" sz="3200"/>
              <a:t>(negative Mediastinum)</a:t>
            </a:r>
          </a:p>
        </p:txBody>
      </p:sp>
      <p:sp>
        <p:nvSpPr>
          <p:cNvPr id="69635" name="Rectangle 3"/>
          <p:cNvSpPr>
            <a:spLocks noGrp="1" noChangeArrowheads="1"/>
          </p:cNvSpPr>
          <p:nvPr>
            <p:ph type="body" idx="1"/>
          </p:nvPr>
        </p:nvSpPr>
        <p:spPr>
          <a:xfrm>
            <a:off x="533400" y="1219200"/>
            <a:ext cx="8382000" cy="5410200"/>
          </a:xfrm>
        </p:spPr>
        <p:txBody>
          <a:bodyPr/>
          <a:lstStyle/>
          <a:p>
            <a:pPr>
              <a:lnSpc>
                <a:spcPct val="90000"/>
              </a:lnSpc>
              <a:buFontTx/>
              <a:buNone/>
            </a:pPr>
            <a:r>
              <a:rPr lang="en-US"/>
              <a:t>Reliability of CT: </a:t>
            </a:r>
          </a:p>
          <a:p>
            <a:pPr lvl="1">
              <a:lnSpc>
                <a:spcPct val="90000"/>
              </a:lnSpc>
            </a:pPr>
            <a:r>
              <a:rPr lang="en-US"/>
              <a:t>FN rate ~ 10% (691 pts, 10 studies)</a:t>
            </a:r>
          </a:p>
          <a:p>
            <a:pPr lvl="1">
              <a:lnSpc>
                <a:spcPct val="90000"/>
              </a:lnSpc>
            </a:pPr>
            <a:endParaRPr lang="en-US"/>
          </a:p>
          <a:p>
            <a:pPr>
              <a:lnSpc>
                <a:spcPct val="90000"/>
              </a:lnSpc>
              <a:buFontTx/>
              <a:buNone/>
            </a:pPr>
            <a:r>
              <a:rPr lang="en-US"/>
              <a:t>Reliability of PET: </a:t>
            </a:r>
          </a:p>
          <a:p>
            <a:pPr lvl="1">
              <a:lnSpc>
                <a:spcPct val="90000"/>
              </a:lnSpc>
            </a:pPr>
            <a:r>
              <a:rPr lang="en-US">
                <a:solidFill>
                  <a:srgbClr val="00FFFF"/>
                </a:solidFill>
              </a:rPr>
              <a:t>FP rate generally ~ 15%</a:t>
            </a:r>
            <a:endParaRPr lang="en-US"/>
          </a:p>
          <a:p>
            <a:pPr lvl="1">
              <a:lnSpc>
                <a:spcPct val="90000"/>
              </a:lnSpc>
            </a:pPr>
            <a:r>
              <a:rPr lang="en-US"/>
              <a:t>FN rate 6% (Meyers 06, 248 pts)</a:t>
            </a:r>
          </a:p>
          <a:p>
            <a:pPr lvl="1">
              <a:lnSpc>
                <a:spcPct val="90000"/>
              </a:lnSpc>
            </a:pPr>
            <a:r>
              <a:rPr lang="en-US"/>
              <a:t>FN rate 4% (Pozo-Rodriguez 05, 59 pts)</a:t>
            </a:r>
          </a:p>
          <a:p>
            <a:pPr lvl="1">
              <a:lnSpc>
                <a:spcPct val="90000"/>
              </a:lnSpc>
            </a:pPr>
            <a:r>
              <a:rPr lang="en-US"/>
              <a:t>FN rate 4% (Verhagen 04, 26 pts)</a:t>
            </a:r>
          </a:p>
          <a:p>
            <a:pPr lvl="1">
              <a:lnSpc>
                <a:spcPct val="90000"/>
              </a:lnSpc>
            </a:pPr>
            <a:r>
              <a:rPr lang="en-US"/>
              <a:t>FN rate 3% (Serra 06, 33 pts)</a:t>
            </a:r>
          </a:p>
          <a:p>
            <a:pPr lvl="1">
              <a:lnSpc>
                <a:spcPct val="90000"/>
              </a:lnSpc>
            </a:pPr>
            <a:endParaRPr lang="en-US"/>
          </a:p>
          <a:p>
            <a:pPr>
              <a:lnSpc>
                <a:spcPct val="90000"/>
              </a:lnSpc>
              <a:buFontTx/>
              <a:buNone/>
            </a:pPr>
            <a:r>
              <a:rPr lang="en-US">
                <a:sym typeface="Symbol" pitchFamily="18" charset="2"/>
              </a:rPr>
              <a:t> </a:t>
            </a:r>
            <a:r>
              <a:rPr lang="en-US"/>
              <a:t>Radiographic mediastinal staging is sufficient</a:t>
            </a:r>
          </a:p>
        </p:txBody>
      </p:sp>
      <p:sp>
        <p:nvSpPr>
          <p:cNvPr id="69636" name="Line 4"/>
          <p:cNvSpPr>
            <a:spLocks noChangeShapeType="1"/>
          </p:cNvSpPr>
          <p:nvPr/>
        </p:nvSpPr>
        <p:spPr bwMode="auto">
          <a:xfrm>
            <a:off x="457200" y="1066800"/>
            <a:ext cx="83820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63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9635">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963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963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635">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9635">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963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228600" y="0"/>
            <a:ext cx="8686800" cy="990600"/>
          </a:xfrm>
        </p:spPr>
        <p:txBody>
          <a:bodyPr/>
          <a:lstStyle/>
          <a:p>
            <a:r>
              <a:rPr lang="en-US">
                <a:solidFill>
                  <a:srgbClr val="00FFFF"/>
                </a:solidFill>
              </a:rPr>
              <a:t>Confirmation of Intrathoracic Stage</a:t>
            </a:r>
          </a:p>
        </p:txBody>
      </p:sp>
      <p:sp>
        <p:nvSpPr>
          <p:cNvPr id="167939" name="Rectangle 3"/>
          <p:cNvSpPr>
            <a:spLocks noGrp="1" noChangeArrowheads="1"/>
          </p:cNvSpPr>
          <p:nvPr>
            <p:ph type="body" idx="1"/>
          </p:nvPr>
        </p:nvSpPr>
        <p:spPr>
          <a:xfrm>
            <a:off x="304800" y="914400"/>
            <a:ext cx="8534400" cy="5791200"/>
          </a:xfrm>
        </p:spPr>
        <p:txBody>
          <a:bodyPr/>
          <a:lstStyle/>
          <a:p>
            <a:pPr>
              <a:buFont typeface="Symbol" pitchFamily="18" charset="2"/>
              <a:buNone/>
            </a:pPr>
            <a:r>
              <a:rPr lang="en-US"/>
              <a:t>Extensive Infiltration</a:t>
            </a:r>
          </a:p>
          <a:p>
            <a:pPr>
              <a:buFont typeface="Symbol" pitchFamily="18" charset="2"/>
              <a:buChar char="®"/>
            </a:pPr>
            <a:r>
              <a:rPr lang="en-US" sz="2800"/>
              <a:t>Radiographic staging is sufficient </a:t>
            </a:r>
          </a:p>
          <a:p>
            <a:pPr>
              <a:buFont typeface="Symbol" pitchFamily="18" charset="2"/>
              <a:buChar char="®"/>
            </a:pPr>
            <a:r>
              <a:rPr lang="en-US" sz="2800"/>
              <a:t>Use whatever is easiest to confirm diagnosis</a:t>
            </a:r>
          </a:p>
          <a:p>
            <a:pPr>
              <a:buFont typeface="Symbol" pitchFamily="18" charset="2"/>
              <a:buChar char="®"/>
            </a:pPr>
            <a:endParaRPr lang="en-US" sz="1600"/>
          </a:p>
          <a:p>
            <a:pPr>
              <a:buFont typeface="Symbol" pitchFamily="18" charset="2"/>
              <a:buNone/>
            </a:pPr>
            <a:r>
              <a:rPr lang="en-US"/>
              <a:t>Discrete N2,3 enlargement </a:t>
            </a:r>
            <a:r>
              <a:rPr lang="en-US" sz="2800">
                <a:solidFill>
                  <a:srgbClr val="00FFFF"/>
                </a:solidFill>
              </a:rPr>
              <a:t>(either PET +/-)</a:t>
            </a:r>
            <a:endParaRPr lang="en-US"/>
          </a:p>
          <a:p>
            <a:pPr>
              <a:buFont typeface="Symbol" pitchFamily="18" charset="2"/>
              <a:buChar char="®"/>
            </a:pPr>
            <a:r>
              <a:rPr lang="en-US" sz="2800"/>
              <a:t> Mediastinoscopy vs TBNA, EUS-NA, EBUS-NA</a:t>
            </a:r>
          </a:p>
          <a:p>
            <a:pPr>
              <a:buFont typeface="Symbol" pitchFamily="18" charset="2"/>
              <a:buChar char="®"/>
            </a:pPr>
            <a:endParaRPr lang="en-US" sz="1600"/>
          </a:p>
          <a:p>
            <a:pPr>
              <a:buFont typeface="Symbol" pitchFamily="18" charset="2"/>
              <a:buNone/>
            </a:pPr>
            <a:r>
              <a:rPr lang="en-US"/>
              <a:t>Neg. mediastinal CT, but N1/central </a:t>
            </a:r>
            <a:r>
              <a:rPr lang="en-US" sz="2800">
                <a:solidFill>
                  <a:srgbClr val="00FFFF"/>
                </a:solidFill>
              </a:rPr>
              <a:t>(either PET +/-)</a:t>
            </a:r>
            <a:endParaRPr lang="en-US"/>
          </a:p>
          <a:p>
            <a:pPr>
              <a:buFont typeface="Symbol" pitchFamily="18" charset="2"/>
              <a:buChar char="®"/>
            </a:pPr>
            <a:r>
              <a:rPr lang="en-US" sz="2800"/>
              <a:t> Mediastinoscopy</a:t>
            </a:r>
          </a:p>
          <a:p>
            <a:pPr>
              <a:buFont typeface="Symbol" pitchFamily="18" charset="2"/>
              <a:buChar char="®"/>
            </a:pPr>
            <a:endParaRPr lang="en-US" sz="1600"/>
          </a:p>
          <a:p>
            <a:pPr>
              <a:buFont typeface="Symbol" pitchFamily="18" charset="2"/>
              <a:buNone/>
            </a:pPr>
            <a:r>
              <a:rPr lang="en-US"/>
              <a:t>Neg. mediastinal CT, peripheral stage cI </a:t>
            </a:r>
            <a:r>
              <a:rPr lang="en-US" sz="2800" u="sng">
                <a:solidFill>
                  <a:srgbClr val="00FFFF"/>
                </a:solidFill>
              </a:rPr>
              <a:t>(if PET -)</a:t>
            </a:r>
            <a:endParaRPr lang="en-US"/>
          </a:p>
          <a:p>
            <a:pPr>
              <a:buFont typeface="Symbol" pitchFamily="18" charset="2"/>
              <a:buChar char="®"/>
            </a:pPr>
            <a:r>
              <a:rPr lang="en-US" sz="2800"/>
              <a:t> No further intrathoracic staging needed</a:t>
            </a:r>
          </a:p>
        </p:txBody>
      </p:sp>
      <p:sp>
        <p:nvSpPr>
          <p:cNvPr id="167940" name="Line 4"/>
          <p:cNvSpPr>
            <a:spLocks noChangeShapeType="1"/>
          </p:cNvSpPr>
          <p:nvPr/>
        </p:nvSpPr>
        <p:spPr bwMode="auto">
          <a:xfrm>
            <a:off x="381000" y="914400"/>
            <a:ext cx="85344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descr="DM20"/>
          <p:cNvPicPr>
            <a:picLocks noChangeAspect="1" noChangeArrowheads="1"/>
          </p:cNvPicPr>
          <p:nvPr/>
        </p:nvPicPr>
        <p:blipFill>
          <a:blip r:embed="rId3" cstate="print"/>
          <a:srcRect/>
          <a:stretch>
            <a:fillRect/>
          </a:stretch>
        </p:blipFill>
        <p:spPr bwMode="auto">
          <a:xfrm>
            <a:off x="228600" y="168275"/>
            <a:ext cx="8686800" cy="652145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4040188" y="4354513"/>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l"/>
            <a:r>
              <a:rPr lang="en-US" sz="1800" b="1" i="0" smtClean="0">
                <a:solidFill>
                  <a:srgbClr val="002656"/>
                </a:solidFill>
                <a:ea typeface="ヒラギノ角ゴ Pro W3" charset="0"/>
                <a:cs typeface="ヒラギノ角ゴ Pro W3" charset="0"/>
              </a:rPr>
              <a:t> </a:t>
            </a:r>
          </a:p>
        </p:txBody>
      </p:sp>
      <p:sp>
        <p:nvSpPr>
          <p:cNvPr id="22531" name="Rectangle 8"/>
          <p:cNvSpPr>
            <a:spLocks noGrp="1" noChangeArrowheads="1"/>
          </p:cNvSpPr>
          <p:nvPr>
            <p:ph type="ctrTitle" idx="4294967295"/>
          </p:nvPr>
        </p:nvSpPr>
        <p:spPr>
          <a:xfrm>
            <a:off x="304800" y="2362200"/>
            <a:ext cx="8534400" cy="1066800"/>
          </a:xfrm>
        </p:spPr>
        <p:txBody>
          <a:bodyPr/>
          <a:lstStyle/>
          <a:p>
            <a:pPr eaLnBrk="1" hangingPunct="1"/>
            <a:r>
              <a:rPr lang="en-US" sz="2400">
                <a:latin typeface="Arial" charset="0"/>
                <a:ea typeface="ＭＳ Ｐゴシック" charset="0"/>
                <a:cs typeface="ＭＳ Ｐゴシック" charset="0"/>
              </a:rPr>
              <a:t>Saturday, February 2, 2013</a:t>
            </a:r>
            <a:br>
              <a:rPr lang="en-US" sz="2400">
                <a:latin typeface="Arial" charset="0"/>
                <a:ea typeface="ＭＳ Ｐゴシック" charset="0"/>
                <a:cs typeface="ＭＳ Ｐゴシック" charset="0"/>
              </a:rPr>
            </a:br>
            <a:r>
              <a:rPr lang="en-US" sz="2400">
                <a:latin typeface="Arial" charset="0"/>
                <a:ea typeface="ＭＳ Ｐゴシック" charset="0"/>
                <a:cs typeface="ＭＳ Ｐゴシック" charset="0"/>
              </a:rPr>
              <a:t>Hollywood, Florida</a:t>
            </a:r>
          </a:p>
        </p:txBody>
      </p:sp>
      <p:sp>
        <p:nvSpPr>
          <p:cNvPr id="22532" name="Text Box 7"/>
          <p:cNvSpPr txBox="1">
            <a:spLocks noChangeArrowheads="1"/>
          </p:cNvSpPr>
          <p:nvPr/>
        </p:nvSpPr>
        <p:spPr bwMode="auto">
          <a:xfrm>
            <a:off x="4040188" y="4354513"/>
            <a:ext cx="1047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l"/>
            <a:r>
              <a:rPr lang="en-US" sz="1800" b="1" i="0" smtClean="0">
                <a:solidFill>
                  <a:srgbClr val="002656"/>
                </a:solidFill>
                <a:ea typeface="ヒラギノ角ゴ Pro W3" charset="0"/>
                <a:cs typeface="ヒラギノ角ゴ Pro W3" charset="0"/>
              </a:rPr>
              <a:t>Faculty </a:t>
            </a:r>
          </a:p>
        </p:txBody>
      </p:sp>
      <p:sp>
        <p:nvSpPr>
          <p:cNvPr id="22533" name="Text Box 3"/>
          <p:cNvSpPr txBox="1">
            <a:spLocks noChangeArrowheads="1"/>
          </p:cNvSpPr>
          <p:nvPr/>
        </p:nvSpPr>
        <p:spPr bwMode="auto">
          <a:xfrm>
            <a:off x="1371600" y="3352800"/>
            <a:ext cx="30480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l"/>
            <a:r>
              <a:rPr lang="en-US" sz="1800" b="1" i="0" smtClean="0">
                <a:solidFill>
                  <a:srgbClr val="002656"/>
                </a:solidFill>
              </a:rPr>
              <a:t>Co-Chairs</a:t>
            </a:r>
          </a:p>
          <a:p>
            <a:pPr algn="l"/>
            <a:r>
              <a:rPr lang="en-US" sz="1800" b="1" i="0" smtClean="0">
                <a:solidFill>
                  <a:srgbClr val="505153"/>
                </a:solidFill>
              </a:rPr>
              <a:t>Rogerio C Lilenbaum, MD</a:t>
            </a:r>
          </a:p>
          <a:p>
            <a:pPr algn="l"/>
            <a:r>
              <a:rPr lang="en-US" sz="1800" b="1" i="0" smtClean="0">
                <a:solidFill>
                  <a:srgbClr val="505153"/>
                </a:solidFill>
              </a:rPr>
              <a:t>Mark A Socinski, MD</a:t>
            </a:r>
            <a:endParaRPr lang="en-US" smtClean="0">
              <a:solidFill>
                <a:srgbClr val="FFFFFF"/>
              </a:solidFill>
            </a:endParaRPr>
          </a:p>
        </p:txBody>
      </p:sp>
      <p:sp>
        <p:nvSpPr>
          <p:cNvPr id="22534" name="Text Box 3"/>
          <p:cNvSpPr txBox="1">
            <a:spLocks noChangeArrowheads="1"/>
          </p:cNvSpPr>
          <p:nvPr/>
        </p:nvSpPr>
        <p:spPr bwMode="auto">
          <a:xfrm>
            <a:off x="5410200" y="3352800"/>
            <a:ext cx="28194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l"/>
            <a:r>
              <a:rPr lang="en-US" sz="1800" b="1" i="0" smtClean="0">
                <a:solidFill>
                  <a:srgbClr val="002656"/>
                </a:solidFill>
              </a:rPr>
              <a:t>Co-Chair and Moderator</a:t>
            </a:r>
            <a:endParaRPr lang="en-US" sz="1800" b="1" i="0" smtClean="0">
              <a:solidFill>
                <a:srgbClr val="505153"/>
              </a:solidFill>
            </a:endParaRPr>
          </a:p>
          <a:p>
            <a:pPr algn="l"/>
            <a:r>
              <a:rPr lang="en-US" sz="1800" b="1" i="0" smtClean="0">
                <a:solidFill>
                  <a:srgbClr val="505153"/>
                </a:solidFill>
              </a:rPr>
              <a:t>Neil Love, MD</a:t>
            </a:r>
          </a:p>
        </p:txBody>
      </p:sp>
      <p:sp>
        <p:nvSpPr>
          <p:cNvPr id="22535" name="Text Box 6"/>
          <p:cNvSpPr txBox="1">
            <a:spLocks noChangeArrowheads="1"/>
          </p:cNvSpPr>
          <p:nvPr/>
        </p:nvSpPr>
        <p:spPr bwMode="auto">
          <a:xfrm>
            <a:off x="1371600" y="4800600"/>
            <a:ext cx="3276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l"/>
            <a:r>
              <a:rPr lang="en-US" sz="1800" b="1" i="0" smtClean="0">
                <a:solidFill>
                  <a:srgbClr val="505153"/>
                </a:solidFill>
              </a:rPr>
              <a:t>Ramaswamy Govindan, MD</a:t>
            </a:r>
          </a:p>
          <a:p>
            <a:pPr algn="l"/>
            <a:r>
              <a:rPr lang="en-US" sz="1800" b="1" i="0" smtClean="0">
                <a:solidFill>
                  <a:srgbClr val="505153"/>
                </a:solidFill>
              </a:rPr>
              <a:t>Bruce E Johnson, MD</a:t>
            </a:r>
          </a:p>
          <a:p>
            <a:pPr algn="l"/>
            <a:r>
              <a:rPr lang="en-US" sz="1800" b="1" i="0" smtClean="0">
                <a:solidFill>
                  <a:srgbClr val="505153"/>
                </a:solidFill>
              </a:rPr>
              <a:t>Thomas J Lynch Jr, MD</a:t>
            </a:r>
          </a:p>
        </p:txBody>
      </p:sp>
      <p:sp>
        <p:nvSpPr>
          <p:cNvPr id="22536" name="Text Box 6"/>
          <p:cNvSpPr txBox="1">
            <a:spLocks noChangeArrowheads="1"/>
          </p:cNvSpPr>
          <p:nvPr/>
        </p:nvSpPr>
        <p:spPr bwMode="auto">
          <a:xfrm>
            <a:off x="4800600" y="4811713"/>
            <a:ext cx="3005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000" i="1">
                <a:solidFill>
                  <a:schemeClr val="tx1"/>
                </a:solidFill>
                <a:latin typeface="Arial" charset="0"/>
                <a:ea typeface="ＭＳ Ｐゴシック" charset="0"/>
                <a:cs typeface="ＭＳ Ｐゴシック" charset="0"/>
              </a:defRPr>
            </a:lvl1pPr>
            <a:lvl2pPr marL="742950" indent="-285750" eaLnBrk="0" hangingPunct="0">
              <a:defRPr sz="2000" i="1">
                <a:solidFill>
                  <a:schemeClr val="tx1"/>
                </a:solidFill>
                <a:latin typeface="Arial" charset="0"/>
                <a:ea typeface="ＭＳ Ｐゴシック" charset="0"/>
              </a:defRPr>
            </a:lvl2pPr>
            <a:lvl3pPr marL="1143000" indent="-228600" eaLnBrk="0" hangingPunct="0">
              <a:defRPr sz="2000" i="1">
                <a:solidFill>
                  <a:schemeClr val="tx1"/>
                </a:solidFill>
                <a:latin typeface="Arial" charset="0"/>
                <a:ea typeface="ＭＳ Ｐゴシック" charset="0"/>
              </a:defRPr>
            </a:lvl3pPr>
            <a:lvl4pPr marL="1600200" indent="-228600" eaLnBrk="0" hangingPunct="0">
              <a:defRPr sz="2000" i="1">
                <a:solidFill>
                  <a:schemeClr val="tx1"/>
                </a:solidFill>
                <a:latin typeface="Arial" charset="0"/>
                <a:ea typeface="ＭＳ Ｐゴシック" charset="0"/>
              </a:defRPr>
            </a:lvl4pPr>
            <a:lvl5pPr marL="2057400" indent="-228600" eaLnBrk="0" hangingPunct="0">
              <a:defRPr sz="2000" i="1">
                <a:solidFill>
                  <a:schemeClr val="tx1"/>
                </a:solidFill>
                <a:latin typeface="Arial" charset="0"/>
                <a:ea typeface="ＭＳ Ｐゴシック" charset="0"/>
              </a:defRPr>
            </a:lvl5pPr>
            <a:lvl6pPr marL="2514600" indent="-228600" eaLnBrk="0" fontAlgn="base" hangingPunct="0">
              <a:spcBef>
                <a:spcPct val="0"/>
              </a:spcBef>
              <a:spcAft>
                <a:spcPct val="0"/>
              </a:spcAft>
              <a:defRPr sz="2000" i="1">
                <a:solidFill>
                  <a:schemeClr val="tx1"/>
                </a:solidFill>
                <a:latin typeface="Arial" charset="0"/>
                <a:ea typeface="ＭＳ Ｐゴシック" charset="0"/>
              </a:defRPr>
            </a:lvl6pPr>
            <a:lvl7pPr marL="2971800" indent="-228600" eaLnBrk="0" fontAlgn="base" hangingPunct="0">
              <a:spcBef>
                <a:spcPct val="0"/>
              </a:spcBef>
              <a:spcAft>
                <a:spcPct val="0"/>
              </a:spcAft>
              <a:defRPr sz="2000" i="1">
                <a:solidFill>
                  <a:schemeClr val="tx1"/>
                </a:solidFill>
                <a:latin typeface="Arial" charset="0"/>
                <a:ea typeface="ＭＳ Ｐゴシック" charset="0"/>
              </a:defRPr>
            </a:lvl7pPr>
            <a:lvl8pPr marL="3429000" indent="-228600" eaLnBrk="0" fontAlgn="base" hangingPunct="0">
              <a:spcBef>
                <a:spcPct val="0"/>
              </a:spcBef>
              <a:spcAft>
                <a:spcPct val="0"/>
              </a:spcAft>
              <a:defRPr sz="2000" i="1">
                <a:solidFill>
                  <a:schemeClr val="tx1"/>
                </a:solidFill>
                <a:latin typeface="Arial" charset="0"/>
                <a:ea typeface="ＭＳ Ｐゴシック" charset="0"/>
              </a:defRPr>
            </a:lvl8pPr>
            <a:lvl9pPr marL="3886200" indent="-228600" eaLnBrk="0" fontAlgn="base" hangingPunct="0">
              <a:spcBef>
                <a:spcPct val="0"/>
              </a:spcBef>
              <a:spcAft>
                <a:spcPct val="0"/>
              </a:spcAft>
              <a:defRPr sz="2000" i="1">
                <a:solidFill>
                  <a:schemeClr val="tx1"/>
                </a:solidFill>
                <a:latin typeface="Arial" charset="0"/>
                <a:ea typeface="ＭＳ Ｐゴシック" charset="0"/>
              </a:defRPr>
            </a:lvl9pPr>
          </a:lstStyle>
          <a:p>
            <a:pPr algn="l"/>
            <a:r>
              <a:rPr lang="en-US" sz="1800" b="1" i="0" smtClean="0">
                <a:solidFill>
                  <a:srgbClr val="505153"/>
                </a:solidFill>
              </a:rPr>
              <a:t>Jyoti D Patel, MD</a:t>
            </a:r>
          </a:p>
          <a:p>
            <a:pPr algn="l"/>
            <a:r>
              <a:rPr lang="en-US" sz="1800" b="1" i="0" smtClean="0">
                <a:solidFill>
                  <a:srgbClr val="505153"/>
                </a:solidFill>
              </a:rPr>
              <a:t>Alice Shaw, MD, PhD</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l"/>
            <a:r>
              <a:rPr lang="en-US" b="1" smtClean="0">
                <a:solidFill>
                  <a:srgbClr val="FFFFFF"/>
                </a:solidFill>
                <a:ea typeface="ＭＳ Ｐゴシック" charset="0"/>
                <a:cs typeface="ＭＳ Ｐゴシック" charset="0"/>
              </a:rPr>
              <a:t>In a patient with a 4-cm adenocarcinoma of the left upper lobe and a negative mediastinal PET scan, what is the probability of positive mediastinal lymph nodes?</a:t>
            </a:r>
          </a:p>
        </p:txBody>
      </p:sp>
      <p:graphicFrame>
        <p:nvGraphicFramePr>
          <p:cNvPr id="122882" name="Chart 6"/>
          <p:cNvGraphicFramePr>
            <a:graphicFrameLocks/>
          </p:cNvGraphicFramePr>
          <p:nvPr/>
        </p:nvGraphicFramePr>
        <p:xfrm>
          <a:off x="482600" y="2159000"/>
          <a:ext cx="8255000" cy="4445000"/>
        </p:xfrm>
        <a:graphic>
          <a:graphicData uri="http://schemas.openxmlformats.org/presentationml/2006/ole">
            <mc:AlternateContent xmlns:mc="http://schemas.openxmlformats.org/markup-compatibility/2006">
              <mc:Choice xmlns:v="urn:schemas-microsoft-com:vml" Requires="v">
                <p:oleObj spid="_x0000_s3087" r:id="rId5" imgW="8253302" imgH="4443617" progId="Excel.Chart.8">
                  <p:embed/>
                </p:oleObj>
              </mc:Choice>
              <mc:Fallback>
                <p:oleObj r:id="rId5" imgW="8253302" imgH="4443617" progId="Excel.Char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600" y="2159000"/>
                        <a:ext cx="8255000" cy="4445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xmlns:p14="http://schemas.microsoft.com/office/powerpoint/2010/mai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l"/>
            <a:r>
              <a:rPr lang="en-US" b="1" smtClean="0">
                <a:solidFill>
                  <a:srgbClr val="FFFFFF"/>
                </a:solidFill>
                <a:ea typeface="ＭＳ Ｐゴシック" charset="0"/>
                <a:cs typeface="ＭＳ Ｐゴシック" charset="0"/>
              </a:rPr>
              <a:t>In a patient with a 4-cm adenocarcinoma of the left upper lobe, what are the chances that a positive PET scan is a false positive?</a:t>
            </a:r>
          </a:p>
        </p:txBody>
      </p:sp>
      <p:graphicFrame>
        <p:nvGraphicFramePr>
          <p:cNvPr id="123906" name="Chart 6"/>
          <p:cNvGraphicFramePr>
            <a:graphicFrameLocks/>
          </p:cNvGraphicFramePr>
          <p:nvPr/>
        </p:nvGraphicFramePr>
        <p:xfrm>
          <a:off x="482600" y="2159000"/>
          <a:ext cx="8255000" cy="4445000"/>
        </p:xfrm>
        <a:graphic>
          <a:graphicData uri="http://schemas.openxmlformats.org/presentationml/2006/ole">
            <mc:AlternateContent xmlns:mc="http://schemas.openxmlformats.org/markup-compatibility/2006">
              <mc:Choice xmlns:v="urn:schemas-microsoft-com:vml" Requires="v">
                <p:oleObj spid="_x0000_s4111" r:id="rId5" imgW="8253302" imgH="4443617" progId="Excel.Chart.8">
                  <p:embed/>
                </p:oleObj>
              </mc:Choice>
              <mc:Fallback>
                <p:oleObj r:id="rId5" imgW="8253302" imgH="4443617" progId="Excel.Char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600" y="2159000"/>
                        <a:ext cx="8255000" cy="4445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xmlns:p14="http://schemas.microsoft.com/office/powerpoint/2010/mai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ctrTitle"/>
          </p:nvPr>
        </p:nvSpPr>
        <p:spPr>
          <a:xfrm>
            <a:off x="685800" y="2286000"/>
            <a:ext cx="7772400" cy="1143000"/>
          </a:xfrm>
        </p:spPr>
        <p:txBody>
          <a:bodyPr/>
          <a:lstStyle/>
          <a:p>
            <a:r>
              <a:rPr lang="en-US" sz="5400"/>
              <a:t>Extrathoracic Staging</a:t>
            </a:r>
          </a:p>
        </p:txBody>
      </p:sp>
      <p:sp>
        <p:nvSpPr>
          <p:cNvPr id="122883" name="Rectangle 3"/>
          <p:cNvSpPr>
            <a:spLocks noChangeArrowheads="1"/>
          </p:cNvSpPr>
          <p:nvPr/>
        </p:nvSpPr>
        <p:spPr bwMode="auto">
          <a:xfrm>
            <a:off x="1447800" y="2286000"/>
            <a:ext cx="6324600" cy="1219200"/>
          </a:xfrm>
          <a:prstGeom prst="rect">
            <a:avLst/>
          </a:prstGeom>
          <a:noFill/>
          <a:ln w="38100">
            <a:solidFill>
              <a:schemeClr val="accent2"/>
            </a:solidFill>
            <a:miter lim="800000"/>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0" y="228600"/>
            <a:ext cx="9144000" cy="762000"/>
          </a:xfrm>
        </p:spPr>
        <p:txBody>
          <a:bodyPr/>
          <a:lstStyle/>
          <a:p>
            <a:r>
              <a:rPr lang="en-US"/>
              <a:t>Role of PET in Extrathoracic Staging</a:t>
            </a:r>
            <a:endParaRPr lang="en-US">
              <a:solidFill>
                <a:schemeClr val="tx1"/>
              </a:solidFill>
            </a:endParaRPr>
          </a:p>
        </p:txBody>
      </p:sp>
      <p:sp>
        <p:nvSpPr>
          <p:cNvPr id="72707" name="Rectangle 3"/>
          <p:cNvSpPr>
            <a:spLocks noGrp="1" noChangeArrowheads="1"/>
          </p:cNvSpPr>
          <p:nvPr>
            <p:ph type="body" idx="1"/>
          </p:nvPr>
        </p:nvSpPr>
        <p:spPr>
          <a:xfrm>
            <a:off x="228600" y="1143000"/>
            <a:ext cx="8915400" cy="5562600"/>
          </a:xfrm>
        </p:spPr>
        <p:txBody>
          <a:bodyPr/>
          <a:lstStyle/>
          <a:p>
            <a:pPr>
              <a:lnSpc>
                <a:spcPct val="90000"/>
              </a:lnSpc>
              <a:buFontTx/>
              <a:buNone/>
            </a:pPr>
            <a:r>
              <a:rPr lang="en-US" u="sng"/>
              <a:t>If patient has a negative clinical evaluation:</a:t>
            </a:r>
          </a:p>
          <a:p>
            <a:pPr>
              <a:lnSpc>
                <a:spcPct val="90000"/>
              </a:lnSpc>
            </a:pPr>
            <a:r>
              <a:rPr lang="en-US"/>
              <a:t>cIII: 24-28% mets on PET </a:t>
            </a:r>
          </a:p>
          <a:p>
            <a:pPr lvl="1">
              <a:lnSpc>
                <a:spcPct val="90000"/>
              </a:lnSpc>
              <a:buFont typeface="Wingdings" pitchFamily="2" charset="2"/>
              <a:buNone/>
            </a:pPr>
            <a:r>
              <a:rPr lang="en-US" sz="2000">
                <a:solidFill>
                  <a:srgbClr val="00FFFF"/>
                </a:solidFill>
              </a:rPr>
              <a:t>MacManus IJRBOP 2001;50:287-93	100 pts, 90% of mets confirmed, prosp.</a:t>
            </a:r>
          </a:p>
          <a:p>
            <a:pPr lvl="1">
              <a:lnSpc>
                <a:spcPct val="90000"/>
              </a:lnSpc>
              <a:buFont typeface="Wingdings" pitchFamily="2" charset="2"/>
              <a:buNone/>
            </a:pPr>
            <a:r>
              <a:rPr lang="en-US" sz="2000">
                <a:solidFill>
                  <a:srgbClr val="00FFFF"/>
                </a:solidFill>
              </a:rPr>
              <a:t>Weder ATS 1998;66:886-93 		Prospective, clin eval results vague</a:t>
            </a:r>
          </a:p>
          <a:p>
            <a:pPr lvl="1">
              <a:lnSpc>
                <a:spcPct val="90000"/>
              </a:lnSpc>
              <a:buFont typeface="Wingdings" pitchFamily="2" charset="2"/>
              <a:buNone/>
            </a:pPr>
            <a:r>
              <a:rPr lang="en-US" sz="2000">
                <a:solidFill>
                  <a:srgbClr val="00FFFF"/>
                </a:solidFill>
              </a:rPr>
              <a:t>Eschmann Eur J Nucl Med Mol Imag 2002; 29:804-8	101 pts, clin eval ?</a:t>
            </a:r>
          </a:p>
          <a:p>
            <a:pPr lvl="1">
              <a:lnSpc>
                <a:spcPct val="90000"/>
              </a:lnSpc>
            </a:pPr>
            <a:endParaRPr lang="en-US" sz="1400">
              <a:solidFill>
                <a:srgbClr val="00FFFF"/>
              </a:solidFill>
            </a:endParaRPr>
          </a:p>
          <a:p>
            <a:pPr>
              <a:lnSpc>
                <a:spcPct val="90000"/>
              </a:lnSpc>
            </a:pPr>
            <a:r>
              <a:rPr lang="en-US"/>
              <a:t>cII: 18% mets on PET </a:t>
            </a:r>
            <a:r>
              <a:rPr lang="en-US" sz="2400"/>
              <a:t>(in 18 pts)</a:t>
            </a:r>
          </a:p>
          <a:p>
            <a:pPr lvl="1">
              <a:lnSpc>
                <a:spcPct val="90000"/>
              </a:lnSpc>
              <a:buFont typeface="Wingdings" pitchFamily="2" charset="2"/>
              <a:buNone/>
            </a:pPr>
            <a:r>
              <a:rPr lang="en-US" sz="2000">
                <a:solidFill>
                  <a:srgbClr val="00FFFF"/>
                </a:solidFill>
              </a:rPr>
              <a:t>MacManus Int J Rad Biol Onc Phy 2001;50:287-93</a:t>
            </a:r>
          </a:p>
          <a:p>
            <a:pPr lvl="1">
              <a:lnSpc>
                <a:spcPct val="90000"/>
              </a:lnSpc>
              <a:buFont typeface="Wingdings" pitchFamily="2" charset="2"/>
              <a:buNone/>
            </a:pPr>
            <a:endParaRPr lang="en-US" sz="1400">
              <a:solidFill>
                <a:srgbClr val="00FFFF"/>
              </a:solidFill>
            </a:endParaRPr>
          </a:p>
          <a:p>
            <a:pPr>
              <a:lnSpc>
                <a:spcPct val="90000"/>
              </a:lnSpc>
            </a:pPr>
            <a:r>
              <a:rPr lang="en-US"/>
              <a:t>cI: ~5% mets on PET </a:t>
            </a:r>
          </a:p>
          <a:p>
            <a:pPr lvl="1">
              <a:lnSpc>
                <a:spcPct val="90000"/>
              </a:lnSpc>
              <a:buFont typeface="Wingdings" pitchFamily="2" charset="2"/>
              <a:buNone/>
            </a:pPr>
            <a:r>
              <a:rPr lang="en-US" sz="2000">
                <a:solidFill>
                  <a:srgbClr val="00FFFF"/>
                </a:solidFill>
              </a:rPr>
              <a:t>MacManus IJRBOP 2001;50:287-93;    39 pts, Prospective, vague clin eval </a:t>
            </a:r>
          </a:p>
          <a:p>
            <a:pPr lvl="1">
              <a:lnSpc>
                <a:spcPct val="90000"/>
              </a:lnSpc>
              <a:buFont typeface="Wingdings" pitchFamily="2" charset="2"/>
              <a:buNone/>
            </a:pPr>
            <a:r>
              <a:rPr lang="en-US" sz="2000">
                <a:solidFill>
                  <a:srgbClr val="00FFFF"/>
                </a:solidFill>
              </a:rPr>
              <a:t>Weder ATS 1998;66:886-93;   		both cI,II, vague clin eval results</a:t>
            </a:r>
          </a:p>
          <a:p>
            <a:pPr lvl="1">
              <a:lnSpc>
                <a:spcPct val="90000"/>
              </a:lnSpc>
              <a:buFont typeface="Wingdings" pitchFamily="2" charset="2"/>
              <a:buNone/>
            </a:pPr>
            <a:r>
              <a:rPr lang="en-US" sz="2000">
                <a:solidFill>
                  <a:srgbClr val="00FFFF"/>
                </a:solidFill>
              </a:rPr>
              <a:t>Farrell Radiol 2000;215:886-90;   	both cI,II, no clin eval results</a:t>
            </a:r>
          </a:p>
          <a:p>
            <a:pPr lvl="1">
              <a:lnSpc>
                <a:spcPct val="90000"/>
              </a:lnSpc>
              <a:buFont typeface="Wingdings" pitchFamily="2" charset="2"/>
              <a:buNone/>
            </a:pPr>
            <a:r>
              <a:rPr lang="en-US" sz="2000">
                <a:solidFill>
                  <a:srgbClr val="00FFFF"/>
                </a:solidFill>
              </a:rPr>
              <a:t>Reed J Th &amp; CV Surg 2004		cI, II, III, neg clin eval, 271 pts</a:t>
            </a:r>
          </a:p>
          <a:p>
            <a:pPr lvl="1">
              <a:lnSpc>
                <a:spcPct val="90000"/>
              </a:lnSpc>
              <a:buFont typeface="Wingdings" pitchFamily="2" charset="2"/>
              <a:buNone/>
            </a:pPr>
            <a:r>
              <a:rPr lang="en-US" sz="2000">
                <a:solidFill>
                  <a:srgbClr val="00FFFF"/>
                </a:solidFill>
              </a:rPr>
              <a:t>Viney JCO 2004;22:2357-62		cI (92%),II no clin eval results, 92 pts</a:t>
            </a:r>
          </a:p>
        </p:txBody>
      </p:sp>
      <p:sp>
        <p:nvSpPr>
          <p:cNvPr id="72708" name="Line 4"/>
          <p:cNvSpPr>
            <a:spLocks noChangeShapeType="1"/>
          </p:cNvSpPr>
          <p:nvPr/>
        </p:nvSpPr>
        <p:spPr bwMode="auto">
          <a:xfrm>
            <a:off x="381000" y="990600"/>
            <a:ext cx="8534400" cy="0"/>
          </a:xfrm>
          <a:prstGeom prst="line">
            <a:avLst/>
          </a:prstGeom>
          <a:noFill/>
          <a:ln w="63500" cmpd="thinThick">
            <a:solidFill>
              <a:schemeClr val="accent2"/>
            </a:solidFill>
            <a:round/>
            <a:headEnd/>
            <a:tailEnd/>
          </a:ln>
          <a:effectLst/>
        </p:spPr>
        <p:txBody>
          <a:bodyPr wrap="none" anchor="ctr"/>
          <a:lstStyle/>
          <a:p>
            <a:endParaRPr lang="en-US"/>
          </a:p>
        </p:txBody>
      </p:sp>
      <p:sp>
        <p:nvSpPr>
          <p:cNvPr id="72709" name="Text Box 5"/>
          <p:cNvSpPr txBox="1">
            <a:spLocks noChangeArrowheads="1"/>
          </p:cNvSpPr>
          <p:nvPr/>
        </p:nvSpPr>
        <p:spPr bwMode="auto">
          <a:xfrm>
            <a:off x="4953000" y="4495800"/>
            <a:ext cx="3605213" cy="538163"/>
          </a:xfrm>
          <a:prstGeom prst="rect">
            <a:avLst/>
          </a:prstGeom>
          <a:noFill/>
          <a:ln w="19050">
            <a:solidFill>
              <a:srgbClr val="FF0000"/>
            </a:solidFill>
            <a:miter lim="800000"/>
            <a:headEnd/>
            <a:tailEnd/>
          </a:ln>
          <a:effectLst/>
        </p:spPr>
        <p:txBody>
          <a:bodyPr wrap="none">
            <a:spAutoFit/>
          </a:bodyPr>
          <a:lstStyle/>
          <a:p>
            <a:pPr algn="l"/>
            <a:r>
              <a:rPr lang="en-US" sz="2800">
                <a:solidFill>
                  <a:schemeClr val="tx2"/>
                </a:solidFill>
              </a:rPr>
              <a:t>&gt;5% FP lesions on PET</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7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0" y="0"/>
            <a:ext cx="9144000" cy="1371600"/>
          </a:xfrm>
        </p:spPr>
        <p:txBody>
          <a:bodyPr/>
          <a:lstStyle/>
          <a:p>
            <a:r>
              <a:rPr lang="en-US" sz="4000"/>
              <a:t>Need for Tissue Confirmation </a:t>
            </a:r>
            <a:br>
              <a:rPr lang="en-US" sz="4000"/>
            </a:br>
            <a:r>
              <a:rPr lang="en-US" sz="4000"/>
              <a:t>of Extrathoracic Imaging Studies</a:t>
            </a:r>
            <a:endParaRPr lang="en-US" sz="4000">
              <a:solidFill>
                <a:schemeClr val="tx1"/>
              </a:solidFill>
            </a:endParaRPr>
          </a:p>
        </p:txBody>
      </p:sp>
      <p:sp>
        <p:nvSpPr>
          <p:cNvPr id="157699" name="Rectangle 3"/>
          <p:cNvSpPr>
            <a:spLocks noGrp="1" noChangeArrowheads="1"/>
          </p:cNvSpPr>
          <p:nvPr>
            <p:ph type="body" idx="1"/>
          </p:nvPr>
        </p:nvSpPr>
        <p:spPr>
          <a:xfrm>
            <a:off x="457200" y="1600200"/>
            <a:ext cx="8686800" cy="5257800"/>
          </a:xfrm>
        </p:spPr>
        <p:txBody>
          <a:bodyPr/>
          <a:lstStyle/>
          <a:p>
            <a:pPr>
              <a:lnSpc>
                <a:spcPct val="90000"/>
              </a:lnSpc>
              <a:buFontTx/>
              <a:buNone/>
            </a:pPr>
            <a:r>
              <a:rPr lang="en-US" sz="2800" dirty="0"/>
              <a:t>No need for tissue confirmation of distant </a:t>
            </a:r>
            <a:r>
              <a:rPr lang="en-US" sz="2800" dirty="0" err="1"/>
              <a:t>mets</a:t>
            </a:r>
            <a:r>
              <a:rPr lang="en-US" sz="2800" dirty="0"/>
              <a:t> if:</a:t>
            </a:r>
          </a:p>
          <a:p>
            <a:pPr lvl="1">
              <a:lnSpc>
                <a:spcPct val="90000"/>
              </a:lnSpc>
              <a:buFont typeface="Arial" pitchFamily="34" charset="0"/>
              <a:buChar char="•"/>
            </a:pPr>
            <a:r>
              <a:rPr lang="en-US" sz="2400" dirty="0"/>
              <a:t>Typical clinical presentation</a:t>
            </a:r>
          </a:p>
          <a:p>
            <a:pPr lvl="1">
              <a:lnSpc>
                <a:spcPct val="90000"/>
              </a:lnSpc>
              <a:buFont typeface="Arial" pitchFamily="34" charset="0"/>
              <a:buChar char="•"/>
            </a:pPr>
            <a:r>
              <a:rPr lang="en-US" sz="2400" dirty="0"/>
              <a:t>Typical imaging appearance of multiple </a:t>
            </a:r>
            <a:r>
              <a:rPr lang="en-US" sz="2400" dirty="0" err="1"/>
              <a:t>mets</a:t>
            </a:r>
            <a:endParaRPr lang="en-US" sz="2400" dirty="0"/>
          </a:p>
          <a:p>
            <a:pPr lvl="1">
              <a:lnSpc>
                <a:spcPct val="90000"/>
              </a:lnSpc>
            </a:pPr>
            <a:endParaRPr lang="en-US" sz="1800" dirty="0"/>
          </a:p>
          <a:p>
            <a:pPr>
              <a:lnSpc>
                <a:spcPct val="90000"/>
              </a:lnSpc>
              <a:buFontTx/>
              <a:buNone/>
            </a:pPr>
            <a:r>
              <a:rPr lang="en-US" sz="2800" dirty="0"/>
              <a:t>Confirm distant </a:t>
            </a:r>
            <a:r>
              <a:rPr lang="en-US" sz="2800" dirty="0" err="1"/>
              <a:t>mets</a:t>
            </a:r>
            <a:r>
              <a:rPr lang="en-US" sz="2800" dirty="0"/>
              <a:t> with biopsy if:</a:t>
            </a:r>
          </a:p>
          <a:p>
            <a:pPr lvl="1">
              <a:lnSpc>
                <a:spcPct val="90000"/>
              </a:lnSpc>
              <a:buFont typeface="Arial" pitchFamily="34" charset="0"/>
              <a:buChar char="•"/>
            </a:pPr>
            <a:r>
              <a:rPr lang="en-US" sz="2400" dirty="0"/>
              <a:t>Atypical appearance or presentation</a:t>
            </a:r>
          </a:p>
          <a:p>
            <a:pPr lvl="1">
              <a:lnSpc>
                <a:spcPct val="90000"/>
              </a:lnSpc>
              <a:buFont typeface="Arial" pitchFamily="34" charset="0"/>
              <a:buChar char="•"/>
            </a:pPr>
            <a:r>
              <a:rPr lang="en-US" sz="2400" dirty="0"/>
              <a:t>Solitary site</a:t>
            </a:r>
          </a:p>
          <a:p>
            <a:pPr lvl="1">
              <a:lnSpc>
                <a:spcPct val="90000"/>
              </a:lnSpc>
            </a:pPr>
            <a:r>
              <a:rPr lang="en-US" sz="2400" dirty="0"/>
              <a:t>	</a:t>
            </a:r>
            <a:r>
              <a:rPr lang="en-US" sz="2400" dirty="0" smtClean="0"/>
              <a:t>	&gt; </a:t>
            </a:r>
            <a:r>
              <a:rPr lang="en-US" sz="2400" dirty="0"/>
              <a:t>50% of PET lesions will NOT be a met</a:t>
            </a:r>
          </a:p>
          <a:p>
            <a:pPr lvl="1">
              <a:lnSpc>
                <a:spcPct val="90000"/>
              </a:lnSpc>
            </a:pPr>
            <a:r>
              <a:rPr lang="en-US" sz="2400" dirty="0"/>
              <a:t>	</a:t>
            </a:r>
            <a:r>
              <a:rPr lang="en-US" sz="2400" dirty="0" smtClean="0"/>
              <a:t>	Bone </a:t>
            </a:r>
            <a:r>
              <a:rPr lang="en-US" sz="2400" dirty="0"/>
              <a:t>scan in particular has high FP rate</a:t>
            </a:r>
          </a:p>
          <a:p>
            <a:pPr lvl="1">
              <a:lnSpc>
                <a:spcPct val="90000"/>
              </a:lnSpc>
            </a:pPr>
            <a:r>
              <a:rPr lang="en-US" sz="2400" dirty="0"/>
              <a:t> </a:t>
            </a:r>
            <a:r>
              <a:rPr lang="en-US" sz="2400" dirty="0" smtClean="0"/>
              <a:t>		~ </a:t>
            </a:r>
            <a:r>
              <a:rPr lang="en-US" sz="2400" dirty="0"/>
              <a:t>80% of additional </a:t>
            </a:r>
            <a:r>
              <a:rPr lang="en-US" sz="2400" dirty="0" err="1"/>
              <a:t>pulm</a:t>
            </a:r>
            <a:r>
              <a:rPr lang="en-US" sz="2400" dirty="0"/>
              <a:t> nodules are benign</a:t>
            </a:r>
          </a:p>
          <a:p>
            <a:pPr lvl="1">
              <a:lnSpc>
                <a:spcPct val="90000"/>
              </a:lnSpc>
            </a:pPr>
            <a:r>
              <a:rPr lang="en-US" sz="2400" dirty="0"/>
              <a:t>	</a:t>
            </a:r>
            <a:r>
              <a:rPr lang="en-US" sz="2400" dirty="0" smtClean="0"/>
              <a:t>	11</a:t>
            </a:r>
            <a:r>
              <a:rPr lang="en-US" sz="2400" dirty="0"/>
              <a:t>% of resected solitary brain “</a:t>
            </a:r>
            <a:r>
              <a:rPr lang="en-US" sz="2400" dirty="0" err="1"/>
              <a:t>mets</a:t>
            </a:r>
            <a:r>
              <a:rPr lang="en-US" sz="2400" dirty="0"/>
              <a:t>” were benign </a:t>
            </a:r>
            <a:endParaRPr lang="en-US" sz="2400" dirty="0" smtClean="0"/>
          </a:p>
          <a:p>
            <a:pPr lvl="1">
              <a:lnSpc>
                <a:spcPct val="90000"/>
              </a:lnSpc>
            </a:pPr>
            <a:r>
              <a:rPr lang="en-US" sz="2400" dirty="0" smtClean="0"/>
              <a:t>		     </a:t>
            </a:r>
            <a:r>
              <a:rPr lang="en-US" sz="1800" dirty="0" smtClean="0"/>
              <a:t>(</a:t>
            </a:r>
            <a:r>
              <a:rPr lang="en-US" sz="1800" dirty="0" err="1"/>
              <a:t>Patchel</a:t>
            </a:r>
            <a:r>
              <a:rPr lang="en-US" sz="1800" dirty="0"/>
              <a:t> 1990 NEJM)</a:t>
            </a:r>
            <a:endParaRPr lang="en-US" sz="2000" dirty="0"/>
          </a:p>
        </p:txBody>
      </p:sp>
      <p:sp>
        <p:nvSpPr>
          <p:cNvPr id="157700" name="Line 4"/>
          <p:cNvSpPr>
            <a:spLocks noChangeShapeType="1"/>
          </p:cNvSpPr>
          <p:nvPr/>
        </p:nvSpPr>
        <p:spPr bwMode="auto">
          <a:xfrm>
            <a:off x="381000" y="1371600"/>
            <a:ext cx="8534400" cy="0"/>
          </a:xfrm>
          <a:prstGeom prst="line">
            <a:avLst/>
          </a:prstGeom>
          <a:noFill/>
          <a:ln w="63500" cmpd="thinThick">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7699">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7699">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7699">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7699">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769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ctrTitle"/>
          </p:nvPr>
        </p:nvSpPr>
        <p:spPr>
          <a:xfrm>
            <a:off x="685800" y="2286000"/>
            <a:ext cx="7772400" cy="1143000"/>
          </a:xfrm>
        </p:spPr>
        <p:txBody>
          <a:bodyPr/>
          <a:lstStyle/>
          <a:p>
            <a:r>
              <a:rPr lang="en-US" sz="5400"/>
              <a:t>Intrathoracic Staging</a:t>
            </a:r>
          </a:p>
        </p:txBody>
      </p:sp>
      <p:sp>
        <p:nvSpPr>
          <p:cNvPr id="146435" name="Rectangle 3"/>
          <p:cNvSpPr>
            <a:spLocks noChangeArrowheads="1"/>
          </p:cNvSpPr>
          <p:nvPr/>
        </p:nvSpPr>
        <p:spPr bwMode="auto">
          <a:xfrm>
            <a:off x="1447800" y="2286000"/>
            <a:ext cx="6324600" cy="1219200"/>
          </a:xfrm>
          <a:prstGeom prst="rect">
            <a:avLst/>
          </a:prstGeom>
          <a:noFill/>
          <a:ln w="38100">
            <a:solidFill>
              <a:schemeClr val="accent2"/>
            </a:solidFill>
            <a:miter lim="800000"/>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304800" y="0"/>
            <a:ext cx="8610600" cy="990600"/>
          </a:xfrm>
        </p:spPr>
        <p:txBody>
          <a:bodyPr/>
          <a:lstStyle/>
          <a:p>
            <a:r>
              <a:rPr lang="en-US"/>
              <a:t>Confirmation of Intrathoracic Stage</a:t>
            </a:r>
          </a:p>
        </p:txBody>
      </p:sp>
      <p:sp>
        <p:nvSpPr>
          <p:cNvPr id="59395" name="Line 3"/>
          <p:cNvSpPr>
            <a:spLocks noChangeShapeType="1"/>
          </p:cNvSpPr>
          <p:nvPr/>
        </p:nvSpPr>
        <p:spPr bwMode="auto">
          <a:xfrm>
            <a:off x="381000" y="990600"/>
            <a:ext cx="8534400" cy="0"/>
          </a:xfrm>
          <a:prstGeom prst="line">
            <a:avLst/>
          </a:prstGeom>
          <a:noFill/>
          <a:ln w="63500" cmpd="thinThick">
            <a:solidFill>
              <a:schemeClr val="accent2"/>
            </a:solidFill>
            <a:round/>
            <a:headEnd/>
            <a:tailEnd/>
          </a:ln>
          <a:effectLst/>
        </p:spPr>
        <p:txBody>
          <a:bodyPr wrap="none" anchor="ctr"/>
          <a:lstStyle/>
          <a:p>
            <a:endParaRPr lang="en-US"/>
          </a:p>
        </p:txBody>
      </p:sp>
      <p:sp>
        <p:nvSpPr>
          <p:cNvPr id="59396" name="Text Box 4"/>
          <p:cNvSpPr txBox="1">
            <a:spLocks noChangeArrowheads="1"/>
          </p:cNvSpPr>
          <p:nvPr/>
        </p:nvSpPr>
        <p:spPr bwMode="auto">
          <a:xfrm>
            <a:off x="381000" y="1066800"/>
            <a:ext cx="3213100" cy="519113"/>
          </a:xfrm>
          <a:prstGeom prst="rect">
            <a:avLst/>
          </a:prstGeom>
          <a:noFill/>
          <a:ln w="38100">
            <a:noFill/>
            <a:miter lim="800000"/>
            <a:headEnd/>
            <a:tailEnd/>
          </a:ln>
          <a:effectLst/>
        </p:spPr>
        <p:txBody>
          <a:bodyPr>
            <a:spAutoFit/>
          </a:bodyPr>
          <a:lstStyle/>
          <a:p>
            <a:r>
              <a:rPr lang="en-US" sz="2800"/>
              <a:t>Extensive Infiltration</a:t>
            </a:r>
          </a:p>
        </p:txBody>
      </p:sp>
      <p:sp>
        <p:nvSpPr>
          <p:cNvPr id="59397" name="Text Box 5"/>
          <p:cNvSpPr txBox="1">
            <a:spLocks noChangeArrowheads="1"/>
          </p:cNvSpPr>
          <p:nvPr/>
        </p:nvSpPr>
        <p:spPr bwMode="auto">
          <a:xfrm>
            <a:off x="304800" y="6172200"/>
            <a:ext cx="4000500" cy="519113"/>
          </a:xfrm>
          <a:prstGeom prst="rect">
            <a:avLst/>
          </a:prstGeom>
          <a:noFill/>
          <a:ln w="38100">
            <a:noFill/>
            <a:miter lim="800000"/>
            <a:headEnd/>
            <a:tailEnd/>
          </a:ln>
          <a:effectLst/>
        </p:spPr>
        <p:txBody>
          <a:bodyPr wrap="none">
            <a:spAutoFit/>
          </a:bodyPr>
          <a:lstStyle/>
          <a:p>
            <a:r>
              <a:rPr lang="en-US" sz="2800"/>
              <a:t>Discrete N2,3 enlargement</a:t>
            </a:r>
          </a:p>
        </p:txBody>
      </p:sp>
      <p:sp>
        <p:nvSpPr>
          <p:cNvPr id="59398" name="Text Box 6"/>
          <p:cNvSpPr txBox="1">
            <a:spLocks noChangeArrowheads="1"/>
          </p:cNvSpPr>
          <p:nvPr/>
        </p:nvSpPr>
        <p:spPr bwMode="auto">
          <a:xfrm>
            <a:off x="5257800" y="1066800"/>
            <a:ext cx="3538538" cy="519113"/>
          </a:xfrm>
          <a:prstGeom prst="rect">
            <a:avLst/>
          </a:prstGeom>
          <a:noFill/>
          <a:ln w="38100">
            <a:noFill/>
            <a:miter lim="800000"/>
            <a:headEnd/>
            <a:tailEnd/>
          </a:ln>
          <a:effectLst/>
        </p:spPr>
        <p:txBody>
          <a:bodyPr wrap="none">
            <a:spAutoFit/>
          </a:bodyPr>
          <a:lstStyle/>
          <a:p>
            <a:r>
              <a:rPr lang="en-US" sz="2800"/>
              <a:t>CT neg. but central, N1</a:t>
            </a:r>
          </a:p>
        </p:txBody>
      </p:sp>
      <p:sp>
        <p:nvSpPr>
          <p:cNvPr id="59399" name="Text Box 7"/>
          <p:cNvSpPr txBox="1">
            <a:spLocks noChangeArrowheads="1"/>
          </p:cNvSpPr>
          <p:nvPr/>
        </p:nvSpPr>
        <p:spPr bwMode="auto">
          <a:xfrm>
            <a:off x="6096000" y="6172200"/>
            <a:ext cx="2827338" cy="519113"/>
          </a:xfrm>
          <a:prstGeom prst="rect">
            <a:avLst/>
          </a:prstGeom>
          <a:noFill/>
          <a:ln w="38100">
            <a:noFill/>
            <a:miter lim="800000"/>
            <a:headEnd/>
            <a:tailEnd/>
          </a:ln>
          <a:effectLst/>
        </p:spPr>
        <p:txBody>
          <a:bodyPr wrap="none">
            <a:spAutoFit/>
          </a:bodyPr>
          <a:lstStyle/>
          <a:p>
            <a:r>
              <a:rPr lang="en-US" sz="2800"/>
              <a:t>Peripheral stage cI</a:t>
            </a:r>
          </a:p>
        </p:txBody>
      </p:sp>
      <p:pic>
        <p:nvPicPr>
          <p:cNvPr id="59400" name="Picture 8" descr="Batten_3_23"/>
          <p:cNvPicPr>
            <a:picLocks noChangeAspect="1" noChangeArrowheads="1"/>
          </p:cNvPicPr>
          <p:nvPr/>
        </p:nvPicPr>
        <p:blipFill>
          <a:blip r:embed="rId3" cstate="print">
            <a:lum bright="6000" contrast="-12000"/>
          </a:blip>
          <a:srcRect l="3735" t="27550" r="813" b="10960"/>
          <a:stretch>
            <a:fillRect/>
          </a:stretch>
        </p:blipFill>
        <p:spPr bwMode="auto">
          <a:xfrm>
            <a:off x="381000" y="1524000"/>
            <a:ext cx="3505200" cy="2259013"/>
          </a:xfrm>
          <a:prstGeom prst="rect">
            <a:avLst/>
          </a:prstGeom>
          <a:noFill/>
        </p:spPr>
      </p:pic>
      <p:pic>
        <p:nvPicPr>
          <p:cNvPr id="59401" name="Picture 9" descr="Blackwell1_1_17"/>
          <p:cNvPicPr>
            <a:picLocks noChangeAspect="1" noChangeArrowheads="1"/>
          </p:cNvPicPr>
          <p:nvPr/>
        </p:nvPicPr>
        <p:blipFill>
          <a:blip r:embed="rId4" cstate="print">
            <a:lum bright="18000" contrast="24000"/>
          </a:blip>
          <a:srcRect l="12415" t="24495" r="10938" b="18681"/>
          <a:stretch>
            <a:fillRect/>
          </a:stretch>
        </p:blipFill>
        <p:spPr bwMode="auto">
          <a:xfrm>
            <a:off x="381000" y="3989388"/>
            <a:ext cx="3505200" cy="2259012"/>
          </a:xfrm>
          <a:prstGeom prst="rect">
            <a:avLst/>
          </a:prstGeom>
          <a:noFill/>
        </p:spPr>
      </p:pic>
      <p:pic>
        <p:nvPicPr>
          <p:cNvPr id="59402" name="Picture 10" descr="Mottinger_1_46"/>
          <p:cNvPicPr>
            <a:picLocks noChangeAspect="1" noChangeArrowheads="1"/>
          </p:cNvPicPr>
          <p:nvPr/>
        </p:nvPicPr>
        <p:blipFill>
          <a:blip r:embed="rId5" cstate="print"/>
          <a:srcRect l="-603" t="22537" r="331" b="18169"/>
          <a:stretch>
            <a:fillRect/>
          </a:stretch>
        </p:blipFill>
        <p:spPr bwMode="auto">
          <a:xfrm>
            <a:off x="4953000" y="1524000"/>
            <a:ext cx="3886200" cy="2298700"/>
          </a:xfrm>
          <a:prstGeom prst="rect">
            <a:avLst/>
          </a:prstGeom>
          <a:noFill/>
        </p:spPr>
      </p:pic>
      <p:pic>
        <p:nvPicPr>
          <p:cNvPr id="59403" name="Picture 11" descr="Newman_2_37"/>
          <p:cNvPicPr>
            <a:picLocks noChangeAspect="1" noChangeArrowheads="1"/>
          </p:cNvPicPr>
          <p:nvPr/>
        </p:nvPicPr>
        <p:blipFill>
          <a:blip r:embed="rId6" cstate="print">
            <a:lum bright="6000"/>
          </a:blip>
          <a:srcRect t="11391" b="15747"/>
          <a:stretch>
            <a:fillRect/>
          </a:stretch>
        </p:blipFill>
        <p:spPr bwMode="auto">
          <a:xfrm>
            <a:off x="5029200" y="3962400"/>
            <a:ext cx="3821113" cy="2314575"/>
          </a:xfrm>
          <a:prstGeom prst="rect">
            <a:avLst/>
          </a:prstGeom>
          <a:noFill/>
        </p:spPr>
      </p:pic>
      <p:sp>
        <p:nvSpPr>
          <p:cNvPr id="59404" name="Oval 12"/>
          <p:cNvSpPr>
            <a:spLocks noChangeArrowheads="1"/>
          </p:cNvSpPr>
          <p:nvPr/>
        </p:nvSpPr>
        <p:spPr bwMode="auto">
          <a:xfrm>
            <a:off x="5562600" y="5410200"/>
            <a:ext cx="381000" cy="304800"/>
          </a:xfrm>
          <a:prstGeom prst="ellipse">
            <a:avLst/>
          </a:prstGeom>
          <a:noFill/>
          <a:ln w="19050">
            <a:solidFill>
              <a:schemeClr val="accent2"/>
            </a:solidFill>
            <a:round/>
            <a:headEnd/>
            <a:tailEnd/>
          </a:ln>
          <a:effec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p:transition spd="slow" advClick="0"/>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Blank Presentation">
  <a:themeElements>
    <a:clrScheme name="Blank Presentation 8">
      <a:dk1>
        <a:srgbClr val="B2B2B2"/>
      </a:dk1>
      <a:lt1>
        <a:srgbClr val="FFFFFF"/>
      </a:lt1>
      <a:dk2>
        <a:srgbClr val="000099"/>
      </a:dk2>
      <a:lt2>
        <a:srgbClr val="FFFF00"/>
      </a:lt2>
      <a:accent1>
        <a:srgbClr val="00CC99"/>
      </a:accent1>
      <a:accent2>
        <a:srgbClr val="FF3300"/>
      </a:accent2>
      <a:accent3>
        <a:srgbClr val="AAAACA"/>
      </a:accent3>
      <a:accent4>
        <a:srgbClr val="DADADA"/>
      </a:accent4>
      <a:accent5>
        <a:srgbClr val="AAE2CA"/>
      </a:accent5>
      <a:accent6>
        <a:srgbClr val="E72D00"/>
      </a:accent6>
      <a:hlink>
        <a:srgbClr val="FF66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lank Presentation 8">
        <a:dk1>
          <a:srgbClr val="B2B2B2"/>
        </a:dk1>
        <a:lt1>
          <a:srgbClr val="FFFFFF"/>
        </a:lt1>
        <a:dk2>
          <a:srgbClr val="000099"/>
        </a:dk2>
        <a:lt2>
          <a:srgbClr val="FFFF00"/>
        </a:lt2>
        <a:accent1>
          <a:srgbClr val="00CC99"/>
        </a:accent1>
        <a:accent2>
          <a:srgbClr val="FF3300"/>
        </a:accent2>
        <a:accent3>
          <a:srgbClr val="AAAACA"/>
        </a:accent3>
        <a:accent4>
          <a:srgbClr val="DADADA"/>
        </a:accent4>
        <a:accent5>
          <a:srgbClr val="AAE2CA"/>
        </a:accent5>
        <a:accent6>
          <a:srgbClr val="E72D00"/>
        </a:accent6>
        <a:hlink>
          <a:srgbClr val="FF66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ank Presentation">
  <a:themeElements>
    <a:clrScheme name="Blank Presentation 8">
      <a:dk1>
        <a:srgbClr val="B2B2B2"/>
      </a:dk1>
      <a:lt1>
        <a:srgbClr val="FFFFFF"/>
      </a:lt1>
      <a:dk2>
        <a:srgbClr val="000099"/>
      </a:dk2>
      <a:lt2>
        <a:srgbClr val="FFFF00"/>
      </a:lt2>
      <a:accent1>
        <a:srgbClr val="00CC99"/>
      </a:accent1>
      <a:accent2>
        <a:srgbClr val="FF3300"/>
      </a:accent2>
      <a:accent3>
        <a:srgbClr val="AAAACA"/>
      </a:accent3>
      <a:accent4>
        <a:srgbClr val="DADADA"/>
      </a:accent4>
      <a:accent5>
        <a:srgbClr val="AAE2CA"/>
      </a:accent5>
      <a:accent6>
        <a:srgbClr val="E72D00"/>
      </a:accent6>
      <a:hlink>
        <a:srgbClr val="FF66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lank Presentation 8">
        <a:dk1>
          <a:srgbClr val="B2B2B2"/>
        </a:dk1>
        <a:lt1>
          <a:srgbClr val="FFFFFF"/>
        </a:lt1>
        <a:dk2>
          <a:srgbClr val="000099"/>
        </a:dk2>
        <a:lt2>
          <a:srgbClr val="FFFF00"/>
        </a:lt2>
        <a:accent1>
          <a:srgbClr val="00CC99"/>
        </a:accent1>
        <a:accent2>
          <a:srgbClr val="FF3300"/>
        </a:accent2>
        <a:accent3>
          <a:srgbClr val="AAAACA"/>
        </a:accent3>
        <a:accent4>
          <a:srgbClr val="DADADA"/>
        </a:accent4>
        <a:accent5>
          <a:srgbClr val="AAE2CA"/>
        </a:accent5>
        <a:accent6>
          <a:srgbClr val="E72D00"/>
        </a:accent6>
        <a:hlink>
          <a:srgbClr val="FF66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9_Default Design">
  <a:themeElements>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fontScheme name="9_Default Desig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1" u="none" strike="noStrike" cap="none" normalizeH="0" baseline="0">
            <a:ln>
              <a:noFill/>
            </a:ln>
            <a:solidFill>
              <a:schemeClr val="tx1"/>
            </a:solidFill>
            <a:effectLst/>
            <a:latin typeface="Verdana" pitchFamily="-10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4862</TotalTime>
  <Words>1175</Words>
  <Application>Microsoft Macintosh PowerPoint</Application>
  <PresentationFormat>On-screen Show (4:3)</PresentationFormat>
  <Paragraphs>361</Paragraphs>
  <Slides>24</Slides>
  <Notes>24</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24</vt:i4>
      </vt:variant>
    </vt:vector>
  </HeadingPairs>
  <TitlesOfParts>
    <vt:vector size="29" baseType="lpstr">
      <vt:lpstr>Blank Presentation</vt:lpstr>
      <vt:lpstr>1_Blank Presentation</vt:lpstr>
      <vt:lpstr>3_Blank Presentation</vt:lpstr>
      <vt:lpstr>9_Default Design</vt:lpstr>
      <vt:lpstr>Excel.Chart.8</vt:lpstr>
      <vt:lpstr>PowerPoint Presentation</vt:lpstr>
      <vt:lpstr>An Evidence-Based Approach to Stage Evaluation</vt:lpstr>
      <vt:lpstr>PowerPoint Presentation</vt:lpstr>
      <vt:lpstr>PowerPoint Presentation</vt:lpstr>
      <vt:lpstr>Extrathoracic Staging</vt:lpstr>
      <vt:lpstr>Role of PET in Extrathoracic Staging</vt:lpstr>
      <vt:lpstr>Need for Tissue Confirmation  of Extrathoracic Imaging Studies</vt:lpstr>
      <vt:lpstr>Intrathoracic Staging</vt:lpstr>
      <vt:lpstr>Confirmation of Intrathoracic Stage</vt:lpstr>
      <vt:lpstr>Extensive Mediastinal Infiltration</vt:lpstr>
      <vt:lpstr>Extensive Mediastinal Infiltration</vt:lpstr>
      <vt:lpstr>Discrete Nodal Enlargement</vt:lpstr>
      <vt:lpstr>Reliability of CT for N2,3 Nodes</vt:lpstr>
      <vt:lpstr>Discrete Nodal Enlargement (cN2,3)</vt:lpstr>
      <vt:lpstr>Central Stage I, II NSCLC</vt:lpstr>
      <vt:lpstr>PowerPoint Presentation</vt:lpstr>
      <vt:lpstr>Central or cN1 (negative Mediastinum)</vt:lpstr>
      <vt:lpstr>Variability of Invasive Mediastinal Staging</vt:lpstr>
      <vt:lpstr>Peripheral Stage I NSCLC</vt:lpstr>
      <vt:lpstr>Reliability of CT for N2,3 Nodes</vt:lpstr>
      <vt:lpstr>Peripheral Stage I (negative Mediastinum)</vt:lpstr>
      <vt:lpstr>Confirmation of Intrathoracic Stage</vt:lpstr>
      <vt:lpstr>PowerPoint Presentation</vt:lpstr>
      <vt:lpstr>Saturday, February 2, 2013 Hollywood, Florida</vt:lpstr>
    </vt:vector>
  </TitlesOfParts>
  <Manager/>
  <Company>Research To Practice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102</cp:revision>
  <cp:lastPrinted>2013-03-19T13:15:12Z</cp:lastPrinted>
  <dcterms:created xsi:type="dcterms:W3CDTF">2013-03-16T00:26:06Z</dcterms:created>
  <dcterms:modified xsi:type="dcterms:W3CDTF">2013-04-08T11:55:58Z</dcterms:modified>
  <cp:category/>
</cp:coreProperties>
</file>