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
  </p:notesMasterIdLst>
  <p:sldIdLst>
    <p:sldId id="266" r:id="rId2"/>
    <p:sldId id="260" r:id="rId3"/>
    <p:sldId id="257" r:id="rId4"/>
    <p:sldId id="261" r:id="rId5"/>
    <p:sldId id="262" r:id="rId6"/>
    <p:sldId id="263" r:id="rId7"/>
    <p:sldId id="264" r:id="rId8"/>
    <p:sldId id="265"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3" autoAdjust="0"/>
    <p:restoredTop sz="94737" autoAdjust="0"/>
  </p:normalViewPr>
  <p:slideViewPr>
    <p:cSldViewPr snapToGrid="0" snapToObjects="1">
      <p:cViewPr>
        <p:scale>
          <a:sx n="100" d="100"/>
          <a:sy n="100" d="100"/>
        </p:scale>
        <p:origin x="-1096" y="-43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napToObjects="1">
      <p:cViewPr varScale="1">
        <p:scale>
          <a:sx n="93" d="100"/>
          <a:sy n="93" d="100"/>
        </p:scale>
        <p:origin x="-2768"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printerSettings" Target="printerSettings/printerSettings1.bin"/><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30D4D4-A69E-7D41-9B82-A0C402BFB600}" type="datetimeFigureOut">
              <a:rPr lang="en-US" smtClean="0"/>
              <a:t>5/7/13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3ABC34A-2935-D944-ACD3-57CAD83A3DF0}" type="slidenum">
              <a:rPr lang="en-US" smtClean="0"/>
              <a:t>‹#›</a:t>
            </a:fld>
            <a:endParaRPr lang="en-US"/>
          </a:p>
        </p:txBody>
      </p:sp>
    </p:spTree>
    <p:extLst>
      <p:ext uri="{BB962C8B-B14F-4D97-AF65-F5344CB8AC3E}">
        <p14:creationId xmlns:p14="http://schemas.microsoft.com/office/powerpoint/2010/main" val="122311403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53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endParaRPr lang="en-US">
              <a:latin typeface="Calibri" charset="0"/>
            </a:endParaRPr>
          </a:p>
        </p:txBody>
      </p:sp>
      <p:sp>
        <p:nvSpPr>
          <p:cNvPr id="153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eaLnBrk="0" hangingPunct="0">
              <a:defRPr sz="2400">
                <a:solidFill>
                  <a:schemeClr val="tx1"/>
                </a:solidFill>
                <a:latin typeface="Arial" charset="0"/>
                <a:ea typeface="ＭＳ Ｐゴシック" charset="0"/>
                <a:cs typeface="ＭＳ Ｐゴシック" charset="0"/>
              </a:defRPr>
            </a:lvl1pPr>
            <a:lvl2pPr marL="742950" indent="-285750" defTabSz="966788" eaLnBrk="0" hangingPunct="0">
              <a:defRPr sz="2400">
                <a:solidFill>
                  <a:schemeClr val="tx1"/>
                </a:solidFill>
                <a:latin typeface="Arial" charset="0"/>
                <a:ea typeface="ＭＳ Ｐゴシック" charset="0"/>
              </a:defRPr>
            </a:lvl2pPr>
            <a:lvl3pPr marL="1143000" indent="-228600" defTabSz="966788" eaLnBrk="0" hangingPunct="0">
              <a:defRPr sz="2400">
                <a:solidFill>
                  <a:schemeClr val="tx1"/>
                </a:solidFill>
                <a:latin typeface="Arial" charset="0"/>
                <a:ea typeface="ＭＳ Ｐゴシック" charset="0"/>
              </a:defRPr>
            </a:lvl3pPr>
            <a:lvl4pPr marL="1600200" indent="-228600" defTabSz="966788" eaLnBrk="0" hangingPunct="0">
              <a:defRPr sz="2400">
                <a:solidFill>
                  <a:schemeClr val="tx1"/>
                </a:solidFill>
                <a:latin typeface="Arial" charset="0"/>
                <a:ea typeface="ＭＳ Ｐゴシック" charset="0"/>
              </a:defRPr>
            </a:lvl4pPr>
            <a:lvl5pPr marL="2057400" indent="-228600" defTabSz="966788" eaLnBrk="0" hangingPunct="0">
              <a:defRPr sz="2400">
                <a:solidFill>
                  <a:schemeClr val="tx1"/>
                </a:solidFill>
                <a:latin typeface="Arial" charset="0"/>
                <a:ea typeface="ＭＳ Ｐゴシック" charset="0"/>
              </a:defRPr>
            </a:lvl5pPr>
            <a:lvl6pPr marL="2514600" indent="-228600" defTabSz="966788"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66788"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66788"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66788"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282E4F1F-479B-8D4B-8F0D-AA0B5C78464E}" type="slidenum">
              <a:rPr lang="fr-FR" sz="1000">
                <a:ea typeface="ヒラギノ角ゴ Pro W3" charset="0"/>
                <a:cs typeface="ヒラギノ角ゴ Pro W3" charset="0"/>
              </a:rPr>
              <a:pPr eaLnBrk="1" hangingPunct="1"/>
              <a:t>1</a:t>
            </a:fld>
            <a:endParaRPr lang="fr-FR" sz="1000">
              <a:ea typeface="ヒラギノ角ゴ Pro W3" charset="0"/>
              <a:cs typeface="ヒラギノ角ゴ Pro W3"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3ABC34A-2935-D944-ACD3-57CAD83A3DF0}" type="slidenum">
              <a:rPr lang="en-US" smtClean="0"/>
              <a:t>2</a:t>
            </a:fld>
            <a:endParaRPr lang="en-US"/>
          </a:p>
        </p:txBody>
      </p:sp>
    </p:spTree>
    <p:extLst>
      <p:ext uri="{BB962C8B-B14F-4D97-AF65-F5344CB8AC3E}">
        <p14:creationId xmlns:p14="http://schemas.microsoft.com/office/powerpoint/2010/main" val="19791799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3ABC34A-2935-D944-ACD3-57CAD83A3DF0}" type="slidenum">
              <a:rPr lang="en-US" smtClean="0"/>
              <a:t>3</a:t>
            </a:fld>
            <a:endParaRPr lang="en-US"/>
          </a:p>
        </p:txBody>
      </p:sp>
    </p:spTree>
    <p:extLst>
      <p:ext uri="{BB962C8B-B14F-4D97-AF65-F5344CB8AC3E}">
        <p14:creationId xmlns:p14="http://schemas.microsoft.com/office/powerpoint/2010/main" val="8674242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3ABC34A-2935-D944-ACD3-57CAD83A3DF0}" type="slidenum">
              <a:rPr lang="en-US" smtClean="0"/>
              <a:t>4</a:t>
            </a:fld>
            <a:endParaRPr lang="en-US"/>
          </a:p>
        </p:txBody>
      </p:sp>
    </p:spTree>
    <p:extLst>
      <p:ext uri="{BB962C8B-B14F-4D97-AF65-F5344CB8AC3E}">
        <p14:creationId xmlns:p14="http://schemas.microsoft.com/office/powerpoint/2010/main" val="23181284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3ABC34A-2935-D944-ACD3-57CAD83A3DF0}" type="slidenum">
              <a:rPr lang="en-US" smtClean="0"/>
              <a:t>5</a:t>
            </a:fld>
            <a:endParaRPr lang="en-US"/>
          </a:p>
        </p:txBody>
      </p:sp>
    </p:spTree>
    <p:extLst>
      <p:ext uri="{BB962C8B-B14F-4D97-AF65-F5344CB8AC3E}">
        <p14:creationId xmlns:p14="http://schemas.microsoft.com/office/powerpoint/2010/main" val="5729319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3ABC34A-2935-D944-ACD3-57CAD83A3DF0}" type="slidenum">
              <a:rPr lang="en-US" smtClean="0"/>
              <a:t>6</a:t>
            </a:fld>
            <a:endParaRPr lang="en-US"/>
          </a:p>
        </p:txBody>
      </p:sp>
    </p:spTree>
    <p:extLst>
      <p:ext uri="{BB962C8B-B14F-4D97-AF65-F5344CB8AC3E}">
        <p14:creationId xmlns:p14="http://schemas.microsoft.com/office/powerpoint/2010/main" val="37442079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3ABC34A-2935-D944-ACD3-57CAD83A3DF0}" type="slidenum">
              <a:rPr lang="en-US" smtClean="0"/>
              <a:t>7</a:t>
            </a:fld>
            <a:endParaRPr lang="en-US"/>
          </a:p>
        </p:txBody>
      </p:sp>
    </p:spTree>
    <p:extLst>
      <p:ext uri="{BB962C8B-B14F-4D97-AF65-F5344CB8AC3E}">
        <p14:creationId xmlns:p14="http://schemas.microsoft.com/office/powerpoint/2010/main" val="8722080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3ABC34A-2935-D944-ACD3-57CAD83A3DF0}" type="slidenum">
              <a:rPr lang="en-US" smtClean="0"/>
              <a:t>8</a:t>
            </a:fld>
            <a:endParaRPr lang="en-US"/>
          </a:p>
        </p:txBody>
      </p:sp>
    </p:spTree>
    <p:extLst>
      <p:ext uri="{BB962C8B-B14F-4D97-AF65-F5344CB8AC3E}">
        <p14:creationId xmlns:p14="http://schemas.microsoft.com/office/powerpoint/2010/main" val="35930910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8AF1F9A-FAD4-1341-939C-394BC4C81D68}" type="datetimeFigureOut">
              <a:rPr lang="en-US" smtClean="0"/>
              <a:t>5/7/13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0CBB18-4609-F940-97E6-1B1A1A900595}" type="slidenum">
              <a:rPr lang="en-US" smtClean="0"/>
              <a:t>‹#›</a:t>
            </a:fld>
            <a:endParaRPr lang="en-US"/>
          </a:p>
        </p:txBody>
      </p:sp>
    </p:spTree>
    <p:extLst>
      <p:ext uri="{BB962C8B-B14F-4D97-AF65-F5344CB8AC3E}">
        <p14:creationId xmlns:p14="http://schemas.microsoft.com/office/powerpoint/2010/main" val="65360858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8AF1F9A-FAD4-1341-939C-394BC4C81D68}" type="datetimeFigureOut">
              <a:rPr lang="en-US" smtClean="0"/>
              <a:t>5/7/13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0CBB18-4609-F940-97E6-1B1A1A900595}" type="slidenum">
              <a:rPr lang="en-US" smtClean="0"/>
              <a:t>‹#›</a:t>
            </a:fld>
            <a:endParaRPr lang="en-US"/>
          </a:p>
        </p:txBody>
      </p:sp>
    </p:spTree>
    <p:extLst>
      <p:ext uri="{BB962C8B-B14F-4D97-AF65-F5344CB8AC3E}">
        <p14:creationId xmlns:p14="http://schemas.microsoft.com/office/powerpoint/2010/main" val="184639335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8AF1F9A-FAD4-1341-939C-394BC4C81D68}" type="datetimeFigureOut">
              <a:rPr lang="en-US" smtClean="0"/>
              <a:t>5/7/13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0CBB18-4609-F940-97E6-1B1A1A900595}" type="slidenum">
              <a:rPr lang="en-US" smtClean="0"/>
              <a:t>‹#›</a:t>
            </a:fld>
            <a:endParaRPr lang="en-US"/>
          </a:p>
        </p:txBody>
      </p:sp>
    </p:spTree>
    <p:extLst>
      <p:ext uri="{BB962C8B-B14F-4D97-AF65-F5344CB8AC3E}">
        <p14:creationId xmlns:p14="http://schemas.microsoft.com/office/powerpoint/2010/main" val="264398533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8AF1F9A-FAD4-1341-939C-394BC4C81D68}" type="datetimeFigureOut">
              <a:rPr lang="en-US" smtClean="0"/>
              <a:t>5/7/13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0CBB18-4609-F940-97E6-1B1A1A900595}" type="slidenum">
              <a:rPr lang="en-US" smtClean="0"/>
              <a:t>‹#›</a:t>
            </a:fld>
            <a:endParaRPr lang="en-US"/>
          </a:p>
        </p:txBody>
      </p:sp>
    </p:spTree>
    <p:extLst>
      <p:ext uri="{BB962C8B-B14F-4D97-AF65-F5344CB8AC3E}">
        <p14:creationId xmlns:p14="http://schemas.microsoft.com/office/powerpoint/2010/main" val="373545978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8AF1F9A-FAD4-1341-939C-394BC4C81D68}" type="datetimeFigureOut">
              <a:rPr lang="en-US" smtClean="0"/>
              <a:t>5/7/13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0CBB18-4609-F940-97E6-1B1A1A900595}" type="slidenum">
              <a:rPr lang="en-US" smtClean="0"/>
              <a:t>‹#›</a:t>
            </a:fld>
            <a:endParaRPr lang="en-US"/>
          </a:p>
        </p:txBody>
      </p:sp>
    </p:spTree>
    <p:extLst>
      <p:ext uri="{BB962C8B-B14F-4D97-AF65-F5344CB8AC3E}">
        <p14:creationId xmlns:p14="http://schemas.microsoft.com/office/powerpoint/2010/main" val="63342374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8AF1F9A-FAD4-1341-939C-394BC4C81D68}" type="datetimeFigureOut">
              <a:rPr lang="en-US" smtClean="0"/>
              <a:t>5/7/13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0CBB18-4609-F940-97E6-1B1A1A900595}" type="slidenum">
              <a:rPr lang="en-US" smtClean="0"/>
              <a:t>‹#›</a:t>
            </a:fld>
            <a:endParaRPr lang="en-US"/>
          </a:p>
        </p:txBody>
      </p:sp>
    </p:spTree>
    <p:extLst>
      <p:ext uri="{BB962C8B-B14F-4D97-AF65-F5344CB8AC3E}">
        <p14:creationId xmlns:p14="http://schemas.microsoft.com/office/powerpoint/2010/main" val="329280011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8AF1F9A-FAD4-1341-939C-394BC4C81D68}" type="datetimeFigureOut">
              <a:rPr lang="en-US" smtClean="0"/>
              <a:t>5/7/13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C0CBB18-4609-F940-97E6-1B1A1A900595}" type="slidenum">
              <a:rPr lang="en-US" smtClean="0"/>
              <a:t>‹#›</a:t>
            </a:fld>
            <a:endParaRPr lang="en-US"/>
          </a:p>
        </p:txBody>
      </p:sp>
    </p:spTree>
    <p:extLst>
      <p:ext uri="{BB962C8B-B14F-4D97-AF65-F5344CB8AC3E}">
        <p14:creationId xmlns:p14="http://schemas.microsoft.com/office/powerpoint/2010/main" val="212669022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8AF1F9A-FAD4-1341-939C-394BC4C81D68}" type="datetimeFigureOut">
              <a:rPr lang="en-US" smtClean="0"/>
              <a:t>5/7/13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C0CBB18-4609-F940-97E6-1B1A1A900595}" type="slidenum">
              <a:rPr lang="en-US" smtClean="0"/>
              <a:t>‹#›</a:t>
            </a:fld>
            <a:endParaRPr lang="en-US"/>
          </a:p>
        </p:txBody>
      </p:sp>
    </p:spTree>
    <p:extLst>
      <p:ext uri="{BB962C8B-B14F-4D97-AF65-F5344CB8AC3E}">
        <p14:creationId xmlns:p14="http://schemas.microsoft.com/office/powerpoint/2010/main" val="48436509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8AF1F9A-FAD4-1341-939C-394BC4C81D68}" type="datetimeFigureOut">
              <a:rPr lang="en-US" smtClean="0"/>
              <a:t>5/7/13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C0CBB18-4609-F940-97E6-1B1A1A900595}" type="slidenum">
              <a:rPr lang="en-US" smtClean="0"/>
              <a:t>‹#›</a:t>
            </a:fld>
            <a:endParaRPr lang="en-US"/>
          </a:p>
        </p:txBody>
      </p:sp>
    </p:spTree>
    <p:extLst>
      <p:ext uri="{BB962C8B-B14F-4D97-AF65-F5344CB8AC3E}">
        <p14:creationId xmlns:p14="http://schemas.microsoft.com/office/powerpoint/2010/main" val="406087191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8AF1F9A-FAD4-1341-939C-394BC4C81D68}" type="datetimeFigureOut">
              <a:rPr lang="en-US" smtClean="0"/>
              <a:t>5/7/13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0CBB18-4609-F940-97E6-1B1A1A900595}" type="slidenum">
              <a:rPr lang="en-US" smtClean="0"/>
              <a:t>‹#›</a:t>
            </a:fld>
            <a:endParaRPr lang="en-US"/>
          </a:p>
        </p:txBody>
      </p:sp>
    </p:spTree>
    <p:extLst>
      <p:ext uri="{BB962C8B-B14F-4D97-AF65-F5344CB8AC3E}">
        <p14:creationId xmlns:p14="http://schemas.microsoft.com/office/powerpoint/2010/main" val="343720652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8AF1F9A-FAD4-1341-939C-394BC4C81D68}" type="datetimeFigureOut">
              <a:rPr lang="en-US" smtClean="0"/>
              <a:t>5/7/13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0CBB18-4609-F940-97E6-1B1A1A900595}" type="slidenum">
              <a:rPr lang="en-US" smtClean="0"/>
              <a:t>‹#›</a:t>
            </a:fld>
            <a:endParaRPr lang="en-US"/>
          </a:p>
        </p:txBody>
      </p:sp>
    </p:spTree>
    <p:extLst>
      <p:ext uri="{BB962C8B-B14F-4D97-AF65-F5344CB8AC3E}">
        <p14:creationId xmlns:p14="http://schemas.microsoft.com/office/powerpoint/2010/main" val="68730628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AF1F9A-FAD4-1341-939C-394BC4C81D68}" type="datetimeFigureOut">
              <a:rPr lang="en-US" smtClean="0"/>
              <a:t>5/7/13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0CBB18-4609-F940-97E6-1B1A1A900595}" type="slidenum">
              <a:rPr lang="en-US" smtClean="0"/>
              <a:t>‹#›</a:t>
            </a:fld>
            <a:endParaRPr lang="en-US"/>
          </a:p>
        </p:txBody>
      </p:sp>
    </p:spTree>
    <p:extLst>
      <p:ext uri="{BB962C8B-B14F-4D97-AF65-F5344CB8AC3E}">
        <p14:creationId xmlns:p14="http://schemas.microsoft.com/office/powerpoint/2010/main" val="3264859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1" Type="http://schemas.openxmlformats.org/officeDocument/2006/relationships/slideLayout" Target="../slideLayouts/slideLayout5.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Content Placeholder 2"/>
          <p:cNvSpPr txBox="1">
            <a:spLocks/>
          </p:cNvSpPr>
          <p:nvPr/>
        </p:nvSpPr>
        <p:spPr bwMode="auto">
          <a:xfrm>
            <a:off x="381000" y="1327150"/>
            <a:ext cx="8266113" cy="414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49263" eaLnBrk="0" hangingPunct="0">
              <a:defRPr sz="2400">
                <a:solidFill>
                  <a:schemeClr val="tx1"/>
                </a:solidFill>
                <a:latin typeface="Arial" charset="0"/>
                <a:ea typeface="ＭＳ Ｐゴシック" charset="0"/>
                <a:cs typeface="ＭＳ Ｐゴシック" charset="0"/>
              </a:defRPr>
            </a:lvl1pPr>
            <a:lvl2pPr marL="742950" indent="-285750" defTabSz="449263" eaLnBrk="0" hangingPunct="0">
              <a:defRPr sz="2400">
                <a:solidFill>
                  <a:schemeClr val="tx1"/>
                </a:solidFill>
                <a:latin typeface="Arial" charset="0"/>
                <a:ea typeface="ＭＳ Ｐゴシック" charset="0"/>
              </a:defRPr>
            </a:lvl2pPr>
            <a:lvl3pPr marL="1143000" indent="-228600" defTabSz="449263" eaLnBrk="0" hangingPunct="0">
              <a:defRPr sz="2400">
                <a:solidFill>
                  <a:schemeClr val="tx1"/>
                </a:solidFill>
                <a:latin typeface="Arial" charset="0"/>
                <a:ea typeface="ＭＳ Ｐゴシック" charset="0"/>
              </a:defRPr>
            </a:lvl3pPr>
            <a:lvl4pPr marL="1600200" indent="-228600" defTabSz="449263" eaLnBrk="0" hangingPunct="0">
              <a:defRPr sz="2400">
                <a:solidFill>
                  <a:schemeClr val="tx1"/>
                </a:solidFill>
                <a:latin typeface="Arial" charset="0"/>
                <a:ea typeface="ＭＳ Ｐゴシック" charset="0"/>
              </a:defRPr>
            </a:lvl4pPr>
            <a:lvl5pPr marL="2057400" indent="-228600" defTabSz="449263" eaLnBrk="0" hangingPunct="0">
              <a:defRPr sz="2400">
                <a:solidFill>
                  <a:schemeClr val="tx1"/>
                </a:solidFill>
                <a:latin typeface="Arial" charset="0"/>
                <a:ea typeface="ＭＳ Ｐゴシック" charset="0"/>
              </a:defRPr>
            </a:lvl5pPr>
            <a:lvl6pPr marL="2514600" indent="-228600" defTabSz="449263"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449263"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449263"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449263"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ts val="800"/>
              </a:spcBef>
              <a:buClr>
                <a:srgbClr val="000000"/>
              </a:buClr>
              <a:buSzPct val="100000"/>
              <a:buFont typeface="Times New Roman" charset="0"/>
              <a:buNone/>
            </a:pPr>
            <a:r>
              <a:rPr lang="en-US" sz="2600" b="1">
                <a:latin typeface="Calibri" charset="0"/>
                <a:ea typeface="ヒラギノ角ゴ Pro W3" charset="0"/>
              </a:rPr>
              <a:t>Please note, these are the actual video-recorded proceedings from the live CME event and may include the use of trade names and other raw, unedited content. Select slides from the original presentation are omitted where Research To Practice was unable to obtain permission from the publication source and/or author. Links to view the actual reference materials have been provided for your use in place of any omitted slides.</a:t>
            </a:r>
          </a:p>
        </p:txBody>
      </p:sp>
    </p:spTree>
    <p:extLst>
      <p:ext uri="{BB962C8B-B14F-4D97-AF65-F5344CB8AC3E}">
        <p14:creationId xmlns:p14="http://schemas.microsoft.com/office/powerpoint/2010/main" val="383723095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00798"/>
            <a:ext cx="8229600" cy="1143000"/>
          </a:xfrm>
        </p:spPr>
        <p:txBody>
          <a:bodyPr/>
          <a:lstStyle/>
          <a:p>
            <a:r>
              <a:rPr lang="en-US" dirty="0" smtClean="0"/>
              <a:t>Case #1</a:t>
            </a:r>
            <a:endParaRPr lang="en-US" dirty="0"/>
          </a:p>
        </p:txBody>
      </p:sp>
      <p:sp>
        <p:nvSpPr>
          <p:cNvPr id="5" name="Content Placeholder 4"/>
          <p:cNvSpPr>
            <a:spLocks noGrp="1"/>
          </p:cNvSpPr>
          <p:nvPr>
            <p:ph idx="1"/>
          </p:nvPr>
        </p:nvSpPr>
        <p:spPr>
          <a:xfrm>
            <a:off x="457200" y="1600200"/>
            <a:ext cx="8229600" cy="4525963"/>
          </a:xfrm>
        </p:spPr>
        <p:txBody>
          <a:bodyPr>
            <a:normAutofit lnSpcReduction="10000"/>
          </a:bodyPr>
          <a:lstStyle/>
          <a:p>
            <a:r>
              <a:rPr lang="en-US" sz="2400" dirty="0" smtClean="0"/>
              <a:t>62 </a:t>
            </a:r>
            <a:r>
              <a:rPr lang="en-US" sz="2400" dirty="0" err="1" smtClean="0"/>
              <a:t>yo</a:t>
            </a:r>
            <a:r>
              <a:rPr lang="en-US" sz="2400" dirty="0" smtClean="0"/>
              <a:t> Asian F </a:t>
            </a:r>
            <a:r>
              <a:rPr lang="en-US" sz="2400" dirty="0" err="1" smtClean="0"/>
              <a:t>neversmoker</a:t>
            </a:r>
            <a:r>
              <a:rPr lang="en-US" sz="2400" dirty="0" smtClean="0"/>
              <a:t> from Singapore with a progressive cough for 1 year</a:t>
            </a:r>
          </a:p>
          <a:p>
            <a:r>
              <a:rPr lang="en-US" sz="2400" dirty="0" smtClean="0"/>
              <a:t>Chest CT in April 2012 with a R lung mass and effusion</a:t>
            </a:r>
          </a:p>
          <a:p>
            <a:r>
              <a:rPr lang="en-US" sz="2400" dirty="0" smtClean="0"/>
              <a:t>Pleural effusion and biopsy both positive for </a:t>
            </a:r>
            <a:r>
              <a:rPr lang="en-US" sz="2400" dirty="0" err="1" smtClean="0"/>
              <a:t>adenoCA</a:t>
            </a:r>
            <a:r>
              <a:rPr lang="en-US" sz="2400" dirty="0" smtClean="0"/>
              <a:t>, TTF1+</a:t>
            </a:r>
          </a:p>
          <a:p>
            <a:r>
              <a:rPr lang="en-US" sz="2400" dirty="0" smtClean="0"/>
              <a:t>Genetic testing:  EGFR </a:t>
            </a:r>
            <a:r>
              <a:rPr lang="en-US" sz="2400" dirty="0" err="1" smtClean="0"/>
              <a:t>wildtype</a:t>
            </a:r>
            <a:r>
              <a:rPr lang="en-US" sz="2400" dirty="0" smtClean="0"/>
              <a:t>, ALK FISH positive (Pfizer central lab)</a:t>
            </a:r>
          </a:p>
          <a:p>
            <a:r>
              <a:rPr lang="en-US" sz="2400" dirty="0" smtClean="0"/>
              <a:t>She was treated with first-line </a:t>
            </a:r>
            <a:r>
              <a:rPr lang="en-US" sz="2400" dirty="0" err="1" smtClean="0"/>
              <a:t>crizotinib</a:t>
            </a:r>
            <a:r>
              <a:rPr lang="en-US" sz="2400" dirty="0" smtClean="0"/>
              <a:t> in the US</a:t>
            </a:r>
          </a:p>
          <a:p>
            <a:r>
              <a:rPr lang="en-US" sz="2400" dirty="0" smtClean="0"/>
              <a:t>She had no improvement in symptoms, and first scans showed no change in disease burden (stable disease)</a:t>
            </a:r>
          </a:p>
          <a:p>
            <a:r>
              <a:rPr lang="en-US" sz="2400" dirty="0" smtClean="0"/>
              <a:t>Is stable disease in an oncogene-addicted cancer acceptable? </a:t>
            </a:r>
            <a:r>
              <a:rPr lang="en-US" sz="2400" dirty="0"/>
              <a:t> </a:t>
            </a:r>
            <a:r>
              <a:rPr lang="en-US" sz="2400" dirty="0" smtClean="0"/>
              <a:t>Is this intrinsic TKI resistance?</a:t>
            </a:r>
          </a:p>
          <a:p>
            <a:endParaRPr lang="en-US" sz="2400" dirty="0"/>
          </a:p>
        </p:txBody>
      </p:sp>
    </p:spTree>
    <p:extLst>
      <p:ext uri="{BB962C8B-B14F-4D97-AF65-F5344CB8AC3E}">
        <p14:creationId xmlns:p14="http://schemas.microsoft.com/office/powerpoint/2010/main" val="403705020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Case #4</a:t>
            </a:r>
            <a:endParaRPr lang="en-US" dirty="0"/>
          </a:p>
        </p:txBody>
      </p:sp>
      <p:sp>
        <p:nvSpPr>
          <p:cNvPr id="5" name="Content Placeholder 4"/>
          <p:cNvSpPr>
            <a:spLocks noGrp="1"/>
          </p:cNvSpPr>
          <p:nvPr>
            <p:ph idx="1"/>
          </p:nvPr>
        </p:nvSpPr>
        <p:spPr/>
        <p:txBody>
          <a:bodyPr>
            <a:normAutofit/>
          </a:bodyPr>
          <a:lstStyle/>
          <a:p>
            <a:r>
              <a:rPr lang="en-US" sz="2400" dirty="0" smtClean="0"/>
              <a:t>49 </a:t>
            </a:r>
            <a:r>
              <a:rPr lang="en-US" sz="2400" dirty="0" err="1" smtClean="0"/>
              <a:t>yo</a:t>
            </a:r>
            <a:r>
              <a:rPr lang="en-US" sz="2400" dirty="0" smtClean="0"/>
              <a:t> F </a:t>
            </a:r>
            <a:r>
              <a:rPr lang="en-US" sz="2400" dirty="0" err="1" smtClean="0"/>
              <a:t>neversmoker</a:t>
            </a:r>
            <a:r>
              <a:rPr lang="en-US" sz="2400" dirty="0" smtClean="0"/>
              <a:t> who presented in January 2012 with dyspnea</a:t>
            </a:r>
          </a:p>
          <a:p>
            <a:r>
              <a:rPr lang="en-US" sz="2400" dirty="0" smtClean="0"/>
              <a:t>Workup revealed a malignant pleural effusion, extensive disease in the R </a:t>
            </a:r>
            <a:r>
              <a:rPr lang="en-US" sz="2400" dirty="0" err="1" smtClean="0"/>
              <a:t>hemithorax</a:t>
            </a:r>
            <a:r>
              <a:rPr lang="en-US" sz="2400" dirty="0" smtClean="0"/>
              <a:t>, and 2 tiny (&lt;4 mm) brain </a:t>
            </a:r>
            <a:r>
              <a:rPr lang="en-US" sz="2400" dirty="0" err="1" smtClean="0"/>
              <a:t>mets</a:t>
            </a:r>
            <a:endParaRPr lang="en-US" sz="2400" dirty="0" smtClean="0"/>
          </a:p>
          <a:p>
            <a:r>
              <a:rPr lang="en-US" sz="2400" dirty="0" smtClean="0"/>
              <a:t>Genetic testing: EGFR </a:t>
            </a:r>
            <a:r>
              <a:rPr lang="en-US" sz="2400" dirty="0" err="1" smtClean="0"/>
              <a:t>wildtype</a:t>
            </a:r>
            <a:r>
              <a:rPr lang="en-US" sz="2400" dirty="0" smtClean="0"/>
              <a:t>, KRAS </a:t>
            </a:r>
            <a:r>
              <a:rPr lang="en-US" sz="2400" dirty="0" err="1" smtClean="0"/>
              <a:t>wildtype</a:t>
            </a:r>
            <a:r>
              <a:rPr lang="en-US" sz="2400" dirty="0" smtClean="0"/>
              <a:t>, ALK negative</a:t>
            </a:r>
          </a:p>
          <a:p>
            <a:r>
              <a:rPr lang="en-US" sz="2400" dirty="0" smtClean="0"/>
              <a:t>She was treated with </a:t>
            </a:r>
            <a:r>
              <a:rPr lang="en-US" sz="2400" dirty="0" err="1" smtClean="0"/>
              <a:t>carbo</a:t>
            </a:r>
            <a:r>
              <a:rPr lang="en-US" sz="2400" dirty="0" smtClean="0"/>
              <a:t>/</a:t>
            </a:r>
            <a:r>
              <a:rPr lang="en-US" sz="2400" dirty="0" err="1" smtClean="0"/>
              <a:t>pem</a:t>
            </a:r>
            <a:r>
              <a:rPr lang="en-US" sz="2400" dirty="0" smtClean="0"/>
              <a:t> x 3, with disease progression</a:t>
            </a:r>
          </a:p>
          <a:p>
            <a:r>
              <a:rPr lang="en-US" sz="2400" dirty="0" smtClean="0"/>
              <a:t>What additional genetic studies should be performed?</a:t>
            </a:r>
          </a:p>
          <a:p>
            <a:r>
              <a:rPr lang="en-US" sz="2400" dirty="0" smtClean="0"/>
              <a:t>When and how should the brain lesions be treated?</a:t>
            </a:r>
            <a:endParaRPr lang="en-US" sz="2400" dirty="0"/>
          </a:p>
        </p:txBody>
      </p:sp>
    </p:spTree>
    <p:extLst>
      <p:ext uri="{BB962C8B-B14F-4D97-AF65-F5344CB8AC3E}">
        <p14:creationId xmlns:p14="http://schemas.microsoft.com/office/powerpoint/2010/main" val="198996261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Title 1"/>
          <p:cNvSpPr>
            <a:spLocks noGrp="1"/>
          </p:cNvSpPr>
          <p:nvPr>
            <p:ph type="title"/>
          </p:nvPr>
        </p:nvSpPr>
        <p:spPr/>
        <p:txBody>
          <a:bodyPr/>
          <a:lstStyle/>
          <a:p>
            <a:pPr eaLnBrk="1" hangingPunct="1"/>
            <a:r>
              <a:rPr lang="en-US">
                <a:latin typeface="Calibri" charset="0"/>
              </a:rPr>
              <a:t>Case 3</a:t>
            </a:r>
          </a:p>
        </p:txBody>
      </p:sp>
      <p:sp>
        <p:nvSpPr>
          <p:cNvPr id="3" name="Content Placeholder 2"/>
          <p:cNvSpPr>
            <a:spLocks noGrp="1"/>
          </p:cNvSpPr>
          <p:nvPr>
            <p:ph idx="1"/>
          </p:nvPr>
        </p:nvSpPr>
        <p:spPr/>
        <p:txBody>
          <a:bodyPr rtlCol="0">
            <a:normAutofit fontScale="92500" lnSpcReduction="10000"/>
          </a:bodyPr>
          <a:lstStyle/>
          <a:p>
            <a:pPr eaLnBrk="1" fontAlgn="auto" hangingPunct="1">
              <a:spcAft>
                <a:spcPts val="0"/>
              </a:spcAft>
              <a:buFont typeface="Arial"/>
              <a:buChar char="•"/>
              <a:defRPr/>
            </a:pPr>
            <a:r>
              <a:rPr lang="en-US" dirty="0" smtClean="0">
                <a:ea typeface="+mn-ea"/>
                <a:cs typeface="+mn-cs"/>
              </a:rPr>
              <a:t>88-year-old woman with a PS of 2.5-3 presents with metastatic NSCLC to both lungs, adrenals and liver. </a:t>
            </a:r>
          </a:p>
          <a:p>
            <a:pPr eaLnBrk="1" fontAlgn="auto" hangingPunct="1">
              <a:spcAft>
                <a:spcPts val="0"/>
              </a:spcAft>
              <a:buFont typeface="Arial"/>
              <a:buChar char="•"/>
              <a:defRPr/>
            </a:pPr>
            <a:r>
              <a:rPr lang="en-US" smtClean="0">
                <a:ea typeface="+mn-ea"/>
                <a:cs typeface="+mn-cs"/>
              </a:rPr>
              <a:t>Biopsy reveals:</a:t>
            </a:r>
            <a:endParaRPr lang="en-US" dirty="0">
              <a:ea typeface="+mn-ea"/>
              <a:cs typeface="+mn-cs"/>
            </a:endParaRPr>
          </a:p>
          <a:p>
            <a:pPr lvl="1" eaLnBrk="1" fontAlgn="auto" hangingPunct="1">
              <a:spcAft>
                <a:spcPts val="0"/>
              </a:spcAft>
              <a:buFont typeface="Arial"/>
              <a:buChar char="–"/>
              <a:defRPr/>
            </a:pPr>
            <a:r>
              <a:rPr lang="en-US" dirty="0" smtClean="0">
                <a:ea typeface="+mn-ea"/>
              </a:rPr>
              <a:t>Exon </a:t>
            </a:r>
            <a:r>
              <a:rPr lang="en-US" dirty="0">
                <a:ea typeface="+mn-ea"/>
              </a:rPr>
              <a:t>19 deleted adenocarcinoma</a:t>
            </a:r>
          </a:p>
          <a:p>
            <a:pPr lvl="1" eaLnBrk="1" fontAlgn="auto" hangingPunct="1">
              <a:spcAft>
                <a:spcPts val="0"/>
              </a:spcAft>
              <a:buFont typeface="Arial"/>
              <a:buChar char="–"/>
              <a:defRPr/>
            </a:pPr>
            <a:r>
              <a:rPr lang="hu-HU" dirty="0" smtClean="0">
                <a:ea typeface="+mn-ea"/>
              </a:rPr>
              <a:t>K</a:t>
            </a:r>
            <a:r>
              <a:rPr lang="hu-HU" dirty="0">
                <a:ea typeface="+mn-ea"/>
              </a:rPr>
              <a:t>-ras </a:t>
            </a:r>
            <a:r>
              <a:rPr lang="hu-HU" dirty="0" smtClean="0">
                <a:ea typeface="+mn-ea"/>
              </a:rPr>
              <a:t>mutation</a:t>
            </a:r>
          </a:p>
          <a:p>
            <a:pPr eaLnBrk="1" fontAlgn="auto" hangingPunct="1">
              <a:spcAft>
                <a:spcPts val="0"/>
              </a:spcAft>
              <a:buFont typeface="Arial"/>
              <a:buChar char="•"/>
              <a:defRPr/>
            </a:pPr>
            <a:r>
              <a:rPr lang="en-US" dirty="0" smtClean="0">
                <a:ea typeface="+mn-ea"/>
                <a:cs typeface="+mn-cs"/>
              </a:rPr>
              <a:t>Questions:  </a:t>
            </a:r>
          </a:p>
          <a:p>
            <a:pPr lvl="1" eaLnBrk="1" fontAlgn="auto" hangingPunct="1">
              <a:spcAft>
                <a:spcPts val="0"/>
              </a:spcAft>
              <a:buFont typeface="Arial"/>
              <a:buChar char="–"/>
              <a:defRPr/>
            </a:pPr>
            <a:r>
              <a:rPr lang="en-US" dirty="0" smtClean="0">
                <a:ea typeface="+mn-ea"/>
              </a:rPr>
              <a:t>1. </a:t>
            </a:r>
            <a:r>
              <a:rPr lang="en-US" dirty="0">
                <a:ea typeface="+mn-ea"/>
              </a:rPr>
              <a:t>Should the patient receive </a:t>
            </a:r>
            <a:r>
              <a:rPr lang="en-US" dirty="0" err="1">
                <a:ea typeface="+mn-ea"/>
              </a:rPr>
              <a:t>erlotinib</a:t>
            </a:r>
            <a:r>
              <a:rPr lang="en-US" dirty="0" smtClean="0">
                <a:ea typeface="+mn-ea"/>
              </a:rPr>
              <a:t>?</a:t>
            </a:r>
          </a:p>
          <a:p>
            <a:pPr lvl="1" eaLnBrk="1" fontAlgn="auto" hangingPunct="1">
              <a:spcAft>
                <a:spcPts val="0"/>
              </a:spcAft>
              <a:buFont typeface="Arial"/>
              <a:buChar char="–"/>
              <a:defRPr/>
            </a:pPr>
            <a:r>
              <a:rPr lang="en-US" dirty="0" smtClean="0">
                <a:ea typeface="+mn-ea"/>
              </a:rPr>
              <a:t>2. </a:t>
            </a:r>
            <a:r>
              <a:rPr lang="en-US" dirty="0">
                <a:ea typeface="+mn-ea"/>
              </a:rPr>
              <a:t>Should she be referred to hospice care</a:t>
            </a:r>
            <a:r>
              <a:rPr lang="en-US" dirty="0" smtClean="0">
                <a:ea typeface="+mn-ea"/>
              </a:rPr>
              <a:t>?</a:t>
            </a:r>
          </a:p>
          <a:p>
            <a:pPr lvl="1" eaLnBrk="1" fontAlgn="auto" hangingPunct="1">
              <a:spcAft>
                <a:spcPts val="0"/>
              </a:spcAft>
              <a:buFont typeface="Arial"/>
              <a:buChar char="–"/>
              <a:defRPr/>
            </a:pPr>
            <a:r>
              <a:rPr lang="en-US" dirty="0" smtClean="0">
                <a:ea typeface="+mn-ea"/>
              </a:rPr>
              <a:t>3. </a:t>
            </a:r>
            <a:r>
              <a:rPr lang="en-US" dirty="0">
                <a:ea typeface="+mn-ea"/>
              </a:rPr>
              <a:t>Is combination chemotherapy appropriate?</a:t>
            </a:r>
            <a:endParaRPr lang="en-US" dirty="0" smtClean="0">
              <a:ea typeface="+mn-ea"/>
            </a:endParaRPr>
          </a:p>
        </p:txBody>
      </p:sp>
    </p:spTree>
    <p:extLst>
      <p:ext uri="{BB962C8B-B14F-4D97-AF65-F5344CB8AC3E}">
        <p14:creationId xmlns:p14="http://schemas.microsoft.com/office/powerpoint/2010/main" val="143332618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Title 4"/>
          <p:cNvSpPr>
            <a:spLocks noGrp="1"/>
          </p:cNvSpPr>
          <p:nvPr>
            <p:ph type="title"/>
          </p:nvPr>
        </p:nvSpPr>
        <p:spPr/>
        <p:txBody>
          <a:bodyPr/>
          <a:lstStyle/>
          <a:p>
            <a:pPr eaLnBrk="1" hangingPunct="1"/>
            <a:r>
              <a:rPr lang="en-US">
                <a:latin typeface="Calibri" charset="0"/>
              </a:rPr>
              <a:t>Case 1</a:t>
            </a:r>
          </a:p>
        </p:txBody>
      </p:sp>
      <p:sp>
        <p:nvSpPr>
          <p:cNvPr id="6" name="Content Placeholder 5"/>
          <p:cNvSpPr>
            <a:spLocks noGrp="1"/>
          </p:cNvSpPr>
          <p:nvPr>
            <p:ph idx="1"/>
          </p:nvPr>
        </p:nvSpPr>
        <p:spPr/>
        <p:txBody>
          <a:bodyPr>
            <a:normAutofit fontScale="92500" lnSpcReduction="20000"/>
          </a:bodyPr>
          <a:lstStyle/>
          <a:p>
            <a:pPr eaLnBrk="1" hangingPunct="1">
              <a:defRPr/>
            </a:pPr>
            <a:r>
              <a:rPr lang="en-US" dirty="0" smtClean="0"/>
              <a:t>53 year old male (never smoker)</a:t>
            </a:r>
          </a:p>
          <a:p>
            <a:pPr eaLnBrk="1" hangingPunct="1">
              <a:defRPr/>
            </a:pPr>
            <a:r>
              <a:rPr lang="en-US" dirty="0" smtClean="0"/>
              <a:t>2004 – RML lobectomy</a:t>
            </a:r>
          </a:p>
          <a:p>
            <a:pPr eaLnBrk="1" hangingPunct="1">
              <a:defRPr/>
            </a:pPr>
            <a:r>
              <a:rPr lang="en-US" dirty="0" smtClean="0"/>
              <a:t>2007 – Recurred and treated with </a:t>
            </a:r>
            <a:r>
              <a:rPr lang="en-US" dirty="0" err="1" smtClean="0"/>
              <a:t>CbP</a:t>
            </a:r>
            <a:r>
              <a:rPr lang="en-US" dirty="0" smtClean="0"/>
              <a:t> + </a:t>
            </a:r>
            <a:r>
              <a:rPr lang="en-US" dirty="0" err="1" smtClean="0"/>
              <a:t>bortezomib</a:t>
            </a:r>
            <a:r>
              <a:rPr lang="en-US" dirty="0" smtClean="0"/>
              <a:t> on a clinical trial; 2 cycles → PD</a:t>
            </a:r>
          </a:p>
          <a:p>
            <a:pPr eaLnBrk="1" hangingPunct="1">
              <a:defRPr/>
            </a:pPr>
            <a:r>
              <a:rPr lang="en-US" dirty="0" err="1" smtClean="0"/>
              <a:t>Erlotinib</a:t>
            </a:r>
            <a:r>
              <a:rPr lang="en-US" dirty="0" smtClean="0"/>
              <a:t> for 10 months (EGFR </a:t>
            </a:r>
            <a:r>
              <a:rPr lang="en-US" dirty="0" err="1" smtClean="0"/>
              <a:t>wt</a:t>
            </a:r>
            <a:r>
              <a:rPr lang="en-US" dirty="0" smtClean="0"/>
              <a:t>, ALK negative)</a:t>
            </a:r>
          </a:p>
          <a:p>
            <a:pPr eaLnBrk="1" hangingPunct="1">
              <a:defRPr/>
            </a:pPr>
            <a:r>
              <a:rPr lang="en-US" dirty="0" err="1" smtClean="0"/>
              <a:t>Pemetrexed</a:t>
            </a:r>
            <a:r>
              <a:rPr lang="en-US" dirty="0" smtClean="0"/>
              <a:t> + </a:t>
            </a:r>
            <a:r>
              <a:rPr lang="en-US" dirty="0" err="1" smtClean="0"/>
              <a:t>bevacizumab</a:t>
            </a:r>
            <a:r>
              <a:rPr lang="en-US" dirty="0" smtClean="0"/>
              <a:t> X 19 cycles; d/c due to “CR”</a:t>
            </a:r>
          </a:p>
          <a:p>
            <a:pPr eaLnBrk="1" hangingPunct="1">
              <a:defRPr/>
            </a:pPr>
            <a:r>
              <a:rPr lang="en-US" dirty="0" smtClean="0"/>
              <a:t>January 2010 – </a:t>
            </a:r>
            <a:r>
              <a:rPr lang="en-US" dirty="0" err="1" smtClean="0"/>
              <a:t>Pemetrexed</a:t>
            </a:r>
            <a:r>
              <a:rPr lang="en-US" dirty="0" smtClean="0"/>
              <a:t> reinitiated due to new liver </a:t>
            </a:r>
            <a:r>
              <a:rPr lang="en-US" dirty="0" err="1" smtClean="0"/>
              <a:t>mets</a:t>
            </a:r>
            <a:r>
              <a:rPr lang="en-US" dirty="0" smtClean="0"/>
              <a:t>; 9 cycles followed by treatment holiday after response documented </a:t>
            </a:r>
            <a:endParaRPr lang="en-US" dirty="0"/>
          </a:p>
        </p:txBody>
      </p:sp>
    </p:spTree>
    <p:extLst>
      <p:ext uri="{BB962C8B-B14F-4D97-AF65-F5344CB8AC3E}">
        <p14:creationId xmlns:p14="http://schemas.microsoft.com/office/powerpoint/2010/main" val="228631388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Title 3"/>
          <p:cNvSpPr>
            <a:spLocks noGrp="1"/>
          </p:cNvSpPr>
          <p:nvPr>
            <p:ph type="title"/>
          </p:nvPr>
        </p:nvSpPr>
        <p:spPr/>
        <p:txBody>
          <a:bodyPr/>
          <a:lstStyle/>
          <a:p>
            <a:pPr eaLnBrk="1" hangingPunct="1"/>
            <a:r>
              <a:rPr lang="en-US">
                <a:latin typeface="Calibri" charset="0"/>
              </a:rPr>
              <a:t>Case 1</a:t>
            </a:r>
          </a:p>
        </p:txBody>
      </p:sp>
      <p:sp>
        <p:nvSpPr>
          <p:cNvPr id="106498" name="Content Placeholder 4"/>
          <p:cNvSpPr>
            <a:spLocks noGrp="1"/>
          </p:cNvSpPr>
          <p:nvPr>
            <p:ph idx="1"/>
          </p:nvPr>
        </p:nvSpPr>
        <p:spPr/>
        <p:txBody>
          <a:bodyPr/>
          <a:lstStyle/>
          <a:p>
            <a:pPr eaLnBrk="1" hangingPunct="1"/>
            <a:r>
              <a:rPr lang="en-US">
                <a:latin typeface="Calibri" charset="0"/>
              </a:rPr>
              <a:t>Late 2011 – disease progression</a:t>
            </a:r>
          </a:p>
          <a:p>
            <a:pPr eaLnBrk="1" hangingPunct="1"/>
            <a:r>
              <a:rPr lang="en-US">
                <a:latin typeface="Calibri" charset="0"/>
              </a:rPr>
              <a:t>Treated with dose reduced pemetrexed (200 mg/m</a:t>
            </a:r>
            <a:r>
              <a:rPr lang="en-US" baseline="30000">
                <a:latin typeface="Calibri" charset="0"/>
              </a:rPr>
              <a:t>2</a:t>
            </a:r>
            <a:r>
              <a:rPr lang="en-US">
                <a:latin typeface="Calibri" charset="0"/>
              </a:rPr>
              <a:t>) for 2 cycles</a:t>
            </a:r>
          </a:p>
          <a:p>
            <a:pPr eaLnBrk="1" hangingPunct="1"/>
            <a:r>
              <a:rPr lang="en-US">
                <a:latin typeface="Calibri" charset="0"/>
              </a:rPr>
              <a:t>Complicated by recurrent pneumonias and azotemia requiring multiple hospitalizations</a:t>
            </a:r>
          </a:p>
          <a:p>
            <a:pPr eaLnBrk="1" hangingPunct="1"/>
            <a:r>
              <a:rPr lang="en-US">
                <a:latin typeface="Calibri" charset="0"/>
              </a:rPr>
              <a:t>January 2012 – opted for hospice</a:t>
            </a:r>
          </a:p>
          <a:p>
            <a:pPr eaLnBrk="1" hangingPunct="1"/>
            <a:r>
              <a:rPr lang="en-US">
                <a:latin typeface="Calibri" charset="0"/>
              </a:rPr>
              <a:t>But……… we retrieved 2007 specimen and tested it for ROS1</a:t>
            </a:r>
          </a:p>
        </p:txBody>
      </p:sp>
    </p:spTree>
    <p:extLst>
      <p:ext uri="{BB962C8B-B14F-4D97-AF65-F5344CB8AC3E}">
        <p14:creationId xmlns:p14="http://schemas.microsoft.com/office/powerpoint/2010/main" val="147525424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Title 3"/>
          <p:cNvSpPr>
            <a:spLocks noGrp="1"/>
          </p:cNvSpPr>
          <p:nvPr>
            <p:ph type="title"/>
          </p:nvPr>
        </p:nvSpPr>
        <p:spPr/>
        <p:txBody>
          <a:bodyPr/>
          <a:lstStyle/>
          <a:p>
            <a:pPr eaLnBrk="1" hangingPunct="1"/>
            <a:r>
              <a:rPr lang="en-US" i="1">
                <a:latin typeface="Calibri" charset="0"/>
              </a:rPr>
              <a:t>ROS1</a:t>
            </a:r>
            <a:r>
              <a:rPr lang="en-US">
                <a:latin typeface="Calibri" charset="0"/>
              </a:rPr>
              <a:t> FISH Results</a:t>
            </a:r>
          </a:p>
        </p:txBody>
      </p:sp>
      <p:sp>
        <p:nvSpPr>
          <p:cNvPr id="107522" name="Text Placeholder 4"/>
          <p:cNvSpPr>
            <a:spLocks noGrp="1"/>
          </p:cNvSpPr>
          <p:nvPr>
            <p:ph type="body" idx="1"/>
          </p:nvPr>
        </p:nvSpPr>
        <p:spPr/>
        <p:txBody>
          <a:bodyPr/>
          <a:lstStyle/>
          <a:p>
            <a:pPr algn="ctr" eaLnBrk="1" hangingPunct="1"/>
            <a:r>
              <a:rPr lang="en-US" i="1">
                <a:latin typeface="Calibri" charset="0"/>
              </a:rPr>
              <a:t>Patient was ROS1</a:t>
            </a:r>
            <a:r>
              <a:rPr lang="en-US">
                <a:latin typeface="Calibri" charset="0"/>
              </a:rPr>
              <a:t> POSITIVE	</a:t>
            </a:r>
          </a:p>
        </p:txBody>
      </p:sp>
      <p:pic>
        <p:nvPicPr>
          <p:cNvPr id="107523" name="Content Placeholder 8" descr="PHS11-37513 ROS+.TIF"/>
          <p:cNvPicPr>
            <a:picLocks noGrp="1" noChangeAspect="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57200" y="2647950"/>
            <a:ext cx="4040188" cy="3067050"/>
          </a:xfrm>
        </p:spPr>
      </p:pic>
      <p:sp>
        <p:nvSpPr>
          <p:cNvPr id="107524" name="Text Placeholder 6"/>
          <p:cNvSpPr>
            <a:spLocks noGrp="1"/>
          </p:cNvSpPr>
          <p:nvPr>
            <p:ph type="body" sz="quarter" idx="3"/>
          </p:nvPr>
        </p:nvSpPr>
        <p:spPr/>
        <p:txBody>
          <a:bodyPr/>
          <a:lstStyle/>
          <a:p>
            <a:pPr algn="ctr" eaLnBrk="1" hangingPunct="1"/>
            <a:r>
              <a:rPr lang="en-US" i="1">
                <a:latin typeface="Calibri" charset="0"/>
              </a:rPr>
              <a:t>ROS1</a:t>
            </a:r>
            <a:r>
              <a:rPr lang="en-US">
                <a:latin typeface="Calibri" charset="0"/>
              </a:rPr>
              <a:t> NEGATIVE CONTROL</a:t>
            </a:r>
          </a:p>
        </p:txBody>
      </p:sp>
      <p:pic>
        <p:nvPicPr>
          <p:cNvPr id="107525" name="Content Placeholder 9" descr="PHS12-5517 ROS-.TIF"/>
          <p:cNvPicPr>
            <a:picLocks noGrp="1" noChangeAspect="1"/>
          </p:cNvPicPr>
          <p:nvPr>
            <p:ph sz="quarter" idx="4"/>
          </p:nvPr>
        </p:nvPicPr>
        <p:blipFill>
          <a:blip r:embed="rId4">
            <a:extLst>
              <a:ext uri="{28A0092B-C50C-407E-A947-70E740481C1C}">
                <a14:useLocalDpi xmlns:a14="http://schemas.microsoft.com/office/drawing/2010/main" val="0"/>
              </a:ext>
            </a:extLst>
          </a:blip>
          <a:srcRect/>
          <a:stretch>
            <a:fillRect/>
          </a:stretch>
        </p:blipFill>
        <p:spPr>
          <a:xfrm>
            <a:off x="4645025" y="2613025"/>
            <a:ext cx="4041775" cy="3074988"/>
          </a:xfrm>
        </p:spPr>
      </p:pic>
    </p:spTree>
    <p:extLst>
      <p:ext uri="{BB962C8B-B14F-4D97-AF65-F5344CB8AC3E}">
        <p14:creationId xmlns:p14="http://schemas.microsoft.com/office/powerpoint/2010/main" val="202310741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85800" y="228600"/>
            <a:ext cx="7772400" cy="1143000"/>
          </a:xfrm>
        </p:spPr>
        <p:txBody>
          <a:bodyPr>
            <a:normAutofit fontScale="90000"/>
          </a:bodyPr>
          <a:lstStyle/>
          <a:p>
            <a:pPr eaLnBrk="1" hangingPunct="1">
              <a:defRPr/>
            </a:pPr>
            <a:r>
              <a:rPr lang="en-US" b="1" dirty="0" err="1" smtClean="0"/>
              <a:t>Crizotinib</a:t>
            </a:r>
            <a:r>
              <a:rPr lang="en-US" b="1" dirty="0" smtClean="0"/>
              <a:t> Response in ROS1-positive Non-squamous – 4</a:t>
            </a:r>
            <a:r>
              <a:rPr lang="en-US" b="1" baseline="30000" dirty="0" smtClean="0"/>
              <a:t>th</a:t>
            </a:r>
            <a:r>
              <a:rPr lang="en-US" b="1" dirty="0" smtClean="0"/>
              <a:t> Line</a:t>
            </a:r>
            <a:endParaRPr lang="en-US" b="1" dirty="0"/>
          </a:p>
        </p:txBody>
      </p:sp>
      <p:pic>
        <p:nvPicPr>
          <p:cNvPr id="108546" name="Picture 2"/>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457200" y="1600200"/>
            <a:ext cx="4038600" cy="4038600"/>
          </a:xfrm>
        </p:spPr>
      </p:pic>
      <p:pic>
        <p:nvPicPr>
          <p:cNvPr id="108547" name="Picture 3"/>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4648200" y="1600200"/>
            <a:ext cx="4038600" cy="4038600"/>
          </a:xfrm>
        </p:spPr>
      </p:pic>
      <p:sp>
        <p:nvSpPr>
          <p:cNvPr id="108548" name="TextBox 9"/>
          <p:cNvSpPr txBox="1">
            <a:spLocks noChangeArrowheads="1"/>
          </p:cNvSpPr>
          <p:nvPr/>
        </p:nvSpPr>
        <p:spPr bwMode="auto">
          <a:xfrm>
            <a:off x="420688" y="5791200"/>
            <a:ext cx="41021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b="1">
                <a:ea typeface="MS PGothic" charset="0"/>
                <a:cs typeface="MS PGothic" charset="0"/>
              </a:rPr>
              <a:t>2/1/2012</a:t>
            </a:r>
          </a:p>
          <a:p>
            <a:pPr algn="ctr" eaLnBrk="1" hangingPunct="1"/>
            <a:r>
              <a:rPr lang="en-US" b="1">
                <a:ea typeface="MS PGothic" charset="0"/>
                <a:cs typeface="MS PGothic" charset="0"/>
              </a:rPr>
              <a:t>On O</a:t>
            </a:r>
            <a:r>
              <a:rPr lang="en-US" b="1" baseline="-25000">
                <a:ea typeface="MS PGothic" charset="0"/>
                <a:cs typeface="MS PGothic" charset="0"/>
              </a:rPr>
              <a:t>2</a:t>
            </a:r>
            <a:r>
              <a:rPr lang="en-US" b="1">
                <a:ea typeface="MS PGothic" charset="0"/>
                <a:cs typeface="MS PGothic" charset="0"/>
              </a:rPr>
              <a:t>, wheelchair-bound, PS 3</a:t>
            </a:r>
          </a:p>
        </p:txBody>
      </p:sp>
      <p:sp>
        <p:nvSpPr>
          <p:cNvPr id="108549" name="TextBox 10"/>
          <p:cNvSpPr txBox="1">
            <a:spLocks noChangeArrowheads="1"/>
          </p:cNvSpPr>
          <p:nvPr/>
        </p:nvSpPr>
        <p:spPr bwMode="auto">
          <a:xfrm>
            <a:off x="4902200" y="5791200"/>
            <a:ext cx="37147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b="1">
                <a:ea typeface="MS PGothic" charset="0"/>
                <a:cs typeface="MS PGothic" charset="0"/>
              </a:rPr>
              <a:t>3/19/2012 and 1/22/13</a:t>
            </a:r>
          </a:p>
          <a:p>
            <a:pPr algn="ctr" eaLnBrk="1" hangingPunct="1"/>
            <a:r>
              <a:rPr lang="en-US" b="1">
                <a:ea typeface="MS PGothic" charset="0"/>
                <a:cs typeface="MS PGothic" charset="0"/>
              </a:rPr>
              <a:t>Fully ambulatory, PS 0/1</a:t>
            </a:r>
          </a:p>
        </p:txBody>
      </p:sp>
    </p:spTree>
    <p:extLst>
      <p:ext uri="{BB962C8B-B14F-4D97-AF65-F5344CB8AC3E}">
        <p14:creationId xmlns:p14="http://schemas.microsoft.com/office/powerpoint/2010/main" val="2952471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61</TotalTime>
  <Words>513</Words>
  <Application>Microsoft Macintosh PowerPoint</Application>
  <PresentationFormat>On-screen Show (4:3)</PresentationFormat>
  <Paragraphs>54</Paragraphs>
  <Slides>8</Slides>
  <Notes>8</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PowerPoint Presentation</vt:lpstr>
      <vt:lpstr>Case #1</vt:lpstr>
      <vt:lpstr>Case #4</vt:lpstr>
      <vt:lpstr>Case 3</vt:lpstr>
      <vt:lpstr>Case 1</vt:lpstr>
      <vt:lpstr>Case 1</vt:lpstr>
      <vt:lpstr>ROS1 FISH Results</vt:lpstr>
      <vt:lpstr>Crizotinib Response in ROS1-positive Non-squamous – 4th Line</vt:lpstr>
    </vt:vector>
  </TitlesOfParts>
  <Manager/>
  <Company>Research To Practice</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Research To Practice</dc:title>
  <dc:subject/>
  <dc:creator>Research To Practice</dc:creator>
  <cp:keywords/>
  <dc:description/>
  <cp:lastModifiedBy>Silvana Izquierdo</cp:lastModifiedBy>
  <cp:revision>14</cp:revision>
  <dcterms:created xsi:type="dcterms:W3CDTF">2013-01-28T02:20:45Z</dcterms:created>
  <dcterms:modified xsi:type="dcterms:W3CDTF">2013-05-07T15:05:49Z</dcterms:modified>
  <cp:category/>
</cp:coreProperties>
</file>