
<file path=[Content_Types].xml><?xml version="1.0" encoding="utf-8"?>
<Types xmlns="http://schemas.openxmlformats.org/package/2006/content-types">
  <Default Extension="xml" ContentType="application/xml"/>
  <Default Extension="jpeg" ContentType="image/jpeg"/>
  <Default Extension="tiff" ContentType="image/tiff"/>
  <Default Extension="rels" ContentType="application/vnd.openxmlformats-package.relationships+xml"/>
  <Default Extension="xlsx" ContentType="application/vnd.openxmlformats-officedocument.spreadsheetml.shee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9.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0.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1.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 id="2147483669" r:id="rId3"/>
    <p:sldMasterId id="2147483689" r:id="rId4"/>
    <p:sldMasterId id="2147483728" r:id="rId5"/>
    <p:sldMasterId id="2147483732" r:id="rId6"/>
    <p:sldMasterId id="2147483759" r:id="rId7"/>
    <p:sldMasterId id="2147483773" r:id="rId8"/>
    <p:sldMasterId id="2147483808" r:id="rId9"/>
    <p:sldMasterId id="2147483845" r:id="rId10"/>
    <p:sldMasterId id="2147483857" r:id="rId11"/>
    <p:sldMasterId id="2147483869" r:id="rId12"/>
  </p:sldMasterIdLst>
  <p:notesMasterIdLst>
    <p:notesMasterId r:id="rId37"/>
  </p:notesMasterIdLst>
  <p:sldIdLst>
    <p:sldId id="407" r:id="rId13"/>
    <p:sldId id="258" r:id="rId14"/>
    <p:sldId id="408" r:id="rId15"/>
    <p:sldId id="409" r:id="rId16"/>
    <p:sldId id="410" r:id="rId17"/>
    <p:sldId id="318" r:id="rId18"/>
    <p:sldId id="265" r:id="rId19"/>
    <p:sldId id="412" r:id="rId20"/>
    <p:sldId id="353" r:id="rId21"/>
    <p:sldId id="324" r:id="rId22"/>
    <p:sldId id="325" r:id="rId23"/>
    <p:sldId id="328" r:id="rId24"/>
    <p:sldId id="394" r:id="rId25"/>
    <p:sldId id="387" r:id="rId26"/>
    <p:sldId id="403" r:id="rId27"/>
    <p:sldId id="413" r:id="rId28"/>
    <p:sldId id="389" r:id="rId29"/>
    <p:sldId id="400" r:id="rId30"/>
    <p:sldId id="368" r:id="rId31"/>
    <p:sldId id="406" r:id="rId32"/>
    <p:sldId id="282" r:id="rId33"/>
    <p:sldId id="415" r:id="rId34"/>
    <p:sldId id="414" r:id="rId35"/>
    <p:sldId id="416"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FB53D"/>
    <a:srgbClr val="3FC4E1"/>
    <a:srgbClr val="FFD92B"/>
    <a:srgbClr val="FCFBC2"/>
    <a:srgbClr val="FFB1F2"/>
    <a:srgbClr val="E55BD9"/>
    <a:srgbClr val="26F36D"/>
    <a:srgbClr val="FC89E4"/>
    <a:srgbClr val="22CBD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0" autoAdjust="0"/>
    <p:restoredTop sz="99437" autoAdjust="0"/>
  </p:normalViewPr>
  <p:slideViewPr>
    <p:cSldViewPr snapToGrid="0" snapToObjects="1">
      <p:cViewPr>
        <p:scale>
          <a:sx n="100" d="100"/>
          <a:sy n="100" d="100"/>
        </p:scale>
        <p:origin x="-1576" y="-400"/>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notesViewPr>
    <p:cSldViewPr snapToGrid="0" snapToObjects="1">
      <p:cViewPr varScale="1">
        <p:scale>
          <a:sx n="93" d="100"/>
          <a:sy n="93" d="100"/>
        </p:scale>
        <p:origin x="-356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oleObject" Target="Macintosh%20HD:Users:alice:Talk_Material:Piechart_MGH_Feb2012.xlsx" TargetMode="External"/></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oleObject" Target="Macintosh%20HD:Users:alice:Desktop:ORR_1007.xlsx" TargetMode="External"/></Relationships>
</file>

<file path=ppt/charts/_rels/chart6.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oleObject" Target="Macintosh%20HD:Users:alice:Desktop:ORR_1007.xlsx" TargetMode="External"/></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7.xml"/><Relationship Id="rId2" Type="http://schemas.openxmlformats.org/officeDocument/2006/relationships/package" Target="../embeddings/Microsoft_Excel_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Sheet1!$A$2:$A$5</c:f>
              <c:strCache>
                <c:ptCount val="4"/>
                <c:pt idx="0">
                  <c:v>I don't know</c:v>
                </c:pt>
                <c:pt idx="1">
                  <c:v>Other</c:v>
                </c:pt>
                <c:pt idx="2">
                  <c:v>No</c:v>
                </c:pt>
                <c:pt idx="3">
                  <c:v>Yes, in specific clinical situations (eg, highly symptomatic patient)</c:v>
                </c:pt>
              </c:strCache>
            </c:strRef>
          </c:cat>
          <c:val>
            <c:numRef>
              <c:f>Sheet1!$B$2:$B$5</c:f>
              <c:numCache>
                <c:formatCode>0%</c:formatCode>
                <c:ptCount val="4"/>
                <c:pt idx="0">
                  <c:v>0.26</c:v>
                </c:pt>
                <c:pt idx="1">
                  <c:v>0.0</c:v>
                </c:pt>
                <c:pt idx="2">
                  <c:v>0.48</c:v>
                </c:pt>
                <c:pt idx="3">
                  <c:v>0.26</c:v>
                </c:pt>
              </c:numCache>
            </c:numRef>
          </c:val>
        </c:ser>
        <c:dLbls>
          <c:showLegendKey val="0"/>
          <c:showVal val="0"/>
          <c:showCatName val="0"/>
          <c:showSerName val="0"/>
          <c:showPercent val="0"/>
          <c:showBubbleSize val="0"/>
        </c:dLbls>
        <c:gapWidth val="150"/>
        <c:axId val="415512600"/>
        <c:axId val="415515608"/>
      </c:barChart>
      <c:catAx>
        <c:axId val="415512600"/>
        <c:scaling>
          <c:orientation val="minMax"/>
        </c:scaling>
        <c:delete val="0"/>
        <c:axPos val="l"/>
        <c:majorTickMark val="out"/>
        <c:minorTickMark val="none"/>
        <c:tickLblPos val="nextTo"/>
        <c:txPr>
          <a:bodyPr/>
          <a:lstStyle/>
          <a:p>
            <a:pPr algn="r">
              <a:defRPr sz="1600"/>
            </a:pPr>
            <a:endParaRPr lang="en-US"/>
          </a:p>
        </c:txPr>
        <c:crossAx val="415515608"/>
        <c:crosses val="autoZero"/>
        <c:auto val="1"/>
        <c:lblAlgn val="ctr"/>
        <c:lblOffset val="100"/>
        <c:noMultiLvlLbl val="0"/>
      </c:catAx>
      <c:valAx>
        <c:axId val="415515608"/>
        <c:scaling>
          <c:orientation val="minMax"/>
        </c:scaling>
        <c:delete val="0"/>
        <c:axPos val="b"/>
        <c:numFmt formatCode="0%" sourceLinked="1"/>
        <c:majorTickMark val="out"/>
        <c:minorTickMark val="none"/>
        <c:tickLblPos val="nextTo"/>
        <c:txPr>
          <a:bodyPr/>
          <a:lstStyle/>
          <a:p>
            <a:pPr>
              <a:defRPr sz="1600"/>
            </a:pPr>
            <a:endParaRPr lang="en-US"/>
          </a:p>
        </c:txPr>
        <c:crossAx val="415512600"/>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3919591826723"/>
          <c:y val="0.0448275862068965"/>
          <c:w val="0.681156204773469"/>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Sheet1!$A$2:$A$6</c:f>
              <c:strCache>
                <c:ptCount val="5"/>
                <c:pt idx="0">
                  <c:v>&gt;10</c:v>
                </c:pt>
                <c:pt idx="4">
                  <c:v>None</c:v>
                </c:pt>
              </c:strCache>
            </c:strRef>
          </c:cat>
          <c:val>
            <c:numRef>
              <c:f>Sheet1!$B$2:$B$6</c:f>
              <c:numCache>
                <c:formatCode>0%</c:formatCode>
                <c:ptCount val="5"/>
                <c:pt idx="0">
                  <c:v>0.02</c:v>
                </c:pt>
                <c:pt idx="1">
                  <c:v>0.1</c:v>
                </c:pt>
                <c:pt idx="2">
                  <c:v>0.12</c:v>
                </c:pt>
                <c:pt idx="3">
                  <c:v>0.24</c:v>
                </c:pt>
                <c:pt idx="4">
                  <c:v>0.51</c:v>
                </c:pt>
              </c:numCache>
            </c:numRef>
          </c:val>
        </c:ser>
        <c:dLbls>
          <c:showLegendKey val="0"/>
          <c:showVal val="0"/>
          <c:showCatName val="0"/>
          <c:showSerName val="0"/>
          <c:showPercent val="0"/>
          <c:showBubbleSize val="0"/>
        </c:dLbls>
        <c:gapWidth val="150"/>
        <c:axId val="415502408"/>
        <c:axId val="415560792"/>
      </c:barChart>
      <c:catAx>
        <c:axId val="415502408"/>
        <c:scaling>
          <c:orientation val="minMax"/>
        </c:scaling>
        <c:delete val="0"/>
        <c:axPos val="l"/>
        <c:majorTickMark val="out"/>
        <c:minorTickMark val="none"/>
        <c:tickLblPos val="nextTo"/>
        <c:txPr>
          <a:bodyPr/>
          <a:lstStyle/>
          <a:p>
            <a:pPr algn="r">
              <a:defRPr sz="1600"/>
            </a:pPr>
            <a:endParaRPr lang="en-US"/>
          </a:p>
        </c:txPr>
        <c:crossAx val="415560792"/>
        <c:crosses val="autoZero"/>
        <c:auto val="1"/>
        <c:lblAlgn val="ctr"/>
        <c:lblOffset val="100"/>
        <c:noMultiLvlLbl val="0"/>
      </c:catAx>
      <c:valAx>
        <c:axId val="415560792"/>
        <c:scaling>
          <c:orientation val="minMax"/>
        </c:scaling>
        <c:delete val="0"/>
        <c:axPos val="b"/>
        <c:numFmt formatCode="0%" sourceLinked="1"/>
        <c:majorTickMark val="out"/>
        <c:minorTickMark val="none"/>
        <c:tickLblPos val="nextTo"/>
        <c:txPr>
          <a:bodyPr/>
          <a:lstStyle/>
          <a:p>
            <a:pPr>
              <a:defRPr sz="1600"/>
            </a:pPr>
            <a:endParaRPr lang="en-US"/>
          </a:p>
        </c:txPr>
        <c:crossAx val="415502408"/>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Sheet1!$A$2:$A$4</c:f>
              <c:strCache>
                <c:ptCount val="3"/>
                <c:pt idx="0">
                  <c:v>Very uncomfortable</c:v>
                </c:pt>
                <c:pt idx="1">
                  <c:v>Somewhat comfortable</c:v>
                </c:pt>
                <c:pt idx="2">
                  <c:v>Very comfortable</c:v>
                </c:pt>
              </c:strCache>
            </c:strRef>
          </c:cat>
          <c:val>
            <c:numRef>
              <c:f>Sheet1!$B$2:$B$4</c:f>
              <c:numCache>
                <c:formatCode>0%</c:formatCode>
                <c:ptCount val="3"/>
                <c:pt idx="0">
                  <c:v>0.15</c:v>
                </c:pt>
                <c:pt idx="1">
                  <c:v>0.38</c:v>
                </c:pt>
                <c:pt idx="2">
                  <c:v>0.48</c:v>
                </c:pt>
              </c:numCache>
            </c:numRef>
          </c:val>
        </c:ser>
        <c:dLbls>
          <c:showLegendKey val="0"/>
          <c:showVal val="0"/>
          <c:showCatName val="0"/>
          <c:showSerName val="0"/>
          <c:showPercent val="0"/>
          <c:showBubbleSize val="0"/>
        </c:dLbls>
        <c:gapWidth val="150"/>
        <c:axId val="415272392"/>
        <c:axId val="415275400"/>
      </c:barChart>
      <c:catAx>
        <c:axId val="415272392"/>
        <c:scaling>
          <c:orientation val="minMax"/>
        </c:scaling>
        <c:delete val="0"/>
        <c:axPos val="l"/>
        <c:majorTickMark val="out"/>
        <c:minorTickMark val="none"/>
        <c:tickLblPos val="nextTo"/>
        <c:txPr>
          <a:bodyPr/>
          <a:lstStyle/>
          <a:p>
            <a:pPr algn="r">
              <a:defRPr sz="1600"/>
            </a:pPr>
            <a:endParaRPr lang="en-US"/>
          </a:p>
        </c:txPr>
        <c:crossAx val="415275400"/>
        <c:crosses val="autoZero"/>
        <c:auto val="1"/>
        <c:lblAlgn val="ctr"/>
        <c:lblOffset val="100"/>
        <c:noMultiLvlLbl val="0"/>
      </c:catAx>
      <c:valAx>
        <c:axId val="415275400"/>
        <c:scaling>
          <c:orientation val="minMax"/>
        </c:scaling>
        <c:delete val="0"/>
        <c:axPos val="b"/>
        <c:numFmt formatCode="0%" sourceLinked="1"/>
        <c:majorTickMark val="out"/>
        <c:minorTickMark val="none"/>
        <c:tickLblPos val="nextTo"/>
        <c:txPr>
          <a:bodyPr/>
          <a:lstStyle/>
          <a:p>
            <a:pPr>
              <a:defRPr sz="1600"/>
            </a:pPr>
            <a:endParaRPr lang="en-US"/>
          </a:p>
        </c:txPr>
        <c:crossAx val="415272392"/>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Pt>
            <c:idx val="0"/>
            <c:bubble3D val="0"/>
            <c:spPr>
              <a:solidFill>
                <a:srgbClr val="0000FF"/>
              </a:solidFill>
            </c:spPr>
          </c:dPt>
          <c:dPt>
            <c:idx val="1"/>
            <c:bubble3D val="0"/>
            <c:spPr>
              <a:solidFill>
                <a:srgbClr val="FF0000"/>
              </a:solidFill>
            </c:spPr>
          </c:dPt>
          <c:dPt>
            <c:idx val="2"/>
            <c:bubble3D val="0"/>
            <c:spPr>
              <a:solidFill>
                <a:srgbClr val="FFFF00"/>
              </a:solidFill>
            </c:spPr>
          </c:dPt>
          <c:dPt>
            <c:idx val="3"/>
            <c:bubble3D val="0"/>
            <c:spPr>
              <a:solidFill>
                <a:srgbClr val="008000"/>
              </a:solidFill>
            </c:spPr>
          </c:dPt>
          <c:dPt>
            <c:idx val="4"/>
            <c:bubble3D val="0"/>
            <c:spPr>
              <a:solidFill>
                <a:schemeClr val="tx2">
                  <a:lumMod val="40000"/>
                  <a:lumOff val="60000"/>
                </a:schemeClr>
              </a:solidFill>
            </c:spPr>
          </c:dPt>
          <c:dPt>
            <c:idx val="5"/>
            <c:bubble3D val="0"/>
            <c:spPr>
              <a:solidFill>
                <a:srgbClr val="FF6600"/>
              </a:solidFill>
            </c:spPr>
          </c:dPt>
          <c:dPt>
            <c:idx val="6"/>
            <c:bubble3D val="0"/>
            <c:spPr>
              <a:solidFill>
                <a:srgbClr val="FFAFE7"/>
              </a:solidFill>
            </c:spPr>
          </c:dPt>
          <c:dPt>
            <c:idx val="7"/>
            <c:bubble3D val="0"/>
            <c:spPr>
              <a:solidFill>
                <a:srgbClr val="813D05"/>
              </a:solidFill>
            </c:spPr>
          </c:dPt>
          <c:dPt>
            <c:idx val="8"/>
            <c:bubble3D val="0"/>
            <c:spPr>
              <a:solidFill>
                <a:schemeClr val="accent3">
                  <a:lumMod val="60000"/>
                  <a:lumOff val="40000"/>
                </a:schemeClr>
              </a:solidFill>
            </c:spPr>
          </c:dPt>
          <c:dPt>
            <c:idx val="9"/>
            <c:bubble3D val="0"/>
            <c:spPr>
              <a:solidFill>
                <a:srgbClr val="7311C7"/>
              </a:solidFill>
            </c:spPr>
          </c:dPt>
          <c:dPt>
            <c:idx val="11"/>
            <c:bubble3D val="0"/>
            <c:spPr>
              <a:solidFill>
                <a:schemeClr val="bg1">
                  <a:lumMod val="75000"/>
                </a:schemeClr>
              </a:solidFill>
            </c:spPr>
          </c:dPt>
          <c:cat>
            <c:strRef>
              <c:f>Sheet1!$A$17:$A$28</c:f>
              <c:strCache>
                <c:ptCount val="12"/>
                <c:pt idx="0">
                  <c:v>KRAS</c:v>
                </c:pt>
                <c:pt idx="1">
                  <c:v>EGFR </c:v>
                </c:pt>
                <c:pt idx="2">
                  <c:v>PIK3CA</c:v>
                </c:pt>
                <c:pt idx="3">
                  <c:v>ALK</c:v>
                </c:pt>
                <c:pt idx="4">
                  <c:v>HER2</c:v>
                </c:pt>
                <c:pt idx="5">
                  <c:v>BRAF</c:v>
                </c:pt>
                <c:pt idx="6">
                  <c:v>ROS</c:v>
                </c:pt>
                <c:pt idx="7">
                  <c:v>AKT</c:v>
                </c:pt>
                <c:pt idx="8">
                  <c:v>NRAS</c:v>
                </c:pt>
                <c:pt idx="9">
                  <c:v>MET</c:v>
                </c:pt>
                <c:pt idx="10">
                  <c:v>RET</c:v>
                </c:pt>
                <c:pt idx="11">
                  <c:v>Unknown</c:v>
                </c:pt>
              </c:strCache>
            </c:strRef>
          </c:cat>
          <c:val>
            <c:numRef>
              <c:f>Sheet1!$B$17:$B$28</c:f>
              <c:numCache>
                <c:formatCode>General</c:formatCode>
                <c:ptCount val="12"/>
                <c:pt idx="0">
                  <c:v>24.0</c:v>
                </c:pt>
                <c:pt idx="1">
                  <c:v>13.0</c:v>
                </c:pt>
                <c:pt idx="2">
                  <c:v>4.0</c:v>
                </c:pt>
                <c:pt idx="3">
                  <c:v>3.0</c:v>
                </c:pt>
                <c:pt idx="4">
                  <c:v>2.0</c:v>
                </c:pt>
                <c:pt idx="5">
                  <c:v>2.0</c:v>
                </c:pt>
                <c:pt idx="6">
                  <c:v>1.0</c:v>
                </c:pt>
                <c:pt idx="7">
                  <c:v>1.0</c:v>
                </c:pt>
                <c:pt idx="8">
                  <c:v>1.0</c:v>
                </c:pt>
                <c:pt idx="9">
                  <c:v>1.0</c:v>
                </c:pt>
                <c:pt idx="10">
                  <c:v>1.0</c:v>
                </c:pt>
                <c:pt idx="11">
                  <c:v>46.3</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dk2" tx1="lt1" bg2="dk1" tx2="lt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Sheet1!$A$4</c:f>
              <c:strCache>
                <c:ptCount val="1"/>
                <c:pt idx="0">
                  <c:v>Crizotinib</c:v>
                </c:pt>
              </c:strCache>
            </c:strRef>
          </c:tx>
          <c:spPr>
            <a:solidFill>
              <a:srgbClr val="2BADC7"/>
            </a:solidFill>
            <a:ln>
              <a:noFill/>
            </a:ln>
          </c:spPr>
          <c:invertIfNegative val="0"/>
          <c:errBars>
            <c:errBarType val="both"/>
            <c:errValType val="cust"/>
            <c:noEndCap val="0"/>
            <c:plus>
              <c:numLit>
                <c:formatCode>General</c:formatCode>
                <c:ptCount val="1"/>
                <c:pt idx="0">
                  <c:v>7.1</c:v>
                </c:pt>
              </c:numLit>
            </c:plus>
            <c:minus>
              <c:numLit>
                <c:formatCode>General</c:formatCode>
                <c:ptCount val="1"/>
                <c:pt idx="0">
                  <c:v>7.6</c:v>
                </c:pt>
              </c:numLit>
            </c:minus>
            <c:spPr>
              <a:ln w="19050">
                <a:solidFill>
                  <a:srgbClr val="000000"/>
                </a:solidFill>
              </a:ln>
            </c:spPr>
          </c:errBars>
          <c:val>
            <c:numRef>
              <c:f>Sheet1!$B$4</c:f>
              <c:numCache>
                <c:formatCode>General</c:formatCode>
                <c:ptCount val="1"/>
                <c:pt idx="0">
                  <c:v>65.7</c:v>
                </c:pt>
              </c:numCache>
            </c:numRef>
          </c:val>
        </c:ser>
        <c:ser>
          <c:idx val="1"/>
          <c:order val="1"/>
          <c:tx>
            <c:strRef>
              <c:f>Sheet1!$A$5</c:f>
              <c:strCache>
                <c:ptCount val="1"/>
                <c:pt idx="0">
                  <c:v>Chemotherapy</c:v>
                </c:pt>
              </c:strCache>
            </c:strRef>
          </c:tx>
          <c:spPr>
            <a:solidFill>
              <a:srgbClr val="FFC000"/>
            </a:solidFill>
            <a:ln>
              <a:noFill/>
            </a:ln>
          </c:spPr>
          <c:invertIfNegative val="0"/>
          <c:errBars>
            <c:errBarType val="both"/>
            <c:errValType val="cust"/>
            <c:noEndCap val="0"/>
            <c:plus>
              <c:numLit>
                <c:formatCode>General</c:formatCode>
                <c:ptCount val="1"/>
                <c:pt idx="0">
                  <c:v>6.7</c:v>
                </c:pt>
              </c:numLit>
            </c:plus>
            <c:minus>
              <c:numLit>
                <c:formatCode>General</c:formatCode>
                <c:ptCount val="1"/>
                <c:pt idx="0">
                  <c:v>5.6</c:v>
                </c:pt>
              </c:numLit>
            </c:minus>
            <c:spPr>
              <a:ln w="19050">
                <a:solidFill>
                  <a:srgbClr val="000000"/>
                </a:solidFill>
              </a:ln>
            </c:spPr>
          </c:errBars>
          <c:val>
            <c:numRef>
              <c:f>Sheet1!$B$5</c:f>
              <c:numCache>
                <c:formatCode>General</c:formatCode>
                <c:ptCount val="1"/>
                <c:pt idx="0">
                  <c:v>19.5</c:v>
                </c:pt>
              </c:numCache>
            </c:numRef>
          </c:val>
        </c:ser>
        <c:dLbls>
          <c:showLegendKey val="0"/>
          <c:showVal val="0"/>
          <c:showCatName val="0"/>
          <c:showSerName val="0"/>
          <c:showPercent val="0"/>
          <c:showBubbleSize val="0"/>
        </c:dLbls>
        <c:gapWidth val="150"/>
        <c:axId val="319510984"/>
        <c:axId val="319491016"/>
      </c:barChart>
      <c:catAx>
        <c:axId val="319510984"/>
        <c:scaling>
          <c:orientation val="minMax"/>
        </c:scaling>
        <c:delete val="0"/>
        <c:axPos val="b"/>
        <c:majorTickMark val="out"/>
        <c:minorTickMark val="none"/>
        <c:tickLblPos val="none"/>
        <c:spPr>
          <a:ln w="28575" cap="sq">
            <a:solidFill>
              <a:srgbClr val="000000"/>
            </a:solidFill>
            <a:miter lim="800000"/>
          </a:ln>
        </c:spPr>
        <c:txPr>
          <a:bodyPr/>
          <a:lstStyle/>
          <a:p>
            <a:pPr>
              <a:defRPr>
                <a:solidFill>
                  <a:schemeClr val="bg1"/>
                </a:solidFill>
              </a:defRPr>
            </a:pPr>
            <a:endParaRPr lang="en-US"/>
          </a:p>
        </c:txPr>
        <c:crossAx val="319491016"/>
        <c:crosses val="autoZero"/>
        <c:auto val="1"/>
        <c:lblAlgn val="ctr"/>
        <c:lblOffset val="100"/>
        <c:noMultiLvlLbl val="0"/>
      </c:catAx>
      <c:valAx>
        <c:axId val="319491016"/>
        <c:scaling>
          <c:orientation val="minMax"/>
        </c:scaling>
        <c:delete val="0"/>
        <c:axPos val="l"/>
        <c:majorGridlines>
          <c:spPr>
            <a:ln>
              <a:noFill/>
            </a:ln>
          </c:spPr>
        </c:majorGridlines>
        <c:numFmt formatCode="General" sourceLinked="1"/>
        <c:majorTickMark val="out"/>
        <c:minorTickMark val="none"/>
        <c:tickLblPos val="none"/>
        <c:spPr>
          <a:ln w="28575" cap="sq">
            <a:solidFill>
              <a:srgbClr val="000000"/>
            </a:solidFill>
            <a:miter lim="800000"/>
          </a:ln>
        </c:spPr>
        <c:txPr>
          <a:bodyPr/>
          <a:lstStyle/>
          <a:p>
            <a:pPr>
              <a:defRPr sz="1600">
                <a:latin typeface="Arial"/>
              </a:defRPr>
            </a:pPr>
            <a:endParaRPr lang="en-US"/>
          </a:p>
        </c:txPr>
        <c:crossAx val="319510984"/>
        <c:crosses val="autoZero"/>
        <c:crossBetween val="between"/>
        <c:majorUnit val="20.0"/>
      </c:valAx>
    </c:plotArea>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dk2" tx1="lt1" bg2="dk1" tx2="lt2" accent1="accent1" accent2="accent2" accent3="accent3" accent4="accent4" accent5="accent5" accent6="accent6" hlink="hlink" folHlink="folHlink"/>
  <c:chart>
    <c:autoTitleDeleted val="0"/>
    <c:plotArea>
      <c:layout>
        <c:manualLayout>
          <c:layoutTarget val="inner"/>
          <c:xMode val="edge"/>
          <c:yMode val="edge"/>
          <c:x val="0.133392519799833"/>
          <c:y val="0.0907407407407407"/>
          <c:w val="0.822381132584804"/>
          <c:h val="0.831861701778822"/>
        </c:manualLayout>
      </c:layout>
      <c:barChart>
        <c:barDir val="col"/>
        <c:grouping val="clustered"/>
        <c:varyColors val="0"/>
        <c:ser>
          <c:idx val="0"/>
          <c:order val="0"/>
          <c:tx>
            <c:strRef>
              <c:f>Sheet1!$A$24</c:f>
              <c:strCache>
                <c:ptCount val="1"/>
                <c:pt idx="0">
                  <c:v>Crizotinib</c:v>
                </c:pt>
              </c:strCache>
            </c:strRef>
          </c:tx>
          <c:spPr>
            <a:solidFill>
              <a:srgbClr val="2BADC7"/>
            </a:solidFill>
            <a:ln>
              <a:noFill/>
            </a:ln>
          </c:spPr>
          <c:invertIfNegative val="0"/>
          <c:errBars>
            <c:errBarType val="both"/>
            <c:errValType val="cust"/>
            <c:noEndCap val="0"/>
            <c:plus>
              <c:numLit>
                <c:formatCode>General</c:formatCode>
                <c:ptCount val="1"/>
                <c:pt idx="0">
                  <c:v>7.1</c:v>
                </c:pt>
              </c:numLit>
            </c:plus>
            <c:minus>
              <c:numLit>
                <c:formatCode>General</c:formatCode>
                <c:ptCount val="1"/>
                <c:pt idx="0">
                  <c:v>7.6</c:v>
                </c:pt>
              </c:numLit>
            </c:minus>
            <c:spPr>
              <a:ln w="19050">
                <a:solidFill>
                  <a:srgbClr val="000000"/>
                </a:solidFill>
              </a:ln>
            </c:spPr>
          </c:errBars>
          <c:val>
            <c:numRef>
              <c:f>Sheet1!$B$24</c:f>
              <c:numCache>
                <c:formatCode>General</c:formatCode>
                <c:ptCount val="1"/>
                <c:pt idx="0">
                  <c:v>65.7</c:v>
                </c:pt>
              </c:numCache>
            </c:numRef>
          </c:val>
        </c:ser>
        <c:ser>
          <c:idx val="1"/>
          <c:order val="1"/>
          <c:tx>
            <c:strRef>
              <c:f>Sheet1!$A$25</c:f>
              <c:strCache>
                <c:ptCount val="1"/>
                <c:pt idx="0">
                  <c:v>Pemetrexed</c:v>
                </c:pt>
              </c:strCache>
            </c:strRef>
          </c:tx>
          <c:spPr>
            <a:solidFill>
              <a:srgbClr val="FF6600"/>
            </a:solidFill>
            <a:ln>
              <a:noFill/>
            </a:ln>
          </c:spPr>
          <c:invertIfNegative val="0"/>
          <c:errBars>
            <c:errBarType val="both"/>
            <c:errValType val="cust"/>
            <c:noEndCap val="0"/>
            <c:plus>
              <c:numLit>
                <c:formatCode>General</c:formatCode>
                <c:ptCount val="1"/>
                <c:pt idx="0">
                  <c:v>10.0</c:v>
                </c:pt>
              </c:numLit>
            </c:plus>
            <c:minus>
              <c:numLit>
                <c:formatCode>General</c:formatCode>
                <c:ptCount val="1"/>
                <c:pt idx="0">
                  <c:v>8.700000000000001</c:v>
                </c:pt>
              </c:numLit>
            </c:minus>
            <c:spPr>
              <a:ln w="19050">
                <a:solidFill>
                  <a:srgbClr val="000000"/>
                </a:solidFill>
              </a:ln>
            </c:spPr>
          </c:errBars>
          <c:val>
            <c:numRef>
              <c:f>Sheet1!$B$25</c:f>
              <c:numCache>
                <c:formatCode>General</c:formatCode>
                <c:ptCount val="1"/>
                <c:pt idx="0">
                  <c:v>29.3</c:v>
                </c:pt>
              </c:numCache>
            </c:numRef>
          </c:val>
        </c:ser>
        <c:ser>
          <c:idx val="2"/>
          <c:order val="2"/>
          <c:tx>
            <c:strRef>
              <c:f>Sheet1!$A$26</c:f>
              <c:strCache>
                <c:ptCount val="1"/>
                <c:pt idx="0">
                  <c:v>Docetaxel </c:v>
                </c:pt>
              </c:strCache>
            </c:strRef>
          </c:tx>
          <c:spPr>
            <a:solidFill>
              <a:srgbClr val="FFFF00"/>
            </a:solidFill>
            <a:ln>
              <a:noFill/>
            </a:ln>
          </c:spPr>
          <c:invertIfNegative val="0"/>
          <c:errBars>
            <c:errBarType val="both"/>
            <c:errValType val="cust"/>
            <c:noEndCap val="0"/>
            <c:plus>
              <c:numLit>
                <c:formatCode>General</c:formatCode>
                <c:ptCount val="1"/>
                <c:pt idx="0">
                  <c:v>8.6</c:v>
                </c:pt>
              </c:numLit>
            </c:plus>
            <c:minus>
              <c:numLit>
                <c:formatCode>General</c:formatCode>
                <c:ptCount val="1"/>
                <c:pt idx="0">
                  <c:v>4.6</c:v>
                </c:pt>
              </c:numLit>
            </c:minus>
            <c:spPr>
              <a:ln w="19050">
                <a:solidFill>
                  <a:srgbClr val="000000"/>
                </a:solidFill>
              </a:ln>
            </c:spPr>
          </c:errBars>
          <c:val>
            <c:numRef>
              <c:f>Sheet1!$B$26</c:f>
              <c:numCache>
                <c:formatCode>General</c:formatCode>
                <c:ptCount val="1"/>
                <c:pt idx="0">
                  <c:v>6.9</c:v>
                </c:pt>
              </c:numCache>
            </c:numRef>
          </c:val>
        </c:ser>
        <c:dLbls>
          <c:showLegendKey val="0"/>
          <c:showVal val="0"/>
          <c:showCatName val="0"/>
          <c:showSerName val="0"/>
          <c:showPercent val="0"/>
          <c:showBubbleSize val="0"/>
        </c:dLbls>
        <c:gapWidth val="150"/>
        <c:axId val="319134872"/>
        <c:axId val="319125512"/>
      </c:barChart>
      <c:catAx>
        <c:axId val="319134872"/>
        <c:scaling>
          <c:orientation val="minMax"/>
        </c:scaling>
        <c:delete val="0"/>
        <c:axPos val="b"/>
        <c:majorTickMark val="out"/>
        <c:minorTickMark val="none"/>
        <c:tickLblPos val="none"/>
        <c:spPr>
          <a:ln w="28575" cap="sq">
            <a:solidFill>
              <a:srgbClr val="000000"/>
            </a:solidFill>
            <a:miter lim="800000"/>
          </a:ln>
        </c:spPr>
        <c:txPr>
          <a:bodyPr/>
          <a:lstStyle/>
          <a:p>
            <a:pPr>
              <a:defRPr>
                <a:solidFill>
                  <a:schemeClr val="bg1"/>
                </a:solidFill>
              </a:defRPr>
            </a:pPr>
            <a:endParaRPr lang="en-US"/>
          </a:p>
        </c:txPr>
        <c:crossAx val="319125512"/>
        <c:crosses val="autoZero"/>
        <c:auto val="1"/>
        <c:lblAlgn val="ctr"/>
        <c:lblOffset val="100"/>
        <c:noMultiLvlLbl val="0"/>
      </c:catAx>
      <c:valAx>
        <c:axId val="319125512"/>
        <c:scaling>
          <c:orientation val="minMax"/>
        </c:scaling>
        <c:delete val="0"/>
        <c:axPos val="l"/>
        <c:majorGridlines>
          <c:spPr>
            <a:ln>
              <a:noFill/>
            </a:ln>
          </c:spPr>
        </c:majorGridlines>
        <c:numFmt formatCode="General" sourceLinked="1"/>
        <c:majorTickMark val="out"/>
        <c:minorTickMark val="none"/>
        <c:tickLblPos val="none"/>
        <c:spPr>
          <a:ln w="28575" cap="sq">
            <a:solidFill>
              <a:srgbClr val="000000"/>
            </a:solidFill>
            <a:miter lim="800000"/>
          </a:ln>
        </c:spPr>
        <c:txPr>
          <a:bodyPr/>
          <a:lstStyle/>
          <a:p>
            <a:pPr>
              <a:defRPr sz="1600">
                <a:latin typeface="Arial"/>
              </a:defRPr>
            </a:pPr>
            <a:endParaRPr lang="en-US"/>
          </a:p>
        </c:txPr>
        <c:crossAx val="319134872"/>
        <c:crosses val="autoZero"/>
        <c:crossBetween val="between"/>
        <c:majorUnit val="20.0"/>
      </c:valAx>
    </c:plotArea>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Sheet1!$A$2:$A$8</c:f>
              <c:strCache>
                <c:ptCount val="7"/>
                <c:pt idx="0">
                  <c:v>Other</c:v>
                </c:pt>
                <c:pt idx="1">
                  <c:v>Single-agent chemotherapy</c:v>
                </c:pt>
                <c:pt idx="2">
                  <c:v>Cisplatin-based doublet</c:v>
                </c:pt>
                <c:pt idx="3">
                  <c:v>Carboplatin/gemcitabine</c:v>
                </c:pt>
                <c:pt idx="4">
                  <c:v>Carboplatin/docetaxel</c:v>
                </c:pt>
                <c:pt idx="5">
                  <c:v>Carboplatin/pemetrexed</c:v>
                </c:pt>
                <c:pt idx="6">
                  <c:v>Carboplatin/paclitaxel</c:v>
                </c:pt>
              </c:strCache>
            </c:strRef>
          </c:cat>
          <c:val>
            <c:numRef>
              <c:f>Sheet1!$B$2:$B$8</c:f>
              <c:numCache>
                <c:formatCode>0%</c:formatCode>
                <c:ptCount val="7"/>
                <c:pt idx="0">
                  <c:v>0.1</c:v>
                </c:pt>
                <c:pt idx="1">
                  <c:v>0.03</c:v>
                </c:pt>
                <c:pt idx="2">
                  <c:v>0.03</c:v>
                </c:pt>
                <c:pt idx="3">
                  <c:v>0.13</c:v>
                </c:pt>
                <c:pt idx="4">
                  <c:v>0.05</c:v>
                </c:pt>
                <c:pt idx="5">
                  <c:v>0.59</c:v>
                </c:pt>
                <c:pt idx="6">
                  <c:v>0.08</c:v>
                </c:pt>
              </c:numCache>
            </c:numRef>
          </c:val>
        </c:ser>
        <c:dLbls>
          <c:showLegendKey val="0"/>
          <c:showVal val="0"/>
          <c:showCatName val="0"/>
          <c:showSerName val="0"/>
          <c:showPercent val="0"/>
          <c:showBubbleSize val="0"/>
        </c:dLbls>
        <c:gapWidth val="150"/>
        <c:axId val="307021592"/>
        <c:axId val="390377176"/>
      </c:barChart>
      <c:catAx>
        <c:axId val="307021592"/>
        <c:scaling>
          <c:orientation val="minMax"/>
        </c:scaling>
        <c:delete val="0"/>
        <c:axPos val="l"/>
        <c:majorTickMark val="out"/>
        <c:minorTickMark val="none"/>
        <c:tickLblPos val="nextTo"/>
        <c:txPr>
          <a:bodyPr/>
          <a:lstStyle/>
          <a:p>
            <a:pPr algn="r">
              <a:defRPr sz="1600"/>
            </a:pPr>
            <a:endParaRPr lang="en-US"/>
          </a:p>
        </c:txPr>
        <c:crossAx val="390377176"/>
        <c:crosses val="autoZero"/>
        <c:auto val="1"/>
        <c:lblAlgn val="ctr"/>
        <c:lblOffset val="100"/>
        <c:noMultiLvlLbl val="0"/>
      </c:catAx>
      <c:valAx>
        <c:axId val="390377176"/>
        <c:scaling>
          <c:orientation val="minMax"/>
        </c:scaling>
        <c:delete val="0"/>
        <c:axPos val="b"/>
        <c:numFmt formatCode="0%" sourceLinked="1"/>
        <c:majorTickMark val="out"/>
        <c:minorTickMark val="none"/>
        <c:tickLblPos val="nextTo"/>
        <c:txPr>
          <a:bodyPr/>
          <a:lstStyle/>
          <a:p>
            <a:pPr>
              <a:defRPr sz="1600"/>
            </a:pPr>
            <a:endParaRPr lang="en-US"/>
          </a:p>
        </c:txPr>
        <c:crossAx val="307021592"/>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2F3B0F-D228-9747-998D-3E8D51268E9D}" type="datetimeFigureOut">
              <a:rPr lang="en-US" smtClean="0"/>
              <a:pPr/>
              <a:t>4/8/13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AEB9EC-F4D3-4749-A8CC-F0EEEBE49D6B}" type="slidenum">
              <a:rPr lang="en-US" smtClean="0"/>
              <a:pPr/>
              <a:t>‹#›</a:t>
            </a:fld>
            <a:endParaRPr lang="en-US"/>
          </a:p>
        </p:txBody>
      </p:sp>
    </p:spTree>
    <p:extLst>
      <p:ext uri="{BB962C8B-B14F-4D97-AF65-F5344CB8AC3E}">
        <p14:creationId xmlns:p14="http://schemas.microsoft.com/office/powerpoint/2010/main" val="14571797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1</a:t>
            </a:fld>
            <a:endParaRPr lang="en-US"/>
          </a:p>
        </p:txBody>
      </p:sp>
    </p:spTree>
    <p:extLst>
      <p:ext uri="{BB962C8B-B14F-4D97-AF65-F5344CB8AC3E}">
        <p14:creationId xmlns:p14="http://schemas.microsoft.com/office/powerpoint/2010/main" val="4106741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10</a:t>
            </a:fld>
            <a:endParaRPr lang="en-US"/>
          </a:p>
        </p:txBody>
      </p:sp>
    </p:spTree>
    <p:extLst>
      <p:ext uri="{BB962C8B-B14F-4D97-AF65-F5344CB8AC3E}">
        <p14:creationId xmlns:p14="http://schemas.microsoft.com/office/powerpoint/2010/main" val="3772034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9256">
              <a:defRPr sz="1200" b="1">
                <a:solidFill>
                  <a:schemeClr val="tx1"/>
                </a:solidFill>
                <a:latin typeface="Arial" charset="0"/>
                <a:ea typeface="ＭＳ Ｐゴシック" charset="0"/>
                <a:cs typeface="ＭＳ Ｐゴシック" charset="0"/>
              </a:defRPr>
            </a:lvl1pPr>
            <a:lvl2pPr marL="723113" indent="-278120" defTabSz="899256">
              <a:defRPr sz="1200" b="1">
                <a:solidFill>
                  <a:schemeClr val="tx1"/>
                </a:solidFill>
                <a:latin typeface="Arial" charset="0"/>
                <a:ea typeface="ＭＳ Ｐゴシック" charset="0"/>
              </a:defRPr>
            </a:lvl2pPr>
            <a:lvl3pPr marL="1112482" indent="-222496" defTabSz="899256">
              <a:defRPr sz="1200" b="1">
                <a:solidFill>
                  <a:schemeClr val="tx1"/>
                </a:solidFill>
                <a:latin typeface="Arial" charset="0"/>
                <a:ea typeface="ＭＳ Ｐゴシック" charset="0"/>
              </a:defRPr>
            </a:lvl3pPr>
            <a:lvl4pPr marL="1557475" indent="-222496" defTabSz="899256">
              <a:defRPr sz="1200" b="1">
                <a:solidFill>
                  <a:schemeClr val="tx1"/>
                </a:solidFill>
                <a:latin typeface="Arial" charset="0"/>
                <a:ea typeface="ＭＳ Ｐゴシック" charset="0"/>
              </a:defRPr>
            </a:lvl4pPr>
            <a:lvl5pPr marL="2002467" indent="-222496" defTabSz="899256">
              <a:defRPr sz="1200" b="1">
                <a:solidFill>
                  <a:schemeClr val="tx1"/>
                </a:solidFill>
                <a:latin typeface="Arial" charset="0"/>
                <a:ea typeface="ＭＳ Ｐゴシック" charset="0"/>
              </a:defRPr>
            </a:lvl5pPr>
            <a:lvl6pPr marL="2447460" indent="-222496" algn="ctr" defTabSz="899256" eaLnBrk="0" fontAlgn="base" hangingPunct="0">
              <a:spcBef>
                <a:spcPct val="0"/>
              </a:spcBef>
              <a:spcAft>
                <a:spcPct val="0"/>
              </a:spcAft>
              <a:defRPr sz="1200" b="1">
                <a:solidFill>
                  <a:schemeClr val="tx1"/>
                </a:solidFill>
                <a:latin typeface="Arial" charset="0"/>
                <a:ea typeface="ＭＳ Ｐゴシック" charset="0"/>
              </a:defRPr>
            </a:lvl6pPr>
            <a:lvl7pPr marL="2892453" indent="-222496" algn="ctr" defTabSz="899256" eaLnBrk="0" fontAlgn="base" hangingPunct="0">
              <a:spcBef>
                <a:spcPct val="0"/>
              </a:spcBef>
              <a:spcAft>
                <a:spcPct val="0"/>
              </a:spcAft>
              <a:defRPr sz="1200" b="1">
                <a:solidFill>
                  <a:schemeClr val="tx1"/>
                </a:solidFill>
                <a:latin typeface="Arial" charset="0"/>
                <a:ea typeface="ＭＳ Ｐゴシック" charset="0"/>
              </a:defRPr>
            </a:lvl7pPr>
            <a:lvl8pPr marL="3337446" indent="-222496" algn="ctr" defTabSz="899256" eaLnBrk="0" fontAlgn="base" hangingPunct="0">
              <a:spcBef>
                <a:spcPct val="0"/>
              </a:spcBef>
              <a:spcAft>
                <a:spcPct val="0"/>
              </a:spcAft>
              <a:defRPr sz="1200" b="1">
                <a:solidFill>
                  <a:schemeClr val="tx1"/>
                </a:solidFill>
                <a:latin typeface="Arial" charset="0"/>
                <a:ea typeface="ＭＳ Ｐゴシック" charset="0"/>
              </a:defRPr>
            </a:lvl8pPr>
            <a:lvl9pPr marL="3782438" indent="-222496" algn="ctr" defTabSz="899256" eaLnBrk="0" fontAlgn="base" hangingPunct="0">
              <a:spcBef>
                <a:spcPct val="0"/>
              </a:spcBef>
              <a:spcAft>
                <a:spcPct val="0"/>
              </a:spcAft>
              <a:defRPr sz="1200" b="1">
                <a:solidFill>
                  <a:schemeClr val="tx1"/>
                </a:solidFill>
                <a:latin typeface="Arial" charset="0"/>
                <a:ea typeface="ＭＳ Ｐゴシック" charset="0"/>
              </a:defRPr>
            </a:lvl9pPr>
          </a:lstStyle>
          <a:p>
            <a:fld id="{DE372AED-834C-4344-8997-81F827A76B7A}" type="slidenum">
              <a:rPr lang="en-US" b="0">
                <a:solidFill>
                  <a:srgbClr val="000000"/>
                </a:solidFill>
              </a:rPr>
              <a:pPr/>
              <a:t>11</a:t>
            </a:fld>
            <a:endParaRPr lang="en-US" b="0">
              <a:solidFill>
                <a:srgbClr val="000000"/>
              </a:solidFill>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A657012-67DB-4934-88C1-2466C45A5EE1}" type="slidenum">
              <a:rPr lang="en-US" smtClean="0"/>
              <a:pPr>
                <a:defRPr/>
              </a:pPr>
              <a:t>12</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21110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13</a:t>
            </a:fld>
            <a:endParaRPr lang="en-US"/>
          </a:p>
        </p:txBody>
      </p:sp>
    </p:spTree>
    <p:extLst>
      <p:ext uri="{BB962C8B-B14F-4D97-AF65-F5344CB8AC3E}">
        <p14:creationId xmlns:p14="http://schemas.microsoft.com/office/powerpoint/2010/main" val="3137042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5169">
              <a:defRPr sz="1200" b="1">
                <a:solidFill>
                  <a:schemeClr val="tx1"/>
                </a:solidFill>
                <a:latin typeface="Arial" charset="0"/>
                <a:ea typeface="MS PGothic" pitchFamily="34" charset="-128"/>
              </a:defRPr>
            </a:lvl1pPr>
            <a:lvl2pPr marL="727868" indent="-279949" defTabSz="905169">
              <a:defRPr sz="1200" b="1">
                <a:solidFill>
                  <a:schemeClr val="tx1"/>
                </a:solidFill>
                <a:latin typeface="Arial" charset="0"/>
                <a:ea typeface="MS PGothic" pitchFamily="34" charset="-128"/>
              </a:defRPr>
            </a:lvl2pPr>
            <a:lvl3pPr marL="1119797" indent="-223959" defTabSz="905169">
              <a:defRPr sz="1200" b="1">
                <a:solidFill>
                  <a:schemeClr val="tx1"/>
                </a:solidFill>
                <a:latin typeface="Arial" charset="0"/>
                <a:ea typeface="MS PGothic" pitchFamily="34" charset="-128"/>
              </a:defRPr>
            </a:lvl3pPr>
            <a:lvl4pPr marL="1567716" indent="-223959" defTabSz="905169">
              <a:defRPr sz="1200" b="1">
                <a:solidFill>
                  <a:schemeClr val="tx1"/>
                </a:solidFill>
                <a:latin typeface="Arial" charset="0"/>
                <a:ea typeface="MS PGothic" pitchFamily="34" charset="-128"/>
              </a:defRPr>
            </a:lvl4pPr>
            <a:lvl5pPr marL="2015635" indent="-223959" defTabSz="905169">
              <a:defRPr sz="1200" b="1">
                <a:solidFill>
                  <a:schemeClr val="tx1"/>
                </a:solidFill>
                <a:latin typeface="Arial" charset="0"/>
                <a:ea typeface="MS PGothic" pitchFamily="34" charset="-128"/>
              </a:defRPr>
            </a:lvl5pPr>
            <a:lvl6pPr marL="2463554" indent="-223959" algn="ctr" defTabSz="905169" eaLnBrk="0" fontAlgn="base" hangingPunct="0">
              <a:spcBef>
                <a:spcPct val="0"/>
              </a:spcBef>
              <a:spcAft>
                <a:spcPct val="0"/>
              </a:spcAft>
              <a:defRPr sz="1200" b="1">
                <a:solidFill>
                  <a:schemeClr val="tx1"/>
                </a:solidFill>
                <a:latin typeface="Arial" charset="0"/>
                <a:ea typeface="MS PGothic" pitchFamily="34" charset="-128"/>
              </a:defRPr>
            </a:lvl6pPr>
            <a:lvl7pPr marL="2911472" indent="-223959" algn="ctr" defTabSz="905169" eaLnBrk="0" fontAlgn="base" hangingPunct="0">
              <a:spcBef>
                <a:spcPct val="0"/>
              </a:spcBef>
              <a:spcAft>
                <a:spcPct val="0"/>
              </a:spcAft>
              <a:defRPr sz="1200" b="1">
                <a:solidFill>
                  <a:schemeClr val="tx1"/>
                </a:solidFill>
                <a:latin typeface="Arial" charset="0"/>
                <a:ea typeface="MS PGothic" pitchFamily="34" charset="-128"/>
              </a:defRPr>
            </a:lvl7pPr>
            <a:lvl8pPr marL="3359391" indent="-223959" algn="ctr" defTabSz="905169" eaLnBrk="0" fontAlgn="base" hangingPunct="0">
              <a:spcBef>
                <a:spcPct val="0"/>
              </a:spcBef>
              <a:spcAft>
                <a:spcPct val="0"/>
              </a:spcAft>
              <a:defRPr sz="1200" b="1">
                <a:solidFill>
                  <a:schemeClr val="tx1"/>
                </a:solidFill>
                <a:latin typeface="Arial" charset="0"/>
                <a:ea typeface="MS PGothic" pitchFamily="34" charset="-128"/>
              </a:defRPr>
            </a:lvl8pPr>
            <a:lvl9pPr marL="3807310" indent="-223959" algn="ctr" defTabSz="905169" eaLnBrk="0" fontAlgn="base" hangingPunct="0">
              <a:spcBef>
                <a:spcPct val="0"/>
              </a:spcBef>
              <a:spcAft>
                <a:spcPct val="0"/>
              </a:spcAft>
              <a:defRPr sz="1200" b="1">
                <a:solidFill>
                  <a:schemeClr val="tx1"/>
                </a:solidFill>
                <a:latin typeface="Arial" charset="0"/>
                <a:ea typeface="MS PGothic" pitchFamily="34" charset="-128"/>
              </a:defRPr>
            </a:lvl9pPr>
          </a:lstStyle>
          <a:p>
            <a:fld id="{F68729C0-10D4-4CC5-B68F-373B294180D8}" type="slidenum">
              <a:rPr lang="en-US" b="0" smtClean="0">
                <a:solidFill>
                  <a:srgbClr val="000000"/>
                </a:solidFill>
              </a:rPr>
              <a:pPr/>
              <a:t>14</a:t>
            </a:fld>
            <a:endParaRPr lang="en-US" b="0"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5169">
              <a:defRPr sz="1200" b="1">
                <a:solidFill>
                  <a:schemeClr val="tx1"/>
                </a:solidFill>
                <a:latin typeface="Arial" charset="0"/>
                <a:ea typeface="MS PGothic" pitchFamily="34" charset="-128"/>
              </a:defRPr>
            </a:lvl1pPr>
            <a:lvl2pPr marL="727868" indent="-279949" defTabSz="905169">
              <a:defRPr sz="1200" b="1">
                <a:solidFill>
                  <a:schemeClr val="tx1"/>
                </a:solidFill>
                <a:latin typeface="Arial" charset="0"/>
                <a:ea typeface="MS PGothic" pitchFamily="34" charset="-128"/>
              </a:defRPr>
            </a:lvl2pPr>
            <a:lvl3pPr marL="1119797" indent="-223959" defTabSz="905169">
              <a:defRPr sz="1200" b="1">
                <a:solidFill>
                  <a:schemeClr val="tx1"/>
                </a:solidFill>
                <a:latin typeface="Arial" charset="0"/>
                <a:ea typeface="MS PGothic" pitchFamily="34" charset="-128"/>
              </a:defRPr>
            </a:lvl3pPr>
            <a:lvl4pPr marL="1567716" indent="-223959" defTabSz="905169">
              <a:defRPr sz="1200" b="1">
                <a:solidFill>
                  <a:schemeClr val="tx1"/>
                </a:solidFill>
                <a:latin typeface="Arial" charset="0"/>
                <a:ea typeface="MS PGothic" pitchFamily="34" charset="-128"/>
              </a:defRPr>
            </a:lvl4pPr>
            <a:lvl5pPr marL="2015635" indent="-223959" defTabSz="905169">
              <a:defRPr sz="1200" b="1">
                <a:solidFill>
                  <a:schemeClr val="tx1"/>
                </a:solidFill>
                <a:latin typeface="Arial" charset="0"/>
                <a:ea typeface="MS PGothic" pitchFamily="34" charset="-128"/>
              </a:defRPr>
            </a:lvl5pPr>
            <a:lvl6pPr marL="2463554" indent="-223959" algn="ctr" defTabSz="905169" eaLnBrk="0" fontAlgn="base" hangingPunct="0">
              <a:spcBef>
                <a:spcPct val="0"/>
              </a:spcBef>
              <a:spcAft>
                <a:spcPct val="0"/>
              </a:spcAft>
              <a:defRPr sz="1200" b="1">
                <a:solidFill>
                  <a:schemeClr val="tx1"/>
                </a:solidFill>
                <a:latin typeface="Arial" charset="0"/>
                <a:ea typeface="MS PGothic" pitchFamily="34" charset="-128"/>
              </a:defRPr>
            </a:lvl6pPr>
            <a:lvl7pPr marL="2911472" indent="-223959" algn="ctr" defTabSz="905169" eaLnBrk="0" fontAlgn="base" hangingPunct="0">
              <a:spcBef>
                <a:spcPct val="0"/>
              </a:spcBef>
              <a:spcAft>
                <a:spcPct val="0"/>
              </a:spcAft>
              <a:defRPr sz="1200" b="1">
                <a:solidFill>
                  <a:schemeClr val="tx1"/>
                </a:solidFill>
                <a:latin typeface="Arial" charset="0"/>
                <a:ea typeface="MS PGothic" pitchFamily="34" charset="-128"/>
              </a:defRPr>
            </a:lvl7pPr>
            <a:lvl8pPr marL="3359391" indent="-223959" algn="ctr" defTabSz="905169" eaLnBrk="0" fontAlgn="base" hangingPunct="0">
              <a:spcBef>
                <a:spcPct val="0"/>
              </a:spcBef>
              <a:spcAft>
                <a:spcPct val="0"/>
              </a:spcAft>
              <a:defRPr sz="1200" b="1">
                <a:solidFill>
                  <a:schemeClr val="tx1"/>
                </a:solidFill>
                <a:latin typeface="Arial" charset="0"/>
                <a:ea typeface="MS PGothic" pitchFamily="34" charset="-128"/>
              </a:defRPr>
            </a:lvl8pPr>
            <a:lvl9pPr marL="3807310" indent="-223959" algn="ctr" defTabSz="905169" eaLnBrk="0" fontAlgn="base" hangingPunct="0">
              <a:spcBef>
                <a:spcPct val="0"/>
              </a:spcBef>
              <a:spcAft>
                <a:spcPct val="0"/>
              </a:spcAft>
              <a:defRPr sz="1200" b="1">
                <a:solidFill>
                  <a:schemeClr val="tx1"/>
                </a:solidFill>
                <a:latin typeface="Arial" charset="0"/>
                <a:ea typeface="MS PGothic" pitchFamily="34" charset="-128"/>
              </a:defRPr>
            </a:lvl9pPr>
          </a:lstStyle>
          <a:p>
            <a:fld id="{438F44E1-B0AB-49F2-A033-CD137E8192D8}" type="slidenum">
              <a:rPr lang="en-US" b="0" smtClean="0">
                <a:solidFill>
                  <a:srgbClr val="000000"/>
                </a:solidFill>
              </a:rPr>
              <a:pPr/>
              <a:t>15</a:t>
            </a:fld>
            <a:endParaRPr lang="en-US" b="0" smtClean="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16</a:t>
            </a:fld>
            <a:endParaRPr lang="en-US"/>
          </a:p>
        </p:txBody>
      </p:sp>
    </p:spTree>
    <p:extLst>
      <p:ext uri="{BB962C8B-B14F-4D97-AF65-F5344CB8AC3E}">
        <p14:creationId xmlns:p14="http://schemas.microsoft.com/office/powerpoint/2010/main" val="1611177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4693833-0AC2-FA45-A9CA-3C15E8AF33E9}" type="slidenum">
              <a:rPr lang="en-US" sz="1200">
                <a:solidFill>
                  <a:prstClr val="black"/>
                </a:solidFill>
              </a:rPr>
              <a:pPr eaLnBrk="1" hangingPunct="1"/>
              <a:t>17</a:t>
            </a:fld>
            <a:endParaRPr lang="en-US" sz="120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18</a:t>
            </a:fld>
            <a:endParaRPr lang="en-US"/>
          </a:p>
        </p:txBody>
      </p:sp>
    </p:spTree>
    <p:extLst>
      <p:ext uri="{BB962C8B-B14F-4D97-AF65-F5344CB8AC3E}">
        <p14:creationId xmlns:p14="http://schemas.microsoft.com/office/powerpoint/2010/main" val="559833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19</a:t>
            </a:fld>
            <a:endParaRPr lang="en-US"/>
          </a:p>
        </p:txBody>
      </p:sp>
    </p:spTree>
    <p:extLst>
      <p:ext uri="{BB962C8B-B14F-4D97-AF65-F5344CB8AC3E}">
        <p14:creationId xmlns:p14="http://schemas.microsoft.com/office/powerpoint/2010/main" val="1344560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2</a:t>
            </a:fld>
            <a:endParaRPr lang="en-US"/>
          </a:p>
        </p:txBody>
      </p:sp>
    </p:spTree>
    <p:extLst>
      <p:ext uri="{BB962C8B-B14F-4D97-AF65-F5344CB8AC3E}">
        <p14:creationId xmlns:p14="http://schemas.microsoft.com/office/powerpoint/2010/main" val="108597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20</a:t>
            </a:fld>
            <a:endParaRPr lang="en-US"/>
          </a:p>
        </p:txBody>
      </p:sp>
    </p:spTree>
    <p:extLst>
      <p:ext uri="{BB962C8B-B14F-4D97-AF65-F5344CB8AC3E}">
        <p14:creationId xmlns:p14="http://schemas.microsoft.com/office/powerpoint/2010/main" val="1885840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21</a:t>
            </a:fld>
            <a:endParaRPr lang="en-US"/>
          </a:p>
        </p:txBody>
      </p:sp>
    </p:spTree>
    <p:extLst>
      <p:ext uri="{BB962C8B-B14F-4D97-AF65-F5344CB8AC3E}">
        <p14:creationId xmlns:p14="http://schemas.microsoft.com/office/powerpoint/2010/main" val="3497901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defTabSz="914400" eaLnBrk="0" fontAlgn="base" hangingPunct="0">
              <a:spcBef>
                <a:spcPct val="0"/>
              </a:spcBef>
              <a:spcAft>
                <a:spcPct val="0"/>
              </a:spcAft>
            </a:pPr>
            <a:fld id="{A87109AD-A46B-F545-A033-8A2879CD7E5C}" type="slidenum">
              <a:rPr lang="en-US" sz="1200" smtClean="0">
                <a:solidFill>
                  <a:srgbClr val="000000"/>
                </a:solidFill>
                <a:latin typeface="Times" charset="0"/>
              </a:rPr>
              <a:pPr algn="r" defTabSz="914400" eaLnBrk="0" fontAlgn="base" hangingPunct="0">
                <a:spcBef>
                  <a:spcPct val="0"/>
                </a:spcBef>
                <a:spcAft>
                  <a:spcPct val="0"/>
                </a:spcAft>
              </a:pPr>
              <a:t>22</a:t>
            </a:fld>
            <a:endParaRPr lang="en-US" sz="1200" smtClean="0">
              <a:solidFill>
                <a:srgbClr val="000000"/>
              </a:solidFill>
              <a:latin typeface="Times" charset="0"/>
            </a:endParaRPr>
          </a:p>
        </p:txBody>
      </p:sp>
      <p:sp>
        <p:nvSpPr>
          <p:cNvPr id="1894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defTabSz="914400" eaLnBrk="0" fontAlgn="base" hangingPunct="0">
              <a:spcBef>
                <a:spcPct val="0"/>
              </a:spcBef>
              <a:spcAft>
                <a:spcPct val="0"/>
              </a:spcAft>
            </a:pPr>
            <a:fld id="{977709FF-6A5A-3F4F-82C2-9A32711A2B8A}" type="slidenum">
              <a:rPr lang="en-US" sz="1200" smtClean="0">
                <a:solidFill>
                  <a:srgbClr val="000000"/>
                </a:solidFill>
                <a:latin typeface="Times" charset="0"/>
              </a:rPr>
              <a:pPr algn="r" defTabSz="914400" eaLnBrk="0" fontAlgn="base" hangingPunct="0">
                <a:spcBef>
                  <a:spcPct val="0"/>
                </a:spcBef>
                <a:spcAft>
                  <a:spcPct val="0"/>
                </a:spcAft>
              </a:pPr>
              <a:t>22</a:t>
            </a:fld>
            <a:endParaRPr lang="en-US" sz="1200" smtClean="0">
              <a:solidFill>
                <a:srgbClr val="000000"/>
              </a:solidFill>
              <a:latin typeface="Times" charset="0"/>
            </a:endParaRPr>
          </a:p>
        </p:txBody>
      </p:sp>
      <p:sp>
        <p:nvSpPr>
          <p:cNvPr id="189443" name="Rectangle 2"/>
          <p:cNvSpPr>
            <a:spLocks noGrp="1" noRot="1" noChangeAspect="1" noChangeArrowheads="1" noTextEdit="1"/>
          </p:cNvSpPr>
          <p:nvPr>
            <p:ph type="sldImg"/>
          </p:nvPr>
        </p:nvSpPr>
        <p:spPr bwMode="auto">
          <a:xfrm>
            <a:off x="1131888" y="701675"/>
            <a:ext cx="4581525" cy="3436938"/>
          </a:xfr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9444" name="Rectangle 3"/>
          <p:cNvSpPr>
            <a:spLocks noGrp="1" noChangeArrowheads="1"/>
          </p:cNvSpPr>
          <p:nvPr>
            <p:ph type="body" idx="1"/>
          </p:nvPr>
        </p:nvSpPr>
        <p:spPr bwMode="auto">
          <a:xfrm>
            <a:off x="922338" y="4349750"/>
            <a:ext cx="5000625" cy="4140200"/>
          </a:xfrm>
          <a:noFill/>
          <a:ln>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23</a:t>
            </a:fld>
            <a:endParaRPr lang="en-US"/>
          </a:p>
        </p:txBody>
      </p:sp>
    </p:spTree>
    <p:extLst>
      <p:ext uri="{BB962C8B-B14F-4D97-AF65-F5344CB8AC3E}">
        <p14:creationId xmlns:p14="http://schemas.microsoft.com/office/powerpoint/2010/main" val="1991440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defTabSz="914400" eaLnBrk="0" fontAlgn="base" hangingPunct="0">
              <a:spcBef>
                <a:spcPct val="0"/>
              </a:spcBef>
              <a:spcAft>
                <a:spcPct val="0"/>
              </a:spcAft>
            </a:pPr>
            <a:fld id="{A87109AD-A46B-F545-A033-8A2879CD7E5C}" type="slidenum">
              <a:rPr lang="en-US" sz="1200" smtClean="0">
                <a:solidFill>
                  <a:srgbClr val="000000"/>
                </a:solidFill>
                <a:latin typeface="Times" charset="0"/>
              </a:rPr>
              <a:pPr algn="r" defTabSz="914400" eaLnBrk="0" fontAlgn="base" hangingPunct="0">
                <a:spcBef>
                  <a:spcPct val="0"/>
                </a:spcBef>
                <a:spcAft>
                  <a:spcPct val="0"/>
                </a:spcAft>
              </a:pPr>
              <a:t>24</a:t>
            </a:fld>
            <a:endParaRPr lang="en-US" sz="1200" smtClean="0">
              <a:solidFill>
                <a:srgbClr val="000000"/>
              </a:solidFill>
              <a:latin typeface="Times" charset="0"/>
            </a:endParaRPr>
          </a:p>
        </p:txBody>
      </p:sp>
      <p:sp>
        <p:nvSpPr>
          <p:cNvPr id="1894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defTabSz="914400" eaLnBrk="0" fontAlgn="base" hangingPunct="0">
              <a:spcBef>
                <a:spcPct val="0"/>
              </a:spcBef>
              <a:spcAft>
                <a:spcPct val="0"/>
              </a:spcAft>
            </a:pPr>
            <a:fld id="{977709FF-6A5A-3F4F-82C2-9A32711A2B8A}" type="slidenum">
              <a:rPr lang="en-US" sz="1200" smtClean="0">
                <a:solidFill>
                  <a:srgbClr val="000000"/>
                </a:solidFill>
                <a:latin typeface="Times" charset="0"/>
              </a:rPr>
              <a:pPr algn="r" defTabSz="914400" eaLnBrk="0" fontAlgn="base" hangingPunct="0">
                <a:spcBef>
                  <a:spcPct val="0"/>
                </a:spcBef>
                <a:spcAft>
                  <a:spcPct val="0"/>
                </a:spcAft>
              </a:pPr>
              <a:t>24</a:t>
            </a:fld>
            <a:endParaRPr lang="en-US" sz="1200" smtClean="0">
              <a:solidFill>
                <a:srgbClr val="000000"/>
              </a:solidFill>
              <a:latin typeface="Times" charset="0"/>
            </a:endParaRPr>
          </a:p>
        </p:txBody>
      </p:sp>
      <p:sp>
        <p:nvSpPr>
          <p:cNvPr id="189443" name="Rectangle 2"/>
          <p:cNvSpPr>
            <a:spLocks noGrp="1" noRot="1" noChangeAspect="1" noChangeArrowheads="1" noTextEdit="1"/>
          </p:cNvSpPr>
          <p:nvPr>
            <p:ph type="sldImg"/>
          </p:nvPr>
        </p:nvSpPr>
        <p:spPr bwMode="auto">
          <a:xfrm>
            <a:off x="1131888" y="701675"/>
            <a:ext cx="4581525" cy="3436938"/>
          </a:xfr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9444" name="Rectangle 3"/>
          <p:cNvSpPr>
            <a:spLocks noGrp="1" noChangeArrowheads="1"/>
          </p:cNvSpPr>
          <p:nvPr>
            <p:ph type="body" idx="1"/>
          </p:nvPr>
        </p:nvSpPr>
        <p:spPr bwMode="auto">
          <a:xfrm>
            <a:off x="922338" y="4349750"/>
            <a:ext cx="5000625" cy="4140200"/>
          </a:xfrm>
          <a:noFill/>
          <a:ln>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3</a:t>
            </a:fld>
            <a:endParaRPr lang="en-US"/>
          </a:p>
        </p:txBody>
      </p:sp>
    </p:spTree>
    <p:extLst>
      <p:ext uri="{BB962C8B-B14F-4D97-AF65-F5344CB8AC3E}">
        <p14:creationId xmlns:p14="http://schemas.microsoft.com/office/powerpoint/2010/main" val="2536109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4</a:t>
            </a:fld>
            <a:endParaRPr lang="en-US"/>
          </a:p>
        </p:txBody>
      </p:sp>
    </p:spTree>
    <p:extLst>
      <p:ext uri="{BB962C8B-B14F-4D97-AF65-F5344CB8AC3E}">
        <p14:creationId xmlns:p14="http://schemas.microsoft.com/office/powerpoint/2010/main" val="274353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5</a:t>
            </a:fld>
            <a:endParaRPr lang="en-US"/>
          </a:p>
        </p:txBody>
      </p:sp>
    </p:spTree>
    <p:extLst>
      <p:ext uri="{BB962C8B-B14F-4D97-AF65-F5344CB8AC3E}">
        <p14:creationId xmlns:p14="http://schemas.microsoft.com/office/powerpoint/2010/main" val="4203794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6</a:t>
            </a:fld>
            <a:endParaRPr lang="en-US"/>
          </a:p>
        </p:txBody>
      </p:sp>
    </p:spTree>
    <p:extLst>
      <p:ext uri="{BB962C8B-B14F-4D97-AF65-F5344CB8AC3E}">
        <p14:creationId xmlns:p14="http://schemas.microsoft.com/office/powerpoint/2010/main" val="284114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450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648">
              <a:defRPr sz="1200" b="1">
                <a:solidFill>
                  <a:schemeClr val="tx1"/>
                </a:solidFill>
                <a:latin typeface="Arial" charset="0"/>
                <a:ea typeface="ＭＳ Ｐゴシック" charset="0"/>
                <a:cs typeface="ＭＳ Ｐゴシック" charset="0"/>
              </a:defRPr>
            </a:lvl1pPr>
            <a:lvl2pPr marL="729057" indent="-280406" defTabSz="906648">
              <a:defRPr sz="1200" b="1">
                <a:solidFill>
                  <a:schemeClr val="tx1"/>
                </a:solidFill>
                <a:latin typeface="Arial" charset="0"/>
                <a:ea typeface="ＭＳ Ｐゴシック" charset="0"/>
              </a:defRPr>
            </a:lvl2pPr>
            <a:lvl3pPr marL="1121626" indent="-224325" defTabSz="906648">
              <a:defRPr sz="1200" b="1">
                <a:solidFill>
                  <a:schemeClr val="tx1"/>
                </a:solidFill>
                <a:latin typeface="Arial" charset="0"/>
                <a:ea typeface="ＭＳ Ｐゴシック" charset="0"/>
              </a:defRPr>
            </a:lvl3pPr>
            <a:lvl4pPr marL="1570276" indent="-224325" defTabSz="906648">
              <a:defRPr sz="1200" b="1">
                <a:solidFill>
                  <a:schemeClr val="tx1"/>
                </a:solidFill>
                <a:latin typeface="Arial" charset="0"/>
                <a:ea typeface="ＭＳ Ｐゴシック" charset="0"/>
              </a:defRPr>
            </a:lvl4pPr>
            <a:lvl5pPr marL="2018927" indent="-224325" defTabSz="906648">
              <a:defRPr sz="1200" b="1">
                <a:solidFill>
                  <a:schemeClr val="tx1"/>
                </a:solidFill>
                <a:latin typeface="Arial" charset="0"/>
                <a:ea typeface="ＭＳ Ｐゴシック" charset="0"/>
              </a:defRPr>
            </a:lvl5pPr>
            <a:lvl6pPr marL="2467577" indent="-224325" algn="ctr" defTabSz="906648" eaLnBrk="0" fontAlgn="base" hangingPunct="0">
              <a:spcBef>
                <a:spcPct val="0"/>
              </a:spcBef>
              <a:spcAft>
                <a:spcPct val="0"/>
              </a:spcAft>
              <a:defRPr sz="1200" b="1">
                <a:solidFill>
                  <a:schemeClr val="tx1"/>
                </a:solidFill>
                <a:latin typeface="Arial" charset="0"/>
                <a:ea typeface="ＭＳ Ｐゴシック" charset="0"/>
              </a:defRPr>
            </a:lvl6pPr>
            <a:lvl7pPr marL="2916227" indent="-224325" algn="ctr" defTabSz="906648" eaLnBrk="0" fontAlgn="base" hangingPunct="0">
              <a:spcBef>
                <a:spcPct val="0"/>
              </a:spcBef>
              <a:spcAft>
                <a:spcPct val="0"/>
              </a:spcAft>
              <a:defRPr sz="1200" b="1">
                <a:solidFill>
                  <a:schemeClr val="tx1"/>
                </a:solidFill>
                <a:latin typeface="Arial" charset="0"/>
                <a:ea typeface="ＭＳ Ｐゴシック" charset="0"/>
              </a:defRPr>
            </a:lvl7pPr>
            <a:lvl8pPr marL="3364878" indent="-224325" algn="ctr" defTabSz="906648" eaLnBrk="0" fontAlgn="base" hangingPunct="0">
              <a:spcBef>
                <a:spcPct val="0"/>
              </a:spcBef>
              <a:spcAft>
                <a:spcPct val="0"/>
              </a:spcAft>
              <a:defRPr sz="1200" b="1">
                <a:solidFill>
                  <a:schemeClr val="tx1"/>
                </a:solidFill>
                <a:latin typeface="Arial" charset="0"/>
                <a:ea typeface="ＭＳ Ｐゴシック" charset="0"/>
              </a:defRPr>
            </a:lvl8pPr>
            <a:lvl9pPr marL="3813528" indent="-224325" algn="ctr" defTabSz="906648" eaLnBrk="0" fontAlgn="base" hangingPunct="0">
              <a:spcBef>
                <a:spcPct val="0"/>
              </a:spcBef>
              <a:spcAft>
                <a:spcPct val="0"/>
              </a:spcAft>
              <a:defRPr sz="1200" b="1">
                <a:solidFill>
                  <a:schemeClr val="tx1"/>
                </a:solidFill>
                <a:latin typeface="Arial" charset="0"/>
                <a:ea typeface="ＭＳ Ｐゴシック" charset="0"/>
              </a:defRPr>
            </a:lvl9pPr>
          </a:lstStyle>
          <a:p>
            <a:fld id="{B9B2772B-E243-764D-ACA3-F056C2DAEE1C}" type="slidenum">
              <a:rPr lang="en-US" b="0"/>
              <a:pPr/>
              <a:t>7</a:t>
            </a:fld>
            <a:endParaRPr lang="en-US"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AEB9EC-F4D3-4749-A8CC-F0EEEBE49D6B}" type="slidenum">
              <a:rPr lang="en-US" smtClean="0"/>
              <a:pPr/>
              <a:t>8</a:t>
            </a:fld>
            <a:endParaRPr lang="en-US"/>
          </a:p>
        </p:txBody>
      </p:sp>
    </p:spTree>
    <p:extLst>
      <p:ext uri="{BB962C8B-B14F-4D97-AF65-F5344CB8AC3E}">
        <p14:creationId xmlns:p14="http://schemas.microsoft.com/office/powerpoint/2010/main" val="789643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A657012-67DB-4934-88C1-2466C45A5EE1}" type="slidenum">
              <a:rPr lang="en-US" smtClean="0">
                <a:solidFill>
                  <a:prstClr val="black"/>
                </a:solidFill>
                <a:latin typeface="Calibri"/>
              </a:rPr>
              <a:pPr>
                <a:defRPr/>
              </a:pPr>
              <a:t>9</a:t>
            </a:fld>
            <a:endParaRPr lang="en-US">
              <a:solidFill>
                <a:prstClr val="black"/>
              </a:solidFill>
              <a:latin typeface="Calibri"/>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3688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6.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7.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pPr/>
              <a:t>4/8/13</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277210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pPr/>
              <a:t>4/8/13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4149819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233947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2353959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96582486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721729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13572061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76783722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15707194"/>
      </p:ext>
    </p:extLst>
  </p:cSld>
  <p:clrMapOvr>
    <a:masterClrMapping/>
  </p:clrMapOvr>
  <p:transition xmlns:p14="http://schemas.microsoft.com/office/powerpoint/2010/main" advClick="0"/>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06541"/>
      </p:ext>
    </p:extLst>
  </p:cSld>
  <p:clrMapOvr>
    <a:masterClrMapping/>
  </p:clrMapOvr>
  <p:transition xmlns:p14="http://schemas.microsoft.com/office/powerpoint/2010/main" advClick="0"/>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5935432"/>
      </p:ext>
    </p:extLst>
  </p:cSld>
  <p:clrMapOvr>
    <a:masterClrMapping/>
  </p:clrMapOvr>
  <p:transition xmlns:p14="http://schemas.microsoft.com/office/powerpoint/2010/main" advClick="0"/>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4861199"/>
      </p:ext>
    </p:extLst>
  </p:cSld>
  <p:clrMapOvr>
    <a:masterClrMapping/>
  </p:clrMapOvr>
  <p:transition xmlns:p14="http://schemas.microsoft.com/office/powerpoint/2010/mai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pPr/>
              <a:t>4/8/13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16606026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986882"/>
      </p:ext>
    </p:extLst>
  </p:cSld>
  <p:clrMapOvr>
    <a:masterClrMapping/>
  </p:clrMapOvr>
  <p:transition xmlns:p14="http://schemas.microsoft.com/office/powerpoint/2010/main" advClick="0"/>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881530"/>
      </p:ext>
    </p:extLst>
  </p:cSld>
  <p:clrMapOvr>
    <a:masterClrMapping/>
  </p:clrMapOvr>
  <p:transition xmlns:p14="http://schemas.microsoft.com/office/powerpoint/2010/main" advClick="0"/>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24923"/>
      </p:ext>
    </p:extLst>
  </p:cSld>
  <p:clrMapOvr>
    <a:masterClrMapping/>
  </p:clrMapOvr>
  <p:transition xmlns:p14="http://schemas.microsoft.com/office/powerpoint/2010/main" advClick="0"/>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806658"/>
      </p:ext>
    </p:extLst>
  </p:cSld>
  <p:clrMapOvr>
    <a:masterClrMapping/>
  </p:clrMapOvr>
  <p:transition xmlns:p14="http://schemas.microsoft.com/office/powerpoint/2010/main" advClick="0"/>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81030374"/>
      </p:ext>
    </p:extLst>
  </p:cSld>
  <p:clrMapOvr>
    <a:masterClrMapping/>
  </p:clrMapOvr>
  <p:transition xmlns:p14="http://schemas.microsoft.com/office/powerpoint/2010/main" advClick="0"/>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6284356"/>
      </p:ext>
    </p:extLst>
  </p:cSld>
  <p:clrMapOvr>
    <a:masterClrMapping/>
  </p:clrMapOvr>
  <p:transition xmlns:p14="http://schemas.microsoft.com/office/powerpoint/2010/main" advClick="0"/>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05328"/>
      </p:ext>
    </p:extLst>
  </p:cSld>
  <p:clrMapOvr>
    <a:masterClrMapping/>
  </p:clrMapOvr>
  <p:transition xmlns:p14="http://schemas.microsoft.com/office/powerpoint/2010/main" advClick="0"/>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ea typeface="ヒラギノ角ゴ Pro W3" charset="0"/>
                <a:cs typeface="ヒラギノ角ゴ Pro W3" charset="0"/>
              </a:defRPr>
            </a:lvl1pPr>
          </a:lstStyle>
          <a:p>
            <a:pPr>
              <a:defRPr/>
            </a:pPr>
            <a:fld id="{2B063B5A-AE3C-C74E-AD76-11A034D3ECF8}" type="slidenum">
              <a:rPr lang="en-US"/>
              <a:pPr>
                <a:defRPr/>
              </a:pPr>
              <a:t>‹#›</a:t>
            </a:fld>
            <a:endParaRPr lang="en-US"/>
          </a:p>
        </p:txBody>
      </p:sp>
    </p:spTree>
    <p:extLst>
      <p:ext uri="{BB962C8B-B14F-4D97-AF65-F5344CB8AC3E}">
        <p14:creationId xmlns:p14="http://schemas.microsoft.com/office/powerpoint/2010/main" val="688376177"/>
      </p:ext>
    </p:extLst>
  </p:cSld>
  <p:clrMapOvr>
    <a:masterClrMapping/>
  </p:clrMapOvr>
  <p:transition xmlns:p14="http://schemas.microsoft.com/office/powerpoint/2010/main" spd="med" advClick="0">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ea typeface="ヒラギノ角ゴ Pro W3" charset="0"/>
                <a:cs typeface="ヒラギノ角ゴ Pro W3" charset="0"/>
              </a:defRPr>
            </a:lvl1pPr>
          </a:lstStyle>
          <a:p>
            <a:pPr>
              <a:defRPr/>
            </a:pPr>
            <a:fld id="{6418FBC2-A56D-3141-8367-DE793D6A18C3}" type="slidenum">
              <a:rPr lang="en-US"/>
              <a:pPr>
                <a:defRPr/>
              </a:pPr>
              <a:t>‹#›</a:t>
            </a:fld>
            <a:endParaRPr lang="en-US"/>
          </a:p>
        </p:txBody>
      </p:sp>
    </p:spTree>
    <p:extLst>
      <p:ext uri="{BB962C8B-B14F-4D97-AF65-F5344CB8AC3E}">
        <p14:creationId xmlns:p14="http://schemas.microsoft.com/office/powerpoint/2010/main" val="1096641315"/>
      </p:ext>
    </p:extLst>
  </p:cSld>
  <p:clrMapOvr>
    <a:masterClrMapping/>
  </p:clrMapOvr>
  <p:transition xmlns:p14="http://schemas.microsoft.com/office/powerpoint/2010/main" spd="med" advClick="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6"/>
          <p:cNvSpPr>
            <a:spLocks noChangeShapeType="1"/>
          </p:cNvSpPr>
          <p:nvPr userDrawn="1"/>
        </p:nvSpPr>
        <p:spPr bwMode="auto">
          <a:xfrm>
            <a:off x="292100" y="3244850"/>
            <a:ext cx="8529638" cy="0"/>
          </a:xfrm>
          <a:prstGeom prst="line">
            <a:avLst/>
          </a:prstGeom>
          <a:noFill/>
          <a:ln w="28575">
            <a:solidFill>
              <a:schemeClr val="folHlink"/>
            </a:solidFill>
            <a:round/>
            <a:headEnd/>
            <a:tailEnd/>
          </a:ln>
          <a:extLst/>
        </p:spPr>
        <p:txBody>
          <a:bodyPr/>
          <a:lstStyle/>
          <a:p>
            <a:pPr defTabSz="914400" fontAlgn="base">
              <a:spcBef>
                <a:spcPct val="0"/>
              </a:spcBef>
              <a:spcAft>
                <a:spcPct val="0"/>
              </a:spcAft>
              <a:defRPr/>
            </a:pPr>
            <a:endParaRPr lang="en-GB" b="1" dirty="0">
              <a:solidFill>
                <a:srgbClr val="FFFFFF"/>
              </a:solidFill>
              <a:latin typeface="Arial" pitchFamily="34" charset="0"/>
              <a:cs typeface="Arial" pitchFamily="34" charset="0"/>
            </a:endParaRPr>
          </a:p>
        </p:txBody>
      </p:sp>
      <p:sp>
        <p:nvSpPr>
          <p:cNvPr id="181250" name="Rectangle 2"/>
          <p:cNvSpPr>
            <a:spLocks noGrp="1" noChangeArrowheads="1"/>
          </p:cNvSpPr>
          <p:nvPr>
            <p:ph type="ctrTitle"/>
          </p:nvPr>
        </p:nvSpPr>
        <p:spPr>
          <a:xfrm>
            <a:off x="292100" y="1271588"/>
            <a:ext cx="8529638" cy="1900237"/>
          </a:xfrm>
        </p:spPr>
        <p:txBody>
          <a:bodyPr/>
          <a:lstStyle>
            <a:lvl1pPr>
              <a:defRPr/>
            </a:lvl1pPr>
          </a:lstStyle>
          <a:p>
            <a:r>
              <a:rPr lang="en-US"/>
              <a:t>Click to edit Master title style</a:t>
            </a:r>
          </a:p>
        </p:txBody>
      </p:sp>
      <p:sp>
        <p:nvSpPr>
          <p:cNvPr id="181251" name="Rectangle 3"/>
          <p:cNvSpPr>
            <a:spLocks noGrp="1" noChangeArrowheads="1"/>
          </p:cNvSpPr>
          <p:nvPr>
            <p:ph type="subTitle" idx="1"/>
          </p:nvPr>
        </p:nvSpPr>
        <p:spPr>
          <a:xfrm>
            <a:off x="292100" y="3319463"/>
            <a:ext cx="8529638" cy="1752600"/>
          </a:xfrm>
        </p:spPr>
        <p:txBody>
          <a:bodyPr/>
          <a:lstStyle>
            <a:lvl1pPr marL="0" indent="0" algn="ctr">
              <a:buFont typeface="Arial" pitchFamily="34" charset="0"/>
              <a:buNone/>
              <a:defRPr sz="1800"/>
            </a:lvl1pPr>
          </a:lstStyle>
          <a:p>
            <a:r>
              <a:rPr lang="en-US"/>
              <a:t>Click to edit Master subtitle style</a:t>
            </a:r>
          </a:p>
        </p:txBody>
      </p:sp>
      <p:sp>
        <p:nvSpPr>
          <p:cNvPr id="5" name="Rectangle 7"/>
          <p:cNvSpPr>
            <a:spLocks noGrp="1" noChangeArrowheads="1"/>
          </p:cNvSpPr>
          <p:nvPr>
            <p:ph type="dt" sz="half" idx="10"/>
          </p:nvPr>
        </p:nvSpPr>
        <p:spPr/>
        <p:txBody>
          <a:bodyPr/>
          <a:lstStyle>
            <a:lvl1pPr>
              <a:defRPr/>
            </a:lvl1pPr>
          </a:lstStyle>
          <a:p>
            <a:pPr>
              <a:defRPr/>
            </a:pPr>
            <a:endParaRPr lang="en-GB" dirty="0">
              <a:solidFill>
                <a:srgbClr val="FFFFFF"/>
              </a:solidFill>
            </a:endParaRPr>
          </a:p>
        </p:txBody>
      </p:sp>
      <p:sp>
        <p:nvSpPr>
          <p:cNvPr id="6" name="Rectangle 8"/>
          <p:cNvSpPr>
            <a:spLocks noGrp="1" noChangeArrowheads="1"/>
          </p:cNvSpPr>
          <p:nvPr>
            <p:ph type="ftr" sz="quarter" idx="11"/>
          </p:nvPr>
        </p:nvSpPr>
        <p:spPr>
          <a:xfrm>
            <a:off x="5929313" y="6224588"/>
            <a:ext cx="2895600" cy="476250"/>
          </a:xfrm>
        </p:spPr>
        <p:txBody>
          <a:bodyPr/>
          <a:lstStyle>
            <a:lvl1pPr>
              <a:defRPr dirty="0"/>
            </a:lvl1pPr>
          </a:lstStyle>
          <a:p>
            <a:pPr>
              <a:defRPr/>
            </a:pPr>
            <a:endParaRPr lang="en-GB">
              <a:solidFill>
                <a:srgbClr val="FFFFFF"/>
              </a:solidFill>
            </a:endParaRP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E756EE67-6F59-416B-B966-984CBAE78C29}" type="datetimeFigureOut">
              <a:rPr lang="en-GB">
                <a:solidFill>
                  <a:srgbClr val="FFFFFF"/>
                </a:solidFill>
              </a:rPr>
              <a:pPr>
                <a:defRPr/>
              </a:pPr>
              <a:t>4/8/13</a:t>
            </a:fld>
            <a:endParaRPr lang="en-GB" dirty="0">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521F351-230E-4082-84C8-FF5A79E3D54F}" type="datetimeFigureOut">
              <a:rPr lang="en-GB">
                <a:solidFill>
                  <a:srgbClr val="FFFFFF"/>
                </a:solidFill>
              </a:rPr>
              <a:pPr>
                <a:defRPr/>
              </a:pPr>
              <a:t>4/8/13</a:t>
            </a:fld>
            <a:endParaRPr lang="en-GB" dirty="0">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309688"/>
            <a:ext cx="4187825" cy="5370512"/>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32325" y="1309688"/>
            <a:ext cx="4186800" cy="5370512"/>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Rectangle 4"/>
          <p:cNvSpPr>
            <a:spLocks noGrp="1" noChangeArrowheads="1"/>
          </p:cNvSpPr>
          <p:nvPr>
            <p:ph type="dt" sz="half" idx="10"/>
          </p:nvPr>
        </p:nvSpPr>
        <p:spPr>
          <a:ln/>
        </p:spPr>
        <p:txBody>
          <a:bodyPr/>
          <a:lstStyle>
            <a:lvl1pPr>
              <a:defRPr/>
            </a:lvl1pPr>
          </a:lstStyle>
          <a:p>
            <a:pPr>
              <a:defRPr/>
            </a:pPr>
            <a:fld id="{DCFA62E9-EDDC-4F11-B05F-75FC5D4331EA}" type="datetimeFigureOut">
              <a:rPr lang="en-GB">
                <a:solidFill>
                  <a:srgbClr val="FFFFFF"/>
                </a:solidFill>
              </a:rPr>
              <a:pPr>
                <a:defRPr/>
              </a:pPr>
              <a:t>4/8/13</a:t>
            </a:fld>
            <a:endParaRPr lang="en-GB" dirty="0">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3FF425D4-F4C9-4FC3-88DC-22F6B4ADE41E}" type="datetimeFigureOut">
              <a:rPr lang="en-GB">
                <a:solidFill>
                  <a:srgbClr val="FFFFFF"/>
                </a:solidFill>
              </a:rPr>
              <a:pPr>
                <a:defRPr/>
              </a:pPr>
              <a:t>4/8/13</a:t>
            </a:fld>
            <a:endParaRPr lang="en-GB" dirty="0">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25B419A-3C67-4091-B3E8-D98246D7F4F6}" type="datetimeFigureOut">
              <a:rPr lang="en-GB">
                <a:solidFill>
                  <a:srgbClr val="FFFFFF"/>
                </a:solidFill>
              </a:rPr>
              <a:pPr>
                <a:defRPr/>
              </a:pPr>
              <a:t>4/8/13</a:t>
            </a:fld>
            <a:endParaRPr lang="en-GB" dirty="0">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2100" y="188913"/>
            <a:ext cx="8529638" cy="96837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92100" y="1309688"/>
            <a:ext cx="8529638" cy="5370512"/>
          </a:xfrm>
        </p:spPr>
        <p:txBody>
          <a:bodyPr/>
          <a:lstStyle/>
          <a:p>
            <a:pPr lvl="0"/>
            <a:endParaRPr lang="en-GB" noProof="0" dirty="0" smtClean="0"/>
          </a:p>
        </p:txBody>
      </p:sp>
      <p:sp>
        <p:nvSpPr>
          <p:cNvPr id="4" name="Rectangle 4"/>
          <p:cNvSpPr>
            <a:spLocks noGrp="1" noChangeArrowheads="1"/>
          </p:cNvSpPr>
          <p:nvPr>
            <p:ph type="dt" sz="half" idx="10"/>
          </p:nvPr>
        </p:nvSpPr>
        <p:spPr>
          <a:ln/>
        </p:spPr>
        <p:txBody>
          <a:bodyPr/>
          <a:lstStyle>
            <a:lvl1pPr>
              <a:defRPr/>
            </a:lvl1pPr>
          </a:lstStyle>
          <a:p>
            <a:pPr>
              <a:defRPr/>
            </a:pPr>
            <a:fld id="{3005A869-73BE-4364-89C4-863A1B1F2DF5}" type="datetimeFigureOut">
              <a:rPr lang="en-GB">
                <a:solidFill>
                  <a:srgbClr val="FFFFFF"/>
                </a:solidFill>
              </a:rPr>
              <a:pPr>
                <a:defRPr/>
              </a:pPr>
              <a:t>4/8/13</a:t>
            </a:fld>
            <a:endParaRPr lang="en-GB" dirty="0">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9" descr="MGH_CMY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65963" y="6278563"/>
            <a:ext cx="17208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Hvd Teaching Affi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457200"/>
            <a:ext cx="165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2"/>
          <p:cNvSpPr>
            <a:spLocks noChangeArrowheads="1"/>
          </p:cNvSpPr>
          <p:nvPr userDrawn="1"/>
        </p:nvSpPr>
        <p:spPr bwMode="auto">
          <a:xfrm>
            <a:off x="6400800" y="5715000"/>
            <a:ext cx="2743200" cy="114300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en-US" sz="2400" smtClean="0">
              <a:solidFill>
                <a:srgbClr val="000000"/>
              </a:solidFill>
              <a:latin typeface="Lucida Grande" charset="0"/>
              <a:ea typeface="ＭＳ Ｐゴシック" charset="0"/>
              <a:cs typeface="ＭＳ Ｐゴシック" charset="0"/>
            </a:endParaRPr>
          </a:p>
        </p:txBody>
      </p:sp>
      <p:sp>
        <p:nvSpPr>
          <p:cNvPr id="61443" name="Rectangle 3"/>
          <p:cNvSpPr>
            <a:spLocks noGrp="1" noChangeArrowheads="1"/>
          </p:cNvSpPr>
          <p:nvPr>
            <p:ph type="ctrTitle"/>
          </p:nvPr>
        </p:nvSpPr>
        <p:spPr>
          <a:xfrm>
            <a:off x="457200" y="1371600"/>
            <a:ext cx="8001000" cy="2057400"/>
          </a:xfrm>
        </p:spPr>
        <p:txBody>
          <a:bodyPr/>
          <a:lstStyle>
            <a:lvl1pPr>
              <a:defRPr sz="5400">
                <a:latin typeface="Arial" pitchFamily="34" charset="0"/>
                <a:cs typeface="Arial" pitchFamily="34" charset="0"/>
              </a:defRPr>
            </a:lvl1pPr>
          </a:lstStyle>
          <a:p>
            <a:r>
              <a:rPr lang="en-US" dirty="0" smtClean="0"/>
              <a:t>Click to edit Master title style</a:t>
            </a:r>
            <a:endParaRPr lang="en-US" dirty="0"/>
          </a:p>
        </p:txBody>
      </p:sp>
      <p:sp>
        <p:nvSpPr>
          <p:cNvPr id="61444" name="Rectangle 4"/>
          <p:cNvSpPr>
            <a:spLocks noGrp="1" noChangeArrowheads="1"/>
          </p:cNvSpPr>
          <p:nvPr>
            <p:ph type="subTitle" sz="quarter" idx="1"/>
          </p:nvPr>
        </p:nvSpPr>
        <p:spPr>
          <a:xfrm>
            <a:off x="457200" y="4038600"/>
            <a:ext cx="8001000" cy="1143000"/>
          </a:xfrm>
        </p:spPr>
        <p:txBody>
          <a:bodyPr/>
          <a:lstStyle>
            <a:lvl1pPr marL="0" indent="0">
              <a:buFont typeface="Times" charset="0"/>
              <a:buNone/>
              <a:defRPr b="1" i="1">
                <a:solidFill>
                  <a:schemeClr val="tx2"/>
                </a:solidFill>
                <a:latin typeface="Arial" pitchFamily="34" charset="0"/>
                <a:cs typeface="Arial" pitchFamily="34"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739827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pPr/>
              <a:t>4/8/13</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001912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8" descr="Cancer Center_RGB"/>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05600" y="5867400"/>
            <a:ext cx="2286000"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3"/>
          <p:cNvSpPr>
            <a:spLocks noGrp="1"/>
          </p:cNvSpPr>
          <p:nvPr>
            <p:ph type="sldNum" sz="quarter" idx="10"/>
          </p:nvPr>
        </p:nvSpPr>
        <p:spPr/>
        <p:txBody>
          <a:bodyPr/>
          <a:lstStyle>
            <a:lvl1pPr>
              <a:defRPr/>
            </a:lvl1pPr>
          </a:lstStyle>
          <a:p>
            <a:pPr>
              <a:defRPr/>
            </a:pPr>
            <a:fld id="{EA9DA871-4DC2-FB4C-BF6C-0CA0AA48096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0080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sz="quarter" idx="10"/>
          </p:nvPr>
        </p:nvSpPr>
        <p:spPr>
          <a:ln/>
        </p:spPr>
        <p:txBody>
          <a:bodyPr/>
          <a:lstStyle>
            <a:lvl1pPr>
              <a:defRPr/>
            </a:lvl1pPr>
          </a:lstStyle>
          <a:p>
            <a:pPr>
              <a:defRPr/>
            </a:pPr>
            <a:fld id="{42042DAA-9A17-3C44-BE32-26744BDD1FE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122706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7526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7526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pPr>
              <a:defRPr/>
            </a:pPr>
            <a:fld id="{2FBC9470-0631-344A-89B1-6E533F7D7AE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723919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a:ln/>
        </p:spPr>
        <p:txBody>
          <a:bodyPr/>
          <a:lstStyle>
            <a:lvl1pPr>
              <a:defRPr/>
            </a:lvl1pPr>
          </a:lstStyle>
          <a:p>
            <a:pPr>
              <a:defRPr/>
            </a:pPr>
            <a:fld id="{D64F548F-662C-5044-9229-676DE73F569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213366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a:ln/>
        </p:spPr>
        <p:txBody>
          <a:bodyPr/>
          <a:lstStyle>
            <a:lvl1pPr>
              <a:defRPr/>
            </a:lvl1pPr>
          </a:lstStyle>
          <a:p>
            <a:pPr>
              <a:defRPr/>
            </a:pPr>
            <a:fld id="{6BC2C9A9-2599-BE49-BF73-95490C7BEDF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137919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E8AA335C-1CB1-7F4F-B496-5E2EDB1D5FA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817567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A8489E07-CE3B-3E46-8CFC-134F9005B4C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96826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EFF49713-8A31-0E4C-8B4B-0A242FE1E1F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444123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ED6E6798-9BB1-1144-9834-71A8445DF2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420576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228600"/>
            <a:ext cx="211455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228600"/>
            <a:ext cx="61912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BE9E5E9D-7C72-CE42-A17C-35CB14EF21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15266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AC87FC-FB2D-0A47-B52B-5FE683782037}" type="datetimeFigureOut">
              <a:rPr lang="en-US" smtClean="0"/>
              <a:pPr/>
              <a:t>4/8/13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2710092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2100" y="188913"/>
            <a:ext cx="8529638" cy="9683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92100" y="1309688"/>
            <a:ext cx="8529638" cy="5370512"/>
          </a:xfrm>
        </p:spPr>
        <p:txBody>
          <a:bodyPr/>
          <a:lstStyle/>
          <a:p>
            <a:pPr lvl="0"/>
            <a:endParaRPr lang="en-US" noProof="0" smtClean="0"/>
          </a:p>
        </p:txBody>
      </p:sp>
    </p:spTree>
    <p:extLst>
      <p:ext uri="{BB962C8B-B14F-4D97-AF65-F5344CB8AC3E}">
        <p14:creationId xmlns:p14="http://schemas.microsoft.com/office/powerpoint/2010/main" val="4064851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277210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001912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10092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64123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27412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35434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26407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430410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285299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AC87FC-FB2D-0A47-B52B-5FE683782037}" type="datetimeFigureOut">
              <a:rPr lang="en-US" smtClean="0"/>
              <a:pPr/>
              <a:t>4/8/13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3364123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49819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606026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lgn="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48620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8674" name="Segnaposto titolo 1"/>
          <p:cNvSpPr>
            <a:spLocks noGrp="1"/>
          </p:cNvSpPr>
          <p:nvPr>
            <p:ph type="ctrTitle"/>
          </p:nvPr>
        </p:nvSpPr>
        <p:spPr>
          <a:xfrm>
            <a:off x="685800" y="2130425"/>
            <a:ext cx="7772400" cy="1470025"/>
          </a:xfrm>
        </p:spPr>
        <p:txBody>
          <a:bodyPr/>
          <a:lstStyle>
            <a:lvl1pPr>
              <a:defRPr b="1">
                <a:solidFill>
                  <a:srgbClr val="1A5028"/>
                </a:solidFill>
                <a:ea typeface="ＭＳ Ｐゴシック" pitchFamily="-110" charset="-128"/>
                <a:cs typeface="ＭＳ Ｐゴシック" pitchFamily="-110" charset="-128"/>
              </a:defRPr>
            </a:lvl1pPr>
          </a:lstStyle>
          <a:p>
            <a:r>
              <a:rPr lang="en-GB" dirty="0"/>
              <a:t>Click to edit Master title style</a:t>
            </a:r>
          </a:p>
        </p:txBody>
      </p:sp>
      <p:sp>
        <p:nvSpPr>
          <p:cNvPr id="28675" name="Segnaposto testo 2"/>
          <p:cNvSpPr>
            <a:spLocks noGrp="1"/>
          </p:cNvSpPr>
          <p:nvPr>
            <p:ph type="subTitle" idx="1"/>
          </p:nvPr>
        </p:nvSpPr>
        <p:spPr>
          <a:xfrm>
            <a:off x="1371600" y="3886200"/>
            <a:ext cx="6400800" cy="1752600"/>
          </a:xfrm>
        </p:spPr>
        <p:txBody>
          <a:bodyPr/>
          <a:lstStyle>
            <a:lvl1pPr marL="0" indent="0" algn="ctr">
              <a:buFont typeface="Arial" pitchFamily="-110" charset="0"/>
              <a:buNone/>
              <a:defRPr>
                <a:ea typeface="ＭＳ Ｐゴシック" pitchFamily="-110" charset="-128"/>
                <a:cs typeface="ＭＳ Ｐゴシック" pitchFamily="-110" charset="-128"/>
              </a:defRPr>
            </a:lvl1pPr>
          </a:lstStyle>
          <a:p>
            <a:r>
              <a:rPr lang="en-GB"/>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125760"/>
            <a:ext cx="8229600" cy="1143000"/>
          </a:xfrm>
        </p:spPr>
        <p:txBody>
          <a:bodyPr/>
          <a:lstStyle/>
          <a:p>
            <a:r>
              <a:rPr lang="fr-CH" dirty="0" err="1" smtClean="0"/>
              <a:t>Fare</a:t>
            </a:r>
            <a:r>
              <a:rPr lang="fr-CH" dirty="0" smtClean="0"/>
              <a:t> clic per </a:t>
            </a:r>
            <a:r>
              <a:rPr lang="fr-CH" dirty="0" err="1" smtClean="0"/>
              <a:t>modificare</a:t>
            </a:r>
            <a:r>
              <a:rPr lang="fr-CH" dirty="0" smtClean="0"/>
              <a:t> </a:t>
            </a:r>
            <a:r>
              <a:rPr lang="fr-CH" dirty="0" err="1" smtClean="0"/>
              <a:t>stile</a:t>
            </a:r>
            <a:endParaRPr lang="it-IT" dirty="0"/>
          </a:p>
        </p:txBody>
      </p:sp>
      <p:sp>
        <p:nvSpPr>
          <p:cNvPr id="3" name="Segnaposto contenuto 2"/>
          <p:cNvSpPr>
            <a:spLocks noGrp="1"/>
          </p:cNvSpPr>
          <p:nvPr>
            <p:ph idx="1"/>
          </p:nvPr>
        </p:nvSpPr>
        <p:spPr>
          <a:xfrm>
            <a:off x="457200" y="1390625"/>
            <a:ext cx="8229600" cy="3838575"/>
          </a:xfrm>
        </p:spPr>
        <p:txBody>
          <a:bodyPr/>
          <a:lstStyle/>
          <a:p>
            <a:pPr lvl="0"/>
            <a:r>
              <a:rPr lang="fr-CH" dirty="0" err="1" smtClean="0"/>
              <a:t>Fare</a:t>
            </a:r>
            <a:r>
              <a:rPr lang="fr-CH" dirty="0" smtClean="0"/>
              <a:t> clic per </a:t>
            </a:r>
            <a:r>
              <a:rPr lang="fr-CH" dirty="0" err="1" smtClean="0"/>
              <a:t>modificare</a:t>
            </a:r>
            <a:r>
              <a:rPr lang="fr-CH" dirty="0" smtClean="0"/>
              <a:t> </a:t>
            </a:r>
            <a:r>
              <a:rPr lang="fr-CH" dirty="0" err="1" smtClean="0"/>
              <a:t>gli</a:t>
            </a:r>
            <a:r>
              <a:rPr lang="fr-CH" dirty="0" smtClean="0"/>
              <a:t> </a:t>
            </a:r>
            <a:r>
              <a:rPr lang="fr-CH" dirty="0" err="1" smtClean="0"/>
              <a:t>stili</a:t>
            </a:r>
            <a:r>
              <a:rPr lang="fr-CH" dirty="0" smtClean="0"/>
              <a:t> </a:t>
            </a:r>
            <a:r>
              <a:rPr lang="fr-CH" dirty="0" err="1" smtClean="0"/>
              <a:t>del</a:t>
            </a:r>
            <a:r>
              <a:rPr lang="fr-CH" dirty="0" smtClean="0"/>
              <a:t> </a:t>
            </a:r>
            <a:r>
              <a:rPr lang="fr-CH" dirty="0" err="1" smtClean="0"/>
              <a:t>testo</a:t>
            </a:r>
            <a:r>
              <a:rPr lang="fr-CH" dirty="0" smtClean="0"/>
              <a:t> </a:t>
            </a:r>
            <a:r>
              <a:rPr lang="fr-CH" dirty="0" err="1" smtClean="0"/>
              <a:t>dello</a:t>
            </a:r>
            <a:r>
              <a:rPr lang="fr-CH" dirty="0" smtClean="0"/>
              <a:t> </a:t>
            </a:r>
            <a:r>
              <a:rPr lang="fr-CH" dirty="0" err="1" smtClean="0"/>
              <a:t>schema</a:t>
            </a:r>
            <a:endParaRPr lang="fr-CH" dirty="0" smtClean="0"/>
          </a:p>
          <a:p>
            <a:pPr lvl="1"/>
            <a:r>
              <a:rPr lang="fr-CH" dirty="0" err="1" smtClean="0"/>
              <a:t>Secondo</a:t>
            </a:r>
            <a:r>
              <a:rPr lang="fr-CH" dirty="0" smtClean="0"/>
              <a:t> </a:t>
            </a:r>
            <a:r>
              <a:rPr lang="fr-CH" dirty="0" err="1" smtClean="0"/>
              <a:t>livello</a:t>
            </a:r>
            <a:endParaRPr lang="fr-CH" dirty="0" smtClean="0"/>
          </a:p>
          <a:p>
            <a:pPr lvl="2"/>
            <a:r>
              <a:rPr lang="fr-CH" dirty="0" err="1" smtClean="0"/>
              <a:t>Terzo</a:t>
            </a:r>
            <a:r>
              <a:rPr lang="fr-CH" dirty="0" smtClean="0"/>
              <a:t> </a:t>
            </a:r>
            <a:r>
              <a:rPr lang="fr-CH" dirty="0" err="1" smtClean="0"/>
              <a:t>livello</a:t>
            </a:r>
            <a:endParaRPr lang="fr-CH" dirty="0" smtClean="0"/>
          </a:p>
          <a:p>
            <a:pPr lvl="3"/>
            <a:r>
              <a:rPr lang="fr-CH" dirty="0" smtClean="0"/>
              <a:t>Quarto </a:t>
            </a:r>
            <a:r>
              <a:rPr lang="fr-CH" dirty="0" err="1" smtClean="0"/>
              <a:t>livello</a:t>
            </a:r>
            <a:endParaRPr lang="fr-CH" dirty="0" smtClean="0"/>
          </a:p>
          <a:p>
            <a:pPr lvl="4"/>
            <a:r>
              <a:rPr lang="fr-CH" dirty="0" smtClean="0"/>
              <a:t>Quinto </a:t>
            </a:r>
            <a:r>
              <a:rPr lang="fr-CH" dirty="0" err="1" smtClean="0"/>
              <a:t>livello</a:t>
            </a:r>
            <a:endParaRPr lang="it-IT"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81250" name="Rectangle 2"/>
          <p:cNvSpPr>
            <a:spLocks noGrp="1" noChangeArrowheads="1"/>
          </p:cNvSpPr>
          <p:nvPr>
            <p:ph type="ctrTitle"/>
          </p:nvPr>
        </p:nvSpPr>
        <p:spPr>
          <a:xfrm>
            <a:off x="292100" y="1271588"/>
            <a:ext cx="8529638" cy="1900237"/>
          </a:xfrm>
        </p:spPr>
        <p:txBody>
          <a:bodyPr/>
          <a:lstStyle>
            <a:lvl1pPr>
              <a:defRPr/>
            </a:lvl1pPr>
          </a:lstStyle>
          <a:p>
            <a:r>
              <a:rPr lang="en-US"/>
              <a:t>Click to edit Master title style</a:t>
            </a:r>
          </a:p>
        </p:txBody>
      </p:sp>
      <p:sp>
        <p:nvSpPr>
          <p:cNvPr id="181251" name="Rectangle 3"/>
          <p:cNvSpPr>
            <a:spLocks noGrp="1" noChangeArrowheads="1"/>
          </p:cNvSpPr>
          <p:nvPr>
            <p:ph type="subTitle" idx="1"/>
          </p:nvPr>
        </p:nvSpPr>
        <p:spPr>
          <a:xfrm>
            <a:off x="292100" y="3319463"/>
            <a:ext cx="8529638" cy="1752600"/>
          </a:xfrm>
        </p:spPr>
        <p:txBody>
          <a:bodyPr/>
          <a:lstStyle>
            <a:lvl1pPr marL="0" indent="0" algn="ctr">
              <a:buFont typeface="Arial" charset="0"/>
              <a:buNone/>
              <a:defRPr sz="1800"/>
            </a:lvl1pPr>
          </a:lstStyle>
          <a:p>
            <a:r>
              <a:rPr lang="en-US"/>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309688"/>
            <a:ext cx="4187825" cy="5370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2325" y="1309688"/>
            <a:ext cx="4189413" cy="5370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AC87FC-FB2D-0A47-B52B-5FE683782037}" type="datetimeFigureOut">
              <a:rPr lang="en-US" smtClean="0"/>
              <a:pPr/>
              <a:t>4/8/13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2627412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88913"/>
            <a:ext cx="2132013" cy="6491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188913"/>
            <a:ext cx="6245225" cy="64912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2100" y="188913"/>
            <a:ext cx="8529638" cy="9683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92100" y="1309688"/>
            <a:ext cx="8529638" cy="5370512"/>
          </a:xfrm>
        </p:spPr>
        <p:txBody>
          <a:bodyPr/>
          <a:lstStyle/>
          <a:p>
            <a:pPr lvl="0"/>
            <a:endParaRPr lang="en-US" noProof="0" smtClean="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10"/>
          </p:nvPr>
        </p:nvSpPr>
        <p:spPr>
          <a:xfrm>
            <a:off x="3707904" y="6309320"/>
            <a:ext cx="5200827" cy="431800"/>
          </a:xfrm>
        </p:spPr>
        <p:txBody>
          <a:bodyPr anchor="b"/>
          <a:lstStyle>
            <a:lvl1pPr algn="r">
              <a:buNone/>
              <a:defRPr sz="1200" baseline="0"/>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81250" name="Rectangle 2"/>
          <p:cNvSpPr>
            <a:spLocks noGrp="1" noChangeArrowheads="1"/>
          </p:cNvSpPr>
          <p:nvPr>
            <p:ph type="ctrTitle"/>
          </p:nvPr>
        </p:nvSpPr>
        <p:spPr>
          <a:xfrm>
            <a:off x="292100" y="1271588"/>
            <a:ext cx="8529638" cy="1900237"/>
          </a:xfrm>
        </p:spPr>
        <p:txBody>
          <a:bodyPr/>
          <a:lstStyle>
            <a:lvl1pPr>
              <a:defRPr/>
            </a:lvl1pPr>
          </a:lstStyle>
          <a:p>
            <a:r>
              <a:rPr lang="en-US"/>
              <a:t>Click to edit Master title style</a:t>
            </a:r>
          </a:p>
        </p:txBody>
      </p:sp>
      <p:sp>
        <p:nvSpPr>
          <p:cNvPr id="181251" name="Rectangle 3"/>
          <p:cNvSpPr>
            <a:spLocks noGrp="1" noChangeArrowheads="1"/>
          </p:cNvSpPr>
          <p:nvPr>
            <p:ph type="subTitle" idx="1"/>
          </p:nvPr>
        </p:nvSpPr>
        <p:spPr>
          <a:xfrm>
            <a:off x="292100" y="3319463"/>
            <a:ext cx="8529638" cy="1752600"/>
          </a:xfrm>
        </p:spPr>
        <p:txBody>
          <a:bodyPr/>
          <a:lstStyle>
            <a:lvl1pPr marL="0" indent="0" algn="ctr">
              <a:buFont typeface="Arial" charset="0"/>
              <a:buNone/>
              <a:defRPr sz="1800"/>
            </a:lvl1pPr>
          </a:lstStyle>
          <a:p>
            <a:r>
              <a:rPr lang="en-US"/>
              <a:t>Click to edit Master subtitle style</a:t>
            </a:r>
          </a:p>
        </p:txBody>
      </p:sp>
    </p:spTree>
    <p:extLst>
      <p:ext uri="{BB962C8B-B14F-4D97-AF65-F5344CB8AC3E}">
        <p14:creationId xmlns:p14="http://schemas.microsoft.com/office/powerpoint/2010/main" val="22478095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AC87FC-FB2D-0A47-B52B-5FE683782037}" type="datetimeFigureOut">
              <a:rPr lang="en-US" smtClean="0"/>
              <a:pPr/>
              <a:t>4/8/13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3735434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51514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514500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309688"/>
            <a:ext cx="4187825" cy="5370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2325" y="1309688"/>
            <a:ext cx="4189413" cy="5370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21977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49349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97720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34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178997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20914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2115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88913"/>
            <a:ext cx="2132013" cy="6491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188913"/>
            <a:ext cx="6245225" cy="64912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87933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C87FC-FB2D-0A47-B52B-5FE683782037}" type="datetimeFigureOut">
              <a:rPr lang="en-US" smtClean="0"/>
              <a:pPr/>
              <a:t>4/8/13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3626407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2100" y="188913"/>
            <a:ext cx="8529638" cy="9683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92100" y="1309688"/>
            <a:ext cx="8529638" cy="5370512"/>
          </a:xfrm>
        </p:spPr>
        <p:txBody>
          <a:bodyPr/>
          <a:lstStyle/>
          <a:p>
            <a:pPr lvl="0"/>
            <a:endParaRPr lang="en-US" noProof="0" smtClean="0"/>
          </a:p>
        </p:txBody>
      </p:sp>
    </p:spTree>
    <p:extLst>
      <p:ext uri="{BB962C8B-B14F-4D97-AF65-F5344CB8AC3E}">
        <p14:creationId xmlns:p14="http://schemas.microsoft.com/office/powerpoint/2010/main" val="20100845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10"/>
          </p:nvPr>
        </p:nvSpPr>
        <p:spPr>
          <a:xfrm>
            <a:off x="3707904" y="6309320"/>
            <a:ext cx="5200827" cy="431800"/>
          </a:xfrm>
        </p:spPr>
        <p:txBody>
          <a:bodyPr anchor="b"/>
          <a:lstStyle>
            <a:lvl1pPr algn="r">
              <a:buNone/>
              <a:defRPr sz="1200" baseline="0"/>
            </a:lvl1pPr>
          </a:lstStyle>
          <a:p>
            <a:pPr lvl="0"/>
            <a:r>
              <a:rPr lang="en-US" smtClean="0"/>
              <a:t>Click to edit Master text styles</a:t>
            </a:r>
          </a:p>
        </p:txBody>
      </p:sp>
    </p:spTree>
    <p:extLst>
      <p:ext uri="{BB962C8B-B14F-4D97-AF65-F5344CB8AC3E}">
        <p14:creationId xmlns:p14="http://schemas.microsoft.com/office/powerpoint/2010/main" val="15427665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277210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001912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10092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64123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27412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35434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26407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430410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pPr/>
              <a:t>4/8/13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15430410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285299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49819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606026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Line 6"/>
          <p:cNvSpPr>
            <a:spLocks noChangeShapeType="1"/>
          </p:cNvSpPr>
          <p:nvPr/>
        </p:nvSpPr>
        <p:spPr bwMode="auto">
          <a:xfrm>
            <a:off x="-528638" y="-522288"/>
            <a:ext cx="8529638" cy="0"/>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en-US" sz="1200" b="1" smtClean="0">
              <a:solidFill>
                <a:srgbClr val="FFFFFF"/>
              </a:solidFill>
              <a:latin typeface="Arial" charset="0"/>
              <a:ea typeface="ＭＳ Ｐゴシック" charset="0"/>
              <a:cs typeface="ＭＳ Ｐゴシック" charset="0"/>
            </a:endParaRPr>
          </a:p>
        </p:txBody>
      </p:sp>
      <p:sp>
        <p:nvSpPr>
          <p:cNvPr id="181250" name="Rectangle 2"/>
          <p:cNvSpPr>
            <a:spLocks noGrp="1" noChangeArrowheads="1"/>
          </p:cNvSpPr>
          <p:nvPr>
            <p:ph type="ctrTitle"/>
          </p:nvPr>
        </p:nvSpPr>
        <p:spPr>
          <a:xfrm>
            <a:off x="292100" y="1271588"/>
            <a:ext cx="8529638" cy="1900237"/>
          </a:xfrm>
        </p:spPr>
        <p:txBody>
          <a:bodyPr/>
          <a:lstStyle>
            <a:lvl1pPr>
              <a:defRPr/>
            </a:lvl1pPr>
          </a:lstStyle>
          <a:p>
            <a:r>
              <a:rPr lang="en-US"/>
              <a:t>Click to edit Master title style</a:t>
            </a:r>
          </a:p>
        </p:txBody>
      </p:sp>
      <p:sp>
        <p:nvSpPr>
          <p:cNvPr id="181251" name="Rectangle 3"/>
          <p:cNvSpPr>
            <a:spLocks noGrp="1" noChangeArrowheads="1"/>
          </p:cNvSpPr>
          <p:nvPr>
            <p:ph type="subTitle" idx="1"/>
          </p:nvPr>
        </p:nvSpPr>
        <p:spPr>
          <a:xfrm>
            <a:off x="292100" y="3319463"/>
            <a:ext cx="8529638" cy="1752600"/>
          </a:xfrm>
        </p:spPr>
        <p:txBody>
          <a:bodyPr/>
          <a:lstStyle>
            <a:lvl1pPr marL="0" indent="0" algn="ctr">
              <a:buFont typeface="Arial" charset="0"/>
              <a:buNone/>
              <a:defRPr sz="1800"/>
            </a:lvl1pPr>
          </a:lstStyle>
          <a:p>
            <a:r>
              <a:rPr lang="en-US"/>
              <a:t>Click to edit Master subtitle style</a:t>
            </a:r>
          </a:p>
        </p:txBody>
      </p:sp>
    </p:spTree>
    <p:extLst>
      <p:ext uri="{BB962C8B-B14F-4D97-AF65-F5344CB8AC3E}">
        <p14:creationId xmlns:p14="http://schemas.microsoft.com/office/powerpoint/2010/main" val="37238175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84100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552484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309688"/>
            <a:ext cx="4187825" cy="5370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2325" y="1309688"/>
            <a:ext cx="4189413" cy="5370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40310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13618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02288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35221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87FC-FB2D-0A47-B52B-5FE683782037}" type="datetimeFigureOut">
              <a:rPr lang="en-US" smtClean="0"/>
              <a:pPr/>
              <a:t>4/8/13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pPr/>
              <a:t>‹#›</a:t>
            </a:fld>
            <a:endParaRPr lang="en-US"/>
          </a:p>
        </p:txBody>
      </p:sp>
    </p:spTree>
    <p:extLst>
      <p:ext uri="{BB962C8B-B14F-4D97-AF65-F5344CB8AC3E}">
        <p14:creationId xmlns:p14="http://schemas.microsoft.com/office/powerpoint/2010/main" val="5285299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29762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671801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08759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88913"/>
            <a:ext cx="2132013" cy="6491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188913"/>
            <a:ext cx="6245225" cy="64912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76168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2100" y="188913"/>
            <a:ext cx="8529638" cy="9683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92100" y="1309688"/>
            <a:ext cx="8529638" cy="5370512"/>
          </a:xfrm>
        </p:spPr>
        <p:txBody>
          <a:bodyPr/>
          <a:lstStyle/>
          <a:p>
            <a:pPr lvl="0"/>
            <a:endParaRPr lang="en-US" noProof="0" smtClean="0"/>
          </a:p>
        </p:txBody>
      </p:sp>
    </p:spTree>
    <p:extLst>
      <p:ext uri="{BB962C8B-B14F-4D97-AF65-F5344CB8AC3E}">
        <p14:creationId xmlns:p14="http://schemas.microsoft.com/office/powerpoint/2010/main" val="25073532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Tree>
    <p:extLst>
      <p:ext uri="{BB962C8B-B14F-4D97-AF65-F5344CB8AC3E}">
        <p14:creationId xmlns:p14="http://schemas.microsoft.com/office/powerpoint/2010/main" val="95789608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Tree>
    <p:extLst>
      <p:ext uri="{BB962C8B-B14F-4D97-AF65-F5344CB8AC3E}">
        <p14:creationId xmlns:p14="http://schemas.microsoft.com/office/powerpoint/2010/main" val="32957077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95555464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5417867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03A473B-B848-A642-AF4B-112B86BC4E05}"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0122609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05.xml"/><Relationship Id="rId12" Type="http://schemas.openxmlformats.org/officeDocument/2006/relationships/theme" Target="../theme/theme10.xml"/><Relationship Id="rId1" Type="http://schemas.openxmlformats.org/officeDocument/2006/relationships/slideLayout" Target="../slideLayouts/slideLayout95.xml"/><Relationship Id="rId2" Type="http://schemas.openxmlformats.org/officeDocument/2006/relationships/slideLayout" Target="../slideLayouts/slideLayout96.xml"/><Relationship Id="rId3" Type="http://schemas.openxmlformats.org/officeDocument/2006/relationships/slideLayout" Target="../slideLayouts/slideLayout97.xml"/><Relationship Id="rId4" Type="http://schemas.openxmlformats.org/officeDocument/2006/relationships/slideLayout" Target="../slideLayouts/slideLayout98.xml"/><Relationship Id="rId5" Type="http://schemas.openxmlformats.org/officeDocument/2006/relationships/slideLayout" Target="../slideLayouts/slideLayout99.xml"/><Relationship Id="rId6" Type="http://schemas.openxmlformats.org/officeDocument/2006/relationships/slideLayout" Target="../slideLayouts/slideLayout100.xml"/><Relationship Id="rId7" Type="http://schemas.openxmlformats.org/officeDocument/2006/relationships/slideLayout" Target="../slideLayouts/slideLayout101.xml"/><Relationship Id="rId8" Type="http://schemas.openxmlformats.org/officeDocument/2006/relationships/slideLayout" Target="../slideLayouts/slideLayout102.xml"/><Relationship Id="rId9" Type="http://schemas.openxmlformats.org/officeDocument/2006/relationships/slideLayout" Target="../slideLayouts/slideLayout103.xml"/><Relationship Id="rId10" Type="http://schemas.openxmlformats.org/officeDocument/2006/relationships/slideLayout" Target="../slideLayouts/slideLayout104.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16.xml"/><Relationship Id="rId12" Type="http://schemas.openxmlformats.org/officeDocument/2006/relationships/theme" Target="../theme/theme11.xml"/><Relationship Id="rId13" Type="http://schemas.openxmlformats.org/officeDocument/2006/relationships/image" Target="../media/image5.png"/><Relationship Id="rId1" Type="http://schemas.openxmlformats.org/officeDocument/2006/relationships/slideLayout" Target="../slideLayouts/slideLayout106.xml"/><Relationship Id="rId2" Type="http://schemas.openxmlformats.org/officeDocument/2006/relationships/slideLayout" Target="../slideLayouts/slideLayout107.xml"/><Relationship Id="rId3" Type="http://schemas.openxmlformats.org/officeDocument/2006/relationships/slideLayout" Target="../slideLayouts/slideLayout108.xml"/><Relationship Id="rId4" Type="http://schemas.openxmlformats.org/officeDocument/2006/relationships/slideLayout" Target="../slideLayouts/slideLayout109.xml"/><Relationship Id="rId5" Type="http://schemas.openxmlformats.org/officeDocument/2006/relationships/slideLayout" Target="../slideLayouts/slideLayout110.xml"/><Relationship Id="rId6" Type="http://schemas.openxmlformats.org/officeDocument/2006/relationships/slideLayout" Target="../slideLayouts/slideLayout111.xml"/><Relationship Id="rId7" Type="http://schemas.openxmlformats.org/officeDocument/2006/relationships/slideLayout" Target="../slideLayouts/slideLayout112.xml"/><Relationship Id="rId8" Type="http://schemas.openxmlformats.org/officeDocument/2006/relationships/slideLayout" Target="../slideLayouts/slideLayout113.xml"/><Relationship Id="rId9" Type="http://schemas.openxmlformats.org/officeDocument/2006/relationships/slideLayout" Target="../slideLayouts/slideLayout114.xml"/><Relationship Id="rId10" Type="http://schemas.openxmlformats.org/officeDocument/2006/relationships/slideLayout" Target="../slideLayouts/slideLayout115.xml"/></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117.xml"/><Relationship Id="rId2" Type="http://schemas.openxmlformats.org/officeDocument/2006/relationships/slideLayout" Target="../slideLayouts/slideLayout118.xml"/><Relationship Id="rId3"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theme" Target="../theme/theme3.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theme" Target="../theme/theme4.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5.xml"/><Relationship Id="rId4" Type="http://schemas.openxmlformats.org/officeDocument/2006/relationships/theme" Target="../theme/theme5.xml"/><Relationship Id="rId5" Type="http://schemas.openxmlformats.org/officeDocument/2006/relationships/image" Target="../media/image4.jpeg"/><Relationship Id="rId1" Type="http://schemas.openxmlformats.org/officeDocument/2006/relationships/slideLayout" Target="../slideLayouts/slideLayout43.xml"/><Relationship Id="rId2"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slideLayout" Target="../slideLayouts/slideLayout57.xml"/><Relationship Id="rId13" Type="http://schemas.openxmlformats.org/officeDocument/2006/relationships/slideLayout" Target="../slideLayouts/slideLayout58.xml"/><Relationship Id="rId14" Type="http://schemas.openxmlformats.org/officeDocument/2006/relationships/theme" Target="../theme/theme6.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theme" Target="../theme/theme7.xml"/><Relationship Id="rId1" Type="http://schemas.openxmlformats.org/officeDocument/2006/relationships/slideLayout" Target="../slideLayouts/slideLayout59.xml"/><Relationship Id="rId2" Type="http://schemas.openxmlformats.org/officeDocument/2006/relationships/slideLayout" Target="../slideLayouts/slideLayout60.xml"/><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2.xml"/><Relationship Id="rId12" Type="http://schemas.openxmlformats.org/officeDocument/2006/relationships/theme" Target="../theme/theme8.xml"/><Relationship Id="rId1" Type="http://schemas.openxmlformats.org/officeDocument/2006/relationships/slideLayout" Target="../slideLayouts/slideLayout72.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3.xml"/><Relationship Id="rId12" Type="http://schemas.openxmlformats.org/officeDocument/2006/relationships/slideLayout" Target="../slideLayouts/slideLayout94.xml"/><Relationship Id="rId13" Type="http://schemas.openxmlformats.org/officeDocument/2006/relationships/theme" Target="../theme/theme9.xml"/><Relationship Id="rId1" Type="http://schemas.openxmlformats.org/officeDocument/2006/relationships/slideLayout" Target="../slideLayouts/slideLayout83.xml"/><Relationship Id="rId2" Type="http://schemas.openxmlformats.org/officeDocument/2006/relationships/slideLayout" Target="../slideLayouts/slideLayout84.xml"/><Relationship Id="rId3" Type="http://schemas.openxmlformats.org/officeDocument/2006/relationships/slideLayout" Target="../slideLayouts/slideLayout85.xml"/><Relationship Id="rId4" Type="http://schemas.openxmlformats.org/officeDocument/2006/relationships/slideLayout" Target="../slideLayouts/slideLayout86.xml"/><Relationship Id="rId5" Type="http://schemas.openxmlformats.org/officeDocument/2006/relationships/slideLayout" Target="../slideLayouts/slideLayout87.xml"/><Relationship Id="rId6" Type="http://schemas.openxmlformats.org/officeDocument/2006/relationships/slideLayout" Target="../slideLayouts/slideLayout88.xml"/><Relationship Id="rId7" Type="http://schemas.openxmlformats.org/officeDocument/2006/relationships/slideLayout" Target="../slideLayouts/slideLayout89.xml"/><Relationship Id="rId8" Type="http://schemas.openxmlformats.org/officeDocument/2006/relationships/slideLayout" Target="../slideLayouts/slideLayout90.xml"/><Relationship Id="rId9" Type="http://schemas.openxmlformats.org/officeDocument/2006/relationships/slideLayout" Target="../slideLayouts/slideLayout91.xml"/><Relationship Id="rId10"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AC87FC-FB2D-0A47-B52B-5FE683782037}" type="datetimeFigureOut">
              <a:rPr lang="en-US" smtClean="0"/>
              <a:pPr/>
              <a:t>4/8/13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396221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Tree>
    <p:extLst>
      <p:ext uri="{BB962C8B-B14F-4D97-AF65-F5344CB8AC3E}">
        <p14:creationId xmlns:p14="http://schemas.microsoft.com/office/powerpoint/2010/main" val="3915539255"/>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2930"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293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0531"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400" i="0">
                <a:solidFill>
                  <a:srgbClr val="FFFFFF"/>
                </a:solidFill>
                <a:latin typeface="Arial"/>
                <a:ea typeface="ＭＳ Ｐゴシック"/>
                <a:cs typeface="ＭＳ Ｐゴシック"/>
              </a:defRPr>
            </a:lvl1pPr>
          </a:lstStyle>
          <a:p>
            <a:pPr defTabSz="914400" fontAlgn="base">
              <a:spcBef>
                <a:spcPct val="0"/>
              </a:spcBef>
              <a:spcAft>
                <a:spcPct val="0"/>
              </a:spcAft>
              <a:defRPr/>
            </a:pPr>
            <a:endParaRPr lang="en-US"/>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i="0">
                <a:solidFill>
                  <a:srgbClr val="FFFFFF"/>
                </a:solidFill>
                <a:latin typeface="Arial"/>
                <a:ea typeface="ＭＳ Ｐゴシック"/>
                <a:cs typeface="ＭＳ Ｐゴシック"/>
              </a:defRPr>
            </a:lvl1pPr>
          </a:lstStyle>
          <a:p>
            <a:pPr defTabSz="914400" fontAlgn="base">
              <a:spcBef>
                <a:spcPct val="0"/>
              </a:spcBef>
              <a:spcAft>
                <a:spcPct val="0"/>
              </a:spcAft>
              <a:defRPr/>
            </a:pPr>
            <a:endParaRPr lang="en-US"/>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i="0">
                <a:solidFill>
                  <a:srgbClr val="FFFFFF"/>
                </a:solidFill>
                <a:latin typeface="Times New Roman" charset="0"/>
                <a:ea typeface="ＭＳ Ｐゴシック" charset="0"/>
                <a:cs typeface="ＭＳ Ｐゴシック" charset="0"/>
              </a:defRPr>
            </a:lvl1pPr>
          </a:lstStyle>
          <a:p>
            <a:pPr defTabSz="914400" fontAlgn="base">
              <a:spcBef>
                <a:spcPct val="0"/>
              </a:spcBef>
              <a:spcAft>
                <a:spcPct val="0"/>
              </a:spcAft>
              <a:defRPr/>
            </a:pPr>
            <a:fld id="{73F57F6B-57FD-AD47-B5F2-9013BD8802F5}" type="slidenum">
              <a:rPr lang="en-US"/>
              <a:pPr defTabSz="914400" fontAlgn="base">
                <a:spcBef>
                  <a:spcPct val="0"/>
                </a:spcBef>
                <a:spcAft>
                  <a:spcPct val="0"/>
                </a:spcAft>
                <a:defRPr/>
              </a:pPr>
              <a:t>‹#›</a:t>
            </a:fld>
            <a:endParaRPr lang="en-US"/>
          </a:p>
        </p:txBody>
      </p:sp>
    </p:spTree>
  </p:cSld>
  <p:clrMap bg1="dk2" tx1="lt1" bg2="dk1" tx2="lt2" accent1="accent1" accent2="accent2" accent3="accent3" accent4="accent4" accent5="accent5" accent6="accent6" hlink="hlink" folHlink="folHlink"/>
  <p:sldLayoutIdLst>
    <p:sldLayoutId id="2147483870" r:id="rId1"/>
    <p:sldLayoutId id="2147483871"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rgbClr val="000048"/>
            </a:gs>
            <a:gs pos="100000">
              <a:srgbClr val="000066"/>
            </a:gs>
          </a:gsLst>
          <a:lin ang="2700000" scaled="1"/>
        </a:gradFill>
        <a:effectLst/>
      </p:bgPr>
    </p:bg>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bwMode="auto">
          <a:xfrm>
            <a:off x="292100" y="1309688"/>
            <a:ext cx="8529638" cy="5359400"/>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180226" name="Rectangle 2"/>
          <p:cNvSpPr>
            <a:spLocks noGrp="1" noChangeArrowheads="1"/>
          </p:cNvSpPr>
          <p:nvPr>
            <p:ph type="title"/>
          </p:nvPr>
        </p:nvSpPr>
        <p:spPr bwMode="auto">
          <a:xfrm>
            <a:off x="292100" y="188913"/>
            <a:ext cx="8529638" cy="968375"/>
          </a:xfrm>
          <a:prstGeom prst="rect">
            <a:avLst/>
          </a:prstGeom>
          <a:noFill/>
          <a:ln w="9525">
            <a:noFill/>
            <a:miter lim="800000"/>
            <a:headEnd/>
            <a:tailEnd/>
          </a:ln>
          <a:effectLst/>
        </p:spPr>
        <p:txBody>
          <a:bodyPr vert="horz" wrap="square" lIns="0" tIns="45720" rIns="91440" bIns="45720" numCol="1" anchor="b" anchorCtr="0" compatLnSpc="1">
            <a:prstTxWarp prst="textNoShape">
              <a:avLst/>
            </a:prstTxWarp>
          </a:bodyPr>
          <a:lstStyle/>
          <a:p>
            <a:pPr lvl="0"/>
            <a:r>
              <a:rPr lang="en-GB" smtClean="0"/>
              <a:t>Click to edit Master title style</a:t>
            </a:r>
          </a:p>
        </p:txBody>
      </p:sp>
      <p:sp>
        <p:nvSpPr>
          <p:cNvPr id="26628" name="Rectangle 4"/>
          <p:cNvSpPr>
            <a:spLocks noGrp="1" noChangeArrowheads="1"/>
          </p:cNvSpPr>
          <p:nvPr>
            <p:ph type="dt" sz="half" idx="2"/>
          </p:nvPr>
        </p:nvSpPr>
        <p:spPr bwMode="auto">
          <a:xfrm>
            <a:off x="314325" y="6224588"/>
            <a:ext cx="2133600" cy="4762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eaLnBrk="0" hangingPunct="0">
              <a:defRPr sz="1200">
                <a:latin typeface="Arial" pitchFamily="34" charset="0"/>
                <a:cs typeface="+mn-cs"/>
              </a:defRPr>
            </a:lvl1pPr>
          </a:lstStyle>
          <a:p>
            <a:pPr defTabSz="914400" fontAlgn="base">
              <a:spcBef>
                <a:spcPct val="0"/>
              </a:spcBef>
              <a:spcAft>
                <a:spcPct val="0"/>
              </a:spcAft>
              <a:defRPr/>
            </a:pPr>
            <a:fld id="{56652DB9-4DDA-4866-9555-CC513CBF5E21}" type="datetimeFigureOut">
              <a:rPr lang="en-GB" b="1">
                <a:solidFill>
                  <a:srgbClr val="FFFFFF"/>
                </a:solidFill>
              </a:rPr>
              <a:pPr defTabSz="914400" fontAlgn="base">
                <a:spcBef>
                  <a:spcPct val="0"/>
                </a:spcBef>
                <a:spcAft>
                  <a:spcPct val="0"/>
                </a:spcAft>
                <a:defRPr/>
              </a:pPr>
              <a:t>4/8/13</a:t>
            </a:fld>
            <a:endParaRPr lang="en-GB" b="1" dirty="0">
              <a:solidFill>
                <a:srgbClr val="FFFFFF"/>
              </a:solidFill>
            </a:endParaRPr>
          </a:p>
        </p:txBody>
      </p:sp>
      <p:sp>
        <p:nvSpPr>
          <p:cNvPr id="26629" name="Rectangle 5"/>
          <p:cNvSpPr>
            <a:spLocks noGrp="1" noChangeArrowheads="1"/>
          </p:cNvSpPr>
          <p:nvPr>
            <p:ph type="ftr" sz="quarter" idx="3"/>
          </p:nvPr>
        </p:nvSpPr>
        <p:spPr bwMode="auto">
          <a:xfrm>
            <a:off x="5927725" y="6224588"/>
            <a:ext cx="2895600" cy="47625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r" eaLnBrk="0" hangingPunct="0">
              <a:defRPr sz="1200" dirty="0">
                <a:latin typeface="Arial" pitchFamily="34" charset="0"/>
                <a:cs typeface="+mn-cs"/>
              </a:defRPr>
            </a:lvl1pPr>
          </a:lstStyle>
          <a:p>
            <a:pPr defTabSz="914400" fontAlgn="base">
              <a:spcBef>
                <a:spcPct val="0"/>
              </a:spcBef>
              <a:spcAft>
                <a:spcPct val="0"/>
              </a:spcAft>
              <a:defRPr/>
            </a:pPr>
            <a:endParaRPr lang="en-GB" b="1">
              <a:solidFill>
                <a:srgbClr val="FFFFFF"/>
              </a:solidFill>
            </a:endParaRPr>
          </a:p>
        </p:txBody>
      </p:sp>
    </p:spTree>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hf hdr="0" ftr="0" dt="0"/>
  <p:txStyles>
    <p:titleStyle>
      <a:lvl1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3000" b="1">
          <a:solidFill>
            <a:schemeClr val="folHlink"/>
          </a:solidFill>
          <a:effectLst>
            <a:outerShdw blurRad="38100" dist="38100" dir="2700000" algn="tl">
              <a:srgbClr val="000000"/>
            </a:outerShdw>
          </a:effectLst>
          <a:latin typeface="Arial" pitchFamily="34" charset="0"/>
        </a:defRPr>
      </a:lvl9pPr>
    </p:titleStyle>
    <p:bodyStyle>
      <a:lvl1pPr marL="288925" indent="-288925" algn="l" rtl="0" eaLnBrk="0" fontAlgn="base" hangingPunct="0">
        <a:spcBef>
          <a:spcPct val="0"/>
        </a:spcBef>
        <a:spcAft>
          <a:spcPts val="600"/>
        </a:spcAft>
        <a:buClr>
          <a:schemeClr val="folHlink"/>
        </a:buClr>
        <a:buFont typeface="Arial" pitchFamily="34" charset="0"/>
        <a:buChar char="●"/>
        <a:defRPr sz="2000" b="1">
          <a:solidFill>
            <a:schemeClr val="tx1"/>
          </a:solidFill>
          <a:latin typeface="+mn-lt"/>
          <a:ea typeface="+mn-ea"/>
          <a:cs typeface="+mn-cs"/>
        </a:defRPr>
      </a:lvl1pPr>
      <a:lvl2pPr marL="577850" indent="-287338" algn="l" rtl="0" eaLnBrk="0" fontAlgn="base" hangingPunct="0">
        <a:spcBef>
          <a:spcPct val="0"/>
        </a:spcBef>
        <a:spcAft>
          <a:spcPts val="600"/>
        </a:spcAft>
        <a:buClr>
          <a:schemeClr val="tx1"/>
        </a:buClr>
        <a:buSzPct val="90000"/>
        <a:buFont typeface="Arial" pitchFamily="34" charset="0"/>
        <a:buChar char="–"/>
        <a:defRPr sz="2000" b="1">
          <a:solidFill>
            <a:schemeClr val="tx1"/>
          </a:solidFill>
          <a:latin typeface="+mn-lt"/>
        </a:defRPr>
      </a:lvl2pPr>
      <a:lvl3pPr marL="858838" indent="-279400" algn="l" rtl="0" eaLnBrk="0" fontAlgn="base" hangingPunct="0">
        <a:spcBef>
          <a:spcPct val="0"/>
        </a:spcBef>
        <a:spcAft>
          <a:spcPts val="600"/>
        </a:spcAft>
        <a:buClr>
          <a:schemeClr val="tx1"/>
        </a:buClr>
        <a:buFont typeface="Arial" pitchFamily="34" charset="0"/>
        <a:buChar char="•"/>
        <a:defRPr sz="2000" b="1">
          <a:solidFill>
            <a:schemeClr val="tx1"/>
          </a:solidFill>
          <a:latin typeface="+mn-lt"/>
        </a:defRPr>
      </a:lvl3pPr>
      <a:lvl4pPr marL="1211263" indent="-350838" algn="l" rtl="0" eaLnBrk="0" fontAlgn="base" hangingPunct="0">
        <a:spcBef>
          <a:spcPct val="0"/>
        </a:spcBef>
        <a:spcAft>
          <a:spcPts val="600"/>
        </a:spcAft>
        <a:buClr>
          <a:schemeClr val="tx1"/>
        </a:buClr>
        <a:buFont typeface="Arial" pitchFamily="34" charset="0"/>
        <a:buChar char="–"/>
        <a:defRPr sz="2000" b="1">
          <a:solidFill>
            <a:schemeClr val="tx1"/>
          </a:solidFill>
          <a:latin typeface="+mn-lt"/>
        </a:defRPr>
      </a:lvl4pPr>
      <a:lvl5pPr marL="1492250" indent="-279400" algn="l" rtl="0" eaLnBrk="0" fontAlgn="base" hangingPunct="0">
        <a:spcBef>
          <a:spcPct val="0"/>
        </a:spcBef>
        <a:spcAft>
          <a:spcPts val="600"/>
        </a:spcAft>
        <a:buClr>
          <a:schemeClr val="tx1"/>
        </a:buClr>
        <a:buFont typeface="Arial" pitchFamily="34" charset="0"/>
        <a:buChar char="•"/>
        <a:defRPr sz="2000" b="1">
          <a:solidFill>
            <a:schemeClr val="tx1"/>
          </a:solidFill>
          <a:latin typeface="+mn-lt"/>
        </a:defRPr>
      </a:lvl5pPr>
      <a:lvl6pPr marL="1949450" indent="-279400" algn="l" rtl="0" fontAlgn="base">
        <a:spcBef>
          <a:spcPct val="0"/>
        </a:spcBef>
        <a:spcAft>
          <a:spcPct val="20000"/>
        </a:spcAft>
        <a:buClr>
          <a:schemeClr val="tx1"/>
        </a:buClr>
        <a:buFont typeface="Arial" pitchFamily="34" charset="0"/>
        <a:buChar char="•"/>
        <a:defRPr sz="2000" b="1">
          <a:solidFill>
            <a:schemeClr val="tx1"/>
          </a:solidFill>
          <a:latin typeface="+mn-lt"/>
        </a:defRPr>
      </a:lvl6pPr>
      <a:lvl7pPr marL="2406650" indent="-279400" algn="l" rtl="0" fontAlgn="base">
        <a:spcBef>
          <a:spcPct val="0"/>
        </a:spcBef>
        <a:spcAft>
          <a:spcPct val="20000"/>
        </a:spcAft>
        <a:buClr>
          <a:schemeClr val="tx1"/>
        </a:buClr>
        <a:buFont typeface="Arial" pitchFamily="34" charset="0"/>
        <a:buChar char="•"/>
        <a:defRPr sz="2000" b="1">
          <a:solidFill>
            <a:schemeClr val="tx1"/>
          </a:solidFill>
          <a:latin typeface="+mn-lt"/>
        </a:defRPr>
      </a:lvl7pPr>
      <a:lvl8pPr marL="2863850" indent="-279400" algn="l" rtl="0" fontAlgn="base">
        <a:spcBef>
          <a:spcPct val="0"/>
        </a:spcBef>
        <a:spcAft>
          <a:spcPct val="20000"/>
        </a:spcAft>
        <a:buClr>
          <a:schemeClr val="tx1"/>
        </a:buClr>
        <a:buFont typeface="Arial" pitchFamily="34" charset="0"/>
        <a:buChar char="•"/>
        <a:defRPr sz="2000" b="1">
          <a:solidFill>
            <a:schemeClr val="tx1"/>
          </a:solidFill>
          <a:latin typeface="+mn-lt"/>
        </a:defRPr>
      </a:lvl8pPr>
      <a:lvl9pPr marL="3321050" indent="-279400" algn="l" rtl="0" fontAlgn="base">
        <a:spcBef>
          <a:spcPct val="0"/>
        </a:spcBef>
        <a:spcAft>
          <a:spcPct val="20000"/>
        </a:spcAft>
        <a:buClr>
          <a:schemeClr val="tx1"/>
        </a:buClr>
        <a:buFont typeface="Arial" pitchFamily="34" charset="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0"/>
            <a:ext cx="8458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04800" y="1524000"/>
            <a:ext cx="84582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0420" name="Rectangle 4"/>
          <p:cNvSpPr>
            <a:spLocks noGrp="1" noChangeArrowheads="1"/>
          </p:cNvSpPr>
          <p:nvPr>
            <p:ph type="sldNum" sz="quarter" idx="4"/>
          </p:nvPr>
        </p:nvSpPr>
        <p:spPr bwMode="auto">
          <a:xfrm>
            <a:off x="0" y="6629400"/>
            <a:ext cx="19050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900">
                <a:latin typeface="Univers 47 CondensedLight" charset="0"/>
              </a:defRPr>
            </a:lvl1pPr>
          </a:lstStyle>
          <a:p>
            <a:pPr defTabSz="914400" eaLnBrk="0" fontAlgn="base" hangingPunct="0">
              <a:spcBef>
                <a:spcPct val="0"/>
              </a:spcBef>
              <a:spcAft>
                <a:spcPct val="0"/>
              </a:spcAft>
              <a:defRPr/>
            </a:pPr>
            <a:fld id="{0B2477B6-8378-944C-B736-A6F4ADE1CDBB}" type="slidenum">
              <a:rPr lang="en-US">
                <a:solidFill>
                  <a:srgbClr val="000000"/>
                </a:solidFill>
                <a:ea typeface="ＭＳ Ｐゴシック" charset="0"/>
                <a:cs typeface="ＭＳ Ｐゴシック" charset="0"/>
              </a:rPr>
              <a:pPr defTabSz="914400" eaLnBrk="0" fontAlgn="base" hangingPunct="0">
                <a:spcBef>
                  <a:spcPct val="0"/>
                </a:spcBef>
                <a:spcAft>
                  <a:spcPct val="0"/>
                </a:spcAft>
                <a:defRPr/>
              </a:pPr>
              <a:t>‹#›</a:t>
            </a:fld>
            <a:endParaRPr lang="en-US">
              <a:solidFill>
                <a:srgbClr val="000000"/>
              </a:solidFill>
              <a:ea typeface="ＭＳ Ｐゴシック" charset="0"/>
              <a:cs typeface="ＭＳ Ｐゴシック" charset="0"/>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844" r:id="rId12"/>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hf hdr="0" ftr="0" dt="0"/>
  <p:txStyles>
    <p:titleStyle>
      <a:lvl1pPr algn="l" rtl="0" eaLnBrk="0" fontAlgn="base" hangingPunct="0">
        <a:spcBef>
          <a:spcPct val="0"/>
        </a:spcBef>
        <a:spcAft>
          <a:spcPct val="0"/>
        </a:spcAft>
        <a:defRPr sz="2400">
          <a:solidFill>
            <a:schemeClr val="tx2"/>
          </a:solidFill>
          <a:latin typeface="Arial" pitchFamily="34" charset="0"/>
          <a:ea typeface="+mj-ea"/>
          <a:cs typeface="Arial" pitchFamily="34" charset="0"/>
        </a:defRPr>
      </a:lvl1pPr>
      <a:lvl2pPr algn="l" rtl="0" eaLnBrk="0" fontAlgn="base" hangingPunct="0">
        <a:spcBef>
          <a:spcPct val="0"/>
        </a:spcBef>
        <a:spcAft>
          <a:spcPct val="0"/>
        </a:spcAft>
        <a:defRPr sz="2400">
          <a:solidFill>
            <a:schemeClr val="tx2"/>
          </a:solidFill>
          <a:latin typeface="Arial" charset="0"/>
          <a:ea typeface="ＭＳ Ｐゴシック" charset="-128"/>
          <a:cs typeface="Arial" charset="0"/>
        </a:defRPr>
      </a:lvl2pPr>
      <a:lvl3pPr algn="l" rtl="0" eaLnBrk="0" fontAlgn="base" hangingPunct="0">
        <a:spcBef>
          <a:spcPct val="0"/>
        </a:spcBef>
        <a:spcAft>
          <a:spcPct val="0"/>
        </a:spcAft>
        <a:defRPr sz="2400">
          <a:solidFill>
            <a:schemeClr val="tx2"/>
          </a:solidFill>
          <a:latin typeface="Arial" charset="0"/>
          <a:ea typeface="ＭＳ Ｐゴシック" charset="-128"/>
          <a:cs typeface="Arial" charset="0"/>
        </a:defRPr>
      </a:lvl3pPr>
      <a:lvl4pPr algn="l" rtl="0" eaLnBrk="0" fontAlgn="base" hangingPunct="0">
        <a:spcBef>
          <a:spcPct val="0"/>
        </a:spcBef>
        <a:spcAft>
          <a:spcPct val="0"/>
        </a:spcAft>
        <a:defRPr sz="2400">
          <a:solidFill>
            <a:schemeClr val="tx2"/>
          </a:solidFill>
          <a:latin typeface="Arial" charset="0"/>
          <a:ea typeface="ＭＳ Ｐゴシック" charset="-128"/>
          <a:cs typeface="Arial" charset="0"/>
        </a:defRPr>
      </a:lvl4pPr>
      <a:lvl5pPr algn="l" rtl="0" eaLnBrk="0" fontAlgn="base" hangingPunct="0">
        <a:spcBef>
          <a:spcPct val="0"/>
        </a:spcBef>
        <a:spcAft>
          <a:spcPct val="0"/>
        </a:spcAft>
        <a:defRPr sz="2400">
          <a:solidFill>
            <a:schemeClr val="tx2"/>
          </a:solidFill>
          <a:latin typeface="Arial" charset="0"/>
          <a:ea typeface="ＭＳ Ｐゴシック" charset="-128"/>
          <a:cs typeface="Arial" charset="0"/>
        </a:defRPr>
      </a:lvl5pPr>
      <a:lvl6pPr marL="457200" algn="l" rtl="0" eaLnBrk="1" fontAlgn="base" hangingPunct="1">
        <a:spcBef>
          <a:spcPct val="0"/>
        </a:spcBef>
        <a:spcAft>
          <a:spcPct val="0"/>
        </a:spcAft>
        <a:defRPr sz="3600">
          <a:solidFill>
            <a:schemeClr val="tx2"/>
          </a:solidFill>
          <a:latin typeface="Palatino" charset="0"/>
          <a:ea typeface="ＭＳ Ｐゴシック" charset="-128"/>
        </a:defRPr>
      </a:lvl6pPr>
      <a:lvl7pPr marL="914400" algn="l" rtl="0" eaLnBrk="1" fontAlgn="base" hangingPunct="1">
        <a:spcBef>
          <a:spcPct val="0"/>
        </a:spcBef>
        <a:spcAft>
          <a:spcPct val="0"/>
        </a:spcAft>
        <a:defRPr sz="3600">
          <a:solidFill>
            <a:schemeClr val="tx2"/>
          </a:solidFill>
          <a:latin typeface="Palatino" charset="0"/>
          <a:ea typeface="ＭＳ Ｐゴシック" charset="-128"/>
        </a:defRPr>
      </a:lvl7pPr>
      <a:lvl8pPr marL="1371600" algn="l" rtl="0" eaLnBrk="1" fontAlgn="base" hangingPunct="1">
        <a:spcBef>
          <a:spcPct val="0"/>
        </a:spcBef>
        <a:spcAft>
          <a:spcPct val="0"/>
        </a:spcAft>
        <a:defRPr sz="3600">
          <a:solidFill>
            <a:schemeClr val="tx2"/>
          </a:solidFill>
          <a:latin typeface="Palatino" charset="0"/>
          <a:ea typeface="ＭＳ Ｐゴシック" charset="-128"/>
        </a:defRPr>
      </a:lvl8pPr>
      <a:lvl9pPr marL="1828800" algn="l" rtl="0" eaLnBrk="1" fontAlgn="base" hangingPunct="1">
        <a:spcBef>
          <a:spcPct val="0"/>
        </a:spcBef>
        <a:spcAft>
          <a:spcPct val="0"/>
        </a:spcAft>
        <a:defRPr sz="3600">
          <a:solidFill>
            <a:schemeClr val="tx2"/>
          </a:solidFill>
          <a:latin typeface="Palatino" charset="0"/>
          <a:ea typeface="ＭＳ Ｐゴシック" charset="-128"/>
        </a:defRPr>
      </a:lvl9pPr>
    </p:titleStyle>
    <p:bodyStyle>
      <a:lvl1pPr marL="342900" indent="-342900" algn="l" rtl="0" eaLnBrk="0" fontAlgn="base" hangingPunct="0">
        <a:spcBef>
          <a:spcPct val="0"/>
        </a:spcBef>
        <a:spcAft>
          <a:spcPts val="1200"/>
        </a:spcAft>
        <a:buClr>
          <a:srgbClr val="003366"/>
        </a:buClr>
        <a:buSzPct val="85000"/>
        <a:buFont typeface="Times" charset="0"/>
        <a:buChar char="•"/>
        <a:defRPr sz="24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ts val="1200"/>
        </a:spcAft>
        <a:buClr>
          <a:srgbClr val="003366"/>
        </a:buClr>
        <a:buSzPct val="85000"/>
        <a:buChar char="–"/>
        <a:defRPr sz="20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ts val="1200"/>
        </a:spcAft>
        <a:buClr>
          <a:srgbClr val="003366"/>
        </a:buClr>
        <a:buSzPct val="85000"/>
        <a:buFont typeface="Times" charset="0"/>
        <a:buChar char="•"/>
        <a:defRPr sz="20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ts val="1200"/>
        </a:spcAft>
        <a:buClr>
          <a:srgbClr val="003366"/>
        </a:buClr>
        <a:buChar char="–"/>
        <a:defRPr sz="2000">
          <a:solidFill>
            <a:schemeClr val="tx1"/>
          </a:solidFill>
          <a:latin typeface="Arial" pitchFamily="34" charset="0"/>
          <a:ea typeface="+mn-ea"/>
          <a:cs typeface="Arial" pitchFamily="34" charset="0"/>
        </a:defRPr>
      </a:lvl4pPr>
      <a:lvl5pPr marL="2057400" indent="-228600" algn="l" rtl="0" eaLnBrk="0" fontAlgn="base" hangingPunct="0">
        <a:spcBef>
          <a:spcPct val="0"/>
        </a:spcBef>
        <a:spcAft>
          <a:spcPts val="1200"/>
        </a:spcAft>
        <a:buClr>
          <a:srgbClr val="003366"/>
        </a:buClr>
        <a:buChar char="»"/>
        <a:defRPr sz="2000">
          <a:solidFill>
            <a:schemeClr val="tx1"/>
          </a:solidFill>
          <a:latin typeface="Arial" pitchFamily="34" charset="0"/>
          <a:ea typeface="+mn-ea"/>
          <a:cs typeface="Arial" pitchFamily="34" charset="0"/>
        </a:defRPr>
      </a:lvl5pPr>
      <a:lvl6pPr marL="2514600" indent="-228600" algn="l" rtl="0" eaLnBrk="1" fontAlgn="base" hangingPunct="1">
        <a:spcBef>
          <a:spcPct val="0"/>
        </a:spcBef>
        <a:spcAft>
          <a:spcPct val="20000"/>
        </a:spcAft>
        <a:defRPr sz="2800">
          <a:solidFill>
            <a:schemeClr val="tx1"/>
          </a:solidFill>
          <a:latin typeface="+mn-lt"/>
          <a:ea typeface="+mn-ea"/>
        </a:defRPr>
      </a:lvl6pPr>
      <a:lvl7pPr marL="2971800" indent="-228600" algn="l" rtl="0" eaLnBrk="1" fontAlgn="base" hangingPunct="1">
        <a:spcBef>
          <a:spcPct val="0"/>
        </a:spcBef>
        <a:spcAft>
          <a:spcPct val="20000"/>
        </a:spcAft>
        <a:defRPr sz="2800">
          <a:solidFill>
            <a:schemeClr val="tx1"/>
          </a:solidFill>
          <a:latin typeface="+mn-lt"/>
          <a:ea typeface="+mn-ea"/>
        </a:defRPr>
      </a:lvl7pPr>
      <a:lvl8pPr marL="3429000" indent="-228600" algn="l" rtl="0" eaLnBrk="1" fontAlgn="base" hangingPunct="1">
        <a:spcBef>
          <a:spcPct val="0"/>
        </a:spcBef>
        <a:spcAft>
          <a:spcPct val="20000"/>
        </a:spcAft>
        <a:defRPr sz="2800">
          <a:solidFill>
            <a:schemeClr val="tx1"/>
          </a:solidFill>
          <a:latin typeface="+mn-lt"/>
          <a:ea typeface="+mn-ea"/>
        </a:defRPr>
      </a:lvl8pPr>
      <a:lvl9pPr marL="3886200" indent="-228600" algn="l" rtl="0" eaLnBrk="1" fontAlgn="base" hangingPunct="1">
        <a:spcBef>
          <a:spcPct val="0"/>
        </a:spcBef>
        <a:spcAft>
          <a:spcPct val="20000"/>
        </a:spcAft>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9622144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836613"/>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stile</a:t>
            </a:r>
          </a:p>
        </p:txBody>
      </p:sp>
      <p:sp>
        <p:nvSpPr>
          <p:cNvPr id="1027" name="Segnaposto testo 2"/>
          <p:cNvSpPr>
            <a:spLocks noGrp="1"/>
          </p:cNvSpPr>
          <p:nvPr>
            <p:ph type="body" idx="1"/>
          </p:nvPr>
        </p:nvSpPr>
        <p:spPr bwMode="auto">
          <a:xfrm>
            <a:off x="457200" y="2133600"/>
            <a:ext cx="8229600" cy="3838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pic>
        <p:nvPicPr>
          <p:cNvPr id="1028" name="Immagine 6" descr="esmo2012-logo.jpg"/>
          <p:cNvPicPr>
            <a:picLocks noChangeAspect="1"/>
          </p:cNvPicPr>
          <p:nvPr userDrawn="1"/>
        </p:nvPicPr>
        <p:blipFill>
          <a:blip r:embed="rId5"/>
          <a:srcRect/>
          <a:stretch>
            <a:fillRect/>
          </a:stretch>
        </p:blipFill>
        <p:spPr bwMode="auto">
          <a:xfrm>
            <a:off x="381000" y="5943600"/>
            <a:ext cx="2514600" cy="665163"/>
          </a:xfrm>
          <a:prstGeom prst="rect">
            <a:avLst/>
          </a:prstGeom>
          <a:noFill/>
          <a:ln w="9525">
            <a:noFill/>
            <a:miter lim="800000"/>
            <a:headEnd/>
            <a:tailEnd/>
          </a:ln>
        </p:spPr>
      </p:pic>
      <p:sp>
        <p:nvSpPr>
          <p:cNvPr id="1029" name="CasellaDiTesto 5"/>
          <p:cNvSpPr txBox="1">
            <a:spLocks noChangeArrowheads="1"/>
          </p:cNvSpPr>
          <p:nvPr userDrawn="1"/>
        </p:nvSpPr>
        <p:spPr bwMode="auto">
          <a:xfrm>
            <a:off x="6781800" y="6248400"/>
            <a:ext cx="1828800" cy="276225"/>
          </a:xfrm>
          <a:prstGeom prst="rect">
            <a:avLst/>
          </a:prstGeom>
          <a:noFill/>
          <a:ln>
            <a:noFill/>
          </a:ln>
          <a:extLst/>
        </p:spPr>
        <p:txBody>
          <a:bodyPr>
            <a:spAutoFit/>
          </a:bodyPr>
          <a:lstStyle>
            <a:lvl1pPr eaLnBrk="0" hangingPunct="0">
              <a:defRPr sz="2400">
                <a:solidFill>
                  <a:schemeClr val="tx1"/>
                </a:solidFill>
                <a:latin typeface="Arial" charset="0"/>
                <a:ea typeface="ＭＳ Ｐゴシック" pitchFamily="-1" charset="-128"/>
              </a:defRPr>
            </a:lvl1pPr>
            <a:lvl2pPr marL="742950" indent="-285750" eaLnBrk="0" hangingPunct="0">
              <a:defRPr sz="2400">
                <a:solidFill>
                  <a:schemeClr val="tx1"/>
                </a:solidFill>
                <a:latin typeface="Arial" charset="0"/>
                <a:ea typeface="ＭＳ Ｐゴシック" pitchFamily="-1" charset="-128"/>
              </a:defRPr>
            </a:lvl2pPr>
            <a:lvl3pPr marL="1143000" indent="-228600" eaLnBrk="0" hangingPunct="0">
              <a:defRPr sz="2400">
                <a:solidFill>
                  <a:schemeClr val="tx1"/>
                </a:solidFill>
                <a:latin typeface="Arial" charset="0"/>
                <a:ea typeface="ＭＳ Ｐゴシック" pitchFamily="-1" charset="-128"/>
              </a:defRPr>
            </a:lvl3pPr>
            <a:lvl4pPr marL="1600200" indent="-228600" eaLnBrk="0" hangingPunct="0">
              <a:defRPr sz="2400">
                <a:solidFill>
                  <a:schemeClr val="tx1"/>
                </a:solidFill>
                <a:latin typeface="Arial" charset="0"/>
                <a:ea typeface="ＭＳ Ｐゴシック" pitchFamily="-1" charset="-128"/>
              </a:defRPr>
            </a:lvl4pPr>
            <a:lvl5pPr marL="2057400" indent="-228600" eaLnBrk="0" hangingPunct="0">
              <a:defRPr sz="2400">
                <a:solidFill>
                  <a:schemeClr val="tx1"/>
                </a:solidFill>
                <a:latin typeface="Arial" charset="0"/>
                <a:ea typeface="ＭＳ Ｐゴシック" pitchFamily="-1"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pitchFamily="-1"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pitchFamily="-1"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pitchFamily="-1"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pitchFamily="-1" charset="-128"/>
              </a:defRPr>
            </a:lvl9pPr>
          </a:lstStyle>
          <a:p>
            <a:pPr algn="r" eaLnBrk="1" fontAlgn="base" hangingPunct="1">
              <a:spcBef>
                <a:spcPct val="0"/>
              </a:spcBef>
              <a:spcAft>
                <a:spcPct val="0"/>
              </a:spcAft>
              <a:defRPr/>
            </a:pPr>
            <a:r>
              <a:rPr lang="it-IT" sz="1200" b="1" smtClean="0">
                <a:solidFill>
                  <a:srgbClr val="E46C0A"/>
                </a:solidFill>
                <a:cs typeface="ＭＳ Ｐゴシック"/>
              </a:rPr>
              <a:t>www.esmo2012.org</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hf hdr="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Clr>
          <a:srgbClr val="1A5028"/>
        </a:buClr>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Clr>
          <a:srgbClr val="1A5028"/>
        </a:buClr>
        <a:buFont typeface="Arial" charset="0"/>
        <a:buChar char="–"/>
        <a:defRPr sz="2800" kern="1200">
          <a:solidFill>
            <a:schemeClr val="tx1"/>
          </a:solidFill>
          <a:latin typeface="+mn-lt"/>
          <a:ea typeface="ＭＳ Ｐゴシック" pitchFamily="-65" charset="-128"/>
          <a:cs typeface="ＭＳ Ｐゴシック"/>
        </a:defRPr>
      </a:lvl2pPr>
      <a:lvl3pPr marL="1143000" indent="-228600" algn="l" defTabSz="457200" rtl="0" eaLnBrk="0" fontAlgn="base" hangingPunct="0">
        <a:spcBef>
          <a:spcPct val="20000"/>
        </a:spcBef>
        <a:spcAft>
          <a:spcPct val="0"/>
        </a:spcAft>
        <a:buClr>
          <a:srgbClr val="1A5028"/>
        </a:buClr>
        <a:buFont typeface="Arial" charset="0"/>
        <a:buChar char="•"/>
        <a:defRPr sz="2400" kern="1200">
          <a:solidFill>
            <a:schemeClr val="tx1"/>
          </a:solidFill>
          <a:latin typeface="+mn-lt"/>
          <a:ea typeface="ＭＳ Ｐゴシック" pitchFamily="-65" charset="-128"/>
          <a:cs typeface="ＭＳ Ｐゴシック"/>
        </a:defRPr>
      </a:lvl3pPr>
      <a:lvl4pPr marL="1600200" indent="-228600" algn="l" defTabSz="457200" rtl="0" eaLnBrk="0" fontAlgn="base" hangingPunct="0">
        <a:spcBef>
          <a:spcPct val="20000"/>
        </a:spcBef>
        <a:spcAft>
          <a:spcPct val="0"/>
        </a:spcAft>
        <a:buClr>
          <a:srgbClr val="1A5028"/>
        </a:buClr>
        <a:buFont typeface="Arial" charset="0"/>
        <a:buChar char="–"/>
        <a:defRPr sz="2000" kern="1200">
          <a:solidFill>
            <a:schemeClr val="tx1"/>
          </a:solidFill>
          <a:latin typeface="+mn-lt"/>
          <a:ea typeface="ＭＳ Ｐゴシック" pitchFamily="-65" charset="-128"/>
          <a:cs typeface="ＭＳ Ｐゴシック"/>
        </a:defRPr>
      </a:lvl4pPr>
      <a:lvl5pPr marL="2057400" indent="-228600" algn="l" defTabSz="457200" rtl="0" eaLnBrk="0" fontAlgn="base" hangingPunct="0">
        <a:spcBef>
          <a:spcPct val="20000"/>
        </a:spcBef>
        <a:spcAft>
          <a:spcPct val="0"/>
        </a:spcAft>
        <a:buClr>
          <a:srgbClr val="1A5028"/>
        </a:buClr>
        <a:buFont typeface="Arial" charset="0"/>
        <a:buChar char="»"/>
        <a:defRPr sz="2000" kern="1200">
          <a:solidFill>
            <a:schemeClr val="tx1"/>
          </a:solidFill>
          <a:latin typeface="+mn-lt"/>
          <a:ea typeface="ＭＳ Ｐゴシック" pitchFamily="-65"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48"/>
            </a:gs>
            <a:gs pos="100000">
              <a:srgbClr val="000066"/>
            </a:gs>
          </a:gsLst>
          <a:lin ang="2700000" scaled="1"/>
        </a:gradFill>
        <a:effectLst/>
      </p:bgPr>
    </p:bg>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bwMode="auto">
          <a:xfrm>
            <a:off x="292100" y="1309688"/>
            <a:ext cx="8529638" cy="5370512"/>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80226" name="Rectangle 2"/>
          <p:cNvSpPr>
            <a:spLocks noGrp="1" noChangeArrowheads="1"/>
          </p:cNvSpPr>
          <p:nvPr>
            <p:ph type="title"/>
          </p:nvPr>
        </p:nvSpPr>
        <p:spPr bwMode="auto">
          <a:xfrm>
            <a:off x="292100" y="188913"/>
            <a:ext cx="8529638" cy="968375"/>
          </a:xfrm>
          <a:prstGeom prst="rect">
            <a:avLst/>
          </a:prstGeom>
          <a:noFill/>
          <a:ln w="9525">
            <a:noFill/>
            <a:miter lim="800000"/>
            <a:headEnd/>
            <a:tailEnd/>
          </a:ln>
          <a:effectLst/>
        </p:spPr>
        <p:txBody>
          <a:bodyPr vert="horz" wrap="square" lIns="0" tIns="45720" rIns="91440" bIns="45720" numCol="1" anchor="b" anchorCtr="0" compatLnSpc="1">
            <a:prstTxWarp prst="textNoShape">
              <a:avLst/>
            </a:prstTxWarp>
          </a:bodyPr>
          <a:lstStyle/>
          <a:p>
            <a:pPr lvl="0"/>
            <a:r>
              <a:rPr lang="en-GB" smtClean="0"/>
              <a:t>Click to edit Master title style</a:t>
            </a:r>
          </a:p>
        </p:txBody>
      </p:sp>
    </p:spTree>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mj-lt"/>
          <a:ea typeface="ＭＳ Ｐゴシック" charset="-128"/>
          <a:cs typeface="ＭＳ Ｐゴシック" charset="-128"/>
        </a:defRPr>
      </a:lvl1pPr>
      <a:lvl2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2pPr>
      <a:lvl3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3pPr>
      <a:lvl4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4pPr>
      <a:lvl5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5pPr>
      <a:lvl6pPr marL="4572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9pPr>
    </p:titleStyle>
    <p:bodyStyle>
      <a:lvl1pPr marL="288925" indent="-288925" algn="l" rtl="0" eaLnBrk="0" fontAlgn="base" hangingPunct="0">
        <a:spcBef>
          <a:spcPct val="0"/>
        </a:spcBef>
        <a:spcAft>
          <a:spcPct val="20000"/>
        </a:spcAft>
        <a:buClr>
          <a:schemeClr val="folHlink"/>
        </a:buClr>
        <a:buFont typeface="Arial" charset="0"/>
        <a:buChar char="●"/>
        <a:defRPr sz="2000" b="1">
          <a:solidFill>
            <a:schemeClr val="tx1"/>
          </a:solidFill>
          <a:latin typeface="+mn-lt"/>
          <a:ea typeface="ＭＳ Ｐゴシック" charset="-128"/>
          <a:cs typeface="ＭＳ Ｐゴシック" charset="-128"/>
        </a:defRPr>
      </a:lvl1pPr>
      <a:lvl2pPr marL="577850" indent="-287338" algn="l" rtl="0" eaLnBrk="0" fontAlgn="base" hangingPunct="0">
        <a:spcBef>
          <a:spcPct val="0"/>
        </a:spcBef>
        <a:spcAft>
          <a:spcPct val="20000"/>
        </a:spcAft>
        <a:buClr>
          <a:schemeClr val="tx1"/>
        </a:buClr>
        <a:buSzPct val="90000"/>
        <a:buFont typeface="Arial" charset="0"/>
        <a:buChar char="–"/>
        <a:defRPr sz="2000" b="1">
          <a:solidFill>
            <a:schemeClr val="tx1"/>
          </a:solidFill>
          <a:latin typeface="+mn-lt"/>
          <a:ea typeface="ＭＳ Ｐゴシック" charset="-128"/>
          <a:cs typeface="ＭＳ Ｐゴシック"/>
        </a:defRPr>
      </a:lvl2pPr>
      <a:lvl3pPr marL="858838" indent="-279400"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cs typeface="ＭＳ Ｐゴシック"/>
        </a:defRPr>
      </a:lvl3pPr>
      <a:lvl4pPr marL="1211263" indent="-350838"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cs typeface="ＭＳ Ｐゴシック"/>
        </a:defRPr>
      </a:lvl4pPr>
      <a:lvl5pPr marL="1492250" indent="-279400"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cs typeface="ＭＳ Ｐゴシック"/>
        </a:defRPr>
      </a:lvl5pPr>
      <a:lvl6pPr marL="1949450" indent="-279400" algn="l" rtl="0" fontAlgn="base">
        <a:spcBef>
          <a:spcPct val="0"/>
        </a:spcBef>
        <a:spcAft>
          <a:spcPct val="20000"/>
        </a:spcAft>
        <a:buClr>
          <a:schemeClr val="tx1"/>
        </a:buClr>
        <a:buFont typeface="Arial" charset="0"/>
        <a:buChar char="•"/>
        <a:defRPr sz="2000" b="1">
          <a:solidFill>
            <a:schemeClr val="tx1"/>
          </a:solidFill>
          <a:latin typeface="+mn-lt"/>
        </a:defRPr>
      </a:lvl6pPr>
      <a:lvl7pPr marL="2406650" indent="-279400" algn="l" rtl="0" fontAlgn="base">
        <a:spcBef>
          <a:spcPct val="0"/>
        </a:spcBef>
        <a:spcAft>
          <a:spcPct val="20000"/>
        </a:spcAft>
        <a:buClr>
          <a:schemeClr val="tx1"/>
        </a:buClr>
        <a:buFont typeface="Arial" charset="0"/>
        <a:buChar char="•"/>
        <a:defRPr sz="2000" b="1">
          <a:solidFill>
            <a:schemeClr val="tx1"/>
          </a:solidFill>
          <a:latin typeface="+mn-lt"/>
        </a:defRPr>
      </a:lvl7pPr>
      <a:lvl8pPr marL="2863850" indent="-279400" algn="l" rtl="0" fontAlgn="base">
        <a:spcBef>
          <a:spcPct val="0"/>
        </a:spcBef>
        <a:spcAft>
          <a:spcPct val="20000"/>
        </a:spcAft>
        <a:buClr>
          <a:schemeClr val="tx1"/>
        </a:buClr>
        <a:buFont typeface="Arial" charset="0"/>
        <a:buChar char="•"/>
        <a:defRPr sz="2000" b="1">
          <a:solidFill>
            <a:schemeClr val="tx1"/>
          </a:solidFill>
          <a:latin typeface="+mn-lt"/>
        </a:defRPr>
      </a:lvl8pPr>
      <a:lvl9pPr marL="3321050" indent="-279400" algn="l" rtl="0" fontAlgn="base">
        <a:spcBef>
          <a:spcPct val="0"/>
        </a:spcBef>
        <a:spcAft>
          <a:spcPct val="20000"/>
        </a:spcAft>
        <a:buClr>
          <a:schemeClr val="tx1"/>
        </a:buClr>
        <a:buFont typeface="Arial" charset="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48"/>
            </a:gs>
            <a:gs pos="100000">
              <a:srgbClr val="000066"/>
            </a:gs>
          </a:gsLst>
          <a:lin ang="2700000" scaled="1"/>
        </a:gra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92100" y="1309688"/>
            <a:ext cx="8529638" cy="537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80226" name="Rectangle 2"/>
          <p:cNvSpPr>
            <a:spLocks noGrp="1" noChangeArrowheads="1"/>
          </p:cNvSpPr>
          <p:nvPr>
            <p:ph type="title"/>
          </p:nvPr>
        </p:nvSpPr>
        <p:spPr bwMode="auto">
          <a:xfrm>
            <a:off x="292100" y="188913"/>
            <a:ext cx="8529638" cy="968375"/>
          </a:xfrm>
          <a:prstGeom prst="rect">
            <a:avLst/>
          </a:prstGeom>
          <a:noFill/>
          <a:ln w="9525">
            <a:noFill/>
            <a:miter lim="800000"/>
            <a:headEnd/>
            <a:tailEnd/>
          </a:ln>
          <a:effectLst/>
        </p:spPr>
        <p:txBody>
          <a:bodyPr vert="horz" wrap="square" lIns="0" tIns="45720" rIns="91440" bIns="45720" numCol="1" anchor="b" anchorCtr="0" compatLnSpc="1">
            <a:prstTxWarp prst="textNoShape">
              <a:avLst/>
            </a:prstTxWarp>
          </a:bodyPr>
          <a:lstStyle/>
          <a:p>
            <a:pPr lvl="0"/>
            <a:r>
              <a:rPr lang="en-GB" smtClean="0"/>
              <a:t>Click to edit Master title style</a:t>
            </a:r>
          </a:p>
        </p:txBody>
      </p:sp>
    </p:spTree>
  </p:cSld>
  <p:clrMap bg1="dk2" tx1="lt1" bg2="dk1"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mj-lt"/>
          <a:ea typeface="ＭＳ Ｐゴシック" charset="-128"/>
          <a:cs typeface="ＭＳ Ｐゴシック" charset="-128"/>
        </a:defRPr>
      </a:lvl1pPr>
      <a:lvl2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2pPr>
      <a:lvl3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3pPr>
      <a:lvl4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4pPr>
      <a:lvl5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5pPr>
      <a:lvl6pPr marL="4572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9pPr>
    </p:titleStyle>
    <p:bodyStyle>
      <a:lvl1pPr marL="288925" indent="-288925" algn="l" rtl="0" eaLnBrk="0" fontAlgn="base" hangingPunct="0">
        <a:spcBef>
          <a:spcPct val="0"/>
        </a:spcBef>
        <a:spcAft>
          <a:spcPct val="20000"/>
        </a:spcAft>
        <a:buClr>
          <a:schemeClr val="folHlink"/>
        </a:buClr>
        <a:buFont typeface="Arial" charset="0"/>
        <a:buChar char="●"/>
        <a:defRPr sz="2000" b="1">
          <a:solidFill>
            <a:schemeClr val="tx1"/>
          </a:solidFill>
          <a:latin typeface="+mn-lt"/>
          <a:ea typeface="ＭＳ Ｐゴシック" charset="-128"/>
          <a:cs typeface="ＭＳ Ｐゴシック" charset="-128"/>
        </a:defRPr>
      </a:lvl1pPr>
      <a:lvl2pPr marL="577850" indent="-287338" algn="l" rtl="0" eaLnBrk="0" fontAlgn="base" hangingPunct="0">
        <a:spcBef>
          <a:spcPct val="0"/>
        </a:spcBef>
        <a:spcAft>
          <a:spcPct val="20000"/>
        </a:spcAft>
        <a:buClr>
          <a:schemeClr val="tx1"/>
        </a:buClr>
        <a:buSzPct val="90000"/>
        <a:buFont typeface="Arial" charset="0"/>
        <a:buChar char="–"/>
        <a:defRPr sz="2000" b="1">
          <a:solidFill>
            <a:schemeClr val="tx1"/>
          </a:solidFill>
          <a:latin typeface="+mn-lt"/>
          <a:ea typeface="ＭＳ Ｐゴシック" charset="-128"/>
        </a:defRPr>
      </a:lvl2pPr>
      <a:lvl3pPr marL="858838" indent="-279400"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defRPr>
      </a:lvl3pPr>
      <a:lvl4pPr marL="1211263" indent="-350838"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defRPr>
      </a:lvl4pPr>
      <a:lvl5pPr marL="1492250" indent="-279400"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defRPr>
      </a:lvl5pPr>
      <a:lvl6pPr marL="1949450" indent="-279400" algn="l" rtl="0" fontAlgn="base">
        <a:spcBef>
          <a:spcPct val="0"/>
        </a:spcBef>
        <a:spcAft>
          <a:spcPct val="20000"/>
        </a:spcAft>
        <a:buClr>
          <a:schemeClr val="tx1"/>
        </a:buClr>
        <a:buFont typeface="Arial" charset="0"/>
        <a:buChar char="•"/>
        <a:defRPr sz="2000" b="1">
          <a:solidFill>
            <a:schemeClr val="tx1"/>
          </a:solidFill>
          <a:latin typeface="+mn-lt"/>
        </a:defRPr>
      </a:lvl6pPr>
      <a:lvl7pPr marL="2406650" indent="-279400" algn="l" rtl="0" fontAlgn="base">
        <a:spcBef>
          <a:spcPct val="0"/>
        </a:spcBef>
        <a:spcAft>
          <a:spcPct val="20000"/>
        </a:spcAft>
        <a:buClr>
          <a:schemeClr val="tx1"/>
        </a:buClr>
        <a:buFont typeface="Arial" charset="0"/>
        <a:buChar char="•"/>
        <a:defRPr sz="2000" b="1">
          <a:solidFill>
            <a:schemeClr val="tx1"/>
          </a:solidFill>
          <a:latin typeface="+mn-lt"/>
        </a:defRPr>
      </a:lvl7pPr>
      <a:lvl8pPr marL="2863850" indent="-279400" algn="l" rtl="0" fontAlgn="base">
        <a:spcBef>
          <a:spcPct val="0"/>
        </a:spcBef>
        <a:spcAft>
          <a:spcPct val="20000"/>
        </a:spcAft>
        <a:buClr>
          <a:schemeClr val="tx1"/>
        </a:buClr>
        <a:buFont typeface="Arial" charset="0"/>
        <a:buChar char="•"/>
        <a:defRPr sz="2000" b="1">
          <a:solidFill>
            <a:schemeClr val="tx1"/>
          </a:solidFill>
          <a:latin typeface="+mn-lt"/>
        </a:defRPr>
      </a:lvl8pPr>
      <a:lvl9pPr marL="3321050" indent="-279400" algn="l" rtl="0" fontAlgn="base">
        <a:spcBef>
          <a:spcPct val="0"/>
        </a:spcBef>
        <a:spcAft>
          <a:spcPct val="20000"/>
        </a:spcAft>
        <a:buClr>
          <a:schemeClr val="tx1"/>
        </a:buClr>
        <a:buFont typeface="Arial" charset="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AC87FC-FB2D-0A47-B52B-5FE683782037}" type="datetimeFigureOut">
              <a:rPr lang="en-US" smtClean="0">
                <a:solidFill>
                  <a:prstClr val="black">
                    <a:tint val="75000"/>
                  </a:prstClr>
                </a:solidFill>
                <a:latin typeface="Calibri"/>
              </a:rPr>
              <a:pPr/>
              <a:t>4/8/13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3A473B-B848-A642-AF4B-112B86BC4E0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9622144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48"/>
            </a:gs>
            <a:gs pos="100000">
              <a:srgbClr val="000066"/>
            </a:gs>
          </a:gsLst>
          <a:lin ang="2700000" scaled="1"/>
        </a:gra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92100" y="1309688"/>
            <a:ext cx="8529638" cy="537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0226" name="Rectangle 2"/>
          <p:cNvSpPr>
            <a:spLocks noGrp="1" noChangeArrowheads="1"/>
          </p:cNvSpPr>
          <p:nvPr>
            <p:ph type="title"/>
          </p:nvPr>
        </p:nvSpPr>
        <p:spPr bwMode="auto">
          <a:xfrm>
            <a:off x="292100" y="188913"/>
            <a:ext cx="8529638" cy="968375"/>
          </a:xfrm>
          <a:prstGeom prst="rect">
            <a:avLst/>
          </a:prstGeom>
          <a:noFill/>
          <a:ln w="9525">
            <a:noFill/>
            <a:miter lim="800000"/>
            <a:headEnd/>
            <a:tailEnd/>
          </a:ln>
          <a:effectLst/>
        </p:spPr>
        <p:txBody>
          <a:bodyPr vert="horz" wrap="square" lIns="0" tIns="45720" rIns="91440" bIns="45720" numCol="1" anchor="b" anchorCtr="0" compatLnSpc="1">
            <a:prstTxWarp prst="textNoShape">
              <a:avLst/>
            </a:prstTxWarp>
          </a:bodyPr>
          <a:lstStyle/>
          <a:p>
            <a:pPr lvl="0"/>
            <a:r>
              <a:rPr lang="en-GB" smtClean="0"/>
              <a:t>Click to edit Master title style</a:t>
            </a:r>
          </a:p>
        </p:txBody>
      </p:sp>
    </p:spTree>
  </p:cSld>
  <p:clrMap bg1="dk2" tx1="lt1" bg2="dk1"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xStyles>
    <p:titleStyle>
      <a:lvl1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mj-lt"/>
          <a:ea typeface="ＭＳ Ｐゴシック" charset="-128"/>
          <a:cs typeface="ＭＳ Ｐゴシック" charset="-128"/>
        </a:defRPr>
      </a:lvl1pPr>
      <a:lvl2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2pPr>
      <a:lvl3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3pPr>
      <a:lvl4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4pPr>
      <a:lvl5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5pPr>
      <a:lvl6pPr marL="4572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9pPr>
    </p:titleStyle>
    <p:bodyStyle>
      <a:lvl1pPr marL="288925" indent="-288925" algn="l" rtl="0" eaLnBrk="0" fontAlgn="base" hangingPunct="0">
        <a:spcBef>
          <a:spcPct val="0"/>
        </a:spcBef>
        <a:spcAft>
          <a:spcPct val="20000"/>
        </a:spcAft>
        <a:buClr>
          <a:schemeClr val="folHlink"/>
        </a:buClr>
        <a:buFont typeface="Arial" charset="0"/>
        <a:buChar char="●"/>
        <a:defRPr sz="2000" b="1">
          <a:solidFill>
            <a:schemeClr val="tx1"/>
          </a:solidFill>
          <a:latin typeface="+mn-lt"/>
          <a:ea typeface="ＭＳ Ｐゴシック" charset="-128"/>
          <a:cs typeface="ＭＳ Ｐゴシック" charset="-128"/>
        </a:defRPr>
      </a:lvl1pPr>
      <a:lvl2pPr marL="577850" indent="-287338" algn="l" rtl="0" eaLnBrk="0" fontAlgn="base" hangingPunct="0">
        <a:spcBef>
          <a:spcPct val="0"/>
        </a:spcBef>
        <a:spcAft>
          <a:spcPct val="20000"/>
        </a:spcAft>
        <a:buClr>
          <a:schemeClr val="tx1"/>
        </a:buClr>
        <a:buSzPct val="90000"/>
        <a:buFont typeface="Arial" charset="0"/>
        <a:buChar char="–"/>
        <a:defRPr sz="2000" b="1">
          <a:solidFill>
            <a:schemeClr val="tx1"/>
          </a:solidFill>
          <a:latin typeface="+mn-lt"/>
          <a:ea typeface="ＭＳ Ｐゴシック" charset="-128"/>
        </a:defRPr>
      </a:lvl2pPr>
      <a:lvl3pPr marL="858838" indent="-279400"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defRPr>
      </a:lvl3pPr>
      <a:lvl4pPr marL="1211263" indent="-350838"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defRPr>
      </a:lvl4pPr>
      <a:lvl5pPr marL="1492250" indent="-279400" algn="l" rtl="0" eaLnBrk="0" fontAlgn="base" hangingPunct="0">
        <a:spcBef>
          <a:spcPct val="0"/>
        </a:spcBef>
        <a:spcAft>
          <a:spcPct val="20000"/>
        </a:spcAft>
        <a:buClr>
          <a:schemeClr val="tx1"/>
        </a:buClr>
        <a:buFont typeface="Arial" charset="0"/>
        <a:buChar char="•"/>
        <a:defRPr sz="2000" b="1">
          <a:solidFill>
            <a:schemeClr val="tx1"/>
          </a:solidFill>
          <a:latin typeface="+mn-lt"/>
          <a:ea typeface="ＭＳ Ｐゴシック" charset="-128"/>
        </a:defRPr>
      </a:lvl5pPr>
      <a:lvl6pPr marL="1949450" indent="-279400" algn="l" rtl="0" fontAlgn="base">
        <a:spcBef>
          <a:spcPct val="0"/>
        </a:spcBef>
        <a:spcAft>
          <a:spcPct val="20000"/>
        </a:spcAft>
        <a:buClr>
          <a:schemeClr val="tx1"/>
        </a:buClr>
        <a:buFont typeface="Arial" charset="0"/>
        <a:buChar char="•"/>
        <a:defRPr sz="2000" b="1">
          <a:solidFill>
            <a:schemeClr val="tx1"/>
          </a:solidFill>
          <a:latin typeface="+mn-lt"/>
        </a:defRPr>
      </a:lvl6pPr>
      <a:lvl7pPr marL="2406650" indent="-279400" algn="l" rtl="0" fontAlgn="base">
        <a:spcBef>
          <a:spcPct val="0"/>
        </a:spcBef>
        <a:spcAft>
          <a:spcPct val="20000"/>
        </a:spcAft>
        <a:buClr>
          <a:schemeClr val="tx1"/>
        </a:buClr>
        <a:buFont typeface="Arial" charset="0"/>
        <a:buChar char="•"/>
        <a:defRPr sz="2000" b="1">
          <a:solidFill>
            <a:schemeClr val="tx1"/>
          </a:solidFill>
          <a:latin typeface="+mn-lt"/>
        </a:defRPr>
      </a:lvl7pPr>
      <a:lvl8pPr marL="2863850" indent="-279400" algn="l" rtl="0" fontAlgn="base">
        <a:spcBef>
          <a:spcPct val="0"/>
        </a:spcBef>
        <a:spcAft>
          <a:spcPct val="20000"/>
        </a:spcAft>
        <a:buClr>
          <a:schemeClr val="tx1"/>
        </a:buClr>
        <a:buFont typeface="Arial" charset="0"/>
        <a:buChar char="•"/>
        <a:defRPr sz="2000" b="1">
          <a:solidFill>
            <a:schemeClr val="tx1"/>
          </a:solidFill>
          <a:latin typeface="+mn-lt"/>
        </a:defRPr>
      </a:lvl8pPr>
      <a:lvl9pPr marL="3321050" indent="-279400" algn="l" rtl="0" fontAlgn="base">
        <a:spcBef>
          <a:spcPct val="0"/>
        </a:spcBef>
        <a:spcAft>
          <a:spcPct val="20000"/>
        </a:spcAft>
        <a:buClr>
          <a:schemeClr val="tx1"/>
        </a:buClr>
        <a:buFont typeface="Arial" charset="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4" Type="http://schemas.openxmlformats.org/officeDocument/2006/relationships/chart" Target="../charts/chart6.xml"/><Relationship Id="rId1" Type="http://schemas.openxmlformats.org/officeDocument/2006/relationships/slideLayout" Target="../slideLayouts/slideLayout1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3.xml"/><Relationship Id="rId3"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hyperlink" Target="http://www.caymanchem.com/app/template/Article.vm/article/2187" TargetMode="External"/><Relationship Id="rId1" Type="http://schemas.openxmlformats.org/officeDocument/2006/relationships/slideLayout" Target="../slideLayouts/slideLayout6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8.tiff"/><Relationship Id="rId4" Type="http://schemas.openxmlformats.org/officeDocument/2006/relationships/image" Target="../media/image19.tiff"/><Relationship Id="rId1" Type="http://schemas.openxmlformats.org/officeDocument/2006/relationships/slideLayout" Target="../slideLayouts/slideLayout4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8.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23.xml"/><Relationship Id="rId3" Type="http://schemas.openxmlformats.org/officeDocument/2006/relationships/chart" Target="../charts/char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8.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4.xml"/><Relationship Id="rId3" Type="http://schemas.openxmlformats.org/officeDocument/2006/relationships/chart" Target="../charts/char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7.xml"/><Relationship Id="rId2" Type="http://schemas.openxmlformats.org/officeDocument/2006/relationships/notesSlide" Target="../notesSlides/notesSlide5.xml"/><Relationship Id="rId3" Type="http://schemas.openxmlformats.org/officeDocument/2006/relationships/chart" Target="../charts/char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chart" Target="../charts/chart4.xml"/><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ea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9945830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000090"/>
                </a:solidFill>
                <a:effectLst/>
              </a:rPr>
              <a:t>Primary Endpoint: PFS by Independent Radiologic Review (ITT Population)</a:t>
            </a:r>
            <a:endParaRPr lang="en-US" dirty="0">
              <a:solidFill>
                <a:srgbClr val="000090"/>
              </a:solidFill>
              <a:effectLst/>
            </a:endParaRPr>
          </a:p>
        </p:txBody>
      </p:sp>
      <p:pic>
        <p:nvPicPr>
          <p:cNvPr id="202" name="Picture 201" descr="PFS graph on white_2012-Aug-27b (3).JPG"/>
          <p:cNvPicPr>
            <a:picLocks noChangeAspect="1"/>
          </p:cNvPicPr>
          <p:nvPr/>
        </p:nvPicPr>
        <p:blipFill rotWithShape="1">
          <a:blip r:embed="rId3">
            <a:extLst>
              <a:ext uri="{28A0092B-C50C-407E-A947-70E740481C1C}">
                <a14:useLocalDpi xmlns:a14="http://schemas.microsoft.com/office/drawing/2010/main" val="0"/>
              </a:ext>
            </a:extLst>
          </a:blip>
          <a:srcRect t="13661" b="4379"/>
          <a:stretch/>
        </p:blipFill>
        <p:spPr>
          <a:xfrm>
            <a:off x="1066427" y="1460498"/>
            <a:ext cx="7315203" cy="4673602"/>
          </a:xfrm>
          <a:prstGeom prst="rect">
            <a:avLst/>
          </a:prstGeom>
        </p:spPr>
      </p:pic>
      <p:sp>
        <p:nvSpPr>
          <p:cNvPr id="204" name="Rectangle 7"/>
          <p:cNvSpPr>
            <a:spLocks noChangeArrowheads="1"/>
          </p:cNvSpPr>
          <p:nvPr/>
        </p:nvSpPr>
        <p:spPr bwMode="auto">
          <a:xfrm>
            <a:off x="6020145" y="6468704"/>
            <a:ext cx="28015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914400" fontAlgn="base">
              <a:spcBef>
                <a:spcPct val="0"/>
              </a:spcBef>
              <a:spcAft>
                <a:spcPct val="20000"/>
              </a:spcAft>
              <a:buClr>
                <a:srgbClr val="E9C550"/>
              </a:buClr>
              <a:buFont typeface="Arial" charset="0"/>
              <a:buNone/>
            </a:pPr>
            <a:r>
              <a:rPr lang="en-US" sz="1200" b="1" dirty="0" smtClean="0">
                <a:solidFill>
                  <a:srgbClr val="000090"/>
                </a:solidFill>
                <a:latin typeface="Arial" pitchFamily="34" charset="0"/>
                <a:cs typeface="Arial" pitchFamily="34" charset="0"/>
              </a:rPr>
              <a:t>Courtesy of Shaw et al., ESMO 2012</a:t>
            </a:r>
            <a:endParaRPr lang="en-US" sz="1200" b="1" dirty="0">
              <a:solidFill>
                <a:srgbClr val="000090"/>
              </a:solidFill>
              <a:latin typeface="Arial" pitchFamily="34" charset="0"/>
              <a:cs typeface="Arial" pitchFamily="34" charset="0"/>
            </a:endParaRPr>
          </a:p>
        </p:txBody>
      </p:sp>
    </p:spTree>
    <p:extLst>
      <p:ext uri="{BB962C8B-B14F-4D97-AF65-F5344CB8AC3E}">
        <p14:creationId xmlns:p14="http://schemas.microsoft.com/office/powerpoint/2010/main" val="30693206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20" name="Chart 19"/>
          <p:cNvGraphicFramePr>
            <a:graphicFrameLocks/>
          </p:cNvGraphicFramePr>
          <p:nvPr>
            <p:extLst>
              <p:ext uri="{D42A27DB-BD31-4B8C-83A1-F6EECF244321}">
                <p14:modId xmlns:p14="http://schemas.microsoft.com/office/powerpoint/2010/main" val="1662867214"/>
              </p:ext>
            </p:extLst>
          </p:nvPr>
        </p:nvGraphicFramePr>
        <p:xfrm>
          <a:off x="1124959" y="2278223"/>
          <a:ext cx="3264793" cy="368935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10442" y="6482278"/>
            <a:ext cx="4116833" cy="276999"/>
          </a:xfrm>
          <a:prstGeom prst="rect">
            <a:avLst/>
          </a:prstGeom>
          <a:noFill/>
        </p:spPr>
        <p:txBody>
          <a:bodyPr wrap="none" rtlCol="0">
            <a:spAutoFit/>
          </a:bodyPr>
          <a:lstStyle/>
          <a:p>
            <a:pPr defTabSz="914400" fontAlgn="base">
              <a:spcBef>
                <a:spcPct val="0"/>
              </a:spcBef>
              <a:spcAft>
                <a:spcPct val="0"/>
              </a:spcAft>
            </a:pPr>
            <a:r>
              <a:rPr lang="en-US" sz="1200" b="1" baseline="50000" dirty="0" err="1" smtClean="0">
                <a:solidFill>
                  <a:srgbClr val="000090"/>
                </a:solidFill>
                <a:latin typeface="Arial" pitchFamily="34" charset="0"/>
                <a:cs typeface="Arial" pitchFamily="34" charset="0"/>
              </a:rPr>
              <a:t>a</a:t>
            </a:r>
            <a:r>
              <a:rPr lang="en-US" sz="1200" b="1" dirty="0" err="1" smtClean="0">
                <a:solidFill>
                  <a:srgbClr val="000090"/>
                </a:solidFill>
                <a:latin typeface="Arial" pitchFamily="34" charset="0"/>
                <a:cs typeface="Arial" pitchFamily="34" charset="0"/>
              </a:rPr>
              <a:t>RECIST</a:t>
            </a:r>
            <a:r>
              <a:rPr lang="en-US" sz="1200" b="1" dirty="0" smtClean="0">
                <a:solidFill>
                  <a:srgbClr val="000090"/>
                </a:solidFill>
                <a:latin typeface="Arial" pitchFamily="34" charset="0"/>
                <a:cs typeface="Arial" pitchFamily="34" charset="0"/>
              </a:rPr>
              <a:t> v1.1; </a:t>
            </a:r>
            <a:r>
              <a:rPr lang="en-US" sz="1200" b="1" baseline="40000" dirty="0" err="1" smtClean="0">
                <a:solidFill>
                  <a:srgbClr val="000090"/>
                </a:solidFill>
                <a:latin typeface="Arial" pitchFamily="34" charset="0"/>
                <a:cs typeface="Arial" pitchFamily="34" charset="0"/>
              </a:rPr>
              <a:t>b</a:t>
            </a:r>
            <a:r>
              <a:rPr lang="en-US" sz="1200" b="1" dirty="0" err="1" smtClean="0">
                <a:solidFill>
                  <a:srgbClr val="000090"/>
                </a:solidFill>
                <a:latin typeface="Arial" pitchFamily="34" charset="0"/>
                <a:cs typeface="Arial" pitchFamily="34" charset="0"/>
              </a:rPr>
              <a:t>ITT</a:t>
            </a:r>
            <a:r>
              <a:rPr lang="en-US" sz="1200" b="1" dirty="0" smtClean="0">
                <a:solidFill>
                  <a:srgbClr val="000090"/>
                </a:solidFill>
                <a:latin typeface="Arial" pitchFamily="34" charset="0"/>
                <a:cs typeface="Arial" pitchFamily="34" charset="0"/>
              </a:rPr>
              <a:t> population; </a:t>
            </a:r>
            <a:r>
              <a:rPr lang="en-US" sz="1200" b="1" baseline="50000" dirty="0" err="1" smtClean="0">
                <a:solidFill>
                  <a:srgbClr val="000090"/>
                </a:solidFill>
                <a:latin typeface="Arial" pitchFamily="34" charset="0"/>
                <a:cs typeface="Arial" pitchFamily="34" charset="0"/>
              </a:rPr>
              <a:t>c</a:t>
            </a:r>
            <a:r>
              <a:rPr lang="en-US" sz="1200" b="1" dirty="0" err="1" smtClean="0">
                <a:solidFill>
                  <a:srgbClr val="000090"/>
                </a:solidFill>
                <a:latin typeface="Arial" pitchFamily="34" charset="0"/>
                <a:cs typeface="Arial" pitchFamily="34" charset="0"/>
              </a:rPr>
              <a:t>as</a:t>
            </a:r>
            <a:r>
              <a:rPr lang="en-US" sz="1200" b="1" dirty="0" smtClean="0">
                <a:solidFill>
                  <a:srgbClr val="000090"/>
                </a:solidFill>
                <a:latin typeface="Arial" pitchFamily="34" charset="0"/>
                <a:cs typeface="Arial" pitchFamily="34" charset="0"/>
              </a:rPr>
              <a:t>-treated population</a:t>
            </a:r>
            <a:endParaRPr lang="en-US" sz="1200" b="1" dirty="0">
              <a:solidFill>
                <a:srgbClr val="000090"/>
              </a:solidFill>
              <a:latin typeface="Arial" pitchFamily="34" charset="0"/>
              <a:cs typeface="Arial" pitchFamily="34" charset="0"/>
            </a:endParaRPr>
          </a:p>
        </p:txBody>
      </p:sp>
      <p:sp>
        <p:nvSpPr>
          <p:cNvPr id="272386" name="Rectangle 2"/>
          <p:cNvSpPr>
            <a:spLocks noGrp="1" noChangeArrowheads="1"/>
          </p:cNvSpPr>
          <p:nvPr>
            <p:ph type="title"/>
          </p:nvPr>
        </p:nvSpPr>
        <p:spPr>
          <a:xfrm>
            <a:off x="431800" y="-39687"/>
            <a:ext cx="8529638" cy="968375"/>
          </a:xfrm>
        </p:spPr>
        <p:txBody>
          <a:bodyPr/>
          <a:lstStyle/>
          <a:p>
            <a:r>
              <a:rPr lang="en-US" dirty="0" smtClean="0">
                <a:solidFill>
                  <a:srgbClr val="000090"/>
                </a:solidFill>
                <a:effectLst/>
              </a:rPr>
              <a:t>Improved Response </a:t>
            </a:r>
            <a:r>
              <a:rPr lang="en-US" dirty="0" err="1" smtClean="0">
                <a:solidFill>
                  <a:srgbClr val="000090"/>
                </a:solidFill>
                <a:effectLst/>
              </a:rPr>
              <a:t>Rate</a:t>
            </a:r>
            <a:r>
              <a:rPr lang="en-US" baseline="30000" dirty="0" err="1" smtClean="0">
                <a:solidFill>
                  <a:srgbClr val="000090"/>
                </a:solidFill>
                <a:effectLst/>
              </a:rPr>
              <a:t>a</a:t>
            </a:r>
            <a:endParaRPr lang="en-US" baseline="30000" dirty="0">
              <a:solidFill>
                <a:srgbClr val="000090"/>
              </a:solidFill>
              <a:effectLst/>
            </a:endParaRPr>
          </a:p>
        </p:txBody>
      </p:sp>
      <p:sp>
        <p:nvSpPr>
          <p:cNvPr id="8" name="TextBox 10"/>
          <p:cNvSpPr txBox="1">
            <a:spLocks noChangeArrowheads="1"/>
          </p:cNvSpPr>
          <p:nvPr/>
        </p:nvSpPr>
        <p:spPr bwMode="auto">
          <a:xfrm>
            <a:off x="2034244" y="2378284"/>
            <a:ext cx="5840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65.3</a:t>
            </a:r>
            <a:endParaRPr lang="en-GB" dirty="0">
              <a:solidFill>
                <a:srgbClr val="000090"/>
              </a:solidFill>
            </a:endParaRPr>
          </a:p>
        </p:txBody>
      </p:sp>
      <p:sp>
        <p:nvSpPr>
          <p:cNvPr id="9" name="TextBox 10"/>
          <p:cNvSpPr txBox="1">
            <a:spLocks noChangeArrowheads="1"/>
          </p:cNvSpPr>
          <p:nvPr/>
        </p:nvSpPr>
        <p:spPr bwMode="auto">
          <a:xfrm>
            <a:off x="2895214" y="4351746"/>
            <a:ext cx="5840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19.5</a:t>
            </a:r>
            <a:endParaRPr lang="en-GB" dirty="0">
              <a:solidFill>
                <a:srgbClr val="000090"/>
              </a:solidFill>
            </a:endParaRPr>
          </a:p>
        </p:txBody>
      </p:sp>
      <p:sp>
        <p:nvSpPr>
          <p:cNvPr id="3" name="TextBox 2"/>
          <p:cNvSpPr txBox="1"/>
          <p:nvPr/>
        </p:nvSpPr>
        <p:spPr>
          <a:xfrm rot="16200000">
            <a:off x="-1271186" y="3954271"/>
            <a:ext cx="3490527" cy="338554"/>
          </a:xfrm>
          <a:prstGeom prst="rect">
            <a:avLst/>
          </a:prstGeom>
          <a:noFill/>
        </p:spPr>
        <p:txBody>
          <a:bodyPr wrap="square" rtlCol="0">
            <a:spAutoFit/>
          </a:bodyPr>
          <a:lstStyle/>
          <a:p>
            <a:pPr algn="ctr" defTabSz="914400" fontAlgn="base">
              <a:spcBef>
                <a:spcPct val="0"/>
              </a:spcBef>
              <a:spcAft>
                <a:spcPct val="0"/>
              </a:spcAft>
            </a:pPr>
            <a:r>
              <a:rPr lang="en-US" sz="1600" b="1" dirty="0" smtClean="0">
                <a:solidFill>
                  <a:srgbClr val="000090"/>
                </a:solidFill>
                <a:latin typeface="Arial" pitchFamily="34" charset="0"/>
                <a:cs typeface="Arial" pitchFamily="34" charset="0"/>
              </a:rPr>
              <a:t>ORR (%)</a:t>
            </a:r>
            <a:endParaRPr lang="en-US" sz="1600" b="1" dirty="0">
              <a:solidFill>
                <a:srgbClr val="000090"/>
              </a:solidFill>
              <a:latin typeface="Arial" pitchFamily="34" charset="0"/>
              <a:cs typeface="Arial" pitchFamily="34" charset="0"/>
            </a:endParaRPr>
          </a:p>
        </p:txBody>
      </p:sp>
      <p:sp>
        <p:nvSpPr>
          <p:cNvPr id="2" name="TextBox 1"/>
          <p:cNvSpPr txBox="1"/>
          <p:nvPr/>
        </p:nvSpPr>
        <p:spPr>
          <a:xfrm>
            <a:off x="432712" y="1354386"/>
            <a:ext cx="4498347" cy="338554"/>
          </a:xfrm>
          <a:prstGeom prst="rect">
            <a:avLst/>
          </a:prstGeom>
          <a:noFill/>
        </p:spPr>
        <p:txBody>
          <a:bodyPr wrap="none" rtlCol="0">
            <a:spAutoFit/>
          </a:bodyPr>
          <a:lstStyle/>
          <a:p>
            <a:pPr defTabSz="914400" fontAlgn="base">
              <a:spcBef>
                <a:spcPct val="0"/>
              </a:spcBef>
              <a:spcAft>
                <a:spcPct val="0"/>
              </a:spcAft>
            </a:pPr>
            <a:r>
              <a:rPr lang="en-US" sz="1600" b="1" dirty="0" smtClean="0">
                <a:solidFill>
                  <a:srgbClr val="000090"/>
                </a:solidFill>
                <a:latin typeface="Arial" pitchFamily="34" charset="0"/>
                <a:cs typeface="Arial" pitchFamily="34" charset="0"/>
              </a:rPr>
              <a:t>ORR ratio: 3.4 (95% CI: 2.5 to 4.7); P&lt;0.0001 </a:t>
            </a:r>
            <a:endParaRPr lang="en-US" sz="1600" b="1" dirty="0">
              <a:solidFill>
                <a:srgbClr val="000090"/>
              </a:solidFill>
              <a:latin typeface="Arial" pitchFamily="34" charset="0"/>
              <a:cs typeface="Arial" pitchFamily="34" charset="0"/>
            </a:endParaRPr>
          </a:p>
        </p:txBody>
      </p:sp>
      <p:sp>
        <p:nvSpPr>
          <p:cNvPr id="28" name="Rectangle 27"/>
          <p:cNvSpPr/>
          <p:nvPr/>
        </p:nvSpPr>
        <p:spPr bwMode="auto">
          <a:xfrm>
            <a:off x="2599780" y="2131423"/>
            <a:ext cx="144000" cy="144000"/>
          </a:xfrm>
          <a:prstGeom prst="rect">
            <a:avLst/>
          </a:prstGeom>
          <a:solidFill>
            <a:srgbClr val="FFC000"/>
          </a:solidFill>
          <a:ln w="22225" cap="sq" cmpd="sng" algn="ctr">
            <a:no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200" b="1" smtClean="0">
              <a:solidFill>
                <a:srgbClr val="000090"/>
              </a:solidFill>
              <a:latin typeface="Arial" charset="0"/>
              <a:cs typeface="Arial" pitchFamily="34" charset="0"/>
            </a:endParaRPr>
          </a:p>
        </p:txBody>
      </p:sp>
      <p:sp>
        <p:nvSpPr>
          <p:cNvPr id="29" name="Rectangle 28"/>
          <p:cNvSpPr/>
          <p:nvPr/>
        </p:nvSpPr>
        <p:spPr bwMode="auto">
          <a:xfrm>
            <a:off x="2599780" y="1869486"/>
            <a:ext cx="144000" cy="144000"/>
          </a:xfrm>
          <a:prstGeom prst="rect">
            <a:avLst/>
          </a:prstGeom>
          <a:solidFill>
            <a:schemeClr val="accent2"/>
          </a:solidFill>
          <a:ln w="22225" cap="sq" cmpd="sng" algn="ctr">
            <a:no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200" b="1" smtClean="0">
              <a:solidFill>
                <a:srgbClr val="000090"/>
              </a:solidFill>
              <a:latin typeface="Arial" charset="0"/>
              <a:cs typeface="Arial" pitchFamily="34" charset="0"/>
            </a:endParaRPr>
          </a:p>
        </p:txBody>
      </p:sp>
      <p:sp>
        <p:nvSpPr>
          <p:cNvPr id="12" name="TextBox 11"/>
          <p:cNvSpPr txBox="1"/>
          <p:nvPr/>
        </p:nvSpPr>
        <p:spPr>
          <a:xfrm>
            <a:off x="2772899" y="1787598"/>
            <a:ext cx="1763624" cy="307777"/>
          </a:xfrm>
          <a:prstGeom prst="rect">
            <a:avLst/>
          </a:prstGeom>
          <a:noFill/>
        </p:spPr>
        <p:txBody>
          <a:bodyPr wrap="none" rtlCol="0">
            <a:spAutoFit/>
          </a:bodyPr>
          <a:lstStyle/>
          <a:p>
            <a:pPr defTabSz="914400" fontAlgn="base">
              <a:spcBef>
                <a:spcPct val="0"/>
              </a:spcBef>
              <a:spcAft>
                <a:spcPct val="0"/>
              </a:spcAft>
            </a:pPr>
            <a:r>
              <a:rPr lang="en-US" sz="1400" b="1" dirty="0" smtClean="0">
                <a:solidFill>
                  <a:srgbClr val="000090"/>
                </a:solidFill>
                <a:latin typeface="Arial" pitchFamily="34" charset="0"/>
                <a:cs typeface="Arial" pitchFamily="34" charset="0"/>
              </a:rPr>
              <a:t>Crizotinib (n=173</a:t>
            </a:r>
            <a:r>
              <a:rPr lang="en-US" sz="1400" b="1" baseline="40000" dirty="0" smtClean="0">
                <a:solidFill>
                  <a:srgbClr val="000090"/>
                </a:solidFill>
                <a:latin typeface="Arial" pitchFamily="34" charset="0"/>
                <a:cs typeface="Arial" pitchFamily="34" charset="0"/>
              </a:rPr>
              <a:t>b</a:t>
            </a:r>
            <a:r>
              <a:rPr lang="en-US" sz="1400" b="1" dirty="0" smtClean="0">
                <a:solidFill>
                  <a:srgbClr val="000090"/>
                </a:solidFill>
                <a:latin typeface="Arial" pitchFamily="34" charset="0"/>
                <a:cs typeface="Arial" pitchFamily="34" charset="0"/>
              </a:rPr>
              <a:t>)</a:t>
            </a:r>
            <a:endParaRPr lang="en-US" sz="1400" b="1" baseline="30000" dirty="0">
              <a:solidFill>
                <a:srgbClr val="000090"/>
              </a:solidFill>
              <a:latin typeface="Arial" pitchFamily="34" charset="0"/>
              <a:cs typeface="Arial" pitchFamily="34" charset="0"/>
            </a:endParaRPr>
          </a:p>
        </p:txBody>
      </p:sp>
      <p:sp>
        <p:nvSpPr>
          <p:cNvPr id="33" name="TextBox 32"/>
          <p:cNvSpPr txBox="1"/>
          <p:nvPr/>
        </p:nvSpPr>
        <p:spPr>
          <a:xfrm>
            <a:off x="2772899" y="2049535"/>
            <a:ext cx="2191626" cy="307777"/>
          </a:xfrm>
          <a:prstGeom prst="rect">
            <a:avLst/>
          </a:prstGeom>
          <a:noFill/>
        </p:spPr>
        <p:txBody>
          <a:bodyPr wrap="none" rtlCol="0">
            <a:spAutoFit/>
          </a:bodyPr>
          <a:lstStyle/>
          <a:p>
            <a:pPr defTabSz="914400" fontAlgn="base">
              <a:spcBef>
                <a:spcPct val="0"/>
              </a:spcBef>
              <a:spcAft>
                <a:spcPct val="0"/>
              </a:spcAft>
            </a:pPr>
            <a:r>
              <a:rPr lang="en-US" sz="1400" b="1" dirty="0" smtClean="0">
                <a:solidFill>
                  <a:srgbClr val="000090"/>
                </a:solidFill>
                <a:latin typeface="Arial" pitchFamily="34" charset="0"/>
                <a:cs typeface="Arial" pitchFamily="34" charset="0"/>
              </a:rPr>
              <a:t>Chemotherapy (n=174</a:t>
            </a:r>
            <a:r>
              <a:rPr lang="en-US" sz="1400" b="1" baseline="40000" dirty="0" smtClean="0">
                <a:solidFill>
                  <a:srgbClr val="000090"/>
                </a:solidFill>
                <a:latin typeface="Arial" pitchFamily="34" charset="0"/>
                <a:cs typeface="Arial" pitchFamily="34" charset="0"/>
              </a:rPr>
              <a:t>b</a:t>
            </a:r>
            <a:r>
              <a:rPr lang="en-US" sz="1400" b="1" dirty="0" smtClean="0">
                <a:solidFill>
                  <a:srgbClr val="000090"/>
                </a:solidFill>
                <a:latin typeface="Arial" pitchFamily="34" charset="0"/>
                <a:cs typeface="Arial" pitchFamily="34" charset="0"/>
              </a:rPr>
              <a:t>)</a:t>
            </a:r>
            <a:endParaRPr lang="en-US" sz="1400" b="1" dirty="0">
              <a:solidFill>
                <a:srgbClr val="000090"/>
              </a:solidFill>
              <a:latin typeface="Arial" pitchFamily="34" charset="0"/>
              <a:cs typeface="Arial" pitchFamily="34" charset="0"/>
            </a:endParaRPr>
          </a:p>
        </p:txBody>
      </p:sp>
      <p:sp>
        <p:nvSpPr>
          <p:cNvPr id="13" name="TextBox 12"/>
          <p:cNvSpPr txBox="1"/>
          <p:nvPr/>
        </p:nvSpPr>
        <p:spPr>
          <a:xfrm>
            <a:off x="771402" y="2235856"/>
            <a:ext cx="44114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80</a:t>
            </a:r>
            <a:endParaRPr lang="en-GB" b="1" dirty="0">
              <a:solidFill>
                <a:srgbClr val="000090"/>
              </a:solidFill>
              <a:latin typeface="Arial" pitchFamily="34" charset="0"/>
              <a:cs typeface="Arial" pitchFamily="34" charset="0"/>
            </a:endParaRPr>
          </a:p>
        </p:txBody>
      </p:sp>
      <p:sp>
        <p:nvSpPr>
          <p:cNvPr id="49" name="TextBox 48"/>
          <p:cNvSpPr txBox="1"/>
          <p:nvPr/>
        </p:nvSpPr>
        <p:spPr>
          <a:xfrm>
            <a:off x="771402" y="3088403"/>
            <a:ext cx="44114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60</a:t>
            </a:r>
            <a:endParaRPr lang="en-GB" b="1" dirty="0">
              <a:solidFill>
                <a:srgbClr val="000090"/>
              </a:solidFill>
              <a:latin typeface="Arial" pitchFamily="34" charset="0"/>
              <a:cs typeface="Arial" pitchFamily="34" charset="0"/>
            </a:endParaRPr>
          </a:p>
        </p:txBody>
      </p:sp>
      <p:sp>
        <p:nvSpPr>
          <p:cNvPr id="50" name="TextBox 49"/>
          <p:cNvSpPr txBox="1"/>
          <p:nvPr/>
        </p:nvSpPr>
        <p:spPr>
          <a:xfrm>
            <a:off x="771402" y="3940950"/>
            <a:ext cx="44114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40</a:t>
            </a:r>
            <a:endParaRPr lang="en-GB" b="1" dirty="0">
              <a:solidFill>
                <a:srgbClr val="000090"/>
              </a:solidFill>
              <a:latin typeface="Arial" pitchFamily="34" charset="0"/>
              <a:cs typeface="Arial" pitchFamily="34" charset="0"/>
            </a:endParaRPr>
          </a:p>
        </p:txBody>
      </p:sp>
      <p:sp>
        <p:nvSpPr>
          <p:cNvPr id="51" name="TextBox 50"/>
          <p:cNvSpPr txBox="1"/>
          <p:nvPr/>
        </p:nvSpPr>
        <p:spPr>
          <a:xfrm>
            <a:off x="771402" y="4793497"/>
            <a:ext cx="441146" cy="369332"/>
          </a:xfrm>
          <a:prstGeom prst="rect">
            <a:avLst/>
          </a:prstGeom>
          <a:noFill/>
        </p:spPr>
        <p:txBody>
          <a:bodyPr wrap="none" rtlCol="0">
            <a:spAutoFit/>
          </a:bodyPr>
          <a:lstStyle/>
          <a:p>
            <a:pPr algn="r" defTabSz="914400" fontAlgn="base">
              <a:spcBef>
                <a:spcPct val="0"/>
              </a:spcBef>
              <a:spcAft>
                <a:spcPct val="0"/>
              </a:spcAft>
            </a:pPr>
            <a:r>
              <a:rPr lang="en-GB" b="1" dirty="0">
                <a:solidFill>
                  <a:srgbClr val="000090"/>
                </a:solidFill>
                <a:latin typeface="Arial" pitchFamily="34" charset="0"/>
                <a:cs typeface="Arial" pitchFamily="34" charset="0"/>
              </a:rPr>
              <a:t>2</a:t>
            </a:r>
            <a:r>
              <a:rPr lang="en-GB" b="1" dirty="0" smtClean="0">
                <a:solidFill>
                  <a:srgbClr val="000090"/>
                </a:solidFill>
                <a:latin typeface="Arial" pitchFamily="34" charset="0"/>
                <a:cs typeface="Arial" pitchFamily="34" charset="0"/>
              </a:rPr>
              <a:t>0</a:t>
            </a:r>
            <a:endParaRPr lang="en-GB" b="1" dirty="0">
              <a:solidFill>
                <a:srgbClr val="000090"/>
              </a:solidFill>
              <a:latin typeface="Arial" pitchFamily="34" charset="0"/>
              <a:cs typeface="Arial" pitchFamily="34" charset="0"/>
            </a:endParaRPr>
          </a:p>
        </p:txBody>
      </p:sp>
      <p:sp>
        <p:nvSpPr>
          <p:cNvPr id="52" name="TextBox 51"/>
          <p:cNvSpPr txBox="1"/>
          <p:nvPr/>
        </p:nvSpPr>
        <p:spPr>
          <a:xfrm>
            <a:off x="899642" y="5646043"/>
            <a:ext cx="31290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0</a:t>
            </a:r>
            <a:endParaRPr lang="en-GB" b="1" dirty="0">
              <a:solidFill>
                <a:srgbClr val="000090"/>
              </a:solidFill>
              <a:latin typeface="Arial" pitchFamily="34" charset="0"/>
              <a:cs typeface="Arial" pitchFamily="34" charset="0"/>
            </a:endParaRPr>
          </a:p>
        </p:txBody>
      </p:sp>
      <p:sp>
        <p:nvSpPr>
          <p:cNvPr id="53" name="TextBox 10"/>
          <p:cNvSpPr txBox="1">
            <a:spLocks noChangeArrowheads="1"/>
          </p:cNvSpPr>
          <p:nvPr/>
        </p:nvSpPr>
        <p:spPr bwMode="auto">
          <a:xfrm>
            <a:off x="2173572" y="5894600"/>
            <a:ext cx="1165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Treatment</a:t>
            </a:r>
            <a:endParaRPr lang="en-GB" dirty="0">
              <a:solidFill>
                <a:srgbClr val="000090"/>
              </a:solidFill>
            </a:endParaRPr>
          </a:p>
        </p:txBody>
      </p:sp>
      <p:grpSp>
        <p:nvGrpSpPr>
          <p:cNvPr id="4" name="Group 3"/>
          <p:cNvGrpSpPr/>
          <p:nvPr/>
        </p:nvGrpSpPr>
        <p:grpSpPr>
          <a:xfrm>
            <a:off x="4903972" y="1787598"/>
            <a:ext cx="4067350" cy="4445556"/>
            <a:chOff x="4903972" y="1978098"/>
            <a:chExt cx="4067350" cy="4445556"/>
          </a:xfrm>
        </p:grpSpPr>
        <p:graphicFrame>
          <p:nvGraphicFramePr>
            <p:cNvPr id="22" name="Chart 21"/>
            <p:cNvGraphicFramePr>
              <a:graphicFrameLocks/>
            </p:cNvGraphicFramePr>
            <p:nvPr>
              <p:extLst>
                <p:ext uri="{D42A27DB-BD31-4B8C-83A1-F6EECF244321}">
                  <p14:modId xmlns:p14="http://schemas.microsoft.com/office/powerpoint/2010/main" val="678328878"/>
                </p:ext>
              </p:extLst>
            </p:nvPr>
          </p:nvGraphicFramePr>
          <p:xfrm>
            <a:off x="4918730" y="2239138"/>
            <a:ext cx="3548891" cy="4085461"/>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10"/>
            <p:cNvSpPr txBox="1">
              <a:spLocks noChangeArrowheads="1"/>
            </p:cNvSpPr>
            <p:nvPr/>
          </p:nvSpPr>
          <p:spPr bwMode="auto">
            <a:xfrm>
              <a:off x="5908384" y="2540209"/>
              <a:ext cx="5840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65.7</a:t>
              </a:r>
              <a:endParaRPr lang="en-GB" dirty="0">
                <a:solidFill>
                  <a:srgbClr val="000090"/>
                </a:solidFill>
              </a:endParaRPr>
            </a:p>
          </p:txBody>
        </p:sp>
        <p:sp>
          <p:nvSpPr>
            <p:cNvPr id="30" name="TextBox 10"/>
            <p:cNvSpPr txBox="1">
              <a:spLocks noChangeArrowheads="1"/>
            </p:cNvSpPr>
            <p:nvPr/>
          </p:nvSpPr>
          <p:spPr bwMode="auto">
            <a:xfrm>
              <a:off x="6556581" y="3988753"/>
              <a:ext cx="5840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29.3</a:t>
              </a:r>
              <a:endParaRPr lang="en-GB" dirty="0">
                <a:solidFill>
                  <a:srgbClr val="000090"/>
                </a:solidFill>
              </a:endParaRPr>
            </a:p>
          </p:txBody>
        </p:sp>
        <p:sp>
          <p:nvSpPr>
            <p:cNvPr id="31" name="TextBox 10"/>
            <p:cNvSpPr txBox="1">
              <a:spLocks noChangeArrowheads="1"/>
            </p:cNvSpPr>
            <p:nvPr/>
          </p:nvSpPr>
          <p:spPr bwMode="auto">
            <a:xfrm>
              <a:off x="7261227" y="4993522"/>
              <a:ext cx="469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6.9</a:t>
              </a:r>
              <a:endParaRPr lang="en-GB" dirty="0">
                <a:solidFill>
                  <a:srgbClr val="000090"/>
                </a:solidFill>
              </a:endParaRPr>
            </a:p>
          </p:txBody>
        </p:sp>
        <p:sp>
          <p:nvSpPr>
            <p:cNvPr id="34" name="Rectangle 33"/>
            <p:cNvSpPr/>
            <p:nvPr/>
          </p:nvSpPr>
          <p:spPr bwMode="auto">
            <a:xfrm>
              <a:off x="6944735" y="2321923"/>
              <a:ext cx="144000" cy="144000"/>
            </a:xfrm>
            <a:prstGeom prst="rect">
              <a:avLst/>
            </a:prstGeom>
            <a:solidFill>
              <a:srgbClr val="FF6600"/>
            </a:solidFill>
            <a:ln w="22225" cap="sq" cmpd="sng" algn="ctr">
              <a:no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200" b="1" smtClean="0">
                <a:solidFill>
                  <a:srgbClr val="000090"/>
                </a:solidFill>
                <a:latin typeface="Arial" charset="0"/>
                <a:cs typeface="Arial" pitchFamily="34" charset="0"/>
              </a:endParaRPr>
            </a:p>
          </p:txBody>
        </p:sp>
        <p:sp>
          <p:nvSpPr>
            <p:cNvPr id="35" name="Rectangle 34"/>
            <p:cNvSpPr/>
            <p:nvPr/>
          </p:nvSpPr>
          <p:spPr bwMode="auto">
            <a:xfrm>
              <a:off x="6944735" y="2059986"/>
              <a:ext cx="144000" cy="144000"/>
            </a:xfrm>
            <a:prstGeom prst="rect">
              <a:avLst/>
            </a:prstGeom>
            <a:solidFill>
              <a:schemeClr val="accent2"/>
            </a:solidFill>
            <a:ln w="22225" cap="sq" cmpd="sng" algn="ctr">
              <a:no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200" b="1" smtClean="0">
                <a:solidFill>
                  <a:srgbClr val="000090"/>
                </a:solidFill>
                <a:latin typeface="Arial" charset="0"/>
                <a:cs typeface="Arial" pitchFamily="34" charset="0"/>
              </a:endParaRPr>
            </a:p>
          </p:txBody>
        </p:sp>
        <p:sp>
          <p:nvSpPr>
            <p:cNvPr id="36" name="TextBox 35"/>
            <p:cNvSpPr txBox="1"/>
            <p:nvPr/>
          </p:nvSpPr>
          <p:spPr>
            <a:xfrm>
              <a:off x="7122739" y="1978098"/>
              <a:ext cx="1763624" cy="307777"/>
            </a:xfrm>
            <a:prstGeom prst="rect">
              <a:avLst/>
            </a:prstGeom>
            <a:noFill/>
          </p:spPr>
          <p:txBody>
            <a:bodyPr wrap="none" rtlCol="0">
              <a:spAutoFit/>
            </a:bodyPr>
            <a:lstStyle/>
            <a:p>
              <a:pPr defTabSz="914400" fontAlgn="base">
                <a:spcBef>
                  <a:spcPct val="0"/>
                </a:spcBef>
                <a:spcAft>
                  <a:spcPct val="0"/>
                </a:spcAft>
              </a:pPr>
              <a:r>
                <a:rPr lang="en-US" sz="1400" b="1" dirty="0" smtClean="0">
                  <a:solidFill>
                    <a:srgbClr val="000090"/>
                  </a:solidFill>
                  <a:latin typeface="Arial" pitchFamily="34" charset="0"/>
                  <a:cs typeface="Arial" pitchFamily="34" charset="0"/>
                </a:rPr>
                <a:t>Crizotinib (n=172</a:t>
              </a:r>
              <a:r>
                <a:rPr lang="en-US" sz="1400" b="1" baseline="50000" dirty="0" smtClean="0">
                  <a:solidFill>
                    <a:srgbClr val="000090"/>
                  </a:solidFill>
                  <a:latin typeface="Arial" pitchFamily="34" charset="0"/>
                  <a:cs typeface="Arial" pitchFamily="34" charset="0"/>
                </a:rPr>
                <a:t>c</a:t>
              </a:r>
              <a:r>
                <a:rPr lang="en-US" sz="1400" b="1" dirty="0" smtClean="0">
                  <a:solidFill>
                    <a:srgbClr val="000090"/>
                  </a:solidFill>
                  <a:latin typeface="Arial" pitchFamily="34" charset="0"/>
                  <a:cs typeface="Arial" pitchFamily="34" charset="0"/>
                </a:rPr>
                <a:t>)</a:t>
              </a:r>
              <a:endParaRPr lang="en-US" sz="1400" b="1" dirty="0">
                <a:solidFill>
                  <a:srgbClr val="000090"/>
                </a:solidFill>
                <a:latin typeface="Arial" pitchFamily="34" charset="0"/>
                <a:cs typeface="Arial" pitchFamily="34" charset="0"/>
              </a:endParaRPr>
            </a:p>
          </p:txBody>
        </p:sp>
        <p:sp>
          <p:nvSpPr>
            <p:cNvPr id="37" name="TextBox 36"/>
            <p:cNvSpPr txBox="1"/>
            <p:nvPr/>
          </p:nvSpPr>
          <p:spPr>
            <a:xfrm>
              <a:off x="7122739" y="2240035"/>
              <a:ext cx="1848583" cy="307777"/>
            </a:xfrm>
            <a:prstGeom prst="rect">
              <a:avLst/>
            </a:prstGeom>
            <a:noFill/>
          </p:spPr>
          <p:txBody>
            <a:bodyPr wrap="none" rtlCol="0">
              <a:spAutoFit/>
            </a:bodyPr>
            <a:lstStyle/>
            <a:p>
              <a:pPr defTabSz="914400" fontAlgn="base">
                <a:spcBef>
                  <a:spcPct val="0"/>
                </a:spcBef>
                <a:spcAft>
                  <a:spcPct val="0"/>
                </a:spcAft>
              </a:pPr>
              <a:r>
                <a:rPr lang="en-US" sz="1400" b="1" dirty="0" smtClean="0">
                  <a:solidFill>
                    <a:srgbClr val="000090"/>
                  </a:solidFill>
                  <a:latin typeface="Arial" pitchFamily="34" charset="0"/>
                  <a:cs typeface="Arial" pitchFamily="34" charset="0"/>
                </a:rPr>
                <a:t>Pemetrexed (n=99</a:t>
              </a:r>
              <a:r>
                <a:rPr lang="en-US" sz="1400" b="1" baseline="50000" dirty="0" smtClean="0">
                  <a:solidFill>
                    <a:srgbClr val="000090"/>
                  </a:solidFill>
                  <a:latin typeface="Arial" pitchFamily="34" charset="0"/>
                  <a:cs typeface="Arial" pitchFamily="34" charset="0"/>
                </a:rPr>
                <a:t>c</a:t>
              </a:r>
              <a:r>
                <a:rPr lang="en-US" sz="1400" b="1" dirty="0" smtClean="0">
                  <a:solidFill>
                    <a:srgbClr val="000090"/>
                  </a:solidFill>
                  <a:latin typeface="Arial" pitchFamily="34" charset="0"/>
                  <a:cs typeface="Arial" pitchFamily="34" charset="0"/>
                </a:rPr>
                <a:t>)</a:t>
              </a:r>
              <a:endParaRPr lang="en-US" sz="1400" b="1" dirty="0">
                <a:solidFill>
                  <a:srgbClr val="000090"/>
                </a:solidFill>
                <a:latin typeface="Arial" pitchFamily="34" charset="0"/>
                <a:cs typeface="Arial" pitchFamily="34" charset="0"/>
              </a:endParaRPr>
            </a:p>
          </p:txBody>
        </p:sp>
        <p:sp>
          <p:nvSpPr>
            <p:cNvPr id="38" name="TextBox 37"/>
            <p:cNvSpPr txBox="1"/>
            <p:nvPr/>
          </p:nvSpPr>
          <p:spPr>
            <a:xfrm>
              <a:off x="7122739" y="2514599"/>
              <a:ext cx="1677062" cy="307777"/>
            </a:xfrm>
            <a:prstGeom prst="rect">
              <a:avLst/>
            </a:prstGeom>
            <a:noFill/>
          </p:spPr>
          <p:txBody>
            <a:bodyPr wrap="none" rtlCol="0">
              <a:spAutoFit/>
            </a:bodyPr>
            <a:lstStyle/>
            <a:p>
              <a:pPr defTabSz="914400" fontAlgn="base">
                <a:spcBef>
                  <a:spcPct val="0"/>
                </a:spcBef>
                <a:spcAft>
                  <a:spcPct val="0"/>
                </a:spcAft>
              </a:pPr>
              <a:r>
                <a:rPr lang="en-US" sz="1400" b="1" dirty="0" smtClean="0">
                  <a:solidFill>
                    <a:srgbClr val="000090"/>
                  </a:solidFill>
                  <a:latin typeface="Arial" pitchFamily="34" charset="0"/>
                  <a:cs typeface="Arial" pitchFamily="34" charset="0"/>
                </a:rPr>
                <a:t>Docetaxel (n=72</a:t>
              </a:r>
              <a:r>
                <a:rPr lang="en-US" sz="1400" b="1" baseline="50000" dirty="0" smtClean="0">
                  <a:solidFill>
                    <a:srgbClr val="000090"/>
                  </a:solidFill>
                  <a:latin typeface="Arial" pitchFamily="34" charset="0"/>
                  <a:cs typeface="Arial" pitchFamily="34" charset="0"/>
                </a:rPr>
                <a:t>c</a:t>
              </a:r>
              <a:r>
                <a:rPr lang="en-US" sz="1400" b="1" dirty="0" smtClean="0">
                  <a:solidFill>
                    <a:srgbClr val="000090"/>
                  </a:solidFill>
                  <a:latin typeface="Arial" pitchFamily="34" charset="0"/>
                  <a:cs typeface="Arial" pitchFamily="34" charset="0"/>
                </a:rPr>
                <a:t>)</a:t>
              </a:r>
              <a:endParaRPr lang="en-US" sz="1400" b="1" dirty="0">
                <a:solidFill>
                  <a:srgbClr val="000090"/>
                </a:solidFill>
                <a:latin typeface="Arial" pitchFamily="34" charset="0"/>
                <a:cs typeface="Arial" pitchFamily="34" charset="0"/>
              </a:endParaRPr>
            </a:p>
          </p:txBody>
        </p:sp>
        <p:sp>
          <p:nvSpPr>
            <p:cNvPr id="39" name="Rectangle 38"/>
            <p:cNvSpPr/>
            <p:nvPr/>
          </p:nvSpPr>
          <p:spPr bwMode="auto">
            <a:xfrm>
              <a:off x="6944735" y="2596487"/>
              <a:ext cx="144000" cy="144000"/>
            </a:xfrm>
            <a:prstGeom prst="rect">
              <a:avLst/>
            </a:prstGeom>
            <a:solidFill>
              <a:srgbClr val="FFFF00"/>
            </a:solidFill>
            <a:ln w="22225" cap="sq" cmpd="sng" algn="ctr">
              <a:no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200" b="1" smtClean="0">
                <a:solidFill>
                  <a:srgbClr val="000090"/>
                </a:solidFill>
                <a:latin typeface="Arial" charset="0"/>
                <a:cs typeface="Arial" pitchFamily="34" charset="0"/>
              </a:endParaRPr>
            </a:p>
          </p:txBody>
        </p:sp>
        <p:sp>
          <p:nvSpPr>
            <p:cNvPr id="54" name="TextBox 10"/>
            <p:cNvSpPr txBox="1">
              <a:spLocks noChangeArrowheads="1"/>
            </p:cNvSpPr>
            <p:nvPr/>
          </p:nvSpPr>
          <p:spPr bwMode="auto">
            <a:xfrm>
              <a:off x="6263927" y="6085100"/>
              <a:ext cx="1165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ea typeface="ＭＳ Ｐゴシック" charset="0"/>
                  <a:cs typeface="ＭＳ Ｐゴシック" charset="0"/>
                </a:defRPr>
              </a:lvl1pPr>
              <a:lvl2pPr marL="37931725" indent="-37474525">
                <a:defRPr sz="1600" b="1">
                  <a:solidFill>
                    <a:schemeClr val="tx1"/>
                  </a:solidFill>
                  <a:latin typeface="Arial" charset="0"/>
                  <a:ea typeface="ＭＳ Ｐゴシック" charset="0"/>
                </a:defRPr>
              </a:lvl2pPr>
              <a:lvl3pPr>
                <a:defRPr sz="1600" b="1">
                  <a:solidFill>
                    <a:schemeClr val="tx1"/>
                  </a:solidFill>
                  <a:latin typeface="Arial" charset="0"/>
                  <a:ea typeface="ＭＳ Ｐゴシック" charset="0"/>
                </a:defRPr>
              </a:lvl3pPr>
              <a:lvl4pPr>
                <a:defRPr sz="1600" b="1">
                  <a:solidFill>
                    <a:schemeClr val="tx1"/>
                  </a:solidFill>
                  <a:latin typeface="Arial" charset="0"/>
                  <a:ea typeface="ＭＳ Ｐゴシック" charset="0"/>
                </a:defRPr>
              </a:lvl4pPr>
              <a:lvl5pPr>
                <a:defRPr sz="1600" b="1">
                  <a:solidFill>
                    <a:schemeClr val="tx1"/>
                  </a:solidFill>
                  <a:latin typeface="Arial" charset="0"/>
                  <a:ea typeface="ＭＳ Ｐゴシック" charset="0"/>
                </a:defRPr>
              </a:lvl5pPr>
              <a:lvl6pPr marL="457200" eaLnBrk="0" fontAlgn="base" hangingPunct="0">
                <a:spcBef>
                  <a:spcPct val="30000"/>
                </a:spcBef>
                <a:spcAft>
                  <a:spcPct val="0"/>
                </a:spcAft>
                <a:defRPr sz="1600" b="1">
                  <a:solidFill>
                    <a:schemeClr val="tx1"/>
                  </a:solidFill>
                  <a:latin typeface="Arial" charset="0"/>
                  <a:ea typeface="ＭＳ Ｐゴシック" charset="0"/>
                </a:defRPr>
              </a:lvl6pPr>
              <a:lvl7pPr marL="914400" eaLnBrk="0" fontAlgn="base" hangingPunct="0">
                <a:spcBef>
                  <a:spcPct val="30000"/>
                </a:spcBef>
                <a:spcAft>
                  <a:spcPct val="0"/>
                </a:spcAft>
                <a:defRPr sz="1600" b="1">
                  <a:solidFill>
                    <a:schemeClr val="tx1"/>
                  </a:solidFill>
                  <a:latin typeface="Arial" charset="0"/>
                  <a:ea typeface="ＭＳ Ｐゴシック" charset="0"/>
                </a:defRPr>
              </a:lvl7pPr>
              <a:lvl8pPr marL="1371600" eaLnBrk="0" fontAlgn="base" hangingPunct="0">
                <a:spcBef>
                  <a:spcPct val="30000"/>
                </a:spcBef>
                <a:spcAft>
                  <a:spcPct val="0"/>
                </a:spcAft>
                <a:defRPr sz="1600" b="1">
                  <a:solidFill>
                    <a:schemeClr val="tx1"/>
                  </a:solidFill>
                  <a:latin typeface="Arial" charset="0"/>
                  <a:ea typeface="ＭＳ Ｐゴシック" charset="0"/>
                </a:defRPr>
              </a:lvl8pPr>
              <a:lvl9pPr marL="1828800" eaLnBrk="0" fontAlgn="base" hangingPunct="0">
                <a:spcBef>
                  <a:spcPct val="30000"/>
                </a:spcBef>
                <a:spcAft>
                  <a:spcPct val="0"/>
                </a:spcAft>
                <a:defRPr sz="1600" b="1">
                  <a:solidFill>
                    <a:schemeClr val="tx1"/>
                  </a:solidFill>
                  <a:latin typeface="Arial" charset="0"/>
                  <a:ea typeface="ＭＳ Ｐゴシック" charset="0"/>
                </a:defRPr>
              </a:lvl9pPr>
            </a:lstStyle>
            <a:p>
              <a:pPr defTabSz="914400" fontAlgn="base">
                <a:spcBef>
                  <a:spcPct val="0"/>
                </a:spcBef>
                <a:spcAft>
                  <a:spcPct val="0"/>
                </a:spcAft>
              </a:pPr>
              <a:r>
                <a:rPr lang="en-GB" dirty="0" smtClean="0">
                  <a:solidFill>
                    <a:srgbClr val="000090"/>
                  </a:solidFill>
                </a:rPr>
                <a:t>Treatment</a:t>
              </a:r>
              <a:endParaRPr lang="en-GB" dirty="0">
                <a:solidFill>
                  <a:srgbClr val="000090"/>
                </a:solidFill>
              </a:endParaRPr>
            </a:p>
          </p:txBody>
        </p:sp>
        <p:sp>
          <p:nvSpPr>
            <p:cNvPr id="55" name="TextBox 54"/>
            <p:cNvSpPr txBox="1"/>
            <p:nvPr/>
          </p:nvSpPr>
          <p:spPr>
            <a:xfrm>
              <a:off x="4903972" y="2426356"/>
              <a:ext cx="44114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80</a:t>
              </a:r>
              <a:endParaRPr lang="en-GB" b="1" dirty="0">
                <a:solidFill>
                  <a:srgbClr val="000090"/>
                </a:solidFill>
                <a:latin typeface="Arial" pitchFamily="34" charset="0"/>
                <a:cs typeface="Arial" pitchFamily="34" charset="0"/>
              </a:endParaRPr>
            </a:p>
          </p:txBody>
        </p:sp>
        <p:sp>
          <p:nvSpPr>
            <p:cNvPr id="56" name="TextBox 55"/>
            <p:cNvSpPr txBox="1"/>
            <p:nvPr/>
          </p:nvSpPr>
          <p:spPr>
            <a:xfrm>
              <a:off x="4903972" y="3278903"/>
              <a:ext cx="44114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60</a:t>
              </a:r>
              <a:endParaRPr lang="en-GB" b="1" dirty="0">
                <a:solidFill>
                  <a:srgbClr val="000090"/>
                </a:solidFill>
                <a:latin typeface="Arial" pitchFamily="34" charset="0"/>
                <a:cs typeface="Arial" pitchFamily="34" charset="0"/>
              </a:endParaRPr>
            </a:p>
          </p:txBody>
        </p:sp>
        <p:sp>
          <p:nvSpPr>
            <p:cNvPr id="57" name="TextBox 56"/>
            <p:cNvSpPr txBox="1"/>
            <p:nvPr/>
          </p:nvSpPr>
          <p:spPr>
            <a:xfrm>
              <a:off x="4903972" y="4131450"/>
              <a:ext cx="44114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40</a:t>
              </a:r>
              <a:endParaRPr lang="en-GB" b="1" dirty="0">
                <a:solidFill>
                  <a:srgbClr val="000090"/>
                </a:solidFill>
                <a:latin typeface="Arial" pitchFamily="34" charset="0"/>
                <a:cs typeface="Arial" pitchFamily="34" charset="0"/>
              </a:endParaRPr>
            </a:p>
          </p:txBody>
        </p:sp>
        <p:sp>
          <p:nvSpPr>
            <p:cNvPr id="58" name="TextBox 57"/>
            <p:cNvSpPr txBox="1"/>
            <p:nvPr/>
          </p:nvSpPr>
          <p:spPr>
            <a:xfrm>
              <a:off x="4903972" y="4983997"/>
              <a:ext cx="441146" cy="369332"/>
            </a:xfrm>
            <a:prstGeom prst="rect">
              <a:avLst/>
            </a:prstGeom>
            <a:noFill/>
          </p:spPr>
          <p:txBody>
            <a:bodyPr wrap="none" rtlCol="0">
              <a:spAutoFit/>
            </a:bodyPr>
            <a:lstStyle/>
            <a:p>
              <a:pPr algn="r" defTabSz="914400" fontAlgn="base">
                <a:spcBef>
                  <a:spcPct val="0"/>
                </a:spcBef>
                <a:spcAft>
                  <a:spcPct val="0"/>
                </a:spcAft>
              </a:pPr>
              <a:r>
                <a:rPr lang="en-GB" b="1" dirty="0">
                  <a:solidFill>
                    <a:srgbClr val="000090"/>
                  </a:solidFill>
                  <a:latin typeface="Arial" pitchFamily="34" charset="0"/>
                  <a:cs typeface="Arial" pitchFamily="34" charset="0"/>
                </a:rPr>
                <a:t>2</a:t>
              </a:r>
              <a:r>
                <a:rPr lang="en-GB" b="1" dirty="0" smtClean="0">
                  <a:solidFill>
                    <a:srgbClr val="000090"/>
                  </a:solidFill>
                  <a:latin typeface="Arial" pitchFamily="34" charset="0"/>
                  <a:cs typeface="Arial" pitchFamily="34" charset="0"/>
                </a:rPr>
                <a:t>0</a:t>
              </a:r>
              <a:endParaRPr lang="en-GB" b="1" dirty="0">
                <a:solidFill>
                  <a:srgbClr val="000090"/>
                </a:solidFill>
                <a:latin typeface="Arial" pitchFamily="34" charset="0"/>
                <a:cs typeface="Arial" pitchFamily="34" charset="0"/>
              </a:endParaRPr>
            </a:p>
          </p:txBody>
        </p:sp>
        <p:sp>
          <p:nvSpPr>
            <p:cNvPr id="59" name="TextBox 58"/>
            <p:cNvSpPr txBox="1"/>
            <p:nvPr/>
          </p:nvSpPr>
          <p:spPr>
            <a:xfrm>
              <a:off x="5032212" y="5836543"/>
              <a:ext cx="312906" cy="369332"/>
            </a:xfrm>
            <a:prstGeom prst="rect">
              <a:avLst/>
            </a:prstGeom>
            <a:noFill/>
          </p:spPr>
          <p:txBody>
            <a:bodyPr wrap="none" rtlCol="0">
              <a:spAutoFit/>
            </a:bodyPr>
            <a:lstStyle/>
            <a:p>
              <a:pPr algn="r" defTabSz="914400" fontAlgn="base">
                <a:spcBef>
                  <a:spcPct val="0"/>
                </a:spcBef>
                <a:spcAft>
                  <a:spcPct val="0"/>
                </a:spcAft>
              </a:pPr>
              <a:r>
                <a:rPr lang="en-GB" b="1" dirty="0" smtClean="0">
                  <a:solidFill>
                    <a:srgbClr val="000090"/>
                  </a:solidFill>
                  <a:latin typeface="Arial" pitchFamily="34" charset="0"/>
                  <a:cs typeface="Arial" pitchFamily="34" charset="0"/>
                </a:rPr>
                <a:t>0</a:t>
              </a:r>
              <a:endParaRPr lang="en-GB" b="1" dirty="0">
                <a:solidFill>
                  <a:srgbClr val="000090"/>
                </a:solidFill>
                <a:latin typeface="Arial" pitchFamily="34" charset="0"/>
                <a:cs typeface="Arial" pitchFamily="34" charset="0"/>
              </a:endParaRPr>
            </a:p>
          </p:txBody>
        </p:sp>
      </p:grpSp>
      <p:sp>
        <p:nvSpPr>
          <p:cNvPr id="40" name="Rectangle 7"/>
          <p:cNvSpPr>
            <a:spLocks noChangeArrowheads="1"/>
          </p:cNvSpPr>
          <p:nvPr/>
        </p:nvSpPr>
        <p:spPr bwMode="auto">
          <a:xfrm>
            <a:off x="6191911" y="6503501"/>
            <a:ext cx="28015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914400" fontAlgn="base">
              <a:spcBef>
                <a:spcPct val="0"/>
              </a:spcBef>
              <a:spcAft>
                <a:spcPct val="20000"/>
              </a:spcAft>
              <a:buClr>
                <a:srgbClr val="E9C550"/>
              </a:buClr>
              <a:buFont typeface="Arial" charset="0"/>
              <a:buNone/>
            </a:pPr>
            <a:r>
              <a:rPr lang="en-US" sz="1200" b="1" dirty="0">
                <a:solidFill>
                  <a:srgbClr val="000090"/>
                </a:solidFill>
                <a:latin typeface="Arial" pitchFamily="34" charset="0"/>
                <a:cs typeface="Arial" pitchFamily="34" charset="0"/>
              </a:rPr>
              <a:t>Courtesy of Shaw </a:t>
            </a:r>
            <a:r>
              <a:rPr lang="en-US" sz="1200" b="1" dirty="0" smtClean="0">
                <a:solidFill>
                  <a:srgbClr val="000090"/>
                </a:solidFill>
                <a:latin typeface="Arial" pitchFamily="34" charset="0"/>
                <a:cs typeface="Arial" pitchFamily="34" charset="0"/>
              </a:rPr>
              <a:t>et al., ESMO 2012</a:t>
            </a:r>
            <a:endParaRPr lang="en-US" sz="1200" b="1" dirty="0">
              <a:solidFill>
                <a:srgbClr val="000090"/>
              </a:solidFill>
              <a:latin typeface="Arial" pitchFamily="34" charset="0"/>
              <a:cs typeface="Arial" pitchFamily="34" charset="0"/>
            </a:endParaRPr>
          </a:p>
        </p:txBody>
      </p:sp>
    </p:spTree>
    <p:extLst>
      <p:ext uri="{BB962C8B-B14F-4D97-AF65-F5344CB8AC3E}">
        <p14:creationId xmlns:p14="http://schemas.microsoft.com/office/powerpoint/2010/main" val="19177919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90"/>
                </a:solidFill>
                <a:effectLst/>
              </a:rPr>
              <a:t>Patient Reported Outcomes</a:t>
            </a:r>
            <a:br>
              <a:rPr lang="en-US" dirty="0" smtClean="0">
                <a:solidFill>
                  <a:srgbClr val="000090"/>
                </a:solidFill>
                <a:effectLst/>
              </a:rPr>
            </a:br>
            <a:r>
              <a:rPr lang="en-US" sz="2400" i="1" dirty="0" smtClean="0">
                <a:solidFill>
                  <a:srgbClr val="000090"/>
                </a:solidFill>
                <a:effectLst/>
              </a:rPr>
              <a:t>Symptoms and Quality of </a:t>
            </a:r>
            <a:r>
              <a:rPr lang="en-US" sz="2400" i="1" dirty="0" err="1" smtClean="0">
                <a:solidFill>
                  <a:srgbClr val="000090"/>
                </a:solidFill>
                <a:effectLst/>
              </a:rPr>
              <a:t>Life</a:t>
            </a:r>
            <a:r>
              <a:rPr lang="en-US" sz="2400" i="1" baseline="30000" dirty="0" err="1" smtClean="0">
                <a:solidFill>
                  <a:srgbClr val="000090"/>
                </a:solidFill>
                <a:effectLst/>
              </a:rPr>
              <a:t>a</a:t>
            </a:r>
            <a:endParaRPr lang="en-US" sz="2400" i="1" baseline="30000" dirty="0">
              <a:solidFill>
                <a:srgbClr val="000090"/>
              </a:solidFill>
              <a:effectLst/>
            </a:endParaRPr>
          </a:p>
        </p:txBody>
      </p:sp>
      <p:sp>
        <p:nvSpPr>
          <p:cNvPr id="5" name="TextBox 4"/>
          <p:cNvSpPr txBox="1"/>
          <p:nvPr/>
        </p:nvSpPr>
        <p:spPr>
          <a:xfrm>
            <a:off x="292100" y="2393474"/>
            <a:ext cx="8529638" cy="4247317"/>
          </a:xfrm>
          <a:prstGeom prst="rect">
            <a:avLst/>
          </a:prstGeom>
          <a:noFill/>
        </p:spPr>
        <p:txBody>
          <a:bodyPr wrap="square" rtlCol="0">
            <a:spAutoFit/>
          </a:bodyPr>
          <a:lstStyle/>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smtClean="0">
              <a:solidFill>
                <a:srgbClr val="000090"/>
              </a:solidFill>
            </a:endParaRPr>
          </a:p>
          <a:p>
            <a:endParaRPr lang="en-US" dirty="0">
              <a:solidFill>
                <a:srgbClr val="000090"/>
              </a:solidFill>
            </a:endParaRPr>
          </a:p>
        </p:txBody>
      </p:sp>
      <p:sp>
        <p:nvSpPr>
          <p:cNvPr id="147462" name="AutoShape 6"/>
          <p:cNvSpPr>
            <a:spLocks noChangeAspect="1" noChangeArrowheads="1" noTextEdit="1"/>
          </p:cNvSpPr>
          <p:nvPr/>
        </p:nvSpPr>
        <p:spPr bwMode="auto">
          <a:xfrm>
            <a:off x="0" y="0"/>
            <a:ext cx="59436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aphicFrame>
        <p:nvGraphicFramePr>
          <p:cNvPr id="10" name="Table 9"/>
          <p:cNvGraphicFramePr>
            <a:graphicFrameLocks noGrp="1"/>
          </p:cNvGraphicFramePr>
          <p:nvPr>
            <p:extLst>
              <p:ext uri="{D42A27DB-BD31-4B8C-83A1-F6EECF244321}">
                <p14:modId xmlns:p14="http://schemas.microsoft.com/office/powerpoint/2010/main" val="1723872107"/>
              </p:ext>
            </p:extLst>
          </p:nvPr>
        </p:nvGraphicFramePr>
        <p:xfrm>
          <a:off x="323850" y="3143600"/>
          <a:ext cx="8496299" cy="2210879"/>
        </p:xfrm>
        <a:graphic>
          <a:graphicData uri="http://schemas.openxmlformats.org/drawingml/2006/table">
            <a:tbl>
              <a:tblPr firstRow="1" bandRow="1">
                <a:tableStyleId>{2D5ABB26-0587-4C30-8999-92F81FD0307C}</a:tableStyleId>
              </a:tblPr>
              <a:tblGrid>
                <a:gridCol w="2825429"/>
                <a:gridCol w="3810321"/>
                <a:gridCol w="1860549"/>
              </a:tblGrid>
              <a:tr h="122238">
                <a:tc>
                  <a:txBody>
                    <a:bodyPr/>
                    <a:lstStyle/>
                    <a:p>
                      <a:r>
                        <a:rPr lang="en-GB" sz="1400" b="1" dirty="0" smtClean="0">
                          <a:solidFill>
                            <a:srgbClr val="000090"/>
                          </a:solidFill>
                        </a:rPr>
                        <a:t>Domain</a:t>
                      </a:r>
                      <a:endParaRPr lang="en-GB" sz="1400" b="1" dirty="0">
                        <a:solidFill>
                          <a:srgbClr val="000090"/>
                        </a:solidFill>
                      </a:endParaRPr>
                    </a:p>
                  </a:txBody>
                  <a:tcPr marL="0" marR="0" marT="36000" marB="36000" anchor="b">
                    <a:lnB w="28575" cap="flat" cmpd="sng" algn="ctr">
                      <a:solidFill>
                        <a:schemeClr val="tx1"/>
                      </a:solidFill>
                      <a:prstDash val="solid"/>
                      <a:round/>
                      <a:headEnd type="none" w="med" len="med"/>
                      <a:tailEnd type="none" w="med" len="med"/>
                    </a:lnB>
                  </a:tcPr>
                </a:tc>
                <a:tc>
                  <a:txBody>
                    <a:bodyPr/>
                    <a:lstStyle/>
                    <a:p>
                      <a:pPr algn="ctr"/>
                      <a:endParaRPr lang="en-GB" sz="1400" b="1" dirty="0">
                        <a:solidFill>
                          <a:srgbClr val="000090"/>
                        </a:solidFill>
                      </a:endParaRPr>
                    </a:p>
                  </a:txBody>
                  <a:tcPr marL="0" marR="0" marT="36000" marB="36000">
                    <a:lnB w="28575" cap="flat" cmpd="sng" algn="ctr">
                      <a:solidFill>
                        <a:schemeClr val="tx1"/>
                      </a:solidFill>
                      <a:prstDash val="solid"/>
                      <a:round/>
                      <a:headEnd type="none" w="med" len="med"/>
                      <a:tailEnd type="none" w="med" len="med"/>
                    </a:lnB>
                  </a:tcPr>
                </a:tc>
                <a:tc>
                  <a:txBody>
                    <a:bodyPr/>
                    <a:lstStyle/>
                    <a:p>
                      <a:pPr algn="ctr"/>
                      <a:r>
                        <a:rPr lang="en-GB" sz="1400" b="1" dirty="0" smtClean="0">
                          <a:solidFill>
                            <a:srgbClr val="000090"/>
                          </a:solidFill>
                        </a:rPr>
                        <a:t>Estimated difference  (95% CI)</a:t>
                      </a:r>
                      <a:endParaRPr lang="en-GB" sz="1400" b="1" dirty="0">
                        <a:solidFill>
                          <a:srgbClr val="000090"/>
                        </a:solidFill>
                      </a:endParaRPr>
                    </a:p>
                  </a:txBody>
                  <a:tcPr marL="0" marR="0" marT="36000" marB="36000">
                    <a:lnB w="28575" cap="flat" cmpd="sng" algn="ctr">
                      <a:solidFill>
                        <a:schemeClr val="tx1"/>
                      </a:solidFill>
                      <a:prstDash val="solid"/>
                      <a:round/>
                      <a:headEnd type="none" w="med" len="med"/>
                      <a:tailEnd type="none" w="med" len="med"/>
                    </a:lnB>
                  </a:tcPr>
                </a:tc>
              </a:tr>
              <a:tr h="122238">
                <a:tc>
                  <a:txBody>
                    <a:bodyPr/>
                    <a:lstStyle/>
                    <a:p>
                      <a:r>
                        <a:rPr lang="en-GB" sz="1400" b="1" dirty="0" smtClean="0">
                          <a:solidFill>
                            <a:srgbClr val="000090"/>
                          </a:solidFill>
                        </a:rPr>
                        <a:t>Global quality of life</a:t>
                      </a:r>
                      <a:endParaRPr lang="en-GB" sz="1400" b="1" dirty="0">
                        <a:solidFill>
                          <a:srgbClr val="000090"/>
                        </a:solidFill>
                      </a:endParaRPr>
                    </a:p>
                  </a:txBody>
                  <a:tcPr marL="0" marR="0" marT="36000" marB="36000">
                    <a:lnT w="28575" cap="flat" cmpd="sng" algn="ctr">
                      <a:solidFill>
                        <a:schemeClr val="tx1"/>
                      </a:solidFill>
                      <a:prstDash val="solid"/>
                      <a:round/>
                      <a:headEnd type="none" w="med" len="med"/>
                      <a:tailEnd type="none" w="med" len="med"/>
                    </a:lnT>
                    <a:solidFill>
                      <a:schemeClr val="tx1">
                        <a:lumMod val="50000"/>
                        <a:alpha val="20000"/>
                      </a:schemeClr>
                    </a:solidFill>
                  </a:tcPr>
                </a:tc>
                <a:tc>
                  <a:txBody>
                    <a:bodyPr/>
                    <a:lstStyle/>
                    <a:p>
                      <a:pPr algn="ctr"/>
                      <a:endParaRPr lang="en-GB" sz="1400" b="1" dirty="0">
                        <a:solidFill>
                          <a:srgbClr val="000090"/>
                        </a:solidFill>
                      </a:endParaRPr>
                    </a:p>
                  </a:txBody>
                  <a:tcPr marL="0" marR="0" marT="36000" marB="36000">
                    <a:lnT w="28575" cap="flat" cmpd="sng" algn="ctr">
                      <a:solidFill>
                        <a:schemeClr val="tx1"/>
                      </a:solidFill>
                      <a:prstDash val="solid"/>
                      <a:round/>
                      <a:headEnd type="none" w="med" len="med"/>
                      <a:tailEnd type="none" w="med" len="med"/>
                    </a:lnT>
                    <a:solidFill>
                      <a:schemeClr val="tx1">
                        <a:lumMod val="50000"/>
                        <a:alpha val="20000"/>
                      </a:schemeClr>
                    </a:solidFill>
                  </a:tcPr>
                </a:tc>
                <a:tc>
                  <a:txBody>
                    <a:bodyPr/>
                    <a:lstStyle/>
                    <a:p>
                      <a:pPr algn="ctr"/>
                      <a:r>
                        <a:rPr lang="en-GB" sz="1400" b="1" dirty="0" smtClean="0">
                          <a:solidFill>
                            <a:srgbClr val="000090"/>
                          </a:solidFill>
                        </a:rPr>
                        <a:t>  9.84</a:t>
                      </a:r>
                      <a:r>
                        <a:rPr lang="en-GB" sz="1400" b="1" baseline="0" dirty="0" smtClean="0">
                          <a:solidFill>
                            <a:srgbClr val="000090"/>
                          </a:solidFill>
                        </a:rPr>
                        <a:t> (5.39–14.28)</a:t>
                      </a:r>
                    </a:p>
                  </a:txBody>
                  <a:tcPr marL="0" marR="0" marT="36000" marB="36000">
                    <a:lnT w="28575" cap="flat" cmpd="sng" algn="ctr">
                      <a:solidFill>
                        <a:schemeClr val="tx1"/>
                      </a:solidFill>
                      <a:prstDash val="solid"/>
                      <a:round/>
                      <a:headEnd type="none" w="med" len="med"/>
                      <a:tailEnd type="none" w="med" len="med"/>
                    </a:lnT>
                    <a:solidFill>
                      <a:schemeClr val="tx1">
                        <a:lumMod val="50000"/>
                        <a:alpha val="20000"/>
                      </a:schemeClr>
                    </a:solidFill>
                  </a:tcPr>
                </a:tc>
              </a:tr>
              <a:tr h="122238">
                <a:tc>
                  <a:txBody>
                    <a:bodyPr/>
                    <a:lstStyle/>
                    <a:p>
                      <a:r>
                        <a:rPr lang="en-GB" sz="1400" b="1" dirty="0" smtClean="0">
                          <a:solidFill>
                            <a:srgbClr val="000090"/>
                          </a:solidFill>
                        </a:rPr>
                        <a:t>Physical functioning</a:t>
                      </a:r>
                      <a:endParaRPr lang="en-GB" sz="1400" b="1" dirty="0">
                        <a:solidFill>
                          <a:srgbClr val="000090"/>
                        </a:solidFill>
                      </a:endParaRPr>
                    </a:p>
                  </a:txBody>
                  <a:tcPr marL="0" marR="0" marT="36000" marB="36000"/>
                </a:tc>
                <a:tc>
                  <a:txBody>
                    <a:bodyPr/>
                    <a:lstStyle/>
                    <a:p>
                      <a:pPr algn="ctr"/>
                      <a:endParaRPr lang="en-GB" sz="1400" b="1" dirty="0">
                        <a:solidFill>
                          <a:srgbClr val="000090"/>
                        </a:solidFill>
                      </a:endParaRPr>
                    </a:p>
                  </a:txBody>
                  <a:tcPr marL="0" marR="0" marT="36000" marB="36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rgbClr val="000090"/>
                          </a:solidFill>
                        </a:rPr>
                        <a:t>10.11</a:t>
                      </a:r>
                      <a:r>
                        <a:rPr lang="en-GB" sz="1400" b="1" baseline="0" dirty="0" smtClean="0">
                          <a:solidFill>
                            <a:srgbClr val="000090"/>
                          </a:solidFill>
                        </a:rPr>
                        <a:t> (6.12–14.10)</a:t>
                      </a:r>
                    </a:p>
                  </a:txBody>
                  <a:tcPr marL="0" marR="0" marT="36000" marB="36000"/>
                </a:tc>
              </a:tr>
              <a:tr h="122238">
                <a:tc>
                  <a:txBody>
                    <a:bodyPr/>
                    <a:lstStyle/>
                    <a:p>
                      <a:r>
                        <a:rPr lang="en-GB" sz="1400" b="1" dirty="0" smtClean="0">
                          <a:solidFill>
                            <a:srgbClr val="000090"/>
                          </a:solidFill>
                        </a:rPr>
                        <a:t>Role functioning</a:t>
                      </a:r>
                      <a:endParaRPr lang="en-GB" sz="1400" b="1" dirty="0">
                        <a:solidFill>
                          <a:srgbClr val="000090"/>
                        </a:solidFill>
                      </a:endParaRPr>
                    </a:p>
                  </a:txBody>
                  <a:tcPr marL="0" marR="0" marT="36000" marB="36000">
                    <a:solidFill>
                      <a:schemeClr val="tx1">
                        <a:lumMod val="50000"/>
                        <a:alpha val="20000"/>
                      </a:schemeClr>
                    </a:solidFill>
                  </a:tcPr>
                </a:tc>
                <a:tc>
                  <a:txBody>
                    <a:bodyPr/>
                    <a:lstStyle/>
                    <a:p>
                      <a:pPr algn="ctr"/>
                      <a:endParaRPr lang="en-GB" sz="1400" b="1" dirty="0">
                        <a:solidFill>
                          <a:srgbClr val="000090"/>
                        </a:solidFill>
                      </a:endParaRPr>
                    </a:p>
                  </a:txBody>
                  <a:tcPr marL="0" marR="0" marT="36000" marB="36000">
                    <a:solidFill>
                      <a:schemeClr val="tx1">
                        <a:lumMod val="50000"/>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baseline="0" dirty="0" smtClean="0">
                          <a:solidFill>
                            <a:srgbClr val="000090"/>
                          </a:solidFill>
                        </a:rPr>
                        <a:t>  8.75 (3.57–13.92)</a:t>
                      </a:r>
                    </a:p>
                  </a:txBody>
                  <a:tcPr marL="0" marR="0" marT="36000" marB="36000">
                    <a:solidFill>
                      <a:schemeClr val="tx1">
                        <a:lumMod val="50000"/>
                        <a:alpha val="20000"/>
                      </a:schemeClr>
                    </a:solidFill>
                  </a:tcPr>
                </a:tc>
              </a:tr>
              <a:tr h="122238">
                <a:tc>
                  <a:txBody>
                    <a:bodyPr/>
                    <a:lstStyle/>
                    <a:p>
                      <a:r>
                        <a:rPr lang="en-GB" sz="1400" b="1" dirty="0" smtClean="0">
                          <a:solidFill>
                            <a:srgbClr val="000090"/>
                          </a:solidFill>
                        </a:rPr>
                        <a:t>Emotional functioning</a:t>
                      </a:r>
                      <a:endParaRPr lang="en-GB" sz="1400" b="1" dirty="0">
                        <a:solidFill>
                          <a:srgbClr val="000090"/>
                        </a:solidFill>
                      </a:endParaRPr>
                    </a:p>
                  </a:txBody>
                  <a:tcPr marL="0" marR="0" marT="36000" marB="36000">
                    <a:noFill/>
                  </a:tcPr>
                </a:tc>
                <a:tc>
                  <a:txBody>
                    <a:bodyPr/>
                    <a:lstStyle/>
                    <a:p>
                      <a:pPr algn="ctr"/>
                      <a:endParaRPr lang="en-GB" sz="1400" b="1" dirty="0">
                        <a:solidFill>
                          <a:srgbClr val="000090"/>
                        </a:solidFill>
                      </a:endParaRPr>
                    </a:p>
                  </a:txBody>
                  <a:tcPr marL="0" marR="0" marT="36000" marB="36000">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baseline="0" dirty="0" smtClean="0">
                          <a:solidFill>
                            <a:srgbClr val="000090"/>
                          </a:solidFill>
                        </a:rPr>
                        <a:t>5.06 (1.06–9.06)</a:t>
                      </a:r>
                    </a:p>
                  </a:txBody>
                  <a:tcPr marL="0" marR="0" marT="36000" marB="36000">
                    <a:noFill/>
                  </a:tcPr>
                </a:tc>
              </a:tr>
              <a:tr h="122238">
                <a:tc>
                  <a:txBody>
                    <a:bodyPr/>
                    <a:lstStyle/>
                    <a:p>
                      <a:r>
                        <a:rPr lang="en-GB" sz="1400" b="1" dirty="0" smtClean="0">
                          <a:solidFill>
                            <a:srgbClr val="000090"/>
                          </a:solidFill>
                        </a:rPr>
                        <a:t>Cognitive functioning</a:t>
                      </a:r>
                      <a:endParaRPr lang="en-GB" sz="1400" b="1" dirty="0">
                        <a:solidFill>
                          <a:srgbClr val="000090"/>
                        </a:solidFill>
                      </a:endParaRPr>
                    </a:p>
                  </a:txBody>
                  <a:tcPr marL="0" marR="0" marT="36000" marB="36000">
                    <a:solidFill>
                      <a:schemeClr val="tx1">
                        <a:lumMod val="50000"/>
                        <a:alpha val="20000"/>
                      </a:schemeClr>
                    </a:solidFill>
                  </a:tcPr>
                </a:tc>
                <a:tc>
                  <a:txBody>
                    <a:bodyPr/>
                    <a:lstStyle/>
                    <a:p>
                      <a:pPr algn="ctr"/>
                      <a:endParaRPr lang="en-GB" sz="1400" b="1" dirty="0">
                        <a:solidFill>
                          <a:srgbClr val="000090"/>
                        </a:solidFill>
                      </a:endParaRPr>
                    </a:p>
                  </a:txBody>
                  <a:tcPr marL="0" marR="0" marT="36000" marB="36000">
                    <a:solidFill>
                      <a:schemeClr val="tx1">
                        <a:lumMod val="50000"/>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rgbClr val="000090"/>
                          </a:solidFill>
                        </a:rPr>
                        <a:t>  3.67</a:t>
                      </a:r>
                      <a:r>
                        <a:rPr lang="en-GB" sz="1400" b="1" baseline="0" dirty="0" smtClean="0">
                          <a:solidFill>
                            <a:srgbClr val="000090"/>
                          </a:solidFill>
                        </a:rPr>
                        <a:t> (–0.16–7.49)</a:t>
                      </a:r>
                    </a:p>
                  </a:txBody>
                  <a:tcPr marL="0" marR="0" marT="36000" marB="36000">
                    <a:solidFill>
                      <a:schemeClr val="tx1">
                        <a:lumMod val="50000"/>
                        <a:alpha val="20000"/>
                      </a:schemeClr>
                    </a:solidFill>
                  </a:tcPr>
                </a:tc>
              </a:tr>
              <a:tr h="122238">
                <a:tc>
                  <a:txBody>
                    <a:bodyPr/>
                    <a:lstStyle/>
                    <a:p>
                      <a:r>
                        <a:rPr lang="en-GB" sz="1400" b="1" dirty="0" smtClean="0">
                          <a:solidFill>
                            <a:srgbClr val="000090"/>
                          </a:solidFill>
                        </a:rPr>
                        <a:t>Social functioning</a:t>
                      </a:r>
                      <a:endParaRPr lang="en-GB" sz="1400" b="1" dirty="0">
                        <a:solidFill>
                          <a:srgbClr val="000090"/>
                        </a:solidFill>
                      </a:endParaRPr>
                    </a:p>
                  </a:txBody>
                  <a:tcPr marL="0" marR="0" marT="36000" marB="36000"/>
                </a:tc>
                <a:tc>
                  <a:txBody>
                    <a:bodyPr/>
                    <a:lstStyle/>
                    <a:p>
                      <a:pPr algn="ctr"/>
                      <a:endParaRPr lang="en-GB" sz="1400" b="1" dirty="0">
                        <a:solidFill>
                          <a:srgbClr val="000090"/>
                        </a:solidFill>
                      </a:endParaRPr>
                    </a:p>
                  </a:txBody>
                  <a:tcPr marL="0" marR="0" marT="36000" marB="36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baseline="0" dirty="0" smtClean="0">
                          <a:solidFill>
                            <a:srgbClr val="000090"/>
                          </a:solidFill>
                        </a:rPr>
                        <a:t>  8.76 (3.40–14.12)</a:t>
                      </a:r>
                    </a:p>
                  </a:txBody>
                  <a:tcPr marL="0" marR="0" marT="36000" marB="36000"/>
                </a:tc>
              </a:tr>
            </a:tbl>
          </a:graphicData>
        </a:graphic>
      </p:graphicFrame>
      <p:cxnSp>
        <p:nvCxnSpPr>
          <p:cNvPr id="29" name="Straight Connector 28"/>
          <p:cNvCxnSpPr/>
          <p:nvPr/>
        </p:nvCxnSpPr>
        <p:spPr bwMode="auto">
          <a:xfrm>
            <a:off x="3128730" y="4918338"/>
            <a:ext cx="1460046"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30" name="Straight Connector 29"/>
          <p:cNvCxnSpPr/>
          <p:nvPr/>
        </p:nvCxnSpPr>
        <p:spPr bwMode="auto">
          <a:xfrm>
            <a:off x="3128730" y="4882338"/>
            <a:ext cx="0" cy="720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1" name="Straight Connector 30"/>
          <p:cNvCxnSpPr/>
          <p:nvPr/>
        </p:nvCxnSpPr>
        <p:spPr bwMode="auto">
          <a:xfrm>
            <a:off x="4591050" y="4882338"/>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32" name="Oval 31"/>
          <p:cNvSpPr/>
          <p:nvPr/>
        </p:nvSpPr>
        <p:spPr bwMode="auto">
          <a:xfrm>
            <a:off x="3800244" y="4860813"/>
            <a:ext cx="108000" cy="108000"/>
          </a:xfrm>
          <a:prstGeom prst="ellipse">
            <a:avLst/>
          </a:prstGeom>
          <a:solidFill>
            <a:srgbClr val="E55BD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90"/>
              </a:solidFill>
              <a:effectLst/>
              <a:latin typeface="Arial" pitchFamily="34" charset="0"/>
            </a:endParaRPr>
          </a:p>
        </p:txBody>
      </p:sp>
      <p:cxnSp>
        <p:nvCxnSpPr>
          <p:cNvPr id="34" name="Straight Connector 33"/>
          <p:cNvCxnSpPr/>
          <p:nvPr/>
        </p:nvCxnSpPr>
        <p:spPr bwMode="auto">
          <a:xfrm>
            <a:off x="3366853" y="4665753"/>
            <a:ext cx="1515990"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35" name="Straight Connector 34"/>
          <p:cNvCxnSpPr/>
          <p:nvPr/>
        </p:nvCxnSpPr>
        <p:spPr bwMode="auto">
          <a:xfrm>
            <a:off x="3366853" y="4629753"/>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36" name="Straight Connector 35"/>
          <p:cNvCxnSpPr/>
          <p:nvPr/>
        </p:nvCxnSpPr>
        <p:spPr bwMode="auto">
          <a:xfrm>
            <a:off x="4885204" y="4629753"/>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37" name="Oval 36"/>
          <p:cNvSpPr/>
          <p:nvPr/>
        </p:nvSpPr>
        <p:spPr bwMode="auto">
          <a:xfrm>
            <a:off x="4070848" y="4608228"/>
            <a:ext cx="108000" cy="108000"/>
          </a:xfrm>
          <a:prstGeom prst="ellipse">
            <a:avLst/>
          </a:prstGeom>
          <a:solidFill>
            <a:srgbClr val="E55BD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90"/>
              </a:solidFill>
              <a:effectLst/>
              <a:latin typeface="Arial" pitchFamily="34" charset="0"/>
            </a:endParaRPr>
          </a:p>
        </p:txBody>
      </p:sp>
      <p:cxnSp>
        <p:nvCxnSpPr>
          <p:cNvPr id="39" name="Straight Connector 38"/>
          <p:cNvCxnSpPr/>
          <p:nvPr/>
        </p:nvCxnSpPr>
        <p:spPr bwMode="auto">
          <a:xfrm>
            <a:off x="3833578" y="4360953"/>
            <a:ext cx="1973598"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40" name="Straight Connector 39"/>
          <p:cNvCxnSpPr/>
          <p:nvPr/>
        </p:nvCxnSpPr>
        <p:spPr bwMode="auto">
          <a:xfrm>
            <a:off x="3833578" y="4324953"/>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41" name="Straight Connector 40"/>
          <p:cNvCxnSpPr/>
          <p:nvPr/>
        </p:nvCxnSpPr>
        <p:spPr bwMode="auto">
          <a:xfrm>
            <a:off x="5810250" y="4324953"/>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42" name="Oval 41"/>
          <p:cNvSpPr/>
          <p:nvPr/>
        </p:nvSpPr>
        <p:spPr bwMode="auto">
          <a:xfrm>
            <a:off x="4768923" y="4303428"/>
            <a:ext cx="108000" cy="108000"/>
          </a:xfrm>
          <a:prstGeom prst="ellipse">
            <a:avLst/>
          </a:prstGeom>
          <a:solidFill>
            <a:srgbClr val="E55BD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90"/>
              </a:solidFill>
              <a:effectLst/>
              <a:latin typeface="Arial" pitchFamily="34" charset="0"/>
            </a:endParaRPr>
          </a:p>
        </p:txBody>
      </p:sp>
      <p:cxnSp>
        <p:nvCxnSpPr>
          <p:cNvPr id="44" name="Straight Connector 43"/>
          <p:cNvCxnSpPr/>
          <p:nvPr/>
        </p:nvCxnSpPr>
        <p:spPr bwMode="auto">
          <a:xfrm>
            <a:off x="4324116" y="4068060"/>
            <a:ext cx="1510378"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45" name="Straight Connector 44"/>
          <p:cNvCxnSpPr/>
          <p:nvPr/>
        </p:nvCxnSpPr>
        <p:spPr bwMode="auto">
          <a:xfrm>
            <a:off x="4324116" y="4032060"/>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46" name="Straight Connector 45"/>
          <p:cNvCxnSpPr/>
          <p:nvPr/>
        </p:nvCxnSpPr>
        <p:spPr bwMode="auto">
          <a:xfrm>
            <a:off x="5836847" y="4032060"/>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47" name="Oval 46"/>
          <p:cNvSpPr/>
          <p:nvPr/>
        </p:nvSpPr>
        <p:spPr bwMode="auto">
          <a:xfrm>
            <a:off x="5023718" y="4010535"/>
            <a:ext cx="108000" cy="108000"/>
          </a:xfrm>
          <a:prstGeom prst="ellipse">
            <a:avLst/>
          </a:prstGeom>
          <a:solidFill>
            <a:srgbClr val="E55BD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90"/>
              </a:solidFill>
              <a:effectLst/>
              <a:latin typeface="Arial" pitchFamily="34" charset="0"/>
            </a:endParaRPr>
          </a:p>
        </p:txBody>
      </p:sp>
      <p:cxnSp>
        <p:nvCxnSpPr>
          <p:cNvPr id="49" name="Straight Connector 48"/>
          <p:cNvCxnSpPr/>
          <p:nvPr/>
        </p:nvCxnSpPr>
        <p:spPr bwMode="auto">
          <a:xfrm>
            <a:off x="4193539" y="3798185"/>
            <a:ext cx="1673635"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50" name="Straight Connector 49"/>
          <p:cNvCxnSpPr/>
          <p:nvPr/>
        </p:nvCxnSpPr>
        <p:spPr bwMode="auto">
          <a:xfrm>
            <a:off x="4193539" y="3762185"/>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51" name="Straight Connector 50"/>
          <p:cNvCxnSpPr/>
          <p:nvPr/>
        </p:nvCxnSpPr>
        <p:spPr bwMode="auto">
          <a:xfrm>
            <a:off x="5869781" y="3762185"/>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52" name="Oval 51"/>
          <p:cNvSpPr/>
          <p:nvPr/>
        </p:nvSpPr>
        <p:spPr bwMode="auto">
          <a:xfrm>
            <a:off x="4972047" y="3740660"/>
            <a:ext cx="108000" cy="108000"/>
          </a:xfrm>
          <a:prstGeom prst="ellipse">
            <a:avLst/>
          </a:prstGeom>
          <a:solidFill>
            <a:srgbClr val="E55BD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90"/>
              </a:solidFill>
              <a:effectLst/>
              <a:latin typeface="Arial" pitchFamily="34" charset="0"/>
            </a:endParaRPr>
          </a:p>
        </p:txBody>
      </p:sp>
      <p:cxnSp>
        <p:nvCxnSpPr>
          <p:cNvPr id="8" name="Straight Connector 7"/>
          <p:cNvCxnSpPr/>
          <p:nvPr/>
        </p:nvCxnSpPr>
        <p:spPr bwMode="auto">
          <a:xfrm>
            <a:off x="3158466" y="3633224"/>
            <a:ext cx="0" cy="1743757"/>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4" name="TextBox 3"/>
          <p:cNvSpPr txBox="1"/>
          <p:nvPr/>
        </p:nvSpPr>
        <p:spPr>
          <a:xfrm>
            <a:off x="698167" y="5913786"/>
            <a:ext cx="2050511" cy="307777"/>
          </a:xfrm>
          <a:prstGeom prst="rect">
            <a:avLst/>
          </a:prstGeom>
          <a:noFill/>
        </p:spPr>
        <p:txBody>
          <a:bodyPr wrap="none" rtlCol="0">
            <a:spAutoFit/>
          </a:bodyPr>
          <a:lstStyle/>
          <a:p>
            <a:r>
              <a:rPr lang="en-GB" sz="1400" b="1" dirty="0" err="1" smtClean="0">
                <a:solidFill>
                  <a:srgbClr val="000090"/>
                </a:solidFill>
              </a:rPr>
              <a:t>Favors</a:t>
            </a:r>
            <a:r>
              <a:rPr lang="en-GB" sz="1400" b="1" dirty="0" smtClean="0">
                <a:solidFill>
                  <a:srgbClr val="000090"/>
                </a:solidFill>
              </a:rPr>
              <a:t> chemotherapy</a:t>
            </a:r>
            <a:endParaRPr lang="en-GB" sz="1400" b="1" dirty="0">
              <a:solidFill>
                <a:srgbClr val="000090"/>
              </a:solidFill>
            </a:endParaRPr>
          </a:p>
        </p:txBody>
      </p:sp>
      <p:sp>
        <p:nvSpPr>
          <p:cNvPr id="14" name="TextBox 13"/>
          <p:cNvSpPr txBox="1"/>
          <p:nvPr/>
        </p:nvSpPr>
        <p:spPr>
          <a:xfrm>
            <a:off x="3572767" y="5913786"/>
            <a:ext cx="1621220" cy="307777"/>
          </a:xfrm>
          <a:prstGeom prst="rect">
            <a:avLst/>
          </a:prstGeom>
          <a:noFill/>
        </p:spPr>
        <p:txBody>
          <a:bodyPr wrap="none" rtlCol="0">
            <a:spAutoFit/>
          </a:bodyPr>
          <a:lstStyle/>
          <a:p>
            <a:r>
              <a:rPr lang="en-GB" sz="1400" b="1" dirty="0" err="1" smtClean="0">
                <a:solidFill>
                  <a:srgbClr val="000090"/>
                </a:solidFill>
              </a:rPr>
              <a:t>Favors</a:t>
            </a:r>
            <a:r>
              <a:rPr lang="en-GB" sz="1400" b="1" dirty="0" smtClean="0">
                <a:solidFill>
                  <a:srgbClr val="000090"/>
                </a:solidFill>
              </a:rPr>
              <a:t> </a:t>
            </a:r>
            <a:r>
              <a:rPr lang="en-GB" sz="1400" b="1" dirty="0" err="1" smtClean="0">
                <a:solidFill>
                  <a:srgbClr val="000090"/>
                </a:solidFill>
              </a:rPr>
              <a:t>crizotinib</a:t>
            </a:r>
            <a:endParaRPr lang="en-GB" sz="1400" b="1" dirty="0">
              <a:solidFill>
                <a:srgbClr val="000090"/>
              </a:solidFill>
            </a:endParaRPr>
          </a:p>
        </p:txBody>
      </p:sp>
      <p:sp>
        <p:nvSpPr>
          <p:cNvPr id="15" name="TextBox 14"/>
          <p:cNvSpPr txBox="1"/>
          <p:nvPr/>
        </p:nvSpPr>
        <p:spPr>
          <a:xfrm>
            <a:off x="2186749" y="5658679"/>
            <a:ext cx="1954381" cy="307777"/>
          </a:xfrm>
          <a:prstGeom prst="rect">
            <a:avLst/>
          </a:prstGeom>
          <a:noFill/>
        </p:spPr>
        <p:txBody>
          <a:bodyPr wrap="none" rtlCol="0">
            <a:spAutoFit/>
          </a:bodyPr>
          <a:lstStyle/>
          <a:p>
            <a:pPr algn="ctr"/>
            <a:r>
              <a:rPr lang="en-GB" sz="1400" b="1" dirty="0" smtClean="0">
                <a:solidFill>
                  <a:srgbClr val="000090"/>
                </a:solidFill>
              </a:rPr>
              <a:t>Estimated difference</a:t>
            </a:r>
            <a:endParaRPr lang="en-GB" sz="1400" b="1" dirty="0">
              <a:solidFill>
                <a:srgbClr val="000090"/>
              </a:solidFill>
            </a:endParaRPr>
          </a:p>
        </p:txBody>
      </p:sp>
      <p:cxnSp>
        <p:nvCxnSpPr>
          <p:cNvPr id="16" name="Straight Arrow Connector 15"/>
          <p:cNvCxnSpPr/>
          <p:nvPr/>
        </p:nvCxnSpPr>
        <p:spPr bwMode="auto">
          <a:xfrm flipV="1">
            <a:off x="4171950" y="5795438"/>
            <a:ext cx="1101800" cy="8712"/>
          </a:xfrm>
          <a:prstGeom prst="straightConnector1">
            <a:avLst/>
          </a:prstGeom>
          <a:solidFill>
            <a:schemeClr val="accent1"/>
          </a:solidFill>
          <a:ln w="28575" cap="flat" cmpd="sng" algn="ctr">
            <a:solidFill>
              <a:srgbClr val="000090"/>
            </a:solidFill>
            <a:prstDash val="solid"/>
            <a:round/>
            <a:headEnd type="none" w="med" len="med"/>
            <a:tailEnd type="triangle" w="lg" len="lg"/>
          </a:ln>
          <a:effectLst/>
        </p:spPr>
      </p:cxnSp>
      <p:cxnSp>
        <p:nvCxnSpPr>
          <p:cNvPr id="17" name="Straight Arrow Connector 16"/>
          <p:cNvCxnSpPr/>
          <p:nvPr/>
        </p:nvCxnSpPr>
        <p:spPr bwMode="auto">
          <a:xfrm>
            <a:off x="759525" y="5795437"/>
            <a:ext cx="1348675" cy="2363"/>
          </a:xfrm>
          <a:prstGeom prst="straightConnector1">
            <a:avLst/>
          </a:prstGeom>
          <a:solidFill>
            <a:schemeClr val="accent1"/>
          </a:solidFill>
          <a:ln w="28575" cap="flat" cmpd="sng" algn="ctr">
            <a:solidFill>
              <a:srgbClr val="000090"/>
            </a:solidFill>
            <a:prstDash val="solid"/>
            <a:round/>
            <a:headEnd type="triangle" w="lg" len="lg"/>
            <a:tailEnd type="none" w="lg" len="lg"/>
          </a:ln>
          <a:effectLst/>
        </p:spPr>
      </p:cxnSp>
      <p:cxnSp>
        <p:nvCxnSpPr>
          <p:cNvPr id="18" name="Straight Connector 17"/>
          <p:cNvCxnSpPr/>
          <p:nvPr/>
        </p:nvCxnSpPr>
        <p:spPr bwMode="auto">
          <a:xfrm>
            <a:off x="317500" y="5376981"/>
            <a:ext cx="8504238"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19" name="Straight Connector 18"/>
          <p:cNvCxnSpPr/>
          <p:nvPr/>
        </p:nvCxnSpPr>
        <p:spPr bwMode="auto">
          <a:xfrm>
            <a:off x="3158466"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20" name="Straight Connector 19"/>
          <p:cNvCxnSpPr/>
          <p:nvPr/>
        </p:nvCxnSpPr>
        <p:spPr bwMode="auto">
          <a:xfrm>
            <a:off x="6001828"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22" name="TextBox 21"/>
          <p:cNvSpPr txBox="1"/>
          <p:nvPr/>
        </p:nvSpPr>
        <p:spPr>
          <a:xfrm>
            <a:off x="2354632" y="5441031"/>
            <a:ext cx="4503702" cy="307777"/>
          </a:xfrm>
          <a:prstGeom prst="rect">
            <a:avLst/>
          </a:prstGeom>
          <a:noFill/>
        </p:spPr>
        <p:txBody>
          <a:bodyPr wrap="square" rtlCol="0">
            <a:spAutoFit/>
          </a:bodyPr>
          <a:lstStyle/>
          <a:p>
            <a:pPr>
              <a:tabLst>
                <a:tab pos="73152" algn="ctr"/>
                <a:tab pos="722376" algn="ctr"/>
                <a:tab pos="1298448" algn="ctr"/>
                <a:tab pos="1856232" algn="ctr"/>
                <a:tab pos="2423160" algn="ctr"/>
                <a:tab pos="2962656" algn="ctr"/>
                <a:tab pos="3538728" algn="ctr"/>
                <a:tab pos="4105656" algn="ctr"/>
              </a:tabLst>
            </a:pPr>
            <a:r>
              <a:rPr lang="en-GB" sz="1400" dirty="0" smtClean="0">
                <a:solidFill>
                  <a:srgbClr val="000090"/>
                </a:solidFill>
              </a:rPr>
              <a:t>	–3	0	3	6	9	12	15</a:t>
            </a:r>
            <a:endParaRPr lang="en-GB" sz="1400" dirty="0">
              <a:solidFill>
                <a:srgbClr val="000090"/>
              </a:solidFill>
            </a:endParaRPr>
          </a:p>
        </p:txBody>
      </p:sp>
      <p:cxnSp>
        <p:nvCxnSpPr>
          <p:cNvPr id="24" name="Straight Connector 23"/>
          <p:cNvCxnSpPr/>
          <p:nvPr/>
        </p:nvCxnSpPr>
        <p:spPr bwMode="auto">
          <a:xfrm>
            <a:off x="3812149" y="5213125"/>
            <a:ext cx="2021549"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25" name="Straight Connector 24"/>
          <p:cNvCxnSpPr/>
          <p:nvPr/>
        </p:nvCxnSpPr>
        <p:spPr bwMode="auto">
          <a:xfrm>
            <a:off x="3812149" y="5177125"/>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26" name="Straight Connector 25"/>
          <p:cNvCxnSpPr/>
          <p:nvPr/>
        </p:nvCxnSpPr>
        <p:spPr bwMode="auto">
          <a:xfrm>
            <a:off x="5836847" y="5177125"/>
            <a:ext cx="0" cy="72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27" name="Oval 26"/>
          <p:cNvSpPr/>
          <p:nvPr/>
        </p:nvSpPr>
        <p:spPr bwMode="auto">
          <a:xfrm>
            <a:off x="4777205" y="5155600"/>
            <a:ext cx="108000" cy="108000"/>
          </a:xfrm>
          <a:prstGeom prst="ellipse">
            <a:avLst/>
          </a:prstGeom>
          <a:solidFill>
            <a:srgbClr val="E55BD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90"/>
              </a:solidFill>
              <a:effectLst/>
              <a:latin typeface="Arial" pitchFamily="34" charset="0"/>
            </a:endParaRPr>
          </a:p>
        </p:txBody>
      </p:sp>
      <p:cxnSp>
        <p:nvCxnSpPr>
          <p:cNvPr id="54" name="Straight Connector 53"/>
          <p:cNvCxnSpPr/>
          <p:nvPr/>
        </p:nvCxnSpPr>
        <p:spPr bwMode="auto">
          <a:xfrm>
            <a:off x="2592388"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55" name="Straight Connector 54"/>
          <p:cNvCxnSpPr/>
          <p:nvPr/>
        </p:nvCxnSpPr>
        <p:spPr bwMode="auto">
          <a:xfrm>
            <a:off x="3738563"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56" name="Straight Connector 55"/>
          <p:cNvCxnSpPr/>
          <p:nvPr/>
        </p:nvCxnSpPr>
        <p:spPr bwMode="auto">
          <a:xfrm>
            <a:off x="4295775"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57" name="Straight Connector 56"/>
          <p:cNvCxnSpPr/>
          <p:nvPr/>
        </p:nvCxnSpPr>
        <p:spPr bwMode="auto">
          <a:xfrm>
            <a:off x="4860925"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cxnSp>
        <p:nvCxnSpPr>
          <p:cNvPr id="58" name="Straight Connector 57"/>
          <p:cNvCxnSpPr/>
          <p:nvPr/>
        </p:nvCxnSpPr>
        <p:spPr bwMode="auto">
          <a:xfrm>
            <a:off x="5436678" y="5383331"/>
            <a:ext cx="0" cy="9000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59" name="Content Placeholder 2"/>
          <p:cNvSpPr>
            <a:spLocks noGrp="1"/>
          </p:cNvSpPr>
          <p:nvPr>
            <p:ph idx="1"/>
          </p:nvPr>
        </p:nvSpPr>
        <p:spPr>
          <a:xfrm>
            <a:off x="292100" y="1420813"/>
            <a:ext cx="8686800" cy="779602"/>
          </a:xfrm>
        </p:spPr>
        <p:txBody>
          <a:bodyPr/>
          <a:lstStyle/>
          <a:p>
            <a:pPr marL="233363" indent="-233363"/>
            <a:r>
              <a:rPr lang="en-US" sz="1800" dirty="0" smtClean="0">
                <a:solidFill>
                  <a:srgbClr val="000090"/>
                </a:solidFill>
                <a:ea typeface="ＭＳ Ｐゴシック" pitchFamily="34" charset="-128"/>
              </a:rPr>
              <a:t>SYMPTOMS: </a:t>
            </a:r>
            <a:r>
              <a:rPr lang="en-US" sz="1800" b="0" dirty="0" smtClean="0">
                <a:solidFill>
                  <a:srgbClr val="000090"/>
                </a:solidFill>
                <a:ea typeface="ＭＳ Ｐゴシック" pitchFamily="34" charset="-128"/>
              </a:rPr>
              <a:t>Greater </a:t>
            </a:r>
            <a:r>
              <a:rPr lang="en-US" sz="1800" b="0" dirty="0">
                <a:solidFill>
                  <a:srgbClr val="000090"/>
                </a:solidFill>
                <a:ea typeface="ＭＳ Ｐゴシック" pitchFamily="34" charset="-128"/>
              </a:rPr>
              <a:t>improvement from baseline in </a:t>
            </a:r>
            <a:r>
              <a:rPr lang="en-US" sz="1800" b="0" dirty="0" smtClean="0">
                <a:solidFill>
                  <a:srgbClr val="000090"/>
                </a:solidFill>
                <a:ea typeface="ＭＳ Ｐゴシック" pitchFamily="34" charset="-128"/>
              </a:rPr>
              <a:t>cough, </a:t>
            </a:r>
            <a:r>
              <a:rPr lang="en-US" sz="1800" b="0" dirty="0" err="1" smtClean="0">
                <a:solidFill>
                  <a:srgbClr val="000090"/>
                </a:solidFill>
                <a:ea typeface="ＭＳ Ｐゴシック" pitchFamily="34" charset="-128"/>
              </a:rPr>
              <a:t>dyspnea</a:t>
            </a:r>
            <a:r>
              <a:rPr lang="en-US" sz="1800" b="0" dirty="0" smtClean="0">
                <a:solidFill>
                  <a:srgbClr val="000090"/>
                </a:solidFill>
                <a:ea typeface="ＭＳ Ｐゴシック" pitchFamily="34" charset="-128"/>
              </a:rPr>
              <a:t>, fatigue, alopecia, insomnia, and pain with crizotinib (statistically significant: </a:t>
            </a:r>
            <a:br>
              <a:rPr lang="en-US" sz="1800" b="0" dirty="0" smtClean="0">
                <a:solidFill>
                  <a:srgbClr val="000090"/>
                </a:solidFill>
                <a:ea typeface="ＭＳ Ｐゴシック" pitchFamily="34" charset="-128"/>
              </a:rPr>
            </a:br>
            <a:r>
              <a:rPr lang="en-US" sz="1800" b="0" dirty="0" smtClean="0">
                <a:solidFill>
                  <a:srgbClr val="000090"/>
                </a:solidFill>
                <a:ea typeface="ＭＳ Ｐゴシック" pitchFamily="34" charset="-128"/>
              </a:rPr>
              <a:t>all P&lt;0.0001)</a:t>
            </a:r>
            <a:r>
              <a:rPr lang="en-US" sz="1800" b="0" baseline="30000" dirty="0" smtClean="0">
                <a:solidFill>
                  <a:srgbClr val="000090"/>
                </a:solidFill>
                <a:ea typeface="ＭＳ Ｐゴシック" pitchFamily="34" charset="-128"/>
              </a:rPr>
              <a:t>b</a:t>
            </a:r>
          </a:p>
        </p:txBody>
      </p:sp>
      <p:sp>
        <p:nvSpPr>
          <p:cNvPr id="48" name="Content Placeholder 2"/>
          <p:cNvSpPr txBox="1">
            <a:spLocks/>
          </p:cNvSpPr>
          <p:nvPr/>
        </p:nvSpPr>
        <p:spPr bwMode="auto">
          <a:xfrm>
            <a:off x="295638" y="2356386"/>
            <a:ext cx="8686800" cy="702719"/>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marL="233363" lvl="0" indent="-233363" eaLnBrk="0" hangingPunct="0">
              <a:spcAft>
                <a:spcPts val="600"/>
              </a:spcAft>
              <a:buClr>
                <a:schemeClr val="folHlink"/>
              </a:buClr>
              <a:buFont typeface="Arial" pitchFamily="34" charset="0"/>
              <a:buChar char="●"/>
            </a:pPr>
            <a:r>
              <a:rPr kumimoji="0" lang="en-US" sz="1800" b="1" i="0" u="none" strike="noStrike" kern="0" cap="none" spc="0" normalizeH="0" baseline="0" noProof="0" dirty="0" smtClean="0">
                <a:ln>
                  <a:noFill/>
                </a:ln>
                <a:solidFill>
                  <a:srgbClr val="000090"/>
                </a:solidFill>
                <a:effectLst/>
                <a:uLnTx/>
                <a:uFillTx/>
                <a:latin typeface="+mn-lt"/>
                <a:ea typeface="ＭＳ Ｐゴシック" pitchFamily="34" charset="-128"/>
                <a:cs typeface="+mn-cs"/>
              </a:rPr>
              <a:t>QUALITY OF LIFE: </a:t>
            </a:r>
            <a:r>
              <a:rPr lang="en-US" dirty="0" smtClean="0">
                <a:solidFill>
                  <a:srgbClr val="000090"/>
                </a:solidFill>
                <a:ea typeface="ＭＳ Ｐゴシック" pitchFamily="34" charset="-128"/>
              </a:rPr>
              <a:t>Greater improvement from baseline in global quality of life in patients treated with crizotinib (statistically significant: P&lt;0.0001)</a:t>
            </a:r>
            <a:r>
              <a:rPr lang="en-US" baseline="30000" dirty="0" smtClean="0">
                <a:solidFill>
                  <a:srgbClr val="000090"/>
                </a:solidFill>
                <a:ea typeface="ＭＳ Ｐゴシック" pitchFamily="34" charset="-128"/>
              </a:rPr>
              <a:t>b</a:t>
            </a:r>
            <a:endParaRPr kumimoji="0" lang="en-US" sz="1800" b="1" i="0" u="none" strike="noStrike" kern="0" cap="none" spc="0" normalizeH="0" baseline="30000" noProof="0" dirty="0" smtClean="0">
              <a:ln>
                <a:noFill/>
              </a:ln>
              <a:solidFill>
                <a:srgbClr val="000090"/>
              </a:solidFill>
              <a:effectLst/>
              <a:uLnTx/>
              <a:uFillTx/>
              <a:ea typeface="ＭＳ Ｐゴシック" pitchFamily="34" charset="-128"/>
            </a:endParaRPr>
          </a:p>
        </p:txBody>
      </p:sp>
      <p:sp>
        <p:nvSpPr>
          <p:cNvPr id="53" name="TextBox 52"/>
          <p:cNvSpPr txBox="1"/>
          <p:nvPr/>
        </p:nvSpPr>
        <p:spPr>
          <a:xfrm>
            <a:off x="201915" y="6234641"/>
            <a:ext cx="8524875" cy="461665"/>
          </a:xfrm>
          <a:prstGeom prst="rect">
            <a:avLst/>
          </a:prstGeom>
          <a:noFill/>
        </p:spPr>
        <p:txBody>
          <a:bodyPr wrap="square" rtlCol="0">
            <a:spAutoFit/>
          </a:bodyPr>
          <a:lstStyle/>
          <a:p>
            <a:r>
              <a:rPr lang="en-US" sz="1130" baseline="50000" dirty="0" err="1" smtClean="0">
                <a:solidFill>
                  <a:srgbClr val="000090"/>
                </a:solidFill>
              </a:rPr>
              <a:t>a</a:t>
            </a:r>
            <a:r>
              <a:rPr lang="en-US" sz="1200" dirty="0" err="1" smtClean="0">
                <a:solidFill>
                  <a:srgbClr val="000090"/>
                </a:solidFill>
              </a:rPr>
              <a:t>EORTC</a:t>
            </a:r>
            <a:r>
              <a:rPr lang="en-US" sz="1200" dirty="0" smtClean="0">
                <a:solidFill>
                  <a:srgbClr val="000090"/>
                </a:solidFill>
              </a:rPr>
              <a:t> QLQ-C30 and QLQ-LC13; </a:t>
            </a:r>
            <a:r>
              <a:rPr lang="en-US" sz="1200" baseline="30000" dirty="0" err="1" smtClean="0">
                <a:solidFill>
                  <a:srgbClr val="000090"/>
                </a:solidFill>
              </a:rPr>
              <a:t>b</a:t>
            </a:r>
            <a:r>
              <a:rPr lang="en-US" sz="1200" dirty="0" err="1" smtClean="0">
                <a:solidFill>
                  <a:srgbClr val="000090"/>
                </a:solidFill>
              </a:rPr>
              <a:t>based</a:t>
            </a:r>
            <a:r>
              <a:rPr lang="en-US" sz="1200" dirty="0" smtClean="0">
                <a:solidFill>
                  <a:srgbClr val="000090"/>
                </a:solidFill>
              </a:rPr>
              <a:t> on a repeated measures mixed-effects model with an intercept, treatment, treatment by time interaction, and subscale baseline score; not adjusted for multiplicity of testing </a:t>
            </a:r>
            <a:endParaRPr lang="en-US" sz="1200" dirty="0">
              <a:solidFill>
                <a:srgbClr val="000090"/>
              </a:solidFill>
            </a:endParaRPr>
          </a:p>
        </p:txBody>
      </p:sp>
      <p:cxnSp>
        <p:nvCxnSpPr>
          <p:cNvPr id="60" name="Straight Connector 59"/>
          <p:cNvCxnSpPr/>
          <p:nvPr/>
        </p:nvCxnSpPr>
        <p:spPr bwMode="auto">
          <a:xfrm>
            <a:off x="304800" y="3649781"/>
            <a:ext cx="8504238" cy="0"/>
          </a:xfrm>
          <a:prstGeom prst="line">
            <a:avLst/>
          </a:prstGeom>
          <a:solidFill>
            <a:schemeClr val="accent1"/>
          </a:solidFill>
          <a:ln w="28575" cap="flat" cmpd="sng" algn="ctr">
            <a:solidFill>
              <a:srgbClr val="000090"/>
            </a:solidFill>
            <a:prstDash val="solid"/>
            <a:round/>
            <a:headEnd type="none" w="med" len="med"/>
            <a:tailEnd type="none" w="med" len="med"/>
          </a:ln>
          <a:effectLst/>
        </p:spPr>
      </p:cxnSp>
      <p:sp>
        <p:nvSpPr>
          <p:cNvPr id="61" name="Rectangle 7"/>
          <p:cNvSpPr>
            <a:spLocks noChangeArrowheads="1"/>
          </p:cNvSpPr>
          <p:nvPr/>
        </p:nvSpPr>
        <p:spPr bwMode="auto">
          <a:xfrm>
            <a:off x="6242711" y="6592401"/>
            <a:ext cx="28015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914400" fontAlgn="base">
              <a:spcBef>
                <a:spcPct val="0"/>
              </a:spcBef>
              <a:spcAft>
                <a:spcPct val="20000"/>
              </a:spcAft>
              <a:buClr>
                <a:srgbClr val="E9C550"/>
              </a:buClr>
              <a:buFont typeface="Arial" charset="0"/>
              <a:buNone/>
            </a:pPr>
            <a:r>
              <a:rPr lang="en-US" sz="1200" b="1" dirty="0">
                <a:solidFill>
                  <a:srgbClr val="000090"/>
                </a:solidFill>
                <a:latin typeface="Arial" pitchFamily="34" charset="0"/>
                <a:cs typeface="Arial" pitchFamily="34" charset="0"/>
              </a:rPr>
              <a:t>Courtesy of Shaw </a:t>
            </a:r>
            <a:r>
              <a:rPr lang="en-US" sz="1200" b="1" dirty="0" smtClean="0">
                <a:solidFill>
                  <a:srgbClr val="000090"/>
                </a:solidFill>
                <a:latin typeface="Arial" pitchFamily="34" charset="0"/>
                <a:cs typeface="Arial" pitchFamily="34" charset="0"/>
              </a:rPr>
              <a:t>et al., ESMO 2012</a:t>
            </a:r>
            <a:endParaRPr lang="en-US" sz="1200" b="1" dirty="0">
              <a:solidFill>
                <a:srgbClr val="000090"/>
              </a:solidFill>
              <a:latin typeface="Arial" pitchFamily="34" charset="0"/>
              <a:cs typeface="Arial" pitchFamily="34" charset="0"/>
            </a:endParaRPr>
          </a:p>
        </p:txBody>
      </p:sp>
    </p:spTree>
    <p:extLst>
      <p:ext uri="{BB962C8B-B14F-4D97-AF65-F5344CB8AC3E}">
        <p14:creationId xmlns:p14="http://schemas.microsoft.com/office/powerpoint/2010/main" val="1816362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par>
                                <p:cTn id="59" presetID="10" presetClass="entr" presetSubtype="0" fill="hold" nodeType="with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500"/>
                                        <p:tgtEl>
                                          <p:spTgt spid="50"/>
                                        </p:tgtEl>
                                      </p:cBhvr>
                                    </p:animEffect>
                                  </p:childTnLst>
                                </p:cTn>
                              </p:par>
                              <p:par>
                                <p:cTn id="62" presetID="10" presetClass="entr" presetSubtype="0"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10" presetClass="entr" presetSubtype="0" fill="hold"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fade">
                                      <p:cBhvr>
                                        <p:cTn id="73" dur="500"/>
                                        <p:tgtEl>
                                          <p:spTgt spid="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500"/>
                                        <p:tgtEl>
                                          <p:spTgt spid="15"/>
                                        </p:tgtEl>
                                      </p:cBhvr>
                                    </p:animEffect>
                                  </p:childTnLst>
                                </p:cTn>
                              </p:par>
                              <p:par>
                                <p:cTn id="80" presetID="10" presetClass="entr" presetSubtype="0" fill="hold"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par>
                                <p:cTn id="83" presetID="10" presetClass="entr" presetSubtype="0" fill="hold"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par>
                                <p:cTn id="86" presetID="10" presetClass="entr" presetSubtype="0"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par>
                                <p:cTn id="89" presetID="10" presetClass="entr" presetSubtype="0"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500"/>
                                        <p:tgtEl>
                                          <p:spTgt spid="19"/>
                                        </p:tgtEl>
                                      </p:cBhvr>
                                    </p:animEffect>
                                  </p:childTnLst>
                                </p:cTn>
                              </p:par>
                              <p:par>
                                <p:cTn id="92" presetID="10" presetClass="entr" presetSubtype="0" fill="hold" nodeType="with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par>
                                <p:cTn id="98" presetID="10" presetClass="entr" presetSubtype="0" fill="hold" nodeType="with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fade">
                                      <p:cBhvr>
                                        <p:cTn id="100" dur="500"/>
                                        <p:tgtEl>
                                          <p:spTgt spid="24"/>
                                        </p:tgtEl>
                                      </p:cBhvr>
                                    </p:animEffect>
                                  </p:childTnLst>
                                </p:cTn>
                              </p:par>
                              <p:par>
                                <p:cTn id="101" presetID="10" presetClass="entr" presetSubtype="0" fill="hold"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par>
                                <p:cTn id="104" presetID="10" presetClass="entr" presetSubtype="0" fill="hold" nodeType="with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fade">
                                      <p:cBhvr>
                                        <p:cTn id="106" dur="500"/>
                                        <p:tgtEl>
                                          <p:spTgt spid="2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500"/>
                                        <p:tgtEl>
                                          <p:spTgt spid="27"/>
                                        </p:tgtEl>
                                      </p:cBhvr>
                                    </p:animEffect>
                                  </p:childTnLst>
                                </p:cTn>
                              </p:par>
                              <p:par>
                                <p:cTn id="110" presetID="10" presetClass="entr" presetSubtype="0" fill="hold"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fade">
                                      <p:cBhvr>
                                        <p:cTn id="112" dur="500"/>
                                        <p:tgtEl>
                                          <p:spTgt spid="54"/>
                                        </p:tgtEl>
                                      </p:cBhvr>
                                    </p:animEffect>
                                  </p:childTnLst>
                                </p:cTn>
                              </p:par>
                              <p:par>
                                <p:cTn id="113" presetID="10" presetClass="entr" presetSubtype="0" fill="hold" nodeType="withEffect">
                                  <p:stCondLst>
                                    <p:cond delay="0"/>
                                  </p:stCondLst>
                                  <p:childTnLst>
                                    <p:set>
                                      <p:cBhvr>
                                        <p:cTn id="114" dur="1" fill="hold">
                                          <p:stCondLst>
                                            <p:cond delay="0"/>
                                          </p:stCondLst>
                                        </p:cTn>
                                        <p:tgtEl>
                                          <p:spTgt spid="55"/>
                                        </p:tgtEl>
                                        <p:attrNameLst>
                                          <p:attrName>style.visibility</p:attrName>
                                        </p:attrNameLst>
                                      </p:cBhvr>
                                      <p:to>
                                        <p:strVal val="visible"/>
                                      </p:to>
                                    </p:set>
                                    <p:animEffect transition="in" filter="fade">
                                      <p:cBhvr>
                                        <p:cTn id="115" dur="500"/>
                                        <p:tgtEl>
                                          <p:spTgt spid="55"/>
                                        </p:tgtEl>
                                      </p:cBhvr>
                                    </p:animEffect>
                                  </p:childTnLst>
                                </p:cTn>
                              </p:par>
                              <p:par>
                                <p:cTn id="116" presetID="10" presetClass="entr" presetSubtype="0" fill="hold"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fade">
                                      <p:cBhvr>
                                        <p:cTn id="118" dur="500"/>
                                        <p:tgtEl>
                                          <p:spTgt spid="56"/>
                                        </p:tgtEl>
                                      </p:cBhvr>
                                    </p:animEffect>
                                  </p:childTnLst>
                                </p:cTn>
                              </p:par>
                              <p:par>
                                <p:cTn id="119" presetID="10" presetClass="entr" presetSubtype="0" fill="hold" nodeType="with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fade">
                                      <p:cBhvr>
                                        <p:cTn id="121" dur="500"/>
                                        <p:tgtEl>
                                          <p:spTgt spid="57"/>
                                        </p:tgtEl>
                                      </p:cBhvr>
                                    </p:animEffect>
                                  </p:childTnLst>
                                </p:cTn>
                              </p:par>
                              <p:par>
                                <p:cTn id="122" presetID="10" presetClass="entr" presetSubtype="0" fill="hold"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500"/>
                                        <p:tgtEl>
                                          <p:spTgt spid="58"/>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fade">
                                      <p:cBhvr>
                                        <p:cTn id="127" dur="500"/>
                                        <p:tgtEl>
                                          <p:spTgt spid="48"/>
                                        </p:tgtEl>
                                      </p:cBhvr>
                                    </p:animEffect>
                                  </p:childTnLst>
                                </p:cTn>
                              </p:par>
                              <p:par>
                                <p:cTn id="128" presetID="10" presetClass="entr" presetSubtype="0" fill="hold"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fade">
                                      <p:cBhvr>
                                        <p:cTn id="13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P spid="42" grpId="0" animBg="1"/>
      <p:bldP spid="47" grpId="0" animBg="1"/>
      <p:bldP spid="52" grpId="0" animBg="1"/>
      <p:bldP spid="4" grpId="0"/>
      <p:bldP spid="14" grpId="0"/>
      <p:bldP spid="15" grpId="0"/>
      <p:bldP spid="22" grpId="0"/>
      <p:bldP spid="27" grpId="0" animBg="1"/>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ShawGraph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54200"/>
            <a:ext cx="9144000" cy="4347248"/>
          </a:xfrm>
          <a:prstGeom prst="rect">
            <a:avLst/>
          </a:prstGeom>
        </p:spPr>
      </p:pic>
      <p:sp>
        <p:nvSpPr>
          <p:cNvPr id="13314" name="Title 1"/>
          <p:cNvSpPr>
            <a:spLocks noGrp="1"/>
          </p:cNvSpPr>
          <p:nvPr>
            <p:ph type="title"/>
          </p:nvPr>
        </p:nvSpPr>
        <p:spPr>
          <a:xfrm>
            <a:off x="914400" y="0"/>
            <a:ext cx="7391400" cy="1219200"/>
          </a:xfrm>
        </p:spPr>
        <p:txBody>
          <a:bodyPr/>
          <a:lstStyle/>
          <a:p>
            <a:r>
              <a:rPr lang="en-US" sz="3200" dirty="0">
                <a:solidFill>
                  <a:srgbClr val="000090"/>
                </a:solidFill>
                <a:effectLst/>
                <a:latin typeface="Arial" charset="0"/>
                <a:ea typeface="ＭＳ Ｐゴシック" charset="0"/>
                <a:cs typeface="ＭＳ Ｐゴシック" charset="0"/>
              </a:rPr>
              <a:t>NCCN Guidelines for the Management of Stage IV NSCLC</a:t>
            </a:r>
          </a:p>
        </p:txBody>
      </p:sp>
      <p:sp>
        <p:nvSpPr>
          <p:cNvPr id="13318" name="Oval 5"/>
          <p:cNvSpPr>
            <a:spLocks noChangeArrowheads="1"/>
          </p:cNvSpPr>
          <p:nvPr/>
        </p:nvSpPr>
        <p:spPr bwMode="auto">
          <a:xfrm>
            <a:off x="2171700" y="3713162"/>
            <a:ext cx="1054100" cy="465137"/>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4400" eaLnBrk="0" fontAlgn="base" hangingPunct="0">
              <a:spcBef>
                <a:spcPct val="0"/>
              </a:spcBef>
              <a:spcAft>
                <a:spcPct val="0"/>
              </a:spcAft>
            </a:pPr>
            <a:endParaRPr lang="en-US" sz="1200" b="1" smtClean="0">
              <a:solidFill>
                <a:srgbClr val="FFFFFF"/>
              </a:solidFill>
              <a:latin typeface="Arial" charset="0"/>
              <a:ea typeface="ＭＳ Ｐゴシック" charset="0"/>
              <a:cs typeface="ＭＳ Ｐゴシック" charset="0"/>
            </a:endParaRPr>
          </a:p>
        </p:txBody>
      </p:sp>
      <p:sp>
        <p:nvSpPr>
          <p:cNvPr id="13319" name="Oval 6"/>
          <p:cNvSpPr>
            <a:spLocks noChangeArrowheads="1"/>
          </p:cNvSpPr>
          <p:nvPr/>
        </p:nvSpPr>
        <p:spPr bwMode="auto">
          <a:xfrm>
            <a:off x="3454400" y="4873625"/>
            <a:ext cx="1054100" cy="401638"/>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4400" eaLnBrk="0" fontAlgn="base" hangingPunct="0">
              <a:spcBef>
                <a:spcPct val="0"/>
              </a:spcBef>
              <a:spcAft>
                <a:spcPct val="0"/>
              </a:spcAft>
            </a:pPr>
            <a:endParaRPr lang="en-US" sz="1200" b="1" smtClean="0">
              <a:solidFill>
                <a:srgbClr val="FFFFFF"/>
              </a:solidFill>
              <a:latin typeface="Arial" charset="0"/>
              <a:ea typeface="ＭＳ Ｐゴシック" charset="0"/>
              <a:cs typeface="ＭＳ Ｐゴシック" charset="0"/>
            </a:endParaRPr>
          </a:p>
        </p:txBody>
      </p:sp>
      <p:sp>
        <p:nvSpPr>
          <p:cNvPr id="13320" name="Oval 7"/>
          <p:cNvSpPr>
            <a:spLocks noChangeArrowheads="1"/>
          </p:cNvSpPr>
          <p:nvPr/>
        </p:nvSpPr>
        <p:spPr bwMode="auto">
          <a:xfrm>
            <a:off x="5664200" y="4899025"/>
            <a:ext cx="863600" cy="401638"/>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4400" eaLnBrk="0" fontAlgn="base" hangingPunct="0">
              <a:spcBef>
                <a:spcPct val="0"/>
              </a:spcBef>
              <a:spcAft>
                <a:spcPct val="0"/>
              </a:spcAft>
            </a:pPr>
            <a:endParaRPr lang="en-US" sz="1200" b="1" smtClean="0">
              <a:solidFill>
                <a:srgbClr val="FFFFFF"/>
              </a:solidFill>
              <a:latin typeface="Arial" charset="0"/>
              <a:ea typeface="ＭＳ Ｐゴシック" charset="0"/>
              <a:cs typeface="ＭＳ Ｐゴシック" charset="0"/>
            </a:endParaRPr>
          </a:p>
        </p:txBody>
      </p:sp>
      <p:sp>
        <p:nvSpPr>
          <p:cNvPr id="13321" name="TextBox 1"/>
          <p:cNvSpPr txBox="1">
            <a:spLocks noChangeArrowheads="1"/>
          </p:cNvSpPr>
          <p:nvPr/>
        </p:nvSpPr>
        <p:spPr bwMode="auto">
          <a:xfrm>
            <a:off x="6311900" y="5181600"/>
            <a:ext cx="1022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pPr algn="ctr" defTabSz="914400" eaLnBrk="0" fontAlgn="base" hangingPunct="0">
              <a:spcBef>
                <a:spcPct val="0"/>
              </a:spcBef>
              <a:spcAft>
                <a:spcPct val="0"/>
              </a:spcAft>
            </a:pPr>
            <a:r>
              <a:rPr lang="en-US" smtClean="0">
                <a:solidFill>
                  <a:srgbClr val="FF0000"/>
                </a:solidFill>
              </a:rPr>
              <a:t>FIRST-LINE </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ShawGraph1.png"/>
          <p:cNvPicPr>
            <a:picLocks noChangeAspect="1"/>
          </p:cNvPicPr>
          <p:nvPr/>
        </p:nvPicPr>
        <p:blipFill>
          <a:blip r:embed="rId3"/>
          <a:stretch>
            <a:fillRect/>
          </a:stretch>
        </p:blipFill>
        <p:spPr>
          <a:xfrm>
            <a:off x="2146300" y="1157932"/>
            <a:ext cx="5189146" cy="5164897"/>
          </a:xfrm>
          <a:prstGeom prst="rect">
            <a:avLst/>
          </a:prstGeom>
        </p:spPr>
      </p:pic>
      <p:sp>
        <p:nvSpPr>
          <p:cNvPr id="3074" name="TextBox 4"/>
          <p:cNvSpPr txBox="1">
            <a:spLocks noChangeArrowheads="1"/>
          </p:cNvSpPr>
          <p:nvPr/>
        </p:nvSpPr>
        <p:spPr bwMode="auto">
          <a:xfrm>
            <a:off x="4246563" y="6259513"/>
            <a:ext cx="4665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b="1">
                <a:solidFill>
                  <a:schemeClr val="tx1"/>
                </a:solidFill>
                <a:latin typeface="Arial" charset="0"/>
                <a:ea typeface="MS PGothic" pitchFamily="34" charset="-128"/>
              </a:defRPr>
            </a:lvl1pPr>
            <a:lvl2pPr marL="742950" indent="-285750">
              <a:defRPr sz="1200" b="1">
                <a:solidFill>
                  <a:schemeClr val="tx1"/>
                </a:solidFill>
                <a:latin typeface="Arial" charset="0"/>
                <a:ea typeface="MS PGothic" pitchFamily="34" charset="-128"/>
              </a:defRPr>
            </a:lvl2pPr>
            <a:lvl3pPr marL="1143000" indent="-228600">
              <a:defRPr sz="1200" b="1">
                <a:solidFill>
                  <a:schemeClr val="tx1"/>
                </a:solidFill>
                <a:latin typeface="Arial" charset="0"/>
                <a:ea typeface="MS PGothic" pitchFamily="34" charset="-128"/>
              </a:defRPr>
            </a:lvl3pPr>
            <a:lvl4pPr marL="1600200" indent="-228600">
              <a:defRPr sz="1200" b="1">
                <a:solidFill>
                  <a:schemeClr val="tx1"/>
                </a:solidFill>
                <a:latin typeface="Arial" charset="0"/>
                <a:ea typeface="MS PGothic" pitchFamily="34" charset="-128"/>
              </a:defRPr>
            </a:lvl4pPr>
            <a:lvl5pPr marL="2057400" indent="-228600">
              <a:defRPr sz="1200" b="1">
                <a:solidFill>
                  <a:schemeClr val="tx1"/>
                </a:solidFill>
                <a:latin typeface="Arial" charset="0"/>
                <a:ea typeface="MS PGothic" pitchFamily="34" charset="-128"/>
              </a:defRPr>
            </a:lvl5pPr>
            <a:lvl6pPr marL="2514600" indent="-228600" algn="ctr" eaLnBrk="0" fontAlgn="base" hangingPunct="0">
              <a:spcBef>
                <a:spcPct val="0"/>
              </a:spcBef>
              <a:spcAft>
                <a:spcPct val="0"/>
              </a:spcAft>
              <a:defRPr sz="1200" b="1">
                <a:solidFill>
                  <a:schemeClr val="tx1"/>
                </a:solidFill>
                <a:latin typeface="Arial" charset="0"/>
                <a:ea typeface="MS PGothic" pitchFamily="34" charset="-128"/>
              </a:defRPr>
            </a:lvl6pPr>
            <a:lvl7pPr marL="2971800" indent="-228600" algn="ctr" eaLnBrk="0" fontAlgn="base" hangingPunct="0">
              <a:spcBef>
                <a:spcPct val="0"/>
              </a:spcBef>
              <a:spcAft>
                <a:spcPct val="0"/>
              </a:spcAft>
              <a:defRPr sz="1200" b="1">
                <a:solidFill>
                  <a:schemeClr val="tx1"/>
                </a:solidFill>
                <a:latin typeface="Arial" charset="0"/>
                <a:ea typeface="MS PGothic" pitchFamily="34" charset="-128"/>
              </a:defRPr>
            </a:lvl7pPr>
            <a:lvl8pPr marL="3429000" indent="-228600" algn="ctr" eaLnBrk="0" fontAlgn="base" hangingPunct="0">
              <a:spcBef>
                <a:spcPct val="0"/>
              </a:spcBef>
              <a:spcAft>
                <a:spcPct val="0"/>
              </a:spcAft>
              <a:defRPr sz="1200" b="1">
                <a:solidFill>
                  <a:schemeClr val="tx1"/>
                </a:solidFill>
                <a:latin typeface="Arial" charset="0"/>
                <a:ea typeface="MS PGothic" pitchFamily="34" charset="-128"/>
              </a:defRPr>
            </a:lvl8pPr>
            <a:lvl9pPr marL="3886200" indent="-228600" algn="ctr" eaLnBrk="0" fontAlgn="base" hangingPunct="0">
              <a:spcBef>
                <a:spcPct val="0"/>
              </a:spcBef>
              <a:spcAft>
                <a:spcPct val="0"/>
              </a:spcAft>
              <a:defRPr sz="1200" b="1">
                <a:solidFill>
                  <a:schemeClr val="tx1"/>
                </a:solidFill>
                <a:latin typeface="Arial" charset="0"/>
                <a:ea typeface="MS PGothic" pitchFamily="34" charset="-128"/>
              </a:defRPr>
            </a:lvl9pPr>
          </a:lstStyle>
          <a:p>
            <a:pPr algn="r" defTabSz="914400" eaLnBrk="0" fontAlgn="base" hangingPunct="0">
              <a:spcBef>
                <a:spcPct val="0"/>
              </a:spcBef>
              <a:spcAft>
                <a:spcPct val="0"/>
              </a:spcAft>
            </a:pPr>
            <a:r>
              <a:rPr lang="en-US" b="0" dirty="0">
                <a:solidFill>
                  <a:srgbClr val="FFFFFF"/>
                </a:solidFill>
              </a:rPr>
              <a:t>Brock TG, Receptors and Tyrosine Kinases</a:t>
            </a:r>
            <a:br>
              <a:rPr lang="en-US" b="0" dirty="0">
                <a:solidFill>
                  <a:srgbClr val="FFFFFF"/>
                </a:solidFill>
              </a:rPr>
            </a:br>
            <a:r>
              <a:rPr lang="en-GB" b="0" dirty="0">
                <a:solidFill>
                  <a:srgbClr val="FFFFFF"/>
                </a:solidFill>
                <a:hlinkClick r:id="rId4"/>
              </a:rPr>
              <a:t>http://www.caymanchem.com/app/template/Article.vm/article/2187</a:t>
            </a:r>
            <a:endParaRPr lang="en-US" b="0" dirty="0">
              <a:solidFill>
                <a:srgbClr val="FFFFFF"/>
              </a:solidFill>
            </a:endParaRPr>
          </a:p>
        </p:txBody>
      </p:sp>
      <p:sp>
        <p:nvSpPr>
          <p:cNvPr id="14" name="Title 13"/>
          <p:cNvSpPr>
            <a:spLocks noGrp="1"/>
          </p:cNvSpPr>
          <p:nvPr>
            <p:ph type="title"/>
          </p:nvPr>
        </p:nvSpPr>
        <p:spPr/>
        <p:txBody>
          <a:bodyPr/>
          <a:lstStyle/>
          <a:p>
            <a:r>
              <a:rPr lang="en-US" dirty="0" smtClean="0">
                <a:solidFill>
                  <a:srgbClr val="000090"/>
                </a:solidFill>
                <a:effectLst/>
              </a:rPr>
              <a:t>ALK and ROS1 Encode Related Receptor Tyrosine Kinases</a:t>
            </a:r>
            <a:endParaRPr lang="en-GB" dirty="0">
              <a:solidFill>
                <a:srgbClr val="000090"/>
              </a:solidFill>
              <a:effectLst/>
            </a:endParaRPr>
          </a:p>
        </p:txBody>
      </p:sp>
      <p:sp>
        <p:nvSpPr>
          <p:cNvPr id="10" name="TextBox 9"/>
          <p:cNvSpPr txBox="1"/>
          <p:nvPr/>
        </p:nvSpPr>
        <p:spPr>
          <a:xfrm>
            <a:off x="3166884" y="2811308"/>
            <a:ext cx="1130479" cy="400110"/>
          </a:xfrm>
          <a:prstGeom prst="rect">
            <a:avLst/>
          </a:prstGeom>
          <a:noFill/>
        </p:spPr>
        <p:txBody>
          <a:bodyPr wrap="square" rtlCol="0">
            <a:spAutoFit/>
          </a:bodyPr>
          <a:lstStyle/>
          <a:p>
            <a:pPr algn="r" defTabSz="914400" eaLnBrk="0" fontAlgn="base" hangingPunct="0">
              <a:spcBef>
                <a:spcPct val="0"/>
              </a:spcBef>
              <a:spcAft>
                <a:spcPct val="0"/>
              </a:spcAft>
            </a:pPr>
            <a:r>
              <a:rPr lang="en-US" sz="2000" b="1" dirty="0" smtClean="0">
                <a:solidFill>
                  <a:srgbClr val="000000"/>
                </a:solidFill>
                <a:latin typeface="Arial" charset="0"/>
                <a:ea typeface="ＭＳ Ｐゴシック" pitchFamily="34" charset="-128"/>
              </a:rPr>
              <a:t>ROS1</a:t>
            </a:r>
            <a:endParaRPr lang="en-US" sz="2000" b="1" dirty="0">
              <a:solidFill>
                <a:srgbClr val="000000"/>
              </a:solidFill>
              <a:latin typeface="Arial" charset="0"/>
              <a:ea typeface="ＭＳ Ｐゴシック" pitchFamily="34" charset="-128"/>
            </a:endParaRPr>
          </a:p>
        </p:txBody>
      </p:sp>
      <p:sp>
        <p:nvSpPr>
          <p:cNvPr id="17" name="TextBox 16"/>
          <p:cNvSpPr txBox="1"/>
          <p:nvPr/>
        </p:nvSpPr>
        <p:spPr>
          <a:xfrm>
            <a:off x="2318159" y="3164664"/>
            <a:ext cx="1410038" cy="400110"/>
          </a:xfrm>
          <a:prstGeom prst="rect">
            <a:avLst/>
          </a:prstGeom>
          <a:noFill/>
        </p:spPr>
        <p:txBody>
          <a:bodyPr wrap="square" rtlCol="0">
            <a:spAutoFit/>
          </a:bodyPr>
          <a:lstStyle/>
          <a:p>
            <a:pPr algn="r" defTabSz="914400" eaLnBrk="0" fontAlgn="base" hangingPunct="0">
              <a:spcBef>
                <a:spcPct val="0"/>
              </a:spcBef>
              <a:spcAft>
                <a:spcPct val="0"/>
              </a:spcAft>
            </a:pPr>
            <a:r>
              <a:rPr lang="en-US" sz="2000" b="1" dirty="0" smtClean="0">
                <a:solidFill>
                  <a:srgbClr val="000000"/>
                </a:solidFill>
                <a:latin typeface="Arial" charset="0"/>
                <a:ea typeface="ＭＳ Ｐゴシック" pitchFamily="34" charset="-128"/>
              </a:rPr>
              <a:t>ALK</a:t>
            </a:r>
            <a:endParaRPr lang="en-US" sz="2000" b="1" dirty="0">
              <a:solidFill>
                <a:srgbClr val="000000"/>
              </a:solidFill>
              <a:latin typeface="Arial" charset="0"/>
              <a:ea typeface="ＭＳ Ｐゴシック" pitchFamily="34" charset="-128"/>
            </a:endParaRPr>
          </a:p>
        </p:txBody>
      </p:sp>
      <p:sp>
        <p:nvSpPr>
          <p:cNvPr id="18" name="TextBox 17"/>
          <p:cNvSpPr txBox="1"/>
          <p:nvPr/>
        </p:nvSpPr>
        <p:spPr>
          <a:xfrm>
            <a:off x="2597850" y="3592534"/>
            <a:ext cx="690431" cy="400110"/>
          </a:xfrm>
          <a:prstGeom prst="rect">
            <a:avLst/>
          </a:prstGeom>
          <a:noFill/>
        </p:spPr>
        <p:txBody>
          <a:bodyPr wrap="square" rtlCol="0">
            <a:spAutoFit/>
          </a:bodyPr>
          <a:lstStyle/>
          <a:p>
            <a:pPr algn="r" defTabSz="914400" eaLnBrk="0" fontAlgn="base" hangingPunct="0">
              <a:spcBef>
                <a:spcPct val="0"/>
              </a:spcBef>
              <a:spcAft>
                <a:spcPct val="0"/>
              </a:spcAft>
            </a:pPr>
            <a:r>
              <a:rPr lang="en-US" sz="2000" b="1" dirty="0" smtClean="0">
                <a:solidFill>
                  <a:srgbClr val="000000"/>
                </a:solidFill>
                <a:latin typeface="Arial" charset="0"/>
                <a:ea typeface="ＭＳ Ｐゴシック" pitchFamily="34" charset="-128"/>
              </a:rPr>
              <a:t>LTK</a:t>
            </a:r>
            <a:endParaRPr lang="en-US" sz="2000" b="1" dirty="0">
              <a:solidFill>
                <a:srgbClr val="000000"/>
              </a:solidFill>
              <a:latin typeface="Arial" charset="0"/>
              <a:ea typeface="ＭＳ Ｐゴシック" pitchFamily="34" charset="-128"/>
            </a:endParaRPr>
          </a:p>
        </p:txBody>
      </p:sp>
      <p:sp>
        <p:nvSpPr>
          <p:cNvPr id="20" name="TextBox 19"/>
          <p:cNvSpPr txBox="1"/>
          <p:nvPr/>
        </p:nvSpPr>
        <p:spPr>
          <a:xfrm>
            <a:off x="4471553" y="4557734"/>
            <a:ext cx="1179947" cy="400110"/>
          </a:xfrm>
          <a:prstGeom prst="rect">
            <a:avLst/>
          </a:prstGeom>
          <a:noFill/>
        </p:spPr>
        <p:txBody>
          <a:bodyPr wrap="square" rtlCol="0">
            <a:spAutoFit/>
          </a:bodyPr>
          <a:lstStyle/>
          <a:p>
            <a:pPr algn="r" defTabSz="914400" eaLnBrk="0" fontAlgn="base" hangingPunct="0">
              <a:spcBef>
                <a:spcPct val="0"/>
              </a:spcBef>
              <a:spcAft>
                <a:spcPct val="0"/>
              </a:spcAft>
            </a:pPr>
            <a:r>
              <a:rPr lang="en-US" sz="2000" b="1" dirty="0" smtClean="0">
                <a:solidFill>
                  <a:srgbClr val="000000"/>
                </a:solidFill>
                <a:latin typeface="Arial" charset="0"/>
                <a:ea typeface="ＭＳ Ｐゴシック" pitchFamily="34" charset="-128"/>
              </a:rPr>
              <a:t>PTK7</a:t>
            </a:r>
            <a:endParaRPr lang="en-US" sz="2000" b="1" dirty="0">
              <a:solidFill>
                <a:srgbClr val="000000"/>
              </a:solidFill>
              <a:latin typeface="Arial" charset="0"/>
              <a:ea typeface="ＭＳ Ｐゴシック" pitchFamily="34" charset="-128"/>
            </a:endParaRPr>
          </a:p>
        </p:txBody>
      </p:sp>
      <p:sp>
        <p:nvSpPr>
          <p:cNvPr id="22" name="TextBox 21"/>
          <p:cNvSpPr txBox="1"/>
          <p:nvPr/>
        </p:nvSpPr>
        <p:spPr>
          <a:xfrm>
            <a:off x="5398653" y="2509889"/>
            <a:ext cx="1179947" cy="400110"/>
          </a:xfrm>
          <a:prstGeom prst="rect">
            <a:avLst/>
          </a:prstGeom>
          <a:noFill/>
        </p:spPr>
        <p:txBody>
          <a:bodyPr wrap="square" rtlCol="0">
            <a:spAutoFit/>
          </a:bodyPr>
          <a:lstStyle/>
          <a:p>
            <a:pPr algn="r" defTabSz="914400" eaLnBrk="0" fontAlgn="base" hangingPunct="0">
              <a:spcBef>
                <a:spcPct val="0"/>
              </a:spcBef>
              <a:spcAft>
                <a:spcPct val="0"/>
              </a:spcAft>
            </a:pPr>
            <a:r>
              <a:rPr lang="en-US" sz="2000" b="1" dirty="0" smtClean="0">
                <a:solidFill>
                  <a:srgbClr val="000000"/>
                </a:solidFill>
                <a:latin typeface="Arial" charset="0"/>
                <a:ea typeface="ＭＳ Ｐゴシック" pitchFamily="34" charset="-128"/>
              </a:rPr>
              <a:t>Ron</a:t>
            </a:r>
            <a:endParaRPr lang="en-US" sz="2000" b="1" dirty="0">
              <a:solidFill>
                <a:srgbClr val="000000"/>
              </a:solidFill>
              <a:latin typeface="Arial" charset="0"/>
              <a:ea typeface="ＭＳ Ｐゴシック" pitchFamily="34" charset="-128"/>
            </a:endParaRPr>
          </a:p>
        </p:txBody>
      </p:sp>
    </p:spTree>
    <p:extLst>
      <p:ext uri="{BB962C8B-B14F-4D97-AF65-F5344CB8AC3E}">
        <p14:creationId xmlns:p14="http://schemas.microsoft.com/office/powerpoint/2010/main" val="42400616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292100" y="44624"/>
            <a:ext cx="8529638" cy="968375"/>
          </a:xfrm>
        </p:spPr>
        <p:txBody>
          <a:bodyPr/>
          <a:lstStyle/>
          <a:p>
            <a:r>
              <a:rPr lang="en-US" dirty="0" smtClean="0"/>
              <a:t>ROS1 Rearrangements in NSCLC</a:t>
            </a:r>
          </a:p>
        </p:txBody>
      </p:sp>
      <p:sp>
        <p:nvSpPr>
          <p:cNvPr id="5123" name="Content Placeholder 2"/>
          <p:cNvSpPr>
            <a:spLocks noGrp="1"/>
          </p:cNvSpPr>
          <p:nvPr>
            <p:ph idx="1"/>
          </p:nvPr>
        </p:nvSpPr>
        <p:spPr>
          <a:xfrm>
            <a:off x="800100" y="1634332"/>
            <a:ext cx="7645400" cy="3173412"/>
          </a:xfrm>
        </p:spPr>
        <p:txBody>
          <a:bodyPr/>
          <a:lstStyle/>
          <a:p>
            <a:r>
              <a:rPr lang="en-US" sz="2200" dirty="0" smtClean="0"/>
              <a:t>Several </a:t>
            </a:r>
            <a:r>
              <a:rPr lang="en-US" sz="2200" dirty="0"/>
              <a:t>different types of ROS rearrangements have been identified in NSCLC</a:t>
            </a:r>
            <a:endParaRPr lang="en-US" sz="2200" dirty="0" smtClean="0"/>
          </a:p>
          <a:p>
            <a:pPr lvl="1">
              <a:spcAft>
                <a:spcPts val="2400"/>
              </a:spcAft>
            </a:pPr>
            <a:r>
              <a:rPr lang="en-US" sz="2200" dirty="0" smtClean="0"/>
              <a:t>TPM3</a:t>
            </a:r>
            <a:r>
              <a:rPr lang="en-US" sz="2200" dirty="0"/>
              <a:t>-ROS1, SDC4-ROS1, SLC34A2-ROS1, CD74-ROS1, EZR-ROS1, LRIG3-ROS1, FIG-ROS1, ROS1</a:t>
            </a:r>
            <a:endParaRPr lang="en-US" sz="2200" dirty="0" smtClean="0"/>
          </a:p>
          <a:p>
            <a:pPr>
              <a:spcAft>
                <a:spcPts val="2400"/>
              </a:spcAft>
            </a:pPr>
            <a:r>
              <a:rPr lang="en-US" sz="2200" dirty="0" smtClean="0"/>
              <a:t>Present in ~1% of NSCLC cases (also found in some GBMs and </a:t>
            </a:r>
            <a:r>
              <a:rPr lang="en-US" sz="2200" dirty="0" err="1" smtClean="0"/>
              <a:t>cholangiocarcinomas</a:t>
            </a:r>
            <a:r>
              <a:rPr lang="en-US" sz="2200" dirty="0" smtClean="0"/>
              <a:t>) </a:t>
            </a:r>
          </a:p>
          <a:p>
            <a:pPr>
              <a:spcAft>
                <a:spcPts val="2400"/>
              </a:spcAft>
            </a:pPr>
            <a:r>
              <a:rPr lang="en-US" sz="2200" dirty="0" smtClean="0"/>
              <a:t>Enriched in younger never or light smokers with adenocarcinoma histology</a:t>
            </a:r>
          </a:p>
          <a:p>
            <a:pPr>
              <a:spcAft>
                <a:spcPts val="2400"/>
              </a:spcAft>
            </a:pPr>
            <a:r>
              <a:rPr lang="en-US" sz="2200" dirty="0" smtClean="0"/>
              <a:t>No overlap with other oncogenic drivers</a:t>
            </a:r>
          </a:p>
        </p:txBody>
      </p:sp>
      <p:sp>
        <p:nvSpPr>
          <p:cNvPr id="5124" name="TextBox 4"/>
          <p:cNvSpPr txBox="1">
            <a:spLocks noChangeArrowheads="1"/>
          </p:cNvSpPr>
          <p:nvPr/>
        </p:nvSpPr>
        <p:spPr bwMode="auto">
          <a:xfrm>
            <a:off x="160124" y="6473048"/>
            <a:ext cx="88043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a:defRPr sz="1200" b="1">
                <a:solidFill>
                  <a:schemeClr val="tx1"/>
                </a:solidFill>
                <a:latin typeface="Arial" charset="0"/>
                <a:ea typeface="MS PGothic" pitchFamily="34" charset="-128"/>
              </a:defRPr>
            </a:lvl1pPr>
            <a:lvl2pPr marL="742950" indent="-285750">
              <a:defRPr sz="1200" b="1">
                <a:solidFill>
                  <a:schemeClr val="tx1"/>
                </a:solidFill>
                <a:latin typeface="Arial" charset="0"/>
                <a:ea typeface="MS PGothic" pitchFamily="34" charset="-128"/>
              </a:defRPr>
            </a:lvl2pPr>
            <a:lvl3pPr marL="1143000" indent="-228600">
              <a:defRPr sz="1200" b="1">
                <a:solidFill>
                  <a:schemeClr val="tx1"/>
                </a:solidFill>
                <a:latin typeface="Arial" charset="0"/>
                <a:ea typeface="MS PGothic" pitchFamily="34" charset="-128"/>
              </a:defRPr>
            </a:lvl3pPr>
            <a:lvl4pPr marL="1600200" indent="-228600">
              <a:defRPr sz="1200" b="1">
                <a:solidFill>
                  <a:schemeClr val="tx1"/>
                </a:solidFill>
                <a:latin typeface="Arial" charset="0"/>
                <a:ea typeface="MS PGothic" pitchFamily="34" charset="-128"/>
              </a:defRPr>
            </a:lvl4pPr>
            <a:lvl5pPr marL="2057400" indent="-228600">
              <a:defRPr sz="1200" b="1">
                <a:solidFill>
                  <a:schemeClr val="tx1"/>
                </a:solidFill>
                <a:latin typeface="Arial" charset="0"/>
                <a:ea typeface="MS PGothic" pitchFamily="34" charset="-128"/>
              </a:defRPr>
            </a:lvl5pPr>
            <a:lvl6pPr marL="2514600" indent="-228600" algn="ctr" eaLnBrk="0" fontAlgn="base" hangingPunct="0">
              <a:spcBef>
                <a:spcPct val="0"/>
              </a:spcBef>
              <a:spcAft>
                <a:spcPct val="0"/>
              </a:spcAft>
              <a:defRPr sz="1200" b="1">
                <a:solidFill>
                  <a:schemeClr val="tx1"/>
                </a:solidFill>
                <a:latin typeface="Arial" charset="0"/>
                <a:ea typeface="MS PGothic" pitchFamily="34" charset="-128"/>
              </a:defRPr>
            </a:lvl6pPr>
            <a:lvl7pPr marL="2971800" indent="-228600" algn="ctr" eaLnBrk="0" fontAlgn="base" hangingPunct="0">
              <a:spcBef>
                <a:spcPct val="0"/>
              </a:spcBef>
              <a:spcAft>
                <a:spcPct val="0"/>
              </a:spcAft>
              <a:defRPr sz="1200" b="1">
                <a:solidFill>
                  <a:schemeClr val="tx1"/>
                </a:solidFill>
                <a:latin typeface="Arial" charset="0"/>
                <a:ea typeface="MS PGothic" pitchFamily="34" charset="-128"/>
              </a:defRPr>
            </a:lvl7pPr>
            <a:lvl8pPr marL="3429000" indent="-228600" algn="ctr" eaLnBrk="0" fontAlgn="base" hangingPunct="0">
              <a:spcBef>
                <a:spcPct val="0"/>
              </a:spcBef>
              <a:spcAft>
                <a:spcPct val="0"/>
              </a:spcAft>
              <a:defRPr sz="1200" b="1">
                <a:solidFill>
                  <a:schemeClr val="tx1"/>
                </a:solidFill>
                <a:latin typeface="Arial" charset="0"/>
                <a:ea typeface="MS PGothic" pitchFamily="34" charset="-128"/>
              </a:defRPr>
            </a:lvl8pPr>
            <a:lvl9pPr marL="3886200" indent="-228600" algn="ctr" eaLnBrk="0" fontAlgn="base" hangingPunct="0">
              <a:spcBef>
                <a:spcPct val="0"/>
              </a:spcBef>
              <a:spcAft>
                <a:spcPct val="0"/>
              </a:spcAft>
              <a:defRPr sz="1200" b="1">
                <a:solidFill>
                  <a:schemeClr val="tx1"/>
                </a:solidFill>
                <a:latin typeface="Arial" charset="0"/>
                <a:ea typeface="MS PGothic" pitchFamily="34" charset="-128"/>
              </a:defRPr>
            </a:lvl9pPr>
          </a:lstStyle>
          <a:p>
            <a:pPr algn="r" defTabSz="914400" eaLnBrk="0" fontAlgn="base" hangingPunct="0">
              <a:spcBef>
                <a:spcPct val="0"/>
              </a:spcBef>
              <a:spcAft>
                <a:spcPct val="0"/>
              </a:spcAft>
            </a:pPr>
            <a:r>
              <a:rPr lang="en-US" b="0" dirty="0" err="1">
                <a:solidFill>
                  <a:srgbClr val="FFFFFF"/>
                </a:solidFill>
              </a:rPr>
              <a:t>Bergethon</a:t>
            </a:r>
            <a:r>
              <a:rPr lang="en-US" b="0" dirty="0">
                <a:solidFill>
                  <a:srgbClr val="FFFFFF"/>
                </a:solidFill>
              </a:rPr>
              <a:t> et al., JCO 30(8): 863-70, 2012; Takeuchi et al., Nat Med 18(3): 378-81, </a:t>
            </a:r>
            <a:r>
              <a:rPr lang="en-US" b="0" dirty="0" smtClean="0">
                <a:solidFill>
                  <a:srgbClr val="FFFFFF"/>
                </a:solidFill>
              </a:rPr>
              <a:t>2012; </a:t>
            </a:r>
            <a:r>
              <a:rPr lang="en-US" b="0" dirty="0" err="1" smtClean="0">
                <a:solidFill>
                  <a:srgbClr val="FFFFFF"/>
                </a:solidFill>
              </a:rPr>
              <a:t>Rimkunas</a:t>
            </a:r>
            <a:r>
              <a:rPr lang="en-US" b="0" dirty="0" smtClean="0">
                <a:solidFill>
                  <a:srgbClr val="FFFFFF"/>
                </a:solidFill>
              </a:rPr>
              <a:t> et al., CCR 18(16): 4449-57  </a:t>
            </a:r>
            <a:endParaRPr lang="en-US" b="0" dirty="0">
              <a:solidFill>
                <a:srgbClr val="FFFFFF"/>
              </a:solidFill>
            </a:endParaRPr>
          </a:p>
        </p:txBody>
      </p:sp>
    </p:spTree>
    <p:extLst>
      <p:ext uri="{BB962C8B-B14F-4D97-AF65-F5344CB8AC3E}">
        <p14:creationId xmlns:p14="http://schemas.microsoft.com/office/powerpoint/2010/main" val="27866922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100000">
              <a:schemeClr val="tx1"/>
            </a:gs>
            <a:gs pos="100000">
              <a:srgbClr val="000066"/>
            </a:gs>
          </a:gsLst>
          <a:lin ang="2700000" scaled="1"/>
        </a:gradFill>
        <a:effectLst/>
      </p:bgPr>
    </p:bg>
    <p:spTree>
      <p:nvGrpSpPr>
        <p:cNvPr id="1" name=""/>
        <p:cNvGrpSpPr/>
        <p:nvPr/>
      </p:nvGrpSpPr>
      <p:grpSpPr>
        <a:xfrm>
          <a:off x="0" y="0"/>
          <a:ext cx="0" cy="0"/>
          <a:chOff x="0" y="0"/>
          <a:chExt cx="0" cy="0"/>
        </a:xfrm>
      </p:grpSpPr>
      <p:sp>
        <p:nvSpPr>
          <p:cNvPr id="94211" name="Rectangle 16"/>
          <p:cNvSpPr>
            <a:spLocks noGrp="1" noChangeArrowheads="1"/>
          </p:cNvSpPr>
          <p:nvPr>
            <p:ph type="title"/>
          </p:nvPr>
        </p:nvSpPr>
        <p:spPr>
          <a:xfrm>
            <a:off x="898525" y="177800"/>
            <a:ext cx="7515225" cy="712788"/>
          </a:xfrm>
        </p:spPr>
        <p:txBody>
          <a:bodyPr/>
          <a:lstStyle/>
          <a:p>
            <a:r>
              <a:rPr lang="en-US" dirty="0" err="1" smtClean="0">
                <a:solidFill>
                  <a:srgbClr val="000090"/>
                </a:solidFill>
                <a:effectLst/>
                <a:ea typeface="ＭＳ Ｐゴシック"/>
                <a:cs typeface="ＭＳ Ｐゴシック"/>
              </a:rPr>
              <a:t>Crizotinib</a:t>
            </a:r>
            <a:r>
              <a:rPr lang="en-US" dirty="0" smtClean="0">
                <a:solidFill>
                  <a:srgbClr val="000090"/>
                </a:solidFill>
                <a:effectLst/>
                <a:ea typeface="ＭＳ Ｐゴシック"/>
                <a:cs typeface="ＭＳ Ｐゴシック"/>
              </a:rPr>
              <a:t> in Advanced ROS1+ NSCLC*</a:t>
            </a:r>
            <a:endParaRPr lang="en-GB" dirty="0" smtClean="0">
              <a:solidFill>
                <a:srgbClr val="000090"/>
              </a:solidFill>
              <a:effectLst/>
              <a:ea typeface="ＭＳ Ｐゴシック"/>
              <a:cs typeface="ＭＳ Ｐゴシック"/>
            </a:endParaRPr>
          </a:p>
        </p:txBody>
      </p:sp>
      <p:sp>
        <p:nvSpPr>
          <p:cNvPr id="94249" name="40 CuadroTexto"/>
          <p:cNvSpPr txBox="1">
            <a:spLocks noChangeArrowheads="1"/>
          </p:cNvSpPr>
          <p:nvPr/>
        </p:nvSpPr>
        <p:spPr bwMode="auto">
          <a:xfrm>
            <a:off x="7461250" y="6548438"/>
            <a:ext cx="1682750" cy="27699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dirty="0" err="1">
                <a:solidFill>
                  <a:srgbClr val="000000"/>
                </a:solidFill>
                <a:latin typeface="Arial" charset="0"/>
                <a:cs typeface="Arial" pitchFamily="34" charset="0"/>
              </a:rPr>
              <a:t>Ou</a:t>
            </a:r>
            <a:r>
              <a:rPr lang="en-US" sz="1200" dirty="0">
                <a:solidFill>
                  <a:srgbClr val="000000"/>
                </a:solidFill>
                <a:latin typeface="Arial" charset="0"/>
                <a:cs typeface="Arial" pitchFamily="34" charset="0"/>
              </a:rPr>
              <a:t> et </a:t>
            </a:r>
            <a:r>
              <a:rPr lang="en-US" sz="1200" dirty="0" smtClean="0">
                <a:solidFill>
                  <a:srgbClr val="000000"/>
                </a:solidFill>
                <a:latin typeface="Arial" charset="0"/>
                <a:cs typeface="Arial" pitchFamily="34" charset="0"/>
              </a:rPr>
              <a:t>al., ESMO 2012</a:t>
            </a:r>
            <a:endParaRPr lang="en-US" sz="1200" dirty="0">
              <a:solidFill>
                <a:srgbClr val="000000"/>
              </a:solidFill>
              <a:latin typeface="Arial" charset="0"/>
              <a:cs typeface="Arial" pitchFamily="34" charset="0"/>
            </a:endParaRPr>
          </a:p>
        </p:txBody>
      </p:sp>
      <p:sp>
        <p:nvSpPr>
          <p:cNvPr id="2" name="TextBox 1"/>
          <p:cNvSpPr txBox="1"/>
          <p:nvPr/>
        </p:nvSpPr>
        <p:spPr>
          <a:xfrm>
            <a:off x="1270000" y="2222500"/>
            <a:ext cx="7143750" cy="2663293"/>
          </a:xfrm>
          <a:prstGeom prst="rect">
            <a:avLst/>
          </a:prstGeom>
          <a:noFill/>
        </p:spPr>
        <p:txBody>
          <a:bodyPr wrap="square" rtlCol="0">
            <a:spAutoFit/>
          </a:bodyPr>
          <a:lstStyle/>
          <a:p>
            <a:pPr marL="228600" indent="-228600">
              <a:lnSpc>
                <a:spcPct val="120000"/>
              </a:lnSpc>
              <a:buFont typeface="Arial"/>
              <a:buChar char="•"/>
            </a:pPr>
            <a:r>
              <a:rPr lang="en-US" sz="2800" b="1" dirty="0" smtClean="0">
                <a:solidFill>
                  <a:schemeClr val="tx2"/>
                </a:solidFill>
              </a:rPr>
              <a:t>n </a:t>
            </a:r>
            <a:r>
              <a:rPr lang="en-US" sz="2800" b="1" dirty="0">
                <a:solidFill>
                  <a:schemeClr val="tx2"/>
                </a:solidFill>
              </a:rPr>
              <a:t>= 20 evaluable patients</a:t>
            </a:r>
          </a:p>
          <a:p>
            <a:pPr marL="228600" indent="-228600">
              <a:lnSpc>
                <a:spcPct val="120000"/>
              </a:lnSpc>
              <a:buFont typeface="Arial"/>
              <a:buChar char="•"/>
            </a:pPr>
            <a:r>
              <a:rPr lang="en-US" sz="2800" b="1" dirty="0" smtClean="0">
                <a:solidFill>
                  <a:schemeClr val="tx2"/>
                </a:solidFill>
              </a:rPr>
              <a:t>Overall </a:t>
            </a:r>
            <a:r>
              <a:rPr lang="en-US" sz="2800" b="1" dirty="0">
                <a:solidFill>
                  <a:schemeClr val="tx2"/>
                </a:solidFill>
              </a:rPr>
              <a:t>response rate = 50%</a:t>
            </a:r>
          </a:p>
          <a:p>
            <a:pPr marL="228600" indent="-228600">
              <a:lnSpc>
                <a:spcPct val="120000"/>
              </a:lnSpc>
              <a:buFont typeface="Arial"/>
              <a:buChar char="•"/>
            </a:pPr>
            <a:r>
              <a:rPr lang="en-US" sz="2800" b="1" dirty="0" smtClean="0">
                <a:solidFill>
                  <a:schemeClr val="tx2"/>
                </a:solidFill>
              </a:rPr>
              <a:t>1 </a:t>
            </a:r>
            <a:r>
              <a:rPr lang="en-US" sz="2800" b="1" dirty="0">
                <a:solidFill>
                  <a:schemeClr val="tx2"/>
                </a:solidFill>
              </a:rPr>
              <a:t>CR</a:t>
            </a:r>
          </a:p>
          <a:p>
            <a:pPr marL="228600" indent="-228600">
              <a:lnSpc>
                <a:spcPct val="120000"/>
              </a:lnSpc>
              <a:buFont typeface="Arial"/>
              <a:buChar char="•"/>
            </a:pPr>
            <a:r>
              <a:rPr lang="en-US" sz="2800" b="1" dirty="0" smtClean="0">
                <a:solidFill>
                  <a:schemeClr val="tx2"/>
                </a:solidFill>
              </a:rPr>
              <a:t>9 </a:t>
            </a:r>
            <a:r>
              <a:rPr lang="en-US" sz="2800" b="1" dirty="0">
                <a:solidFill>
                  <a:schemeClr val="tx2"/>
                </a:solidFill>
              </a:rPr>
              <a:t>PRs</a:t>
            </a:r>
          </a:p>
          <a:p>
            <a:pPr marL="228600" indent="-228600">
              <a:lnSpc>
                <a:spcPct val="120000"/>
              </a:lnSpc>
              <a:buFont typeface="Arial"/>
              <a:buChar char="•"/>
            </a:pPr>
            <a:r>
              <a:rPr lang="en-US" sz="2800" b="1" dirty="0" smtClean="0">
                <a:solidFill>
                  <a:schemeClr val="tx2"/>
                </a:solidFill>
              </a:rPr>
              <a:t>Disease </a:t>
            </a:r>
            <a:r>
              <a:rPr lang="en-US" sz="2800" b="1" dirty="0">
                <a:solidFill>
                  <a:schemeClr val="tx2"/>
                </a:solidFill>
              </a:rPr>
              <a:t>control rate = 70% at 8 weeks</a:t>
            </a:r>
          </a:p>
        </p:txBody>
      </p:sp>
    </p:spTree>
    <p:extLst>
      <p:ext uri="{BB962C8B-B14F-4D97-AF65-F5344CB8AC3E}">
        <p14:creationId xmlns:p14="http://schemas.microsoft.com/office/powerpoint/2010/main" val="42034863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2"/>
          <p:cNvSpPr txBox="1">
            <a:spLocks/>
          </p:cNvSpPr>
          <p:nvPr/>
        </p:nvSpPr>
        <p:spPr bwMode="auto">
          <a:xfrm>
            <a:off x="381000" y="3810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3200" b="1" dirty="0" smtClean="0">
                <a:solidFill>
                  <a:srgbClr val="000090"/>
                </a:solidFill>
                <a:cs typeface="Arial" charset="0"/>
              </a:rPr>
              <a:t>Typical Responses </a:t>
            </a:r>
            <a:r>
              <a:rPr lang="en-US" sz="3200" b="1" dirty="0">
                <a:solidFill>
                  <a:srgbClr val="000090"/>
                </a:solidFill>
                <a:cs typeface="Arial" charset="0"/>
              </a:rPr>
              <a:t>to </a:t>
            </a:r>
            <a:r>
              <a:rPr lang="en-US" sz="3200" b="1" dirty="0" err="1">
                <a:solidFill>
                  <a:srgbClr val="000090"/>
                </a:solidFill>
                <a:cs typeface="Arial" charset="0"/>
              </a:rPr>
              <a:t>Crizotinib</a:t>
            </a:r>
            <a:endParaRPr lang="en-US" sz="3200" b="1" dirty="0">
              <a:solidFill>
                <a:srgbClr val="000090"/>
              </a:solidFill>
              <a:cs typeface="Arial" charset="0"/>
            </a:endParaRPr>
          </a:p>
        </p:txBody>
      </p:sp>
      <p:sp>
        <p:nvSpPr>
          <p:cNvPr id="23" name="TextBox 5"/>
          <p:cNvSpPr txBox="1">
            <a:spLocks noChangeArrowheads="1"/>
          </p:cNvSpPr>
          <p:nvPr/>
        </p:nvSpPr>
        <p:spPr bwMode="auto">
          <a:xfrm>
            <a:off x="5880049" y="6476201"/>
            <a:ext cx="30590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b="1">
                <a:solidFill>
                  <a:schemeClr val="tx1"/>
                </a:solidFill>
                <a:latin typeface="Arial" charset="0"/>
                <a:ea typeface="ＭＳ Ｐゴシック" pitchFamily="34" charset="-128"/>
              </a:defRPr>
            </a:lvl1pPr>
            <a:lvl2pPr marL="742950" indent="-285750">
              <a:defRPr sz="1200" b="1">
                <a:solidFill>
                  <a:schemeClr val="tx1"/>
                </a:solidFill>
                <a:latin typeface="Arial" charset="0"/>
                <a:ea typeface="ＭＳ Ｐゴシック" pitchFamily="34" charset="-128"/>
              </a:defRPr>
            </a:lvl2pPr>
            <a:lvl3pPr marL="1143000" indent="-228600">
              <a:defRPr sz="1200" b="1">
                <a:solidFill>
                  <a:schemeClr val="tx1"/>
                </a:solidFill>
                <a:latin typeface="Arial" charset="0"/>
                <a:ea typeface="ＭＳ Ｐゴシック" pitchFamily="34" charset="-128"/>
              </a:defRPr>
            </a:lvl3pPr>
            <a:lvl4pPr marL="1600200" indent="-228600">
              <a:defRPr sz="1200" b="1">
                <a:solidFill>
                  <a:schemeClr val="tx1"/>
                </a:solidFill>
                <a:latin typeface="Arial" charset="0"/>
                <a:ea typeface="ＭＳ Ｐゴシック" pitchFamily="34" charset="-128"/>
              </a:defRPr>
            </a:lvl4pPr>
            <a:lvl5pPr marL="2057400" indent="-228600">
              <a:defRPr sz="1200" b="1">
                <a:solidFill>
                  <a:schemeClr val="tx1"/>
                </a:solidFill>
                <a:latin typeface="Arial" charset="0"/>
                <a:ea typeface="ＭＳ Ｐゴシック" pitchFamily="34" charset="-128"/>
              </a:defRPr>
            </a:lvl5pPr>
            <a:lvl6pPr marL="2514600" indent="-228600" algn="ctr" eaLnBrk="0" fontAlgn="base" hangingPunct="0">
              <a:spcBef>
                <a:spcPct val="0"/>
              </a:spcBef>
              <a:spcAft>
                <a:spcPct val="0"/>
              </a:spcAft>
              <a:defRPr sz="1200" b="1">
                <a:solidFill>
                  <a:schemeClr val="tx1"/>
                </a:solidFill>
                <a:latin typeface="Arial" charset="0"/>
                <a:ea typeface="ＭＳ Ｐゴシック" pitchFamily="34" charset="-128"/>
              </a:defRPr>
            </a:lvl6pPr>
            <a:lvl7pPr marL="2971800" indent="-228600" algn="ctr" eaLnBrk="0" fontAlgn="base" hangingPunct="0">
              <a:spcBef>
                <a:spcPct val="0"/>
              </a:spcBef>
              <a:spcAft>
                <a:spcPct val="0"/>
              </a:spcAft>
              <a:defRPr sz="1200" b="1">
                <a:solidFill>
                  <a:schemeClr val="tx1"/>
                </a:solidFill>
                <a:latin typeface="Arial" charset="0"/>
                <a:ea typeface="ＭＳ Ｐゴシック" pitchFamily="34" charset="-128"/>
              </a:defRPr>
            </a:lvl7pPr>
            <a:lvl8pPr marL="3429000" indent="-228600" algn="ctr" eaLnBrk="0" fontAlgn="base" hangingPunct="0">
              <a:spcBef>
                <a:spcPct val="0"/>
              </a:spcBef>
              <a:spcAft>
                <a:spcPct val="0"/>
              </a:spcAft>
              <a:defRPr sz="1200" b="1">
                <a:solidFill>
                  <a:schemeClr val="tx1"/>
                </a:solidFill>
                <a:latin typeface="Arial" charset="0"/>
                <a:ea typeface="ＭＳ Ｐゴシック" pitchFamily="34" charset="-128"/>
              </a:defRPr>
            </a:lvl8pPr>
            <a:lvl9pPr marL="3886200" indent="-228600" algn="ctr" eaLnBrk="0" fontAlgn="base" hangingPunct="0">
              <a:spcBef>
                <a:spcPct val="0"/>
              </a:spcBef>
              <a:spcAft>
                <a:spcPct val="0"/>
              </a:spcAft>
              <a:defRPr sz="1200" b="1">
                <a:solidFill>
                  <a:schemeClr val="tx1"/>
                </a:solidFill>
                <a:latin typeface="Arial" charset="0"/>
                <a:ea typeface="ＭＳ Ｐゴシック" pitchFamily="34" charset="-128"/>
              </a:defRPr>
            </a:lvl9pPr>
          </a:lstStyle>
          <a:p>
            <a:r>
              <a:rPr lang="en-US" b="0" dirty="0" err="1">
                <a:solidFill>
                  <a:prstClr val="black"/>
                </a:solidFill>
              </a:rPr>
              <a:t>Bergethon</a:t>
            </a:r>
            <a:r>
              <a:rPr lang="en-US" b="0" dirty="0">
                <a:solidFill>
                  <a:prstClr val="black"/>
                </a:solidFill>
              </a:rPr>
              <a:t> et al., JCO 30(8): 863-70, 2012</a:t>
            </a:r>
          </a:p>
        </p:txBody>
      </p:sp>
      <p:sp>
        <p:nvSpPr>
          <p:cNvPr id="10" name="TextBox 9"/>
          <p:cNvSpPr txBox="1"/>
          <p:nvPr/>
        </p:nvSpPr>
        <p:spPr>
          <a:xfrm>
            <a:off x="914400" y="1651000"/>
            <a:ext cx="7499350" cy="4431983"/>
          </a:xfrm>
          <a:prstGeom prst="rect">
            <a:avLst/>
          </a:prstGeom>
          <a:noFill/>
        </p:spPr>
        <p:txBody>
          <a:bodyPr wrap="square" rtlCol="0">
            <a:spAutoFit/>
          </a:bodyPr>
          <a:lstStyle/>
          <a:p>
            <a:pPr marL="457200" indent="-457200">
              <a:spcBef>
                <a:spcPts val="1200"/>
              </a:spcBef>
              <a:buFont typeface="Arial"/>
              <a:buChar char="•"/>
            </a:pPr>
            <a:r>
              <a:rPr lang="en-US" sz="2800" dirty="0" smtClean="0">
                <a:latin typeface="Arial"/>
                <a:cs typeface="Arial"/>
              </a:rPr>
              <a:t>Patient </a:t>
            </a:r>
            <a:r>
              <a:rPr lang="en-US" sz="2800" dirty="0">
                <a:latin typeface="Arial"/>
                <a:cs typeface="Arial"/>
              </a:rPr>
              <a:t>with NSCLC positive for ROS1 </a:t>
            </a:r>
            <a:r>
              <a:rPr lang="en-US" sz="2800" dirty="0" smtClean="0">
                <a:latin typeface="Arial"/>
                <a:cs typeface="Arial"/>
              </a:rPr>
              <a:t>rearrangement</a:t>
            </a:r>
          </a:p>
          <a:p>
            <a:pPr marL="457200" indent="-457200">
              <a:spcBef>
                <a:spcPts val="1200"/>
              </a:spcBef>
              <a:buFont typeface="Arial"/>
              <a:buChar char="•"/>
            </a:pPr>
            <a:r>
              <a:rPr lang="en-US" sz="2800" dirty="0" smtClean="0">
                <a:latin typeface="Arial"/>
                <a:cs typeface="Arial"/>
              </a:rPr>
              <a:t>In </a:t>
            </a:r>
            <a:r>
              <a:rPr lang="en-US" sz="2800" dirty="0">
                <a:latin typeface="Arial"/>
                <a:cs typeface="Arial"/>
              </a:rPr>
              <a:t>less than 1 week, he noted a significant improvement in symptoms</a:t>
            </a:r>
          </a:p>
          <a:p>
            <a:pPr marL="457200" indent="-457200">
              <a:spcBef>
                <a:spcPts val="1200"/>
              </a:spcBef>
              <a:buFont typeface="Arial"/>
              <a:buChar char="•"/>
            </a:pPr>
            <a:r>
              <a:rPr lang="en-US" sz="2800" dirty="0" smtClean="0">
                <a:latin typeface="Arial"/>
                <a:cs typeface="Arial"/>
              </a:rPr>
              <a:t>By </a:t>
            </a:r>
            <a:r>
              <a:rPr lang="en-US" sz="2800" dirty="0">
                <a:latin typeface="Arial"/>
                <a:cs typeface="Arial"/>
              </a:rPr>
              <a:t>2 weeks, his hypoxia had resolved</a:t>
            </a:r>
          </a:p>
          <a:p>
            <a:pPr marL="457200" indent="-457200">
              <a:spcBef>
                <a:spcPts val="1200"/>
              </a:spcBef>
              <a:buFont typeface="Arial"/>
              <a:buChar char="•"/>
            </a:pPr>
            <a:r>
              <a:rPr lang="en-US" sz="2800" dirty="0" smtClean="0">
                <a:latin typeface="Arial"/>
                <a:cs typeface="Arial"/>
              </a:rPr>
              <a:t>Restaging </a:t>
            </a:r>
            <a:r>
              <a:rPr lang="en-US" sz="2800" dirty="0">
                <a:latin typeface="Arial"/>
                <a:cs typeface="Arial"/>
              </a:rPr>
              <a:t>scans at 8 weeks demonstrated near complete resolution of the patient's multifocal lung tumor, which was subsequently confirmed at 12 weeks</a:t>
            </a:r>
            <a:endParaRPr lang="en-US" sz="2800" b="1" dirty="0">
              <a:solidFill>
                <a:schemeClr val="tx2"/>
              </a:solidFill>
              <a:latin typeface="Arial"/>
              <a:cs typeface="Arial"/>
            </a:endParaRPr>
          </a:p>
        </p:txBody>
      </p:sp>
    </p:spTree>
    <p:extLst>
      <p:ext uri="{BB962C8B-B14F-4D97-AF65-F5344CB8AC3E}">
        <p14:creationId xmlns:p14="http://schemas.microsoft.com/office/powerpoint/2010/main" val="17757622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2787" name="Group 3"/>
          <p:cNvGraphicFramePr>
            <a:graphicFrameLocks noGrp="1"/>
          </p:cNvGraphicFramePr>
          <p:nvPr>
            <p:ph idx="1"/>
            <p:extLst>
              <p:ext uri="{D42A27DB-BD31-4B8C-83A1-F6EECF244321}">
                <p14:modId xmlns:p14="http://schemas.microsoft.com/office/powerpoint/2010/main" val="518931509"/>
              </p:ext>
            </p:extLst>
          </p:nvPr>
        </p:nvGraphicFramePr>
        <p:xfrm>
          <a:off x="330200" y="1422400"/>
          <a:ext cx="8534400" cy="5105400"/>
        </p:xfrm>
        <a:graphic>
          <a:graphicData uri="http://schemas.openxmlformats.org/drawingml/2006/table">
            <a:tbl>
              <a:tblPr/>
              <a:tblGrid>
                <a:gridCol w="2383481"/>
                <a:gridCol w="2921687"/>
                <a:gridCol w="3229232"/>
              </a:tblGrid>
              <a:tr h="777339">
                <a:tc>
                  <a:txBody>
                    <a:bodyPr/>
                    <a:lstStyle/>
                    <a:p>
                      <a:pPr marL="0" marR="0" lvl="0" indent="0" algn="l" defTabSz="914400" rtl="0" eaLnBrk="1" fontAlgn="base" latinLnBrk="0" hangingPunct="1">
                        <a:lnSpc>
                          <a:spcPct val="10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FFFFFF"/>
                          </a:solidFill>
                          <a:effectLst/>
                          <a:latin typeface="Arial" charset="0"/>
                          <a:ea typeface="ＭＳ Ｐゴシック" charset="0"/>
                          <a:cs typeface="Arial" charset="0"/>
                        </a:rPr>
                        <a:t>Mechanism</a:t>
                      </a:r>
                      <a:endParaRPr kumimoji="0" lang="en-US" sz="1600" b="1" i="0" u="none" strike="noStrike" cap="none" normalizeH="0" baseline="0" dirty="0">
                        <a:ln>
                          <a:noFill/>
                        </a:ln>
                        <a:solidFill>
                          <a:srgbClr val="FFFFFF"/>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3366CC"/>
                    </a:solidFill>
                  </a:tcPr>
                </a:tc>
                <a:tc>
                  <a:txBody>
                    <a:bodyPr/>
                    <a:lstStyle/>
                    <a:p>
                      <a:pPr marL="0" marR="0" lvl="0" indent="0" algn="l" defTabSz="914400" rtl="0" eaLnBrk="1" fontAlgn="base" latinLnBrk="0" hangingPunct="1">
                        <a:lnSpc>
                          <a:spcPct val="10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FFFFFF"/>
                          </a:solidFill>
                          <a:effectLst/>
                          <a:latin typeface="Arial" charset="0"/>
                          <a:ea typeface="ＭＳ Ｐゴシック" charset="0"/>
                          <a:cs typeface="Arial" charset="0"/>
                        </a:rPr>
                        <a:t>Strategy</a:t>
                      </a:r>
                      <a:endParaRPr kumimoji="0" lang="en-US" sz="1600" b="1" i="0" u="none" strike="noStrike" cap="none" normalizeH="0" baseline="0" dirty="0">
                        <a:ln>
                          <a:noFill/>
                        </a:ln>
                        <a:solidFill>
                          <a:srgbClr val="FFFFFF"/>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3366CC"/>
                    </a:solidFill>
                  </a:tcPr>
                </a:tc>
                <a:tc>
                  <a:txBody>
                    <a:bodyPr/>
                    <a:lstStyle/>
                    <a:p>
                      <a:pPr marL="0" marR="0" lvl="0" indent="0" algn="l" defTabSz="914400" rtl="0" eaLnBrk="1" fontAlgn="base" latinLnBrk="0" hangingPunct="1">
                        <a:lnSpc>
                          <a:spcPct val="10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FFFFFF"/>
                          </a:solidFill>
                          <a:effectLst/>
                          <a:latin typeface="Arial" charset="0"/>
                          <a:ea typeface="ＭＳ Ｐゴシック" charset="0"/>
                          <a:cs typeface="Arial" charset="0"/>
                        </a:rPr>
                        <a:t>Clinical trials (examples)</a:t>
                      </a:r>
                      <a:endParaRPr kumimoji="0" lang="en-US" sz="1600" b="1" i="0" u="none" strike="noStrike" cap="none" normalizeH="0" baseline="0" dirty="0">
                        <a:ln>
                          <a:noFill/>
                        </a:ln>
                        <a:solidFill>
                          <a:srgbClr val="FFFFFF"/>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3366CC"/>
                    </a:solidFill>
                  </a:tcPr>
                </a:tc>
              </a:tr>
              <a:tr h="779060">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Resistance mutations</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DD3EC"/>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2</a:t>
                      </a:r>
                      <a:r>
                        <a:rPr kumimoji="0" lang="en-US" sz="1600" b="1" i="0" u="none" strike="noStrike" cap="none" normalizeH="0" baseline="30000" dirty="0" smtClean="0">
                          <a:ln>
                            <a:noFill/>
                          </a:ln>
                          <a:solidFill>
                            <a:srgbClr val="003366"/>
                          </a:solidFill>
                          <a:effectLst/>
                          <a:latin typeface="Arial" charset="0"/>
                          <a:ea typeface="ＭＳ Ｐゴシック" charset="0"/>
                          <a:cs typeface="Arial" charset="0"/>
                        </a:rPr>
                        <a:t>nd</a:t>
                      </a: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 generation ALK TKIs</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Hsp90 inhibitors</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DD3EC"/>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LDK378, AP26113, AF802</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AUY922, </a:t>
                      </a: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ganetespib</a:t>
                      </a:r>
                      <a:endParaRPr kumimoji="0" lang="en-US" sz="1600" b="1" i="0" u="none" strike="noStrike" cap="none" normalizeH="0" baseline="0" dirty="0" smtClean="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DD3EC"/>
                    </a:solidFill>
                  </a:tcPr>
                </a:tc>
              </a:tr>
              <a:tr h="920082">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ALK amplification</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EAF6"/>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2</a:t>
                      </a:r>
                      <a:r>
                        <a:rPr kumimoji="0" lang="en-US" sz="1600" b="1" i="0" u="none" strike="noStrike" cap="none" normalizeH="0" baseline="30000" dirty="0" smtClean="0">
                          <a:ln>
                            <a:noFill/>
                          </a:ln>
                          <a:solidFill>
                            <a:srgbClr val="003366"/>
                          </a:solidFill>
                          <a:effectLst/>
                          <a:latin typeface="Arial" charset="0"/>
                          <a:ea typeface="ＭＳ Ｐゴシック" charset="0"/>
                          <a:cs typeface="Arial" charset="0"/>
                        </a:rPr>
                        <a:t>nd</a:t>
                      </a: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 generation ALK TKIs</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Hsp90 inhibitors</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EAF6"/>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LDK378, AP26113, AF802</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AUY922, </a:t>
                      </a: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ganetespib</a:t>
                      </a:r>
                      <a:endParaRPr kumimoji="0" lang="en-US" sz="1600" b="1" i="0" u="none" strike="noStrike" cap="none" normalizeH="0" baseline="0" dirty="0" smtClean="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EAF6"/>
                    </a:solidFill>
                  </a:tcPr>
                </a:tc>
              </a:tr>
              <a:tr h="777339">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EGFR activation</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DD3EC"/>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ALK + EGFR inhibitors</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DD3EC"/>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Crizotinib</a:t>
                      </a: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 + </a:t>
                      </a: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erlotinib</a:t>
                      </a:r>
                      <a:endParaRPr kumimoji="0" lang="en-US" sz="1600" b="1" i="0" u="none" strike="noStrike" cap="none" normalizeH="0" baseline="0" dirty="0" smtClean="0">
                        <a:ln>
                          <a:noFill/>
                        </a:ln>
                        <a:solidFill>
                          <a:srgbClr val="003366"/>
                        </a:solidFill>
                        <a:effectLst/>
                        <a:latin typeface="Arial" charset="0"/>
                        <a:ea typeface="ＭＳ Ｐゴシック" charset="0"/>
                        <a:cs typeface="Arial" charset="0"/>
                      </a:endParaRP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Crizotinib</a:t>
                      </a: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 + </a:t>
                      </a: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dacomitinib</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DD3EC"/>
                    </a:solidFill>
                  </a:tcPr>
                </a:tc>
              </a:tr>
              <a:tr h="777339">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C-KIT amplification</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EAF6"/>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ALK + C-KIT inhibitors</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EAF6"/>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None</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EAF6"/>
                    </a:solidFill>
                  </a:tcPr>
                </a:tc>
              </a:tr>
              <a:tr h="1074241">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Unknown</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DD3EC"/>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2</a:t>
                      </a:r>
                      <a:r>
                        <a:rPr kumimoji="0" lang="en-US" sz="1600" b="1" i="0" u="none" strike="noStrike" cap="none" normalizeH="0" baseline="30000" dirty="0" smtClean="0">
                          <a:ln>
                            <a:noFill/>
                          </a:ln>
                          <a:solidFill>
                            <a:srgbClr val="003366"/>
                          </a:solidFill>
                          <a:effectLst/>
                          <a:latin typeface="Arial" charset="0"/>
                          <a:ea typeface="ＭＳ Ｐゴシック" charset="0"/>
                          <a:cs typeface="Arial" charset="0"/>
                        </a:rPr>
                        <a:t>nd</a:t>
                      </a: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 generation ALK TKIs</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Hsp90 inhibitors</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ALK TKI + Hsp90 inhibitor</a:t>
                      </a: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DD3EC"/>
                    </a:solidFill>
                  </a:tcPr>
                </a:tc>
                <a:tc>
                  <a:txBody>
                    <a:bodyPr/>
                    <a:lstStyle/>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LDK378, AP26113, AF802</a:t>
                      </a: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AUY922, </a:t>
                      </a: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ganetespib</a:t>
                      </a:r>
                      <a:endParaRPr kumimoji="0" lang="en-US" sz="1600" b="1" i="0" u="none" strike="noStrike" cap="none" normalizeH="0" baseline="0" dirty="0" smtClean="0">
                        <a:ln>
                          <a:noFill/>
                        </a:ln>
                        <a:solidFill>
                          <a:srgbClr val="003366"/>
                        </a:solidFill>
                        <a:effectLst/>
                        <a:latin typeface="Arial" charset="0"/>
                        <a:ea typeface="ＭＳ Ｐゴシック" charset="0"/>
                        <a:cs typeface="Arial" charset="0"/>
                      </a:endParaRPr>
                    </a:p>
                    <a:p>
                      <a:pPr marL="0" marR="0" lvl="0" indent="0" algn="l" defTabSz="914400" rtl="0" eaLnBrk="1" fontAlgn="base" latinLnBrk="0" hangingPunct="1">
                        <a:lnSpc>
                          <a:spcPct val="80000"/>
                        </a:lnSpc>
                        <a:spcBef>
                          <a:spcPct val="0"/>
                        </a:spcBef>
                        <a:spcAft>
                          <a:spcPts val="1200"/>
                        </a:spcAft>
                        <a:buClrTx/>
                        <a:buSzPct val="85000"/>
                        <a:buFont typeface="Times" charset="0"/>
                        <a:buNone/>
                        <a:tabLst/>
                      </a:pP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Crizotinib</a:t>
                      </a:r>
                      <a:r>
                        <a:rPr kumimoji="0" lang="en-US" sz="1600" b="1" i="0" u="none" strike="noStrike" cap="none" normalizeH="0" baseline="0" dirty="0" smtClean="0">
                          <a:ln>
                            <a:noFill/>
                          </a:ln>
                          <a:solidFill>
                            <a:srgbClr val="003366"/>
                          </a:solidFill>
                          <a:effectLst/>
                          <a:latin typeface="Arial" charset="0"/>
                          <a:ea typeface="ＭＳ Ｐゴシック" charset="0"/>
                          <a:cs typeface="Arial" charset="0"/>
                        </a:rPr>
                        <a:t> + </a:t>
                      </a:r>
                      <a:r>
                        <a:rPr kumimoji="0" lang="en-US" sz="1600" b="1" i="0" u="none" strike="noStrike" cap="none" normalizeH="0" baseline="0" dirty="0" err="1" smtClean="0">
                          <a:ln>
                            <a:noFill/>
                          </a:ln>
                          <a:solidFill>
                            <a:srgbClr val="003366"/>
                          </a:solidFill>
                          <a:effectLst/>
                          <a:latin typeface="Arial" charset="0"/>
                          <a:ea typeface="ＭＳ Ｐゴシック" charset="0"/>
                          <a:cs typeface="Arial" charset="0"/>
                        </a:rPr>
                        <a:t>ganetespib</a:t>
                      </a:r>
                      <a:endParaRPr kumimoji="0" lang="en-US" sz="1600" b="1" i="0" u="none" strike="noStrike" cap="none" normalizeH="0" baseline="0" dirty="0">
                        <a:ln>
                          <a:noFill/>
                        </a:ln>
                        <a:solidFill>
                          <a:srgbClr val="003366"/>
                        </a:solidFill>
                        <a:effectLst/>
                        <a:latin typeface="Arial" charset="0"/>
                        <a:ea typeface="ＭＳ Ｐゴシック" charset="0"/>
                        <a:cs typeface="Arial" charset="0"/>
                      </a:endParaRPr>
                    </a:p>
                  </a:txBody>
                  <a:tcPr marT="45726" marB="45726"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DD3EC"/>
                    </a:solidFill>
                  </a:tcPr>
                </a:tc>
              </a:tr>
            </a:tbl>
          </a:graphicData>
        </a:graphic>
      </p:graphicFrame>
      <p:sp>
        <p:nvSpPr>
          <p:cNvPr id="53280" name="Title 3"/>
          <p:cNvSpPr txBox="1">
            <a:spLocks/>
          </p:cNvSpPr>
          <p:nvPr/>
        </p:nvSpPr>
        <p:spPr bwMode="auto">
          <a:xfrm>
            <a:off x="914400" y="76200"/>
            <a:ext cx="7239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algn="ctr" defTabSz="914400" eaLnBrk="0" fontAlgn="base" hangingPunct="0">
              <a:spcBef>
                <a:spcPct val="0"/>
              </a:spcBef>
              <a:spcAft>
                <a:spcPct val="0"/>
              </a:spcAft>
            </a:pPr>
            <a:r>
              <a:rPr lang="en-US" sz="2800" b="1" dirty="0" smtClean="0">
                <a:solidFill>
                  <a:srgbClr val="000090"/>
                </a:solidFill>
                <a:latin typeface="Arial" charset="0"/>
                <a:cs typeface="Arial" charset="0"/>
              </a:rPr>
              <a:t>Therapeutic Strategies to Overcome </a:t>
            </a:r>
            <a:r>
              <a:rPr lang="en-US" sz="2800" b="1" dirty="0" err="1" smtClean="0">
                <a:solidFill>
                  <a:srgbClr val="000090"/>
                </a:solidFill>
                <a:latin typeface="Arial" charset="0"/>
                <a:cs typeface="Arial" charset="0"/>
              </a:rPr>
              <a:t>Crizotinib</a:t>
            </a:r>
            <a:r>
              <a:rPr lang="en-US" sz="2800" b="1" dirty="0" smtClean="0">
                <a:solidFill>
                  <a:srgbClr val="000090"/>
                </a:solidFill>
                <a:latin typeface="Arial" charset="0"/>
                <a:cs typeface="Arial" charset="0"/>
              </a:rPr>
              <a:t> Resistance in ALK+ NSCLC</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95288" y="125413"/>
            <a:ext cx="8229600" cy="1143000"/>
          </a:xfrm>
        </p:spPr>
        <p:txBody>
          <a:bodyPr/>
          <a:lstStyle/>
          <a:p>
            <a:pPr>
              <a:defRPr/>
            </a:pPr>
            <a:r>
              <a:rPr lang="en-GB" sz="3200" b="1" dirty="0" smtClean="0">
                <a:solidFill>
                  <a:srgbClr val="000090"/>
                </a:solidFill>
                <a:latin typeface="Arial"/>
                <a:ea typeface="ＭＳ Ｐゴシック" pitchFamily="-1" charset="-128"/>
                <a:cs typeface="Arial"/>
              </a:rPr>
              <a:t>Typical response to LDK378</a:t>
            </a:r>
          </a:p>
        </p:txBody>
      </p:sp>
      <p:sp>
        <p:nvSpPr>
          <p:cNvPr id="8" name="TextBox 7"/>
          <p:cNvSpPr txBox="1"/>
          <p:nvPr/>
        </p:nvSpPr>
        <p:spPr>
          <a:xfrm>
            <a:off x="5795963" y="5405438"/>
            <a:ext cx="1804987" cy="400050"/>
          </a:xfrm>
          <a:prstGeom prst="rect">
            <a:avLst/>
          </a:prstGeom>
          <a:noFill/>
        </p:spPr>
        <p:txBody>
          <a:bodyPr wrap="none">
            <a:spAutoFit/>
          </a:bodyPr>
          <a:lstStyle/>
          <a:p>
            <a:pPr fontAlgn="base">
              <a:spcBef>
                <a:spcPct val="0"/>
              </a:spcBef>
              <a:spcAft>
                <a:spcPct val="0"/>
              </a:spcAft>
              <a:defRPr/>
            </a:pPr>
            <a:r>
              <a:rPr lang="en-US" sz="2000" dirty="0">
                <a:solidFill>
                  <a:prstClr val="black"/>
                </a:solidFill>
                <a:latin typeface="Calibri"/>
                <a:ea typeface="ＭＳ Ｐゴシック" pitchFamily="-1" charset="-128"/>
                <a:cs typeface="ＭＳ Ｐゴシック"/>
              </a:rPr>
              <a:t>After 3.5 weeks</a:t>
            </a:r>
          </a:p>
        </p:txBody>
      </p:sp>
      <p:sp>
        <p:nvSpPr>
          <p:cNvPr id="9" name="TextBox 8"/>
          <p:cNvSpPr txBox="1"/>
          <p:nvPr/>
        </p:nvSpPr>
        <p:spPr>
          <a:xfrm>
            <a:off x="2076450" y="5405438"/>
            <a:ext cx="1055688" cy="400050"/>
          </a:xfrm>
          <a:prstGeom prst="rect">
            <a:avLst/>
          </a:prstGeom>
          <a:noFill/>
        </p:spPr>
        <p:txBody>
          <a:bodyPr wrap="none">
            <a:spAutoFit/>
          </a:bodyPr>
          <a:lstStyle/>
          <a:p>
            <a:pPr fontAlgn="base">
              <a:spcBef>
                <a:spcPct val="0"/>
              </a:spcBef>
              <a:spcAft>
                <a:spcPct val="0"/>
              </a:spcAft>
              <a:defRPr/>
            </a:pPr>
            <a:r>
              <a:rPr lang="en-US" sz="2000" dirty="0">
                <a:solidFill>
                  <a:prstClr val="black"/>
                </a:solidFill>
                <a:latin typeface="Calibri"/>
                <a:ea typeface="ＭＳ Ｐゴシック" pitchFamily="-1" charset="-128"/>
                <a:cs typeface="ＭＳ Ｐゴシック"/>
              </a:rPr>
              <a:t>Baseline</a:t>
            </a:r>
          </a:p>
        </p:txBody>
      </p:sp>
      <p:pic>
        <p:nvPicPr>
          <p:cNvPr id="26628" name="Picture 2" descr="ES_prePET.tiff"/>
          <p:cNvPicPr>
            <a:picLocks noChangeAspect="1"/>
          </p:cNvPicPr>
          <p:nvPr/>
        </p:nvPicPr>
        <p:blipFill>
          <a:blip r:embed="rId3"/>
          <a:srcRect/>
          <a:stretch>
            <a:fillRect/>
          </a:stretch>
        </p:blipFill>
        <p:spPr bwMode="auto">
          <a:xfrm>
            <a:off x="681038" y="1468438"/>
            <a:ext cx="3962400" cy="3997325"/>
          </a:xfrm>
          <a:prstGeom prst="rect">
            <a:avLst/>
          </a:prstGeom>
          <a:noFill/>
          <a:ln w="9525">
            <a:noFill/>
            <a:miter lim="800000"/>
            <a:headEnd/>
            <a:tailEnd/>
          </a:ln>
        </p:spPr>
      </p:pic>
      <p:pic>
        <p:nvPicPr>
          <p:cNvPr id="26629" name="Picture 5" descr="ES_post.tiff"/>
          <p:cNvPicPr>
            <a:picLocks noChangeAspect="1"/>
          </p:cNvPicPr>
          <p:nvPr/>
        </p:nvPicPr>
        <p:blipFill>
          <a:blip r:embed="rId4"/>
          <a:srcRect/>
          <a:stretch>
            <a:fillRect/>
          </a:stretch>
        </p:blipFill>
        <p:spPr bwMode="auto">
          <a:xfrm>
            <a:off x="4716463" y="1412875"/>
            <a:ext cx="4006850" cy="4032250"/>
          </a:xfrm>
          <a:prstGeom prst="rect">
            <a:avLst/>
          </a:prstGeom>
          <a:noFill/>
          <a:ln w="9525">
            <a:noFill/>
            <a:miter lim="800000"/>
            <a:headEnd/>
            <a:tailEnd/>
          </a:ln>
        </p:spPr>
      </p:pic>
      <p:sp>
        <p:nvSpPr>
          <p:cNvPr id="7" name="Rectangle 6"/>
          <p:cNvSpPr/>
          <p:nvPr/>
        </p:nvSpPr>
        <p:spPr>
          <a:xfrm>
            <a:off x="6816947" y="6275000"/>
            <a:ext cx="1906366" cy="276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093761" y="6413500"/>
            <a:ext cx="2699402" cy="276999"/>
          </a:xfrm>
          <a:prstGeom prst="rect">
            <a:avLst/>
          </a:prstGeom>
          <a:noFill/>
        </p:spPr>
        <p:txBody>
          <a:bodyPr wrap="none" rtlCol="0">
            <a:spAutoFit/>
          </a:bodyPr>
          <a:lstStyle/>
          <a:p>
            <a:r>
              <a:rPr lang="en-US" sz="1200" dirty="0" smtClean="0">
                <a:latin typeface="Arial"/>
                <a:cs typeface="Arial"/>
              </a:rPr>
              <a:t>Courtesy of Shaw et al., ESMO 2012</a:t>
            </a:r>
            <a:endParaRPr lang="en-US" sz="1200"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092200" y="1152525"/>
            <a:ext cx="6896100" cy="1470025"/>
          </a:xfrm>
        </p:spPr>
        <p:txBody>
          <a:bodyPr>
            <a:noAutofit/>
          </a:bodyPr>
          <a:lstStyle/>
          <a:p>
            <a:r>
              <a:rPr lang="en-US" sz="3200" b="1" dirty="0" smtClean="0">
                <a:solidFill>
                  <a:srgbClr val="000090"/>
                </a:solidFill>
                <a:latin typeface="Arial"/>
                <a:cs typeface="Arial"/>
              </a:rPr>
              <a:t>ALK and ROS1 Translocations</a:t>
            </a:r>
            <a:br>
              <a:rPr lang="en-US" sz="3200" b="1" dirty="0" smtClean="0">
                <a:solidFill>
                  <a:srgbClr val="000090"/>
                </a:solidFill>
                <a:latin typeface="Arial"/>
                <a:cs typeface="Arial"/>
              </a:rPr>
            </a:br>
            <a:r>
              <a:rPr lang="en-US" sz="3200" b="1" i="1" dirty="0" smtClean="0">
                <a:solidFill>
                  <a:srgbClr val="000090"/>
                </a:solidFill>
                <a:latin typeface="Arial"/>
                <a:cs typeface="Arial"/>
              </a:rPr>
              <a:t>and </a:t>
            </a:r>
            <a:r>
              <a:rPr lang="en-US" sz="3200" b="1" i="1" dirty="0" err="1" smtClean="0">
                <a:solidFill>
                  <a:srgbClr val="000090"/>
                </a:solidFill>
                <a:latin typeface="Arial"/>
                <a:cs typeface="Arial"/>
              </a:rPr>
              <a:t>Crizotinib</a:t>
            </a:r>
            <a:endParaRPr lang="en-US" sz="2800" b="1" i="1" dirty="0">
              <a:solidFill>
                <a:srgbClr val="000090"/>
              </a:solidFill>
              <a:latin typeface="Arial"/>
              <a:cs typeface="Arial"/>
            </a:endParaRPr>
          </a:p>
        </p:txBody>
      </p:sp>
      <p:sp>
        <p:nvSpPr>
          <p:cNvPr id="4" name="Subtitle 3"/>
          <p:cNvSpPr>
            <a:spLocks noGrp="1"/>
          </p:cNvSpPr>
          <p:nvPr>
            <p:ph type="subTitle" idx="1"/>
          </p:nvPr>
        </p:nvSpPr>
        <p:spPr>
          <a:xfrm>
            <a:off x="1104900" y="3759200"/>
            <a:ext cx="6883400" cy="1752600"/>
          </a:xfrm>
        </p:spPr>
        <p:txBody>
          <a:bodyPr>
            <a:normAutofit/>
          </a:bodyPr>
          <a:lstStyle/>
          <a:p>
            <a:r>
              <a:rPr lang="en-US" sz="2000" dirty="0" smtClean="0">
                <a:latin typeface="Arial"/>
                <a:cs typeface="Arial"/>
              </a:rPr>
              <a:t>Alice T. Shaw, MD PhD</a:t>
            </a:r>
          </a:p>
          <a:p>
            <a:r>
              <a:rPr lang="en-US" sz="2000" dirty="0" smtClean="0">
                <a:latin typeface="Arial"/>
                <a:cs typeface="Arial"/>
              </a:rPr>
              <a:t>Massachusetts General Hospital Cancer Center</a:t>
            </a:r>
          </a:p>
          <a:p>
            <a:r>
              <a:rPr lang="en-US" sz="2000" dirty="0" smtClean="0">
                <a:latin typeface="Arial"/>
                <a:cs typeface="Arial"/>
              </a:rPr>
              <a:t>Harvard Medical School</a:t>
            </a:r>
          </a:p>
          <a:p>
            <a:r>
              <a:rPr lang="en-US" sz="2000" smtClean="0">
                <a:latin typeface="Arial"/>
                <a:cs typeface="Arial"/>
              </a:rPr>
              <a:t>February 2, 2013</a:t>
            </a:r>
            <a:endParaRPr lang="en-US" sz="2000" dirty="0">
              <a:latin typeface="Arial"/>
              <a:cs typeface="Arial"/>
            </a:endParaRPr>
          </a:p>
        </p:txBody>
      </p:sp>
      <p:pic>
        <p:nvPicPr>
          <p:cNvPr id="5" name="Picture 16"/>
          <p:cNvPicPr>
            <a:picLocks noChangeArrowheads="1"/>
          </p:cNvPicPr>
          <p:nvPr/>
        </p:nvPicPr>
        <p:blipFill>
          <a:blip r:embed="rId3">
            <a:extLst>
              <a:ext uri="{28A0092B-C50C-407E-A947-70E740481C1C}">
                <a14:useLocalDpi xmlns:a14="http://schemas.microsoft.com/office/drawing/2010/main" val="0"/>
              </a:ext>
            </a:extLst>
          </a:blip>
          <a:srcRect l="29099" t="23193" r="28517" b="7980"/>
          <a:stretch>
            <a:fillRect/>
          </a:stretch>
        </p:blipFill>
        <p:spPr bwMode="auto">
          <a:xfrm>
            <a:off x="3495675" y="5721350"/>
            <a:ext cx="60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 name="Picture 17"/>
          <p:cNvPicPr>
            <a:picLocks noChangeArrowheads="1"/>
          </p:cNvPicPr>
          <p:nvPr/>
        </p:nvPicPr>
        <p:blipFill>
          <a:blip r:embed="rId4">
            <a:extLst>
              <a:ext uri="{28A0092B-C50C-407E-A947-70E740481C1C}">
                <a14:useLocalDpi xmlns:a14="http://schemas.microsoft.com/office/drawing/2010/main" val="0"/>
              </a:ext>
            </a:extLst>
          </a:blip>
          <a:srcRect l="26103" t="29430" r="54454" b="40738"/>
          <a:stretch>
            <a:fillRect/>
          </a:stretch>
        </p:blipFill>
        <p:spPr bwMode="auto">
          <a:xfrm>
            <a:off x="4257675" y="5732462"/>
            <a:ext cx="5334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r="83824"/>
          <a:stretch>
            <a:fillRect/>
          </a:stretch>
        </p:blipFill>
        <p:spPr bwMode="auto">
          <a:xfrm>
            <a:off x="5006975" y="5775325"/>
            <a:ext cx="6858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13367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09659" y="1770909"/>
            <a:ext cx="1143000" cy="282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latin typeface="Calibri"/>
            </a:endParaRPr>
          </a:p>
        </p:txBody>
      </p:sp>
      <p:sp>
        <p:nvSpPr>
          <p:cNvPr id="5" name="TextBox 27"/>
          <p:cNvSpPr txBox="1">
            <a:spLocks noChangeArrowheads="1"/>
          </p:cNvSpPr>
          <p:nvPr/>
        </p:nvSpPr>
        <p:spPr bwMode="auto">
          <a:xfrm rot="16200000">
            <a:off x="-600047" y="3651302"/>
            <a:ext cx="3340100" cy="369888"/>
          </a:xfrm>
          <a:prstGeom prst="rect">
            <a:avLst/>
          </a:prstGeom>
          <a:solidFill>
            <a:schemeClr val="bg1"/>
          </a:solidFill>
          <a:ln w="9525">
            <a:noFill/>
            <a:miter lim="800000"/>
            <a:headEnd/>
            <a:tailEnd/>
          </a:ln>
        </p:spPr>
        <p:txBody>
          <a:bodyPr wrap="none">
            <a:spAutoFit/>
          </a:bodyPr>
          <a:lstStyle/>
          <a:p>
            <a:r>
              <a:rPr lang="en-GB">
                <a:solidFill>
                  <a:prstClr val="black"/>
                </a:solidFill>
                <a:latin typeface="Calibri"/>
                <a:cs typeface="Arial" charset="0"/>
              </a:rPr>
              <a:t>Best (%) change from baseline</a:t>
            </a:r>
          </a:p>
        </p:txBody>
      </p:sp>
      <p:grpSp>
        <p:nvGrpSpPr>
          <p:cNvPr id="6" name="Group 4"/>
          <p:cNvGrpSpPr>
            <a:grpSpLocks/>
          </p:cNvGrpSpPr>
          <p:nvPr/>
        </p:nvGrpSpPr>
        <p:grpSpPr bwMode="auto">
          <a:xfrm>
            <a:off x="1342259" y="1675659"/>
            <a:ext cx="6553200" cy="4672012"/>
            <a:chOff x="914400" y="1392383"/>
            <a:chExt cx="6553199" cy="4671872"/>
          </a:xfrm>
        </p:grpSpPr>
        <p:pic>
          <p:nvPicPr>
            <p:cNvPr id="7" name="Picture 3"/>
            <p:cNvPicPr>
              <a:picLocks noChangeAspect="1" noChangeArrowheads="1"/>
            </p:cNvPicPr>
            <p:nvPr/>
          </p:nvPicPr>
          <p:blipFill>
            <a:blip r:embed="rId3"/>
            <a:srcRect/>
            <a:stretch>
              <a:fillRect/>
            </a:stretch>
          </p:blipFill>
          <p:spPr bwMode="auto">
            <a:xfrm>
              <a:off x="1066800" y="1392383"/>
              <a:ext cx="6400799" cy="4322617"/>
            </a:xfrm>
            <a:prstGeom prst="rect">
              <a:avLst/>
            </a:prstGeom>
            <a:noFill/>
            <a:ln w="9525">
              <a:noFill/>
              <a:miter lim="800000"/>
              <a:headEnd/>
              <a:tailEnd/>
            </a:ln>
          </p:spPr>
        </p:pic>
        <p:grpSp>
          <p:nvGrpSpPr>
            <p:cNvPr id="8" name="Group 7"/>
            <p:cNvGrpSpPr/>
            <p:nvPr/>
          </p:nvGrpSpPr>
          <p:grpSpPr>
            <a:xfrm>
              <a:off x="914400" y="1418400"/>
              <a:ext cx="533400" cy="4645855"/>
              <a:chOff x="914400" y="1372317"/>
              <a:chExt cx="533400" cy="4645855"/>
            </a:xfrm>
            <a:solidFill>
              <a:schemeClr val="bg1"/>
            </a:solidFill>
          </p:grpSpPr>
          <p:sp>
            <p:nvSpPr>
              <p:cNvPr id="9" name="TextBox 8"/>
              <p:cNvSpPr txBox="1"/>
              <p:nvPr/>
            </p:nvSpPr>
            <p:spPr>
              <a:xfrm>
                <a:off x="999359" y="1372317"/>
                <a:ext cx="439544" cy="276999"/>
              </a:xfrm>
              <a:prstGeom prst="rect">
                <a:avLst/>
              </a:prstGeom>
              <a:grpFill/>
            </p:spPr>
            <p:txBody>
              <a:bodyPr wrap="none">
                <a:spAutoFit/>
              </a:bodyPr>
              <a:lstStyle/>
              <a:p>
                <a:pPr>
                  <a:defRPr/>
                </a:pPr>
                <a:r>
                  <a:rPr lang="en-GB" sz="1200" dirty="0">
                    <a:solidFill>
                      <a:prstClr val="black"/>
                    </a:solidFill>
                    <a:latin typeface="Calibri"/>
                  </a:rPr>
                  <a:t>100</a:t>
                </a:r>
              </a:p>
            </p:txBody>
          </p:sp>
          <p:sp>
            <p:nvSpPr>
              <p:cNvPr id="10" name="TextBox 9"/>
              <p:cNvSpPr txBox="1"/>
              <p:nvPr/>
            </p:nvSpPr>
            <p:spPr>
              <a:xfrm>
                <a:off x="1084319" y="1769359"/>
                <a:ext cx="354584" cy="276999"/>
              </a:xfrm>
              <a:prstGeom prst="rect">
                <a:avLst/>
              </a:prstGeom>
              <a:grpFill/>
            </p:spPr>
            <p:txBody>
              <a:bodyPr wrap="none">
                <a:spAutoFit/>
              </a:bodyPr>
              <a:lstStyle/>
              <a:p>
                <a:pPr>
                  <a:defRPr/>
                </a:pPr>
                <a:r>
                  <a:rPr lang="en-GB" sz="1200" dirty="0">
                    <a:solidFill>
                      <a:prstClr val="black"/>
                    </a:solidFill>
                    <a:latin typeface="Calibri"/>
                  </a:rPr>
                  <a:t>80</a:t>
                </a:r>
              </a:p>
            </p:txBody>
          </p:sp>
          <p:sp>
            <p:nvSpPr>
              <p:cNvPr id="11" name="TextBox 10"/>
              <p:cNvSpPr txBox="1"/>
              <p:nvPr/>
            </p:nvSpPr>
            <p:spPr>
              <a:xfrm>
                <a:off x="1084319" y="2166674"/>
                <a:ext cx="354584" cy="276999"/>
              </a:xfrm>
              <a:prstGeom prst="rect">
                <a:avLst/>
              </a:prstGeom>
              <a:grpFill/>
            </p:spPr>
            <p:txBody>
              <a:bodyPr wrap="none">
                <a:spAutoFit/>
              </a:bodyPr>
              <a:lstStyle/>
              <a:p>
                <a:pPr>
                  <a:defRPr/>
                </a:pPr>
                <a:r>
                  <a:rPr lang="en-GB" sz="1200" dirty="0">
                    <a:solidFill>
                      <a:prstClr val="black"/>
                    </a:solidFill>
                    <a:latin typeface="Calibri"/>
                  </a:rPr>
                  <a:t>60</a:t>
                </a:r>
              </a:p>
            </p:txBody>
          </p:sp>
          <p:sp>
            <p:nvSpPr>
              <p:cNvPr id="12" name="TextBox 11"/>
              <p:cNvSpPr txBox="1"/>
              <p:nvPr/>
            </p:nvSpPr>
            <p:spPr>
              <a:xfrm>
                <a:off x="1084319" y="2575475"/>
                <a:ext cx="354584" cy="276999"/>
              </a:xfrm>
              <a:prstGeom prst="rect">
                <a:avLst/>
              </a:prstGeom>
              <a:grpFill/>
            </p:spPr>
            <p:txBody>
              <a:bodyPr wrap="none">
                <a:spAutoFit/>
              </a:bodyPr>
              <a:lstStyle/>
              <a:p>
                <a:pPr>
                  <a:defRPr/>
                </a:pPr>
                <a:r>
                  <a:rPr lang="en-GB" sz="1200" dirty="0">
                    <a:solidFill>
                      <a:prstClr val="black"/>
                    </a:solidFill>
                    <a:latin typeface="Calibri"/>
                  </a:rPr>
                  <a:t>40</a:t>
                </a:r>
              </a:p>
            </p:txBody>
          </p:sp>
          <p:sp>
            <p:nvSpPr>
              <p:cNvPr id="13" name="TextBox 12"/>
              <p:cNvSpPr txBox="1"/>
              <p:nvPr/>
            </p:nvSpPr>
            <p:spPr>
              <a:xfrm>
                <a:off x="1084319" y="2968507"/>
                <a:ext cx="354584" cy="276999"/>
              </a:xfrm>
              <a:prstGeom prst="rect">
                <a:avLst/>
              </a:prstGeom>
              <a:grpFill/>
            </p:spPr>
            <p:txBody>
              <a:bodyPr wrap="none">
                <a:spAutoFit/>
              </a:bodyPr>
              <a:lstStyle/>
              <a:p>
                <a:pPr>
                  <a:defRPr/>
                </a:pPr>
                <a:r>
                  <a:rPr lang="en-GB" sz="1200" dirty="0">
                    <a:solidFill>
                      <a:prstClr val="black"/>
                    </a:solidFill>
                    <a:latin typeface="Calibri"/>
                  </a:rPr>
                  <a:t>20</a:t>
                </a:r>
              </a:p>
            </p:txBody>
          </p:sp>
          <p:sp>
            <p:nvSpPr>
              <p:cNvPr id="14" name="TextBox 13"/>
              <p:cNvSpPr txBox="1"/>
              <p:nvPr/>
            </p:nvSpPr>
            <p:spPr>
              <a:xfrm>
                <a:off x="1169277" y="3369832"/>
                <a:ext cx="269626" cy="276999"/>
              </a:xfrm>
              <a:prstGeom prst="rect">
                <a:avLst/>
              </a:prstGeom>
              <a:grpFill/>
            </p:spPr>
            <p:txBody>
              <a:bodyPr wrap="none">
                <a:spAutoFit/>
              </a:bodyPr>
              <a:lstStyle/>
              <a:p>
                <a:pPr>
                  <a:defRPr/>
                </a:pPr>
                <a:r>
                  <a:rPr lang="en-GB" sz="1200" dirty="0">
                    <a:solidFill>
                      <a:prstClr val="black"/>
                    </a:solidFill>
                    <a:latin typeface="Calibri"/>
                  </a:rPr>
                  <a:t>0</a:t>
                </a:r>
              </a:p>
            </p:txBody>
          </p:sp>
          <p:sp>
            <p:nvSpPr>
              <p:cNvPr id="15" name="TextBox 14"/>
              <p:cNvSpPr txBox="1"/>
              <p:nvPr/>
            </p:nvSpPr>
            <p:spPr>
              <a:xfrm>
                <a:off x="999359" y="3778633"/>
                <a:ext cx="439544" cy="276999"/>
              </a:xfrm>
              <a:prstGeom prst="rect">
                <a:avLst/>
              </a:prstGeom>
              <a:grpFill/>
            </p:spPr>
            <p:txBody>
              <a:bodyPr wrap="none">
                <a:spAutoFit/>
              </a:bodyPr>
              <a:lstStyle/>
              <a:p>
                <a:pPr>
                  <a:defRPr/>
                </a:pPr>
                <a:r>
                  <a:rPr lang="en-GB" sz="1200" dirty="0">
                    <a:solidFill>
                      <a:prstClr val="black"/>
                    </a:solidFill>
                    <a:latin typeface="Calibri"/>
                  </a:rPr>
                  <a:t>–20</a:t>
                </a:r>
              </a:p>
            </p:txBody>
          </p:sp>
          <p:sp>
            <p:nvSpPr>
              <p:cNvPr id="16" name="TextBox 15"/>
              <p:cNvSpPr txBox="1"/>
              <p:nvPr/>
            </p:nvSpPr>
            <p:spPr>
              <a:xfrm>
                <a:off x="999359" y="4175948"/>
                <a:ext cx="439544" cy="276999"/>
              </a:xfrm>
              <a:prstGeom prst="rect">
                <a:avLst/>
              </a:prstGeom>
              <a:grpFill/>
            </p:spPr>
            <p:txBody>
              <a:bodyPr wrap="none">
                <a:spAutoFit/>
              </a:bodyPr>
              <a:lstStyle/>
              <a:p>
                <a:pPr>
                  <a:defRPr/>
                </a:pPr>
                <a:r>
                  <a:rPr lang="en-GB" sz="1200" dirty="0">
                    <a:solidFill>
                      <a:prstClr val="black"/>
                    </a:solidFill>
                    <a:latin typeface="Calibri"/>
                  </a:rPr>
                  <a:t>–40</a:t>
                </a:r>
              </a:p>
            </p:txBody>
          </p:sp>
          <p:sp>
            <p:nvSpPr>
              <p:cNvPr id="17" name="TextBox 16"/>
              <p:cNvSpPr txBox="1"/>
              <p:nvPr/>
            </p:nvSpPr>
            <p:spPr>
              <a:xfrm>
                <a:off x="999359" y="4568707"/>
                <a:ext cx="439544" cy="276999"/>
              </a:xfrm>
              <a:prstGeom prst="rect">
                <a:avLst/>
              </a:prstGeom>
              <a:grpFill/>
            </p:spPr>
            <p:txBody>
              <a:bodyPr wrap="none">
                <a:spAutoFit/>
              </a:bodyPr>
              <a:lstStyle/>
              <a:p>
                <a:pPr>
                  <a:defRPr/>
                </a:pPr>
                <a:r>
                  <a:rPr lang="en-GB" sz="1200" dirty="0">
                    <a:solidFill>
                      <a:prstClr val="black"/>
                    </a:solidFill>
                    <a:latin typeface="Calibri"/>
                  </a:rPr>
                  <a:t>–60</a:t>
                </a:r>
              </a:p>
            </p:txBody>
          </p:sp>
          <p:sp>
            <p:nvSpPr>
              <p:cNvPr id="18" name="TextBox 17"/>
              <p:cNvSpPr txBox="1"/>
              <p:nvPr/>
            </p:nvSpPr>
            <p:spPr>
              <a:xfrm>
                <a:off x="999359" y="4998106"/>
                <a:ext cx="439544" cy="276999"/>
              </a:xfrm>
              <a:prstGeom prst="rect">
                <a:avLst/>
              </a:prstGeom>
              <a:grpFill/>
            </p:spPr>
            <p:txBody>
              <a:bodyPr wrap="none">
                <a:spAutoFit/>
              </a:bodyPr>
              <a:lstStyle/>
              <a:p>
                <a:pPr>
                  <a:defRPr/>
                </a:pPr>
                <a:r>
                  <a:rPr lang="en-GB" sz="1200" dirty="0">
                    <a:solidFill>
                      <a:prstClr val="black"/>
                    </a:solidFill>
                    <a:latin typeface="Calibri"/>
                  </a:rPr>
                  <a:t>–80</a:t>
                </a:r>
              </a:p>
            </p:txBody>
          </p:sp>
          <p:sp>
            <p:nvSpPr>
              <p:cNvPr id="19" name="TextBox 18"/>
              <p:cNvSpPr txBox="1"/>
              <p:nvPr/>
            </p:nvSpPr>
            <p:spPr>
              <a:xfrm>
                <a:off x="914400" y="5390865"/>
                <a:ext cx="524503" cy="276999"/>
              </a:xfrm>
              <a:prstGeom prst="rect">
                <a:avLst/>
              </a:prstGeom>
              <a:grpFill/>
            </p:spPr>
            <p:txBody>
              <a:bodyPr wrap="none">
                <a:spAutoFit/>
              </a:bodyPr>
              <a:lstStyle/>
              <a:p>
                <a:pPr>
                  <a:defRPr/>
                </a:pPr>
                <a:r>
                  <a:rPr lang="en-GB" sz="1200" dirty="0">
                    <a:solidFill>
                      <a:prstClr val="black"/>
                    </a:solidFill>
                    <a:latin typeface="Calibri"/>
                  </a:rPr>
                  <a:t>–100</a:t>
                </a:r>
              </a:p>
            </p:txBody>
          </p:sp>
          <p:sp>
            <p:nvSpPr>
              <p:cNvPr id="20" name="TextBox 19"/>
              <p:cNvSpPr txBox="1"/>
              <p:nvPr/>
            </p:nvSpPr>
            <p:spPr>
              <a:xfrm>
                <a:off x="1109211" y="5742801"/>
                <a:ext cx="338589" cy="275371"/>
              </a:xfrm>
              <a:prstGeom prst="rect">
                <a:avLst/>
              </a:prstGeom>
              <a:grpFill/>
            </p:spPr>
            <p:txBody>
              <a:bodyPr>
                <a:spAutoFit/>
              </a:bodyPr>
              <a:lstStyle/>
              <a:p>
                <a:pPr>
                  <a:defRPr/>
                </a:pPr>
                <a:endParaRPr lang="en-GB" sz="1200" dirty="0">
                  <a:solidFill>
                    <a:prstClr val="black"/>
                  </a:solidFill>
                  <a:latin typeface="Calibri"/>
                </a:endParaRPr>
              </a:p>
            </p:txBody>
          </p:sp>
        </p:grpSp>
      </p:grpSp>
      <p:grpSp>
        <p:nvGrpSpPr>
          <p:cNvPr id="21" name="Group 8"/>
          <p:cNvGrpSpPr>
            <a:grpSpLocks/>
          </p:cNvGrpSpPr>
          <p:nvPr/>
        </p:nvGrpSpPr>
        <p:grpSpPr bwMode="auto">
          <a:xfrm>
            <a:off x="2104259" y="5431684"/>
            <a:ext cx="2660650" cy="338137"/>
            <a:chOff x="4654437" y="1566446"/>
            <a:chExt cx="2660763" cy="338554"/>
          </a:xfrm>
        </p:grpSpPr>
        <p:sp>
          <p:nvSpPr>
            <p:cNvPr id="22" name="TextBox 55"/>
            <p:cNvSpPr txBox="1">
              <a:spLocks noChangeArrowheads="1"/>
            </p:cNvSpPr>
            <p:nvPr/>
          </p:nvSpPr>
          <p:spPr bwMode="auto">
            <a:xfrm>
              <a:off x="4724400" y="1566446"/>
              <a:ext cx="2590800" cy="338554"/>
            </a:xfrm>
            <a:prstGeom prst="rect">
              <a:avLst/>
            </a:prstGeom>
            <a:solidFill>
              <a:schemeClr val="bg1"/>
            </a:solidFill>
            <a:ln w="9525">
              <a:noFill/>
              <a:miter lim="800000"/>
              <a:headEnd/>
              <a:tailEnd/>
            </a:ln>
          </p:spPr>
          <p:txBody>
            <a:bodyPr>
              <a:spAutoFit/>
            </a:bodyPr>
            <a:lstStyle/>
            <a:p>
              <a:r>
                <a:rPr lang="en-US" sz="1600">
                  <a:solidFill>
                    <a:prstClr val="black"/>
                  </a:solidFill>
                  <a:latin typeface="Calibri"/>
                </a:rPr>
                <a:t>Progression or death</a:t>
              </a:r>
            </a:p>
          </p:txBody>
        </p:sp>
        <p:sp>
          <p:nvSpPr>
            <p:cNvPr id="23" name="Flowchart: Connector 56"/>
            <p:cNvSpPr>
              <a:spLocks noChangeAspect="1"/>
            </p:cNvSpPr>
            <p:nvPr/>
          </p:nvSpPr>
          <p:spPr>
            <a:xfrm>
              <a:off x="4654437" y="1676118"/>
              <a:ext cx="69853" cy="6993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latin typeface="Calibri"/>
              </a:endParaRPr>
            </a:p>
          </p:txBody>
        </p:sp>
      </p:grpSp>
      <p:sp>
        <p:nvSpPr>
          <p:cNvPr id="24" name="Text Box 5"/>
          <p:cNvSpPr txBox="1">
            <a:spLocks noChangeArrowheads="1"/>
          </p:cNvSpPr>
          <p:nvPr/>
        </p:nvSpPr>
        <p:spPr bwMode="auto">
          <a:xfrm>
            <a:off x="2332859" y="1832821"/>
            <a:ext cx="5429250" cy="584200"/>
          </a:xfrm>
          <a:prstGeom prst="rect">
            <a:avLst/>
          </a:prstGeom>
          <a:solidFill>
            <a:schemeClr val="bg1"/>
          </a:solidFill>
          <a:ln w="9525">
            <a:noFill/>
            <a:miter lim="800000"/>
            <a:headEnd/>
            <a:tailEnd/>
          </a:ln>
        </p:spPr>
        <p:txBody>
          <a:bodyPr wrap="none">
            <a:spAutoFit/>
          </a:bodyPr>
          <a:lstStyle/>
          <a:p>
            <a:pPr algn="ctr" defTabSz="914400"/>
            <a:r>
              <a:rPr lang="en-US" sz="1600" b="1">
                <a:solidFill>
                  <a:prstClr val="black"/>
                </a:solidFill>
                <a:latin typeface="Calibri"/>
              </a:rPr>
              <a:t>Best % change from baseline</a:t>
            </a:r>
          </a:p>
          <a:p>
            <a:pPr algn="ctr" defTabSz="914400"/>
            <a:r>
              <a:rPr lang="en-US" sz="1600" b="1">
                <a:solidFill>
                  <a:prstClr val="black"/>
                </a:solidFill>
                <a:latin typeface="Calibri"/>
              </a:rPr>
              <a:t>LDK378 400–750 mg PO qd; lung cancer patients only</a:t>
            </a:r>
          </a:p>
        </p:txBody>
      </p:sp>
      <p:grpSp>
        <p:nvGrpSpPr>
          <p:cNvPr id="25" name="Group 11"/>
          <p:cNvGrpSpPr>
            <a:grpSpLocks/>
          </p:cNvGrpSpPr>
          <p:nvPr/>
        </p:nvGrpSpPr>
        <p:grpSpPr bwMode="auto">
          <a:xfrm>
            <a:off x="3018659" y="5922221"/>
            <a:ext cx="3937000" cy="369888"/>
            <a:chOff x="2667000" y="5715000"/>
            <a:chExt cx="3937496" cy="369332"/>
          </a:xfrm>
        </p:grpSpPr>
        <p:sp>
          <p:nvSpPr>
            <p:cNvPr id="26" name="TextBox 9"/>
            <p:cNvSpPr txBox="1">
              <a:spLocks noChangeArrowheads="1"/>
            </p:cNvSpPr>
            <p:nvPr/>
          </p:nvSpPr>
          <p:spPr bwMode="auto">
            <a:xfrm>
              <a:off x="2841928" y="5715000"/>
              <a:ext cx="3762568" cy="369332"/>
            </a:xfrm>
            <a:prstGeom prst="rect">
              <a:avLst/>
            </a:prstGeom>
            <a:noFill/>
            <a:ln w="9525">
              <a:noFill/>
              <a:miter lim="800000"/>
              <a:headEnd/>
              <a:tailEnd/>
            </a:ln>
          </p:spPr>
          <p:txBody>
            <a:bodyPr wrap="none">
              <a:spAutoFit/>
            </a:bodyPr>
            <a:lstStyle/>
            <a:p>
              <a:r>
                <a:rPr lang="en-GB">
                  <a:solidFill>
                    <a:prstClr val="black"/>
                  </a:solidFill>
                  <a:latin typeface="Calibri"/>
                </a:rPr>
                <a:t>Prior crizotinib       Crizotinib-naïve </a:t>
              </a:r>
            </a:p>
          </p:txBody>
        </p:sp>
        <p:sp>
          <p:nvSpPr>
            <p:cNvPr id="27" name="Rectangle 26"/>
            <p:cNvSpPr/>
            <p:nvPr/>
          </p:nvSpPr>
          <p:spPr>
            <a:xfrm>
              <a:off x="2667000" y="5827544"/>
              <a:ext cx="144481" cy="144245"/>
            </a:xfrm>
            <a:prstGeom prst="rect">
              <a:avLst/>
            </a:prstGeom>
            <a:solidFill>
              <a:srgbClr val="0000F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latin typeface="Calibri"/>
              </a:endParaRPr>
            </a:p>
          </p:txBody>
        </p:sp>
        <p:sp>
          <p:nvSpPr>
            <p:cNvPr id="28" name="Rectangle 27"/>
            <p:cNvSpPr/>
            <p:nvPr/>
          </p:nvSpPr>
          <p:spPr>
            <a:xfrm>
              <a:off x="4503969" y="5827544"/>
              <a:ext cx="144480" cy="144245"/>
            </a:xfrm>
            <a:prstGeom prst="rect">
              <a:avLst/>
            </a:prstGeom>
            <a:solidFill>
              <a:srgbClr val="FF99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latin typeface="Calibri"/>
              </a:endParaRPr>
            </a:p>
          </p:txBody>
        </p:sp>
      </p:grpSp>
      <p:sp>
        <p:nvSpPr>
          <p:cNvPr id="29" name="Title 1"/>
          <p:cNvSpPr txBox="1">
            <a:spLocks/>
          </p:cNvSpPr>
          <p:nvPr/>
        </p:nvSpPr>
        <p:spPr>
          <a:xfrm>
            <a:off x="395288" y="125413"/>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GB" sz="3200" b="1" dirty="0" smtClean="0">
                <a:solidFill>
                  <a:srgbClr val="000090"/>
                </a:solidFill>
                <a:latin typeface="Arial"/>
                <a:ea typeface="ＭＳ Ｐゴシック" pitchFamily="-1" charset="-128"/>
                <a:cs typeface="Arial"/>
              </a:rPr>
              <a:t>LDK378 Induces Responses in the Majority of </a:t>
            </a:r>
            <a:r>
              <a:rPr lang="en-GB" sz="3200" b="1" dirty="0" err="1" smtClean="0">
                <a:solidFill>
                  <a:srgbClr val="000090"/>
                </a:solidFill>
                <a:latin typeface="Arial"/>
                <a:ea typeface="ＭＳ Ｐゴシック" pitchFamily="-1" charset="-128"/>
                <a:cs typeface="Arial"/>
              </a:rPr>
              <a:t>Crizotinib</a:t>
            </a:r>
            <a:r>
              <a:rPr lang="en-GB" sz="3200" b="1" dirty="0" smtClean="0">
                <a:solidFill>
                  <a:srgbClr val="000090"/>
                </a:solidFill>
                <a:latin typeface="Arial"/>
                <a:ea typeface="ＭＳ Ｐゴシック" pitchFamily="-1" charset="-128"/>
                <a:cs typeface="Arial"/>
              </a:rPr>
              <a:t>-Resistant Patients</a:t>
            </a:r>
          </a:p>
        </p:txBody>
      </p:sp>
      <p:sp>
        <p:nvSpPr>
          <p:cNvPr id="31" name="TextBox 30"/>
          <p:cNvSpPr txBox="1"/>
          <p:nvPr/>
        </p:nvSpPr>
        <p:spPr>
          <a:xfrm>
            <a:off x="6093761" y="6413500"/>
            <a:ext cx="2699402" cy="276999"/>
          </a:xfrm>
          <a:prstGeom prst="rect">
            <a:avLst/>
          </a:prstGeom>
          <a:noFill/>
        </p:spPr>
        <p:txBody>
          <a:bodyPr wrap="none" rtlCol="0">
            <a:spAutoFit/>
          </a:bodyPr>
          <a:lstStyle/>
          <a:p>
            <a:r>
              <a:rPr lang="en-US" sz="1200" dirty="0" smtClean="0">
                <a:latin typeface="Arial"/>
                <a:cs typeface="Arial"/>
              </a:rPr>
              <a:t>Courtesy of Shaw et al., ESMO 2012</a:t>
            </a:r>
            <a:endParaRPr lang="en-US" sz="1200" dirty="0">
              <a:latin typeface="Arial"/>
              <a:cs typeface="Arial"/>
            </a:endParaRPr>
          </a:p>
        </p:txBody>
      </p:sp>
    </p:spTree>
    <p:extLst>
      <p:ext uri="{BB962C8B-B14F-4D97-AF65-F5344CB8AC3E}">
        <p14:creationId xmlns:p14="http://schemas.microsoft.com/office/powerpoint/2010/main" val="1731187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5900" y="176213"/>
            <a:ext cx="8529638" cy="968375"/>
          </a:xfrm>
        </p:spPr>
        <p:txBody>
          <a:bodyPr/>
          <a:lstStyle/>
          <a:p>
            <a:pPr>
              <a:defRPr/>
            </a:pPr>
            <a:r>
              <a:rPr lang="en-US" sz="3200" b="1" dirty="0" smtClean="0">
                <a:solidFill>
                  <a:srgbClr val="000090"/>
                </a:solidFill>
                <a:latin typeface="Arial"/>
                <a:cs typeface="Arial"/>
              </a:rPr>
              <a:t>Summary</a:t>
            </a:r>
            <a:endParaRPr lang="en-US" sz="3200" b="1" dirty="0">
              <a:solidFill>
                <a:srgbClr val="000090"/>
              </a:solidFill>
              <a:latin typeface="Arial"/>
              <a:cs typeface="Arial"/>
            </a:endParaRPr>
          </a:p>
        </p:txBody>
      </p:sp>
      <p:sp>
        <p:nvSpPr>
          <p:cNvPr id="39938" name="Content Placeholder 5"/>
          <p:cNvSpPr>
            <a:spLocks noGrp="1"/>
          </p:cNvSpPr>
          <p:nvPr>
            <p:ph idx="1"/>
          </p:nvPr>
        </p:nvSpPr>
        <p:spPr>
          <a:xfrm>
            <a:off x="850900" y="1234520"/>
            <a:ext cx="7772400" cy="5370512"/>
          </a:xfrm>
        </p:spPr>
        <p:txBody>
          <a:bodyPr>
            <a:normAutofit/>
          </a:bodyPr>
          <a:lstStyle/>
          <a:p>
            <a:pPr>
              <a:buClr>
                <a:srgbClr val="FFD92B"/>
              </a:buClr>
            </a:pPr>
            <a:r>
              <a:rPr lang="en-US" sz="2400" b="1" dirty="0" err="1" smtClean="0">
                <a:solidFill>
                  <a:srgbClr val="000090"/>
                </a:solidFill>
                <a:latin typeface="Arial"/>
                <a:ea typeface="ＭＳ Ｐゴシック" charset="0"/>
                <a:cs typeface="Arial"/>
              </a:rPr>
              <a:t>Crizotinib</a:t>
            </a:r>
            <a:r>
              <a:rPr lang="en-US" sz="2400" b="1" dirty="0" smtClean="0">
                <a:solidFill>
                  <a:srgbClr val="000090"/>
                </a:solidFill>
                <a:latin typeface="Arial"/>
                <a:ea typeface="ＭＳ Ｐゴシック" charset="0"/>
                <a:cs typeface="Arial"/>
              </a:rPr>
              <a:t> is now a standard therapy for patients with advanced</a:t>
            </a:r>
            <a:r>
              <a:rPr lang="en-US" sz="2400" b="1" dirty="0">
                <a:solidFill>
                  <a:srgbClr val="000090"/>
                </a:solidFill>
                <a:latin typeface="Arial"/>
                <a:ea typeface="ＭＳ Ｐゴシック" charset="0"/>
                <a:cs typeface="Arial"/>
              </a:rPr>
              <a:t> </a:t>
            </a:r>
            <a:r>
              <a:rPr lang="en-US" sz="2400" b="1" dirty="0" smtClean="0">
                <a:solidFill>
                  <a:srgbClr val="000090"/>
                </a:solidFill>
                <a:latin typeface="Arial"/>
                <a:ea typeface="ＭＳ Ｐゴシック" charset="0"/>
                <a:cs typeface="Arial"/>
              </a:rPr>
              <a:t>ALK+ NSCLC</a:t>
            </a:r>
          </a:p>
          <a:p>
            <a:pPr marL="0" indent="0">
              <a:buFont typeface="Arial" charset="0"/>
              <a:buNone/>
            </a:pPr>
            <a:r>
              <a:rPr lang="en-US" sz="2400" b="1" dirty="0">
                <a:solidFill>
                  <a:srgbClr val="000090"/>
                </a:solidFill>
                <a:latin typeface="Arial"/>
                <a:ea typeface="ＭＳ Ｐゴシック" charset="0"/>
                <a:cs typeface="Arial"/>
              </a:rPr>
              <a:t>	</a:t>
            </a:r>
            <a:r>
              <a:rPr lang="en-US" sz="2400" b="1" dirty="0" smtClean="0">
                <a:solidFill>
                  <a:srgbClr val="000090"/>
                </a:solidFill>
                <a:latin typeface="Arial"/>
                <a:ea typeface="ＭＳ Ｐゴシック" charset="0"/>
                <a:cs typeface="Arial"/>
              </a:rPr>
              <a:t>- Response rate 60%</a:t>
            </a:r>
          </a:p>
          <a:p>
            <a:pPr marL="0" indent="0">
              <a:buFont typeface="Arial" charset="0"/>
              <a:buNone/>
            </a:pPr>
            <a:r>
              <a:rPr lang="en-US" sz="2400" b="1" dirty="0">
                <a:solidFill>
                  <a:srgbClr val="000090"/>
                </a:solidFill>
                <a:latin typeface="Arial"/>
                <a:ea typeface="ＭＳ Ｐゴシック" charset="0"/>
                <a:cs typeface="Arial"/>
              </a:rPr>
              <a:t>	</a:t>
            </a:r>
            <a:r>
              <a:rPr lang="en-US" sz="2400" b="1" dirty="0" smtClean="0">
                <a:solidFill>
                  <a:srgbClr val="000090"/>
                </a:solidFill>
                <a:latin typeface="Arial"/>
                <a:ea typeface="ＭＳ Ｐゴシック" charset="0"/>
                <a:cs typeface="Arial"/>
              </a:rPr>
              <a:t>- Median PFS 8 months</a:t>
            </a:r>
          </a:p>
          <a:p>
            <a:pPr marL="0" indent="0">
              <a:buFont typeface="Arial" charset="0"/>
              <a:buNone/>
            </a:pPr>
            <a:r>
              <a:rPr lang="en-US" sz="2400" b="1" dirty="0">
                <a:solidFill>
                  <a:srgbClr val="000090"/>
                </a:solidFill>
                <a:latin typeface="Arial"/>
                <a:ea typeface="ＭＳ Ｐゴシック" charset="0"/>
                <a:cs typeface="Arial"/>
              </a:rPr>
              <a:t>	</a:t>
            </a:r>
            <a:r>
              <a:rPr lang="en-US" sz="2400" b="1" dirty="0" smtClean="0">
                <a:solidFill>
                  <a:srgbClr val="000090"/>
                </a:solidFill>
                <a:latin typeface="Arial"/>
                <a:ea typeface="ＭＳ Ｐゴシック" charset="0"/>
                <a:cs typeface="Arial"/>
              </a:rPr>
              <a:t>- Superior to single-agent chemotherapy</a:t>
            </a:r>
          </a:p>
          <a:p>
            <a:pPr marL="0" indent="0">
              <a:buFont typeface="Arial" charset="0"/>
              <a:buNone/>
            </a:pPr>
            <a:endParaRPr lang="en-US" sz="2400" b="1" dirty="0" smtClean="0">
              <a:solidFill>
                <a:srgbClr val="000090"/>
              </a:solidFill>
              <a:latin typeface="Arial"/>
              <a:ea typeface="ＭＳ Ｐゴシック" charset="0"/>
              <a:cs typeface="Arial"/>
            </a:endParaRPr>
          </a:p>
          <a:p>
            <a:pPr>
              <a:buClr>
                <a:srgbClr val="FFD92B"/>
              </a:buClr>
            </a:pPr>
            <a:r>
              <a:rPr lang="en-US" sz="2400" b="1" dirty="0" err="1" smtClean="0">
                <a:solidFill>
                  <a:srgbClr val="000090"/>
                </a:solidFill>
                <a:latin typeface="Arial"/>
                <a:ea typeface="ＭＳ Ｐゴシック" charset="0"/>
                <a:cs typeface="Arial"/>
              </a:rPr>
              <a:t>Crizotinib</a:t>
            </a:r>
            <a:r>
              <a:rPr lang="en-US" sz="2400" b="1" dirty="0" smtClean="0">
                <a:solidFill>
                  <a:srgbClr val="000090"/>
                </a:solidFill>
                <a:latin typeface="Arial"/>
                <a:ea typeface="ＭＳ Ｐゴシック" charset="0"/>
                <a:cs typeface="Arial"/>
              </a:rPr>
              <a:t> should become a standard therapy for patients with advanced ROS1+ NSCLC</a:t>
            </a:r>
          </a:p>
          <a:p>
            <a:pPr>
              <a:buClr>
                <a:srgbClr val="FFD92B"/>
              </a:buClr>
            </a:pPr>
            <a:endParaRPr lang="en-US" sz="2400" b="1" dirty="0">
              <a:solidFill>
                <a:srgbClr val="000090"/>
              </a:solidFill>
              <a:latin typeface="Arial"/>
              <a:ea typeface="ＭＳ Ｐゴシック" charset="0"/>
              <a:cs typeface="Arial"/>
            </a:endParaRPr>
          </a:p>
          <a:p>
            <a:pPr>
              <a:buClr>
                <a:srgbClr val="FFD92B"/>
              </a:buClr>
            </a:pPr>
            <a:r>
              <a:rPr lang="en-US" sz="2400" b="1" dirty="0" smtClean="0">
                <a:solidFill>
                  <a:srgbClr val="000090"/>
                </a:solidFill>
                <a:latin typeface="Arial"/>
                <a:ea typeface="ＭＳ Ｐゴシック" charset="0"/>
                <a:cs typeface="Arial"/>
              </a:rPr>
              <a:t>More potent ALK inhibitors may salvage the majority of patients who relapse on </a:t>
            </a:r>
            <a:r>
              <a:rPr lang="en-US" sz="2400" b="1" dirty="0" err="1" smtClean="0">
                <a:solidFill>
                  <a:srgbClr val="000090"/>
                </a:solidFill>
                <a:latin typeface="Arial"/>
                <a:ea typeface="ＭＳ Ｐゴシック" charset="0"/>
                <a:cs typeface="Arial"/>
              </a:rPr>
              <a:t>crizotinib</a:t>
            </a:r>
            <a:r>
              <a:rPr lang="en-US" sz="2400" b="1" dirty="0" smtClean="0">
                <a:solidFill>
                  <a:srgbClr val="000090"/>
                </a:solidFill>
                <a:latin typeface="Arial"/>
                <a:ea typeface="ＭＳ Ｐゴシック" charset="0"/>
                <a:cs typeface="Arial"/>
              </a:rPr>
              <a:t>, regardless of resistance mechanism</a:t>
            </a:r>
            <a:endParaRPr lang="en-US" sz="2400" b="1" dirty="0">
              <a:solidFill>
                <a:srgbClr val="000090"/>
              </a:solidFill>
              <a:latin typeface="Arial"/>
              <a:ea typeface="ＭＳ Ｐゴシック" charset="0"/>
              <a:cs typeface="Arial"/>
            </a:endParaRPr>
          </a:p>
          <a:p>
            <a:pPr marL="0" indent="0">
              <a:buFont typeface="Arial" charset="0"/>
              <a:buNone/>
            </a:pPr>
            <a:endParaRPr lang="en-US" sz="2400" b="1" dirty="0">
              <a:solidFill>
                <a:srgbClr val="000090"/>
              </a:solidFill>
              <a:latin typeface="Arial"/>
              <a:ea typeface="ＭＳ Ｐゴシック" charset="0"/>
              <a:cs typeface="Arial"/>
            </a:endParaRPr>
          </a:p>
          <a:p>
            <a:pPr marL="0" indent="0">
              <a:buFont typeface="Arial" charset="0"/>
              <a:buNone/>
            </a:pPr>
            <a:endParaRPr lang="en-US" sz="2400" b="1" dirty="0">
              <a:solidFill>
                <a:srgbClr val="000090"/>
              </a:solidFill>
              <a:latin typeface="Arial"/>
              <a:ea typeface="ＭＳ Ｐゴシック" charset="0"/>
              <a:cs typeface="Arial"/>
            </a:endParaRPr>
          </a:p>
        </p:txBody>
      </p:sp>
    </p:spTree>
    <p:extLst>
      <p:ext uri="{BB962C8B-B14F-4D97-AF65-F5344CB8AC3E}">
        <p14:creationId xmlns:p14="http://schemas.microsoft.com/office/powerpoint/2010/main" val="1013790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8418"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rPr>
              <a:t> </a:t>
            </a:r>
          </a:p>
        </p:txBody>
      </p:sp>
      <p:sp>
        <p:nvSpPr>
          <p:cNvPr id="188419"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188420"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rPr>
              <a:t>Faculty </a:t>
            </a:r>
          </a:p>
        </p:txBody>
      </p:sp>
      <p:sp>
        <p:nvSpPr>
          <p:cNvPr id="188421"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Co-Chairs</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Rogerio C Lilenbaum,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Mark A Socinski, MD</a:t>
            </a:r>
            <a:endParaRPr lang="en-US" sz="2000" i="1" smtClean="0">
              <a:solidFill>
                <a:srgbClr val="FFFFFF"/>
              </a:solidFill>
              <a:ea typeface="ＭＳ Ｐゴシック" charset="0"/>
              <a:cs typeface="ＭＳ Ｐゴシック" charset="0"/>
            </a:endParaRPr>
          </a:p>
        </p:txBody>
      </p:sp>
      <p:sp>
        <p:nvSpPr>
          <p:cNvPr id="188422"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 and Moderator</a:t>
            </a:r>
            <a:endParaRPr lang="en-US" sz="1800" b="1" smtClean="0">
              <a:solidFill>
                <a:srgbClr val="505153"/>
              </a:solidFill>
              <a:ea typeface="ＭＳ Ｐゴシック" charset="0"/>
              <a:cs typeface="ＭＳ Ｐゴシック" charset="0"/>
            </a:endParaRP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Neil Love, MD</a:t>
            </a:r>
          </a:p>
        </p:txBody>
      </p:sp>
      <p:sp>
        <p:nvSpPr>
          <p:cNvPr id="188423"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Ramaswamy Govindan,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Bruce E Johnson,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Thomas J Lynch Jr, MD</a:t>
            </a:r>
          </a:p>
        </p:txBody>
      </p:sp>
      <p:sp>
        <p:nvSpPr>
          <p:cNvPr id="188424"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Jyoti D Patel,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fontAlgn="base">
              <a:spcBef>
                <a:spcPct val="0"/>
              </a:spcBef>
              <a:spcAft>
                <a:spcPct val="0"/>
              </a:spcAft>
            </a:pPr>
            <a:r>
              <a:rPr lang="en-US" b="1" dirty="0" smtClean="0">
                <a:solidFill>
                  <a:srgbClr val="FFFFFF"/>
                </a:solidFill>
                <a:ea typeface="ＭＳ Ｐゴシック" charset="0"/>
                <a:cs typeface="ＭＳ Ｐゴシック" charset="0"/>
              </a:rPr>
              <a:t>A patient with EML4-ALK-positive metastatic adenocarcinoma receives </a:t>
            </a:r>
            <a:r>
              <a:rPr lang="en-US" b="1" dirty="0" err="1" smtClean="0">
                <a:solidFill>
                  <a:srgbClr val="FFFFFF"/>
                </a:solidFill>
                <a:ea typeface="ＭＳ Ｐゴシック" charset="0"/>
                <a:cs typeface="ＭＳ Ｐゴシック" charset="0"/>
              </a:rPr>
              <a:t>crizotinib</a:t>
            </a:r>
            <a:r>
              <a:rPr lang="en-US" b="1" dirty="0" smtClean="0">
                <a:solidFill>
                  <a:srgbClr val="FFFFFF"/>
                </a:solidFill>
                <a:ea typeface="ＭＳ Ｐゴシック" charset="0"/>
                <a:cs typeface="ＭＳ Ｐゴシック" charset="0"/>
              </a:rPr>
              <a:t> for 1 year and experiences objective progression, and a decision is made to initiate chemotherapy. What systemic therapy (with or without </a:t>
            </a:r>
            <a:r>
              <a:rPr lang="en-US" b="1" dirty="0" err="1" smtClean="0">
                <a:solidFill>
                  <a:srgbClr val="FFFFFF"/>
                </a:solidFill>
                <a:ea typeface="ＭＳ Ｐゴシック" charset="0"/>
                <a:cs typeface="ＭＳ Ｐゴシック" charset="0"/>
              </a:rPr>
              <a:t>bevacizumab</a:t>
            </a:r>
            <a:r>
              <a:rPr lang="en-US" b="1" dirty="0" smtClean="0">
                <a:solidFill>
                  <a:srgbClr val="FFFFFF"/>
                </a:solidFill>
                <a:ea typeface="ＭＳ Ｐゴシック" charset="0"/>
                <a:cs typeface="ＭＳ Ｐゴシック" charset="0"/>
              </a:rPr>
              <a:t>) would you most likely recommend?</a:t>
            </a:r>
          </a:p>
        </p:txBody>
      </p:sp>
      <p:graphicFrame>
        <p:nvGraphicFramePr>
          <p:cNvPr id="4" name="Chart 3"/>
          <p:cNvGraphicFramePr/>
          <p:nvPr>
            <p:extLst>
              <p:ext uri="{D42A27DB-BD31-4B8C-83A1-F6EECF244321}">
                <p14:modId xmlns:p14="http://schemas.microsoft.com/office/powerpoint/2010/main" val="4077823932"/>
              </p:ext>
            </p:extLst>
          </p:nvPr>
        </p:nvGraphicFramePr>
        <p:xfrm>
          <a:off x="533400" y="23622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93104598"/>
      </p:ext>
    </p:extLst>
  </p:cSld>
  <p:clrMapOvr>
    <a:masterClrMapping/>
  </p:clrMapOvr>
  <p:transition xmlns:p14="http://schemas.microsoft.com/office/powerpoint/2010/main" advClick="0"/>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8418"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rPr>
              <a:t> </a:t>
            </a:r>
          </a:p>
        </p:txBody>
      </p:sp>
      <p:sp>
        <p:nvSpPr>
          <p:cNvPr id="188419"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188420"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rPr>
              <a:t>Faculty </a:t>
            </a:r>
          </a:p>
        </p:txBody>
      </p:sp>
      <p:sp>
        <p:nvSpPr>
          <p:cNvPr id="188421"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Co-Chairs</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Rogerio C Lilenbaum,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Mark A Socinski, MD</a:t>
            </a:r>
            <a:endParaRPr lang="en-US" sz="2000" i="1" smtClean="0">
              <a:solidFill>
                <a:srgbClr val="FFFFFF"/>
              </a:solidFill>
              <a:ea typeface="ＭＳ Ｐゴシック" charset="0"/>
              <a:cs typeface="ＭＳ Ｐゴシック" charset="0"/>
            </a:endParaRPr>
          </a:p>
        </p:txBody>
      </p:sp>
      <p:sp>
        <p:nvSpPr>
          <p:cNvPr id="188422"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 and Moderator</a:t>
            </a:r>
            <a:endParaRPr lang="en-US" sz="1800" b="1" smtClean="0">
              <a:solidFill>
                <a:srgbClr val="505153"/>
              </a:solidFill>
              <a:ea typeface="ＭＳ Ｐゴシック" charset="0"/>
              <a:cs typeface="ＭＳ Ｐゴシック" charset="0"/>
            </a:endParaRP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Neil Love, MD</a:t>
            </a:r>
          </a:p>
        </p:txBody>
      </p:sp>
      <p:sp>
        <p:nvSpPr>
          <p:cNvPr id="188423"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Ramaswamy Govindan,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Bruce E Johnson,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Thomas J Lynch Jr, MD</a:t>
            </a:r>
          </a:p>
        </p:txBody>
      </p:sp>
      <p:sp>
        <p:nvSpPr>
          <p:cNvPr id="188424"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Jyoti D Patel, MD</a:t>
            </a:r>
          </a:p>
          <a:p>
            <a:pPr defTabSz="914400" eaLnBrk="0" fontAlgn="base" hangingPunct="0">
              <a:spcBef>
                <a:spcPct val="0"/>
              </a:spcBef>
              <a:spcAft>
                <a:spcPct val="0"/>
              </a:spcAft>
            </a:pPr>
            <a:r>
              <a:rPr lang="en-US" sz="1800" b="1" smtClean="0">
                <a:solidFill>
                  <a:srgbClr val="505153"/>
                </a:solidFill>
                <a:ea typeface="ＭＳ Ｐゴシック" charset="0"/>
                <a:cs typeface="ＭＳ Ｐゴシック" charset="0"/>
              </a:rPr>
              <a:t>Alice Shaw, MD, PhD</a:t>
            </a:r>
          </a:p>
        </p:txBody>
      </p:sp>
    </p:spTree>
    <p:extLst>
      <p:ext uri="{BB962C8B-B14F-4D97-AF65-F5344CB8AC3E}">
        <p14:creationId xmlns:p14="http://schemas.microsoft.com/office/powerpoint/2010/main" val="4217896610"/>
      </p:ext>
    </p:extLst>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fontAlgn="base">
              <a:spcBef>
                <a:spcPct val="0"/>
              </a:spcBef>
              <a:spcAft>
                <a:spcPct val="0"/>
              </a:spcAft>
            </a:pPr>
            <a:r>
              <a:rPr lang="en-US" b="1" dirty="0" smtClean="0">
                <a:solidFill>
                  <a:srgbClr val="FFFFFF"/>
                </a:solidFill>
                <a:ea typeface="ＭＳ Ｐゴシック" charset="0"/>
                <a:cs typeface="ＭＳ Ｐゴシック" charset="0"/>
              </a:rPr>
              <a:t>Are there patients with EML4-ALK tumor translocations who should be started on chemotherapy as opposed to </a:t>
            </a:r>
            <a:r>
              <a:rPr lang="en-US" b="1" dirty="0" err="1" smtClean="0">
                <a:solidFill>
                  <a:srgbClr val="FFFFFF"/>
                </a:solidFill>
                <a:ea typeface="ＭＳ Ｐゴシック" charset="0"/>
                <a:cs typeface="ＭＳ Ｐゴシック" charset="0"/>
              </a:rPr>
              <a:t>crizotinib</a:t>
            </a:r>
            <a:r>
              <a:rPr lang="en-US" b="1" dirty="0" smtClean="0">
                <a:solidFill>
                  <a:srgbClr val="FFFFFF"/>
                </a:solidFill>
                <a:ea typeface="ＭＳ Ｐゴシック" charset="0"/>
                <a:cs typeface="ＭＳ Ｐゴシック" charset="0"/>
              </a:rPr>
              <a:t> as first-line systemic treatment for metastatic disease?</a:t>
            </a:r>
          </a:p>
        </p:txBody>
      </p:sp>
      <p:graphicFrame>
        <p:nvGraphicFramePr>
          <p:cNvPr id="4" name="Chart 3"/>
          <p:cNvGraphicFramePr/>
          <p:nvPr>
            <p:extLst>
              <p:ext uri="{D42A27DB-BD31-4B8C-83A1-F6EECF244321}">
                <p14:modId xmlns:p14="http://schemas.microsoft.com/office/powerpoint/2010/main" val="2938506387"/>
              </p:ext>
            </p:extLst>
          </p:nvPr>
        </p:nvGraphicFramePr>
        <p:xfrm>
          <a:off x="533400" y="23622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fontAlgn="base">
              <a:spcBef>
                <a:spcPct val="0"/>
              </a:spcBef>
              <a:spcAft>
                <a:spcPct val="0"/>
              </a:spcAft>
            </a:pPr>
            <a:r>
              <a:rPr lang="en-US" b="1" dirty="0" smtClean="0">
                <a:solidFill>
                  <a:srgbClr val="FFFFFF"/>
                </a:solidFill>
                <a:ea typeface="ＭＳ Ｐゴシック" charset="0"/>
                <a:cs typeface="ＭＳ Ｐゴシック" charset="0"/>
              </a:rPr>
              <a:t>To how many patients with NSCLC have you administered </a:t>
            </a:r>
            <a:r>
              <a:rPr lang="en-US" b="1" dirty="0" err="1" smtClean="0">
                <a:solidFill>
                  <a:srgbClr val="FFFFFF"/>
                </a:solidFill>
                <a:ea typeface="ＭＳ Ｐゴシック" charset="0"/>
                <a:cs typeface="ＭＳ Ｐゴシック" charset="0"/>
              </a:rPr>
              <a:t>crizotinib</a:t>
            </a:r>
            <a:r>
              <a:rPr lang="en-US" b="1" dirty="0" smtClean="0">
                <a:solidFill>
                  <a:srgbClr val="FFFFFF"/>
                </a:solidFill>
                <a:ea typeface="ＭＳ Ｐゴシック" charset="0"/>
                <a:cs typeface="ＭＳ Ｐゴシック" charset="0"/>
              </a:rPr>
              <a:t>, on or off protocol?</a:t>
            </a:r>
          </a:p>
        </p:txBody>
      </p:sp>
      <p:graphicFrame>
        <p:nvGraphicFramePr>
          <p:cNvPr id="4" name="Chart 3"/>
          <p:cNvGraphicFramePr/>
          <p:nvPr>
            <p:extLst>
              <p:ext uri="{D42A27DB-BD31-4B8C-83A1-F6EECF244321}">
                <p14:modId xmlns:p14="http://schemas.microsoft.com/office/powerpoint/2010/main" val="509576237"/>
              </p:ext>
            </p:extLst>
          </p:nvPr>
        </p:nvGraphicFramePr>
        <p:xfrm>
          <a:off x="533400" y="2222500"/>
          <a:ext cx="8153400"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219200" y="3314700"/>
            <a:ext cx="1219200" cy="353943"/>
          </a:xfrm>
          <a:prstGeom prst="rect">
            <a:avLst/>
          </a:prstGeom>
          <a:noFill/>
        </p:spPr>
        <p:txBody>
          <a:bodyPr wrap="square" rtlCol="0">
            <a:spAutoFit/>
          </a:bodyPr>
          <a:lstStyle/>
          <a:p>
            <a:pPr algn="r"/>
            <a:r>
              <a:rPr lang="en-US" sz="1700" dirty="0" smtClean="0"/>
              <a:t>1-2</a:t>
            </a:r>
            <a:endParaRPr lang="en-US" sz="1700" dirty="0"/>
          </a:p>
        </p:txBody>
      </p:sp>
      <p:sp>
        <p:nvSpPr>
          <p:cNvPr id="5" name="TextBox 4"/>
          <p:cNvSpPr txBox="1"/>
          <p:nvPr/>
        </p:nvSpPr>
        <p:spPr>
          <a:xfrm>
            <a:off x="1219200" y="4025900"/>
            <a:ext cx="1219200" cy="353943"/>
          </a:xfrm>
          <a:prstGeom prst="rect">
            <a:avLst/>
          </a:prstGeom>
          <a:noFill/>
        </p:spPr>
        <p:txBody>
          <a:bodyPr wrap="square" rtlCol="0">
            <a:spAutoFit/>
          </a:bodyPr>
          <a:lstStyle/>
          <a:p>
            <a:pPr algn="r"/>
            <a:r>
              <a:rPr lang="en-US" sz="1700" dirty="0" smtClean="0"/>
              <a:t>3-5</a:t>
            </a:r>
            <a:endParaRPr lang="en-US" sz="1700" dirty="0"/>
          </a:p>
        </p:txBody>
      </p:sp>
      <p:sp>
        <p:nvSpPr>
          <p:cNvPr id="6" name="TextBox 5"/>
          <p:cNvSpPr txBox="1"/>
          <p:nvPr/>
        </p:nvSpPr>
        <p:spPr>
          <a:xfrm>
            <a:off x="1219200" y="4775200"/>
            <a:ext cx="1219200" cy="353943"/>
          </a:xfrm>
          <a:prstGeom prst="rect">
            <a:avLst/>
          </a:prstGeom>
          <a:noFill/>
        </p:spPr>
        <p:txBody>
          <a:bodyPr wrap="square" rtlCol="0">
            <a:spAutoFit/>
          </a:bodyPr>
          <a:lstStyle/>
          <a:p>
            <a:pPr algn="r"/>
            <a:r>
              <a:rPr lang="en-US" sz="1700" dirty="0" smtClean="0"/>
              <a:t>6-10</a:t>
            </a:r>
            <a:endParaRPr lang="en-US" sz="1700" dirty="0"/>
          </a:p>
        </p:txBody>
      </p:sp>
    </p:spTree>
    <p:extLst>
      <p:ext uri="{BB962C8B-B14F-4D97-AF65-F5344CB8AC3E}">
        <p14:creationId xmlns:p14="http://schemas.microsoft.com/office/powerpoint/2010/main" val="414434015"/>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defTabSz="914400" fontAlgn="base">
              <a:spcBef>
                <a:spcPct val="0"/>
              </a:spcBef>
              <a:spcAft>
                <a:spcPct val="0"/>
              </a:spcAft>
            </a:pPr>
            <a:r>
              <a:rPr lang="en-US" b="1" dirty="0" smtClean="0">
                <a:solidFill>
                  <a:srgbClr val="FFFFFF"/>
                </a:solidFill>
                <a:ea typeface="ＭＳ Ｐゴシック" charset="0"/>
                <a:cs typeface="ＭＳ Ｐゴシック" charset="0"/>
              </a:rPr>
              <a:t>How comfortable are you in administering </a:t>
            </a:r>
            <a:r>
              <a:rPr lang="en-US" b="1" dirty="0" err="1" smtClean="0">
                <a:solidFill>
                  <a:srgbClr val="FFFFFF"/>
                </a:solidFill>
                <a:ea typeface="ＭＳ Ｐゴシック" charset="0"/>
                <a:cs typeface="ＭＳ Ｐゴシック" charset="0"/>
              </a:rPr>
              <a:t>crizotinib</a:t>
            </a:r>
            <a:r>
              <a:rPr lang="en-US" b="1" dirty="0" smtClean="0">
                <a:solidFill>
                  <a:srgbClr val="FFFFFF"/>
                </a:solidFill>
                <a:ea typeface="ＭＳ Ｐゴシック" charset="0"/>
                <a:cs typeface="ＭＳ Ｐゴシック" charset="0"/>
              </a:rPr>
              <a:t> to appropriate patients with NSCLC?</a:t>
            </a:r>
          </a:p>
        </p:txBody>
      </p:sp>
      <p:graphicFrame>
        <p:nvGraphicFramePr>
          <p:cNvPr id="4" name="Chart 3"/>
          <p:cNvGraphicFramePr/>
          <p:nvPr>
            <p:extLst>
              <p:ext uri="{D42A27DB-BD31-4B8C-83A1-F6EECF244321}">
                <p14:modId xmlns:p14="http://schemas.microsoft.com/office/powerpoint/2010/main" val="941984581"/>
              </p:ext>
            </p:extLst>
          </p:nvPr>
        </p:nvGraphicFramePr>
        <p:xfrm>
          <a:off x="533400" y="23622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27335627"/>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wGraph2.png"/>
          <p:cNvPicPr>
            <a:picLocks noChangeAspect="1"/>
          </p:cNvPicPr>
          <p:nvPr/>
        </p:nvPicPr>
        <p:blipFill rotWithShape="1">
          <a:blip r:embed="rId3">
            <a:extLst>
              <a:ext uri="{28A0092B-C50C-407E-A947-70E740481C1C}">
                <a14:useLocalDpi xmlns:a14="http://schemas.microsoft.com/office/drawing/2010/main" val="0"/>
              </a:ext>
            </a:extLst>
          </a:blip>
          <a:srcRect l="9026" t="34489" r="2626"/>
          <a:stretch/>
        </p:blipFill>
        <p:spPr>
          <a:xfrm>
            <a:off x="192088" y="4064158"/>
            <a:ext cx="5239030" cy="2273141"/>
          </a:xfrm>
          <a:prstGeom prst="rect">
            <a:avLst/>
          </a:prstGeom>
        </p:spPr>
      </p:pic>
      <p:sp>
        <p:nvSpPr>
          <p:cNvPr id="26625" name="Title 1"/>
          <p:cNvSpPr>
            <a:spLocks noGrp="1"/>
          </p:cNvSpPr>
          <p:nvPr>
            <p:ph type="title"/>
          </p:nvPr>
        </p:nvSpPr>
        <p:spPr>
          <a:xfrm>
            <a:off x="393700" y="152400"/>
            <a:ext cx="8229600" cy="1143000"/>
          </a:xfrm>
        </p:spPr>
        <p:txBody>
          <a:bodyPr>
            <a:normAutofit/>
          </a:bodyPr>
          <a:lstStyle/>
          <a:p>
            <a:r>
              <a:rPr lang="en-US" sz="3200" b="1" dirty="0" smtClean="0">
                <a:solidFill>
                  <a:srgbClr val="000090"/>
                </a:solidFill>
                <a:latin typeface="Arial" charset="0"/>
                <a:cs typeface="Arial" charset="0"/>
              </a:rPr>
              <a:t>The ALK-Positive Subset of NSCLC </a:t>
            </a:r>
            <a:endParaRPr lang="en-US" sz="3200" b="1" dirty="0">
              <a:solidFill>
                <a:srgbClr val="000090"/>
              </a:solidFill>
              <a:latin typeface="Arial" charset="0"/>
              <a:cs typeface="Arial" charset="0"/>
            </a:endParaRPr>
          </a:p>
        </p:txBody>
      </p:sp>
      <p:pic>
        <p:nvPicPr>
          <p:cNvPr id="26626" name="Picture 3" descr="Nature.tiff"/>
          <p:cNvPicPr>
            <a:picLocks noChangeAspect="1"/>
          </p:cNvPicPr>
          <p:nvPr/>
        </p:nvPicPr>
        <p:blipFill>
          <a:blip r:embed="rId4">
            <a:extLst>
              <a:ext uri="{28A0092B-C50C-407E-A947-70E740481C1C}">
                <a14:useLocalDpi xmlns:a14="http://schemas.microsoft.com/office/drawing/2010/main" val="0"/>
              </a:ext>
            </a:extLst>
          </a:blip>
          <a:srcRect t="26437"/>
          <a:stretch>
            <a:fillRect/>
          </a:stretch>
        </p:blipFill>
        <p:spPr bwMode="auto">
          <a:xfrm>
            <a:off x="115888" y="1574800"/>
            <a:ext cx="4935537"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18"/>
          <p:cNvSpPr>
            <a:spLocks noChangeArrowheads="1"/>
          </p:cNvSpPr>
          <p:nvPr/>
        </p:nvSpPr>
        <p:spPr bwMode="auto">
          <a:xfrm>
            <a:off x="533400" y="4013161"/>
            <a:ext cx="982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400" b="1" dirty="0"/>
              <a:t>Inversion</a:t>
            </a:r>
          </a:p>
        </p:txBody>
      </p:sp>
      <p:sp>
        <p:nvSpPr>
          <p:cNvPr id="26634" name="Rectangle 18"/>
          <p:cNvSpPr>
            <a:spLocks noChangeArrowheads="1"/>
          </p:cNvSpPr>
          <p:nvPr/>
        </p:nvSpPr>
        <p:spPr bwMode="auto">
          <a:xfrm>
            <a:off x="3187700" y="4013161"/>
            <a:ext cx="1352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400" b="1" dirty="0"/>
              <a:t>Translocation</a:t>
            </a:r>
          </a:p>
        </p:txBody>
      </p:sp>
      <p:sp>
        <p:nvSpPr>
          <p:cNvPr id="26637" name="TextBox 28"/>
          <p:cNvSpPr txBox="1">
            <a:spLocks noChangeArrowheads="1"/>
          </p:cNvSpPr>
          <p:nvPr/>
        </p:nvSpPr>
        <p:spPr bwMode="auto">
          <a:xfrm>
            <a:off x="2039938" y="5029200"/>
            <a:ext cx="377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b="1" i="1" dirty="0">
                <a:cs typeface="Arial" charset="0"/>
              </a:rPr>
              <a:t>or</a:t>
            </a:r>
          </a:p>
        </p:txBody>
      </p:sp>
      <p:sp>
        <p:nvSpPr>
          <p:cNvPr id="30" name="Text Box 94"/>
          <p:cNvSpPr txBox="1">
            <a:spLocks noChangeArrowheads="1"/>
          </p:cNvSpPr>
          <p:nvPr/>
        </p:nvSpPr>
        <p:spPr bwMode="auto">
          <a:xfrm>
            <a:off x="6172200" y="4419600"/>
            <a:ext cx="2667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GB" sz="1400" b="1"/>
              <a:t>ALK-positive patients:</a:t>
            </a:r>
          </a:p>
          <a:p>
            <a:pPr eaLnBrk="1" hangingPunct="1">
              <a:spcBef>
                <a:spcPct val="50000"/>
              </a:spcBef>
            </a:pPr>
            <a:r>
              <a:rPr lang="en-GB" sz="1400"/>
              <a:t>Never or minimal smokers</a:t>
            </a:r>
          </a:p>
          <a:p>
            <a:pPr eaLnBrk="1" hangingPunct="1">
              <a:spcBef>
                <a:spcPct val="50000"/>
              </a:spcBef>
            </a:pPr>
            <a:r>
              <a:rPr lang="en-GB" sz="1400"/>
              <a:t>Young (average age 50 years)</a:t>
            </a:r>
          </a:p>
          <a:p>
            <a:pPr eaLnBrk="1" hangingPunct="1">
              <a:spcBef>
                <a:spcPct val="50000"/>
              </a:spcBef>
            </a:pPr>
            <a:r>
              <a:rPr lang="en-GB" sz="1400"/>
              <a:t>Adenocarcinoma type </a:t>
            </a:r>
          </a:p>
          <a:p>
            <a:pPr eaLnBrk="1" hangingPunct="1">
              <a:spcBef>
                <a:spcPct val="50000"/>
              </a:spcBef>
            </a:pPr>
            <a:r>
              <a:rPr lang="en-GB" sz="1400"/>
              <a:t>Poor prognosis</a:t>
            </a:r>
          </a:p>
        </p:txBody>
      </p:sp>
      <p:graphicFrame>
        <p:nvGraphicFramePr>
          <p:cNvPr id="5" name="Chart 4"/>
          <p:cNvGraphicFramePr>
            <a:graphicFrameLocks/>
          </p:cNvGraphicFramePr>
          <p:nvPr>
            <p:extLst>
              <p:ext uri="{D42A27DB-BD31-4B8C-83A1-F6EECF244321}">
                <p14:modId xmlns:p14="http://schemas.microsoft.com/office/powerpoint/2010/main" val="388861690"/>
              </p:ext>
            </p:extLst>
          </p:nvPr>
        </p:nvGraphicFramePr>
        <p:xfrm>
          <a:off x="5051425" y="1524010"/>
          <a:ext cx="3900487" cy="2786053"/>
        </p:xfrm>
        <a:graphic>
          <a:graphicData uri="http://schemas.openxmlformats.org/drawingml/2006/chart">
            <c:chart xmlns:c="http://schemas.openxmlformats.org/drawingml/2006/chart" xmlns:r="http://schemas.openxmlformats.org/officeDocument/2006/relationships" r:id="rId5"/>
          </a:graphicData>
        </a:graphic>
      </p:graphicFrame>
      <p:sp>
        <p:nvSpPr>
          <p:cNvPr id="26641" name="TextBox 30"/>
          <p:cNvSpPr txBox="1">
            <a:spLocks noChangeArrowheads="1"/>
          </p:cNvSpPr>
          <p:nvPr/>
        </p:nvSpPr>
        <p:spPr bwMode="auto">
          <a:xfrm>
            <a:off x="7505766" y="4000659"/>
            <a:ext cx="9678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008000"/>
                </a:solidFill>
                <a:cs typeface="Arial" charset="0"/>
              </a:rPr>
              <a:t>ALK ~4%</a:t>
            </a:r>
            <a:endParaRPr lang="en-US" sz="1400" b="1" dirty="0">
              <a:solidFill>
                <a:srgbClr val="008000"/>
              </a:solidFill>
              <a:cs typeface="Arial" charset="0"/>
            </a:endParaRPr>
          </a:p>
        </p:txBody>
      </p:sp>
      <p:sp>
        <p:nvSpPr>
          <p:cNvPr id="26642" name="TextBox 31"/>
          <p:cNvSpPr txBox="1">
            <a:spLocks noChangeArrowheads="1"/>
          </p:cNvSpPr>
          <p:nvPr/>
        </p:nvSpPr>
        <p:spPr bwMode="auto">
          <a:xfrm>
            <a:off x="6444251" y="1358900"/>
            <a:ext cx="1099608" cy="27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b="1" dirty="0">
                <a:cs typeface="Arial" charset="0"/>
              </a:rPr>
              <a:t>Lung cancer</a:t>
            </a:r>
          </a:p>
        </p:txBody>
      </p:sp>
      <p:sp>
        <p:nvSpPr>
          <p:cNvPr id="2" name="TextBox 1"/>
          <p:cNvSpPr txBox="1"/>
          <p:nvPr/>
        </p:nvSpPr>
        <p:spPr>
          <a:xfrm>
            <a:off x="1890069" y="3139301"/>
            <a:ext cx="3119138" cy="276999"/>
          </a:xfrm>
          <a:prstGeom prst="rect">
            <a:avLst/>
          </a:prstGeom>
          <a:noFill/>
        </p:spPr>
        <p:txBody>
          <a:bodyPr wrap="none" rtlCol="0">
            <a:spAutoFit/>
          </a:bodyPr>
          <a:lstStyle/>
          <a:p>
            <a:r>
              <a:rPr lang="en-US" sz="1200" dirty="0" smtClean="0">
                <a:latin typeface="Arial"/>
                <a:cs typeface="Arial"/>
              </a:rPr>
              <a:t>Soda et al., Nature 448(7153): 561-6, 2007 </a:t>
            </a:r>
            <a:endParaRPr lang="en-US" sz="1200"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9" name="Rectangle 1"/>
          <p:cNvSpPr>
            <a:spLocks noChangeArrowheads="1"/>
          </p:cNvSpPr>
          <p:nvPr/>
        </p:nvSpPr>
        <p:spPr bwMode="auto">
          <a:xfrm>
            <a:off x="6705600" y="5791200"/>
            <a:ext cx="2407011" cy="990600"/>
          </a:xfrm>
          <a:prstGeom prst="rect">
            <a:avLst/>
          </a:prstGeom>
          <a:solidFill>
            <a:schemeClr val="bg1"/>
          </a:solidFill>
          <a:ln>
            <a:noFill/>
          </a:ln>
        </p:spPr>
        <p:txBody>
          <a:bodyPr/>
          <a:lstStyle/>
          <a:p>
            <a:endParaRPr lang="en-US"/>
          </a:p>
        </p:txBody>
      </p:sp>
      <p:pic>
        <p:nvPicPr>
          <p:cNvPr id="9220" name="Picture 4" descr="1001 Fig 1(B) TIFF LATEST 16 FEB 12"/>
          <p:cNvPicPr>
            <a:picLocks noChangeAspect="1" noChangeArrowheads="1"/>
          </p:cNvPicPr>
          <p:nvPr/>
        </p:nvPicPr>
        <p:blipFill>
          <a:blip r:embed="rId3">
            <a:extLst>
              <a:ext uri="{28A0092B-C50C-407E-A947-70E740481C1C}">
                <a14:useLocalDpi xmlns:a14="http://schemas.microsoft.com/office/drawing/2010/main" val="0"/>
              </a:ext>
            </a:extLst>
          </a:blip>
          <a:srcRect t="8926"/>
          <a:stretch>
            <a:fillRect/>
          </a:stretch>
        </p:blipFill>
        <p:spPr bwMode="auto">
          <a:xfrm>
            <a:off x="631825" y="1193800"/>
            <a:ext cx="7923213"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Rectangle 2"/>
          <p:cNvSpPr>
            <a:spLocks noChangeArrowheads="1"/>
          </p:cNvSpPr>
          <p:nvPr/>
        </p:nvSpPr>
        <p:spPr bwMode="auto">
          <a:xfrm>
            <a:off x="609600" y="1231900"/>
            <a:ext cx="304800" cy="304800"/>
          </a:xfrm>
          <a:prstGeom prst="rect">
            <a:avLst/>
          </a:prstGeom>
          <a:solidFill>
            <a:schemeClr val="bg1"/>
          </a:solidFill>
          <a:ln>
            <a:noFill/>
          </a:ln>
        </p:spPr>
        <p:txBody>
          <a:bodyPr/>
          <a:lstStyle/>
          <a:p>
            <a:endParaRPr lang="en-US"/>
          </a:p>
        </p:txBody>
      </p:sp>
      <p:grpSp>
        <p:nvGrpSpPr>
          <p:cNvPr id="9223" name="Group 4"/>
          <p:cNvGrpSpPr>
            <a:grpSpLocks/>
          </p:cNvGrpSpPr>
          <p:nvPr/>
        </p:nvGrpSpPr>
        <p:grpSpPr bwMode="auto">
          <a:xfrm>
            <a:off x="903288" y="4398963"/>
            <a:ext cx="7699375" cy="307975"/>
            <a:chOff x="903277" y="4399689"/>
            <a:chExt cx="7698856" cy="307777"/>
          </a:xfrm>
        </p:grpSpPr>
        <p:cxnSp>
          <p:nvCxnSpPr>
            <p:cNvPr id="9227" name="Straight Connector 2"/>
            <p:cNvCxnSpPr>
              <a:cxnSpLocks noChangeShapeType="1"/>
            </p:cNvCxnSpPr>
            <p:nvPr/>
          </p:nvCxnSpPr>
          <p:spPr bwMode="auto">
            <a:xfrm>
              <a:off x="1286933" y="4572000"/>
              <a:ext cx="7315200" cy="0"/>
            </a:xfrm>
            <a:prstGeom prst="line">
              <a:avLst/>
            </a:prstGeom>
            <a:noFill/>
            <a:ln w="15875">
              <a:solidFill>
                <a:srgbClr val="000090"/>
              </a:solidFill>
              <a:prstDash val="lgDash"/>
              <a:round/>
              <a:headEnd/>
              <a:tailEnd/>
            </a:ln>
            <a:extLst>
              <a:ext uri="{909E8E84-426E-40dd-AFC4-6F175D3DCCD1}">
                <a14:hiddenFill xmlns:a14="http://schemas.microsoft.com/office/drawing/2010/main">
                  <a:noFill/>
                </a14:hiddenFill>
              </a:ext>
            </a:extLst>
          </p:spPr>
        </p:cxnSp>
        <p:sp>
          <p:nvSpPr>
            <p:cNvPr id="9228" name="TextBox 3"/>
            <p:cNvSpPr txBox="1">
              <a:spLocks noChangeArrowheads="1"/>
            </p:cNvSpPr>
            <p:nvPr/>
          </p:nvSpPr>
          <p:spPr bwMode="auto">
            <a:xfrm>
              <a:off x="903277" y="4399689"/>
              <a:ext cx="4441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r>
                <a:rPr lang="en-US" sz="1400">
                  <a:solidFill>
                    <a:srgbClr val="000090"/>
                  </a:solidFill>
                  <a:cs typeface="Arial" charset="0"/>
                </a:rPr>
                <a:t>-30</a:t>
              </a:r>
            </a:p>
          </p:txBody>
        </p:sp>
      </p:grpSp>
      <p:sp>
        <p:nvSpPr>
          <p:cNvPr id="9224" name="Rectangle 2"/>
          <p:cNvSpPr>
            <a:spLocks noChangeArrowheads="1"/>
          </p:cNvSpPr>
          <p:nvPr/>
        </p:nvSpPr>
        <p:spPr bwMode="auto">
          <a:xfrm>
            <a:off x="3429000" y="1524000"/>
            <a:ext cx="4114800" cy="9144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225" name="TextBox 11"/>
          <p:cNvSpPr txBox="1">
            <a:spLocks noChangeArrowheads="1"/>
          </p:cNvSpPr>
          <p:nvPr/>
        </p:nvSpPr>
        <p:spPr bwMode="auto">
          <a:xfrm>
            <a:off x="3086100" y="1162050"/>
            <a:ext cx="4457700" cy="1846659"/>
          </a:xfrm>
          <a:prstGeom prst="rect">
            <a:avLst/>
          </a:prstGeom>
          <a:solidFill>
            <a:schemeClr val="bg1"/>
          </a:solidFill>
          <a:ln>
            <a:noFill/>
          </a:ln>
        </p:spPr>
        <p:txBody>
          <a:bodyPr wrap="squar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endParaRPr lang="en-US" sz="1800" dirty="0" smtClean="0">
              <a:solidFill>
                <a:srgbClr val="000090"/>
              </a:solidFill>
              <a:cs typeface="Arial" charset="0"/>
            </a:endParaRPr>
          </a:p>
          <a:p>
            <a:r>
              <a:rPr lang="en-US" sz="1800" dirty="0" smtClean="0">
                <a:solidFill>
                  <a:srgbClr val="000090"/>
                </a:solidFill>
                <a:cs typeface="Arial" charset="0"/>
              </a:rPr>
              <a:t>ORR </a:t>
            </a:r>
            <a:r>
              <a:rPr lang="en-US" sz="1800" dirty="0">
                <a:solidFill>
                  <a:srgbClr val="000090"/>
                </a:solidFill>
                <a:cs typeface="Arial" charset="0"/>
              </a:rPr>
              <a:t>= 60.8</a:t>
            </a:r>
            <a:r>
              <a:rPr lang="en-US" sz="1800" dirty="0" smtClean="0">
                <a:solidFill>
                  <a:srgbClr val="000090"/>
                </a:solidFill>
                <a:cs typeface="Arial" charset="0"/>
              </a:rPr>
              <a:t>%* </a:t>
            </a:r>
            <a:r>
              <a:rPr lang="en-US" sz="1800" dirty="0">
                <a:solidFill>
                  <a:srgbClr val="000090"/>
                </a:solidFill>
                <a:cs typeface="Arial" charset="0"/>
              </a:rPr>
              <a:t>in 143 evaluable </a:t>
            </a:r>
            <a:r>
              <a:rPr lang="en-US" sz="1800" dirty="0" smtClean="0">
                <a:solidFill>
                  <a:srgbClr val="000090"/>
                </a:solidFill>
                <a:cs typeface="Arial" charset="0"/>
              </a:rPr>
              <a:t>patients</a:t>
            </a:r>
            <a:endParaRPr lang="en-US" sz="1800" dirty="0">
              <a:solidFill>
                <a:srgbClr val="000090"/>
              </a:solidFill>
              <a:cs typeface="Arial" charset="0"/>
            </a:endParaRPr>
          </a:p>
          <a:p>
            <a:r>
              <a:rPr lang="en-US" sz="1800" dirty="0">
                <a:solidFill>
                  <a:srgbClr val="000090"/>
                </a:solidFill>
                <a:cs typeface="Arial" charset="0"/>
              </a:rPr>
              <a:t>(133 evaluable patients shown)</a:t>
            </a:r>
          </a:p>
          <a:p>
            <a:r>
              <a:rPr lang="en-US" sz="1800" dirty="0">
                <a:solidFill>
                  <a:srgbClr val="000090"/>
                </a:solidFill>
                <a:cs typeface="Arial" charset="0"/>
              </a:rPr>
              <a:t>Median response duration = 49.1 </a:t>
            </a:r>
            <a:r>
              <a:rPr lang="en-US" sz="1800" dirty="0" err="1">
                <a:solidFill>
                  <a:srgbClr val="000090"/>
                </a:solidFill>
                <a:cs typeface="Arial" charset="0"/>
              </a:rPr>
              <a:t>wks</a:t>
            </a:r>
            <a:endParaRPr lang="en-US" sz="1800" dirty="0">
              <a:solidFill>
                <a:srgbClr val="000090"/>
              </a:solidFill>
              <a:cs typeface="Arial" charset="0"/>
            </a:endParaRPr>
          </a:p>
          <a:p>
            <a:r>
              <a:rPr lang="en-US" sz="1800" dirty="0">
                <a:solidFill>
                  <a:srgbClr val="000090"/>
                </a:solidFill>
                <a:cs typeface="Arial" charset="0"/>
              </a:rPr>
              <a:t>Median PFS = 9.7 </a:t>
            </a:r>
            <a:r>
              <a:rPr lang="en-US" sz="1800" dirty="0" err="1" smtClean="0">
                <a:solidFill>
                  <a:srgbClr val="000090"/>
                </a:solidFill>
                <a:cs typeface="Arial" charset="0"/>
              </a:rPr>
              <a:t>mos</a:t>
            </a:r>
            <a:endParaRPr lang="en-US" sz="1800" dirty="0" smtClean="0">
              <a:solidFill>
                <a:srgbClr val="000090"/>
              </a:solidFill>
              <a:cs typeface="Arial" charset="0"/>
            </a:endParaRPr>
          </a:p>
          <a:p>
            <a:r>
              <a:rPr lang="en-US" dirty="0" smtClean="0">
                <a:solidFill>
                  <a:srgbClr val="000090"/>
                </a:solidFill>
                <a:cs typeface="Arial" charset="0"/>
              </a:rPr>
              <a:t>*Higher ORR in Asians </a:t>
            </a:r>
            <a:r>
              <a:rPr lang="en-US" dirty="0" err="1" smtClean="0">
                <a:solidFill>
                  <a:srgbClr val="000090"/>
                </a:solidFill>
                <a:cs typeface="Arial" charset="0"/>
              </a:rPr>
              <a:t>vs</a:t>
            </a:r>
            <a:r>
              <a:rPr lang="en-US" dirty="0" smtClean="0">
                <a:solidFill>
                  <a:srgbClr val="000090"/>
                </a:solidFill>
                <a:cs typeface="Arial" charset="0"/>
              </a:rPr>
              <a:t> non-Asians</a:t>
            </a:r>
          </a:p>
          <a:p>
            <a:endParaRPr lang="en-US" dirty="0">
              <a:solidFill>
                <a:srgbClr val="000090"/>
              </a:solidFill>
              <a:cs typeface="Arial" charset="0"/>
            </a:endParaRPr>
          </a:p>
        </p:txBody>
      </p:sp>
      <p:sp>
        <p:nvSpPr>
          <p:cNvPr id="13" name="TextBox 1"/>
          <p:cNvSpPr txBox="1">
            <a:spLocks noChangeArrowheads="1"/>
          </p:cNvSpPr>
          <p:nvPr/>
        </p:nvSpPr>
        <p:spPr bwMode="auto">
          <a:xfrm>
            <a:off x="296862" y="6131867"/>
            <a:ext cx="85931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r>
              <a:rPr lang="en-US" dirty="0"/>
              <a:t>Reprinted from The Lancet Oncology, </a:t>
            </a:r>
            <a:r>
              <a:rPr lang="en-US" dirty="0" err="1"/>
              <a:t>Vol</a:t>
            </a:r>
            <a:r>
              <a:rPr lang="en-US" dirty="0"/>
              <a:t> 13/edition number 10, </a:t>
            </a:r>
            <a:r>
              <a:rPr lang="en-US" dirty="0" err="1"/>
              <a:t>Camidge</a:t>
            </a:r>
            <a:r>
              <a:rPr lang="en-US" dirty="0"/>
              <a:t> DR et al, Activity and safety of </a:t>
            </a:r>
            <a:r>
              <a:rPr lang="en-US" dirty="0" err="1"/>
              <a:t>crizotinib</a:t>
            </a:r>
            <a:r>
              <a:rPr lang="en-US" dirty="0"/>
              <a:t> in patients with </a:t>
            </a:r>
            <a:r>
              <a:rPr lang="en-US" i="1" dirty="0"/>
              <a:t>ALK</a:t>
            </a:r>
            <a:r>
              <a:rPr lang="en-US" dirty="0"/>
              <a:t>-positive non-small-cell lung cancer: Updated results from a phase 1 study, Pages 1011-9, Copyright 2012, with permission from Elsevier.</a:t>
            </a:r>
          </a:p>
        </p:txBody>
      </p:sp>
      <p:sp>
        <p:nvSpPr>
          <p:cNvPr id="9218" name="Title 3"/>
          <p:cNvSpPr>
            <a:spLocks noGrp="1"/>
          </p:cNvSpPr>
          <p:nvPr>
            <p:ph type="title"/>
          </p:nvPr>
        </p:nvSpPr>
        <p:spPr>
          <a:xfrm>
            <a:off x="0" y="101600"/>
            <a:ext cx="9144000" cy="1219200"/>
          </a:xfrm>
        </p:spPr>
        <p:txBody>
          <a:bodyPr>
            <a:normAutofit/>
          </a:bodyPr>
          <a:lstStyle/>
          <a:p>
            <a:r>
              <a:rPr lang="en-US" sz="3200" b="1" dirty="0" smtClean="0">
                <a:solidFill>
                  <a:srgbClr val="000090"/>
                </a:solidFill>
                <a:effectLst/>
                <a:latin typeface="Arial" charset="0"/>
                <a:ea typeface="ＭＳ Ｐゴシック" charset="0"/>
                <a:cs typeface="ＭＳ Ｐゴシック" charset="0"/>
              </a:rPr>
              <a:t>Activity </a:t>
            </a:r>
            <a:r>
              <a:rPr lang="en-US" sz="3200" b="1" dirty="0">
                <a:solidFill>
                  <a:srgbClr val="000090"/>
                </a:solidFill>
                <a:effectLst/>
                <a:latin typeface="Arial" charset="0"/>
                <a:ea typeface="ＭＳ Ｐゴシック" charset="0"/>
                <a:cs typeface="ＭＳ Ｐゴシック" charset="0"/>
              </a:rPr>
              <a:t>of </a:t>
            </a:r>
            <a:r>
              <a:rPr lang="en-US" sz="3200" b="1" dirty="0" err="1">
                <a:solidFill>
                  <a:srgbClr val="000090"/>
                </a:solidFill>
                <a:effectLst/>
                <a:latin typeface="Arial" charset="0"/>
                <a:ea typeface="ＭＳ Ｐゴシック" charset="0"/>
                <a:cs typeface="ＭＳ Ｐゴシック" charset="0"/>
              </a:rPr>
              <a:t>Crizotinib</a:t>
            </a:r>
            <a:r>
              <a:rPr lang="en-US" sz="3200" b="1" dirty="0">
                <a:solidFill>
                  <a:srgbClr val="000090"/>
                </a:solidFill>
                <a:effectLst/>
                <a:latin typeface="Arial" charset="0"/>
                <a:ea typeface="ＭＳ Ｐゴシック" charset="0"/>
                <a:cs typeface="ＭＳ Ｐゴシック" charset="0"/>
              </a:rPr>
              <a:t> in ALK+ </a:t>
            </a:r>
            <a:r>
              <a:rPr lang="en-US" sz="3200" b="1" dirty="0" smtClean="0">
                <a:solidFill>
                  <a:srgbClr val="000090"/>
                </a:solidFill>
                <a:effectLst/>
                <a:latin typeface="Arial" charset="0"/>
                <a:ea typeface="ＭＳ Ｐゴシック" charset="0"/>
                <a:cs typeface="ＭＳ Ｐゴシック" charset="0"/>
              </a:rPr>
              <a:t>NSCLC</a:t>
            </a:r>
            <a:br>
              <a:rPr lang="en-US" sz="3200" b="1" dirty="0" smtClean="0">
                <a:solidFill>
                  <a:srgbClr val="000090"/>
                </a:solidFill>
                <a:effectLst/>
                <a:latin typeface="Arial" charset="0"/>
                <a:ea typeface="ＭＳ Ｐゴシック" charset="0"/>
                <a:cs typeface="ＭＳ Ｐゴシック" charset="0"/>
              </a:rPr>
            </a:br>
            <a:r>
              <a:rPr lang="en-US" sz="2400" b="1" dirty="0" smtClean="0">
                <a:solidFill>
                  <a:srgbClr val="000090"/>
                </a:solidFill>
                <a:latin typeface="Arial" charset="0"/>
                <a:ea typeface="ＭＳ Ｐゴシック" charset="0"/>
                <a:cs typeface="ＭＳ Ｐゴシック" charset="0"/>
              </a:rPr>
              <a:t>Update of the Phase 1 Study</a:t>
            </a:r>
            <a:endParaRPr lang="en-US" sz="2400" b="1" dirty="0">
              <a:solidFill>
                <a:srgbClr val="000090"/>
              </a:solidFill>
              <a:effectLst/>
              <a:latin typeface="Arial" charset="0"/>
              <a:ea typeface="ＭＳ Ｐゴシック" charset="0"/>
              <a:cs typeface="ＭＳ Ｐゴシック"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03365" y="5675247"/>
            <a:ext cx="8678738" cy="461665"/>
          </a:xfrm>
          <a:prstGeom prst="rect">
            <a:avLst/>
          </a:prstGeom>
          <a:noFill/>
        </p:spPr>
        <p:txBody>
          <a:bodyPr wrap="square" rtlCol="0">
            <a:spAutoFit/>
          </a:bodyPr>
          <a:lstStyle/>
          <a:p>
            <a:r>
              <a:rPr lang="en-GB" sz="1200" b="1" dirty="0" smtClean="0">
                <a:latin typeface="Arial"/>
                <a:cs typeface="Arial"/>
              </a:rPr>
              <a:t>*n=240 response-evaluable patients  from the mature population, and excludes patients with early death, indeterminate response and non-measurable disease</a:t>
            </a:r>
          </a:p>
        </p:txBody>
      </p:sp>
      <p:sp>
        <p:nvSpPr>
          <p:cNvPr id="168" name="Title 3"/>
          <p:cNvSpPr>
            <a:spLocks noGrp="1"/>
          </p:cNvSpPr>
          <p:nvPr>
            <p:ph type="title"/>
          </p:nvPr>
        </p:nvSpPr>
        <p:spPr>
          <a:xfrm>
            <a:off x="127000" y="185738"/>
            <a:ext cx="8851900" cy="1143000"/>
          </a:xfrm>
        </p:spPr>
        <p:txBody>
          <a:bodyPr>
            <a:noAutofit/>
          </a:bodyPr>
          <a:lstStyle/>
          <a:p>
            <a:r>
              <a:rPr lang="en-US" sz="3200" b="1" dirty="0" smtClean="0">
                <a:solidFill>
                  <a:srgbClr val="000090"/>
                </a:solidFill>
                <a:effectLst/>
                <a:latin typeface="Arial" charset="0"/>
                <a:ea typeface="ＭＳ Ｐゴシック" charset="0"/>
                <a:cs typeface="ＭＳ Ｐゴシック" charset="0"/>
              </a:rPr>
              <a:t>Activity </a:t>
            </a:r>
            <a:r>
              <a:rPr lang="en-US" sz="3200" b="1" dirty="0">
                <a:solidFill>
                  <a:srgbClr val="000090"/>
                </a:solidFill>
                <a:effectLst/>
                <a:latin typeface="Arial" charset="0"/>
                <a:ea typeface="ＭＳ Ｐゴシック" charset="0"/>
                <a:cs typeface="ＭＳ Ｐゴシック" charset="0"/>
              </a:rPr>
              <a:t>of </a:t>
            </a:r>
            <a:r>
              <a:rPr lang="en-US" sz="3200" b="1" dirty="0" err="1">
                <a:solidFill>
                  <a:srgbClr val="000090"/>
                </a:solidFill>
                <a:effectLst/>
                <a:latin typeface="Arial" charset="0"/>
                <a:ea typeface="ＭＳ Ｐゴシック" charset="0"/>
                <a:cs typeface="ＭＳ Ｐゴシック" charset="0"/>
              </a:rPr>
              <a:t>Crizotinib</a:t>
            </a:r>
            <a:r>
              <a:rPr lang="en-US" sz="3200" b="1" dirty="0">
                <a:solidFill>
                  <a:srgbClr val="000090"/>
                </a:solidFill>
                <a:effectLst/>
                <a:latin typeface="Arial" charset="0"/>
                <a:ea typeface="ＭＳ Ｐゴシック" charset="0"/>
                <a:cs typeface="ＭＳ Ｐゴシック" charset="0"/>
              </a:rPr>
              <a:t> in ALK+ </a:t>
            </a:r>
            <a:r>
              <a:rPr lang="en-US" sz="3200" b="1" dirty="0" smtClean="0">
                <a:solidFill>
                  <a:srgbClr val="000090"/>
                </a:solidFill>
                <a:effectLst/>
                <a:latin typeface="Arial" charset="0"/>
                <a:ea typeface="ＭＳ Ｐゴシック" charset="0"/>
                <a:cs typeface="ＭＳ Ｐゴシック" charset="0"/>
              </a:rPr>
              <a:t>NSCLC</a:t>
            </a:r>
            <a:br>
              <a:rPr lang="en-US" sz="3200" b="1" dirty="0" smtClean="0">
                <a:solidFill>
                  <a:srgbClr val="000090"/>
                </a:solidFill>
                <a:effectLst/>
                <a:latin typeface="Arial" charset="0"/>
                <a:ea typeface="ＭＳ Ｐゴシック" charset="0"/>
                <a:cs typeface="ＭＳ Ｐゴシック" charset="0"/>
              </a:rPr>
            </a:br>
            <a:r>
              <a:rPr lang="en-US" sz="2400" b="1" dirty="0" smtClean="0">
                <a:solidFill>
                  <a:srgbClr val="000090"/>
                </a:solidFill>
                <a:latin typeface="Arial" charset="0"/>
                <a:ea typeface="ＭＳ Ｐゴシック" charset="0"/>
                <a:cs typeface="ＭＳ Ｐゴシック" charset="0"/>
              </a:rPr>
              <a:t>Update of the Phase 2 Study*</a:t>
            </a:r>
            <a:endParaRPr lang="en-US" sz="2400" b="1" dirty="0">
              <a:solidFill>
                <a:srgbClr val="000090"/>
              </a:solidFill>
              <a:effectLst/>
              <a:latin typeface="Arial" charset="0"/>
              <a:ea typeface="ＭＳ Ｐゴシック" charset="0"/>
              <a:cs typeface="ＭＳ Ｐゴシック" charset="0"/>
            </a:endParaRPr>
          </a:p>
        </p:txBody>
      </p:sp>
      <p:sp>
        <p:nvSpPr>
          <p:cNvPr id="178" name="TextBox 1"/>
          <p:cNvSpPr txBox="1">
            <a:spLocks noChangeArrowheads="1"/>
          </p:cNvSpPr>
          <p:nvPr/>
        </p:nvSpPr>
        <p:spPr bwMode="auto">
          <a:xfrm>
            <a:off x="7216653" y="6450399"/>
            <a:ext cx="17783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r>
              <a:rPr lang="en-US" dirty="0" smtClean="0">
                <a:solidFill>
                  <a:srgbClr val="000090"/>
                </a:solidFill>
              </a:rPr>
              <a:t>Kim </a:t>
            </a:r>
            <a:r>
              <a:rPr lang="en-US" dirty="0">
                <a:solidFill>
                  <a:srgbClr val="000090"/>
                </a:solidFill>
              </a:rPr>
              <a:t>et al., </a:t>
            </a:r>
            <a:r>
              <a:rPr lang="en-US" dirty="0" smtClean="0">
                <a:solidFill>
                  <a:srgbClr val="000090"/>
                </a:solidFill>
              </a:rPr>
              <a:t>ASCO 2012</a:t>
            </a:r>
            <a:endParaRPr lang="en-US" dirty="0">
              <a:solidFill>
                <a:srgbClr val="000090"/>
              </a:solidFill>
            </a:endParaRPr>
          </a:p>
        </p:txBody>
      </p:sp>
      <p:sp>
        <p:nvSpPr>
          <p:cNvPr id="180" name="TextBox 11"/>
          <p:cNvSpPr txBox="1">
            <a:spLocks noChangeArrowheads="1"/>
          </p:cNvSpPr>
          <p:nvPr/>
        </p:nvSpPr>
        <p:spPr bwMode="auto">
          <a:xfrm>
            <a:off x="749300" y="2089150"/>
            <a:ext cx="7518400" cy="2985433"/>
          </a:xfrm>
          <a:prstGeom prst="rect">
            <a:avLst/>
          </a:prstGeom>
          <a:solidFill>
            <a:schemeClr val="bg1"/>
          </a:solidFill>
          <a:ln>
            <a:noFill/>
          </a:ln>
        </p:spPr>
        <p:txBody>
          <a:bodyPr wrap="squar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pPr marL="457200" indent="-457200">
              <a:spcBef>
                <a:spcPts val="1200"/>
              </a:spcBef>
              <a:buFont typeface="Arial"/>
              <a:buChar char="•"/>
            </a:pPr>
            <a:r>
              <a:rPr lang="en-US" sz="2800" dirty="0" smtClean="0">
                <a:solidFill>
                  <a:srgbClr val="000090"/>
                </a:solidFill>
              </a:rPr>
              <a:t>Validates </a:t>
            </a:r>
            <a:r>
              <a:rPr lang="en-US" sz="2800" dirty="0">
                <a:solidFill>
                  <a:srgbClr val="000090"/>
                </a:solidFill>
              </a:rPr>
              <a:t>the activity of </a:t>
            </a:r>
            <a:r>
              <a:rPr lang="en-US" sz="2800" dirty="0" err="1">
                <a:solidFill>
                  <a:srgbClr val="000090"/>
                </a:solidFill>
              </a:rPr>
              <a:t>crizotinib</a:t>
            </a:r>
            <a:r>
              <a:rPr lang="en-US" sz="2800" dirty="0">
                <a:solidFill>
                  <a:srgbClr val="000090"/>
                </a:solidFill>
              </a:rPr>
              <a:t> in </a:t>
            </a:r>
            <a:r>
              <a:rPr lang="en-US" sz="2800" dirty="0" smtClean="0">
                <a:solidFill>
                  <a:srgbClr val="000090"/>
                </a:solidFill>
              </a:rPr>
              <a:t/>
            </a:r>
            <a:br>
              <a:rPr lang="en-US" sz="2800" dirty="0" smtClean="0">
                <a:solidFill>
                  <a:srgbClr val="000090"/>
                </a:solidFill>
              </a:rPr>
            </a:br>
            <a:r>
              <a:rPr lang="en-US" sz="2800" dirty="0" smtClean="0">
                <a:solidFill>
                  <a:srgbClr val="000090"/>
                </a:solidFill>
              </a:rPr>
              <a:t>ALK</a:t>
            </a:r>
            <a:r>
              <a:rPr lang="en-US" sz="2800" dirty="0">
                <a:solidFill>
                  <a:srgbClr val="000090"/>
                </a:solidFill>
              </a:rPr>
              <a:t>+ lung cancer</a:t>
            </a:r>
          </a:p>
          <a:p>
            <a:pPr marL="457200" indent="-457200">
              <a:spcBef>
                <a:spcPts val="1200"/>
              </a:spcBef>
              <a:buFont typeface="Arial"/>
              <a:buChar char="•"/>
            </a:pPr>
            <a:r>
              <a:rPr lang="en-US" sz="2800" dirty="0" smtClean="0">
                <a:solidFill>
                  <a:srgbClr val="000090"/>
                </a:solidFill>
              </a:rPr>
              <a:t>Waterfall </a:t>
            </a:r>
            <a:r>
              <a:rPr lang="en-US" sz="2800" dirty="0">
                <a:solidFill>
                  <a:srgbClr val="000090"/>
                </a:solidFill>
              </a:rPr>
              <a:t>plot almost identical to Phase I study</a:t>
            </a:r>
          </a:p>
          <a:p>
            <a:pPr marL="457200" indent="-457200">
              <a:spcBef>
                <a:spcPts val="1200"/>
              </a:spcBef>
              <a:buFont typeface="Arial"/>
              <a:buChar char="•"/>
            </a:pPr>
            <a:r>
              <a:rPr lang="en-US" sz="2800" dirty="0" smtClean="0">
                <a:solidFill>
                  <a:srgbClr val="000090"/>
                </a:solidFill>
              </a:rPr>
              <a:t>50</a:t>
            </a:r>
            <a:r>
              <a:rPr lang="en-US" sz="2800" dirty="0">
                <a:solidFill>
                  <a:srgbClr val="000090"/>
                </a:solidFill>
              </a:rPr>
              <a:t>-60% of patients had a </a:t>
            </a:r>
            <a:r>
              <a:rPr lang="en-US" sz="2800" dirty="0" smtClean="0">
                <a:solidFill>
                  <a:srgbClr val="000090"/>
                </a:solidFill>
              </a:rPr>
              <a:t>confirmed partial </a:t>
            </a:r>
            <a:r>
              <a:rPr lang="en-US" sz="2800" dirty="0">
                <a:solidFill>
                  <a:srgbClr val="000090"/>
                </a:solidFill>
              </a:rPr>
              <a:t>or complete </a:t>
            </a:r>
            <a:r>
              <a:rPr lang="en-US" sz="2800" dirty="0" smtClean="0">
                <a:solidFill>
                  <a:srgbClr val="000090"/>
                </a:solidFill>
              </a:rPr>
              <a:t>response</a:t>
            </a:r>
            <a:endParaRPr lang="en-US" sz="2000" b="0" dirty="0">
              <a:solidFill>
                <a:srgbClr val="000090"/>
              </a:solidFill>
              <a:cs typeface="Arial" charset="0"/>
            </a:endParaRPr>
          </a:p>
        </p:txBody>
      </p:sp>
    </p:spTree>
    <p:extLst>
      <p:ext uri="{BB962C8B-B14F-4D97-AF65-F5344CB8AC3E}">
        <p14:creationId xmlns:p14="http://schemas.microsoft.com/office/powerpoint/2010/main" val="27290249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6"/>
          <p:cNvSpPr>
            <a:spLocks noChangeArrowheads="1"/>
          </p:cNvSpPr>
          <p:nvPr/>
        </p:nvSpPr>
        <p:spPr bwMode="blackWhite">
          <a:xfrm>
            <a:off x="107504" y="1955056"/>
            <a:ext cx="2520280" cy="3336298"/>
          </a:xfrm>
          <a:prstGeom prst="roundRect">
            <a:avLst>
              <a:gd name="adj" fmla="val 11509"/>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square" tIns="91440" bIns="109728">
            <a:spAutoFit/>
          </a:bodyPr>
          <a:lstStyle/>
          <a:p>
            <a:pPr marL="204788" indent="-204788">
              <a:spcAft>
                <a:spcPct val="35000"/>
              </a:spcAft>
              <a:buClr>
                <a:prstClr val="black"/>
              </a:buClr>
            </a:pPr>
            <a:r>
              <a:rPr lang="en-US" altLang="zh-TW" sz="1600" dirty="0">
                <a:solidFill>
                  <a:srgbClr val="000090"/>
                </a:solidFill>
                <a:latin typeface="Arial"/>
                <a:ea typeface="新細明體"/>
                <a:cs typeface="Arial"/>
              </a:rPr>
              <a:t>Key entry criteria</a:t>
            </a:r>
          </a:p>
          <a:p>
            <a:pPr marL="204788" indent="-204788">
              <a:spcAft>
                <a:spcPct val="35000"/>
              </a:spcAft>
              <a:buClr>
                <a:srgbClr val="800080"/>
              </a:buClr>
              <a:buFont typeface="Arial" charset="0"/>
              <a:buChar char="●"/>
            </a:pPr>
            <a:r>
              <a:rPr lang="en-US" altLang="zh-TW" sz="1600" dirty="0">
                <a:solidFill>
                  <a:srgbClr val="000090"/>
                </a:solidFill>
                <a:latin typeface="Arial"/>
                <a:ea typeface="新細明體"/>
                <a:cs typeface="Arial"/>
              </a:rPr>
              <a:t>Positive for ALK by central </a:t>
            </a:r>
            <a:r>
              <a:rPr lang="en-US" altLang="zh-TW" sz="1600" dirty="0" smtClean="0">
                <a:solidFill>
                  <a:srgbClr val="000090"/>
                </a:solidFill>
                <a:latin typeface="Arial"/>
                <a:ea typeface="新細明體"/>
                <a:cs typeface="Arial"/>
              </a:rPr>
              <a:t>FISH testing</a:t>
            </a:r>
            <a:endParaRPr lang="en-US" altLang="zh-TW" sz="1600" dirty="0">
              <a:solidFill>
                <a:srgbClr val="000090"/>
              </a:solidFill>
              <a:latin typeface="Arial"/>
              <a:ea typeface="新細明體"/>
              <a:cs typeface="Arial"/>
            </a:endParaRP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Stage IIIB/IV NSCLC</a:t>
            </a: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1 </a:t>
            </a:r>
            <a:r>
              <a:rPr lang="en-US" altLang="zh-TW" sz="1600" dirty="0">
                <a:solidFill>
                  <a:srgbClr val="000090"/>
                </a:solidFill>
                <a:latin typeface="Arial"/>
                <a:ea typeface="新細明體"/>
                <a:cs typeface="Arial"/>
              </a:rPr>
              <a:t>prior chemotherapy </a:t>
            </a:r>
            <a:br>
              <a:rPr lang="en-US" altLang="zh-TW" sz="1600" dirty="0">
                <a:solidFill>
                  <a:srgbClr val="000090"/>
                </a:solidFill>
                <a:latin typeface="Arial"/>
                <a:ea typeface="新細明體"/>
                <a:cs typeface="Arial"/>
              </a:rPr>
            </a:br>
            <a:r>
              <a:rPr lang="en-US" altLang="zh-TW" sz="1600" dirty="0">
                <a:solidFill>
                  <a:srgbClr val="000090"/>
                </a:solidFill>
                <a:latin typeface="Arial"/>
                <a:ea typeface="新細明體"/>
                <a:cs typeface="Arial"/>
              </a:rPr>
              <a:t>(platinum-based</a:t>
            </a:r>
            <a:r>
              <a:rPr lang="en-US" altLang="zh-TW" sz="1600" dirty="0" smtClean="0">
                <a:solidFill>
                  <a:srgbClr val="000090"/>
                </a:solidFill>
                <a:latin typeface="Arial"/>
                <a:ea typeface="新細明體"/>
                <a:cs typeface="Arial"/>
              </a:rPr>
              <a:t>)</a:t>
            </a: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ECOG PS0-2</a:t>
            </a: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Measurable disease</a:t>
            </a: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Treated brain metastases allowed</a:t>
            </a:r>
            <a:endParaRPr lang="en-US" altLang="zh-TW" sz="1600" baseline="30000" dirty="0" smtClean="0">
              <a:solidFill>
                <a:srgbClr val="000090"/>
              </a:solidFill>
              <a:latin typeface="Arial"/>
              <a:ea typeface="新細明體"/>
              <a:cs typeface="Arial"/>
            </a:endParaRPr>
          </a:p>
        </p:txBody>
      </p:sp>
      <p:sp>
        <p:nvSpPr>
          <p:cNvPr id="4" name="Text Box 38"/>
          <p:cNvSpPr txBox="1">
            <a:spLocks noChangeArrowheads="1"/>
          </p:cNvSpPr>
          <p:nvPr/>
        </p:nvSpPr>
        <p:spPr bwMode="auto">
          <a:xfrm>
            <a:off x="2692871" y="4551784"/>
            <a:ext cx="787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b="1">
                <a:solidFill>
                  <a:schemeClr val="tx1"/>
                </a:solidFill>
                <a:latin typeface="Arial" charset="0"/>
                <a:ea typeface="ＭＳ Ｐゴシック" charset="0"/>
                <a:cs typeface="ＭＳ Ｐゴシック" charset="0"/>
              </a:defRPr>
            </a:lvl1pPr>
            <a:lvl2pPr marL="742950" indent="-285750">
              <a:defRPr sz="1200" b="1">
                <a:solidFill>
                  <a:schemeClr val="tx1"/>
                </a:solidFill>
                <a:latin typeface="Arial" charset="0"/>
                <a:ea typeface="ＭＳ Ｐゴシック" charset="0"/>
              </a:defRPr>
            </a:lvl2pPr>
            <a:lvl3pPr marL="1143000" indent="-228600">
              <a:defRPr sz="1200" b="1">
                <a:solidFill>
                  <a:schemeClr val="tx1"/>
                </a:solidFill>
                <a:latin typeface="Arial" charset="0"/>
                <a:ea typeface="ＭＳ Ｐゴシック" charset="0"/>
              </a:defRPr>
            </a:lvl3pPr>
            <a:lvl4pPr marL="1600200" indent="-228600">
              <a:defRPr sz="1200" b="1">
                <a:solidFill>
                  <a:schemeClr val="tx1"/>
                </a:solidFill>
                <a:latin typeface="Arial" charset="0"/>
                <a:ea typeface="ＭＳ Ｐゴシック" charset="0"/>
              </a:defRPr>
            </a:lvl4pPr>
            <a:lvl5pPr marL="2057400" indent="-228600">
              <a:defRPr sz="12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2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2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2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200" b="1">
                <a:solidFill>
                  <a:schemeClr val="tx1"/>
                </a:solidFill>
                <a:latin typeface="Arial" charset="0"/>
                <a:ea typeface="ＭＳ Ｐゴシック" charset="0"/>
              </a:defRPr>
            </a:lvl9pPr>
          </a:lstStyle>
          <a:p>
            <a:r>
              <a:rPr lang="en-US" altLang="zh-TW" sz="1600" dirty="0">
                <a:solidFill>
                  <a:prstClr val="black"/>
                </a:solidFill>
                <a:cs typeface="Arial" charset="0"/>
              </a:rPr>
              <a:t>N=318</a:t>
            </a:r>
          </a:p>
        </p:txBody>
      </p:sp>
      <p:cxnSp>
        <p:nvCxnSpPr>
          <p:cNvPr id="5" name="AutoShape 42"/>
          <p:cNvCxnSpPr>
            <a:cxnSpLocks noChangeShapeType="1"/>
          </p:cNvCxnSpPr>
          <p:nvPr/>
        </p:nvCxnSpPr>
        <p:spPr bwMode="auto">
          <a:xfrm rot="5400000" flipH="1" flipV="1">
            <a:off x="3263578" y="3174628"/>
            <a:ext cx="742950" cy="236537"/>
          </a:xfrm>
          <a:prstGeom prst="bentConnector2">
            <a:avLst/>
          </a:prstGeom>
          <a:noFill/>
          <a:ln w="34925">
            <a:solidFill>
              <a:schemeClr val="tx1"/>
            </a:solidFill>
            <a:miter lim="800000"/>
            <a:headEnd/>
            <a:tailEnd type="triangle" w="lg" len="lg"/>
          </a:ln>
          <a:extLst>
            <a:ext uri="{909E8E84-426E-40dd-AFC4-6F175D3DCCD1}">
              <a14:hiddenFill xmlns:a14="http://schemas.microsoft.com/office/drawing/2010/main">
                <a:noFill/>
              </a14:hiddenFill>
            </a:ext>
          </a:extLst>
        </p:spPr>
      </p:cxnSp>
      <p:cxnSp>
        <p:nvCxnSpPr>
          <p:cNvPr id="6" name="AutoShape 43"/>
          <p:cNvCxnSpPr>
            <a:cxnSpLocks noChangeShapeType="1"/>
          </p:cNvCxnSpPr>
          <p:nvPr/>
        </p:nvCxnSpPr>
        <p:spPr bwMode="auto">
          <a:xfrm>
            <a:off x="2627784" y="3442122"/>
            <a:ext cx="1150937" cy="604837"/>
          </a:xfrm>
          <a:prstGeom prst="bentConnector3">
            <a:avLst>
              <a:gd name="adj1" fmla="val 77241"/>
            </a:avLst>
          </a:prstGeom>
          <a:noFill/>
          <a:ln w="31750">
            <a:solidFill>
              <a:schemeClr val="tx1"/>
            </a:solidFill>
            <a:miter lim="800000"/>
            <a:headEnd/>
            <a:tailEnd type="triangle" w="lg" len="lg"/>
          </a:ln>
          <a:extLst>
            <a:ext uri="{909E8E84-426E-40dd-AFC4-6F175D3DCCD1}">
              <a14:hiddenFill xmlns:a14="http://schemas.microsoft.com/office/drawing/2010/main">
                <a:noFill/>
              </a14:hiddenFill>
            </a:ext>
          </a:extLst>
        </p:spPr>
      </p:cxnSp>
      <p:sp>
        <p:nvSpPr>
          <p:cNvPr id="8" name="AutoShape 37"/>
          <p:cNvSpPr>
            <a:spLocks noChangeArrowheads="1"/>
          </p:cNvSpPr>
          <p:nvPr/>
        </p:nvSpPr>
        <p:spPr bwMode="blackWhite">
          <a:xfrm>
            <a:off x="2862734" y="2356272"/>
            <a:ext cx="417512" cy="2165350"/>
          </a:xfrm>
          <a:prstGeom prst="roundRect">
            <a:avLst>
              <a:gd name="adj" fmla="val 16667"/>
            </a:avLst>
          </a:prstGeom>
          <a:solidFill>
            <a:schemeClr val="bg1">
              <a:lumMod val="50000"/>
            </a:schemeClr>
          </a:solidFill>
          <a:ln w="28575" algn="ctr">
            <a:solidFill>
              <a:schemeClr val="bg2">
                <a:lumMod val="50000"/>
              </a:schemeClr>
            </a:solidFill>
            <a:round/>
            <a:headEnd/>
            <a:tailEnd/>
          </a:ln>
        </p:spPr>
        <p:txBody>
          <a:bodyPr tIns="91440" bIns="109728" anchor="ctr">
            <a:spAutoFit/>
          </a:bodyPr>
          <a:lstStyle/>
          <a:p>
            <a:pPr>
              <a:defRPr/>
            </a:pPr>
            <a:r>
              <a:rPr lang="en-US" altLang="zh-TW" sz="1400">
                <a:solidFill>
                  <a:prstClr val="white"/>
                </a:solidFill>
                <a:latin typeface="Arial"/>
                <a:ea typeface="ＭＳ Ｐゴシック" charset="-128"/>
                <a:cs typeface="Arial"/>
              </a:rPr>
              <a:t>R</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A</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N</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D</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O</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M</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I</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Z</a:t>
            </a:r>
            <a:br>
              <a:rPr lang="en-US" altLang="zh-TW" sz="1400">
                <a:solidFill>
                  <a:prstClr val="white"/>
                </a:solidFill>
                <a:latin typeface="Arial"/>
                <a:ea typeface="ＭＳ Ｐゴシック" charset="-128"/>
                <a:cs typeface="Arial"/>
              </a:rPr>
            </a:br>
            <a:r>
              <a:rPr lang="en-US" altLang="zh-TW" sz="1400">
                <a:solidFill>
                  <a:prstClr val="white"/>
                </a:solidFill>
                <a:latin typeface="Arial"/>
                <a:ea typeface="ＭＳ Ｐゴシック" charset="-128"/>
                <a:cs typeface="Arial"/>
              </a:rPr>
              <a:t>E</a:t>
            </a:r>
          </a:p>
        </p:txBody>
      </p:sp>
      <p:sp>
        <p:nvSpPr>
          <p:cNvPr id="9" name="AutoShape 39"/>
          <p:cNvSpPr>
            <a:spLocks noChangeArrowheads="1"/>
          </p:cNvSpPr>
          <p:nvPr/>
        </p:nvSpPr>
        <p:spPr bwMode="blackWhite">
          <a:xfrm>
            <a:off x="3783485" y="1798340"/>
            <a:ext cx="2420639" cy="1629494"/>
          </a:xfrm>
          <a:prstGeom prst="roundRect">
            <a:avLst>
              <a:gd name="adj" fmla="val 16667"/>
            </a:avLst>
          </a:prstGeom>
          <a:solidFill>
            <a:srgbClr val="3FC4E1"/>
          </a:solidFill>
          <a:ln w="28575" algn="ctr">
            <a:noFill/>
            <a:round/>
            <a:headEnd/>
            <a:tailEnd/>
          </a:ln>
        </p:spPr>
        <p:txBody>
          <a:bodyPr wrap="none" anchor="ctr"/>
          <a:lstStyle/>
          <a:p>
            <a:pPr marL="0" lvl="2" algn="ctr">
              <a:tabLst>
                <a:tab pos="114300" algn="l"/>
              </a:tabLst>
              <a:defRPr/>
            </a:pPr>
            <a:r>
              <a:rPr lang="en-US" altLang="zh-TW" sz="1600" b="1" dirty="0" err="1">
                <a:solidFill>
                  <a:prstClr val="white"/>
                </a:solidFill>
                <a:latin typeface="Arial"/>
                <a:ea typeface="新細明體"/>
                <a:cs typeface="Arial"/>
              </a:rPr>
              <a:t>Crizotinib</a:t>
            </a:r>
            <a:r>
              <a:rPr lang="en-US" altLang="zh-TW" sz="1600" b="1" dirty="0">
                <a:solidFill>
                  <a:prstClr val="white"/>
                </a:solidFill>
                <a:latin typeface="Arial"/>
                <a:ea typeface="新細明體"/>
                <a:cs typeface="Arial"/>
              </a:rPr>
              <a:t> 250 mg BID </a:t>
            </a:r>
            <a:endParaRPr lang="en-US" altLang="zh-TW" sz="1600" b="1" dirty="0" smtClean="0">
              <a:solidFill>
                <a:prstClr val="white"/>
              </a:solidFill>
              <a:latin typeface="Arial"/>
              <a:ea typeface="新細明體"/>
              <a:cs typeface="Arial"/>
            </a:endParaRPr>
          </a:p>
          <a:p>
            <a:pPr marL="0" lvl="2" algn="ctr">
              <a:tabLst>
                <a:tab pos="114300" algn="l"/>
              </a:tabLst>
              <a:defRPr/>
            </a:pPr>
            <a:r>
              <a:rPr lang="en-GB" altLang="zh-TW" sz="1400" dirty="0" smtClean="0">
                <a:solidFill>
                  <a:prstClr val="white"/>
                </a:solidFill>
                <a:latin typeface="Arial"/>
                <a:ea typeface="新細明體"/>
                <a:cs typeface="Arial"/>
              </a:rPr>
              <a:t>PO, 21-day cycle</a:t>
            </a:r>
          </a:p>
          <a:p>
            <a:pPr marL="0" lvl="2" algn="ctr">
              <a:tabLst>
                <a:tab pos="114300" algn="l"/>
              </a:tabLst>
              <a:defRPr/>
            </a:pPr>
            <a:r>
              <a:rPr lang="en-GB" altLang="zh-TW" sz="1600" b="1" dirty="0" smtClean="0">
                <a:solidFill>
                  <a:prstClr val="white"/>
                </a:solidFill>
                <a:latin typeface="Arial"/>
                <a:ea typeface="新細明體"/>
                <a:cs typeface="Arial"/>
              </a:rPr>
              <a:t>(N=159)</a:t>
            </a:r>
            <a:endParaRPr lang="en-US" altLang="zh-TW" sz="1600" b="1" dirty="0">
              <a:solidFill>
                <a:prstClr val="white"/>
              </a:solidFill>
              <a:latin typeface="Arial"/>
              <a:ea typeface="新細明體"/>
              <a:cs typeface="Arial"/>
            </a:endParaRPr>
          </a:p>
        </p:txBody>
      </p:sp>
      <p:sp>
        <p:nvSpPr>
          <p:cNvPr id="10" name="AutoShape 40"/>
          <p:cNvSpPr>
            <a:spLocks noChangeArrowheads="1"/>
          </p:cNvSpPr>
          <p:nvPr/>
        </p:nvSpPr>
        <p:spPr bwMode="blackWhite">
          <a:xfrm>
            <a:off x="3783485" y="3792959"/>
            <a:ext cx="2420639" cy="1652513"/>
          </a:xfrm>
          <a:prstGeom prst="roundRect">
            <a:avLst>
              <a:gd name="adj" fmla="val 16667"/>
            </a:avLst>
          </a:prstGeom>
          <a:solidFill>
            <a:srgbClr val="FFD92B"/>
          </a:solidFill>
          <a:ln w="28575" algn="ctr">
            <a:noFill/>
            <a:round/>
            <a:headEnd/>
            <a:tailEnd/>
          </a:ln>
        </p:spPr>
        <p:txBody>
          <a:bodyPr wrap="none" anchor="ctr"/>
          <a:lstStyle/>
          <a:p>
            <a:pPr algn="ctr">
              <a:tabLst>
                <a:tab pos="114300" algn="l"/>
              </a:tabLst>
              <a:defRPr/>
            </a:pPr>
            <a:r>
              <a:rPr lang="en-US" altLang="zh-TW" sz="1600" b="1" dirty="0" err="1">
                <a:solidFill>
                  <a:srgbClr val="000090"/>
                </a:solidFill>
                <a:latin typeface="Arial"/>
                <a:ea typeface="新細明體"/>
                <a:cs typeface="Arial"/>
              </a:rPr>
              <a:t>Pemetrexed</a:t>
            </a:r>
            <a:r>
              <a:rPr lang="en-US" altLang="zh-TW" sz="1600" b="1" dirty="0">
                <a:solidFill>
                  <a:srgbClr val="000090"/>
                </a:solidFill>
                <a:latin typeface="Arial"/>
                <a:ea typeface="新細明體"/>
                <a:cs typeface="Arial"/>
              </a:rPr>
              <a:t> </a:t>
            </a:r>
            <a:r>
              <a:rPr lang="en-GB" altLang="zh-TW" sz="1600" b="1" dirty="0" smtClean="0">
                <a:solidFill>
                  <a:srgbClr val="000090"/>
                </a:solidFill>
                <a:latin typeface="Arial"/>
                <a:ea typeface="新細明體"/>
                <a:cs typeface="Arial"/>
              </a:rPr>
              <a:t>500 </a:t>
            </a:r>
            <a:r>
              <a:rPr lang="en-GB" altLang="zh-TW" sz="1600" b="1" dirty="0">
                <a:solidFill>
                  <a:srgbClr val="000090"/>
                </a:solidFill>
                <a:latin typeface="Arial"/>
                <a:ea typeface="新細明體"/>
                <a:cs typeface="Arial"/>
              </a:rPr>
              <a:t>mg/m</a:t>
            </a:r>
            <a:r>
              <a:rPr lang="en-GB" altLang="zh-TW" sz="1600" b="1" baseline="30000" dirty="0">
                <a:solidFill>
                  <a:srgbClr val="000090"/>
                </a:solidFill>
                <a:latin typeface="Arial"/>
                <a:ea typeface="新細明體"/>
                <a:cs typeface="Arial"/>
              </a:rPr>
              <a:t>2</a:t>
            </a:r>
            <a:r>
              <a:rPr lang="en-GB" altLang="zh-TW" sz="1600" b="1" dirty="0">
                <a:solidFill>
                  <a:srgbClr val="000090"/>
                </a:solidFill>
                <a:latin typeface="Arial"/>
                <a:ea typeface="新細明體"/>
                <a:cs typeface="Arial"/>
              </a:rPr>
              <a:t> </a:t>
            </a:r>
            <a:endParaRPr lang="en-GB" altLang="zh-TW" sz="1600" b="1" dirty="0" smtClean="0">
              <a:solidFill>
                <a:srgbClr val="000090"/>
              </a:solidFill>
              <a:latin typeface="Arial"/>
              <a:ea typeface="新細明體"/>
              <a:cs typeface="Arial"/>
            </a:endParaRPr>
          </a:p>
          <a:p>
            <a:pPr algn="ctr">
              <a:tabLst>
                <a:tab pos="114300" algn="l"/>
              </a:tabLst>
              <a:defRPr/>
            </a:pPr>
            <a:r>
              <a:rPr lang="en-US" altLang="zh-TW" sz="1600" b="1" dirty="0" smtClean="0">
                <a:solidFill>
                  <a:srgbClr val="000090"/>
                </a:solidFill>
                <a:latin typeface="Arial"/>
                <a:ea typeface="新細明體"/>
                <a:cs typeface="Arial"/>
              </a:rPr>
              <a:t>or</a:t>
            </a:r>
            <a:endParaRPr lang="en-US" altLang="zh-TW" sz="1600" b="1" dirty="0">
              <a:solidFill>
                <a:srgbClr val="000090"/>
              </a:solidFill>
              <a:latin typeface="Arial"/>
              <a:ea typeface="新細明體"/>
              <a:cs typeface="Arial"/>
            </a:endParaRPr>
          </a:p>
          <a:p>
            <a:pPr marL="0" lvl="2" algn="ctr">
              <a:tabLst>
                <a:tab pos="114300" algn="l"/>
              </a:tabLst>
              <a:defRPr/>
            </a:pPr>
            <a:r>
              <a:rPr lang="en-GB" altLang="zh-TW" sz="1600" b="1" dirty="0" err="1">
                <a:solidFill>
                  <a:srgbClr val="000090"/>
                </a:solidFill>
                <a:latin typeface="Arial"/>
                <a:ea typeface="新細明體"/>
                <a:cs typeface="Arial"/>
              </a:rPr>
              <a:t>D</a:t>
            </a:r>
            <a:r>
              <a:rPr lang="en-GB" altLang="zh-TW" sz="1600" b="1" dirty="0" err="1" smtClean="0">
                <a:solidFill>
                  <a:srgbClr val="000090"/>
                </a:solidFill>
                <a:latin typeface="Arial"/>
                <a:ea typeface="新細明體"/>
                <a:cs typeface="Arial"/>
              </a:rPr>
              <a:t>ocetaxel</a:t>
            </a:r>
            <a:r>
              <a:rPr lang="en-GB" altLang="zh-TW" sz="1600" b="1" dirty="0" smtClean="0">
                <a:solidFill>
                  <a:srgbClr val="000090"/>
                </a:solidFill>
                <a:latin typeface="Arial"/>
                <a:ea typeface="新細明體"/>
                <a:cs typeface="Arial"/>
              </a:rPr>
              <a:t> 75 </a:t>
            </a:r>
            <a:r>
              <a:rPr lang="en-GB" altLang="zh-TW" sz="1600" b="1" dirty="0">
                <a:solidFill>
                  <a:srgbClr val="000090"/>
                </a:solidFill>
                <a:latin typeface="Arial"/>
                <a:ea typeface="新細明體"/>
                <a:cs typeface="Arial"/>
              </a:rPr>
              <a:t>mg/m</a:t>
            </a:r>
            <a:r>
              <a:rPr lang="en-GB" altLang="zh-TW" sz="1600" b="1" baseline="30000" dirty="0">
                <a:solidFill>
                  <a:srgbClr val="000090"/>
                </a:solidFill>
                <a:latin typeface="Arial"/>
                <a:ea typeface="新細明體"/>
                <a:cs typeface="Arial"/>
              </a:rPr>
              <a:t>2</a:t>
            </a:r>
            <a:r>
              <a:rPr lang="en-GB" altLang="zh-TW" sz="1600" b="1" dirty="0">
                <a:solidFill>
                  <a:srgbClr val="000090"/>
                </a:solidFill>
                <a:latin typeface="Arial"/>
                <a:ea typeface="新細明體"/>
                <a:cs typeface="Arial"/>
              </a:rPr>
              <a:t> </a:t>
            </a:r>
            <a:endParaRPr lang="en-GB" altLang="zh-TW" sz="1600" b="1" dirty="0" smtClean="0">
              <a:solidFill>
                <a:srgbClr val="000090"/>
              </a:solidFill>
              <a:latin typeface="Arial"/>
              <a:ea typeface="新細明體"/>
              <a:cs typeface="Arial"/>
            </a:endParaRPr>
          </a:p>
          <a:p>
            <a:pPr marL="0" lvl="2" algn="ctr">
              <a:tabLst>
                <a:tab pos="114300" algn="l"/>
              </a:tabLst>
              <a:defRPr/>
            </a:pPr>
            <a:r>
              <a:rPr lang="en-GB" altLang="zh-TW" sz="1400" b="1" i="1" dirty="0" smtClean="0">
                <a:solidFill>
                  <a:srgbClr val="000090"/>
                </a:solidFill>
                <a:latin typeface="Arial"/>
                <a:ea typeface="新細明體"/>
                <a:cs typeface="Arial"/>
              </a:rPr>
              <a:t>IV day 1, 21</a:t>
            </a:r>
            <a:r>
              <a:rPr lang="en-GB" altLang="zh-TW" sz="1400" b="1" i="1" dirty="0">
                <a:solidFill>
                  <a:srgbClr val="000090"/>
                </a:solidFill>
                <a:latin typeface="Arial"/>
                <a:ea typeface="新細明體"/>
                <a:cs typeface="Arial"/>
              </a:rPr>
              <a:t>-day </a:t>
            </a:r>
            <a:r>
              <a:rPr lang="en-GB" altLang="zh-TW" sz="1400" b="1" i="1" dirty="0" smtClean="0">
                <a:solidFill>
                  <a:srgbClr val="000090"/>
                </a:solidFill>
                <a:latin typeface="Arial"/>
                <a:ea typeface="新細明體"/>
                <a:cs typeface="Arial"/>
              </a:rPr>
              <a:t>cycle</a:t>
            </a:r>
          </a:p>
          <a:p>
            <a:pPr marL="0" lvl="2" algn="ctr">
              <a:tabLst>
                <a:tab pos="114300" algn="l"/>
              </a:tabLst>
              <a:defRPr/>
            </a:pPr>
            <a:r>
              <a:rPr lang="en-GB" altLang="zh-TW" sz="1600" b="1" dirty="0" smtClean="0">
                <a:solidFill>
                  <a:srgbClr val="000090"/>
                </a:solidFill>
                <a:latin typeface="Arial"/>
                <a:ea typeface="新細明體"/>
                <a:cs typeface="Arial"/>
              </a:rPr>
              <a:t>(N=159)</a:t>
            </a:r>
            <a:endParaRPr lang="en-US" altLang="zh-TW" sz="1600" b="1" dirty="0">
              <a:solidFill>
                <a:srgbClr val="000090"/>
              </a:solidFill>
              <a:latin typeface="Arial"/>
              <a:ea typeface="新細明體"/>
              <a:cs typeface="Arial"/>
            </a:endParaRPr>
          </a:p>
        </p:txBody>
      </p:sp>
      <p:sp>
        <p:nvSpPr>
          <p:cNvPr id="11" name="Rectangle 7"/>
          <p:cNvSpPr>
            <a:spLocks noChangeArrowheads="1"/>
          </p:cNvSpPr>
          <p:nvPr/>
        </p:nvSpPr>
        <p:spPr bwMode="auto">
          <a:xfrm>
            <a:off x="7716278" y="6404272"/>
            <a:ext cx="14023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Aft>
                <a:spcPct val="20000"/>
              </a:spcAft>
              <a:buClr>
                <a:srgbClr val="800080"/>
              </a:buClr>
              <a:buFont typeface="Arial" charset="0"/>
              <a:buNone/>
            </a:pPr>
            <a:r>
              <a:rPr lang="en-US" sz="1400" b="1" dirty="0" smtClean="0">
                <a:solidFill>
                  <a:prstClr val="black"/>
                </a:solidFill>
                <a:latin typeface="Arial"/>
                <a:cs typeface="Arial"/>
              </a:rPr>
              <a:t>NCT00932893</a:t>
            </a:r>
            <a:endParaRPr lang="en-US" sz="1400" b="1" dirty="0">
              <a:solidFill>
                <a:prstClr val="black"/>
              </a:solidFill>
              <a:latin typeface="Arial"/>
              <a:cs typeface="Arial"/>
            </a:endParaRPr>
          </a:p>
        </p:txBody>
      </p:sp>
      <p:sp>
        <p:nvSpPr>
          <p:cNvPr id="14" name="AutoShape 36"/>
          <p:cNvSpPr>
            <a:spLocks noChangeArrowheads="1"/>
          </p:cNvSpPr>
          <p:nvPr/>
        </p:nvSpPr>
        <p:spPr bwMode="blackWhite">
          <a:xfrm>
            <a:off x="6444208" y="1811040"/>
            <a:ext cx="2592288" cy="3607332"/>
          </a:xfrm>
          <a:prstGeom prst="roundRect">
            <a:avLst>
              <a:gd name="adj" fmla="val 11509"/>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square" tIns="91440" bIns="109728">
            <a:spAutoFit/>
          </a:bodyPr>
          <a:lstStyle/>
          <a:p>
            <a:pPr marL="204788" indent="-204788">
              <a:spcAft>
                <a:spcPct val="35000"/>
              </a:spcAft>
              <a:buClr>
                <a:prstClr val="black"/>
              </a:buClr>
            </a:pPr>
            <a:r>
              <a:rPr lang="en-US" altLang="zh-TW" sz="1600" dirty="0" smtClean="0">
                <a:solidFill>
                  <a:srgbClr val="000090"/>
                </a:solidFill>
                <a:latin typeface="Arial"/>
                <a:ea typeface="新細明體"/>
                <a:cs typeface="Arial"/>
              </a:rPr>
              <a:t>Endpoints</a:t>
            </a:r>
            <a:endParaRPr lang="en-US" altLang="zh-TW" sz="1600" dirty="0">
              <a:solidFill>
                <a:srgbClr val="000090"/>
              </a:solidFill>
              <a:latin typeface="Arial"/>
              <a:ea typeface="新細明體"/>
              <a:cs typeface="Arial"/>
            </a:endParaRP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Primary</a:t>
            </a:r>
          </a:p>
          <a:p>
            <a:pPr>
              <a:spcAft>
                <a:spcPct val="35000"/>
              </a:spcAft>
              <a:buClr>
                <a:srgbClr val="800080"/>
              </a:buClr>
            </a:pPr>
            <a:r>
              <a:rPr lang="en-US" altLang="zh-TW" sz="1600" dirty="0" smtClean="0">
                <a:solidFill>
                  <a:srgbClr val="000090"/>
                </a:solidFill>
                <a:latin typeface="Arial"/>
                <a:ea typeface="新細明體"/>
                <a:cs typeface="Arial"/>
              </a:rPr>
              <a:t>    - PFS (RECIST 1.1, </a:t>
            </a:r>
          </a:p>
          <a:p>
            <a:pPr>
              <a:spcAft>
                <a:spcPct val="35000"/>
              </a:spcAft>
              <a:buClr>
                <a:srgbClr val="800080"/>
              </a:buClr>
            </a:pPr>
            <a:r>
              <a:rPr lang="en-US" altLang="zh-TW" sz="1600" dirty="0">
                <a:solidFill>
                  <a:srgbClr val="000090"/>
                </a:solidFill>
                <a:latin typeface="Arial"/>
                <a:ea typeface="新細明體"/>
                <a:cs typeface="Arial"/>
              </a:rPr>
              <a:t> </a:t>
            </a:r>
            <a:r>
              <a:rPr lang="en-US" altLang="zh-TW" sz="1600" dirty="0" smtClean="0">
                <a:solidFill>
                  <a:srgbClr val="000090"/>
                </a:solidFill>
                <a:latin typeface="Arial"/>
                <a:ea typeface="新細明體"/>
                <a:cs typeface="Arial"/>
              </a:rPr>
              <a:t>      independent review) </a:t>
            </a:r>
            <a:endParaRPr lang="en-US" altLang="zh-TW" sz="1600" dirty="0">
              <a:solidFill>
                <a:srgbClr val="000090"/>
              </a:solidFill>
              <a:latin typeface="Arial"/>
              <a:ea typeface="新細明體"/>
              <a:cs typeface="Arial"/>
            </a:endParaRPr>
          </a:p>
          <a:p>
            <a:pPr marL="204788" indent="-204788">
              <a:spcAft>
                <a:spcPct val="35000"/>
              </a:spcAft>
              <a:buClr>
                <a:srgbClr val="800080"/>
              </a:buClr>
              <a:buFont typeface="Arial" charset="0"/>
              <a:buChar char="●"/>
            </a:pPr>
            <a:r>
              <a:rPr lang="en-US" altLang="zh-TW" sz="1600" dirty="0" smtClean="0">
                <a:solidFill>
                  <a:srgbClr val="000090"/>
                </a:solidFill>
                <a:latin typeface="Arial"/>
                <a:ea typeface="新細明體"/>
                <a:cs typeface="Arial"/>
              </a:rPr>
              <a:t>Secondary</a:t>
            </a:r>
            <a:endParaRPr lang="en-US" altLang="zh-TW" sz="900" dirty="0">
              <a:solidFill>
                <a:srgbClr val="000090"/>
              </a:solidFill>
              <a:latin typeface="Arial"/>
              <a:ea typeface="新細明體"/>
              <a:cs typeface="Arial"/>
            </a:endParaRPr>
          </a:p>
          <a:p>
            <a:pPr>
              <a:spcAft>
                <a:spcPct val="35000"/>
              </a:spcAft>
              <a:buClr>
                <a:srgbClr val="800080"/>
              </a:buClr>
            </a:pPr>
            <a:r>
              <a:rPr lang="en-US" altLang="zh-TW" sz="900" dirty="0" smtClean="0">
                <a:solidFill>
                  <a:srgbClr val="000090"/>
                </a:solidFill>
                <a:latin typeface="Arial"/>
                <a:ea typeface="新細明體"/>
                <a:cs typeface="Arial"/>
              </a:rPr>
              <a:t>       </a:t>
            </a:r>
            <a:r>
              <a:rPr lang="en-US" altLang="zh-TW" sz="1600" dirty="0" smtClean="0">
                <a:solidFill>
                  <a:srgbClr val="000090"/>
                </a:solidFill>
                <a:latin typeface="Arial"/>
                <a:ea typeface="新細明體"/>
                <a:cs typeface="Arial"/>
              </a:rPr>
              <a:t>- ORR, DR, DCR</a:t>
            </a:r>
          </a:p>
          <a:p>
            <a:pPr>
              <a:spcAft>
                <a:spcPct val="35000"/>
              </a:spcAft>
              <a:buClr>
                <a:srgbClr val="800080"/>
              </a:buClr>
            </a:pPr>
            <a:r>
              <a:rPr lang="en-US" altLang="zh-TW" sz="1600" dirty="0">
                <a:solidFill>
                  <a:srgbClr val="000090"/>
                </a:solidFill>
                <a:latin typeface="Arial"/>
                <a:ea typeface="新細明體"/>
                <a:cs typeface="Arial"/>
              </a:rPr>
              <a:t> </a:t>
            </a:r>
            <a:r>
              <a:rPr lang="en-US" altLang="zh-TW" sz="1600" dirty="0" smtClean="0">
                <a:solidFill>
                  <a:srgbClr val="000090"/>
                </a:solidFill>
                <a:latin typeface="Arial"/>
                <a:ea typeface="新細明體"/>
                <a:cs typeface="Arial"/>
              </a:rPr>
              <a:t>   - OS</a:t>
            </a:r>
          </a:p>
          <a:p>
            <a:pPr>
              <a:spcAft>
                <a:spcPct val="35000"/>
              </a:spcAft>
              <a:buClr>
                <a:srgbClr val="800080"/>
              </a:buClr>
            </a:pPr>
            <a:r>
              <a:rPr lang="en-US" altLang="zh-TW" sz="1600" dirty="0">
                <a:solidFill>
                  <a:srgbClr val="000090"/>
                </a:solidFill>
                <a:latin typeface="Arial"/>
                <a:ea typeface="新細明體"/>
                <a:cs typeface="Arial"/>
              </a:rPr>
              <a:t> </a:t>
            </a:r>
            <a:r>
              <a:rPr lang="en-US" altLang="zh-TW" sz="1600" dirty="0" smtClean="0">
                <a:solidFill>
                  <a:srgbClr val="000090"/>
                </a:solidFill>
                <a:latin typeface="Arial"/>
                <a:ea typeface="新細明體"/>
                <a:cs typeface="Arial"/>
              </a:rPr>
              <a:t>   - Safety </a:t>
            </a:r>
          </a:p>
          <a:p>
            <a:pPr>
              <a:spcAft>
                <a:spcPct val="35000"/>
              </a:spcAft>
              <a:buClr>
                <a:srgbClr val="800080"/>
              </a:buClr>
            </a:pPr>
            <a:r>
              <a:rPr lang="en-US" altLang="zh-TW" sz="1600" dirty="0">
                <a:solidFill>
                  <a:srgbClr val="000090"/>
                </a:solidFill>
                <a:latin typeface="Arial"/>
                <a:ea typeface="新細明體"/>
                <a:cs typeface="Arial"/>
              </a:rPr>
              <a:t> </a:t>
            </a:r>
            <a:r>
              <a:rPr lang="en-US" altLang="zh-TW" sz="1600" dirty="0" smtClean="0">
                <a:solidFill>
                  <a:srgbClr val="000090"/>
                </a:solidFill>
                <a:latin typeface="Arial"/>
                <a:ea typeface="新細明體"/>
                <a:cs typeface="Arial"/>
              </a:rPr>
              <a:t>   - Patient reported </a:t>
            </a:r>
          </a:p>
          <a:p>
            <a:pPr>
              <a:spcAft>
                <a:spcPct val="35000"/>
              </a:spcAft>
              <a:buClr>
                <a:srgbClr val="800080"/>
              </a:buClr>
            </a:pPr>
            <a:r>
              <a:rPr lang="en-US" altLang="zh-TW" sz="1600" dirty="0">
                <a:solidFill>
                  <a:srgbClr val="000090"/>
                </a:solidFill>
                <a:latin typeface="Arial"/>
                <a:ea typeface="新細明體"/>
                <a:cs typeface="Arial"/>
              </a:rPr>
              <a:t> </a:t>
            </a:r>
            <a:r>
              <a:rPr lang="en-US" altLang="zh-TW" sz="1600" dirty="0" smtClean="0">
                <a:solidFill>
                  <a:srgbClr val="000090"/>
                </a:solidFill>
                <a:latin typeface="Arial"/>
                <a:ea typeface="新細明體"/>
                <a:cs typeface="Arial"/>
              </a:rPr>
              <a:t>     outcomes (PROs)</a:t>
            </a:r>
          </a:p>
        </p:txBody>
      </p:sp>
      <p:cxnSp>
        <p:nvCxnSpPr>
          <p:cNvPr id="7" name="Straight Connector 6"/>
          <p:cNvCxnSpPr/>
          <p:nvPr/>
        </p:nvCxnSpPr>
        <p:spPr bwMode="auto">
          <a:xfrm>
            <a:off x="6209134" y="2603128"/>
            <a:ext cx="240084" cy="0"/>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cxnSp>
        <p:nvCxnSpPr>
          <p:cNvPr id="15" name="Straight Connector 14"/>
          <p:cNvCxnSpPr/>
          <p:nvPr/>
        </p:nvCxnSpPr>
        <p:spPr bwMode="auto">
          <a:xfrm>
            <a:off x="6228184" y="4691360"/>
            <a:ext cx="240084" cy="0"/>
          </a:xfrm>
          <a:prstGeom prst="line">
            <a:avLst/>
          </a:prstGeom>
          <a:solidFill>
            <a:schemeClr val="accent1"/>
          </a:solidFill>
          <a:ln w="38100" cap="flat" cmpd="sng" algn="ctr">
            <a:solidFill>
              <a:schemeClr val="tx1"/>
            </a:solidFill>
            <a:prstDash val="solid"/>
            <a:round/>
            <a:headEnd type="none" w="med" len="med"/>
            <a:tailEnd type="triangle" w="med" len="med"/>
          </a:ln>
          <a:effectLst/>
        </p:spPr>
      </p:cxnSp>
      <p:sp>
        <p:nvSpPr>
          <p:cNvPr id="16" name="Title 1"/>
          <p:cNvSpPr txBox="1">
            <a:spLocks noGrp="1"/>
          </p:cNvSpPr>
          <p:nvPr>
            <p:ph type="title"/>
          </p:nvPr>
        </p:nvSpPr>
        <p:spPr>
          <a:xfrm>
            <a:off x="431800" y="152400"/>
            <a:ext cx="8229600" cy="736600"/>
          </a:xfrm>
          <a:prstGeom prst="rect">
            <a:avLst/>
          </a:prstGeom>
        </p:spPr>
        <p:txBody>
          <a:bodyPr>
            <a:noAutofit/>
          </a:bodyPr>
          <a:lstStyle/>
          <a:p>
            <a:pPr>
              <a:defRPr/>
            </a:pPr>
            <a:r>
              <a:rPr lang="en-US" sz="3000" b="1" kern="0" dirty="0">
                <a:solidFill>
                  <a:srgbClr val="000090"/>
                </a:solidFill>
                <a:latin typeface="Arial"/>
                <a:cs typeface="Arial"/>
              </a:rPr>
              <a:t/>
            </a:r>
            <a:br>
              <a:rPr lang="en-US" sz="3000" b="1" kern="0" dirty="0">
                <a:solidFill>
                  <a:srgbClr val="000090"/>
                </a:solidFill>
                <a:latin typeface="Arial"/>
                <a:cs typeface="Arial"/>
              </a:rPr>
            </a:br>
            <a:r>
              <a:rPr lang="en-US" sz="3000" b="1" kern="0" dirty="0" smtClean="0">
                <a:solidFill>
                  <a:srgbClr val="000090"/>
                </a:solidFill>
                <a:latin typeface="Arial"/>
                <a:cs typeface="Arial"/>
              </a:rPr>
              <a:t>Phase </a:t>
            </a:r>
            <a:r>
              <a:rPr lang="en-US" sz="3000" b="1" kern="0" dirty="0">
                <a:solidFill>
                  <a:srgbClr val="000090"/>
                </a:solidFill>
                <a:latin typeface="Arial"/>
                <a:cs typeface="Arial"/>
              </a:rPr>
              <a:t>3</a:t>
            </a:r>
            <a:r>
              <a:rPr lang="en-US" sz="3000" b="1" kern="0" dirty="0" smtClean="0">
                <a:solidFill>
                  <a:srgbClr val="000090"/>
                </a:solidFill>
                <a:latin typeface="Arial"/>
                <a:cs typeface="Arial"/>
              </a:rPr>
              <a:t> Study:  PROFILE 1007</a:t>
            </a:r>
            <a:endParaRPr lang="en-US" sz="3000" b="1" kern="0" dirty="0">
              <a:solidFill>
                <a:srgbClr val="000090"/>
              </a:solidFill>
              <a:latin typeface="Arial"/>
              <a:cs typeface="Arial"/>
            </a:endParaRPr>
          </a:p>
        </p:txBody>
      </p:sp>
      <p:sp>
        <p:nvSpPr>
          <p:cNvPr id="17" name="Rectangle 7"/>
          <p:cNvSpPr>
            <a:spLocks noChangeArrowheads="1"/>
          </p:cNvSpPr>
          <p:nvPr/>
        </p:nvSpPr>
        <p:spPr bwMode="auto">
          <a:xfrm>
            <a:off x="375301" y="5757941"/>
            <a:ext cx="5809890"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defTabSz="914400" fontAlgn="base">
              <a:spcBef>
                <a:spcPct val="0"/>
              </a:spcBef>
              <a:spcAft>
                <a:spcPct val="20000"/>
              </a:spcAft>
              <a:buClr>
                <a:schemeClr val="tx2"/>
              </a:buClr>
              <a:buFont typeface="Arial"/>
              <a:buChar char="•"/>
            </a:pPr>
            <a:r>
              <a:rPr lang="en-US" sz="1200" b="1" i="1" dirty="0" smtClean="0">
                <a:solidFill>
                  <a:srgbClr val="000090"/>
                </a:solidFill>
                <a:latin typeface="Arial" pitchFamily="34" charset="0"/>
                <a:cs typeface="Arial" pitchFamily="34" charset="0"/>
              </a:rPr>
              <a:t>ALK</a:t>
            </a:r>
            <a:r>
              <a:rPr lang="en-US" sz="1200" b="1" dirty="0" smtClean="0">
                <a:solidFill>
                  <a:srgbClr val="000090"/>
                </a:solidFill>
                <a:latin typeface="Arial" pitchFamily="34" charset="0"/>
                <a:cs typeface="Arial" pitchFamily="34" charset="0"/>
              </a:rPr>
              <a:t> status determined using standard </a:t>
            </a:r>
            <a:r>
              <a:rPr lang="en-US" sz="1200" b="1" i="1" dirty="0" smtClean="0">
                <a:solidFill>
                  <a:srgbClr val="000090"/>
                </a:solidFill>
                <a:latin typeface="Arial" pitchFamily="34" charset="0"/>
                <a:cs typeface="Arial" pitchFamily="34" charset="0"/>
              </a:rPr>
              <a:t>ALK</a:t>
            </a:r>
            <a:r>
              <a:rPr lang="en-US" sz="1200" b="1" dirty="0" smtClean="0">
                <a:solidFill>
                  <a:srgbClr val="000090"/>
                </a:solidFill>
                <a:latin typeface="Arial" pitchFamily="34" charset="0"/>
                <a:cs typeface="Arial" pitchFamily="34" charset="0"/>
              </a:rPr>
              <a:t> break-apart FISH assay</a:t>
            </a:r>
          </a:p>
          <a:p>
            <a:pPr marL="171450" indent="-171450" defTabSz="914400" fontAlgn="base">
              <a:spcBef>
                <a:spcPct val="0"/>
              </a:spcBef>
              <a:spcAft>
                <a:spcPct val="20000"/>
              </a:spcAft>
              <a:buClr>
                <a:schemeClr val="tx2"/>
              </a:buClr>
              <a:buFont typeface="Arial"/>
              <a:buChar char="•"/>
            </a:pPr>
            <a:r>
              <a:rPr lang="en-US" sz="1200" b="1" dirty="0" smtClean="0">
                <a:solidFill>
                  <a:srgbClr val="000090"/>
                </a:solidFill>
                <a:latin typeface="Arial" pitchFamily="34" charset="0"/>
                <a:cs typeface="Arial" pitchFamily="34" charset="0"/>
              </a:rPr>
              <a:t>Stratification factors: ECOG PS (0/1 </a:t>
            </a:r>
            <a:r>
              <a:rPr lang="en-US" sz="1200" b="1" dirty="0" err="1" smtClean="0">
                <a:solidFill>
                  <a:srgbClr val="000090"/>
                </a:solidFill>
                <a:latin typeface="Arial" pitchFamily="34" charset="0"/>
                <a:cs typeface="Arial" pitchFamily="34" charset="0"/>
              </a:rPr>
              <a:t>vs</a:t>
            </a:r>
            <a:r>
              <a:rPr lang="en-US" sz="1200" b="1" dirty="0" smtClean="0">
                <a:solidFill>
                  <a:srgbClr val="000090"/>
                </a:solidFill>
                <a:latin typeface="Arial" pitchFamily="34" charset="0"/>
                <a:cs typeface="Arial" pitchFamily="34" charset="0"/>
              </a:rPr>
              <a:t> 2), brain metastases (present/absent), and prior EGFR TKI (yes/no)</a:t>
            </a:r>
            <a:endParaRPr lang="en-US" sz="1200" b="1" dirty="0">
              <a:solidFill>
                <a:srgbClr val="000090"/>
              </a:solidFill>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efault Design">
  <a:themeElements>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8CC63F"/>
        </a:accent1>
        <a:accent2>
          <a:srgbClr val="B3C8D4"/>
        </a:accent2>
        <a:accent3>
          <a:srgbClr val="FFFFFF"/>
        </a:accent3>
        <a:accent4>
          <a:srgbClr val="000000"/>
        </a:accent4>
        <a:accent5>
          <a:srgbClr val="C5DFAF"/>
        </a:accent5>
        <a:accent6>
          <a:srgbClr val="A2B5C0"/>
        </a:accent6>
        <a:hlink>
          <a:srgbClr val="FFCC66"/>
        </a:hlink>
        <a:folHlink>
          <a:srgbClr val="FF00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8CC63F"/>
        </a:accent1>
        <a:accent2>
          <a:srgbClr val="A30234"/>
        </a:accent2>
        <a:accent3>
          <a:srgbClr val="FFFFFF"/>
        </a:accent3>
        <a:accent4>
          <a:srgbClr val="000000"/>
        </a:accent4>
        <a:accent5>
          <a:srgbClr val="C5DFAF"/>
        </a:accent5>
        <a:accent6>
          <a:srgbClr val="93022E"/>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8CC63F"/>
        </a:accent1>
        <a:accent2>
          <a:srgbClr val="EB034B"/>
        </a:accent2>
        <a:accent3>
          <a:srgbClr val="FFFFFF"/>
        </a:accent3>
        <a:accent4>
          <a:srgbClr val="000000"/>
        </a:accent4>
        <a:accent5>
          <a:srgbClr val="C5DFAF"/>
        </a:accent5>
        <a:accent6>
          <a:srgbClr val="D50243"/>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8CC63F"/>
        </a:accent1>
        <a:accent2>
          <a:srgbClr val="FD5186"/>
        </a:accent2>
        <a:accent3>
          <a:srgbClr val="FFFFFF"/>
        </a:accent3>
        <a:accent4>
          <a:srgbClr val="000000"/>
        </a:accent4>
        <a:accent5>
          <a:srgbClr val="C5DFAF"/>
        </a:accent5>
        <a:accent6>
          <a:srgbClr val="E54979"/>
        </a:accent6>
        <a:hlink>
          <a:srgbClr val="E9C550"/>
        </a:hlink>
        <a:folHlink>
          <a:srgbClr val="B3C8D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ransplant_r1b">
  <a:themeElements>
    <a:clrScheme name="Default Design 13">
      <a:dk1>
        <a:srgbClr val="000000"/>
      </a:dk1>
      <a:lt1>
        <a:srgbClr val="999999"/>
      </a:lt1>
      <a:dk2>
        <a:srgbClr val="FFFFFF"/>
      </a:dk2>
      <a:lt2>
        <a:srgbClr val="808080"/>
      </a:lt2>
      <a:accent1>
        <a:srgbClr val="006100"/>
      </a:accent1>
      <a:accent2>
        <a:srgbClr val="007DA3"/>
      </a:accent2>
      <a:accent3>
        <a:srgbClr val="CACACA"/>
      </a:accent3>
      <a:accent4>
        <a:srgbClr val="000000"/>
      </a:accent4>
      <a:accent5>
        <a:srgbClr val="AAB7AA"/>
      </a:accent5>
      <a:accent6>
        <a:srgbClr val="007193"/>
      </a:accent6>
      <a:hlink>
        <a:srgbClr val="FD7500"/>
      </a:hlink>
      <a:folHlink>
        <a:srgbClr val="CC0002"/>
      </a:folHlink>
    </a:clrScheme>
    <a:fontScheme name="Default Design">
      <a:majorFont>
        <a:latin typeface="Palatino"/>
        <a:ea typeface="ＭＳ Ｐゴシック"/>
        <a:cs typeface=""/>
      </a:majorFont>
      <a:minorFont>
        <a:latin typeface="Univers 47 Condensed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Lucida Grande"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Lucida Grande"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999999"/>
        </a:lt1>
        <a:dk2>
          <a:srgbClr val="FFFFFF"/>
        </a:dk2>
        <a:lt2>
          <a:srgbClr val="808080"/>
        </a:lt2>
        <a:accent1>
          <a:srgbClr val="006100"/>
        </a:accent1>
        <a:accent2>
          <a:srgbClr val="007DA3"/>
        </a:accent2>
        <a:accent3>
          <a:srgbClr val="CACACA"/>
        </a:accent3>
        <a:accent4>
          <a:srgbClr val="000000"/>
        </a:accent4>
        <a:accent5>
          <a:srgbClr val="AAB7AA"/>
        </a:accent5>
        <a:accent6>
          <a:srgbClr val="007193"/>
        </a:accent6>
        <a:hlink>
          <a:srgbClr val="FD7500"/>
        </a:hlink>
        <a:folHlink>
          <a:srgbClr val="CC000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3_Default Design">
  <a:themeElements>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8CC63F"/>
        </a:accent1>
        <a:accent2>
          <a:srgbClr val="B3C8D4"/>
        </a:accent2>
        <a:accent3>
          <a:srgbClr val="FFFFFF"/>
        </a:accent3>
        <a:accent4>
          <a:srgbClr val="000000"/>
        </a:accent4>
        <a:accent5>
          <a:srgbClr val="C5DFAF"/>
        </a:accent5>
        <a:accent6>
          <a:srgbClr val="A2B5C0"/>
        </a:accent6>
        <a:hlink>
          <a:srgbClr val="FFCC66"/>
        </a:hlink>
        <a:folHlink>
          <a:srgbClr val="FF00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8CC63F"/>
        </a:accent1>
        <a:accent2>
          <a:srgbClr val="A30234"/>
        </a:accent2>
        <a:accent3>
          <a:srgbClr val="FFFFFF"/>
        </a:accent3>
        <a:accent4>
          <a:srgbClr val="000000"/>
        </a:accent4>
        <a:accent5>
          <a:srgbClr val="C5DFAF"/>
        </a:accent5>
        <a:accent6>
          <a:srgbClr val="93022E"/>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8CC63F"/>
        </a:accent1>
        <a:accent2>
          <a:srgbClr val="EB034B"/>
        </a:accent2>
        <a:accent3>
          <a:srgbClr val="FFFFFF"/>
        </a:accent3>
        <a:accent4>
          <a:srgbClr val="000000"/>
        </a:accent4>
        <a:accent5>
          <a:srgbClr val="C5DFAF"/>
        </a:accent5>
        <a:accent6>
          <a:srgbClr val="D50243"/>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8CC63F"/>
        </a:accent1>
        <a:accent2>
          <a:srgbClr val="FD5186"/>
        </a:accent2>
        <a:accent3>
          <a:srgbClr val="FFFFFF"/>
        </a:accent3>
        <a:accent4>
          <a:srgbClr val="000000"/>
        </a:accent4>
        <a:accent5>
          <a:srgbClr val="C5DFAF"/>
        </a:accent5>
        <a:accent6>
          <a:srgbClr val="E54979"/>
        </a:accent6>
        <a:hlink>
          <a:srgbClr val="E9C550"/>
        </a:hlink>
        <a:folHlink>
          <a:srgbClr val="B3C8D4"/>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Default Design">
  <a:themeElements>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8CC63F"/>
        </a:accent1>
        <a:accent2>
          <a:srgbClr val="B3C8D4"/>
        </a:accent2>
        <a:accent3>
          <a:srgbClr val="FFFFFF"/>
        </a:accent3>
        <a:accent4>
          <a:srgbClr val="000000"/>
        </a:accent4>
        <a:accent5>
          <a:srgbClr val="C5DFAF"/>
        </a:accent5>
        <a:accent6>
          <a:srgbClr val="A2B5C0"/>
        </a:accent6>
        <a:hlink>
          <a:srgbClr val="FFCC66"/>
        </a:hlink>
        <a:folHlink>
          <a:srgbClr val="FF00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8CC63F"/>
        </a:accent1>
        <a:accent2>
          <a:srgbClr val="A30234"/>
        </a:accent2>
        <a:accent3>
          <a:srgbClr val="FFFFFF"/>
        </a:accent3>
        <a:accent4>
          <a:srgbClr val="000000"/>
        </a:accent4>
        <a:accent5>
          <a:srgbClr val="C5DFAF"/>
        </a:accent5>
        <a:accent6>
          <a:srgbClr val="93022E"/>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8CC63F"/>
        </a:accent1>
        <a:accent2>
          <a:srgbClr val="EB034B"/>
        </a:accent2>
        <a:accent3>
          <a:srgbClr val="FFFFFF"/>
        </a:accent3>
        <a:accent4>
          <a:srgbClr val="000000"/>
        </a:accent4>
        <a:accent5>
          <a:srgbClr val="C5DFAF"/>
        </a:accent5>
        <a:accent6>
          <a:srgbClr val="D50243"/>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8CC63F"/>
        </a:accent1>
        <a:accent2>
          <a:srgbClr val="FD5186"/>
        </a:accent2>
        <a:accent3>
          <a:srgbClr val="FFFFFF"/>
        </a:accent3>
        <a:accent4>
          <a:srgbClr val="000000"/>
        </a:accent4>
        <a:accent5>
          <a:srgbClr val="C5DFAF"/>
        </a:accent5>
        <a:accent6>
          <a:srgbClr val="E54979"/>
        </a:accent6>
        <a:hlink>
          <a:srgbClr val="E9C550"/>
        </a:hlink>
        <a:folHlink>
          <a:srgbClr val="B3C8D4"/>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1_Default Design">
  <a:themeElements>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8CC63F"/>
        </a:accent1>
        <a:accent2>
          <a:srgbClr val="B3C8D4"/>
        </a:accent2>
        <a:accent3>
          <a:srgbClr val="FFFFFF"/>
        </a:accent3>
        <a:accent4>
          <a:srgbClr val="000000"/>
        </a:accent4>
        <a:accent5>
          <a:srgbClr val="C5DFAF"/>
        </a:accent5>
        <a:accent6>
          <a:srgbClr val="A2B5C0"/>
        </a:accent6>
        <a:hlink>
          <a:srgbClr val="FFCC66"/>
        </a:hlink>
        <a:folHlink>
          <a:srgbClr val="FF00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8CC63F"/>
        </a:accent1>
        <a:accent2>
          <a:srgbClr val="A30234"/>
        </a:accent2>
        <a:accent3>
          <a:srgbClr val="FFFFFF"/>
        </a:accent3>
        <a:accent4>
          <a:srgbClr val="000000"/>
        </a:accent4>
        <a:accent5>
          <a:srgbClr val="C5DFAF"/>
        </a:accent5>
        <a:accent6>
          <a:srgbClr val="93022E"/>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8CC63F"/>
        </a:accent1>
        <a:accent2>
          <a:srgbClr val="EB034B"/>
        </a:accent2>
        <a:accent3>
          <a:srgbClr val="FFFFFF"/>
        </a:accent3>
        <a:accent4>
          <a:srgbClr val="000000"/>
        </a:accent4>
        <a:accent5>
          <a:srgbClr val="C5DFAF"/>
        </a:accent5>
        <a:accent6>
          <a:srgbClr val="D50243"/>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8CC63F"/>
        </a:accent1>
        <a:accent2>
          <a:srgbClr val="FD5186"/>
        </a:accent2>
        <a:accent3>
          <a:srgbClr val="FFFFFF"/>
        </a:accent3>
        <a:accent4>
          <a:srgbClr val="000000"/>
        </a:accent4>
        <a:accent5>
          <a:srgbClr val="C5DFAF"/>
        </a:accent5>
        <a:accent6>
          <a:srgbClr val="E54979"/>
        </a:accent6>
        <a:hlink>
          <a:srgbClr val="E9C550"/>
        </a:hlink>
        <a:folHlink>
          <a:srgbClr val="B3C8D4"/>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1318</TotalTime>
  <Words>1434</Words>
  <Application>Microsoft Macintosh PowerPoint</Application>
  <PresentationFormat>On-screen Show (4:3)</PresentationFormat>
  <Paragraphs>276</Paragraphs>
  <Slides>24</Slides>
  <Notes>24</Notes>
  <HiddenSlides>0</HiddenSlides>
  <MMClips>0</MMClips>
  <ScaleCrop>false</ScaleCrop>
  <HeadingPairs>
    <vt:vector size="4" baseType="variant">
      <vt:variant>
        <vt:lpstr>Theme</vt:lpstr>
      </vt:variant>
      <vt:variant>
        <vt:i4>12</vt:i4>
      </vt:variant>
      <vt:variant>
        <vt:lpstr>Slide Titles</vt:lpstr>
      </vt:variant>
      <vt:variant>
        <vt:i4>24</vt:i4>
      </vt:variant>
    </vt:vector>
  </HeadingPairs>
  <TitlesOfParts>
    <vt:vector size="36" baseType="lpstr">
      <vt:lpstr>Office Theme</vt:lpstr>
      <vt:lpstr>Default Design</vt:lpstr>
      <vt:lpstr>Transplant_r1b</vt:lpstr>
      <vt:lpstr>1_Office Theme</vt:lpstr>
      <vt:lpstr>Tema di Office</vt:lpstr>
      <vt:lpstr>3_Default Design</vt:lpstr>
      <vt:lpstr>7_Default Design</vt:lpstr>
      <vt:lpstr>4_Office Theme</vt:lpstr>
      <vt:lpstr>11_Default Design</vt:lpstr>
      <vt:lpstr>2_Office Theme</vt:lpstr>
      <vt:lpstr>2_Blank Presentation</vt:lpstr>
      <vt:lpstr>10_Default Design</vt:lpstr>
      <vt:lpstr>PowerPoint Presentation</vt:lpstr>
      <vt:lpstr>ALK and ROS1 Translocations and Crizotinib</vt:lpstr>
      <vt:lpstr>PowerPoint Presentation</vt:lpstr>
      <vt:lpstr>PowerPoint Presentation</vt:lpstr>
      <vt:lpstr>PowerPoint Presentation</vt:lpstr>
      <vt:lpstr>The ALK-Positive Subset of NSCLC </vt:lpstr>
      <vt:lpstr>Activity of Crizotinib in ALK+ NSCLC Update of the Phase 1 Study</vt:lpstr>
      <vt:lpstr>Activity of Crizotinib in ALK+ NSCLC Update of the Phase 2 Study*</vt:lpstr>
      <vt:lpstr> Phase 3 Study:  PROFILE 1007</vt:lpstr>
      <vt:lpstr>Primary Endpoint: PFS by Independent Radiologic Review (ITT Population)</vt:lpstr>
      <vt:lpstr>Improved Response Ratea</vt:lpstr>
      <vt:lpstr>Patient Reported Outcomes Symptoms and Quality of Lifea</vt:lpstr>
      <vt:lpstr>NCCN Guidelines for the Management of Stage IV NSCLC</vt:lpstr>
      <vt:lpstr>ALK and ROS1 Encode Related Receptor Tyrosine Kinases</vt:lpstr>
      <vt:lpstr>ROS1 Rearrangements in NSCLC</vt:lpstr>
      <vt:lpstr>Crizotinib in Advanced ROS1+ NSCLC*</vt:lpstr>
      <vt:lpstr>PowerPoint Presentation</vt:lpstr>
      <vt:lpstr>PowerPoint Presentation</vt:lpstr>
      <vt:lpstr>Typical response to LDK378</vt:lpstr>
      <vt:lpstr>PowerPoint Presentation</vt:lpstr>
      <vt:lpstr>Summary</vt:lpstr>
      <vt:lpstr>Saturday, February 2, 2013 Hollywood, Florida</vt:lpstr>
      <vt:lpstr>PowerPoint Presentation</vt:lpstr>
      <vt:lpstr>Saturday, February 2,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204</cp:revision>
  <cp:lastPrinted>2013-02-02T02:21:40Z</cp:lastPrinted>
  <dcterms:created xsi:type="dcterms:W3CDTF">2013-03-13T18:47:44Z</dcterms:created>
  <dcterms:modified xsi:type="dcterms:W3CDTF">2013-04-08T11:40:06Z</dcterms:modified>
  <cp:category/>
</cp:coreProperties>
</file>