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1.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362" r:id="rId3"/>
    <p:sldId id="258" r:id="rId4"/>
    <p:sldId id="331" r:id="rId5"/>
    <p:sldId id="332" r:id="rId6"/>
    <p:sldId id="333" r:id="rId7"/>
    <p:sldId id="334" r:id="rId8"/>
    <p:sldId id="335" r:id="rId9"/>
    <p:sldId id="336" r:id="rId10"/>
    <p:sldId id="337" r:id="rId11"/>
    <p:sldId id="340" r:id="rId12"/>
    <p:sldId id="341" r:id="rId13"/>
    <p:sldId id="343" r:id="rId14"/>
    <p:sldId id="348" r:id="rId15"/>
    <p:sldId id="349" r:id="rId16"/>
    <p:sldId id="350" r:id="rId17"/>
    <p:sldId id="300" r:id="rId18"/>
    <p:sldId id="303" r:id="rId19"/>
    <p:sldId id="305" r:id="rId20"/>
    <p:sldId id="306" r:id="rId21"/>
    <p:sldId id="317" r:id="rId22"/>
    <p:sldId id="318" r:id="rId23"/>
    <p:sldId id="319" r:id="rId24"/>
    <p:sldId id="358" r:id="rId25"/>
    <p:sldId id="360" r:id="rId26"/>
    <p:sldId id="342" r:id="rId27"/>
    <p:sldId id="346" r:id="rId28"/>
    <p:sldId id="36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825" autoAdjust="0"/>
  </p:normalViewPr>
  <p:slideViewPr>
    <p:cSldViewPr>
      <p:cViewPr>
        <p:scale>
          <a:sx n="100" d="100"/>
          <a:sy n="100" d="100"/>
        </p:scale>
        <p:origin x="-1144" y="-496"/>
      </p:cViewPr>
      <p:guideLst>
        <p:guide orient="horz" pos="2160"/>
        <p:guide pos="2880"/>
      </p:guideLst>
    </p:cSldViewPr>
  </p:slideViewPr>
  <p:notesTextViewPr>
    <p:cViewPr>
      <p:scale>
        <a:sx n="1" d="1"/>
        <a:sy n="1" d="1"/>
      </p:scale>
      <p:origin x="0" y="0"/>
    </p:cViewPr>
  </p:notesTextViewPr>
  <p:sorterViewPr>
    <p:cViewPr>
      <p:scale>
        <a:sx n="66" d="100"/>
        <a:sy n="66" d="100"/>
      </p:scale>
      <p:origin x="0" y="1872"/>
    </p:cViewPr>
  </p:sorterViewPr>
  <p:notesViewPr>
    <p:cSldViewPr snapToGrid="0" snapToObjects="1">
      <p:cViewPr varScale="1">
        <p:scale>
          <a:sx n="90" d="100"/>
          <a:sy n="90" d="100"/>
        </p:scale>
        <p:origin x="-2896"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A4ACB5-8945-4135-827B-47CB24115DA9}" type="datetimeFigureOut">
              <a:rPr lang="en-US" smtClean="0"/>
              <a:pPr/>
              <a:t>4/3/13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FE3FDD-AE92-4D82-865F-376A81ADD225}" type="slidenum">
              <a:rPr lang="en-US" smtClean="0"/>
              <a:pPr/>
              <a:t>‹#›</a:t>
            </a:fld>
            <a:endParaRPr lang="en-US"/>
          </a:p>
        </p:txBody>
      </p:sp>
    </p:spTree>
    <p:extLst>
      <p:ext uri="{BB962C8B-B14F-4D97-AF65-F5344CB8AC3E}">
        <p14:creationId xmlns:p14="http://schemas.microsoft.com/office/powerpoint/2010/main" val="273172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a:t>
            </a:fld>
            <a:endParaRPr lang="en-US"/>
          </a:p>
        </p:txBody>
      </p:sp>
    </p:spTree>
    <p:extLst>
      <p:ext uri="{BB962C8B-B14F-4D97-AF65-F5344CB8AC3E}">
        <p14:creationId xmlns:p14="http://schemas.microsoft.com/office/powerpoint/2010/main" val="2236513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10</a:t>
            </a:fld>
            <a:endParaRPr lang="en-US"/>
          </a:p>
        </p:txBody>
      </p:sp>
    </p:spTree>
    <p:extLst>
      <p:ext uri="{BB962C8B-B14F-4D97-AF65-F5344CB8AC3E}">
        <p14:creationId xmlns:p14="http://schemas.microsoft.com/office/powerpoint/2010/main" val="1714072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11</a:t>
            </a:fld>
            <a:endParaRPr lang="en-US"/>
          </a:p>
        </p:txBody>
      </p:sp>
    </p:spTree>
    <p:extLst>
      <p:ext uri="{BB962C8B-B14F-4D97-AF65-F5344CB8AC3E}">
        <p14:creationId xmlns:p14="http://schemas.microsoft.com/office/powerpoint/2010/main" val="4228814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12</a:t>
            </a:fld>
            <a:endParaRPr lang="en-US"/>
          </a:p>
        </p:txBody>
      </p:sp>
    </p:spTree>
    <p:extLst>
      <p:ext uri="{BB962C8B-B14F-4D97-AF65-F5344CB8AC3E}">
        <p14:creationId xmlns:p14="http://schemas.microsoft.com/office/powerpoint/2010/main" val="3049823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13</a:t>
            </a:fld>
            <a:endParaRPr lang="en-US"/>
          </a:p>
        </p:txBody>
      </p:sp>
    </p:spTree>
    <p:extLst>
      <p:ext uri="{BB962C8B-B14F-4D97-AF65-F5344CB8AC3E}">
        <p14:creationId xmlns:p14="http://schemas.microsoft.com/office/powerpoint/2010/main" val="578589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14</a:t>
            </a:fld>
            <a:endParaRPr lang="en-US"/>
          </a:p>
        </p:txBody>
      </p:sp>
    </p:spTree>
    <p:extLst>
      <p:ext uri="{BB962C8B-B14F-4D97-AF65-F5344CB8AC3E}">
        <p14:creationId xmlns:p14="http://schemas.microsoft.com/office/powerpoint/2010/main" val="1889036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15</a:t>
            </a:fld>
            <a:endParaRPr lang="en-US"/>
          </a:p>
        </p:txBody>
      </p:sp>
    </p:spTree>
    <p:extLst>
      <p:ext uri="{BB962C8B-B14F-4D97-AF65-F5344CB8AC3E}">
        <p14:creationId xmlns:p14="http://schemas.microsoft.com/office/powerpoint/2010/main" val="367483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16</a:t>
            </a:fld>
            <a:endParaRPr lang="en-US"/>
          </a:p>
        </p:txBody>
      </p:sp>
    </p:spTree>
    <p:extLst>
      <p:ext uri="{BB962C8B-B14F-4D97-AF65-F5344CB8AC3E}">
        <p14:creationId xmlns:p14="http://schemas.microsoft.com/office/powerpoint/2010/main" val="508827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17</a:t>
            </a:fld>
            <a:endParaRPr lang="en-US"/>
          </a:p>
        </p:txBody>
      </p:sp>
    </p:spTree>
    <p:extLst>
      <p:ext uri="{BB962C8B-B14F-4D97-AF65-F5344CB8AC3E}">
        <p14:creationId xmlns:p14="http://schemas.microsoft.com/office/powerpoint/2010/main" val="3554701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18</a:t>
            </a:fld>
            <a:endParaRPr lang="en-US"/>
          </a:p>
        </p:txBody>
      </p:sp>
    </p:spTree>
    <p:extLst>
      <p:ext uri="{BB962C8B-B14F-4D97-AF65-F5344CB8AC3E}">
        <p14:creationId xmlns:p14="http://schemas.microsoft.com/office/powerpoint/2010/main" val="4135934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929E8F72-3608-44E2-9A08-07A2F5245FB1}" type="slidenum">
              <a:rPr lang="en-US" smtClean="0"/>
              <a:pPr/>
              <a:t>19</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2</a:t>
            </a:fld>
            <a:endParaRPr lang="en-US"/>
          </a:p>
        </p:txBody>
      </p:sp>
    </p:spTree>
    <p:extLst>
      <p:ext uri="{BB962C8B-B14F-4D97-AF65-F5344CB8AC3E}">
        <p14:creationId xmlns:p14="http://schemas.microsoft.com/office/powerpoint/2010/main" val="2560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endParaRPr lang="en-US" smtClean="0">
              <a:latin typeface="Times" pitchFamily="-105" charset="0"/>
            </a:endParaRPr>
          </a:p>
        </p:txBody>
      </p:sp>
      <p:sp>
        <p:nvSpPr>
          <p:cNvPr id="114692" name="Slide Number Placeholder 3"/>
          <p:cNvSpPr>
            <a:spLocks noGrp="1"/>
          </p:cNvSpPr>
          <p:nvPr>
            <p:ph type="sldNum" sz="quarter" idx="5"/>
          </p:nvPr>
        </p:nvSpPr>
        <p:spPr>
          <a:noFill/>
        </p:spPr>
        <p:txBody>
          <a:bodyPr/>
          <a:lstStyle/>
          <a:p>
            <a:fld id="{87B638D9-0BFC-4E71-8BF2-5A8766A64E8E}" type="slidenum">
              <a:rPr lang="en-US" smtClean="0">
                <a:latin typeface="Times New Roman" pitchFamily="-105" charset="0"/>
              </a:rPr>
              <a:pPr/>
              <a:t>21</a:t>
            </a:fld>
            <a:endParaRPr lang="en-US" smtClean="0">
              <a:latin typeface="Times New Roman" pitchFamily="-105"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158875" y="709613"/>
            <a:ext cx="4533900" cy="3400425"/>
          </a:xfrm>
          <a:ln/>
        </p:spPr>
      </p:sp>
      <p:sp>
        <p:nvSpPr>
          <p:cNvPr id="115715" name="Rectangle 3"/>
          <p:cNvSpPr>
            <a:spLocks noGrp="1" noChangeArrowheads="1"/>
          </p:cNvSpPr>
          <p:nvPr>
            <p:ph type="body" idx="1"/>
          </p:nvPr>
        </p:nvSpPr>
        <p:spPr>
          <a:xfrm>
            <a:off x="896938" y="4322164"/>
            <a:ext cx="5060950" cy="4109803"/>
          </a:xfrm>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23</a:t>
            </a:fld>
            <a:endParaRPr lang="en-US"/>
          </a:p>
        </p:txBody>
      </p:sp>
    </p:spTree>
    <p:extLst>
      <p:ext uri="{BB962C8B-B14F-4D97-AF65-F5344CB8AC3E}">
        <p14:creationId xmlns:p14="http://schemas.microsoft.com/office/powerpoint/2010/main" val="22842523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24</a:t>
            </a:fld>
            <a:endParaRPr lang="en-US"/>
          </a:p>
        </p:txBody>
      </p:sp>
    </p:spTree>
    <p:extLst>
      <p:ext uri="{BB962C8B-B14F-4D97-AF65-F5344CB8AC3E}">
        <p14:creationId xmlns:p14="http://schemas.microsoft.com/office/powerpoint/2010/main" val="3269507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bwMode="auto">
          <a:noFill/>
          <a:ln>
            <a:miter lim="800000"/>
            <a:headEnd/>
            <a:tailEnd/>
          </a:ln>
        </p:spPr>
        <p:txBody>
          <a:bodyPr/>
          <a:lstStyle/>
          <a:p>
            <a:fld id="{773A43CA-DD4A-4627-852D-D4D87AB50900}" type="slidenum">
              <a:rPr lang="en-US">
                <a:solidFill>
                  <a:srgbClr val="000000"/>
                </a:solidFill>
                <a:latin typeface="Times New Roman" charset="0"/>
              </a:rPr>
              <a:pPr/>
              <a:t>25</a:t>
            </a:fld>
            <a:endParaRPr lang="en-US">
              <a:solidFill>
                <a:srgbClr val="000000"/>
              </a:solidFill>
              <a:latin typeface="Times New Roman" charset="0"/>
            </a:endParaRPr>
          </a:p>
        </p:txBody>
      </p:sp>
      <p:sp>
        <p:nvSpPr>
          <p:cNvPr id="16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EB545FDD-851E-A948-823E-9C3C55FB9227}"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27</a:t>
            </a:fld>
            <a:endParaRPr lang="en-US" sz="1200" i="0" smtClean="0">
              <a:solidFill>
                <a:srgbClr val="000000"/>
              </a:solidFill>
              <a:latin typeface="Times" charset="0"/>
              <a:ea typeface="ヒラギノ角ゴ Pro W3" charset="0"/>
              <a:cs typeface="ヒラギノ角ゴ Pro W3" charset="0"/>
            </a:endParaRPr>
          </a:p>
        </p:txBody>
      </p:sp>
      <p:sp>
        <p:nvSpPr>
          <p:cNvPr id="717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F65E2D5D-E979-6D42-9981-E8AF1E7936DA}"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27</a:t>
            </a:fld>
            <a:endParaRPr lang="en-US" sz="1200" i="0" smtClean="0">
              <a:solidFill>
                <a:srgbClr val="000000"/>
              </a:solidFill>
              <a:latin typeface="Times" charset="0"/>
              <a:ea typeface="ヒラギノ角ゴ Pro W3" charset="0"/>
              <a:cs typeface="ヒラギノ角ゴ Pro W3" charset="0"/>
            </a:endParaRPr>
          </a:p>
        </p:txBody>
      </p:sp>
      <p:sp>
        <p:nvSpPr>
          <p:cNvPr id="7172" name="Rectangle 2"/>
          <p:cNvSpPr>
            <a:spLocks noChangeArrowheads="1" noTextEdit="1"/>
          </p:cNvSpPr>
          <p:nvPr>
            <p:ph type="sldImg"/>
          </p:nvPr>
        </p:nvSpPr>
        <p:spPr>
          <a:xfrm>
            <a:off x="1131888" y="701675"/>
            <a:ext cx="4581525" cy="3436938"/>
          </a:xfrm>
          <a:solidFill>
            <a:srgbClr val="FFFFFF"/>
          </a:solidFill>
          <a:ln/>
        </p:spPr>
      </p:sp>
      <p:sp>
        <p:nvSpPr>
          <p:cNvPr id="7173"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xfrm>
            <a:off x="914400" y="4343400"/>
            <a:ext cx="5029200" cy="4114800"/>
          </a:xfrm>
          <a:noFill/>
          <a:ln/>
        </p:spPr>
        <p:txBody>
          <a:bodyPr/>
          <a:lstStyle/>
          <a:p>
            <a:pPr eaLnBrk="1" hangingPunct="1">
              <a:spcBef>
                <a:spcPct val="0"/>
              </a:spcBef>
            </a:pPr>
            <a:endParaRPr lang="en-US" smtClean="0">
              <a:latin typeface="Arial" pitchFamily="34" charset="0"/>
              <a:ea typeface="ＭＳ Ｐゴシック" pitchFamily="34" charset="-128"/>
            </a:endParaRPr>
          </a:p>
        </p:txBody>
      </p:sp>
      <p:sp>
        <p:nvSpPr>
          <p:cNvPr id="18436"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F273E67A-23D8-4AF2-BC34-31739DDFF9B8}" type="slidenum">
              <a:rPr lang="en-US" sz="1200" i="1">
                <a:latin typeface="Times" pitchFamily="-109" charset="0"/>
              </a:rPr>
              <a:pPr algn="r" eaLnBrk="0" hangingPunct="0"/>
              <a:t>3</a:t>
            </a:fld>
            <a:endParaRPr lang="en-US" sz="1200" i="1">
              <a:latin typeface="Times" pitchFamily="-109"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4</a:t>
            </a:fld>
            <a:endParaRPr lang="en-US"/>
          </a:p>
        </p:txBody>
      </p:sp>
    </p:spTree>
    <p:extLst>
      <p:ext uri="{BB962C8B-B14F-4D97-AF65-F5344CB8AC3E}">
        <p14:creationId xmlns:p14="http://schemas.microsoft.com/office/powerpoint/2010/main" val="2585522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5</a:t>
            </a:fld>
            <a:endParaRPr lang="en-US"/>
          </a:p>
        </p:txBody>
      </p:sp>
    </p:spTree>
    <p:extLst>
      <p:ext uri="{BB962C8B-B14F-4D97-AF65-F5344CB8AC3E}">
        <p14:creationId xmlns:p14="http://schemas.microsoft.com/office/powerpoint/2010/main" val="3648056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6</a:t>
            </a:fld>
            <a:endParaRPr lang="en-US"/>
          </a:p>
        </p:txBody>
      </p:sp>
    </p:spTree>
    <p:extLst>
      <p:ext uri="{BB962C8B-B14F-4D97-AF65-F5344CB8AC3E}">
        <p14:creationId xmlns:p14="http://schemas.microsoft.com/office/powerpoint/2010/main" val="2543535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06463" fontAlgn="base">
              <a:spcBef>
                <a:spcPct val="0"/>
              </a:spcBef>
              <a:spcAft>
                <a:spcPct val="0"/>
              </a:spcAft>
            </a:pPr>
            <a:fld id="{82377FEB-40A7-42C9-A1BF-033F66977FCD}" type="slidenum">
              <a:rPr lang="en-US">
                <a:latin typeface="Times" pitchFamily="-109" charset="0"/>
              </a:rPr>
              <a:pPr defTabSz="906463" fontAlgn="base">
                <a:spcBef>
                  <a:spcPct val="0"/>
                </a:spcBef>
                <a:spcAft>
                  <a:spcPct val="0"/>
                </a:spcAft>
              </a:pPr>
              <a:t>7</a:t>
            </a:fld>
            <a:endParaRPr lang="en-US">
              <a:latin typeface="Times" pitchFamily="-109" charset="0"/>
            </a:endParaRPr>
          </a:p>
        </p:txBody>
      </p:sp>
      <p:sp>
        <p:nvSpPr>
          <p:cNvPr id="5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z="3500" smtClean="0">
              <a:ea typeface="ヒラギノ角ゴ Pro W3" pitchFamily="-109"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8</a:t>
            </a:fld>
            <a:endParaRPr lang="en-US"/>
          </a:p>
        </p:txBody>
      </p:sp>
    </p:spTree>
    <p:extLst>
      <p:ext uri="{BB962C8B-B14F-4D97-AF65-F5344CB8AC3E}">
        <p14:creationId xmlns:p14="http://schemas.microsoft.com/office/powerpoint/2010/main" val="2444907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FE3FDD-AE92-4D82-865F-376A81ADD225}" type="slidenum">
              <a:rPr lang="en-US" smtClean="0"/>
              <a:pPr/>
              <a:t>9</a:t>
            </a:fld>
            <a:endParaRPr lang="en-US"/>
          </a:p>
        </p:txBody>
      </p:sp>
    </p:spTree>
    <p:extLst>
      <p:ext uri="{BB962C8B-B14F-4D97-AF65-F5344CB8AC3E}">
        <p14:creationId xmlns:p14="http://schemas.microsoft.com/office/powerpoint/2010/main" val="3071317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587231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48924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68596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p:txBody>
          <a:bodyPr/>
          <a:lstStyle>
            <a:lvl1pPr>
              <a:defRPr/>
            </a:lvl1pPr>
          </a:lstStyle>
          <a:p>
            <a:fld id="{364B89F1-1766-214E-B9C5-21503F831B2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982626394"/>
      </p:ext>
    </p:extLst>
  </p:cSld>
  <p:clrMapOvr>
    <a:masterClrMapping/>
  </p:clrMapOvr>
  <p:transition xmlns:p14="http://schemas.microsoft.com/office/powerpoint/2010/main" spd="med"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p:txBody>
          <a:bodyPr/>
          <a:lstStyle>
            <a:lvl1pPr>
              <a:defRPr/>
            </a:lvl1pPr>
          </a:lstStyle>
          <a:p>
            <a:fld id="{E0E04F69-9039-C746-A8E2-6A373ACE09C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0777288"/>
      </p:ext>
    </p:extLst>
  </p:cSld>
  <p:clrMapOvr>
    <a:masterClrMapping/>
  </p:clrMapOvr>
  <p:transition xmlns:p14="http://schemas.microsoft.com/office/powerpoint/2010/main" spd="med"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44133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5448845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55901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217487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971799"/>
            <a:ext cx="4040188" cy="31543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217487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971799"/>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05810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66448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0013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042614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54800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4" descr="NewRTOGSlide1Text.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2209800"/>
            <a:ext cx="82296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TextBox 5"/>
          <p:cNvSpPr txBox="1"/>
          <p:nvPr/>
        </p:nvSpPr>
        <p:spPr>
          <a:xfrm>
            <a:off x="1524000" y="6484938"/>
            <a:ext cx="6629400" cy="276225"/>
          </a:xfrm>
          <a:prstGeom prst="rect">
            <a:avLst/>
          </a:prstGeom>
          <a:noFill/>
        </p:spPr>
        <p:txBody>
          <a:bodyPr>
            <a:spAutoFit/>
          </a:bodyPr>
          <a:lstStyle>
            <a:lvl1pPr eaLnBrk="0" hangingPunct="0">
              <a:defRPr sz="2400">
                <a:solidFill>
                  <a:schemeClr val="tx1"/>
                </a:solidFill>
                <a:latin typeface="Arial" charset="0"/>
                <a:ea typeface="ヒラギノ角ゴ Pro W3" pitchFamily="-60" charset="-128"/>
              </a:defRPr>
            </a:lvl1pPr>
            <a:lvl2pPr marL="37931725" indent="-37474525" eaLnBrk="0" hangingPunct="0">
              <a:defRPr sz="2400">
                <a:solidFill>
                  <a:schemeClr val="tx1"/>
                </a:solidFill>
                <a:latin typeface="Arial" charset="0"/>
                <a:ea typeface="ヒラギノ角ゴ Pro W3" pitchFamily="-60" charset="-128"/>
              </a:defRPr>
            </a:lvl2pPr>
            <a:lvl3pPr eaLnBrk="0" hangingPunct="0">
              <a:defRPr sz="2400">
                <a:solidFill>
                  <a:schemeClr val="tx1"/>
                </a:solidFill>
                <a:latin typeface="Arial" charset="0"/>
                <a:ea typeface="ヒラギノ角ゴ Pro W3" pitchFamily="-60" charset="-128"/>
              </a:defRPr>
            </a:lvl3pPr>
            <a:lvl4pPr eaLnBrk="0" hangingPunct="0">
              <a:defRPr sz="2400">
                <a:solidFill>
                  <a:schemeClr val="tx1"/>
                </a:solidFill>
                <a:latin typeface="Arial" charset="0"/>
                <a:ea typeface="ヒラギノ角ゴ Pro W3" pitchFamily="-60" charset="-128"/>
              </a:defRPr>
            </a:lvl4pPr>
            <a:lvl5pPr eaLnBrk="0" hangingPunct="0">
              <a:defRPr sz="2400">
                <a:solidFill>
                  <a:schemeClr val="tx1"/>
                </a:solidFill>
                <a:latin typeface="Arial" charset="0"/>
                <a:ea typeface="ヒラギノ角ゴ Pro W3" pitchFamily="-60" charset="-128"/>
              </a:defRPr>
            </a:lvl5pPr>
            <a:lvl6pPr marL="457200" eaLnBrk="0" fontAlgn="base" hangingPunct="0">
              <a:spcBef>
                <a:spcPct val="0"/>
              </a:spcBef>
              <a:spcAft>
                <a:spcPct val="0"/>
              </a:spcAft>
              <a:defRPr sz="2400">
                <a:solidFill>
                  <a:schemeClr val="tx1"/>
                </a:solidFill>
                <a:latin typeface="Arial" charset="0"/>
                <a:ea typeface="ヒラギノ角ゴ Pro W3" pitchFamily="-60" charset="-128"/>
              </a:defRPr>
            </a:lvl6pPr>
            <a:lvl7pPr marL="914400" eaLnBrk="0" fontAlgn="base" hangingPunct="0">
              <a:spcBef>
                <a:spcPct val="0"/>
              </a:spcBef>
              <a:spcAft>
                <a:spcPct val="0"/>
              </a:spcAft>
              <a:defRPr sz="2400">
                <a:solidFill>
                  <a:schemeClr val="tx1"/>
                </a:solidFill>
                <a:latin typeface="Arial" charset="0"/>
                <a:ea typeface="ヒラギノ角ゴ Pro W3" pitchFamily="-60" charset="-128"/>
              </a:defRPr>
            </a:lvl7pPr>
            <a:lvl8pPr marL="1371600" eaLnBrk="0" fontAlgn="base" hangingPunct="0">
              <a:spcBef>
                <a:spcPct val="0"/>
              </a:spcBef>
              <a:spcAft>
                <a:spcPct val="0"/>
              </a:spcAft>
              <a:defRPr sz="2400">
                <a:solidFill>
                  <a:schemeClr val="tx1"/>
                </a:solidFill>
                <a:latin typeface="Arial" charset="0"/>
                <a:ea typeface="ヒラギノ角ゴ Pro W3" pitchFamily="-60" charset="-128"/>
              </a:defRPr>
            </a:lvl8pPr>
            <a:lvl9pPr marL="1828800" eaLnBrk="0" fontAlgn="base" hangingPunct="0">
              <a:spcBef>
                <a:spcPct val="0"/>
              </a:spcBef>
              <a:spcAft>
                <a:spcPct val="0"/>
              </a:spcAft>
              <a:defRPr sz="2400">
                <a:solidFill>
                  <a:schemeClr val="tx1"/>
                </a:solidFill>
                <a:latin typeface="Arial" charset="0"/>
                <a:ea typeface="ヒラギノ角ゴ Pro W3" pitchFamily="-60" charset="-128"/>
              </a:defRPr>
            </a:lvl9pPr>
          </a:lstStyle>
          <a:p>
            <a:pPr eaLnBrk="1" hangingPunct="1"/>
            <a:r>
              <a:rPr lang="en-US" sz="1200">
                <a:solidFill>
                  <a:schemeClr val="bg1"/>
                </a:solidFill>
              </a:rPr>
              <a:t> </a:t>
            </a:r>
          </a:p>
        </p:txBody>
      </p:sp>
      <p:sp>
        <p:nvSpPr>
          <p:cNvPr id="8" name="TextBox 7"/>
          <p:cNvSpPr txBox="1"/>
          <p:nvPr/>
        </p:nvSpPr>
        <p:spPr>
          <a:xfrm>
            <a:off x="8686800" y="6484938"/>
            <a:ext cx="441325" cy="246062"/>
          </a:xfrm>
          <a:prstGeom prst="rect">
            <a:avLst/>
          </a:prstGeom>
          <a:noFill/>
        </p:spPr>
        <p:txBody>
          <a:bodyPr>
            <a:spAutoFit/>
          </a:bodyPr>
          <a:lstStyle>
            <a:lvl1pPr eaLnBrk="0" hangingPunct="0">
              <a:defRPr sz="2400">
                <a:solidFill>
                  <a:schemeClr val="tx1"/>
                </a:solidFill>
                <a:latin typeface="Arial" charset="0"/>
                <a:ea typeface="ヒラギノ角ゴ Pro W3" pitchFamily="-60" charset="-128"/>
              </a:defRPr>
            </a:lvl1pPr>
            <a:lvl2pPr marL="37931725" indent="-37474525" eaLnBrk="0" hangingPunct="0">
              <a:defRPr sz="2400">
                <a:solidFill>
                  <a:schemeClr val="tx1"/>
                </a:solidFill>
                <a:latin typeface="Arial" charset="0"/>
                <a:ea typeface="ヒラギノ角ゴ Pro W3" pitchFamily="-60" charset="-128"/>
              </a:defRPr>
            </a:lvl2pPr>
            <a:lvl3pPr eaLnBrk="0" hangingPunct="0">
              <a:defRPr sz="2400">
                <a:solidFill>
                  <a:schemeClr val="tx1"/>
                </a:solidFill>
                <a:latin typeface="Arial" charset="0"/>
                <a:ea typeface="ヒラギノ角ゴ Pro W3" pitchFamily="-60" charset="-128"/>
              </a:defRPr>
            </a:lvl3pPr>
            <a:lvl4pPr eaLnBrk="0" hangingPunct="0">
              <a:defRPr sz="2400">
                <a:solidFill>
                  <a:schemeClr val="tx1"/>
                </a:solidFill>
                <a:latin typeface="Arial" charset="0"/>
                <a:ea typeface="ヒラギノ角ゴ Pro W3" pitchFamily="-60" charset="-128"/>
              </a:defRPr>
            </a:lvl4pPr>
            <a:lvl5pPr eaLnBrk="0" hangingPunct="0">
              <a:defRPr sz="2400">
                <a:solidFill>
                  <a:schemeClr val="tx1"/>
                </a:solidFill>
                <a:latin typeface="Arial" charset="0"/>
                <a:ea typeface="ヒラギノ角ゴ Pro W3" pitchFamily="-60" charset="-128"/>
              </a:defRPr>
            </a:lvl5pPr>
            <a:lvl6pPr marL="457200" eaLnBrk="0" fontAlgn="base" hangingPunct="0">
              <a:spcBef>
                <a:spcPct val="0"/>
              </a:spcBef>
              <a:spcAft>
                <a:spcPct val="0"/>
              </a:spcAft>
              <a:defRPr sz="2400">
                <a:solidFill>
                  <a:schemeClr val="tx1"/>
                </a:solidFill>
                <a:latin typeface="Arial" charset="0"/>
                <a:ea typeface="ヒラギノ角ゴ Pro W3" pitchFamily="-60" charset="-128"/>
              </a:defRPr>
            </a:lvl6pPr>
            <a:lvl7pPr marL="914400" eaLnBrk="0" fontAlgn="base" hangingPunct="0">
              <a:spcBef>
                <a:spcPct val="0"/>
              </a:spcBef>
              <a:spcAft>
                <a:spcPct val="0"/>
              </a:spcAft>
              <a:defRPr sz="2400">
                <a:solidFill>
                  <a:schemeClr val="tx1"/>
                </a:solidFill>
                <a:latin typeface="Arial" charset="0"/>
                <a:ea typeface="ヒラギノ角ゴ Pro W3" pitchFamily="-60" charset="-128"/>
              </a:defRPr>
            </a:lvl7pPr>
            <a:lvl8pPr marL="1371600" eaLnBrk="0" fontAlgn="base" hangingPunct="0">
              <a:spcBef>
                <a:spcPct val="0"/>
              </a:spcBef>
              <a:spcAft>
                <a:spcPct val="0"/>
              </a:spcAft>
              <a:defRPr sz="2400">
                <a:solidFill>
                  <a:schemeClr val="tx1"/>
                </a:solidFill>
                <a:latin typeface="Arial" charset="0"/>
                <a:ea typeface="ヒラギノ角ゴ Pro W3" pitchFamily="-60" charset="-128"/>
              </a:defRPr>
            </a:lvl8pPr>
            <a:lvl9pPr marL="1828800" eaLnBrk="0" fontAlgn="base" hangingPunct="0">
              <a:spcBef>
                <a:spcPct val="0"/>
              </a:spcBef>
              <a:spcAft>
                <a:spcPct val="0"/>
              </a:spcAft>
              <a:defRPr sz="2400">
                <a:solidFill>
                  <a:schemeClr val="tx1"/>
                </a:solidFill>
                <a:latin typeface="Arial" charset="0"/>
                <a:ea typeface="ヒラギノ角ゴ Pro W3" pitchFamily="-60" charset="-128"/>
              </a:defRPr>
            </a:lvl9pPr>
          </a:lstStyle>
          <a:p>
            <a:pPr eaLnBrk="1" hangingPunct="1"/>
            <a:fld id="{EC596203-22D0-4E32-8435-3CE90AA1E83E}" type="slidenum">
              <a:rPr lang="en-US" sz="1000" b="1">
                <a:solidFill>
                  <a:schemeClr val="bg1"/>
                </a:solidFill>
              </a:rPr>
              <a:pPr eaLnBrk="1" hangingPunct="1"/>
              <a:t>‹#›</a:t>
            </a:fld>
            <a:endParaRPr lang="en-US" sz="1000" b="1">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ctr" defTabSz="457200" rtl="0" eaLnBrk="1" fontAlgn="base" hangingPunct="1">
        <a:spcBef>
          <a:spcPct val="0"/>
        </a:spcBef>
        <a:spcAft>
          <a:spcPct val="0"/>
        </a:spcAft>
        <a:defRPr sz="3600" b="1" kern="1200">
          <a:solidFill>
            <a:schemeClr val="tx1"/>
          </a:solidFill>
          <a:latin typeface="Arial Black"/>
          <a:ea typeface="ヒラギノ角ゴ Pro W3" pitchFamily="-28" charset="-128"/>
          <a:cs typeface="Arial Black"/>
        </a:defRPr>
      </a:lvl1pPr>
      <a:lvl2pPr algn="ctr" defTabSz="457200" rtl="0" eaLnBrk="1" fontAlgn="base" hangingPunct="1">
        <a:spcBef>
          <a:spcPct val="0"/>
        </a:spcBef>
        <a:spcAft>
          <a:spcPct val="0"/>
        </a:spcAft>
        <a:defRPr sz="3600" b="1">
          <a:solidFill>
            <a:schemeClr val="tx1"/>
          </a:solidFill>
          <a:latin typeface="Arial Black" pitchFamily="-60" charset="0"/>
          <a:ea typeface="ヒラギノ角ゴ Pro W3" pitchFamily="-28" charset="-128"/>
          <a:cs typeface="ヒラギノ角ゴ Pro W3" pitchFamily="-28" charset="-128"/>
        </a:defRPr>
      </a:lvl2pPr>
      <a:lvl3pPr algn="ctr" defTabSz="457200" rtl="0" eaLnBrk="1" fontAlgn="base" hangingPunct="1">
        <a:spcBef>
          <a:spcPct val="0"/>
        </a:spcBef>
        <a:spcAft>
          <a:spcPct val="0"/>
        </a:spcAft>
        <a:defRPr sz="3600" b="1">
          <a:solidFill>
            <a:schemeClr val="tx1"/>
          </a:solidFill>
          <a:latin typeface="Arial Black" pitchFamily="-60" charset="0"/>
          <a:ea typeface="ヒラギノ角ゴ Pro W3" pitchFamily="-28" charset="-128"/>
          <a:cs typeface="ヒラギノ角ゴ Pro W3" pitchFamily="-28" charset="-128"/>
        </a:defRPr>
      </a:lvl3pPr>
      <a:lvl4pPr algn="ctr" defTabSz="457200" rtl="0" eaLnBrk="1" fontAlgn="base" hangingPunct="1">
        <a:spcBef>
          <a:spcPct val="0"/>
        </a:spcBef>
        <a:spcAft>
          <a:spcPct val="0"/>
        </a:spcAft>
        <a:defRPr sz="3600" b="1">
          <a:solidFill>
            <a:schemeClr val="tx1"/>
          </a:solidFill>
          <a:latin typeface="Arial Black" pitchFamily="-60" charset="0"/>
          <a:ea typeface="ヒラギノ角ゴ Pro W3" pitchFamily="-28" charset="-128"/>
          <a:cs typeface="ヒラギノ角ゴ Pro W3" pitchFamily="-28" charset="-128"/>
        </a:defRPr>
      </a:lvl4pPr>
      <a:lvl5pPr algn="ctr" defTabSz="457200" rtl="0" eaLnBrk="1" fontAlgn="base" hangingPunct="1">
        <a:spcBef>
          <a:spcPct val="0"/>
        </a:spcBef>
        <a:spcAft>
          <a:spcPct val="0"/>
        </a:spcAft>
        <a:defRPr sz="3600" b="1">
          <a:solidFill>
            <a:schemeClr val="tx1"/>
          </a:solidFill>
          <a:latin typeface="Arial Black" pitchFamily="-60" charset="0"/>
          <a:ea typeface="ヒラギノ角ゴ Pro W3" pitchFamily="-28" charset="-128"/>
          <a:cs typeface="ヒラギノ角ゴ Pro W3" pitchFamily="-28"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ヒラギノ角ゴ Pro W3" pitchFamily="-28" charset="-128"/>
          <a:cs typeface="ヒラギノ角ゴ Pro W3" pitchFamily="-28"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ヒラギノ角ゴ Pro W3" pitchFamily="-28" charset="-128"/>
          <a:cs typeface="ヒラギノ角ゴ Pro W3" pitchFamily="-28"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ヒラギノ角ゴ Pro W3" pitchFamily="-28" charset="-128"/>
          <a:cs typeface="ヒラギノ角ゴ Pro W3" pitchFamily="-28"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ヒラギノ角ゴ Pro W3" pitchFamily="-28" charset="-128"/>
          <a:cs typeface="ヒラギノ角ゴ Pro W3" pitchFamily="-28"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Arial"/>
          <a:ea typeface="ヒラギノ角ゴ Pro W3" pitchFamily="-28"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Arial"/>
          <a:ea typeface="ヒラギノ角ゴ Pro W3" pitchFamily="-28"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Arial"/>
          <a:ea typeface="ヒラギノ角ゴ Pro W3" pitchFamily="-28"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Arial"/>
          <a:ea typeface="ヒラギノ角ゴ Pro W3" pitchFamily="-28"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Arial"/>
          <a:ea typeface="ヒラギノ角ゴ Pro W3" pitchFamily="-28"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fontAlgn="base">
              <a:spcBef>
                <a:spcPct val="0"/>
              </a:spcBef>
              <a:spcAft>
                <a:spcPct val="0"/>
              </a:spcAft>
              <a:defRPr/>
            </a:pPr>
            <a:endParaRPr lang="en-US">
              <a:solidFill>
                <a:srgbClr val="FFFFFF"/>
              </a:solidFill>
            </a:endParaRPr>
          </a:p>
        </p:txBody>
      </p:sp>
      <p:sp>
        <p:nvSpPr>
          <p:cNvPr id="12"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fontAlgn="base">
              <a:spcBef>
                <a:spcPct val="0"/>
              </a:spcBef>
              <a:spcAft>
                <a:spcPct val="0"/>
              </a:spcAft>
              <a:defRPr/>
            </a:pPr>
            <a:endParaRPr lang="en-US">
              <a:solidFill>
                <a:srgbClr val="FFFFFF"/>
              </a:solidFill>
            </a:endParaRPr>
          </a:p>
        </p:txBody>
      </p:sp>
      <p:sp>
        <p:nvSpPr>
          <p:cNvPr id="13"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vl1pPr>
          </a:lstStyle>
          <a:p>
            <a:pPr fontAlgn="base">
              <a:spcBef>
                <a:spcPct val="0"/>
              </a:spcBef>
              <a:spcAft>
                <a:spcPct val="0"/>
              </a:spcAft>
            </a:pPr>
            <a:fld id="{9E54F213-A6C7-F146-A43B-B4D9EEB859FD}" type="slidenum">
              <a:rPr lang="en-US" smtClean="0">
                <a:solidFill>
                  <a:srgbClr val="FFFFFF"/>
                </a:solidFill>
                <a:latin typeface="Arial" charset="0"/>
                <a:ea typeface="ＭＳ Ｐゴシック" charset="0"/>
                <a:cs typeface="ＭＳ Ｐゴシック" charset="0"/>
              </a:rPr>
              <a:pPr fontAlgn="base">
                <a:spcBef>
                  <a:spcPct val="0"/>
                </a:spcBef>
                <a:spcAft>
                  <a:spcPct val="0"/>
                </a:spcAft>
              </a:pPr>
              <a:t>‹#›</a:t>
            </a:fld>
            <a:endParaRPr lang="en-US" smtClean="0">
              <a:solidFill>
                <a:srgbClr val="FFFFFF"/>
              </a:solidFill>
              <a:latin typeface="Arial" charset="0"/>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Arial" charset="0"/>
          <a:ea typeface="ＭＳ Ｐゴシック" pitchFamily="-1" charset="-128"/>
          <a:cs typeface="ＭＳ Ｐゴシック" charset="0"/>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Arial" charset="0"/>
          <a:ea typeface="ＭＳ Ｐゴシック" pitchFamily="-1" charset="-128"/>
          <a:cs typeface="ＭＳ Ｐゴシック" charset="0"/>
        </a:defRPr>
      </a:lvl1pPr>
      <a:lvl2pPr marL="742950" indent="-285750" algn="l" rtl="0" eaLnBrk="0" fontAlgn="base" hangingPunct="0">
        <a:spcBef>
          <a:spcPct val="20000"/>
        </a:spcBef>
        <a:spcAft>
          <a:spcPct val="0"/>
        </a:spcAft>
        <a:buChar char="–"/>
        <a:defRPr sz="2800">
          <a:solidFill>
            <a:srgbClr val="505153"/>
          </a:solidFill>
          <a:latin typeface="Arial" charset="0"/>
          <a:ea typeface="ＭＳ Ｐゴシック" pitchFamily="-1" charset="-128"/>
        </a:defRPr>
      </a:lvl2pPr>
      <a:lvl3pPr marL="1143000" indent="-228600" algn="l" rtl="0" eaLnBrk="0" fontAlgn="base" hangingPunct="0">
        <a:spcBef>
          <a:spcPct val="20000"/>
        </a:spcBef>
        <a:spcAft>
          <a:spcPct val="0"/>
        </a:spcAft>
        <a:buChar char="•"/>
        <a:defRPr sz="2400">
          <a:solidFill>
            <a:srgbClr val="505153"/>
          </a:solidFill>
          <a:latin typeface="Arial" charset="0"/>
          <a:ea typeface="ＭＳ Ｐゴシック" pitchFamily="-1" charset="-128"/>
        </a:defRPr>
      </a:lvl3pPr>
      <a:lvl4pPr marL="1600200" indent="-228600" algn="l" rtl="0" eaLnBrk="0" fontAlgn="base" hangingPunct="0">
        <a:spcBef>
          <a:spcPct val="20000"/>
        </a:spcBef>
        <a:spcAft>
          <a:spcPct val="0"/>
        </a:spcAft>
        <a:buChar char="–"/>
        <a:defRPr sz="2000">
          <a:solidFill>
            <a:srgbClr val="505153"/>
          </a:solidFill>
          <a:latin typeface="Arial" charset="0"/>
          <a:ea typeface="ＭＳ Ｐゴシック" pitchFamily="-1" charset="-128"/>
        </a:defRPr>
      </a:lvl4pPr>
      <a:lvl5pPr marL="2057400" indent="-228600" algn="l" rtl="0" eaLnBrk="0" fontAlgn="base" hangingPunct="0">
        <a:spcBef>
          <a:spcPct val="20000"/>
        </a:spcBef>
        <a:spcAft>
          <a:spcPct val="0"/>
        </a:spcAft>
        <a:buChar char="»"/>
        <a:defRPr sz="2000">
          <a:solidFill>
            <a:srgbClr val="505153"/>
          </a:solidFill>
          <a:latin typeface="Arial" charset="0"/>
          <a:ea typeface="ＭＳ Ｐゴシック" pitchFamily="-1"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1.bin"/><Relationship Id="rId5" Type="http://schemas.openxmlformats.org/officeDocument/2006/relationships/oleObject" Target="../embeddings/Microsoft_Word_97_-_2004_Document1.doc"/><Relationship Id="rId6" Type="http://schemas.openxmlformats.org/officeDocument/2006/relationships/image" Target="../media/image11.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solidFill>
                  <a:srgbClr val="000000"/>
                </a:solidFill>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7233619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lstStyle/>
          <a:p>
            <a:r>
              <a:rPr lang="en-US" dirty="0" smtClean="0"/>
              <a:t>Cox </a:t>
            </a:r>
            <a:r>
              <a:rPr lang="en-US" dirty="0" err="1" smtClean="0"/>
              <a:t>Univariate</a:t>
            </a:r>
            <a:r>
              <a:rPr lang="en-US" dirty="0" smtClean="0"/>
              <a:t> Analysis for OS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09953291"/>
              </p:ext>
            </p:extLst>
          </p:nvPr>
        </p:nvGraphicFramePr>
        <p:xfrm>
          <a:off x="152399" y="876540"/>
          <a:ext cx="8991601" cy="5295660"/>
        </p:xfrm>
        <a:graphic>
          <a:graphicData uri="http://schemas.openxmlformats.org/drawingml/2006/table">
            <a:tbl>
              <a:tblPr firstRow="1" bandRow="1">
                <a:tableStyleId>{2D5ABB26-0587-4C30-8999-92F81FD0307C}</a:tableStyleId>
              </a:tblPr>
              <a:tblGrid>
                <a:gridCol w="2592173"/>
                <a:gridCol w="2604806"/>
                <a:gridCol w="2417529"/>
                <a:gridCol w="1377093"/>
              </a:tblGrid>
              <a:tr h="381000">
                <a:tc>
                  <a:txBody>
                    <a:bodyPr/>
                    <a:lstStyle/>
                    <a:p>
                      <a:r>
                        <a:rPr lang="en-US" sz="2000" b="1" dirty="0" smtClean="0">
                          <a:latin typeface="Arial" pitchFamily="34" charset="0"/>
                          <a:cs typeface="Arial" pitchFamily="34" charset="0"/>
                        </a:rPr>
                        <a:t>Radiation Dose</a:t>
                      </a:r>
                      <a:endParaRPr lang="en-US" sz="20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3">
                  <a:txBody>
                    <a:bodyPr/>
                    <a:lstStyle/>
                    <a:p>
                      <a:pPr algn="ct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algn="ct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algn="ct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81000">
                <a:tc>
                  <a:txBody>
                    <a:bodyPr/>
                    <a:lstStyle/>
                    <a:p>
                      <a:r>
                        <a:rPr lang="en-US" sz="2000" b="1" dirty="0" smtClean="0">
                          <a:latin typeface="Arial" pitchFamily="34" charset="0"/>
                          <a:cs typeface="Arial" pitchFamily="34" charset="0"/>
                        </a:rPr>
                        <a:t>Other Covariates</a:t>
                      </a:r>
                      <a:endParaRPr lang="en-US" sz="20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Comparison</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HR (95% CI)</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p-value</a:t>
                      </a:r>
                      <a:r>
                        <a:rPr lang="en-US" sz="1800" baseline="0" dirty="0" smtClean="0">
                          <a:latin typeface="Arial" pitchFamily="34" charset="0"/>
                          <a:cs typeface="Arial" pitchFamily="34" charset="0"/>
                        </a:rPr>
                        <a:t> </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a:txBody>
                    <a:bodyPr/>
                    <a:lstStyle/>
                    <a:p>
                      <a:pPr algn="l"/>
                      <a:r>
                        <a:rPr lang="en-US" sz="1800" b="1" dirty="0" smtClean="0">
                          <a:latin typeface="Arial" pitchFamily="34" charset="0"/>
                          <a:cs typeface="Arial" pitchFamily="34" charset="0"/>
                        </a:rPr>
                        <a:t>Age</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Continuous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1.02</a:t>
                      </a:r>
                      <a:r>
                        <a:rPr lang="en-US" sz="1800" b="1" baseline="0" dirty="0" smtClean="0">
                          <a:latin typeface="Arial" pitchFamily="34" charset="0"/>
                          <a:cs typeface="Arial" pitchFamily="34" charset="0"/>
                        </a:rPr>
                        <a:t> (1.00, 1.04)</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0.027</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381000">
                <a:tc>
                  <a:txBody>
                    <a:bodyPr/>
                    <a:lstStyle/>
                    <a:p>
                      <a:pPr algn="l"/>
                      <a:r>
                        <a:rPr lang="en-US" sz="1800" b="1" dirty="0" smtClean="0">
                          <a:latin typeface="Arial" pitchFamily="34" charset="0"/>
                          <a:cs typeface="Arial" pitchFamily="34" charset="0"/>
                        </a:rPr>
                        <a:t>Histology</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Non-</a:t>
                      </a:r>
                      <a:r>
                        <a:rPr lang="en-US" sz="1800" b="1" dirty="0" err="1" smtClean="0">
                          <a:latin typeface="Arial" pitchFamily="34" charset="0"/>
                          <a:cs typeface="Arial" pitchFamily="34" charset="0"/>
                        </a:rPr>
                        <a:t>squam</a:t>
                      </a:r>
                      <a:r>
                        <a:rPr lang="en-US" sz="1800" b="1" dirty="0" smtClean="0">
                          <a:latin typeface="Arial" pitchFamily="34" charset="0"/>
                          <a:cs typeface="Arial" pitchFamily="34" charset="0"/>
                        </a:rPr>
                        <a:t> </a:t>
                      </a:r>
                      <a:r>
                        <a:rPr lang="en-US" sz="1800" b="1" dirty="0" err="1" smtClean="0">
                          <a:latin typeface="Arial" pitchFamily="34" charset="0"/>
                          <a:cs typeface="Arial" pitchFamily="34" charset="0"/>
                        </a:rPr>
                        <a:t>vs</a:t>
                      </a:r>
                      <a:r>
                        <a:rPr lang="en-US" sz="1800" b="1" dirty="0" smtClean="0">
                          <a:latin typeface="Arial" pitchFamily="34" charset="0"/>
                          <a:cs typeface="Arial" pitchFamily="34" charset="0"/>
                        </a:rPr>
                        <a:t> </a:t>
                      </a:r>
                      <a:r>
                        <a:rPr lang="en-US" sz="1800" b="1" dirty="0" err="1" smtClean="0">
                          <a:latin typeface="Arial" pitchFamily="34" charset="0"/>
                          <a:cs typeface="Arial" pitchFamily="34" charset="0"/>
                        </a:rPr>
                        <a:t>Squam</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1.55 (1.10, 2.20)</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0.013</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dirty="0" smtClean="0">
                          <a:latin typeface="Arial" pitchFamily="34" charset="0"/>
                          <a:cs typeface="Arial" pitchFamily="34" charset="0"/>
                        </a:rPr>
                        <a:t>Gender</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Male </a:t>
                      </a:r>
                      <a:r>
                        <a:rPr lang="en-US" sz="1800" b="1" dirty="0" err="1" smtClean="0">
                          <a:latin typeface="Arial" pitchFamily="34" charset="0"/>
                          <a:cs typeface="Arial" pitchFamily="34" charset="0"/>
                        </a:rPr>
                        <a:t>vs</a:t>
                      </a:r>
                      <a:r>
                        <a:rPr lang="en-US" sz="1800" b="1" baseline="0" dirty="0" smtClean="0">
                          <a:latin typeface="Arial" pitchFamily="34" charset="0"/>
                          <a:cs typeface="Arial" pitchFamily="34" charset="0"/>
                        </a:rPr>
                        <a:t> Female</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1" dirty="0" smtClean="0">
                          <a:latin typeface="Arial" pitchFamily="34" charset="0"/>
                          <a:cs typeface="Arial" pitchFamily="34" charset="0"/>
                        </a:rPr>
                        <a:t>0.60 (0.41, 0.87)</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0.007</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dirty="0" smtClean="0">
                          <a:latin typeface="Arial" pitchFamily="34" charset="0"/>
                          <a:cs typeface="Arial" pitchFamily="34" charset="0"/>
                        </a:rPr>
                        <a:t>RT Technique</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3D </a:t>
                      </a:r>
                      <a:r>
                        <a:rPr lang="en-US" sz="1800" dirty="0" err="1" smtClean="0">
                          <a:latin typeface="Arial" pitchFamily="34" charset="0"/>
                          <a:cs typeface="Arial" pitchFamily="34" charset="0"/>
                        </a:rPr>
                        <a:t>vs</a:t>
                      </a:r>
                      <a:r>
                        <a:rPr lang="en-US" sz="1800" dirty="0" smtClean="0">
                          <a:latin typeface="Arial" pitchFamily="34" charset="0"/>
                          <a:cs typeface="Arial" pitchFamily="34" charset="0"/>
                        </a:rPr>
                        <a:t> IMRT</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dirty="0" smtClean="0">
                          <a:latin typeface="Arial" pitchFamily="34" charset="0"/>
                          <a:cs typeface="Arial" pitchFamily="34" charset="0"/>
                        </a:rPr>
                        <a:t>0.93 (0.65,</a:t>
                      </a:r>
                      <a:r>
                        <a:rPr lang="en-US" sz="1800" baseline="0" dirty="0" smtClean="0">
                          <a:latin typeface="Arial" pitchFamily="34" charset="0"/>
                          <a:cs typeface="Arial" pitchFamily="34" charset="0"/>
                        </a:rPr>
                        <a:t> 1.32)</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0.68</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dirty="0" smtClean="0">
                          <a:latin typeface="Arial" pitchFamily="34" charset="0"/>
                          <a:cs typeface="Arial" pitchFamily="34" charset="0"/>
                        </a:rPr>
                        <a:t>PET Staging</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No </a:t>
                      </a:r>
                      <a:r>
                        <a:rPr lang="en-US" sz="1800" dirty="0" err="1" smtClean="0">
                          <a:latin typeface="Arial" pitchFamily="34" charset="0"/>
                          <a:cs typeface="Arial" pitchFamily="34" charset="0"/>
                        </a:rPr>
                        <a:t>vs</a:t>
                      </a:r>
                      <a:r>
                        <a:rPr lang="en-US" sz="1800" dirty="0" smtClean="0">
                          <a:latin typeface="Arial" pitchFamily="34" charset="0"/>
                          <a:cs typeface="Arial" pitchFamily="34" charset="0"/>
                        </a:rPr>
                        <a:t> yes</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dirty="0" smtClean="0">
                          <a:latin typeface="Arial" pitchFamily="34" charset="0"/>
                          <a:cs typeface="Arial" pitchFamily="34" charset="0"/>
                        </a:rPr>
                        <a:t>0.93 (0.65, 1.32)</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0.68</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dirty="0" smtClean="0">
                          <a:latin typeface="Arial" pitchFamily="34" charset="0"/>
                          <a:cs typeface="Arial" pitchFamily="34" charset="0"/>
                        </a:rPr>
                        <a:t>Max Related</a:t>
                      </a:r>
                      <a:r>
                        <a:rPr lang="en-US" sz="1800" baseline="0" dirty="0" smtClean="0">
                          <a:latin typeface="Arial" pitchFamily="34" charset="0"/>
                          <a:cs typeface="Arial" pitchFamily="34" charset="0"/>
                        </a:rPr>
                        <a:t> </a:t>
                      </a:r>
                      <a:r>
                        <a:rPr lang="en-US" sz="1800" baseline="0" dirty="0" err="1" smtClean="0">
                          <a:latin typeface="Arial" pitchFamily="34" charset="0"/>
                          <a:cs typeface="Arial" pitchFamily="34" charset="0"/>
                        </a:rPr>
                        <a:t>Tox</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&lt;grade 3</a:t>
                      </a:r>
                      <a:r>
                        <a:rPr lang="en-US" sz="1800" baseline="0" dirty="0" smtClean="0">
                          <a:latin typeface="Arial" pitchFamily="34" charset="0"/>
                          <a:cs typeface="Arial" pitchFamily="34" charset="0"/>
                        </a:rPr>
                        <a:t> </a:t>
                      </a:r>
                      <a:r>
                        <a:rPr lang="en-US" sz="1800" baseline="0" dirty="0" err="1" smtClean="0">
                          <a:latin typeface="Arial" pitchFamily="34" charset="0"/>
                          <a:cs typeface="Arial" pitchFamily="34" charset="0"/>
                        </a:rPr>
                        <a:t>vs</a:t>
                      </a:r>
                      <a:r>
                        <a:rPr lang="en-US" sz="1800" baseline="0" dirty="0" smtClean="0">
                          <a:latin typeface="Arial" pitchFamily="34" charset="0"/>
                          <a:cs typeface="Arial" pitchFamily="34" charset="0"/>
                        </a:rPr>
                        <a:t> ≥grade 3</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dirty="0" smtClean="0">
                          <a:latin typeface="Arial" pitchFamily="34" charset="0"/>
                          <a:cs typeface="Arial" pitchFamily="34" charset="0"/>
                        </a:rPr>
                        <a:t>1.13 (0.79, 1.78)</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0.42</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0" dirty="0" smtClean="0">
                          <a:latin typeface="Arial" pitchFamily="34" charset="0"/>
                          <a:cs typeface="Arial" pitchFamily="34" charset="0"/>
                        </a:rPr>
                        <a:t>Overall RT Review</a:t>
                      </a:r>
                      <a:endParaRPr lang="en-US" sz="1800" b="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Per protocol </a:t>
                      </a:r>
                      <a:r>
                        <a:rPr lang="en-US" sz="1800" b="0" dirty="0" err="1" smtClean="0">
                          <a:latin typeface="Arial" pitchFamily="34" charset="0"/>
                          <a:cs typeface="Arial" pitchFamily="34" charset="0"/>
                        </a:rPr>
                        <a:t>vs</a:t>
                      </a:r>
                      <a:r>
                        <a:rPr lang="en-US" sz="1800" b="0" dirty="0" smtClean="0">
                          <a:latin typeface="Arial" pitchFamily="34" charset="0"/>
                          <a:cs typeface="Arial" pitchFamily="34" charset="0"/>
                        </a:rPr>
                        <a:t> not</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0" dirty="0" smtClean="0">
                          <a:latin typeface="Arial" pitchFamily="34" charset="0"/>
                          <a:cs typeface="Arial" pitchFamily="34" charset="0"/>
                        </a:rPr>
                        <a:t>1.33 (0.84, 2.11)</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0.22</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dirty="0" smtClean="0">
                          <a:latin typeface="Arial" pitchFamily="34" charset="0"/>
                          <a:cs typeface="Arial" pitchFamily="34" charset="0"/>
                        </a:rPr>
                        <a:t>GTV</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Continuous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1" dirty="0" smtClean="0">
                          <a:latin typeface="Arial" pitchFamily="34" charset="0"/>
                          <a:cs typeface="Arial" pitchFamily="34" charset="0"/>
                        </a:rPr>
                        <a:t>1.002 (1.001, 1.004)</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0.005</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dirty="0" smtClean="0">
                          <a:latin typeface="Arial" pitchFamily="34" charset="0"/>
                          <a:cs typeface="Arial" pitchFamily="34" charset="0"/>
                        </a:rPr>
                        <a:t>PTV</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Continuous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1" dirty="0" smtClean="0">
                          <a:latin typeface="Arial" pitchFamily="34" charset="0"/>
                          <a:cs typeface="Arial" pitchFamily="34" charset="0"/>
                        </a:rPr>
                        <a:t>1.001 (1.000,</a:t>
                      </a:r>
                      <a:r>
                        <a:rPr lang="en-US" sz="1800" b="1" baseline="0" dirty="0" smtClean="0">
                          <a:latin typeface="Arial" pitchFamily="34" charset="0"/>
                          <a:cs typeface="Arial" pitchFamily="34" charset="0"/>
                        </a:rPr>
                        <a:t> 1.002)</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0.002</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0" dirty="0" smtClean="0">
                          <a:latin typeface="Arial" pitchFamily="34" charset="0"/>
                          <a:cs typeface="Arial" pitchFamily="34" charset="0"/>
                        </a:rPr>
                        <a:t>Mean Margin to PTV</a:t>
                      </a:r>
                      <a:endParaRPr lang="en-US" sz="1800" b="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Continuous</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0" dirty="0" smtClean="0">
                          <a:latin typeface="Arial" pitchFamily="34" charset="0"/>
                          <a:cs typeface="Arial" pitchFamily="34" charset="0"/>
                        </a:rPr>
                        <a:t>0.95 (0.89, 1.02)</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0.16</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0" dirty="0" smtClean="0">
                          <a:latin typeface="Arial" pitchFamily="34" charset="0"/>
                          <a:cs typeface="Arial" pitchFamily="34" charset="0"/>
                        </a:rPr>
                        <a:t>Lung V5</a:t>
                      </a:r>
                      <a:endParaRPr lang="en-US" sz="1800" b="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Continuous</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0" dirty="0" smtClean="0">
                          <a:latin typeface="Arial" pitchFamily="34" charset="0"/>
                          <a:cs typeface="Arial" pitchFamily="34" charset="0"/>
                        </a:rPr>
                        <a:t>1.012 (1.000, 1.024)</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0" dirty="0" smtClean="0">
                          <a:latin typeface="Arial" pitchFamily="34" charset="0"/>
                          <a:cs typeface="Arial" pitchFamily="34" charset="0"/>
                        </a:rPr>
                        <a:t>0.0537</a:t>
                      </a: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i="0" dirty="0" smtClean="0">
                          <a:latin typeface="Arial" pitchFamily="34" charset="0"/>
                          <a:cs typeface="Arial" pitchFamily="34" charset="0"/>
                        </a:rPr>
                        <a:t>Heart V5</a:t>
                      </a:r>
                      <a:endParaRPr lang="en-US" sz="1800" b="1" i="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i="0" dirty="0" smtClean="0">
                          <a:latin typeface="Arial" pitchFamily="34" charset="0"/>
                          <a:cs typeface="Arial" pitchFamily="34" charset="0"/>
                        </a:rPr>
                        <a:t>Continuous</a:t>
                      </a:r>
                      <a:endParaRPr lang="en-US" sz="1800" b="1" i="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1" i="0" dirty="0" smtClean="0">
                          <a:latin typeface="Arial" pitchFamily="34" charset="0"/>
                          <a:cs typeface="Arial" pitchFamily="34" charset="0"/>
                        </a:rPr>
                        <a:t>1.013 (1.006, 1.019)</a:t>
                      </a:r>
                      <a:endParaRPr lang="en-US" sz="1800" b="1" i="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i="0" dirty="0" smtClean="0">
                          <a:latin typeface="Arial" pitchFamily="34" charset="0"/>
                          <a:cs typeface="Arial" pitchFamily="34" charset="0"/>
                        </a:rPr>
                        <a:t>&lt;0.0001</a:t>
                      </a:r>
                      <a:endParaRPr lang="en-US" sz="1800" b="1" i="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68362"/>
          </a:xfrm>
        </p:spPr>
        <p:txBody>
          <a:bodyPr/>
          <a:lstStyle/>
          <a:p>
            <a:r>
              <a:rPr lang="en-US" dirty="0" smtClean="0"/>
              <a:t>Multivariate Cox Model</a:t>
            </a:r>
            <a:br>
              <a:rPr lang="en-US" dirty="0" smtClean="0"/>
            </a:br>
            <a:r>
              <a:rPr lang="en-US" dirty="0" smtClean="0"/>
              <a:t>Backwards Selection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203556213"/>
              </p:ext>
            </p:extLst>
          </p:nvPr>
        </p:nvGraphicFramePr>
        <p:xfrm>
          <a:off x="228600" y="1905000"/>
          <a:ext cx="8458201" cy="3132586"/>
        </p:xfrm>
        <a:graphic>
          <a:graphicData uri="http://schemas.openxmlformats.org/drawingml/2006/table">
            <a:tbl>
              <a:tblPr firstRow="1" bandRow="1">
                <a:tableStyleId>{2D5ABB26-0587-4C30-8999-92F81FD0307C}</a:tableStyleId>
              </a:tblPr>
              <a:tblGrid>
                <a:gridCol w="2483141"/>
                <a:gridCol w="2469859"/>
                <a:gridCol w="2286000"/>
                <a:gridCol w="1219201"/>
              </a:tblGrid>
              <a:tr h="457200">
                <a:tc>
                  <a:txBody>
                    <a:bodyPr/>
                    <a:lstStyle/>
                    <a:p>
                      <a:r>
                        <a:rPr lang="en-US" sz="1800" b="1" dirty="0" smtClean="0">
                          <a:latin typeface="Arial" pitchFamily="34" charset="0"/>
                          <a:cs typeface="Arial" pitchFamily="34" charset="0"/>
                        </a:rPr>
                        <a:t>Covariate</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Comparison</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HR (95% CI)</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p-value</a:t>
                      </a:r>
                      <a:r>
                        <a:rPr lang="en-US" sz="1800" b="1" baseline="0" dirty="0" smtClean="0">
                          <a:latin typeface="Arial" pitchFamily="34" charset="0"/>
                          <a:cs typeface="Arial" pitchFamily="34" charset="0"/>
                        </a:rPr>
                        <a:t> </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a:txBody>
                    <a:bodyPr/>
                    <a:lstStyle/>
                    <a:p>
                      <a:pPr algn="l"/>
                      <a:r>
                        <a:rPr lang="en-US" sz="1800" b="1" dirty="0" smtClean="0">
                          <a:latin typeface="Arial" pitchFamily="34" charset="0"/>
                          <a:cs typeface="Arial" pitchFamily="34" charset="0"/>
                        </a:rPr>
                        <a:t>Radiation dose</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60</a:t>
                      </a:r>
                      <a:r>
                        <a:rPr lang="en-US" sz="1800" b="1" baseline="0" dirty="0" smtClean="0">
                          <a:latin typeface="Arial" pitchFamily="34" charset="0"/>
                          <a:cs typeface="Arial" pitchFamily="34" charset="0"/>
                        </a:rPr>
                        <a:t> </a:t>
                      </a:r>
                      <a:r>
                        <a:rPr lang="en-US" sz="1800" b="1" baseline="0" dirty="0" err="1" smtClean="0">
                          <a:latin typeface="Arial" pitchFamily="34" charset="0"/>
                          <a:cs typeface="Arial" pitchFamily="34" charset="0"/>
                        </a:rPr>
                        <a:t>Gy</a:t>
                      </a:r>
                      <a:r>
                        <a:rPr lang="en-US" sz="1800" b="1" baseline="0" dirty="0" smtClean="0">
                          <a:latin typeface="Arial" pitchFamily="34" charset="0"/>
                          <a:cs typeface="Arial" pitchFamily="34" charset="0"/>
                        </a:rPr>
                        <a:t> </a:t>
                      </a:r>
                      <a:r>
                        <a:rPr lang="en-US" sz="1800" b="1" baseline="0" dirty="0" err="1" smtClean="0">
                          <a:latin typeface="Arial" pitchFamily="34" charset="0"/>
                          <a:cs typeface="Arial" pitchFamily="34" charset="0"/>
                        </a:rPr>
                        <a:t>vs</a:t>
                      </a:r>
                      <a:r>
                        <a:rPr lang="en-US" sz="1800" b="1" baseline="0" dirty="0" smtClean="0">
                          <a:latin typeface="Arial" pitchFamily="34" charset="0"/>
                          <a:cs typeface="Arial" pitchFamily="34" charset="0"/>
                        </a:rPr>
                        <a:t> 74 </a:t>
                      </a:r>
                      <a:r>
                        <a:rPr lang="en-US" sz="1800" b="1" baseline="0" dirty="0" err="1" smtClean="0">
                          <a:latin typeface="Arial" pitchFamily="34" charset="0"/>
                          <a:cs typeface="Arial" pitchFamily="34" charset="0"/>
                        </a:rPr>
                        <a:t>Gy</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1.55 (1.07,</a:t>
                      </a:r>
                      <a:r>
                        <a:rPr lang="en-US" sz="1800" b="1" baseline="0" dirty="0" smtClean="0">
                          <a:latin typeface="Arial" pitchFamily="34" charset="0"/>
                          <a:cs typeface="Arial" pitchFamily="34" charset="0"/>
                        </a:rPr>
                        <a:t> 2.23)</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b="1" dirty="0" smtClean="0">
                          <a:latin typeface="Arial" pitchFamily="34" charset="0"/>
                          <a:cs typeface="Arial" pitchFamily="34" charset="0"/>
                        </a:rPr>
                        <a:t>0.020</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381000">
                <a:tc>
                  <a:txBody>
                    <a:bodyPr/>
                    <a:lstStyle/>
                    <a:p>
                      <a:pPr algn="l"/>
                      <a:r>
                        <a:rPr lang="en-US" sz="1800" b="1" dirty="0" smtClean="0">
                          <a:latin typeface="Arial" pitchFamily="34" charset="0"/>
                          <a:cs typeface="Arial" pitchFamily="34" charset="0"/>
                        </a:rPr>
                        <a:t>Histology</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Non-</a:t>
                      </a:r>
                      <a:r>
                        <a:rPr lang="en-US" sz="1800" b="1" dirty="0" err="1" smtClean="0">
                          <a:latin typeface="Arial" pitchFamily="34" charset="0"/>
                          <a:cs typeface="Arial" pitchFamily="34" charset="0"/>
                        </a:rPr>
                        <a:t>squam</a:t>
                      </a:r>
                      <a:r>
                        <a:rPr lang="en-US" sz="1800" b="1" dirty="0" smtClean="0">
                          <a:latin typeface="Arial" pitchFamily="34" charset="0"/>
                          <a:cs typeface="Arial" pitchFamily="34" charset="0"/>
                        </a:rPr>
                        <a:t> </a:t>
                      </a:r>
                      <a:r>
                        <a:rPr lang="en-US" sz="1800" b="1" dirty="0" err="1" smtClean="0">
                          <a:latin typeface="Arial" pitchFamily="34" charset="0"/>
                          <a:cs typeface="Arial" pitchFamily="34" charset="0"/>
                        </a:rPr>
                        <a:t>vs</a:t>
                      </a:r>
                      <a:r>
                        <a:rPr lang="en-US" sz="1800" b="1" dirty="0" smtClean="0">
                          <a:latin typeface="Arial" pitchFamily="34" charset="0"/>
                          <a:cs typeface="Arial" pitchFamily="34" charset="0"/>
                        </a:rPr>
                        <a:t> </a:t>
                      </a:r>
                      <a:r>
                        <a:rPr lang="en-US" sz="1800" b="1" dirty="0" err="1" smtClean="0">
                          <a:latin typeface="Arial" pitchFamily="34" charset="0"/>
                          <a:cs typeface="Arial" pitchFamily="34" charset="0"/>
                        </a:rPr>
                        <a:t>Squam</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1.37 (0.94, 1.98)</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0.097</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dirty="0" smtClean="0">
                          <a:latin typeface="Arial" pitchFamily="34" charset="0"/>
                          <a:cs typeface="Arial" pitchFamily="34" charset="0"/>
                        </a:rPr>
                        <a:t>GTV (ITV if GTV unavailable)</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Continuous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a:r>
                        <a:rPr lang="en-US" sz="1800" b="1" dirty="0" smtClean="0">
                          <a:latin typeface="Arial" pitchFamily="34" charset="0"/>
                          <a:cs typeface="Arial" pitchFamily="34" charset="0"/>
                        </a:rPr>
                        <a:t>1.002 (1.000, 1.003)</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b="1" dirty="0" smtClean="0">
                          <a:latin typeface="Arial" pitchFamily="34" charset="0"/>
                          <a:cs typeface="Arial" pitchFamily="34" charset="0"/>
                        </a:rPr>
                        <a:t>0.034</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r h="374116">
                <a:tc>
                  <a:txBody>
                    <a:bodyPr/>
                    <a:lstStyle/>
                    <a:p>
                      <a:r>
                        <a:rPr lang="en-US" sz="1800" b="1" dirty="0" smtClean="0">
                          <a:latin typeface="Arial" pitchFamily="34" charset="0"/>
                          <a:cs typeface="Arial" pitchFamily="34" charset="0"/>
                        </a:rPr>
                        <a:t>Heart V5</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Continuous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1.010 (1.004, 1.017)</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0.002</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74116">
                <a:tc gridSpan="4">
                  <a:txBody>
                    <a:bodyPr/>
                    <a:lstStyle/>
                    <a:p>
                      <a:r>
                        <a:rPr lang="en-US" sz="1800" b="0" dirty="0" smtClean="0">
                          <a:latin typeface="Arial" pitchFamily="34" charset="0"/>
                          <a:cs typeface="Arial" pitchFamily="34" charset="0"/>
                        </a:rPr>
                        <a:t>Exit criteria = p&gt;0.10; radiation dose and histology forced to remain</a:t>
                      </a:r>
                    </a:p>
                    <a:p>
                      <a:r>
                        <a:rPr lang="en-US" sz="1800" b="0" dirty="0" smtClean="0">
                          <a:latin typeface="Arial" pitchFamily="34" charset="0"/>
                          <a:cs typeface="Arial" pitchFamily="34" charset="0"/>
                        </a:rPr>
                        <a:t>Covariates</a:t>
                      </a:r>
                      <a:r>
                        <a:rPr lang="en-US" sz="1800" b="0" baseline="0" dirty="0" smtClean="0">
                          <a:latin typeface="Arial" pitchFamily="34" charset="0"/>
                          <a:cs typeface="Arial" pitchFamily="34" charset="0"/>
                        </a:rPr>
                        <a:t> dropped from the model were: gender, age, lung V5.</a:t>
                      </a:r>
                      <a:endParaRPr lang="en-US" sz="1800" b="0" dirty="0">
                        <a:latin typeface="Arial" pitchFamily="34" charset="0"/>
                        <a:cs typeface="Arial" pitchFamily="34" charset="0"/>
                      </a:endParaRPr>
                    </a:p>
                  </a:txBody>
                  <a:tcPr marT="45725" marB="45725">
                    <a:lnT w="12700" cap="flat" cmpd="sng" algn="ctr">
                      <a:solidFill>
                        <a:schemeClr val="tx1"/>
                      </a:solidFill>
                      <a:prstDash val="solid"/>
                      <a:round/>
                      <a:headEnd type="none" w="med" len="med"/>
                      <a:tailEnd type="none" w="med" len="med"/>
                    </a:lnT>
                  </a:tcPr>
                </a:tc>
                <a:tc hMerge="1">
                  <a:txBody>
                    <a:bodyPr/>
                    <a:lstStyle/>
                    <a:p>
                      <a:pPr algn="ct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hMerge="1">
                  <a:txBody>
                    <a:bodyPr/>
                    <a:lstStyle/>
                    <a:p>
                      <a:pPr algn="ct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algn="ctr"/>
                      <a:endParaRPr lang="en-US" sz="1800" b="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dirty="0" smtClean="0"/>
              <a:t>What might have happened? </a:t>
            </a:r>
            <a:endParaRPr lang="en-US" dirty="0"/>
          </a:p>
        </p:txBody>
      </p:sp>
      <p:sp>
        <p:nvSpPr>
          <p:cNvPr id="3" name="Content Placeholder 2"/>
          <p:cNvSpPr>
            <a:spLocks noGrp="1"/>
          </p:cNvSpPr>
          <p:nvPr>
            <p:ph idx="1"/>
          </p:nvPr>
        </p:nvSpPr>
        <p:spPr>
          <a:xfrm>
            <a:off x="457200" y="1036637"/>
            <a:ext cx="8229600" cy="4830763"/>
          </a:xfrm>
        </p:spPr>
        <p:txBody>
          <a:bodyPr/>
          <a:lstStyle/>
          <a:p>
            <a:pPr>
              <a:lnSpc>
                <a:spcPct val="90000"/>
              </a:lnSpc>
            </a:pPr>
            <a:r>
              <a:rPr lang="en-US" sz="2800" b="1" dirty="0" smtClean="0"/>
              <a:t>74 </a:t>
            </a:r>
            <a:r>
              <a:rPr lang="en-US" sz="2800" b="1" dirty="0" err="1" smtClean="0"/>
              <a:t>Gy</a:t>
            </a:r>
            <a:r>
              <a:rPr lang="en-US" sz="2800" b="1" dirty="0" smtClean="0"/>
              <a:t> given over too long an interval?</a:t>
            </a:r>
          </a:p>
          <a:p>
            <a:pPr lvl="1">
              <a:lnSpc>
                <a:spcPct val="90000"/>
              </a:lnSpc>
            </a:pPr>
            <a:r>
              <a:rPr lang="en-US" dirty="0" smtClean="0"/>
              <a:t>Possibly.  Let’s see if RTOG 1106 helps.</a:t>
            </a:r>
          </a:p>
          <a:p>
            <a:pPr>
              <a:lnSpc>
                <a:spcPct val="90000"/>
              </a:lnSpc>
            </a:pPr>
            <a:r>
              <a:rPr lang="en-US" sz="2800" b="1" dirty="0" smtClean="0"/>
              <a:t>Toxicity?  </a:t>
            </a:r>
          </a:p>
          <a:p>
            <a:pPr lvl="1">
              <a:lnSpc>
                <a:spcPct val="90000"/>
              </a:lnSpc>
            </a:pPr>
            <a:r>
              <a:rPr lang="en-US" dirty="0" smtClean="0"/>
              <a:t>I doubt it, no statistical difference between arms</a:t>
            </a:r>
          </a:p>
          <a:p>
            <a:pPr>
              <a:lnSpc>
                <a:spcPct val="90000"/>
              </a:lnSpc>
            </a:pPr>
            <a:r>
              <a:rPr lang="en-US" sz="2800" b="1" dirty="0" smtClean="0"/>
              <a:t>Chemotherapy delivery/compliance? </a:t>
            </a:r>
          </a:p>
          <a:p>
            <a:pPr lvl="1">
              <a:lnSpc>
                <a:spcPct val="90000"/>
              </a:lnSpc>
            </a:pPr>
            <a:r>
              <a:rPr lang="en-US" dirty="0" smtClean="0"/>
              <a:t>Not apparent </a:t>
            </a:r>
          </a:p>
          <a:p>
            <a:pPr>
              <a:lnSpc>
                <a:spcPct val="90000"/>
              </a:lnSpc>
            </a:pPr>
            <a:r>
              <a:rPr lang="en-US" sz="2800" b="1" dirty="0" smtClean="0"/>
              <a:t>RT compliance; GTV misses?</a:t>
            </a:r>
          </a:p>
          <a:p>
            <a:pPr lvl="1">
              <a:lnSpc>
                <a:spcPct val="90000"/>
              </a:lnSpc>
            </a:pPr>
            <a:r>
              <a:rPr lang="en-US" dirty="0" smtClean="0"/>
              <a:t>Under review</a:t>
            </a:r>
          </a:p>
          <a:p>
            <a:pPr>
              <a:lnSpc>
                <a:spcPct val="90000"/>
              </a:lnSpc>
            </a:pPr>
            <a:r>
              <a:rPr lang="en-US" sz="2800" b="1" dirty="0" smtClean="0"/>
              <a:t>Heart dose</a:t>
            </a:r>
          </a:p>
          <a:p>
            <a:pPr lvl="1">
              <a:lnSpc>
                <a:spcPct val="90000"/>
              </a:lnSpc>
            </a:pPr>
            <a:r>
              <a:rPr lang="en-US" dirty="0" smtClean="0"/>
              <a:t>Under review</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Case 151</a:t>
            </a:r>
          </a:p>
        </p:txBody>
      </p:sp>
      <p:pic>
        <p:nvPicPr>
          <p:cNvPr id="10243" name="Picture 2"/>
          <p:cNvPicPr>
            <a:picLocks noGrp="1" noChangeAspect="1" noChangeArrowheads="1"/>
          </p:cNvPicPr>
          <p:nvPr>
            <p:ph idx="1"/>
          </p:nvPr>
        </p:nvPicPr>
        <p:blipFill>
          <a:blip r:embed="rId3" cstate="print"/>
          <a:srcRect/>
          <a:stretch>
            <a:fillRect/>
          </a:stretch>
        </p:blipFill>
        <p:spPr>
          <a:xfrm>
            <a:off x="0" y="1371600"/>
            <a:ext cx="4722813" cy="3429000"/>
          </a:xfrm>
          <a:noFill/>
        </p:spPr>
      </p:pic>
      <p:pic>
        <p:nvPicPr>
          <p:cNvPr id="10244" name="Picture 3"/>
          <p:cNvPicPr>
            <a:picLocks noChangeAspect="1" noChangeArrowheads="1"/>
          </p:cNvPicPr>
          <p:nvPr/>
        </p:nvPicPr>
        <p:blipFill>
          <a:blip r:embed="rId4" cstate="print"/>
          <a:srcRect/>
          <a:stretch>
            <a:fillRect/>
          </a:stretch>
        </p:blipFill>
        <p:spPr bwMode="auto">
          <a:xfrm>
            <a:off x="5181600" y="1371600"/>
            <a:ext cx="3352800" cy="2505075"/>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Case 247</a:t>
            </a:r>
          </a:p>
        </p:txBody>
      </p:sp>
      <p:pic>
        <p:nvPicPr>
          <p:cNvPr id="14339" name="Picture 2"/>
          <p:cNvPicPr>
            <a:picLocks noGrp="1" noChangeAspect="1" noChangeArrowheads="1"/>
          </p:cNvPicPr>
          <p:nvPr>
            <p:ph idx="1"/>
          </p:nvPr>
        </p:nvPicPr>
        <p:blipFill>
          <a:blip r:embed="rId3" cstate="print"/>
          <a:srcRect/>
          <a:stretch>
            <a:fillRect/>
          </a:stretch>
        </p:blipFill>
        <p:spPr>
          <a:xfrm>
            <a:off x="504825" y="1447800"/>
            <a:ext cx="4495800" cy="4438650"/>
          </a:xfrm>
          <a:noFill/>
        </p:spPr>
      </p:pic>
      <p:pic>
        <p:nvPicPr>
          <p:cNvPr id="14340" name="Picture 3"/>
          <p:cNvPicPr>
            <a:picLocks noChangeAspect="1" noChangeArrowheads="1"/>
          </p:cNvPicPr>
          <p:nvPr/>
        </p:nvPicPr>
        <p:blipFill>
          <a:blip r:embed="rId4" cstate="print"/>
          <a:srcRect/>
          <a:stretch>
            <a:fillRect/>
          </a:stretch>
        </p:blipFill>
        <p:spPr bwMode="auto">
          <a:xfrm>
            <a:off x="5381625" y="1447800"/>
            <a:ext cx="3152775" cy="1914525"/>
          </a:xfrm>
          <a:prstGeom prst="rect">
            <a:avLst/>
          </a:prstGeom>
          <a:noFill/>
          <a:ln w="9525">
            <a:solidFill>
              <a:schemeClr val="tx1"/>
            </a:solidFill>
            <a:miter lim="800000"/>
            <a:headEnd/>
            <a:tailEnd/>
          </a:ln>
        </p:spPr>
      </p:pic>
      <p:cxnSp>
        <p:nvCxnSpPr>
          <p:cNvPr id="7" name="Straight Arrow Connector 6"/>
          <p:cNvCxnSpPr/>
          <p:nvPr/>
        </p:nvCxnSpPr>
        <p:spPr>
          <a:xfrm flipH="1">
            <a:off x="2333625" y="2438400"/>
            <a:ext cx="866775" cy="4572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4342" name="TextBox 7"/>
          <p:cNvSpPr txBox="1">
            <a:spLocks noChangeArrowheads="1"/>
          </p:cNvSpPr>
          <p:nvPr/>
        </p:nvSpPr>
        <p:spPr bwMode="auto">
          <a:xfrm>
            <a:off x="3200400" y="2209800"/>
            <a:ext cx="1676400" cy="923925"/>
          </a:xfrm>
          <a:prstGeom prst="rect">
            <a:avLst/>
          </a:prstGeom>
          <a:noFill/>
          <a:ln w="9525">
            <a:noFill/>
            <a:miter lim="800000"/>
            <a:headEnd/>
            <a:tailEnd/>
          </a:ln>
        </p:spPr>
        <p:txBody>
          <a:bodyPr>
            <a:spAutoFit/>
          </a:bodyPr>
          <a:lstStyle/>
          <a:p>
            <a:r>
              <a:rPr lang="en-US" b="1" dirty="0">
                <a:solidFill>
                  <a:schemeClr val="bg1"/>
                </a:solidFill>
                <a:latin typeface="Calibri" pitchFamily="34" charset="0"/>
              </a:rPr>
              <a:t>GTV outside contour. No CTV</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Case 344</a:t>
            </a:r>
          </a:p>
        </p:txBody>
      </p:sp>
      <p:pic>
        <p:nvPicPr>
          <p:cNvPr id="17411" name="Picture 2"/>
          <p:cNvPicPr>
            <a:picLocks noGrp="1" noChangeAspect="1" noChangeArrowheads="1"/>
          </p:cNvPicPr>
          <p:nvPr>
            <p:ph idx="1"/>
          </p:nvPr>
        </p:nvPicPr>
        <p:blipFill>
          <a:blip r:embed="rId3" cstate="print"/>
          <a:srcRect/>
          <a:stretch>
            <a:fillRect/>
          </a:stretch>
        </p:blipFill>
        <p:spPr>
          <a:xfrm>
            <a:off x="152400" y="1447800"/>
            <a:ext cx="5472113" cy="3886200"/>
          </a:xfrm>
          <a:noFill/>
        </p:spPr>
      </p:pic>
      <p:sp>
        <p:nvSpPr>
          <p:cNvPr id="17412" name="TextBox 4"/>
          <p:cNvSpPr txBox="1">
            <a:spLocks noChangeArrowheads="1"/>
          </p:cNvSpPr>
          <p:nvPr/>
        </p:nvSpPr>
        <p:spPr bwMode="auto">
          <a:xfrm>
            <a:off x="3429000" y="5715000"/>
            <a:ext cx="2057400" cy="369888"/>
          </a:xfrm>
          <a:prstGeom prst="rect">
            <a:avLst/>
          </a:prstGeom>
          <a:noFill/>
          <a:ln w="9525">
            <a:noFill/>
            <a:miter lim="800000"/>
            <a:headEnd/>
            <a:tailEnd/>
          </a:ln>
        </p:spPr>
        <p:txBody>
          <a:bodyPr>
            <a:spAutoFit/>
          </a:bodyPr>
          <a:lstStyle/>
          <a:p>
            <a:r>
              <a:rPr lang="en-US">
                <a:latin typeface="Calibri" pitchFamily="34" charset="0"/>
              </a:rPr>
              <a:t>No margin on GTV</a:t>
            </a:r>
          </a:p>
        </p:txBody>
      </p:sp>
      <p:cxnSp>
        <p:nvCxnSpPr>
          <p:cNvPr id="7" name="Straight Arrow Connector 6"/>
          <p:cNvCxnSpPr/>
          <p:nvPr/>
        </p:nvCxnSpPr>
        <p:spPr>
          <a:xfrm flipH="1" flipV="1">
            <a:off x="3124200" y="4495800"/>
            <a:ext cx="762000" cy="1066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7414" name="Picture 3"/>
          <p:cNvPicPr>
            <a:picLocks noChangeAspect="1" noChangeArrowheads="1"/>
          </p:cNvPicPr>
          <p:nvPr/>
        </p:nvPicPr>
        <p:blipFill>
          <a:blip r:embed="rId4" cstate="print"/>
          <a:srcRect/>
          <a:stretch>
            <a:fillRect/>
          </a:stretch>
        </p:blipFill>
        <p:spPr bwMode="auto">
          <a:xfrm>
            <a:off x="5562600" y="1447800"/>
            <a:ext cx="3409950" cy="22669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838200" y="152400"/>
            <a:ext cx="7772400" cy="1143000"/>
          </a:xfrm>
          <a:noFill/>
        </p:spPr>
        <p:txBody>
          <a:bodyPr/>
          <a:lstStyle/>
          <a:p>
            <a:r>
              <a:rPr lang="en-US" sz="1800" b="1" dirty="0" smtClean="0">
                <a:solidFill>
                  <a:srgbClr val="000000"/>
                </a:solidFill>
                <a:effectLst/>
              </a:rPr>
              <a:t>RTOG 02-29: A Phase II Trial of </a:t>
            </a:r>
            <a:r>
              <a:rPr lang="en-US" sz="1800" b="1" dirty="0" err="1" smtClean="0">
                <a:solidFill>
                  <a:srgbClr val="000000"/>
                </a:solidFill>
                <a:effectLst/>
              </a:rPr>
              <a:t>Neoadjuvant</a:t>
            </a:r>
            <a:r>
              <a:rPr lang="en-US" sz="1800" b="1" dirty="0" smtClean="0">
                <a:solidFill>
                  <a:srgbClr val="000000"/>
                </a:solidFill>
                <a:effectLst/>
              </a:rPr>
              <a:t> Therapy with Concurrent Chemotherapy and Full Dose Radiotherapy Followed by Surgical Resection and Consolidative Therapy for </a:t>
            </a:r>
            <a:r>
              <a:rPr lang="en-US" sz="1800" dirty="0">
                <a:solidFill>
                  <a:srgbClr val="000000"/>
                </a:solidFill>
              </a:rPr>
              <a:t>Locally Advanced </a:t>
            </a:r>
            <a:r>
              <a:rPr lang="en-US" sz="1800" b="1" dirty="0" smtClean="0">
                <a:solidFill>
                  <a:srgbClr val="000000"/>
                </a:solidFill>
                <a:effectLst/>
              </a:rPr>
              <a:t>NSCLC</a:t>
            </a:r>
          </a:p>
        </p:txBody>
      </p:sp>
      <p:sp>
        <p:nvSpPr>
          <p:cNvPr id="50179" name="Rectangle 3"/>
          <p:cNvSpPr>
            <a:spLocks noChangeArrowheads="1"/>
          </p:cNvSpPr>
          <p:nvPr/>
        </p:nvSpPr>
        <p:spPr bwMode="auto">
          <a:xfrm>
            <a:off x="1828800" y="1371600"/>
            <a:ext cx="5181600" cy="1370806"/>
          </a:xfrm>
          <a:prstGeom prst="rect">
            <a:avLst/>
          </a:prstGeom>
          <a:solidFill>
            <a:srgbClr val="0070C0"/>
          </a:solidFill>
          <a:ln w="9525">
            <a:solidFill>
              <a:schemeClr val="tx1"/>
            </a:solidFill>
            <a:round/>
            <a:headEnd/>
            <a:tailEnd/>
          </a:ln>
        </p:spPr>
        <p:txBody>
          <a:bodyPr/>
          <a:lstStyle/>
          <a:p>
            <a:pPr algn="ctr"/>
            <a:r>
              <a:rPr lang="en-US" sz="1800" i="0" u="sng" dirty="0">
                <a:solidFill>
                  <a:srgbClr val="FFFF00"/>
                </a:solidFill>
              </a:rPr>
              <a:t>Induction </a:t>
            </a:r>
            <a:r>
              <a:rPr lang="en-US" sz="1800" i="0" u="sng" dirty="0" err="1">
                <a:solidFill>
                  <a:srgbClr val="FFFF00"/>
                </a:solidFill>
              </a:rPr>
              <a:t>Chemoradiation</a:t>
            </a:r>
            <a:endParaRPr lang="en-US" sz="1800" i="0" u="sng" dirty="0">
              <a:solidFill>
                <a:srgbClr val="FFFF00"/>
              </a:solidFill>
            </a:endParaRPr>
          </a:p>
          <a:p>
            <a:pPr algn="l"/>
            <a:r>
              <a:rPr lang="en-US" sz="1400" i="0" dirty="0" err="1">
                <a:solidFill>
                  <a:schemeClr val="bg1"/>
                </a:solidFill>
              </a:rPr>
              <a:t>Paclitaxel</a:t>
            </a:r>
            <a:r>
              <a:rPr lang="en-US" sz="1400" i="0" dirty="0">
                <a:solidFill>
                  <a:schemeClr val="bg1"/>
                </a:solidFill>
              </a:rPr>
              <a:t> and </a:t>
            </a:r>
            <a:r>
              <a:rPr lang="en-US" sz="1400" i="0" dirty="0" err="1">
                <a:solidFill>
                  <a:schemeClr val="bg1"/>
                </a:solidFill>
              </a:rPr>
              <a:t>Carboplatin</a:t>
            </a:r>
            <a:r>
              <a:rPr lang="en-US" sz="1400" i="0" dirty="0">
                <a:solidFill>
                  <a:schemeClr val="bg1"/>
                </a:solidFill>
              </a:rPr>
              <a:t> 1x/week for 6 weeks plus Concurrent RT:  </a:t>
            </a:r>
          </a:p>
          <a:p>
            <a:pPr algn="l"/>
            <a:r>
              <a:rPr lang="en-US" sz="1400" i="0" dirty="0">
                <a:solidFill>
                  <a:schemeClr val="bg1"/>
                </a:solidFill>
              </a:rPr>
              <a:t>1.8 </a:t>
            </a:r>
            <a:r>
              <a:rPr lang="en-US" sz="1400" i="0" dirty="0" err="1">
                <a:solidFill>
                  <a:schemeClr val="bg1"/>
                </a:solidFill>
              </a:rPr>
              <a:t>Gy</a:t>
            </a:r>
            <a:r>
              <a:rPr lang="en-US" sz="1400" i="0" dirty="0">
                <a:solidFill>
                  <a:schemeClr val="bg1"/>
                </a:solidFill>
              </a:rPr>
              <a:t>/day, 5fx/week, for a total of 50.4 </a:t>
            </a:r>
            <a:r>
              <a:rPr lang="en-US" sz="1400" i="0" dirty="0" err="1">
                <a:solidFill>
                  <a:schemeClr val="bg1"/>
                </a:solidFill>
              </a:rPr>
              <a:t>Gy</a:t>
            </a:r>
            <a:r>
              <a:rPr lang="en-US" sz="1400" i="0" dirty="0">
                <a:solidFill>
                  <a:schemeClr val="bg1"/>
                </a:solidFill>
              </a:rPr>
              <a:t> in 28 fractions</a:t>
            </a:r>
          </a:p>
          <a:p>
            <a:pPr algn="l"/>
            <a:r>
              <a:rPr lang="en-US" sz="1400" i="0" dirty="0">
                <a:solidFill>
                  <a:schemeClr val="bg1"/>
                </a:solidFill>
              </a:rPr>
              <a:t>Plus RT Boost: 1.8 </a:t>
            </a:r>
            <a:r>
              <a:rPr lang="en-US" sz="1400" i="0" dirty="0" err="1">
                <a:solidFill>
                  <a:schemeClr val="bg1"/>
                </a:solidFill>
              </a:rPr>
              <a:t>Gy</a:t>
            </a:r>
            <a:r>
              <a:rPr lang="en-US" sz="1400" i="0" dirty="0">
                <a:solidFill>
                  <a:schemeClr val="bg1"/>
                </a:solidFill>
              </a:rPr>
              <a:t>/day, 5fx/week, for a total of 10.8 </a:t>
            </a:r>
            <a:r>
              <a:rPr lang="en-US" sz="1400" i="0" dirty="0" err="1">
                <a:solidFill>
                  <a:schemeClr val="bg1"/>
                </a:solidFill>
              </a:rPr>
              <a:t>Gy</a:t>
            </a:r>
            <a:r>
              <a:rPr lang="en-US" sz="1400" i="0" dirty="0">
                <a:solidFill>
                  <a:schemeClr val="bg1"/>
                </a:solidFill>
              </a:rPr>
              <a:t>/ 6fx </a:t>
            </a:r>
          </a:p>
          <a:p>
            <a:pPr algn="l"/>
            <a:r>
              <a:rPr lang="en-US" sz="1400" i="0" dirty="0">
                <a:solidFill>
                  <a:schemeClr val="bg1"/>
                </a:solidFill>
              </a:rPr>
              <a:t>Total Dose 61.2 </a:t>
            </a:r>
            <a:r>
              <a:rPr lang="en-US" sz="1400" i="0" dirty="0" err="1">
                <a:solidFill>
                  <a:schemeClr val="bg1"/>
                </a:solidFill>
              </a:rPr>
              <a:t>Gy</a:t>
            </a:r>
            <a:endParaRPr lang="en-US" sz="1400" i="0" dirty="0">
              <a:solidFill>
                <a:schemeClr val="bg1"/>
              </a:solidFill>
            </a:endParaRPr>
          </a:p>
          <a:p>
            <a:endParaRPr lang="en-US" dirty="0"/>
          </a:p>
        </p:txBody>
      </p:sp>
      <p:sp>
        <p:nvSpPr>
          <p:cNvPr id="50180" name="Rectangle 4"/>
          <p:cNvSpPr>
            <a:spLocks noChangeArrowheads="1"/>
          </p:cNvSpPr>
          <p:nvPr/>
        </p:nvSpPr>
        <p:spPr bwMode="auto">
          <a:xfrm>
            <a:off x="2743200" y="3048794"/>
            <a:ext cx="3657600" cy="533400"/>
          </a:xfrm>
          <a:prstGeom prst="rect">
            <a:avLst/>
          </a:prstGeom>
          <a:solidFill>
            <a:srgbClr val="0070C0"/>
          </a:solidFill>
          <a:ln w="9525">
            <a:solidFill>
              <a:schemeClr val="tx1"/>
            </a:solidFill>
            <a:round/>
            <a:headEnd/>
            <a:tailEnd/>
          </a:ln>
        </p:spPr>
        <p:txBody>
          <a:bodyPr/>
          <a:lstStyle/>
          <a:p>
            <a:pPr algn="ctr"/>
            <a:r>
              <a:rPr lang="en-US" sz="1800" i="0">
                <a:solidFill>
                  <a:srgbClr val="FFFF00"/>
                </a:solidFill>
              </a:rPr>
              <a:t>Reassessment of Mediastinum: </a:t>
            </a:r>
          </a:p>
          <a:p>
            <a:pPr algn="ctr"/>
            <a:r>
              <a:rPr lang="en-US" sz="1200" i="0">
                <a:solidFill>
                  <a:schemeClr val="bg1"/>
                </a:solidFill>
              </a:rPr>
              <a:t>4 weeks post Induction Chemoradiation</a:t>
            </a:r>
          </a:p>
        </p:txBody>
      </p:sp>
      <p:sp>
        <p:nvSpPr>
          <p:cNvPr id="50181" name="Rectangle 5"/>
          <p:cNvSpPr>
            <a:spLocks noChangeArrowheads="1"/>
          </p:cNvSpPr>
          <p:nvPr/>
        </p:nvSpPr>
        <p:spPr bwMode="auto">
          <a:xfrm>
            <a:off x="1600200" y="4039394"/>
            <a:ext cx="2362200" cy="838200"/>
          </a:xfrm>
          <a:prstGeom prst="rect">
            <a:avLst/>
          </a:prstGeom>
          <a:solidFill>
            <a:srgbClr val="0070C0"/>
          </a:solidFill>
          <a:ln w="9525">
            <a:solidFill>
              <a:schemeClr val="tx1"/>
            </a:solidFill>
            <a:round/>
            <a:headEnd/>
            <a:tailEnd/>
          </a:ln>
        </p:spPr>
        <p:txBody>
          <a:bodyPr/>
          <a:lstStyle/>
          <a:p>
            <a:pPr algn="ctr"/>
            <a:r>
              <a:rPr lang="en-US" sz="1600" i="0" u="sng">
                <a:solidFill>
                  <a:srgbClr val="FFFF00"/>
                </a:solidFill>
              </a:rPr>
              <a:t>Resection</a:t>
            </a:r>
          </a:p>
          <a:p>
            <a:pPr algn="l"/>
            <a:r>
              <a:rPr lang="en-US" sz="1200" i="0">
                <a:solidFill>
                  <a:schemeClr val="bg1"/>
                </a:solidFill>
              </a:rPr>
              <a:t>Within 2 weeks of Reassessment and within 8 weeks of completion of Induction Chemoradiation</a:t>
            </a:r>
          </a:p>
        </p:txBody>
      </p:sp>
      <p:sp>
        <p:nvSpPr>
          <p:cNvPr id="50182" name="Rectangle 6"/>
          <p:cNvSpPr>
            <a:spLocks noChangeArrowheads="1"/>
          </p:cNvSpPr>
          <p:nvPr/>
        </p:nvSpPr>
        <p:spPr bwMode="auto">
          <a:xfrm>
            <a:off x="5029200" y="4039394"/>
            <a:ext cx="2362200" cy="838200"/>
          </a:xfrm>
          <a:prstGeom prst="rect">
            <a:avLst/>
          </a:prstGeom>
          <a:solidFill>
            <a:srgbClr val="0070C0"/>
          </a:solidFill>
          <a:ln w="9525">
            <a:solidFill>
              <a:schemeClr val="tx1"/>
            </a:solidFill>
            <a:round/>
            <a:headEnd/>
            <a:tailEnd/>
          </a:ln>
        </p:spPr>
        <p:txBody>
          <a:bodyPr/>
          <a:lstStyle/>
          <a:p>
            <a:pPr algn="ctr"/>
            <a:r>
              <a:rPr lang="en-US" sz="1600" i="0" u="sng">
                <a:solidFill>
                  <a:srgbClr val="FFFF00"/>
                </a:solidFill>
              </a:rPr>
              <a:t>Not Resectable</a:t>
            </a:r>
          </a:p>
          <a:p>
            <a:pPr algn="ctr"/>
            <a:r>
              <a:rPr lang="en-US" sz="1200" i="0">
                <a:solidFill>
                  <a:schemeClr val="bg1"/>
                </a:solidFill>
              </a:rPr>
              <a:t>Patient proceeds to Consolidation Chemotherapy</a:t>
            </a:r>
          </a:p>
        </p:txBody>
      </p:sp>
      <p:sp>
        <p:nvSpPr>
          <p:cNvPr id="50183" name="Rectangle 7"/>
          <p:cNvSpPr>
            <a:spLocks noChangeArrowheads="1"/>
          </p:cNvSpPr>
          <p:nvPr/>
        </p:nvSpPr>
        <p:spPr bwMode="auto">
          <a:xfrm>
            <a:off x="2286000" y="5257800"/>
            <a:ext cx="4343400" cy="685800"/>
          </a:xfrm>
          <a:prstGeom prst="rect">
            <a:avLst/>
          </a:prstGeom>
          <a:solidFill>
            <a:srgbClr val="0070C0"/>
          </a:solidFill>
          <a:ln w="9525">
            <a:solidFill>
              <a:schemeClr val="tx1"/>
            </a:solidFill>
            <a:round/>
            <a:headEnd/>
            <a:tailEnd/>
          </a:ln>
        </p:spPr>
        <p:txBody>
          <a:bodyPr/>
          <a:lstStyle/>
          <a:p>
            <a:pPr algn="ctr"/>
            <a:r>
              <a:rPr lang="en-US" sz="1600" i="0" dirty="0">
                <a:solidFill>
                  <a:srgbClr val="FFFF00"/>
                </a:solidFill>
              </a:rPr>
              <a:t>Consolidation Chemotherapy</a:t>
            </a:r>
          </a:p>
          <a:p>
            <a:pPr algn="ctr"/>
            <a:r>
              <a:rPr lang="en-US" sz="1200" i="0" dirty="0">
                <a:solidFill>
                  <a:schemeClr val="bg1"/>
                </a:solidFill>
              </a:rPr>
              <a:t>No later than 10 weeks post-surgery </a:t>
            </a:r>
            <a:r>
              <a:rPr lang="en-US" sz="1200" i="0" dirty="0" err="1">
                <a:solidFill>
                  <a:schemeClr val="bg1"/>
                </a:solidFill>
              </a:rPr>
              <a:t>Pacilitaxel</a:t>
            </a:r>
            <a:r>
              <a:rPr lang="en-US" sz="1200" i="0" dirty="0">
                <a:solidFill>
                  <a:schemeClr val="bg1"/>
                </a:solidFill>
              </a:rPr>
              <a:t> and </a:t>
            </a:r>
            <a:r>
              <a:rPr lang="en-US" sz="1200" i="0" dirty="0" smtClean="0">
                <a:solidFill>
                  <a:schemeClr val="bg1"/>
                </a:solidFill>
              </a:rPr>
              <a:t>Carboplatin q21 </a:t>
            </a:r>
            <a:r>
              <a:rPr lang="en-US" sz="1200" i="0" dirty="0">
                <a:solidFill>
                  <a:schemeClr val="bg1"/>
                </a:solidFill>
              </a:rPr>
              <a:t>days x 2</a:t>
            </a:r>
          </a:p>
        </p:txBody>
      </p:sp>
      <p:cxnSp>
        <p:nvCxnSpPr>
          <p:cNvPr id="10" name="Straight Arrow Connector 9"/>
          <p:cNvCxnSpPr/>
          <p:nvPr/>
        </p:nvCxnSpPr>
        <p:spPr bwMode="auto">
          <a:xfrm rot="5400000">
            <a:off x="4343400" y="2896394"/>
            <a:ext cx="152400" cy="1588"/>
          </a:xfrm>
          <a:prstGeom prst="straightConnector1">
            <a:avLst/>
          </a:prstGeom>
          <a:solidFill>
            <a:schemeClr val="accent1"/>
          </a:solidFill>
          <a:ln w="9525" cap="flat" cmpd="sng" algn="ctr">
            <a:solidFill>
              <a:srgbClr val="FFFF00"/>
            </a:solidFill>
            <a:prstDash val="solid"/>
            <a:round/>
            <a:headEnd type="none" w="med" len="med"/>
            <a:tailEnd type="arrow"/>
          </a:ln>
          <a:effectLst>
            <a:glow rad="63500">
              <a:schemeClr val="accent1">
                <a:satMod val="175000"/>
                <a:alpha val="40000"/>
              </a:schemeClr>
            </a:glow>
          </a:effectLst>
        </p:spPr>
      </p:cxnSp>
      <p:cxnSp>
        <p:nvCxnSpPr>
          <p:cNvPr id="12" name="Straight Arrow Connector 11"/>
          <p:cNvCxnSpPr/>
          <p:nvPr/>
        </p:nvCxnSpPr>
        <p:spPr bwMode="auto">
          <a:xfrm rot="10800000" flipV="1">
            <a:off x="2819400" y="3658394"/>
            <a:ext cx="381000" cy="304800"/>
          </a:xfrm>
          <a:prstGeom prst="straightConnector1">
            <a:avLst/>
          </a:prstGeom>
          <a:solidFill>
            <a:schemeClr val="accent1"/>
          </a:solidFill>
          <a:ln w="9525" cap="flat" cmpd="sng" algn="ctr">
            <a:solidFill>
              <a:srgbClr val="FFFF00"/>
            </a:solidFill>
            <a:prstDash val="solid"/>
            <a:round/>
            <a:headEnd type="none" w="med" len="med"/>
            <a:tailEnd type="arrow"/>
          </a:ln>
          <a:effectLst>
            <a:glow rad="63500">
              <a:schemeClr val="accent1">
                <a:satMod val="175000"/>
                <a:alpha val="40000"/>
              </a:schemeClr>
            </a:glow>
          </a:effectLst>
        </p:spPr>
      </p:cxnSp>
      <p:cxnSp>
        <p:nvCxnSpPr>
          <p:cNvPr id="14" name="Straight Arrow Connector 13"/>
          <p:cNvCxnSpPr/>
          <p:nvPr/>
        </p:nvCxnSpPr>
        <p:spPr bwMode="auto">
          <a:xfrm>
            <a:off x="5791200" y="3658394"/>
            <a:ext cx="457200" cy="304800"/>
          </a:xfrm>
          <a:prstGeom prst="straightConnector1">
            <a:avLst/>
          </a:prstGeom>
          <a:solidFill>
            <a:schemeClr val="accent1"/>
          </a:solidFill>
          <a:ln w="9525" cap="flat" cmpd="sng" algn="ctr">
            <a:solidFill>
              <a:srgbClr val="FFFF00"/>
            </a:solidFill>
            <a:prstDash val="solid"/>
            <a:round/>
            <a:headEnd type="none" w="med" len="med"/>
            <a:tailEnd type="arrow"/>
          </a:ln>
          <a:effectLst>
            <a:glow rad="63500">
              <a:schemeClr val="accent1">
                <a:satMod val="175000"/>
                <a:alpha val="40000"/>
              </a:schemeClr>
            </a:glow>
          </a:effectLst>
        </p:spPr>
      </p:cxnSp>
      <p:cxnSp>
        <p:nvCxnSpPr>
          <p:cNvPr id="16" name="Straight Arrow Connector 15"/>
          <p:cNvCxnSpPr/>
          <p:nvPr/>
        </p:nvCxnSpPr>
        <p:spPr bwMode="auto">
          <a:xfrm>
            <a:off x="1905000" y="4953794"/>
            <a:ext cx="457200" cy="227806"/>
          </a:xfrm>
          <a:prstGeom prst="straightConnector1">
            <a:avLst/>
          </a:prstGeom>
          <a:solidFill>
            <a:schemeClr val="accent1"/>
          </a:solidFill>
          <a:ln w="9525" cap="flat" cmpd="sng" algn="ctr">
            <a:solidFill>
              <a:srgbClr val="FFFF00"/>
            </a:solidFill>
            <a:prstDash val="solid"/>
            <a:round/>
            <a:headEnd type="none" w="med" len="med"/>
            <a:tailEnd type="arrow"/>
          </a:ln>
          <a:effectLst>
            <a:glow rad="63500">
              <a:schemeClr val="accent1">
                <a:satMod val="175000"/>
                <a:alpha val="40000"/>
              </a:schemeClr>
            </a:glow>
          </a:effectLst>
        </p:spPr>
      </p:cxnSp>
      <p:cxnSp>
        <p:nvCxnSpPr>
          <p:cNvPr id="18" name="Straight Arrow Connector 17"/>
          <p:cNvCxnSpPr/>
          <p:nvPr/>
        </p:nvCxnSpPr>
        <p:spPr bwMode="auto">
          <a:xfrm flipH="1">
            <a:off x="6324600" y="4953794"/>
            <a:ext cx="381000" cy="227806"/>
          </a:xfrm>
          <a:prstGeom prst="straightConnector1">
            <a:avLst/>
          </a:prstGeom>
          <a:solidFill>
            <a:schemeClr val="accent1"/>
          </a:solidFill>
          <a:ln w="9525" cap="flat" cmpd="sng" algn="ctr">
            <a:solidFill>
              <a:srgbClr val="FFFF00"/>
            </a:solidFill>
            <a:prstDash val="solid"/>
            <a:round/>
            <a:headEnd type="none" w="med" len="med"/>
            <a:tailEnd type="arrow"/>
          </a:ln>
          <a:effectLst>
            <a:glow rad="63500">
              <a:schemeClr val="accent1">
                <a:satMod val="175000"/>
                <a:alpha val="40000"/>
              </a:schemeClr>
            </a:glow>
          </a:effectLst>
        </p:spPr>
      </p:cxnSp>
      <p:sp>
        <p:nvSpPr>
          <p:cNvPr id="15" name="TextBox 14"/>
          <p:cNvSpPr txBox="1"/>
          <p:nvPr/>
        </p:nvSpPr>
        <p:spPr>
          <a:xfrm>
            <a:off x="152400" y="6001435"/>
            <a:ext cx="8991600" cy="323165"/>
          </a:xfrm>
          <a:prstGeom prst="rect">
            <a:avLst/>
          </a:prstGeom>
          <a:noFill/>
        </p:spPr>
        <p:txBody>
          <a:bodyPr wrap="square" rtlCol="0">
            <a:spAutoFit/>
          </a:bodyPr>
          <a:lstStyle/>
          <a:p>
            <a:r>
              <a:rPr lang="en-US" sz="1500" dirty="0" err="1"/>
              <a:t>Suntharalingam</a:t>
            </a:r>
            <a:r>
              <a:rPr lang="en-US" sz="1500" dirty="0"/>
              <a:t> M et al</a:t>
            </a:r>
            <a:r>
              <a:rPr lang="en-US" sz="1500" dirty="0" smtClean="0"/>
              <a:t>. ASTRO 2010</a:t>
            </a:r>
            <a:r>
              <a:rPr lang="en-US" sz="1500" dirty="0"/>
              <a:t>; </a:t>
            </a:r>
            <a:r>
              <a:rPr lang="en-US" sz="1500" dirty="0" err="1"/>
              <a:t>Suntharalingam</a:t>
            </a:r>
            <a:r>
              <a:rPr lang="en-US" sz="1500" dirty="0"/>
              <a:t> M et al. </a:t>
            </a:r>
            <a:r>
              <a:rPr lang="en-US" sz="1500" i="1" dirty="0" err="1"/>
              <a:t>Int</a:t>
            </a:r>
            <a:r>
              <a:rPr lang="en-US" sz="1500" i="1" dirty="0"/>
              <a:t> J </a:t>
            </a:r>
            <a:r>
              <a:rPr lang="en-US" sz="1500" i="1" dirty="0" err="1"/>
              <a:t>Radiat</a:t>
            </a:r>
            <a:r>
              <a:rPr lang="en-US" sz="1500" i="1" dirty="0"/>
              <a:t> </a:t>
            </a:r>
            <a:r>
              <a:rPr lang="en-US" sz="1500" i="1" dirty="0" err="1"/>
              <a:t>Oncol</a:t>
            </a:r>
            <a:r>
              <a:rPr lang="en-US" sz="1500" i="1" dirty="0"/>
              <a:t> </a:t>
            </a:r>
            <a:r>
              <a:rPr lang="en-US" sz="1500" i="1" dirty="0" err="1"/>
              <a:t>Biol</a:t>
            </a:r>
            <a:r>
              <a:rPr lang="en-US" sz="1500" i="1" dirty="0"/>
              <a:t> </a:t>
            </a:r>
            <a:r>
              <a:rPr lang="en-US" sz="1500" i="1" dirty="0" err="1"/>
              <a:t>Phys</a:t>
            </a:r>
            <a:r>
              <a:rPr lang="en-US" sz="1500" i="1" dirty="0"/>
              <a:t> </a:t>
            </a:r>
            <a:r>
              <a:rPr lang="en-US" sz="1500" dirty="0"/>
              <a:t>2012;84(2):456-63.</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762000" y="152400"/>
            <a:ext cx="7772400" cy="1030288"/>
          </a:xfrm>
        </p:spPr>
        <p:txBody>
          <a:bodyPr/>
          <a:lstStyle/>
          <a:p>
            <a:pPr>
              <a:defRPr/>
            </a:pPr>
            <a:r>
              <a:rPr lang="en-US" b="1" dirty="0" err="1" smtClean="0">
                <a:solidFill>
                  <a:schemeClr val="tx1"/>
                </a:solidFill>
              </a:rPr>
              <a:t>Mediastinal</a:t>
            </a:r>
            <a:r>
              <a:rPr lang="en-US" b="1" dirty="0" smtClean="0">
                <a:solidFill>
                  <a:schemeClr val="tx1"/>
                </a:solidFill>
              </a:rPr>
              <a:t> Nodal Clearance</a:t>
            </a:r>
          </a:p>
        </p:txBody>
      </p:sp>
      <p:sp>
        <p:nvSpPr>
          <p:cNvPr id="5" name="Content Placeholder 4"/>
          <p:cNvSpPr>
            <a:spLocks noGrp="1"/>
          </p:cNvSpPr>
          <p:nvPr>
            <p:ph sz="half" idx="4294967295"/>
          </p:nvPr>
        </p:nvSpPr>
        <p:spPr>
          <a:xfrm>
            <a:off x="533400" y="990600"/>
            <a:ext cx="6477000" cy="5105400"/>
          </a:xfrm>
        </p:spPr>
        <p:txBody>
          <a:bodyPr>
            <a:normAutofit fontScale="77500" lnSpcReduction="20000"/>
          </a:bodyPr>
          <a:lstStyle/>
          <a:p>
            <a:pPr>
              <a:buFontTx/>
              <a:buNone/>
              <a:defRPr/>
            </a:pPr>
            <a:endParaRPr lang="en-US" sz="1800" dirty="0" smtClean="0"/>
          </a:p>
          <a:p>
            <a:pPr>
              <a:buFontTx/>
              <a:buNone/>
              <a:defRPr/>
            </a:pPr>
            <a:endParaRPr lang="en-US" sz="1800" dirty="0" smtClean="0"/>
          </a:p>
          <a:p>
            <a:pPr>
              <a:buFontTx/>
              <a:buNone/>
              <a:defRPr/>
            </a:pPr>
            <a:r>
              <a:rPr lang="en-US" sz="2880" dirty="0" smtClean="0"/>
              <a:t>Residual </a:t>
            </a:r>
            <a:r>
              <a:rPr lang="en-US" sz="2880" dirty="0" err="1" smtClean="0"/>
              <a:t>Mediastinal</a:t>
            </a:r>
            <a:r>
              <a:rPr lang="en-US" sz="2880" dirty="0" smtClean="0"/>
              <a:t> Disease</a:t>
            </a:r>
          </a:p>
          <a:p>
            <a:pPr>
              <a:buFontTx/>
              <a:buNone/>
              <a:defRPr/>
            </a:pPr>
            <a:r>
              <a:rPr lang="en-US" sz="2880" dirty="0" err="1" smtClean="0">
                <a:solidFill>
                  <a:srgbClr val="0070C0"/>
                </a:solidFill>
              </a:rPr>
              <a:t>Mediastinal</a:t>
            </a:r>
            <a:r>
              <a:rPr lang="en-US" sz="2880" dirty="0" smtClean="0">
                <a:solidFill>
                  <a:srgbClr val="0070C0"/>
                </a:solidFill>
              </a:rPr>
              <a:t> nodal clearance</a:t>
            </a:r>
          </a:p>
          <a:p>
            <a:pPr>
              <a:buFontTx/>
              <a:buNone/>
              <a:defRPr/>
            </a:pPr>
            <a:endParaRPr lang="en-US" sz="2880" dirty="0" smtClean="0"/>
          </a:p>
          <a:p>
            <a:pPr>
              <a:buFontTx/>
              <a:buNone/>
              <a:defRPr/>
            </a:pPr>
            <a:r>
              <a:rPr lang="en-US" sz="2880" dirty="0" smtClean="0"/>
              <a:t>Patients Eligible for Assessment of Primary Endpoint</a:t>
            </a:r>
          </a:p>
          <a:p>
            <a:pPr>
              <a:buFontTx/>
              <a:buNone/>
              <a:defRPr/>
            </a:pPr>
            <a:r>
              <a:rPr lang="en-US" sz="2880" dirty="0" smtClean="0"/>
              <a:t>Surgery Performed</a:t>
            </a:r>
          </a:p>
          <a:p>
            <a:pPr>
              <a:buFontTx/>
              <a:buNone/>
              <a:defRPr/>
            </a:pPr>
            <a:r>
              <a:rPr lang="en-US" sz="2880" dirty="0" smtClean="0"/>
              <a:t>Reasons for No Surgery</a:t>
            </a:r>
          </a:p>
          <a:p>
            <a:pPr>
              <a:buFontTx/>
              <a:buNone/>
              <a:defRPr/>
            </a:pPr>
            <a:r>
              <a:rPr lang="en-US" sz="2880" dirty="0" smtClean="0"/>
              <a:t>     Residual </a:t>
            </a:r>
            <a:r>
              <a:rPr lang="en-US" sz="2880" dirty="0" err="1" smtClean="0"/>
              <a:t>Mediastinal</a:t>
            </a:r>
            <a:r>
              <a:rPr lang="en-US" sz="2880" dirty="0" smtClean="0"/>
              <a:t> Nodes</a:t>
            </a:r>
          </a:p>
          <a:p>
            <a:pPr>
              <a:buFontTx/>
              <a:buNone/>
              <a:defRPr/>
            </a:pPr>
            <a:r>
              <a:rPr lang="en-US" sz="2880" dirty="0" smtClean="0"/>
              <a:t>     Primary </a:t>
            </a:r>
            <a:r>
              <a:rPr lang="en-US" sz="2880" dirty="0" err="1" smtClean="0"/>
              <a:t>Unresectable</a:t>
            </a:r>
            <a:endParaRPr lang="en-US" sz="2880" dirty="0" smtClean="0"/>
          </a:p>
          <a:p>
            <a:pPr>
              <a:buFontTx/>
              <a:buNone/>
              <a:defRPr/>
            </a:pPr>
            <a:r>
              <a:rPr lang="en-US" sz="2880" dirty="0" smtClean="0"/>
              <a:t>     Medical contraindications</a:t>
            </a:r>
          </a:p>
          <a:p>
            <a:pPr>
              <a:buFontTx/>
              <a:buNone/>
              <a:defRPr/>
            </a:pPr>
            <a:r>
              <a:rPr lang="en-US" sz="2880" dirty="0" smtClean="0"/>
              <a:t>     MD refusal</a:t>
            </a:r>
          </a:p>
          <a:p>
            <a:pPr>
              <a:buFontTx/>
              <a:buNone/>
              <a:defRPr/>
            </a:pPr>
            <a:r>
              <a:rPr lang="en-US" sz="2880" dirty="0" smtClean="0"/>
              <a:t>     Died prior to Surgery</a:t>
            </a:r>
          </a:p>
          <a:p>
            <a:pPr>
              <a:buFontTx/>
              <a:buNone/>
              <a:defRPr/>
            </a:pPr>
            <a:r>
              <a:rPr lang="en-US" sz="2880" dirty="0" smtClean="0"/>
              <a:t>     Progressive disease</a:t>
            </a:r>
          </a:p>
          <a:p>
            <a:pPr>
              <a:buFontTx/>
              <a:buNone/>
              <a:defRPr/>
            </a:pPr>
            <a:r>
              <a:rPr lang="en-US" sz="2880" dirty="0" smtClean="0"/>
              <a:t>     Other</a:t>
            </a:r>
          </a:p>
          <a:p>
            <a:pPr>
              <a:buFontTx/>
              <a:buNone/>
              <a:defRPr/>
            </a:pPr>
            <a:endParaRPr lang="en-US" sz="1800" dirty="0" smtClean="0"/>
          </a:p>
          <a:p>
            <a:pPr>
              <a:buFontTx/>
              <a:buNone/>
              <a:defRPr/>
            </a:pPr>
            <a:endParaRPr lang="en-US" sz="1800" dirty="0" smtClean="0"/>
          </a:p>
          <a:p>
            <a:pPr>
              <a:buFontTx/>
              <a:buNone/>
              <a:defRPr/>
            </a:pPr>
            <a:endParaRPr lang="en-US" sz="1800" dirty="0" smtClean="0"/>
          </a:p>
        </p:txBody>
      </p:sp>
      <p:sp>
        <p:nvSpPr>
          <p:cNvPr id="6" name="Content Placeholder 5"/>
          <p:cNvSpPr>
            <a:spLocks noGrp="1"/>
          </p:cNvSpPr>
          <p:nvPr>
            <p:ph sz="half" idx="4294967295"/>
          </p:nvPr>
        </p:nvSpPr>
        <p:spPr>
          <a:xfrm>
            <a:off x="5791200" y="762000"/>
            <a:ext cx="2590800" cy="5181600"/>
          </a:xfrm>
        </p:spPr>
        <p:txBody>
          <a:bodyPr>
            <a:normAutofit/>
          </a:bodyPr>
          <a:lstStyle/>
          <a:p>
            <a:pPr algn="r">
              <a:buFontTx/>
              <a:buNone/>
              <a:defRPr/>
            </a:pPr>
            <a:endParaRPr lang="en-US" sz="1800" dirty="0" smtClean="0"/>
          </a:p>
          <a:p>
            <a:pPr algn="r">
              <a:buFontTx/>
              <a:buNone/>
              <a:defRPr/>
            </a:pPr>
            <a:endParaRPr lang="en-US" sz="1800" dirty="0" smtClean="0"/>
          </a:p>
          <a:p>
            <a:pPr algn="r">
              <a:buFontTx/>
              <a:buNone/>
              <a:defRPr/>
            </a:pPr>
            <a:r>
              <a:rPr lang="en-US" sz="2000" dirty="0" smtClean="0"/>
              <a:t>16 (37%)</a:t>
            </a:r>
          </a:p>
          <a:p>
            <a:pPr algn="r">
              <a:spcAft>
                <a:spcPts val="1200"/>
              </a:spcAft>
              <a:buFontTx/>
              <a:buNone/>
              <a:defRPr/>
            </a:pPr>
            <a:r>
              <a:rPr lang="en-US" sz="2000" dirty="0" smtClean="0">
                <a:solidFill>
                  <a:srgbClr val="0070C0"/>
                </a:solidFill>
              </a:rPr>
              <a:t>27 (63%)</a:t>
            </a:r>
          </a:p>
          <a:p>
            <a:pPr algn="r">
              <a:buFontTx/>
              <a:buNone/>
              <a:defRPr/>
            </a:pPr>
            <a:r>
              <a:rPr lang="en-US" sz="1900" dirty="0" smtClean="0"/>
              <a:t>43 Pts</a:t>
            </a:r>
          </a:p>
          <a:p>
            <a:pPr algn="r">
              <a:buFontTx/>
              <a:buNone/>
              <a:defRPr/>
            </a:pPr>
            <a:r>
              <a:rPr lang="en-US" sz="1900" dirty="0" smtClean="0"/>
              <a:t>37 pts</a:t>
            </a:r>
          </a:p>
          <a:p>
            <a:pPr algn="r">
              <a:buFontTx/>
              <a:buNone/>
              <a:defRPr/>
            </a:pPr>
            <a:r>
              <a:rPr lang="en-US" sz="1900" dirty="0" smtClean="0"/>
              <a:t>20 pts</a:t>
            </a:r>
          </a:p>
          <a:p>
            <a:pPr algn="r">
              <a:buFontTx/>
              <a:buNone/>
              <a:defRPr/>
            </a:pPr>
            <a:r>
              <a:rPr lang="en-US" sz="1900" dirty="0" smtClean="0"/>
              <a:t>6 pts</a:t>
            </a:r>
          </a:p>
          <a:p>
            <a:pPr algn="r">
              <a:buFontTx/>
              <a:buNone/>
              <a:defRPr/>
            </a:pPr>
            <a:r>
              <a:rPr lang="en-US" sz="1900" dirty="0" smtClean="0"/>
              <a:t>2 pts</a:t>
            </a:r>
          </a:p>
          <a:p>
            <a:pPr algn="r">
              <a:buFontTx/>
              <a:buNone/>
              <a:defRPr/>
            </a:pPr>
            <a:r>
              <a:rPr lang="en-US" sz="1900" dirty="0" smtClean="0"/>
              <a:t>5 pts</a:t>
            </a:r>
          </a:p>
          <a:p>
            <a:pPr algn="r">
              <a:buFontTx/>
              <a:buNone/>
              <a:defRPr/>
            </a:pPr>
            <a:r>
              <a:rPr lang="en-US" sz="1900" dirty="0" smtClean="0"/>
              <a:t>1 pt</a:t>
            </a:r>
          </a:p>
          <a:p>
            <a:pPr algn="r">
              <a:buFontTx/>
              <a:buNone/>
              <a:defRPr/>
            </a:pPr>
            <a:r>
              <a:rPr lang="en-US" sz="1900" dirty="0" smtClean="0"/>
              <a:t>1 pt</a:t>
            </a:r>
          </a:p>
          <a:p>
            <a:pPr algn="r">
              <a:buFontTx/>
              <a:buNone/>
              <a:defRPr/>
            </a:pPr>
            <a:r>
              <a:rPr lang="en-US" sz="1900" dirty="0" smtClean="0"/>
              <a:t>1 pt</a:t>
            </a:r>
          </a:p>
          <a:p>
            <a:pPr algn="r">
              <a:buFontTx/>
              <a:buNone/>
              <a:defRPr/>
            </a:pPr>
            <a:r>
              <a:rPr lang="en-US" sz="1900" dirty="0" smtClean="0"/>
              <a:t>4 pts</a:t>
            </a:r>
          </a:p>
        </p:txBody>
      </p:sp>
      <p:cxnSp>
        <p:nvCxnSpPr>
          <p:cNvPr id="8" name="Straight Connector 7"/>
          <p:cNvCxnSpPr>
            <a:cxnSpLocks noChangeShapeType="1"/>
          </p:cNvCxnSpPr>
          <p:nvPr/>
        </p:nvCxnSpPr>
        <p:spPr bwMode="auto">
          <a:xfrm>
            <a:off x="533400" y="1371600"/>
            <a:ext cx="8077200" cy="0"/>
          </a:xfrm>
          <a:prstGeom prst="line">
            <a:avLst/>
          </a:prstGeom>
          <a:noFill/>
          <a:ln w="25400">
            <a:solidFill>
              <a:schemeClr val="tx1"/>
            </a:solidFill>
            <a:round/>
            <a:headEnd/>
            <a:tailEnd/>
          </a:ln>
          <a:effectLst>
            <a:outerShdw blurRad="63500" dist="20000" dir="5400000" rotWithShape="0">
              <a:srgbClr val="000000">
                <a:alpha val="37999"/>
              </a:srgbClr>
            </a:outerShdw>
          </a:effectLst>
        </p:spPr>
      </p:cxnSp>
      <p:cxnSp>
        <p:nvCxnSpPr>
          <p:cNvPr id="9" name="Straight Connector 8"/>
          <p:cNvCxnSpPr>
            <a:cxnSpLocks noChangeShapeType="1"/>
          </p:cNvCxnSpPr>
          <p:nvPr/>
        </p:nvCxnSpPr>
        <p:spPr bwMode="auto">
          <a:xfrm>
            <a:off x="457200" y="2209800"/>
            <a:ext cx="8077200" cy="0"/>
          </a:xfrm>
          <a:prstGeom prst="line">
            <a:avLst/>
          </a:prstGeom>
          <a:noFill/>
          <a:ln w="25400">
            <a:solidFill>
              <a:schemeClr val="tx1"/>
            </a:solidFill>
            <a:round/>
            <a:headEnd/>
            <a:tailEnd/>
          </a:ln>
          <a:effectLst>
            <a:outerShdw blurRad="63500" dist="20000" dir="5400000" rotWithShape="0">
              <a:srgbClr val="000000">
                <a:alpha val="37999"/>
              </a:srgbClr>
            </a:outerShdw>
          </a:effectLst>
        </p:spPr>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a:xfrm>
            <a:off x="685800" y="228600"/>
            <a:ext cx="7772400" cy="1143000"/>
          </a:xfrm>
        </p:spPr>
        <p:txBody>
          <a:bodyPr/>
          <a:lstStyle/>
          <a:p>
            <a:pPr>
              <a:defRPr/>
            </a:pPr>
            <a:r>
              <a:rPr lang="en-US" sz="3200" b="1" dirty="0" smtClean="0"/>
              <a:t>Overall Survival by </a:t>
            </a:r>
            <a:r>
              <a:rPr lang="en-US" sz="3200" b="1" dirty="0" err="1" smtClean="0"/>
              <a:t>Mediastinal</a:t>
            </a:r>
            <a:r>
              <a:rPr lang="en-US" sz="3200" b="1" dirty="0" smtClean="0"/>
              <a:t> Nodal Clearance Status</a:t>
            </a: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4003600474"/>
              </p:ext>
            </p:extLst>
          </p:nvPr>
        </p:nvGraphicFramePr>
        <p:xfrm>
          <a:off x="228600" y="1676400"/>
          <a:ext cx="8686800" cy="4191000"/>
        </p:xfrm>
        <a:graphic>
          <a:graphicData uri="http://schemas.openxmlformats.org/drawingml/2006/table">
            <a:tbl>
              <a:tblPr/>
              <a:tblGrid>
                <a:gridCol w="2895600"/>
                <a:gridCol w="2895600"/>
                <a:gridCol w="2895600"/>
              </a:tblGrid>
              <a:tr h="1346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a typeface="MS PGothic"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Arial" charset="0"/>
                          <a:ea typeface="MS PGothic" pitchFamily="34" charset="-128"/>
                        </a:rPr>
                        <a:t>Time (Months)</a:t>
                      </a:r>
                      <a:endParaRPr kumimoji="0" lang="en-US" sz="1400" b="1" i="0" u="none" strike="noStrike" cap="none" normalizeH="0" baseline="0" dirty="0" smtClean="0">
                        <a:ln>
                          <a:noFill/>
                        </a:ln>
                        <a:solidFill>
                          <a:srgbClr val="FFFF00"/>
                        </a:solidFill>
                        <a:effectLst/>
                        <a:latin typeface="Arial"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MS PGothic" pitchFamily="34" charset="-128"/>
                        </a:rPr>
                        <a:t>No </a:t>
                      </a:r>
                      <a:r>
                        <a:rPr kumimoji="0" lang="en-US" sz="1800" b="1" i="0" u="none" strike="noStrike" cap="none" normalizeH="0" baseline="0" dirty="0" err="1" smtClean="0">
                          <a:ln>
                            <a:noFill/>
                          </a:ln>
                          <a:solidFill>
                            <a:srgbClr val="FFFFFF"/>
                          </a:solidFill>
                          <a:effectLst/>
                          <a:latin typeface="Arial" charset="0"/>
                          <a:ea typeface="MS PGothic" pitchFamily="34" charset="-128"/>
                        </a:rPr>
                        <a:t>Mediastinal</a:t>
                      </a:r>
                      <a:r>
                        <a:rPr kumimoji="0" lang="en-US" sz="1800" b="1" i="0" u="none" strike="noStrike" cap="none" normalizeH="0" baseline="0" dirty="0" smtClean="0">
                          <a:ln>
                            <a:noFill/>
                          </a:ln>
                          <a:solidFill>
                            <a:srgbClr val="FFFFFF"/>
                          </a:solidFill>
                          <a:effectLst/>
                          <a:latin typeface="Arial" charset="0"/>
                          <a:ea typeface="MS PGothic" pitchFamily="34" charset="-128"/>
                        </a:rPr>
                        <a:t> Nodal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MS PGothic" pitchFamily="34" charset="-128"/>
                        </a:rPr>
                        <a:t>Clearance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Arial" charset="0"/>
                          <a:ea typeface="MS PGothic" pitchFamily="34" charset="-128"/>
                        </a:rPr>
                        <a:t>% Alive (95% </a:t>
                      </a:r>
                      <a:r>
                        <a:rPr kumimoji="0" lang="en-US" sz="1400" b="1" i="0" u="none" strike="noStrike" cap="none" normalizeH="0" baseline="0" dirty="0" err="1" smtClean="0">
                          <a:ln>
                            <a:noFill/>
                          </a:ln>
                          <a:solidFill>
                            <a:srgbClr val="FFFFFF"/>
                          </a:solidFill>
                          <a:effectLst/>
                          <a:latin typeface="Arial" charset="0"/>
                          <a:ea typeface="MS PGothic" pitchFamily="34" charset="-128"/>
                        </a:rPr>
                        <a:t>Cl</a:t>
                      </a:r>
                      <a:r>
                        <a:rPr kumimoji="0" lang="en-US" sz="1400" b="1" i="0" u="none" strike="noStrike" cap="none" normalizeH="0" baseline="0" dirty="0" smtClean="0">
                          <a:ln>
                            <a:noFill/>
                          </a:ln>
                          <a:solidFill>
                            <a:srgbClr val="FFFFFF"/>
                          </a:solidFill>
                          <a:effectLst/>
                          <a:latin typeface="Arial" charset="0"/>
                          <a:ea typeface="MS PGothic" pitchFamily="34" charset="-128"/>
                        </a:rPr>
                        <a:t>)    # at Risk</a:t>
                      </a:r>
                      <a:endParaRPr kumimoji="0" lang="en-US" sz="1400" b="1" i="0" u="none" strike="noStrike" cap="none" normalizeH="0" baseline="0" dirty="0" smtClean="0">
                        <a:ln>
                          <a:noFill/>
                        </a:ln>
                        <a:solidFill>
                          <a:srgbClr val="FFFF00"/>
                        </a:solidFill>
                        <a:effectLst/>
                        <a:latin typeface="Arial"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ea typeface="MS PGothic" pitchFamily="34" charset="-128"/>
                        </a:rPr>
                        <a:t>Mediastinal Nodal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ea typeface="MS PGothic" pitchFamily="34" charset="-128"/>
                        </a:rPr>
                        <a:t>Clearance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Arial"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Arial" charset="0"/>
                          <a:ea typeface="MS PGothic" pitchFamily="34" charset="-128"/>
                        </a:rPr>
                        <a:t>% Alive (95% Cl)    # at Risk</a:t>
                      </a:r>
                      <a:endParaRPr kumimoji="0" lang="en-US" sz="1400" b="1" i="0" u="none" strike="noStrike" cap="none" normalizeH="0" baseline="0" smtClean="0">
                        <a:ln>
                          <a:noFill/>
                        </a:ln>
                        <a:solidFill>
                          <a:srgbClr val="FFFF00"/>
                        </a:solidFill>
                        <a:effectLst/>
                        <a:latin typeface="Arial"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1749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6</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12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18</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727A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          100 %            16</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87.5% (58.6, 96.7)   14</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81.3% (52.5, 93.5)   12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60.9% (32.7, 80.3)     9</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00"/>
                          </a:solidFill>
                          <a:effectLst/>
                          <a:latin typeface="Arial" charset="0"/>
                          <a:ea typeface="MS PGothic" pitchFamily="34" charset="-128"/>
                        </a:rPr>
                        <a:t>54.2%</a:t>
                      </a:r>
                      <a:r>
                        <a:rPr kumimoji="0" lang="en-US" sz="1800" b="0" i="0" u="none" strike="noStrike" cap="none" normalizeH="0" baseline="0" smtClean="0">
                          <a:ln>
                            <a:noFill/>
                          </a:ln>
                          <a:solidFill>
                            <a:srgbClr val="FFFFFF"/>
                          </a:solidFill>
                          <a:effectLst/>
                          <a:latin typeface="Arial" charset="0"/>
                          <a:ea typeface="MS PGothic" pitchFamily="34" charset="-128"/>
                        </a:rPr>
                        <a:t> (27.1, 75.0)     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727A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        100%              27</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        100%              27</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92.6% (73.5, 98.1)   25</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81.5% (61.1, 91.8)   22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00"/>
                          </a:solidFill>
                          <a:effectLst/>
                          <a:latin typeface="Arial" charset="0"/>
                          <a:ea typeface="MS PGothic" pitchFamily="34" charset="-128"/>
                        </a:rPr>
                        <a:t>66.7%</a:t>
                      </a:r>
                      <a:r>
                        <a:rPr kumimoji="0" lang="en-US" sz="1800" b="0" i="0" u="none" strike="noStrike" cap="none" normalizeH="0" baseline="0" smtClean="0">
                          <a:ln>
                            <a:noFill/>
                          </a:ln>
                          <a:solidFill>
                            <a:srgbClr val="FFFFFF"/>
                          </a:solidFill>
                          <a:effectLst/>
                          <a:latin typeface="Arial" charset="0"/>
                          <a:ea typeface="MS PGothic" pitchFamily="34" charset="-128"/>
                        </a:rPr>
                        <a:t> (45.7, 81.1)   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727A2"/>
                    </a:solidFill>
                  </a:tcPr>
                </a:tc>
              </a:tr>
              <a:tr h="1095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00"/>
                          </a:solidFill>
                          <a:effectLst/>
                          <a:latin typeface="Arial" charset="0"/>
                          <a:ea typeface="MS PGothic" pitchFamily="34" charset="-128"/>
                        </a:rPr>
                        <a:t>Fail/Total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00"/>
                          </a:solidFill>
                          <a:effectLst/>
                          <a:latin typeface="Arial" charset="0"/>
                          <a:ea typeface="MS PGothic" pitchFamily="34" charset="-128"/>
                        </a:rPr>
                        <a:t>Median Survival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00"/>
                          </a:solidFill>
                          <a:effectLst/>
                          <a:latin typeface="Arial" charset="0"/>
                          <a:ea typeface="MS PGothic" pitchFamily="34" charset="-128"/>
                        </a:rPr>
                        <a:t>Time (95% Cl)</a:t>
                      </a:r>
                      <a:endParaRPr kumimoji="0" lang="en-US" sz="1800" b="1" i="0" u="none" strike="noStrike" cap="none" normalizeH="0" baseline="0" smtClean="0">
                        <a:ln>
                          <a:noFill/>
                        </a:ln>
                        <a:solidFill>
                          <a:srgbClr val="FFFF00"/>
                        </a:solidFill>
                        <a:effectLst/>
                        <a:latin typeface="Arial"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8/16</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ea typeface="MS PGothic" pitchFamily="34" charset="-128"/>
                        </a:rPr>
                        <a:t>32.7 months (13.8,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FFFFFF"/>
                          </a:solidFill>
                          <a:effectLst/>
                          <a:latin typeface="Arial" charset="0"/>
                          <a:ea typeface="MS PGothic" pitchFamily="34" charset="-128"/>
                        </a:rPr>
                        <a:t>12/27</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FFFFFF"/>
                          </a:solidFill>
                          <a:effectLst/>
                          <a:latin typeface="Arial" charset="0"/>
                          <a:ea typeface="MS PGothic" pitchFamily="34" charset="-128"/>
                        </a:rPr>
                        <a:t>Not Reached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bl>
          </a:graphicData>
        </a:graphic>
      </p:graphicFrame>
      <p:sp>
        <p:nvSpPr>
          <p:cNvPr id="5" name="TextBox 4"/>
          <p:cNvSpPr txBox="1"/>
          <p:nvPr/>
        </p:nvSpPr>
        <p:spPr>
          <a:xfrm>
            <a:off x="152400" y="6001435"/>
            <a:ext cx="8991600" cy="323165"/>
          </a:xfrm>
          <a:prstGeom prst="rect">
            <a:avLst/>
          </a:prstGeom>
          <a:noFill/>
        </p:spPr>
        <p:txBody>
          <a:bodyPr wrap="square" rtlCol="0">
            <a:spAutoFit/>
          </a:bodyPr>
          <a:lstStyle/>
          <a:p>
            <a:r>
              <a:rPr lang="en-US" sz="1500" dirty="0" err="1"/>
              <a:t>Suntharalingam</a:t>
            </a:r>
            <a:r>
              <a:rPr lang="en-US" sz="1500" dirty="0"/>
              <a:t> M et al</a:t>
            </a:r>
            <a:r>
              <a:rPr lang="en-US" sz="1500" dirty="0" smtClean="0"/>
              <a:t>. ASTRO 2010</a:t>
            </a:r>
            <a:r>
              <a:rPr lang="en-US" sz="1500" dirty="0"/>
              <a:t>; </a:t>
            </a:r>
            <a:r>
              <a:rPr lang="en-US" sz="1500" dirty="0" err="1"/>
              <a:t>Suntharalingam</a:t>
            </a:r>
            <a:r>
              <a:rPr lang="en-US" sz="1500" dirty="0"/>
              <a:t> M et al. </a:t>
            </a:r>
            <a:r>
              <a:rPr lang="en-US" sz="1500" i="1" dirty="0" err="1"/>
              <a:t>Int</a:t>
            </a:r>
            <a:r>
              <a:rPr lang="en-US" sz="1500" i="1" dirty="0"/>
              <a:t> J </a:t>
            </a:r>
            <a:r>
              <a:rPr lang="en-US" sz="1500" i="1" dirty="0" err="1"/>
              <a:t>Radiat</a:t>
            </a:r>
            <a:r>
              <a:rPr lang="en-US" sz="1500" i="1" dirty="0"/>
              <a:t> </a:t>
            </a:r>
            <a:r>
              <a:rPr lang="en-US" sz="1500" i="1" dirty="0" err="1"/>
              <a:t>Oncol</a:t>
            </a:r>
            <a:r>
              <a:rPr lang="en-US" sz="1500" i="1" dirty="0"/>
              <a:t> </a:t>
            </a:r>
            <a:r>
              <a:rPr lang="en-US" sz="1500" i="1" dirty="0" err="1"/>
              <a:t>Biol</a:t>
            </a:r>
            <a:r>
              <a:rPr lang="en-US" sz="1500" i="1" dirty="0"/>
              <a:t> </a:t>
            </a:r>
            <a:r>
              <a:rPr lang="en-US" sz="1500" i="1" dirty="0" err="1"/>
              <a:t>Phys</a:t>
            </a:r>
            <a:r>
              <a:rPr lang="en-US" sz="1500" i="1" dirty="0"/>
              <a:t> </a:t>
            </a:r>
            <a:r>
              <a:rPr lang="en-US" sz="1500" dirty="0"/>
              <a:t>2012;84(2):456-63.</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Text Box 2"/>
          <p:cNvSpPr txBox="1">
            <a:spLocks noChangeArrowheads="1"/>
          </p:cNvSpPr>
          <p:nvPr/>
        </p:nvSpPr>
        <p:spPr bwMode="auto">
          <a:xfrm>
            <a:off x="533400" y="1593850"/>
            <a:ext cx="1905000" cy="461665"/>
          </a:xfrm>
          <a:prstGeom prst="rect">
            <a:avLst/>
          </a:prstGeom>
          <a:noFill/>
          <a:ln w="9525">
            <a:noFill/>
            <a:miter lim="800000"/>
            <a:headEnd/>
            <a:tailEnd/>
          </a:ln>
          <a:effectLst/>
        </p:spPr>
        <p:txBody>
          <a:bodyPr>
            <a:spAutoFit/>
          </a:bodyPr>
          <a:lstStyle/>
          <a:p>
            <a:pPr algn="l">
              <a:defRPr/>
            </a:pPr>
            <a:r>
              <a:rPr lang="en-US" sz="2400" b="1" u="sng" dirty="0">
                <a:latin typeface="Arial" charset="0"/>
              </a:rPr>
              <a:t>NSCLC </a:t>
            </a:r>
            <a:r>
              <a:rPr lang="en-US" sz="2400" b="1" dirty="0">
                <a:latin typeface="Arial" charset="0"/>
              </a:rPr>
              <a:t>IIIA</a:t>
            </a:r>
          </a:p>
        </p:txBody>
      </p:sp>
      <p:sp>
        <p:nvSpPr>
          <p:cNvPr id="56323" name="Line 3"/>
          <p:cNvSpPr>
            <a:spLocks noChangeShapeType="1"/>
          </p:cNvSpPr>
          <p:nvPr/>
        </p:nvSpPr>
        <p:spPr bwMode="auto">
          <a:xfrm>
            <a:off x="2336800" y="1824038"/>
            <a:ext cx="1016000" cy="1587"/>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endParaRPr lang="en-US"/>
          </a:p>
        </p:txBody>
      </p:sp>
      <p:sp>
        <p:nvSpPr>
          <p:cNvPr id="541700" name="Text Box 4"/>
          <p:cNvSpPr txBox="1">
            <a:spLocks noChangeArrowheads="1"/>
          </p:cNvSpPr>
          <p:nvPr/>
        </p:nvSpPr>
        <p:spPr bwMode="auto">
          <a:xfrm>
            <a:off x="3505200" y="1619250"/>
            <a:ext cx="2869320" cy="1292662"/>
          </a:xfrm>
          <a:prstGeom prst="rect">
            <a:avLst/>
          </a:prstGeom>
          <a:solidFill>
            <a:srgbClr val="527AC8"/>
          </a:solidFill>
          <a:ln w="9525">
            <a:solidFill>
              <a:srgbClr val="F2D656"/>
            </a:solidFill>
            <a:miter lim="800000"/>
            <a:headEnd/>
            <a:tailEnd/>
          </a:ln>
          <a:effectLst/>
        </p:spPr>
        <p:txBody>
          <a:bodyPr wrap="none">
            <a:spAutoFit/>
          </a:bodyPr>
          <a:lstStyle/>
          <a:p>
            <a:pPr>
              <a:defRPr/>
            </a:pPr>
            <a:r>
              <a:rPr lang="en-US" sz="2000" dirty="0">
                <a:solidFill>
                  <a:schemeClr val="bg1"/>
                </a:solidFill>
                <a:latin typeface="Arial"/>
                <a:cs typeface="Arial"/>
              </a:rPr>
              <a:t>Carboplatin </a:t>
            </a:r>
            <a:r>
              <a:rPr lang="en-US" sz="2000" i="0" dirty="0" smtClean="0">
                <a:solidFill>
                  <a:schemeClr val="bg1"/>
                </a:solidFill>
                <a:latin typeface="Arial" charset="0"/>
              </a:rPr>
              <a:t>AUC </a:t>
            </a:r>
            <a:r>
              <a:rPr lang="en-US" sz="2000" i="0" dirty="0">
                <a:solidFill>
                  <a:schemeClr val="bg1"/>
                </a:solidFill>
                <a:latin typeface="Arial" charset="0"/>
              </a:rPr>
              <a:t>=2.0</a:t>
            </a:r>
          </a:p>
          <a:p>
            <a:pPr algn="l">
              <a:defRPr/>
            </a:pPr>
            <a:r>
              <a:rPr lang="en-US" sz="2000" i="0" dirty="0">
                <a:solidFill>
                  <a:schemeClr val="bg1"/>
                </a:solidFill>
                <a:latin typeface="Arial" charset="0"/>
              </a:rPr>
              <a:t>Paclitaxel 50 mg/m</a:t>
            </a:r>
            <a:r>
              <a:rPr lang="en-US" sz="2000" i="0" baseline="30000" dirty="0">
                <a:solidFill>
                  <a:schemeClr val="bg1"/>
                </a:solidFill>
                <a:latin typeface="Arial" charset="0"/>
              </a:rPr>
              <a:t>2</a:t>
            </a:r>
          </a:p>
          <a:p>
            <a:pPr algn="l">
              <a:defRPr/>
            </a:pPr>
            <a:r>
              <a:rPr lang="en-US" sz="2000" i="0" dirty="0">
                <a:solidFill>
                  <a:schemeClr val="bg1"/>
                </a:solidFill>
                <a:latin typeface="Arial" charset="0"/>
              </a:rPr>
              <a:t>XRT 61.2 </a:t>
            </a:r>
            <a:r>
              <a:rPr lang="en-US" sz="2000" i="0" dirty="0" err="1">
                <a:solidFill>
                  <a:schemeClr val="bg1"/>
                </a:solidFill>
                <a:latin typeface="Arial" charset="0"/>
              </a:rPr>
              <a:t>Gy</a:t>
            </a:r>
            <a:r>
              <a:rPr lang="en-US" sz="2000" i="0" dirty="0">
                <a:solidFill>
                  <a:schemeClr val="bg1"/>
                </a:solidFill>
                <a:latin typeface="Arial" charset="0"/>
              </a:rPr>
              <a:t> (1.8 </a:t>
            </a:r>
            <a:r>
              <a:rPr lang="en-US" sz="2000" i="0" dirty="0" err="1">
                <a:solidFill>
                  <a:schemeClr val="bg1"/>
                </a:solidFill>
                <a:latin typeface="Arial" charset="0"/>
              </a:rPr>
              <a:t>Gy</a:t>
            </a:r>
            <a:r>
              <a:rPr lang="en-US" sz="2000" i="0" dirty="0">
                <a:solidFill>
                  <a:schemeClr val="bg1"/>
                </a:solidFill>
                <a:latin typeface="Arial" charset="0"/>
              </a:rPr>
              <a:t>/d)</a:t>
            </a:r>
          </a:p>
          <a:p>
            <a:pPr algn="l">
              <a:defRPr/>
            </a:pPr>
            <a:r>
              <a:rPr lang="en-US" i="0" dirty="0" err="1">
                <a:solidFill>
                  <a:srgbClr val="F2D656"/>
                </a:solidFill>
                <a:latin typeface="Arial" charset="0"/>
              </a:rPr>
              <a:t>Panitumumab</a:t>
            </a:r>
            <a:endParaRPr lang="en-US" i="0" dirty="0">
              <a:solidFill>
                <a:srgbClr val="F4D856"/>
              </a:solidFill>
              <a:latin typeface="Arial" charset="0"/>
            </a:endParaRPr>
          </a:p>
        </p:txBody>
      </p:sp>
      <p:sp>
        <p:nvSpPr>
          <p:cNvPr id="56325" name="Line 5"/>
          <p:cNvSpPr>
            <a:spLocks noChangeShapeType="1"/>
          </p:cNvSpPr>
          <p:nvPr/>
        </p:nvSpPr>
        <p:spPr bwMode="auto">
          <a:xfrm flipH="1">
            <a:off x="3352800" y="3792538"/>
            <a:ext cx="361950" cy="484187"/>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endParaRPr lang="en-US"/>
          </a:p>
        </p:txBody>
      </p:sp>
      <p:sp>
        <p:nvSpPr>
          <p:cNvPr id="541702" name="Text Box 6"/>
          <p:cNvSpPr txBox="1">
            <a:spLocks noChangeArrowheads="1"/>
          </p:cNvSpPr>
          <p:nvPr/>
        </p:nvSpPr>
        <p:spPr bwMode="auto">
          <a:xfrm>
            <a:off x="4038600" y="3422650"/>
            <a:ext cx="1787525" cy="457200"/>
          </a:xfrm>
          <a:prstGeom prst="rect">
            <a:avLst/>
          </a:prstGeom>
          <a:solidFill>
            <a:srgbClr val="C05469">
              <a:alpha val="75000"/>
            </a:srgbClr>
          </a:solidFill>
          <a:ln w="9525">
            <a:solidFill>
              <a:srgbClr val="F2D656"/>
            </a:solidFill>
            <a:miter lim="800000"/>
            <a:headEnd/>
            <a:tailEnd/>
          </a:ln>
          <a:effectLst/>
        </p:spPr>
        <p:txBody>
          <a:bodyPr wrap="none"/>
          <a:lstStyle/>
          <a:p>
            <a:pPr algn="l">
              <a:defRPr/>
            </a:pPr>
            <a:r>
              <a:rPr lang="en-US" i="0">
                <a:solidFill>
                  <a:schemeClr val="bg1"/>
                </a:solidFill>
                <a:latin typeface="Arial Unicode MS" pitchFamily="-105" charset="0"/>
              </a:rPr>
              <a:t>Resectable</a:t>
            </a:r>
          </a:p>
        </p:txBody>
      </p:sp>
      <p:sp>
        <p:nvSpPr>
          <p:cNvPr id="56327" name="Line 7"/>
          <p:cNvSpPr>
            <a:spLocks noChangeShapeType="1"/>
          </p:cNvSpPr>
          <p:nvPr/>
        </p:nvSpPr>
        <p:spPr bwMode="auto">
          <a:xfrm>
            <a:off x="6096000" y="3805238"/>
            <a:ext cx="217488" cy="415925"/>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endParaRPr lang="en-US"/>
          </a:p>
        </p:txBody>
      </p:sp>
      <p:sp>
        <p:nvSpPr>
          <p:cNvPr id="541704" name="Text Box 8"/>
          <p:cNvSpPr txBox="1">
            <a:spLocks noChangeArrowheads="1"/>
          </p:cNvSpPr>
          <p:nvPr/>
        </p:nvSpPr>
        <p:spPr bwMode="auto">
          <a:xfrm>
            <a:off x="3500438" y="3348038"/>
            <a:ext cx="363537" cy="457200"/>
          </a:xfrm>
          <a:prstGeom prst="rect">
            <a:avLst/>
          </a:prstGeom>
          <a:solidFill>
            <a:srgbClr val="C05469">
              <a:alpha val="75000"/>
            </a:srgbClr>
          </a:solidFill>
          <a:ln w="9525">
            <a:solidFill>
              <a:srgbClr val="F2D656"/>
            </a:solidFill>
            <a:miter lim="800000"/>
            <a:headEnd/>
            <a:tailEnd/>
          </a:ln>
          <a:effectLst/>
        </p:spPr>
        <p:txBody>
          <a:bodyPr wrap="none"/>
          <a:lstStyle/>
          <a:p>
            <a:pPr algn="l">
              <a:defRPr/>
            </a:pPr>
            <a:r>
              <a:rPr lang="en-US" sz="2200" i="0">
                <a:solidFill>
                  <a:schemeClr val="bg1"/>
                </a:solidFill>
                <a:latin typeface="Arial Unicode MS" pitchFamily="-105" charset="0"/>
              </a:rPr>
              <a:t>Y</a:t>
            </a:r>
          </a:p>
        </p:txBody>
      </p:sp>
      <p:sp>
        <p:nvSpPr>
          <p:cNvPr id="541705" name="Text Box 9"/>
          <p:cNvSpPr txBox="1">
            <a:spLocks noChangeArrowheads="1"/>
          </p:cNvSpPr>
          <p:nvPr/>
        </p:nvSpPr>
        <p:spPr bwMode="auto">
          <a:xfrm>
            <a:off x="5943600" y="3348038"/>
            <a:ext cx="385763" cy="457200"/>
          </a:xfrm>
          <a:prstGeom prst="rect">
            <a:avLst/>
          </a:prstGeom>
          <a:solidFill>
            <a:srgbClr val="C05469">
              <a:alpha val="75000"/>
            </a:srgbClr>
          </a:solidFill>
          <a:ln w="9525">
            <a:solidFill>
              <a:srgbClr val="F2D656"/>
            </a:solidFill>
            <a:miter lim="800000"/>
            <a:headEnd/>
            <a:tailEnd/>
          </a:ln>
          <a:effectLst/>
        </p:spPr>
        <p:txBody>
          <a:bodyPr/>
          <a:lstStyle/>
          <a:p>
            <a:pPr algn="l">
              <a:defRPr/>
            </a:pPr>
            <a:r>
              <a:rPr lang="en-US" sz="2200" i="0" dirty="0">
                <a:solidFill>
                  <a:schemeClr val="bg1"/>
                </a:solidFill>
                <a:latin typeface="Arial Unicode MS" pitchFamily="-105" charset="0"/>
              </a:rPr>
              <a:t>N</a:t>
            </a:r>
          </a:p>
        </p:txBody>
      </p:sp>
      <p:sp>
        <p:nvSpPr>
          <p:cNvPr id="541706" name="Text Box 10"/>
          <p:cNvSpPr txBox="1">
            <a:spLocks noChangeArrowheads="1"/>
          </p:cNvSpPr>
          <p:nvPr/>
        </p:nvSpPr>
        <p:spPr bwMode="auto">
          <a:xfrm>
            <a:off x="381000" y="4349750"/>
            <a:ext cx="2895600" cy="984250"/>
          </a:xfrm>
          <a:prstGeom prst="rect">
            <a:avLst/>
          </a:prstGeom>
          <a:solidFill>
            <a:srgbClr val="527AC8"/>
          </a:solidFill>
          <a:ln w="9525">
            <a:solidFill>
              <a:srgbClr val="F2D656"/>
            </a:solidFill>
            <a:miter lim="800000"/>
            <a:headEnd/>
            <a:tailEnd/>
          </a:ln>
          <a:effectLst/>
        </p:spPr>
        <p:txBody>
          <a:bodyPr>
            <a:spAutoFit/>
          </a:bodyPr>
          <a:lstStyle/>
          <a:p>
            <a:pPr marL="173038" indent="-173038" algn="l">
              <a:lnSpc>
                <a:spcPct val="90000"/>
              </a:lnSpc>
              <a:buFontTx/>
              <a:buChar char="•"/>
              <a:defRPr/>
            </a:pPr>
            <a:r>
              <a:rPr lang="en-US" sz="1600" b="1" dirty="0">
                <a:solidFill>
                  <a:schemeClr val="bg1"/>
                </a:solidFill>
                <a:latin typeface="Arial" charset="0"/>
              </a:rPr>
              <a:t>Anatomic </a:t>
            </a:r>
            <a:r>
              <a:rPr lang="en-US" sz="1600" b="1" dirty="0" err="1">
                <a:solidFill>
                  <a:schemeClr val="bg1"/>
                </a:solidFill>
                <a:latin typeface="Arial" charset="0"/>
              </a:rPr>
              <a:t>lobectomy</a:t>
            </a:r>
            <a:r>
              <a:rPr lang="en-US" sz="1600" b="1" dirty="0">
                <a:solidFill>
                  <a:schemeClr val="bg1"/>
                </a:solidFill>
                <a:latin typeface="Arial" charset="0"/>
              </a:rPr>
              <a:t> or </a:t>
            </a:r>
            <a:r>
              <a:rPr lang="en-US" sz="1600" b="1" dirty="0" err="1">
                <a:solidFill>
                  <a:schemeClr val="bg1"/>
                </a:solidFill>
                <a:latin typeface="Arial" charset="0"/>
              </a:rPr>
              <a:t>pneumonectomy</a:t>
            </a:r>
            <a:r>
              <a:rPr lang="en-US" sz="1600" b="1" dirty="0">
                <a:solidFill>
                  <a:schemeClr val="bg1"/>
                </a:solidFill>
                <a:latin typeface="Arial" charset="0"/>
              </a:rPr>
              <a:t> </a:t>
            </a:r>
          </a:p>
          <a:p>
            <a:pPr marL="173038" indent="-173038" algn="l">
              <a:lnSpc>
                <a:spcPct val="90000"/>
              </a:lnSpc>
              <a:buFontTx/>
              <a:buChar char="•"/>
              <a:defRPr/>
            </a:pPr>
            <a:r>
              <a:rPr lang="en-US" sz="1600" b="1" dirty="0">
                <a:solidFill>
                  <a:schemeClr val="bg1"/>
                </a:solidFill>
                <a:latin typeface="Arial" charset="0"/>
              </a:rPr>
              <a:t>Muscle flap for bronchial stump</a:t>
            </a:r>
          </a:p>
        </p:txBody>
      </p:sp>
      <p:sp>
        <p:nvSpPr>
          <p:cNvPr id="541707" name="Text Box 11"/>
          <p:cNvSpPr txBox="1">
            <a:spLocks noChangeArrowheads="1"/>
          </p:cNvSpPr>
          <p:nvPr/>
        </p:nvSpPr>
        <p:spPr bwMode="auto">
          <a:xfrm>
            <a:off x="6400800" y="4111625"/>
            <a:ext cx="2438400" cy="925513"/>
          </a:xfrm>
          <a:prstGeom prst="rect">
            <a:avLst/>
          </a:prstGeom>
          <a:solidFill>
            <a:srgbClr val="527AC8"/>
          </a:solidFill>
          <a:ln w="9525">
            <a:solidFill>
              <a:srgbClr val="F2D656"/>
            </a:solidFill>
            <a:miter lim="800000"/>
            <a:headEnd/>
            <a:tailEnd/>
          </a:ln>
          <a:effectLst/>
        </p:spPr>
        <p:txBody>
          <a:bodyPr>
            <a:spAutoFit/>
          </a:bodyPr>
          <a:lstStyle/>
          <a:p>
            <a:pPr>
              <a:defRPr/>
            </a:pPr>
            <a:r>
              <a:rPr lang="en-US" dirty="0">
                <a:solidFill>
                  <a:schemeClr val="bg1"/>
                </a:solidFill>
                <a:latin typeface="Arial"/>
                <a:cs typeface="Arial"/>
              </a:rPr>
              <a:t>Carboplatin</a:t>
            </a:r>
            <a:r>
              <a:rPr lang="en-US" sz="1800" b="0" i="0" dirty="0" smtClean="0">
                <a:solidFill>
                  <a:schemeClr val="bg1"/>
                </a:solidFill>
                <a:latin typeface="Arial"/>
                <a:cs typeface="Arial"/>
              </a:rPr>
              <a:t> </a:t>
            </a:r>
            <a:r>
              <a:rPr lang="en-US" sz="1800" b="0" i="0" dirty="0">
                <a:solidFill>
                  <a:schemeClr val="bg1"/>
                </a:solidFill>
                <a:latin typeface="Arial"/>
                <a:cs typeface="Arial"/>
              </a:rPr>
              <a:t>AUC</a:t>
            </a:r>
            <a:r>
              <a:rPr lang="en-US" sz="1800" b="0" i="0" dirty="0">
                <a:solidFill>
                  <a:schemeClr val="bg1"/>
                </a:solidFill>
                <a:latin typeface="Arial" charset="0"/>
              </a:rPr>
              <a:t>=6</a:t>
            </a:r>
          </a:p>
          <a:p>
            <a:pPr algn="l">
              <a:defRPr/>
            </a:pPr>
            <a:r>
              <a:rPr lang="en-US" sz="1800" b="0" i="0" dirty="0">
                <a:solidFill>
                  <a:schemeClr val="bg1"/>
                </a:solidFill>
                <a:latin typeface="Arial" charset="0"/>
              </a:rPr>
              <a:t>Paclitaxel 225 mg/m</a:t>
            </a:r>
            <a:r>
              <a:rPr lang="en-US" sz="1800" b="0" i="0" baseline="30000" dirty="0">
                <a:solidFill>
                  <a:schemeClr val="bg1"/>
                </a:solidFill>
                <a:latin typeface="Arial" charset="0"/>
              </a:rPr>
              <a:t>2</a:t>
            </a:r>
            <a:r>
              <a:rPr lang="en-US" sz="1800" b="0" i="0" dirty="0">
                <a:solidFill>
                  <a:schemeClr val="bg1"/>
                </a:solidFill>
                <a:latin typeface="Arial" charset="0"/>
              </a:rPr>
              <a:t> x 2 cycles</a:t>
            </a:r>
          </a:p>
        </p:txBody>
      </p:sp>
      <p:sp>
        <p:nvSpPr>
          <p:cNvPr id="541709" name="Text Box 13"/>
          <p:cNvSpPr txBox="1">
            <a:spLocks noChangeArrowheads="1"/>
          </p:cNvSpPr>
          <p:nvPr/>
        </p:nvSpPr>
        <p:spPr bwMode="auto">
          <a:xfrm>
            <a:off x="381000" y="2678113"/>
            <a:ext cx="2908300" cy="1203325"/>
          </a:xfrm>
          <a:prstGeom prst="rect">
            <a:avLst/>
          </a:prstGeom>
          <a:solidFill>
            <a:srgbClr val="527AC8"/>
          </a:solidFill>
          <a:ln w="12700">
            <a:solidFill>
              <a:srgbClr val="F2D656"/>
            </a:solidFill>
            <a:miter lim="800000"/>
            <a:headEnd/>
            <a:tailEnd/>
          </a:ln>
          <a:effectLst/>
        </p:spPr>
        <p:txBody>
          <a:bodyPr>
            <a:spAutoFit/>
          </a:bodyPr>
          <a:lstStyle/>
          <a:p>
            <a:pPr algn="l">
              <a:defRPr/>
            </a:pPr>
            <a:r>
              <a:rPr lang="en-US" sz="1800" b="0" i="0" u="sng">
                <a:solidFill>
                  <a:schemeClr val="bg1"/>
                </a:solidFill>
                <a:latin typeface="Arial" charset="0"/>
              </a:rPr>
              <a:t>Tissue:</a:t>
            </a:r>
            <a:r>
              <a:rPr lang="en-US" sz="1800" b="0" i="0">
                <a:solidFill>
                  <a:schemeClr val="bg1"/>
                </a:solidFill>
                <a:latin typeface="Arial" charset="0"/>
              </a:rPr>
              <a:t> MALDI-TOF </a:t>
            </a:r>
          </a:p>
          <a:p>
            <a:pPr algn="l">
              <a:defRPr/>
            </a:pPr>
            <a:r>
              <a:rPr lang="en-US" sz="1800" b="0" i="0">
                <a:solidFill>
                  <a:schemeClr val="bg1"/>
                </a:solidFill>
                <a:latin typeface="Arial" charset="0"/>
              </a:rPr>
              <a:t>Specimens for </a:t>
            </a:r>
          </a:p>
          <a:p>
            <a:pPr algn="l">
              <a:defRPr/>
            </a:pPr>
            <a:r>
              <a:rPr lang="en-US" sz="1800" b="0" i="0">
                <a:solidFill>
                  <a:schemeClr val="bg1"/>
                </a:solidFill>
                <a:latin typeface="Arial" charset="0"/>
              </a:rPr>
              <a:t>proteomic analysis &amp; other </a:t>
            </a:r>
          </a:p>
          <a:p>
            <a:pPr algn="l">
              <a:defRPr/>
            </a:pPr>
            <a:r>
              <a:rPr lang="en-US" sz="1800" b="0" i="0">
                <a:solidFill>
                  <a:schemeClr val="bg1"/>
                </a:solidFill>
                <a:latin typeface="Arial" charset="0"/>
              </a:rPr>
              <a:t>correlative studies</a:t>
            </a:r>
          </a:p>
        </p:txBody>
      </p:sp>
      <p:sp>
        <p:nvSpPr>
          <p:cNvPr id="56333" name="Line 14"/>
          <p:cNvSpPr>
            <a:spLocks noChangeShapeType="1"/>
          </p:cNvSpPr>
          <p:nvPr/>
        </p:nvSpPr>
        <p:spPr bwMode="auto">
          <a:xfrm>
            <a:off x="2032000" y="2052638"/>
            <a:ext cx="0" cy="533400"/>
          </a:xfrm>
          <a:prstGeom prst="line">
            <a:avLst/>
          </a:prstGeom>
          <a:ln>
            <a:headEnd type="none" w="sm" len="sm"/>
            <a:tailEnd type="triangle" w="sm" len="sm"/>
          </a:ln>
        </p:spPr>
        <p:style>
          <a:lnRef idx="1">
            <a:schemeClr val="dk1"/>
          </a:lnRef>
          <a:fillRef idx="0">
            <a:schemeClr val="dk1"/>
          </a:fillRef>
          <a:effectRef idx="0">
            <a:schemeClr val="dk1"/>
          </a:effectRef>
          <a:fontRef idx="minor">
            <a:schemeClr val="tx1"/>
          </a:fontRef>
        </p:style>
        <p:txBody>
          <a:bodyPr/>
          <a:lstStyle/>
          <a:p>
            <a:endParaRPr lang="en-US"/>
          </a:p>
        </p:txBody>
      </p:sp>
      <p:sp>
        <p:nvSpPr>
          <p:cNvPr id="541711" name="Text Box 15"/>
          <p:cNvSpPr txBox="1">
            <a:spLocks noChangeArrowheads="1"/>
          </p:cNvSpPr>
          <p:nvPr/>
        </p:nvSpPr>
        <p:spPr bwMode="auto">
          <a:xfrm>
            <a:off x="3886200" y="4264025"/>
            <a:ext cx="2286000" cy="928688"/>
          </a:xfrm>
          <a:prstGeom prst="rect">
            <a:avLst/>
          </a:prstGeom>
          <a:solidFill>
            <a:srgbClr val="527AC8"/>
          </a:solidFill>
          <a:ln w="12700">
            <a:solidFill>
              <a:srgbClr val="F2D656"/>
            </a:solidFill>
            <a:miter lim="800000"/>
            <a:headEnd/>
            <a:tailEnd/>
          </a:ln>
          <a:effectLst/>
        </p:spPr>
        <p:txBody>
          <a:bodyPr>
            <a:spAutoFit/>
          </a:bodyPr>
          <a:lstStyle/>
          <a:p>
            <a:pPr algn="l">
              <a:defRPr/>
            </a:pPr>
            <a:r>
              <a:rPr lang="en-US" sz="1800" b="0" i="0" u="sng">
                <a:solidFill>
                  <a:schemeClr val="bg1"/>
                </a:solidFill>
                <a:latin typeface="Arial" charset="0"/>
              </a:rPr>
              <a:t>Resection:</a:t>
            </a:r>
            <a:r>
              <a:rPr lang="en-US" sz="1800" b="0" i="0">
                <a:solidFill>
                  <a:schemeClr val="bg1"/>
                </a:solidFill>
                <a:latin typeface="Arial" charset="0"/>
              </a:rPr>
              <a:t> </a:t>
            </a:r>
          </a:p>
          <a:p>
            <a:pPr algn="l">
              <a:defRPr/>
            </a:pPr>
            <a:r>
              <a:rPr lang="en-US" sz="1800" b="0" i="0">
                <a:solidFill>
                  <a:schemeClr val="bg1"/>
                </a:solidFill>
                <a:latin typeface="Arial" charset="0"/>
              </a:rPr>
              <a:t>MALDI-TOF &amp; other </a:t>
            </a:r>
          </a:p>
          <a:p>
            <a:pPr algn="l">
              <a:defRPr/>
            </a:pPr>
            <a:r>
              <a:rPr lang="en-US" sz="1800" b="0" i="0">
                <a:solidFill>
                  <a:schemeClr val="bg1"/>
                </a:solidFill>
                <a:latin typeface="Arial" charset="0"/>
              </a:rPr>
              <a:t>specimens</a:t>
            </a:r>
          </a:p>
        </p:txBody>
      </p:sp>
      <p:sp>
        <p:nvSpPr>
          <p:cNvPr id="56335" name="Line 18"/>
          <p:cNvSpPr>
            <a:spLocks noChangeShapeType="1"/>
          </p:cNvSpPr>
          <p:nvPr/>
        </p:nvSpPr>
        <p:spPr bwMode="auto">
          <a:xfrm>
            <a:off x="4876800" y="3043238"/>
            <a:ext cx="1588" cy="277812"/>
          </a:xfrm>
          <a:prstGeom prst="line">
            <a:avLst/>
          </a:prstGeom>
          <a:noFill/>
          <a:ln w="76200">
            <a:solidFill>
              <a:schemeClr val="bg1"/>
            </a:solidFill>
            <a:round/>
            <a:headEnd type="none" w="sm" len="sm"/>
            <a:tailEnd type="triangle" w="sm" len="sm"/>
          </a:ln>
        </p:spPr>
        <p:txBody>
          <a:bodyPr/>
          <a:lstStyle/>
          <a:p>
            <a:endParaRPr lang="en-US"/>
          </a:p>
        </p:txBody>
      </p:sp>
      <p:sp>
        <p:nvSpPr>
          <p:cNvPr id="541716" name="Rectangle 20"/>
          <p:cNvSpPr>
            <a:spLocks noChangeArrowheads="1"/>
          </p:cNvSpPr>
          <p:nvPr/>
        </p:nvSpPr>
        <p:spPr bwMode="auto">
          <a:xfrm>
            <a:off x="0" y="228600"/>
            <a:ext cx="9144000" cy="762000"/>
          </a:xfrm>
          <a:prstGeom prst="rect">
            <a:avLst/>
          </a:prstGeom>
          <a:noFill/>
          <a:ln w="9525">
            <a:noFill/>
            <a:miter lim="800000"/>
            <a:headEnd/>
            <a:tailEnd/>
          </a:ln>
          <a:effectLst/>
        </p:spPr>
        <p:txBody>
          <a:bodyPr anchor="ctr"/>
          <a:lstStyle/>
          <a:p>
            <a:pPr algn="ctr">
              <a:defRPr/>
            </a:pPr>
            <a:r>
              <a:rPr lang="en-US" sz="3200" b="1" i="0" dirty="0">
                <a:solidFill>
                  <a:srgbClr val="FFD856"/>
                </a:solidFill>
                <a:effectLst>
                  <a:outerShdw blurRad="38100" dist="38100" dir="2700000" algn="tl">
                    <a:srgbClr val="000000"/>
                  </a:outerShdw>
                </a:effectLst>
                <a:latin typeface="Arial Black"/>
                <a:cs typeface="Arial Black"/>
                <a:sym typeface="Symbol" pitchFamily="-105" charset="2"/>
              </a:rPr>
              <a:t> </a:t>
            </a:r>
            <a:r>
              <a:rPr lang="en-US" sz="3200" b="1" i="0" dirty="0">
                <a:latin typeface="Arial Black"/>
                <a:cs typeface="Arial Black"/>
                <a:sym typeface="Symbol" pitchFamily="-105" charset="2"/>
              </a:rPr>
              <a:t>Molecular Targeting with </a:t>
            </a:r>
            <a:r>
              <a:rPr lang="en-US" sz="3200" b="1" i="0" dirty="0" smtClean="0">
                <a:latin typeface="Arial Black"/>
                <a:cs typeface="Arial Black"/>
                <a:sym typeface="Symbol" pitchFamily="-105" charset="2"/>
              </a:rPr>
              <a:t/>
            </a:r>
            <a:br>
              <a:rPr lang="en-US" sz="3200" b="1" i="0" dirty="0" smtClean="0">
                <a:latin typeface="Arial Black"/>
                <a:cs typeface="Arial Black"/>
                <a:sym typeface="Symbol" pitchFamily="-105" charset="2"/>
              </a:rPr>
            </a:br>
            <a:r>
              <a:rPr lang="en-US" sz="3200" b="1" i="0" dirty="0" err="1" smtClean="0">
                <a:latin typeface="Arial Black"/>
                <a:cs typeface="Arial Black"/>
                <a:sym typeface="Symbol" pitchFamily="-105" charset="2"/>
              </a:rPr>
              <a:t>Trimodality</a:t>
            </a:r>
            <a:r>
              <a:rPr lang="en-US" sz="3200" b="1" i="0" dirty="0" smtClean="0">
                <a:latin typeface="Arial Black"/>
                <a:cs typeface="Arial Black"/>
                <a:sym typeface="Symbol" pitchFamily="-105" charset="2"/>
              </a:rPr>
              <a:t> </a:t>
            </a:r>
            <a:r>
              <a:rPr lang="en-US" sz="3200" b="1" i="0" dirty="0">
                <a:latin typeface="Arial Black"/>
                <a:cs typeface="Arial Black"/>
                <a:sym typeface="Symbol" pitchFamily="-105" charset="2"/>
              </a:rPr>
              <a:t>Therapy</a:t>
            </a:r>
          </a:p>
        </p:txBody>
      </p:sp>
      <p:sp>
        <p:nvSpPr>
          <p:cNvPr id="541717" name="Text Box 21"/>
          <p:cNvSpPr txBox="1">
            <a:spLocks noChangeArrowheads="1"/>
          </p:cNvSpPr>
          <p:nvPr/>
        </p:nvSpPr>
        <p:spPr bwMode="auto">
          <a:xfrm>
            <a:off x="6477000" y="1441450"/>
            <a:ext cx="2379663" cy="579438"/>
          </a:xfrm>
          <a:prstGeom prst="rect">
            <a:avLst/>
          </a:prstGeom>
          <a:noFill/>
          <a:ln w="9525">
            <a:noFill/>
            <a:miter lim="800000"/>
            <a:headEnd/>
            <a:tailEnd/>
          </a:ln>
          <a:effectLst/>
        </p:spPr>
        <p:txBody>
          <a:bodyPr wrap="none">
            <a:spAutoFit/>
          </a:bodyPr>
          <a:lstStyle/>
          <a:p>
            <a:pPr>
              <a:defRPr/>
            </a:pPr>
            <a:r>
              <a:rPr lang="en-US" sz="3200" i="0" u="sng" dirty="0">
                <a:latin typeface="Arial Unicode MS" pitchFamily="-105" charset="0"/>
              </a:rPr>
              <a:t>RTOG 0839</a:t>
            </a:r>
          </a:p>
        </p:txBody>
      </p:sp>
      <p:sp>
        <p:nvSpPr>
          <p:cNvPr id="56338" name="Rectangle 12"/>
          <p:cNvSpPr>
            <a:spLocks noChangeArrowheads="1"/>
          </p:cNvSpPr>
          <p:nvPr/>
        </p:nvSpPr>
        <p:spPr bwMode="auto">
          <a:xfrm>
            <a:off x="685800" y="6096000"/>
            <a:ext cx="7772400" cy="457200"/>
          </a:xfrm>
          <a:prstGeom prst="rect">
            <a:avLst/>
          </a:prstGeom>
          <a:noFill/>
          <a:ln w="9525">
            <a:noFill/>
            <a:miter lim="800000"/>
            <a:headEnd/>
            <a:tailEnd/>
          </a:ln>
        </p:spPr>
        <p:txBody>
          <a:bodyPr/>
          <a:lstStyle/>
          <a:p>
            <a:pPr algn="ctr"/>
            <a:endParaRPr lang="en-US" sz="2800" b="0" i="0" dirty="0">
              <a:solidFill>
                <a:srgbClr val="202C85"/>
              </a:solidFill>
              <a:latin typeface="Arial" charset="0"/>
            </a:endParaRPr>
          </a:p>
        </p:txBody>
      </p:sp>
      <p:sp>
        <p:nvSpPr>
          <p:cNvPr id="70675" name="Text Box 19"/>
          <p:cNvSpPr txBox="1">
            <a:spLocks noChangeArrowheads="1"/>
          </p:cNvSpPr>
          <p:nvPr/>
        </p:nvSpPr>
        <p:spPr bwMode="auto">
          <a:xfrm>
            <a:off x="2438400" y="5634335"/>
            <a:ext cx="4648200" cy="461665"/>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a:spAutoFit/>
          </a:bodyPr>
          <a:lstStyle/>
          <a:p>
            <a:pPr algn="ctr">
              <a:spcBef>
                <a:spcPct val="50000"/>
              </a:spcBef>
              <a:defRPr/>
            </a:pPr>
            <a:r>
              <a:rPr lang="en-US" sz="2400" b="1" i="0" dirty="0"/>
              <a:t>PI: Martin Edelman, MD</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666874"/>
            <a:ext cx="8458200" cy="1470025"/>
          </a:xfrm>
        </p:spPr>
        <p:txBody>
          <a:bodyPr>
            <a:normAutofit/>
          </a:bodyPr>
          <a:lstStyle/>
          <a:p>
            <a:r>
              <a:rPr lang="en-US" b="1" dirty="0" smtClean="0"/>
              <a:t>Evolving Strategies for Stage III NSCLC</a:t>
            </a:r>
            <a:endParaRPr lang="en-US" dirty="0"/>
          </a:p>
        </p:txBody>
      </p:sp>
      <p:sp>
        <p:nvSpPr>
          <p:cNvPr id="3" name="Subtitle 2"/>
          <p:cNvSpPr>
            <a:spLocks noGrp="1"/>
          </p:cNvSpPr>
          <p:nvPr>
            <p:ph type="subTitle" idx="1"/>
          </p:nvPr>
        </p:nvSpPr>
        <p:spPr>
          <a:xfrm>
            <a:off x="533400" y="3429000"/>
            <a:ext cx="8153400" cy="2362200"/>
          </a:xfrm>
        </p:spPr>
        <p:txBody>
          <a:bodyPr>
            <a:normAutofit fontScale="92500"/>
          </a:bodyPr>
          <a:lstStyle/>
          <a:p>
            <a:r>
              <a:rPr lang="en-US" dirty="0" smtClean="0">
                <a:solidFill>
                  <a:schemeClr val="tx1"/>
                </a:solidFill>
              </a:rPr>
              <a:t>Jeffrey Bradley, M.D.</a:t>
            </a:r>
          </a:p>
          <a:p>
            <a:pPr algn="ctr"/>
            <a:r>
              <a:rPr lang="en-US" dirty="0" smtClean="0">
                <a:solidFill>
                  <a:schemeClr val="tx1"/>
                </a:solidFill>
              </a:rPr>
              <a:t>Chair, RTOG Lung Cancer Committee</a:t>
            </a:r>
          </a:p>
          <a:p>
            <a:pPr algn="ctr"/>
            <a:r>
              <a:rPr lang="en-US" dirty="0" smtClean="0">
                <a:solidFill>
                  <a:schemeClr val="tx1"/>
                </a:solidFill>
              </a:rPr>
              <a:t>S. Lee Kling Professor of Radiation Oncology</a:t>
            </a:r>
          </a:p>
          <a:p>
            <a:pPr algn="ctr"/>
            <a:r>
              <a:rPr lang="en-US" dirty="0" smtClean="0">
                <a:solidFill>
                  <a:schemeClr val="tx1"/>
                </a:solidFill>
              </a:rPr>
              <a:t>Washington University School of Medicine</a:t>
            </a:r>
            <a:endParaRPr lang="en-US"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762000" y="76200"/>
            <a:ext cx="7772400" cy="877888"/>
          </a:xfrm>
        </p:spPr>
        <p:txBody>
          <a:bodyPr/>
          <a:lstStyle/>
          <a:p>
            <a:pPr>
              <a:defRPr/>
            </a:pPr>
            <a:r>
              <a:rPr lang="en-US" b="1" dirty="0" smtClean="0">
                <a:solidFill>
                  <a:schemeClr val="tx1"/>
                </a:solidFill>
              </a:rPr>
              <a:t>Thinking newer strategies</a:t>
            </a:r>
          </a:p>
        </p:txBody>
      </p:sp>
      <p:sp>
        <p:nvSpPr>
          <p:cNvPr id="68611" name="Rectangle 3"/>
          <p:cNvSpPr>
            <a:spLocks noGrp="1" noChangeArrowheads="1"/>
          </p:cNvSpPr>
          <p:nvPr>
            <p:ph type="body" idx="4294967295"/>
          </p:nvPr>
        </p:nvSpPr>
        <p:spPr>
          <a:xfrm>
            <a:off x="533400" y="1066800"/>
            <a:ext cx="8305800" cy="4267200"/>
          </a:xfrm>
          <a:noFill/>
        </p:spPr>
        <p:txBody>
          <a:bodyPr/>
          <a:lstStyle/>
          <a:p>
            <a:pPr>
              <a:lnSpc>
                <a:spcPct val="90000"/>
              </a:lnSpc>
            </a:pPr>
            <a:r>
              <a:rPr lang="en-US" sz="2500" dirty="0" smtClean="0"/>
              <a:t>Adaptive XRT (RTOG 1106)</a:t>
            </a:r>
          </a:p>
          <a:p>
            <a:pPr lvl="1">
              <a:lnSpc>
                <a:spcPct val="90000"/>
              </a:lnSpc>
            </a:pPr>
            <a:r>
              <a:rPr lang="en-US" sz="2300" dirty="0" smtClean="0"/>
              <a:t>Mid-treatment FDG-PET based target volumes adapted radiation therapy</a:t>
            </a:r>
          </a:p>
          <a:p>
            <a:pPr lvl="1">
              <a:lnSpc>
                <a:spcPct val="90000"/>
              </a:lnSpc>
            </a:pPr>
            <a:r>
              <a:rPr lang="en-US" sz="2300" dirty="0" err="1" smtClean="0"/>
              <a:t>Isoeffect</a:t>
            </a:r>
            <a:r>
              <a:rPr lang="en-US" sz="2300" dirty="0" smtClean="0"/>
              <a:t> radiation dose prescriptions</a:t>
            </a:r>
          </a:p>
          <a:p>
            <a:pPr lvl="1">
              <a:lnSpc>
                <a:spcPct val="90000"/>
              </a:lnSpc>
            </a:pPr>
            <a:r>
              <a:rPr lang="en-US" sz="2300" dirty="0" smtClean="0"/>
              <a:t>Why?</a:t>
            </a:r>
          </a:p>
          <a:p>
            <a:pPr lvl="2">
              <a:lnSpc>
                <a:spcPct val="90000"/>
              </a:lnSpc>
            </a:pPr>
            <a:r>
              <a:rPr lang="en-US" sz="2100" dirty="0" smtClean="0"/>
              <a:t>PET tumor volumes shrink during XRT</a:t>
            </a:r>
          </a:p>
          <a:p>
            <a:pPr lvl="2">
              <a:lnSpc>
                <a:spcPct val="90000"/>
              </a:lnSpc>
            </a:pPr>
            <a:r>
              <a:rPr lang="en-US" sz="2100" dirty="0" smtClean="0"/>
              <a:t>May incorporate all patients with Stage III disease, not just those selected to get 74 </a:t>
            </a:r>
            <a:r>
              <a:rPr lang="en-US" sz="2100" dirty="0" err="1" smtClean="0"/>
              <a:t>Gy</a:t>
            </a:r>
            <a:r>
              <a:rPr lang="en-US" sz="2100" dirty="0" smtClean="0"/>
              <a:t> based on NTCP</a:t>
            </a:r>
          </a:p>
          <a:p>
            <a:pPr>
              <a:lnSpc>
                <a:spcPct val="90000"/>
              </a:lnSpc>
            </a:pPr>
            <a:r>
              <a:rPr lang="en-US" sz="2500" dirty="0" smtClean="0"/>
              <a:t>Protons? (RTOG 1308)</a:t>
            </a:r>
            <a:endParaRPr lang="en-US" sz="2500" dirty="0" smtClean="0">
              <a:effectLst/>
            </a:endParaRPr>
          </a:p>
          <a:p>
            <a:pPr>
              <a:lnSpc>
                <a:spcPct val="90000"/>
              </a:lnSpc>
            </a:pPr>
            <a:r>
              <a:rPr lang="en-US" sz="2500" dirty="0" smtClean="0">
                <a:effectLst/>
              </a:rPr>
              <a:t>Personalized medicine</a:t>
            </a:r>
          </a:p>
          <a:p>
            <a:pPr lvl="1">
              <a:lnSpc>
                <a:spcPct val="90000"/>
              </a:lnSpc>
            </a:pPr>
            <a:r>
              <a:rPr lang="en-US" sz="2500" dirty="0" smtClean="0"/>
              <a:t>EML4-ALK and EGFR mutation trial</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39138" cy="754062"/>
          </a:xfrm>
        </p:spPr>
        <p:txBody>
          <a:bodyPr>
            <a:normAutofit/>
          </a:bodyPr>
          <a:lstStyle/>
          <a:p>
            <a:pPr>
              <a:defRPr/>
            </a:pPr>
            <a:r>
              <a:rPr lang="en-US" dirty="0" smtClean="0">
                <a:solidFill>
                  <a:schemeClr val="tx1"/>
                </a:solidFill>
              </a:rPr>
              <a:t>RTOG 1106-Multicenter Study</a:t>
            </a:r>
            <a:endParaRPr lang="en-US" dirty="0">
              <a:solidFill>
                <a:schemeClr val="tx1"/>
              </a:solidFill>
            </a:endParaRPr>
          </a:p>
        </p:txBody>
      </p:sp>
      <p:sp>
        <p:nvSpPr>
          <p:cNvPr id="4100" name="Content Placeholder 2"/>
          <p:cNvSpPr>
            <a:spLocks noGrp="1"/>
          </p:cNvSpPr>
          <p:nvPr>
            <p:ph idx="1"/>
          </p:nvPr>
        </p:nvSpPr>
        <p:spPr>
          <a:xfrm>
            <a:off x="381000" y="1143000"/>
            <a:ext cx="8229600" cy="1143000"/>
          </a:xfrm>
        </p:spPr>
        <p:txBody>
          <a:bodyPr>
            <a:normAutofit lnSpcReduction="10000"/>
          </a:bodyPr>
          <a:lstStyle/>
          <a:p>
            <a:pPr marL="514350" indent="-514350">
              <a:buFontTx/>
              <a:buNone/>
              <a:defRPr/>
            </a:pPr>
            <a:r>
              <a:rPr lang="en-US" sz="2400" dirty="0" smtClean="0"/>
              <a:t>      RTOG1106 is going to test the feasibility and efficacy of during-RT PET-MTV based individualized radiation dose escalation in a multicenter setting.</a:t>
            </a:r>
          </a:p>
        </p:txBody>
      </p:sp>
      <p:sp>
        <p:nvSpPr>
          <p:cNvPr id="2053" name="Rectangle 4"/>
          <p:cNvSpPr>
            <a:spLocks noChangeArrowheads="1"/>
          </p:cNvSpPr>
          <p:nvPr/>
        </p:nvSpPr>
        <p:spPr bwMode="auto">
          <a:xfrm>
            <a:off x="7162800" y="2514600"/>
            <a:ext cx="2286000" cy="1015663"/>
          </a:xfrm>
          <a:prstGeom prst="rect">
            <a:avLst/>
          </a:prstGeom>
          <a:noFill/>
          <a:ln w="9525">
            <a:noFill/>
            <a:miter lim="800000"/>
            <a:headEnd/>
            <a:tailEnd/>
          </a:ln>
        </p:spPr>
        <p:txBody>
          <a:bodyPr>
            <a:spAutoFit/>
          </a:bodyPr>
          <a:lstStyle/>
          <a:p>
            <a:r>
              <a:rPr lang="en-US" sz="2000" dirty="0">
                <a:solidFill>
                  <a:schemeClr val="tx2"/>
                </a:solidFill>
              </a:rPr>
              <a:t>RTOG</a:t>
            </a:r>
            <a:r>
              <a:rPr lang="en-US" sz="2000" dirty="0" smtClean="0">
                <a:solidFill>
                  <a:schemeClr val="tx2"/>
                </a:solidFill>
              </a:rPr>
              <a:t> 0617</a:t>
            </a:r>
          </a:p>
          <a:p>
            <a:r>
              <a:rPr lang="en-US" sz="2000" dirty="0">
                <a:solidFill>
                  <a:schemeClr val="tx2"/>
                </a:solidFill>
              </a:rPr>
              <a:t>Uniform dose prescription</a:t>
            </a:r>
          </a:p>
        </p:txBody>
      </p:sp>
      <p:graphicFrame>
        <p:nvGraphicFramePr>
          <p:cNvPr id="2050" name="Object 2"/>
          <p:cNvGraphicFramePr>
            <a:graphicFrameLocks noChangeAspect="1"/>
          </p:cNvGraphicFramePr>
          <p:nvPr>
            <p:extLst>
              <p:ext uri="{D42A27DB-BD31-4B8C-83A1-F6EECF244321}">
                <p14:modId xmlns:p14="http://schemas.microsoft.com/office/powerpoint/2010/main" val="1113265077"/>
              </p:ext>
            </p:extLst>
          </p:nvPr>
        </p:nvGraphicFramePr>
        <p:xfrm>
          <a:off x="682625" y="2386013"/>
          <a:ext cx="6321425" cy="3598862"/>
        </p:xfrm>
        <a:graphic>
          <a:graphicData uri="http://schemas.openxmlformats.org/presentationml/2006/ole">
            <mc:AlternateContent xmlns:mc="http://schemas.openxmlformats.org/markup-compatibility/2006">
              <mc:Choice xmlns:v="urn:schemas-microsoft-com:vml" Requires="v">
                <p:oleObj spid="_x0000_s2076" name="Document" r:id="rId5" imgW="5702300" imgH="3251200" progId="Word.Document.8">
                  <p:embed/>
                </p:oleObj>
              </mc:Choice>
              <mc:Fallback>
                <p:oleObj name="Document" r:id="rId5" imgW="5702300" imgH="3251200" progId="Word.Document.8">
                  <p:embed/>
                  <p:pic>
                    <p:nvPicPr>
                      <p:cNvPr id="0" name="Object 2"/>
                      <p:cNvPicPr>
                        <a:picLocks noChangeAspect="1" noChangeArrowheads="1"/>
                      </p:cNvPicPr>
                      <p:nvPr/>
                    </p:nvPicPr>
                    <p:blipFill>
                      <a:blip r:embed="rId6"/>
                      <a:srcRect t="11858"/>
                      <a:stretch>
                        <a:fillRect/>
                      </a:stretch>
                    </p:blipFill>
                    <p:spPr bwMode="auto">
                      <a:xfrm>
                        <a:off x="682625" y="2386013"/>
                        <a:ext cx="6321425" cy="3598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4" name="Rectangle 3"/>
          <p:cNvSpPr>
            <a:spLocks noChangeArrowheads="1"/>
          </p:cNvSpPr>
          <p:nvPr/>
        </p:nvSpPr>
        <p:spPr bwMode="auto">
          <a:xfrm>
            <a:off x="7065963" y="4297363"/>
            <a:ext cx="1905000" cy="1323975"/>
          </a:xfrm>
          <a:prstGeom prst="rect">
            <a:avLst/>
          </a:prstGeom>
          <a:noFill/>
          <a:ln w="9525">
            <a:noFill/>
            <a:miter lim="800000"/>
            <a:headEnd/>
            <a:tailEnd/>
          </a:ln>
        </p:spPr>
        <p:txBody>
          <a:bodyPr>
            <a:spAutoFit/>
          </a:bodyPr>
          <a:lstStyle/>
          <a:p>
            <a:r>
              <a:rPr lang="en-US" sz="2000">
                <a:solidFill>
                  <a:schemeClr val="accent2"/>
                </a:solidFill>
              </a:rPr>
              <a:t>Experimental arm:</a:t>
            </a:r>
          </a:p>
          <a:p>
            <a:r>
              <a:rPr lang="en-US" sz="2000">
                <a:solidFill>
                  <a:schemeClr val="tx2"/>
                </a:solidFill>
              </a:rPr>
              <a:t>Individualized adaptive RT</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itle 1"/>
          <p:cNvSpPr>
            <a:spLocks/>
          </p:cNvSpPr>
          <p:nvPr/>
        </p:nvSpPr>
        <p:spPr bwMode="auto">
          <a:xfrm>
            <a:off x="152400" y="152400"/>
            <a:ext cx="8991600" cy="754063"/>
          </a:xfrm>
          <a:prstGeom prst="rect">
            <a:avLst/>
          </a:prstGeom>
          <a:noFill/>
          <a:ln w="9525">
            <a:noFill/>
            <a:miter lim="800000"/>
            <a:headEnd/>
            <a:tailEnd/>
          </a:ln>
        </p:spPr>
        <p:txBody>
          <a:bodyPr anchor="ctr"/>
          <a:lstStyle/>
          <a:p>
            <a:pPr algn="ctr" eaLnBrk="1" hangingPunct="1"/>
            <a:r>
              <a:rPr lang="en-US" altLang="zh-CN" sz="2800" b="1" i="0" dirty="0">
                <a:latin typeface="Arial Black"/>
                <a:ea typeface="SimSun" pitchFamily="2" charset="-122"/>
                <a:cs typeface="Arial Black"/>
              </a:rPr>
              <a:t>Tumor Volume Reduced During-RT </a:t>
            </a:r>
            <a:endParaRPr lang="en-US" altLang="zh-CN" sz="2800" b="1" i="0" dirty="0" smtClean="0">
              <a:latin typeface="Arial Black"/>
              <a:ea typeface="SimSun" pitchFamily="2" charset="-122"/>
              <a:cs typeface="Arial Black"/>
            </a:endParaRPr>
          </a:p>
          <a:p>
            <a:pPr algn="ctr" eaLnBrk="1" hangingPunct="1"/>
            <a:r>
              <a:rPr lang="en-US" altLang="zh-CN" sz="2800" b="1" i="0" dirty="0" smtClean="0">
                <a:latin typeface="Arial Black"/>
                <a:ea typeface="SimSun" pitchFamily="2" charset="-122"/>
                <a:cs typeface="Arial Black"/>
              </a:rPr>
              <a:t>(</a:t>
            </a:r>
            <a:r>
              <a:rPr lang="en-US" altLang="zh-CN" sz="2800" b="1" i="0" dirty="0">
                <a:latin typeface="Arial Black"/>
                <a:ea typeface="SimSun" pitchFamily="2" charset="-122"/>
                <a:cs typeface="Arial Black"/>
              </a:rPr>
              <a:t>UMCC 2003-76, UMCC 2006-040)</a:t>
            </a:r>
          </a:p>
        </p:txBody>
      </p:sp>
      <p:sp>
        <p:nvSpPr>
          <p:cNvPr id="3" name="TextBox 2"/>
          <p:cNvSpPr txBox="1"/>
          <p:nvPr/>
        </p:nvSpPr>
        <p:spPr>
          <a:xfrm>
            <a:off x="914400" y="1600200"/>
            <a:ext cx="7162800" cy="4278094"/>
          </a:xfrm>
          <a:prstGeom prst="rect">
            <a:avLst/>
          </a:prstGeom>
          <a:noFill/>
        </p:spPr>
        <p:txBody>
          <a:bodyPr wrap="square" rtlCol="0">
            <a:spAutoFit/>
          </a:bodyPr>
          <a:lstStyle/>
          <a:p>
            <a:pPr marL="342900" indent="-342900">
              <a:spcBef>
                <a:spcPts val="1800"/>
              </a:spcBef>
              <a:buFont typeface="Arial"/>
              <a:buChar char="•"/>
            </a:pPr>
            <a:r>
              <a:rPr lang="en-US" sz="2200" dirty="0" smtClean="0">
                <a:latin typeface="Arial"/>
                <a:cs typeface="Arial"/>
              </a:rPr>
              <a:t>Studies </a:t>
            </a:r>
            <a:r>
              <a:rPr lang="en-US" sz="2200" dirty="0">
                <a:latin typeface="Arial"/>
                <a:cs typeface="Arial"/>
              </a:rPr>
              <a:t>have shown that FDG activity after the first cycle of chemotherapy was predictive of tumor control and overall survival in other cancers</a:t>
            </a:r>
          </a:p>
          <a:p>
            <a:pPr marL="342900" indent="-342900">
              <a:spcBef>
                <a:spcPts val="1800"/>
              </a:spcBef>
              <a:buFont typeface="Arial"/>
              <a:buChar char="•"/>
            </a:pPr>
            <a:r>
              <a:rPr lang="en-US" sz="2200" dirty="0" smtClean="0">
                <a:latin typeface="Arial"/>
                <a:cs typeface="Arial"/>
              </a:rPr>
              <a:t>In </a:t>
            </a:r>
            <a:r>
              <a:rPr lang="en-US" sz="2200" dirty="0">
                <a:latin typeface="Arial"/>
                <a:cs typeface="Arial"/>
              </a:rPr>
              <a:t>patients with NSCLC, researchers have demonstrated that post-RT metabolic response is highly associated with tumor control and overall survival</a:t>
            </a:r>
          </a:p>
          <a:p>
            <a:pPr marL="342900" indent="-342900">
              <a:spcBef>
                <a:spcPts val="1800"/>
              </a:spcBef>
              <a:buFont typeface="Arial"/>
              <a:buChar char="•"/>
            </a:pPr>
            <a:r>
              <a:rPr lang="en-US" sz="2200" dirty="0" smtClean="0">
                <a:latin typeface="Arial"/>
                <a:cs typeface="Arial"/>
              </a:rPr>
              <a:t>Pilot </a:t>
            </a:r>
            <a:r>
              <a:rPr lang="en-US" sz="2200" dirty="0">
                <a:latin typeface="Arial"/>
                <a:cs typeface="Arial"/>
              </a:rPr>
              <a:t>study suggests a significant correlation in tumor metabolic response and no association in lung FDG activity between during RT scans and 3 month post-RT scans in patients with </a:t>
            </a:r>
            <a:r>
              <a:rPr lang="en-US" sz="2200" dirty="0" smtClean="0">
                <a:latin typeface="Arial"/>
                <a:cs typeface="Arial"/>
              </a:rPr>
              <a:t>NSCLC </a:t>
            </a:r>
            <a:endParaRPr lang="en-US" sz="2200" dirty="0">
              <a:latin typeface="Arial"/>
              <a:cs typeface="Arial"/>
            </a:endParaRPr>
          </a:p>
        </p:txBody>
      </p:sp>
      <p:sp>
        <p:nvSpPr>
          <p:cNvPr id="2" name="TextBox 1"/>
          <p:cNvSpPr txBox="1"/>
          <p:nvPr/>
        </p:nvSpPr>
        <p:spPr>
          <a:xfrm>
            <a:off x="304800" y="6019800"/>
            <a:ext cx="5105400" cy="323165"/>
          </a:xfrm>
          <a:prstGeom prst="rect">
            <a:avLst/>
          </a:prstGeom>
          <a:noFill/>
        </p:spPr>
        <p:txBody>
          <a:bodyPr wrap="square" rtlCol="0">
            <a:spAutoFit/>
          </a:bodyPr>
          <a:lstStyle/>
          <a:p>
            <a:r>
              <a:rPr lang="da-DK" sz="1500" dirty="0">
                <a:latin typeface="Arial"/>
                <a:cs typeface="Arial"/>
              </a:rPr>
              <a:t>Kong FM et al. </a:t>
            </a:r>
            <a:r>
              <a:rPr lang="da-DK" sz="1500" i="1" dirty="0">
                <a:latin typeface="Arial"/>
                <a:cs typeface="Arial"/>
              </a:rPr>
              <a:t>J </a:t>
            </a:r>
            <a:r>
              <a:rPr lang="da-DK" sz="1500" i="1" dirty="0" err="1">
                <a:latin typeface="Arial"/>
                <a:cs typeface="Arial"/>
              </a:rPr>
              <a:t>Clin</a:t>
            </a:r>
            <a:r>
              <a:rPr lang="da-DK" sz="1500" i="1" dirty="0">
                <a:latin typeface="Arial"/>
                <a:cs typeface="Arial"/>
              </a:rPr>
              <a:t> </a:t>
            </a:r>
            <a:r>
              <a:rPr lang="da-DK" sz="1500" i="1" dirty="0" err="1">
                <a:latin typeface="Arial"/>
                <a:cs typeface="Arial"/>
              </a:rPr>
              <a:t>Oncol</a:t>
            </a:r>
            <a:r>
              <a:rPr lang="da-DK" sz="1500" i="1" dirty="0">
                <a:latin typeface="Arial"/>
                <a:cs typeface="Arial"/>
              </a:rPr>
              <a:t> </a:t>
            </a:r>
            <a:r>
              <a:rPr lang="da-DK" sz="1500" dirty="0">
                <a:latin typeface="Arial"/>
                <a:cs typeface="Arial"/>
              </a:rPr>
              <a:t>2007;25(21):3116-23.</a:t>
            </a:r>
            <a:endParaRPr lang="en-US" sz="1500"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762000"/>
          </a:xfrm>
        </p:spPr>
        <p:txBody>
          <a:bodyPr/>
          <a:lstStyle/>
          <a:p>
            <a:r>
              <a:rPr lang="en-US" dirty="0" smtClean="0"/>
              <a:t>Stage III patient</a:t>
            </a:r>
            <a:endParaRPr lang="en-US" dirty="0"/>
          </a:p>
        </p:txBody>
      </p:sp>
      <p:pic>
        <p:nvPicPr>
          <p:cNvPr id="6146" name="Picture 2"/>
          <p:cNvPicPr>
            <a:picLocks noGrp="1" noChangeAspect="1" noChangeArrowheads="1"/>
          </p:cNvPicPr>
          <p:nvPr>
            <p:ph idx="4294967295"/>
          </p:nvPr>
        </p:nvPicPr>
        <p:blipFill>
          <a:blip r:embed="rId3" cstate="print"/>
          <a:srcRect/>
          <a:stretch>
            <a:fillRect/>
          </a:stretch>
        </p:blipFill>
        <p:spPr>
          <a:xfrm>
            <a:off x="1447800" y="788988"/>
            <a:ext cx="6248400" cy="5535612"/>
          </a:xfrm>
          <a:noFill/>
        </p:spPr>
      </p:pic>
      <p:sp>
        <p:nvSpPr>
          <p:cNvPr id="5" name="Rectangle 4"/>
          <p:cNvSpPr/>
          <p:nvPr/>
        </p:nvSpPr>
        <p:spPr>
          <a:xfrm>
            <a:off x="2209800" y="3352800"/>
            <a:ext cx="9144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5791200" y="3352800"/>
            <a:ext cx="8382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clinical questions in Stage III NSCLC</a:t>
            </a:r>
            <a:endParaRPr lang="en-US" dirty="0"/>
          </a:p>
        </p:txBody>
      </p:sp>
      <p:sp>
        <p:nvSpPr>
          <p:cNvPr id="3" name="Content Placeholder 2"/>
          <p:cNvSpPr>
            <a:spLocks noGrp="1"/>
          </p:cNvSpPr>
          <p:nvPr>
            <p:ph idx="1"/>
          </p:nvPr>
        </p:nvSpPr>
        <p:spPr>
          <a:xfrm>
            <a:off x="457200" y="1981200"/>
            <a:ext cx="8229600" cy="4144963"/>
          </a:xfrm>
        </p:spPr>
        <p:txBody>
          <a:bodyPr/>
          <a:lstStyle/>
          <a:p>
            <a:r>
              <a:rPr lang="en-US" dirty="0" smtClean="0"/>
              <a:t>How do we include targeted therapies (EGFR, EML4-ALK) in the setting of </a:t>
            </a:r>
            <a:r>
              <a:rPr lang="en-US" dirty="0" err="1" smtClean="0"/>
              <a:t>chemoradiation</a:t>
            </a:r>
            <a:r>
              <a:rPr lang="en-US" dirty="0" smtClean="0"/>
              <a:t> for Stage III NSCLC?</a:t>
            </a:r>
          </a:p>
          <a:p>
            <a:endParaRPr lang="en-US" dirty="0" smtClean="0"/>
          </a:p>
          <a:p>
            <a:r>
              <a:rPr lang="en-US" dirty="0" smtClean="0"/>
              <a:t>Are protons advantageous in lung cancer?</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11200" y="152400"/>
            <a:ext cx="7772400" cy="1143000"/>
          </a:xfrm>
        </p:spPr>
        <p:txBody>
          <a:bodyPr/>
          <a:lstStyle/>
          <a:p>
            <a:r>
              <a:rPr lang="en-US" sz="3200" b="1" dirty="0" smtClean="0">
                <a:latin typeface="Arial Black" pitchFamily="34" charset="0"/>
              </a:rPr>
              <a:t>RTOG 1210/ Alliance 31101</a:t>
            </a:r>
          </a:p>
        </p:txBody>
      </p:sp>
      <p:sp>
        <p:nvSpPr>
          <p:cNvPr id="15363" name="Line 4"/>
          <p:cNvSpPr>
            <a:spLocks noChangeShapeType="1"/>
          </p:cNvSpPr>
          <p:nvPr/>
        </p:nvSpPr>
        <p:spPr bwMode="auto">
          <a:xfrm>
            <a:off x="101600" y="1219200"/>
            <a:ext cx="8686800" cy="0"/>
          </a:xfrm>
          <a:prstGeom prst="line">
            <a:avLst/>
          </a:prstGeom>
          <a:noFill/>
          <a:ln w="76200" cmpd="tri">
            <a:solidFill>
              <a:srgbClr val="FF3300"/>
            </a:solidFill>
            <a:round/>
            <a:headEnd/>
            <a:tailEnd/>
          </a:ln>
        </p:spPr>
        <p:txBody>
          <a:bodyPr/>
          <a:lstStyle/>
          <a:p>
            <a:endParaRPr lang="en-US"/>
          </a:p>
        </p:txBody>
      </p:sp>
      <p:sp>
        <p:nvSpPr>
          <p:cNvPr id="15364" name="Text Box 9"/>
          <p:cNvSpPr txBox="1">
            <a:spLocks noChangeArrowheads="1"/>
          </p:cNvSpPr>
          <p:nvPr/>
        </p:nvSpPr>
        <p:spPr bwMode="auto">
          <a:xfrm>
            <a:off x="152400" y="2751137"/>
            <a:ext cx="2390775" cy="1631950"/>
          </a:xfrm>
          <a:prstGeom prst="rect">
            <a:avLst/>
          </a:prstGeom>
          <a:noFill/>
          <a:ln w="9525">
            <a:noFill/>
            <a:miter lim="800000"/>
            <a:headEnd/>
            <a:tailEnd/>
          </a:ln>
        </p:spPr>
        <p:txBody>
          <a:bodyPr wrap="none">
            <a:spAutoFit/>
          </a:bodyPr>
          <a:lstStyle/>
          <a:p>
            <a:r>
              <a:rPr lang="en-US" b="1" dirty="0">
                <a:solidFill>
                  <a:srgbClr val="000000"/>
                </a:solidFill>
                <a:latin typeface="Calibri" charset="0"/>
              </a:rPr>
              <a:t>Stage III NSCLC</a:t>
            </a:r>
          </a:p>
          <a:p>
            <a:r>
              <a:rPr lang="en-US" b="1" dirty="0">
                <a:solidFill>
                  <a:srgbClr val="000000"/>
                </a:solidFill>
                <a:latin typeface="Calibri" charset="0"/>
              </a:rPr>
              <a:t>With either</a:t>
            </a:r>
          </a:p>
          <a:p>
            <a:r>
              <a:rPr lang="en-US" b="1" dirty="0">
                <a:solidFill>
                  <a:srgbClr val="000000"/>
                </a:solidFill>
                <a:latin typeface="Calibri" charset="0"/>
              </a:rPr>
              <a:t>EGFR TK mutation or</a:t>
            </a:r>
          </a:p>
          <a:p>
            <a:r>
              <a:rPr lang="en-US" b="1" dirty="0">
                <a:solidFill>
                  <a:srgbClr val="000000"/>
                </a:solidFill>
                <a:latin typeface="Calibri" charset="0"/>
              </a:rPr>
              <a:t>ALK Fusion</a:t>
            </a:r>
          </a:p>
          <a:p>
            <a:endParaRPr lang="en-US" b="1" dirty="0">
              <a:solidFill>
                <a:srgbClr val="000000"/>
              </a:solidFill>
              <a:latin typeface="Calibri" charset="0"/>
            </a:endParaRPr>
          </a:p>
        </p:txBody>
      </p:sp>
      <p:sp>
        <p:nvSpPr>
          <p:cNvPr id="4104" name="Text Box 12"/>
          <p:cNvSpPr txBox="1">
            <a:spLocks noChangeArrowheads="1"/>
          </p:cNvSpPr>
          <p:nvPr/>
        </p:nvSpPr>
        <p:spPr bwMode="auto">
          <a:xfrm>
            <a:off x="3395663" y="3208337"/>
            <a:ext cx="3259137" cy="646113"/>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b="1" dirty="0">
                <a:solidFill>
                  <a:srgbClr val="000000"/>
                </a:solidFill>
                <a:ea typeface="Arial" charset="0"/>
                <a:cs typeface="Arial" charset="0"/>
              </a:rPr>
              <a:t>ALK Fusion +: </a:t>
            </a:r>
          </a:p>
          <a:p>
            <a:pPr fontAlgn="auto">
              <a:spcBef>
                <a:spcPts val="0"/>
              </a:spcBef>
              <a:spcAft>
                <a:spcPts val="0"/>
              </a:spcAft>
              <a:defRPr/>
            </a:pPr>
            <a:r>
              <a:rPr lang="en-US" b="1" dirty="0">
                <a:solidFill>
                  <a:srgbClr val="000000"/>
                </a:solidFill>
                <a:ea typeface="Arial" charset="0"/>
                <a:cs typeface="Arial" charset="0"/>
              </a:rPr>
              <a:t>Crizotinib 3 months</a:t>
            </a:r>
          </a:p>
        </p:txBody>
      </p:sp>
      <p:sp>
        <p:nvSpPr>
          <p:cNvPr id="15367" name="Text Box 22"/>
          <p:cNvSpPr txBox="1">
            <a:spLocks noChangeArrowheads="1"/>
          </p:cNvSpPr>
          <p:nvPr/>
        </p:nvSpPr>
        <p:spPr bwMode="auto">
          <a:xfrm>
            <a:off x="2954338" y="1447800"/>
            <a:ext cx="3700462" cy="461962"/>
          </a:xfrm>
          <a:prstGeom prst="rect">
            <a:avLst/>
          </a:prstGeom>
          <a:noFill/>
          <a:ln w="9525">
            <a:noFill/>
            <a:miter lim="800000"/>
            <a:headEnd/>
            <a:tailEnd/>
          </a:ln>
        </p:spPr>
        <p:txBody>
          <a:bodyPr wrap="none">
            <a:spAutoFit/>
          </a:bodyPr>
          <a:lstStyle/>
          <a:p>
            <a:r>
              <a:rPr lang="en-US" sz="2400" b="1">
                <a:solidFill>
                  <a:srgbClr val="000000"/>
                </a:solidFill>
                <a:latin typeface="Calibri" charset="0"/>
              </a:rPr>
              <a:t>A Randomized Phase II Trial</a:t>
            </a:r>
          </a:p>
        </p:txBody>
      </p:sp>
      <p:cxnSp>
        <p:nvCxnSpPr>
          <p:cNvPr id="15" name="Straight Arrow Connector 14"/>
          <p:cNvCxnSpPr>
            <a:cxnSpLocks noChangeShapeType="1"/>
          </p:cNvCxnSpPr>
          <p:nvPr/>
        </p:nvCxnSpPr>
        <p:spPr bwMode="auto">
          <a:xfrm flipV="1">
            <a:off x="2444750" y="2511425"/>
            <a:ext cx="501650" cy="1074737"/>
          </a:xfrm>
          <a:prstGeom prst="straightConnector1">
            <a:avLst/>
          </a:prstGeom>
          <a:noFill/>
          <a:ln w="38100">
            <a:solidFill>
              <a:schemeClr val="accent2"/>
            </a:solidFill>
            <a:round/>
            <a:headEnd/>
            <a:tailEnd type="arrow" w="med" len="med"/>
          </a:ln>
          <a:effectLst>
            <a:outerShdw blurRad="63500" dist="38100" dir="5400000" rotWithShape="0">
              <a:srgbClr val="000000">
                <a:alpha val="39999"/>
              </a:srgbClr>
            </a:outerShdw>
          </a:effectLst>
        </p:spPr>
      </p:cxnSp>
      <p:cxnSp>
        <p:nvCxnSpPr>
          <p:cNvPr id="17" name="Straight Arrow Connector 16"/>
          <p:cNvCxnSpPr>
            <a:cxnSpLocks noChangeShapeType="1"/>
          </p:cNvCxnSpPr>
          <p:nvPr/>
        </p:nvCxnSpPr>
        <p:spPr bwMode="auto">
          <a:xfrm rot="16200000" flipH="1">
            <a:off x="2368550" y="3802062"/>
            <a:ext cx="987425" cy="835025"/>
          </a:xfrm>
          <a:prstGeom prst="straightConnector1">
            <a:avLst/>
          </a:prstGeom>
          <a:noFill/>
          <a:ln w="38100">
            <a:solidFill>
              <a:schemeClr val="accent2"/>
            </a:solidFill>
            <a:round/>
            <a:headEnd/>
            <a:tailEnd type="arrow" w="med" len="med"/>
          </a:ln>
          <a:effectLst>
            <a:outerShdw blurRad="63500" dist="38100" dir="5400000" rotWithShape="0">
              <a:srgbClr val="000000">
                <a:alpha val="39999"/>
              </a:srgbClr>
            </a:outerShdw>
          </a:effectLst>
        </p:spPr>
      </p:cxnSp>
      <p:sp>
        <p:nvSpPr>
          <p:cNvPr id="4103" name="Text Box 11"/>
          <p:cNvSpPr txBox="1">
            <a:spLocks noChangeArrowheads="1"/>
          </p:cNvSpPr>
          <p:nvPr/>
        </p:nvSpPr>
        <p:spPr bwMode="auto">
          <a:xfrm>
            <a:off x="3395663" y="2284412"/>
            <a:ext cx="3259137" cy="175418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r>
              <a:rPr lang="en-US" b="1" dirty="0">
                <a:solidFill>
                  <a:srgbClr val="FF0000"/>
                </a:solidFill>
                <a:ea typeface="ＭＳ Ｐゴシック" charset="-128"/>
                <a:cs typeface="Arial" charset="0"/>
              </a:rPr>
              <a:t>EGFR Mutation + </a:t>
            </a:r>
          </a:p>
          <a:p>
            <a:pPr algn="ctr"/>
            <a:r>
              <a:rPr lang="en-US" b="1" dirty="0" err="1">
                <a:solidFill>
                  <a:srgbClr val="000000"/>
                </a:solidFill>
                <a:ea typeface="ＭＳ Ｐゴシック" charset="-128"/>
                <a:cs typeface="Arial" charset="0"/>
              </a:rPr>
              <a:t>Erlotinib</a:t>
            </a:r>
            <a:r>
              <a:rPr lang="en-US" b="1" dirty="0">
                <a:solidFill>
                  <a:srgbClr val="000000"/>
                </a:solidFill>
                <a:ea typeface="ＭＳ Ｐゴシック" charset="-128"/>
                <a:cs typeface="Arial" charset="0"/>
              </a:rPr>
              <a:t> 3 months followed by </a:t>
            </a:r>
            <a:r>
              <a:rPr lang="en-US" b="1" dirty="0" err="1">
                <a:solidFill>
                  <a:srgbClr val="000000"/>
                </a:solidFill>
                <a:ea typeface="ＭＳ Ｐゴシック" charset="-128"/>
              </a:rPr>
              <a:t>ChemoRT</a:t>
            </a:r>
            <a:r>
              <a:rPr lang="en-US" dirty="0">
                <a:solidFill>
                  <a:srgbClr val="000000"/>
                </a:solidFill>
                <a:ea typeface="ＭＳ Ｐゴシック" charset="-128"/>
              </a:rPr>
              <a:t>*</a:t>
            </a:r>
          </a:p>
          <a:p>
            <a:pPr algn="ctr"/>
            <a:r>
              <a:rPr lang="en-US" b="1" dirty="0" err="1">
                <a:solidFill>
                  <a:srgbClr val="FF0000"/>
                </a:solidFill>
                <a:ea typeface="ＭＳ Ｐゴシック" charset="-128"/>
              </a:rPr>
              <a:t>Alk</a:t>
            </a:r>
            <a:r>
              <a:rPr lang="en-US" b="1" dirty="0">
                <a:solidFill>
                  <a:srgbClr val="FF0000"/>
                </a:solidFill>
                <a:ea typeface="ＭＳ Ｐゴシック" charset="-128"/>
              </a:rPr>
              <a:t> Fusion +</a:t>
            </a:r>
          </a:p>
          <a:p>
            <a:pPr algn="ctr"/>
            <a:r>
              <a:rPr lang="en-US" b="1" dirty="0" err="1">
                <a:solidFill>
                  <a:srgbClr val="000000"/>
                </a:solidFill>
                <a:ea typeface="ＭＳ Ｐゴシック" charset="-128"/>
              </a:rPr>
              <a:t>Crizotinib</a:t>
            </a:r>
            <a:r>
              <a:rPr lang="en-US" b="1" dirty="0">
                <a:solidFill>
                  <a:srgbClr val="000000"/>
                </a:solidFill>
                <a:ea typeface="ＭＳ Ｐゴシック" charset="-128"/>
              </a:rPr>
              <a:t> 3 months followed by </a:t>
            </a:r>
          </a:p>
          <a:p>
            <a:pPr algn="ctr"/>
            <a:r>
              <a:rPr lang="en-US" b="1" dirty="0" err="1">
                <a:solidFill>
                  <a:srgbClr val="000000"/>
                </a:solidFill>
                <a:ea typeface="ＭＳ Ｐゴシック" charset="-128"/>
              </a:rPr>
              <a:t>ChemoRT</a:t>
            </a:r>
            <a:r>
              <a:rPr lang="en-US" dirty="0">
                <a:solidFill>
                  <a:srgbClr val="000000"/>
                </a:solidFill>
                <a:ea typeface="ＭＳ Ｐゴシック" charset="-128"/>
              </a:rPr>
              <a:t>*</a:t>
            </a:r>
            <a:endParaRPr lang="en-US" b="1" dirty="0">
              <a:solidFill>
                <a:srgbClr val="000000"/>
              </a:solidFill>
              <a:ea typeface="ＭＳ Ｐゴシック" charset="-128"/>
              <a:cs typeface="Arial" charset="0"/>
            </a:endParaRPr>
          </a:p>
        </p:txBody>
      </p:sp>
      <p:sp>
        <p:nvSpPr>
          <p:cNvPr id="15371" name="Rectangle 19"/>
          <p:cNvSpPr>
            <a:spLocks noChangeArrowheads="1"/>
          </p:cNvSpPr>
          <p:nvPr/>
        </p:nvSpPr>
        <p:spPr bwMode="auto">
          <a:xfrm>
            <a:off x="381000" y="5399087"/>
            <a:ext cx="8610600" cy="338554"/>
          </a:xfrm>
          <a:prstGeom prst="rect">
            <a:avLst/>
          </a:prstGeom>
          <a:noFill/>
          <a:ln w="9525">
            <a:noFill/>
            <a:miter lim="800000"/>
            <a:headEnd/>
            <a:tailEnd/>
          </a:ln>
        </p:spPr>
        <p:txBody>
          <a:bodyPr wrap="square">
            <a:spAutoFit/>
          </a:bodyPr>
          <a:lstStyle/>
          <a:p>
            <a:pPr>
              <a:spcBef>
                <a:spcPct val="50000"/>
              </a:spcBef>
            </a:pPr>
            <a:r>
              <a:rPr lang="en-US" sz="1600" dirty="0">
                <a:latin typeface="Calibri" charset="0"/>
              </a:rPr>
              <a:t>*</a:t>
            </a:r>
            <a:r>
              <a:rPr lang="en-US" sz="1600" b="1" dirty="0" err="1">
                <a:solidFill>
                  <a:srgbClr val="000000"/>
                </a:solidFill>
                <a:latin typeface="Calibri" charset="0"/>
              </a:rPr>
              <a:t>Pemetrexed</a:t>
            </a:r>
            <a:r>
              <a:rPr lang="en-US" sz="1600" b="1" dirty="0">
                <a:solidFill>
                  <a:srgbClr val="000000"/>
                </a:solidFill>
                <a:latin typeface="Calibri" charset="0"/>
              </a:rPr>
              <a:t> 500 mg/m</a:t>
            </a:r>
            <a:r>
              <a:rPr lang="en-US" sz="1600" b="1" baseline="30000" dirty="0">
                <a:solidFill>
                  <a:srgbClr val="000000"/>
                </a:solidFill>
                <a:latin typeface="Calibri" charset="0"/>
              </a:rPr>
              <a:t>2</a:t>
            </a:r>
            <a:r>
              <a:rPr lang="en-US" sz="1600" b="1" dirty="0">
                <a:solidFill>
                  <a:srgbClr val="000000"/>
                </a:solidFill>
                <a:latin typeface="Calibri" charset="0"/>
              </a:rPr>
              <a:t>  q 3 weekly x 4 </a:t>
            </a:r>
            <a:r>
              <a:rPr lang="en-US" sz="1600" b="1" dirty="0" err="1">
                <a:solidFill>
                  <a:srgbClr val="000000"/>
                </a:solidFill>
                <a:latin typeface="Calibri" charset="0"/>
              </a:rPr>
              <a:t>Carboplatin</a:t>
            </a:r>
            <a:r>
              <a:rPr lang="en-US" sz="1600" b="1" dirty="0">
                <a:solidFill>
                  <a:srgbClr val="000000"/>
                </a:solidFill>
                <a:latin typeface="Calibri" charset="0"/>
              </a:rPr>
              <a:t> AUC 5 (4 cycles) with Thoracic Radiation </a:t>
            </a:r>
            <a:r>
              <a:rPr lang="en-US" sz="1600" b="1" dirty="0" smtClean="0">
                <a:solidFill>
                  <a:srgbClr val="000000"/>
                </a:solidFill>
                <a:latin typeface="Calibri" charset="0"/>
              </a:rPr>
              <a:t>64 </a:t>
            </a:r>
            <a:r>
              <a:rPr lang="en-US" sz="1600" b="1" dirty="0" err="1">
                <a:solidFill>
                  <a:srgbClr val="000000"/>
                </a:solidFill>
                <a:latin typeface="Calibri" charset="0"/>
              </a:rPr>
              <a:t>Gy</a:t>
            </a:r>
            <a:endParaRPr lang="en-US" sz="1600" b="1" dirty="0">
              <a:solidFill>
                <a:srgbClr val="000000"/>
              </a:solidFill>
              <a:latin typeface="Calibri" charset="0"/>
            </a:endParaRPr>
          </a:p>
        </p:txBody>
      </p:sp>
      <p:sp>
        <p:nvSpPr>
          <p:cNvPr id="26" name="Text Box 12"/>
          <p:cNvSpPr txBox="1">
            <a:spLocks noChangeArrowheads="1"/>
          </p:cNvSpPr>
          <p:nvPr/>
        </p:nvSpPr>
        <p:spPr bwMode="auto">
          <a:xfrm>
            <a:off x="3470275" y="4513262"/>
            <a:ext cx="2938463" cy="646113"/>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r>
              <a:rPr lang="en-US" b="1">
                <a:solidFill>
                  <a:srgbClr val="FF0000"/>
                </a:solidFill>
                <a:ea typeface="ＭＳ Ｐゴシック" charset="-128"/>
              </a:rPr>
              <a:t>EGFR Mutation+/Alk Fusion+</a:t>
            </a:r>
          </a:p>
          <a:p>
            <a:pPr algn="ctr"/>
            <a:r>
              <a:rPr lang="en-US" b="1">
                <a:solidFill>
                  <a:srgbClr val="000000"/>
                </a:solidFill>
                <a:ea typeface="ＭＳ Ｐゴシック" charset="-128"/>
              </a:rPr>
              <a:t>ChemoRT</a:t>
            </a:r>
            <a:r>
              <a:rPr lang="en-US">
                <a:solidFill>
                  <a:srgbClr val="000000"/>
                </a:solidFill>
                <a:ea typeface="ＭＳ Ｐゴシック" charset="-128"/>
              </a:rPr>
              <a:t>* </a:t>
            </a:r>
            <a:r>
              <a:rPr lang="en-US" b="1">
                <a:solidFill>
                  <a:srgbClr val="000000"/>
                </a:solidFill>
                <a:ea typeface="ＭＳ Ｐゴシック" charset="-128"/>
              </a:rPr>
              <a:t>ONLY</a:t>
            </a:r>
          </a:p>
        </p:txBody>
      </p:sp>
      <p:sp>
        <p:nvSpPr>
          <p:cNvPr id="15373" name="TextBox 22"/>
          <p:cNvSpPr txBox="1">
            <a:spLocks noChangeArrowheads="1"/>
          </p:cNvSpPr>
          <p:nvPr/>
        </p:nvSpPr>
        <p:spPr bwMode="auto">
          <a:xfrm>
            <a:off x="1616075" y="2141537"/>
            <a:ext cx="1854200" cy="369888"/>
          </a:xfrm>
          <a:prstGeom prst="rect">
            <a:avLst/>
          </a:prstGeom>
          <a:noFill/>
          <a:ln w="9525">
            <a:noFill/>
            <a:miter lim="800000"/>
            <a:headEnd/>
            <a:tailEnd/>
          </a:ln>
        </p:spPr>
        <p:txBody>
          <a:bodyPr>
            <a:spAutoFit/>
          </a:bodyPr>
          <a:lstStyle/>
          <a:p>
            <a:pPr algn="ctr"/>
            <a:r>
              <a:rPr lang="en-US" b="1">
                <a:latin typeface="Calibri" charset="0"/>
              </a:rPr>
              <a:t>Experimental</a:t>
            </a:r>
          </a:p>
        </p:txBody>
      </p:sp>
      <p:sp>
        <p:nvSpPr>
          <p:cNvPr id="15374" name="TextBox 23"/>
          <p:cNvSpPr txBox="1">
            <a:spLocks noChangeArrowheads="1"/>
          </p:cNvSpPr>
          <p:nvPr/>
        </p:nvSpPr>
        <p:spPr bwMode="auto">
          <a:xfrm>
            <a:off x="1616075" y="4383087"/>
            <a:ext cx="1854200" cy="369888"/>
          </a:xfrm>
          <a:prstGeom prst="rect">
            <a:avLst/>
          </a:prstGeom>
          <a:noFill/>
          <a:ln w="9525">
            <a:noFill/>
            <a:miter lim="800000"/>
            <a:headEnd/>
            <a:tailEnd/>
          </a:ln>
        </p:spPr>
        <p:txBody>
          <a:bodyPr>
            <a:spAutoFit/>
          </a:bodyPr>
          <a:lstStyle/>
          <a:p>
            <a:pPr algn="ctr"/>
            <a:r>
              <a:rPr lang="en-US" b="1">
                <a:latin typeface="Calibri" charset="0"/>
              </a:rPr>
              <a:t>Control</a:t>
            </a:r>
          </a:p>
        </p:txBody>
      </p:sp>
      <p:sp>
        <p:nvSpPr>
          <p:cNvPr id="14" name="TextBox 13"/>
          <p:cNvSpPr txBox="1"/>
          <p:nvPr/>
        </p:nvSpPr>
        <p:spPr>
          <a:xfrm>
            <a:off x="3352800" y="6457890"/>
            <a:ext cx="2743200" cy="400110"/>
          </a:xfrm>
          <a:prstGeom prst="rect">
            <a:avLst/>
          </a:prstGeom>
          <a:noFill/>
        </p:spPr>
        <p:txBody>
          <a:bodyPr wrap="square" rtlCol="0">
            <a:spAutoFit/>
          </a:bodyPr>
          <a:lstStyle/>
          <a:p>
            <a:r>
              <a:rPr lang="en-US" sz="2000" dirty="0" smtClean="0">
                <a:solidFill>
                  <a:schemeClr val="bg1"/>
                </a:solidFill>
              </a:rPr>
              <a:t>PIs: </a:t>
            </a:r>
            <a:r>
              <a:rPr lang="en-US" sz="2000" dirty="0" err="1" smtClean="0">
                <a:solidFill>
                  <a:schemeClr val="bg1"/>
                </a:solidFill>
              </a:rPr>
              <a:t>Govindan</a:t>
            </a:r>
            <a:r>
              <a:rPr lang="en-US" sz="2000" dirty="0" smtClean="0">
                <a:solidFill>
                  <a:schemeClr val="bg1"/>
                </a:solidFill>
              </a:rPr>
              <a:t> and Choy</a:t>
            </a:r>
            <a:endParaRPr lang="en-US" sz="2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adleyGraph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762000"/>
            <a:ext cx="8610600" cy="5470601"/>
          </a:xfrm>
          <a:prstGeom prst="rect">
            <a:avLst/>
          </a:prstGeom>
        </p:spPr>
      </p:pic>
      <p:sp>
        <p:nvSpPr>
          <p:cNvPr id="102402" name="Rectangle 2"/>
          <p:cNvSpPr>
            <a:spLocks noGrp="1" noChangeArrowheads="1"/>
          </p:cNvSpPr>
          <p:nvPr>
            <p:ph type="title" idx="4294967295"/>
          </p:nvPr>
        </p:nvSpPr>
        <p:spPr>
          <a:xfrm>
            <a:off x="381000" y="0"/>
            <a:ext cx="8077200" cy="877888"/>
          </a:xfrm>
        </p:spPr>
        <p:txBody>
          <a:bodyPr/>
          <a:lstStyle/>
          <a:p>
            <a:pPr>
              <a:defRPr/>
            </a:pPr>
            <a:r>
              <a:rPr lang="en-US" b="1" dirty="0" smtClean="0">
                <a:solidFill>
                  <a:schemeClr val="tx1"/>
                </a:solidFill>
              </a:rPr>
              <a:t>Protons </a:t>
            </a:r>
            <a:r>
              <a:rPr lang="en-US" b="1" dirty="0" err="1" smtClean="0">
                <a:solidFill>
                  <a:schemeClr val="tx1"/>
                </a:solidFill>
              </a:rPr>
              <a:t>vs</a:t>
            </a:r>
            <a:r>
              <a:rPr lang="en-US" b="1" dirty="0" smtClean="0">
                <a:solidFill>
                  <a:schemeClr val="tx1"/>
                </a:solidFill>
              </a:rPr>
              <a:t> IMRT Concept</a:t>
            </a:r>
          </a:p>
        </p:txBody>
      </p:sp>
      <p:sp>
        <p:nvSpPr>
          <p:cNvPr id="68611" name="Rectangle 3"/>
          <p:cNvSpPr>
            <a:spLocks noGrp="1" noChangeArrowheads="1"/>
          </p:cNvSpPr>
          <p:nvPr>
            <p:ph type="body" idx="4294967295"/>
          </p:nvPr>
        </p:nvSpPr>
        <p:spPr>
          <a:xfrm>
            <a:off x="533400" y="1066800"/>
            <a:ext cx="8305800" cy="4267200"/>
          </a:xfrm>
          <a:noFill/>
        </p:spPr>
        <p:txBody>
          <a:bodyPr/>
          <a:lstStyle/>
          <a:p>
            <a:pPr>
              <a:lnSpc>
                <a:spcPct val="90000"/>
              </a:lnSpc>
            </a:pPr>
            <a:endParaRPr lang="en-US" sz="3600" dirty="0" smtClean="0">
              <a:effectLst/>
            </a:endParaRPr>
          </a:p>
          <a:p>
            <a:pPr lvl="1">
              <a:lnSpc>
                <a:spcPct val="90000"/>
              </a:lnSpc>
            </a:pPr>
            <a:endParaRPr lang="en-US" sz="3200" dirty="0" smtClean="0"/>
          </a:p>
        </p:txBody>
      </p:sp>
      <p:sp>
        <p:nvSpPr>
          <p:cNvPr id="5" name="TextBox 4"/>
          <p:cNvSpPr txBox="1"/>
          <p:nvPr/>
        </p:nvSpPr>
        <p:spPr>
          <a:xfrm>
            <a:off x="3048000" y="6457890"/>
            <a:ext cx="2362200" cy="400110"/>
          </a:xfrm>
          <a:prstGeom prst="rect">
            <a:avLst/>
          </a:prstGeom>
          <a:noFill/>
        </p:spPr>
        <p:txBody>
          <a:bodyPr wrap="square" rtlCol="0">
            <a:spAutoFit/>
          </a:bodyPr>
          <a:lstStyle/>
          <a:p>
            <a:pPr algn="ctr"/>
            <a:r>
              <a:rPr lang="en-US" sz="2000" dirty="0" smtClean="0">
                <a:solidFill>
                  <a:schemeClr val="bg1"/>
                </a:solidFill>
              </a:rPr>
              <a:t>Xing Liao, MD: PI</a:t>
            </a:r>
            <a:endParaRPr lang="en-US" sz="2000" dirty="0">
              <a:solidFill>
                <a:schemeClr val="bg1"/>
              </a:solidFill>
            </a:endParaRPr>
          </a:p>
        </p:txBody>
      </p:sp>
      <p:sp>
        <p:nvSpPr>
          <p:cNvPr id="6" name="TextBox 5"/>
          <p:cNvSpPr txBox="1"/>
          <p:nvPr/>
        </p:nvSpPr>
        <p:spPr>
          <a:xfrm>
            <a:off x="4800600" y="5486400"/>
            <a:ext cx="2667000" cy="381000"/>
          </a:xfrm>
          <a:prstGeom prst="rect">
            <a:avLst/>
          </a:prstGeom>
          <a:noFill/>
        </p:spPr>
        <p:txBody>
          <a:bodyPr wrap="square" rtlCol="0">
            <a:spAutoFit/>
          </a:bodyPr>
          <a:lstStyle/>
          <a:p>
            <a:r>
              <a:rPr lang="en-US" dirty="0" smtClean="0"/>
              <a:t>Sample size = 360 patients</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6147" name="Rectangle 8"/>
          <p:cNvSpPr>
            <a:spLocks noGrp="1" noChangeArrowheads="1"/>
          </p:cNvSpPr>
          <p:nvPr>
            <p:ph type="ctrTitle" idx="4294967295"/>
          </p:nvPr>
        </p:nvSpPr>
        <p:spPr>
          <a:xfrm>
            <a:off x="0" y="2362200"/>
            <a:ext cx="9144000" cy="914400"/>
          </a:xfrm>
        </p:spPr>
        <p:txBody>
          <a:bodyPr/>
          <a:lstStyle/>
          <a:p>
            <a:pPr eaLnBrk="1" hangingPunct="1"/>
            <a:r>
              <a:rPr lang="en-US" sz="2400">
                <a:ea typeface="ＭＳ Ｐゴシック" charset="0"/>
              </a:rPr>
              <a:t>Sunday, February 3, 2013</a:t>
            </a:r>
            <a:br>
              <a:rPr lang="en-US" sz="2400">
                <a:ea typeface="ＭＳ Ｐゴシック" charset="0"/>
              </a:rPr>
            </a:br>
            <a:r>
              <a:rPr lang="en-US" sz="2400">
                <a:ea typeface="ＭＳ Ｐゴシック" charset="0"/>
              </a:rPr>
              <a:t>Hollywood, Florida</a:t>
            </a:r>
          </a:p>
        </p:txBody>
      </p:sp>
      <p:sp>
        <p:nvSpPr>
          <p:cNvPr id="6148"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6149"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6150"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6151" name="Text Box 6"/>
          <p:cNvSpPr txBox="1">
            <a:spLocks noChangeArrowheads="1"/>
          </p:cNvSpPr>
          <p:nvPr/>
        </p:nvSpPr>
        <p:spPr bwMode="auto">
          <a:xfrm>
            <a:off x="1371600" y="4800600"/>
            <a:ext cx="2971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Jeffrey Bradley, MD</a:t>
            </a:r>
          </a:p>
          <a:p>
            <a:pPr fontAlgn="base">
              <a:spcBef>
                <a:spcPct val="0"/>
              </a:spcBef>
              <a:spcAft>
                <a:spcPct val="0"/>
              </a:spcAft>
            </a:pPr>
            <a:r>
              <a:rPr lang="en-US" sz="1800" b="1" i="0" smtClean="0">
                <a:solidFill>
                  <a:srgbClr val="505153"/>
                </a:solidFill>
              </a:rPr>
              <a:t>Julie R Brahmer, MD</a:t>
            </a:r>
          </a:p>
          <a:p>
            <a:pPr fontAlgn="base">
              <a:spcBef>
                <a:spcPct val="0"/>
              </a:spcBef>
              <a:spcAft>
                <a:spcPct val="0"/>
              </a:spcAft>
            </a:pPr>
            <a:r>
              <a:rPr lang="en-US" sz="1800" b="1" i="0" smtClean="0">
                <a:solidFill>
                  <a:srgbClr val="505153"/>
                </a:solidFill>
              </a:rPr>
              <a:t>Frank C Detterbeck, MD</a:t>
            </a:r>
          </a:p>
        </p:txBody>
      </p:sp>
      <p:sp>
        <p:nvSpPr>
          <p:cNvPr id="6152"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37931725" indent="-37474525" eaLnBrk="0" hangingPunct="0">
              <a:defRPr sz="2000" i="1">
                <a:solidFill>
                  <a:schemeClr val="tx1"/>
                </a:solidFill>
                <a:latin typeface="Arial" charset="0"/>
                <a:ea typeface="ＭＳ Ｐゴシック" charset="0"/>
              </a:defRPr>
            </a:lvl2pPr>
            <a:lvl3pPr eaLnBrk="0" hangingPunct="0">
              <a:defRPr sz="2000" i="1">
                <a:solidFill>
                  <a:schemeClr val="tx1"/>
                </a:solidFill>
                <a:latin typeface="Arial" charset="0"/>
                <a:ea typeface="ＭＳ Ｐゴシック" charset="0"/>
              </a:defRPr>
            </a:lvl3pPr>
            <a:lvl4pPr eaLnBrk="0" hangingPunct="0">
              <a:defRPr sz="2000" i="1">
                <a:solidFill>
                  <a:schemeClr val="tx1"/>
                </a:solidFill>
                <a:latin typeface="Arial" charset="0"/>
                <a:ea typeface="ＭＳ Ｐゴシック" charset="0"/>
              </a:defRPr>
            </a:lvl4pPr>
            <a:lvl5pPr eaLnBrk="0" hangingPunct="0">
              <a:defRPr sz="2000" i="1">
                <a:solidFill>
                  <a:schemeClr val="tx1"/>
                </a:solidFill>
                <a:latin typeface="Arial" charset="0"/>
                <a:ea typeface="ＭＳ Ｐゴシック" charset="0"/>
              </a:defRPr>
            </a:lvl5pPr>
            <a:lvl6pPr marL="457200" eaLnBrk="0" fontAlgn="base" hangingPunct="0">
              <a:spcBef>
                <a:spcPct val="0"/>
              </a:spcBef>
              <a:spcAft>
                <a:spcPct val="0"/>
              </a:spcAft>
              <a:defRPr sz="2000" i="1">
                <a:solidFill>
                  <a:schemeClr val="tx1"/>
                </a:solidFill>
                <a:latin typeface="Arial" charset="0"/>
                <a:ea typeface="ＭＳ Ｐゴシック" charset="0"/>
              </a:defRPr>
            </a:lvl6pPr>
            <a:lvl7pPr marL="914400" eaLnBrk="0" fontAlgn="base" hangingPunct="0">
              <a:spcBef>
                <a:spcPct val="0"/>
              </a:spcBef>
              <a:spcAft>
                <a:spcPct val="0"/>
              </a:spcAft>
              <a:defRPr sz="2000" i="1">
                <a:solidFill>
                  <a:schemeClr val="tx1"/>
                </a:solidFill>
                <a:latin typeface="Arial" charset="0"/>
                <a:ea typeface="ＭＳ Ｐゴシック" charset="0"/>
              </a:defRPr>
            </a:lvl7pPr>
            <a:lvl8pPr marL="1371600" eaLnBrk="0" fontAlgn="base" hangingPunct="0">
              <a:spcBef>
                <a:spcPct val="0"/>
              </a:spcBef>
              <a:spcAft>
                <a:spcPct val="0"/>
              </a:spcAft>
              <a:defRPr sz="2000" i="1">
                <a:solidFill>
                  <a:schemeClr val="tx1"/>
                </a:solidFill>
                <a:latin typeface="Arial" charset="0"/>
                <a:ea typeface="ＭＳ Ｐゴシック" charset="0"/>
              </a:defRPr>
            </a:lvl8pPr>
            <a:lvl9pPr marL="18288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John Heymach, MD, PhD</a:t>
            </a:r>
          </a:p>
          <a:p>
            <a:pPr fontAlgn="base">
              <a:spcBef>
                <a:spcPct val="0"/>
              </a:spcBef>
              <a:spcAft>
                <a:spcPct val="0"/>
              </a:spcAft>
            </a:pPr>
            <a:r>
              <a:rPr lang="en-US" sz="1800" b="1" i="0" smtClean="0">
                <a:solidFill>
                  <a:srgbClr val="505153"/>
                </a:solidFill>
              </a:rPr>
              <a:t>David R Spigel, MD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8242" name="Rectangle 2"/>
          <p:cNvSpPr>
            <a:spLocks noGrp="1" noChangeArrowheads="1"/>
          </p:cNvSpPr>
          <p:nvPr>
            <p:ph type="title" idx="4294967295"/>
          </p:nvPr>
        </p:nvSpPr>
        <p:spPr>
          <a:xfrm>
            <a:off x="228600" y="228600"/>
            <a:ext cx="8763000" cy="838200"/>
          </a:xfrm>
        </p:spPr>
        <p:txBody>
          <a:bodyPr/>
          <a:lstStyle/>
          <a:p>
            <a:pPr eaLnBrk="1" hangingPunct="1"/>
            <a:r>
              <a:rPr lang="en-US" sz="2800" b="0" dirty="0" smtClean="0">
                <a:ea typeface="ＭＳ Ｐゴシック" pitchFamily="34" charset="-128"/>
              </a:rPr>
              <a:t>RTOG 0617, NCCTG-N0628, CALGB-30609 </a:t>
            </a:r>
            <a:r>
              <a:rPr lang="en-US" sz="2800" dirty="0" smtClean="0">
                <a:ea typeface="ＭＳ Ｐゴシック" pitchFamily="34" charset="-128"/>
              </a:rPr>
              <a:t>Conventional vs. High Dose RT</a:t>
            </a:r>
          </a:p>
        </p:txBody>
      </p:sp>
      <p:sp>
        <p:nvSpPr>
          <p:cNvPr id="23555" name="Rectangle 3"/>
          <p:cNvSpPr>
            <a:spLocks noChangeArrowheads="1"/>
          </p:cNvSpPr>
          <p:nvPr/>
        </p:nvSpPr>
        <p:spPr bwMode="auto">
          <a:xfrm>
            <a:off x="990600" y="1600200"/>
            <a:ext cx="838200" cy="4191000"/>
          </a:xfrm>
          <a:prstGeom prst="rect">
            <a:avLst/>
          </a:prstGeom>
          <a:solidFill>
            <a:schemeClr val="tx2"/>
          </a:solidFill>
          <a:ln w="12700">
            <a:solidFill>
              <a:schemeClr val="bg1"/>
            </a:solidFill>
            <a:miter lim="800000"/>
            <a:headEnd type="none" w="sm" len="sm"/>
            <a:tailEnd type="none" w="sm" len="sm"/>
          </a:ln>
          <a:effectLst>
            <a:outerShdw dist="35921" dir="2700000" algn="ctr" rotWithShape="0">
              <a:schemeClr val="tx2"/>
            </a:outerShdw>
          </a:effectLst>
        </p:spPr>
        <p:txBody>
          <a:bodyPr wrap="none" anchor="ctr"/>
          <a:lstStyle/>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R</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A</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N</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D</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O</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M</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I</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Z</a:t>
            </a:r>
          </a:p>
          <a:p>
            <a:pPr algn="ctr" eaLnBrk="0" hangingPunct="0"/>
            <a:r>
              <a:rPr lang="en-US" sz="2600" b="1" dirty="0">
                <a:solidFill>
                  <a:schemeClr val="bg1"/>
                </a:solidFill>
                <a:latin typeface="Arial Unicode MS" pitchFamily="34" charset="-128"/>
                <a:ea typeface="Arial Unicode MS" pitchFamily="34" charset="-128"/>
                <a:cs typeface="Arial Unicode MS" pitchFamily="34" charset="-128"/>
              </a:rPr>
              <a:t>E</a:t>
            </a:r>
          </a:p>
        </p:txBody>
      </p:sp>
      <p:sp>
        <p:nvSpPr>
          <p:cNvPr id="23556" name="Rectangle 6"/>
          <p:cNvSpPr>
            <a:spLocks noChangeArrowheads="1"/>
          </p:cNvSpPr>
          <p:nvPr/>
        </p:nvSpPr>
        <p:spPr bwMode="auto">
          <a:xfrm>
            <a:off x="2438400" y="1524000"/>
            <a:ext cx="2895600" cy="1981200"/>
          </a:xfrm>
          <a:prstGeom prst="rect">
            <a:avLst/>
          </a:prstGeom>
          <a:solidFill>
            <a:schemeClr val="tx2"/>
          </a:solidFill>
          <a:ln w="12700">
            <a:solidFill>
              <a:schemeClr val="bg1"/>
            </a:solidFill>
            <a:miter lim="800000"/>
            <a:headEnd type="none" w="sm" len="sm"/>
            <a:tailEnd type="none" w="sm" len="sm"/>
          </a:ln>
          <a:effectLst>
            <a:outerShdw dist="35921" dir="2700000" algn="ctr" rotWithShape="0">
              <a:schemeClr val="tx2"/>
            </a:outerShdw>
          </a:effectLst>
        </p:spPr>
        <p:txBody>
          <a:bodyPr wrap="none" anchor="ctr"/>
          <a:lstStyle/>
          <a:p>
            <a:pPr eaLnBrk="0" hangingPunct="0"/>
            <a:r>
              <a:rPr lang="en-US" sz="2600" b="1" dirty="0">
                <a:solidFill>
                  <a:srgbClr val="FFFF00"/>
                </a:solidFill>
                <a:latin typeface="Arial Unicode MS" pitchFamily="34" charset="-128"/>
                <a:ea typeface="Arial Unicode MS" pitchFamily="34" charset="-128"/>
                <a:cs typeface="Arial Unicode MS" pitchFamily="34" charset="-128"/>
              </a:rPr>
              <a:t>RT:  60 </a:t>
            </a:r>
            <a:r>
              <a:rPr lang="en-US" sz="2600" b="1" dirty="0" err="1">
                <a:solidFill>
                  <a:srgbClr val="FFFF00"/>
                </a:solidFill>
                <a:latin typeface="Arial Unicode MS" pitchFamily="34" charset="-128"/>
                <a:ea typeface="Arial Unicode MS" pitchFamily="34" charset="-128"/>
                <a:cs typeface="Arial Unicode MS" pitchFamily="34" charset="-128"/>
              </a:rPr>
              <a:t>Gy</a:t>
            </a:r>
            <a:endParaRPr lang="en-US" sz="2600" b="1" dirty="0">
              <a:solidFill>
                <a:srgbClr val="FFFF00"/>
              </a:solidFill>
              <a:latin typeface="Arial Unicode MS" pitchFamily="34" charset="-128"/>
              <a:ea typeface="Arial Unicode MS" pitchFamily="34" charset="-128"/>
              <a:cs typeface="Arial Unicode MS" pitchFamily="34" charset="-128"/>
            </a:endParaRPr>
          </a:p>
          <a:p>
            <a:pPr marL="742950" lvl="1" indent="-517525" eaLnBrk="0" hangingPunct="0"/>
            <a:r>
              <a:rPr lang="en-US" sz="2600" b="1" dirty="0" err="1">
                <a:solidFill>
                  <a:schemeClr val="bg1"/>
                </a:solidFill>
                <a:latin typeface="Arial Unicode MS" pitchFamily="34" charset="-128"/>
                <a:ea typeface="Arial Unicode MS" pitchFamily="34" charset="-128"/>
                <a:cs typeface="Arial Unicode MS" pitchFamily="34" charset="-128"/>
              </a:rPr>
              <a:t>Paclitaxel</a:t>
            </a:r>
            <a:endParaRPr lang="en-US" sz="2600" b="1" dirty="0">
              <a:solidFill>
                <a:schemeClr val="bg1"/>
              </a:solidFill>
              <a:latin typeface="Arial Unicode MS" pitchFamily="34" charset="-128"/>
              <a:ea typeface="Arial Unicode MS" pitchFamily="34" charset="-128"/>
              <a:cs typeface="Arial Unicode MS" pitchFamily="34" charset="-128"/>
            </a:endParaRPr>
          </a:p>
          <a:p>
            <a:pPr marL="742950" lvl="1" indent="-517525" eaLnBrk="0" hangingPunct="0"/>
            <a:r>
              <a:rPr lang="en-US" sz="2600" b="1" dirty="0">
                <a:solidFill>
                  <a:schemeClr val="bg1"/>
                </a:solidFill>
                <a:latin typeface="Arial Unicode MS" pitchFamily="34" charset="-128"/>
                <a:ea typeface="Arial Unicode MS" pitchFamily="34" charset="-128"/>
                <a:cs typeface="Arial Unicode MS" pitchFamily="34" charset="-128"/>
              </a:rPr>
              <a:t>Carboplatin +/-</a:t>
            </a:r>
          </a:p>
          <a:p>
            <a:pPr marL="742950" lvl="1" indent="-517525" eaLnBrk="0" hangingPunct="0"/>
            <a:r>
              <a:rPr lang="en-US" sz="2600" b="1" dirty="0">
                <a:solidFill>
                  <a:schemeClr val="bg1"/>
                </a:solidFill>
                <a:latin typeface="Arial Unicode MS" pitchFamily="34" charset="-128"/>
                <a:ea typeface="Arial Unicode MS" pitchFamily="34" charset="-128"/>
                <a:cs typeface="Arial Unicode MS" pitchFamily="34" charset="-128"/>
              </a:rPr>
              <a:t>Cetuximab</a:t>
            </a:r>
          </a:p>
        </p:txBody>
      </p:sp>
      <p:sp>
        <p:nvSpPr>
          <p:cNvPr id="23557" name="Rectangle 7"/>
          <p:cNvSpPr>
            <a:spLocks noChangeArrowheads="1"/>
          </p:cNvSpPr>
          <p:nvPr/>
        </p:nvSpPr>
        <p:spPr bwMode="auto">
          <a:xfrm>
            <a:off x="2438400" y="3810000"/>
            <a:ext cx="2971800" cy="2057400"/>
          </a:xfrm>
          <a:prstGeom prst="rect">
            <a:avLst/>
          </a:prstGeom>
          <a:solidFill>
            <a:schemeClr val="tx2"/>
          </a:solidFill>
          <a:ln w="12700">
            <a:solidFill>
              <a:schemeClr val="bg1"/>
            </a:solidFill>
            <a:miter lim="800000"/>
            <a:headEnd type="none" w="sm" len="sm"/>
            <a:tailEnd type="none" w="sm" len="sm"/>
          </a:ln>
          <a:effectLst>
            <a:outerShdw dist="35921" dir="2700000" algn="ctr" rotWithShape="0">
              <a:schemeClr val="tx2"/>
            </a:outerShdw>
          </a:effectLst>
        </p:spPr>
        <p:txBody>
          <a:bodyPr wrap="none" anchor="ctr"/>
          <a:lstStyle/>
          <a:p>
            <a:pPr eaLnBrk="0" hangingPunct="0"/>
            <a:r>
              <a:rPr lang="en-US" sz="2600" b="1" dirty="0">
                <a:solidFill>
                  <a:srgbClr val="FFFF00"/>
                </a:solidFill>
                <a:latin typeface="Arial Unicode MS" pitchFamily="34" charset="-128"/>
                <a:ea typeface="Arial Unicode MS" pitchFamily="34" charset="-128"/>
                <a:cs typeface="Arial Unicode MS" pitchFamily="34" charset="-128"/>
              </a:rPr>
              <a:t>RT:  74 </a:t>
            </a:r>
            <a:r>
              <a:rPr lang="en-US" sz="2600" b="1" dirty="0" err="1">
                <a:solidFill>
                  <a:srgbClr val="FFFF00"/>
                </a:solidFill>
                <a:latin typeface="Arial Unicode MS" pitchFamily="34" charset="-128"/>
                <a:ea typeface="Arial Unicode MS" pitchFamily="34" charset="-128"/>
                <a:cs typeface="Arial Unicode MS" pitchFamily="34" charset="-128"/>
              </a:rPr>
              <a:t>Gy</a:t>
            </a:r>
            <a:endParaRPr lang="en-US" sz="2600" b="1" dirty="0">
              <a:solidFill>
                <a:srgbClr val="FFFF00"/>
              </a:solidFill>
              <a:latin typeface="Arial Unicode MS" pitchFamily="34" charset="-128"/>
              <a:ea typeface="Arial Unicode MS" pitchFamily="34" charset="-128"/>
              <a:cs typeface="Arial Unicode MS" pitchFamily="34" charset="-128"/>
            </a:endParaRPr>
          </a:p>
          <a:p>
            <a:pPr marL="742950" lvl="1" indent="-517525" eaLnBrk="0" hangingPunct="0"/>
            <a:r>
              <a:rPr lang="en-US" sz="2600" b="1" dirty="0" err="1">
                <a:solidFill>
                  <a:schemeClr val="bg1"/>
                </a:solidFill>
                <a:latin typeface="Arial Unicode MS" pitchFamily="34" charset="-128"/>
                <a:ea typeface="Arial Unicode MS" pitchFamily="34" charset="-128"/>
                <a:cs typeface="Arial Unicode MS" pitchFamily="34" charset="-128"/>
              </a:rPr>
              <a:t>Paclitaxel</a:t>
            </a:r>
            <a:endParaRPr lang="en-US" sz="2600" b="1" dirty="0">
              <a:solidFill>
                <a:schemeClr val="bg1"/>
              </a:solidFill>
              <a:latin typeface="Arial Unicode MS" pitchFamily="34" charset="-128"/>
              <a:ea typeface="Arial Unicode MS" pitchFamily="34" charset="-128"/>
              <a:cs typeface="Arial Unicode MS" pitchFamily="34" charset="-128"/>
            </a:endParaRPr>
          </a:p>
          <a:p>
            <a:pPr marL="742950" lvl="1" indent="-517525" eaLnBrk="0" hangingPunct="0"/>
            <a:r>
              <a:rPr lang="en-US" sz="2600" b="1" dirty="0">
                <a:solidFill>
                  <a:schemeClr val="bg1"/>
                </a:solidFill>
                <a:latin typeface="Arial Unicode MS" pitchFamily="34" charset="-128"/>
                <a:ea typeface="Arial Unicode MS" pitchFamily="34" charset="-128"/>
                <a:cs typeface="Arial Unicode MS" pitchFamily="34" charset="-128"/>
              </a:rPr>
              <a:t>Carboplatin +/-</a:t>
            </a:r>
          </a:p>
          <a:p>
            <a:pPr marL="742950" lvl="1" indent="-517525" eaLnBrk="0" hangingPunct="0"/>
            <a:r>
              <a:rPr lang="en-US" sz="2600" b="1" dirty="0">
                <a:solidFill>
                  <a:schemeClr val="bg1"/>
                </a:solidFill>
                <a:latin typeface="Arial Unicode MS" pitchFamily="34" charset="-128"/>
                <a:ea typeface="Arial Unicode MS" pitchFamily="34" charset="-128"/>
                <a:cs typeface="Arial Unicode MS" pitchFamily="34" charset="-128"/>
              </a:rPr>
              <a:t>Cetuximab</a:t>
            </a:r>
          </a:p>
        </p:txBody>
      </p:sp>
      <p:sp>
        <p:nvSpPr>
          <p:cNvPr id="23558" name="Rectangle 6"/>
          <p:cNvSpPr>
            <a:spLocks noChangeArrowheads="1"/>
          </p:cNvSpPr>
          <p:nvPr/>
        </p:nvSpPr>
        <p:spPr bwMode="auto">
          <a:xfrm>
            <a:off x="5943600" y="2971800"/>
            <a:ext cx="2667000" cy="1219200"/>
          </a:xfrm>
          <a:prstGeom prst="rect">
            <a:avLst/>
          </a:prstGeom>
          <a:solidFill>
            <a:schemeClr val="tx2"/>
          </a:solidFill>
          <a:ln w="12700">
            <a:solidFill>
              <a:schemeClr val="bg1"/>
            </a:solidFill>
            <a:miter lim="800000"/>
            <a:headEnd type="none" w="sm" len="sm"/>
            <a:tailEnd type="none" w="sm" len="sm"/>
          </a:ln>
          <a:effectLst>
            <a:outerShdw dist="35921" dir="2700000" algn="ctr" rotWithShape="0">
              <a:schemeClr val="tx2"/>
            </a:outerShdw>
          </a:effectLst>
        </p:spPr>
        <p:txBody>
          <a:bodyPr wrap="none" anchor="ctr"/>
          <a:lstStyle/>
          <a:p>
            <a:pPr eaLnBrk="0" hangingPunct="0"/>
            <a:r>
              <a:rPr lang="en-US" sz="2600" b="1" dirty="0" err="1">
                <a:solidFill>
                  <a:schemeClr val="bg1"/>
                </a:solidFill>
                <a:latin typeface="Arial Unicode MS" pitchFamily="34" charset="-128"/>
                <a:ea typeface="Arial Unicode MS" pitchFamily="34" charset="-128"/>
                <a:cs typeface="Arial Unicode MS" pitchFamily="34" charset="-128"/>
              </a:rPr>
              <a:t>Paclitaxel</a:t>
            </a:r>
            <a:endParaRPr lang="en-US" sz="2600" b="1" dirty="0">
              <a:solidFill>
                <a:schemeClr val="bg1"/>
              </a:solidFill>
              <a:latin typeface="Arial Unicode MS" pitchFamily="34" charset="-128"/>
              <a:ea typeface="Arial Unicode MS" pitchFamily="34" charset="-128"/>
              <a:cs typeface="Arial Unicode MS" pitchFamily="34" charset="-128"/>
            </a:endParaRPr>
          </a:p>
          <a:p>
            <a:pPr eaLnBrk="0" hangingPunct="0"/>
            <a:r>
              <a:rPr lang="en-US" sz="2600" b="1" dirty="0">
                <a:solidFill>
                  <a:schemeClr val="bg1"/>
                </a:solidFill>
                <a:latin typeface="Arial Unicode MS" pitchFamily="34" charset="-128"/>
                <a:ea typeface="Arial Unicode MS" pitchFamily="34" charset="-128"/>
                <a:cs typeface="Arial Unicode MS" pitchFamily="34" charset="-128"/>
              </a:rPr>
              <a:t>Carboplatin  X 2</a:t>
            </a:r>
          </a:p>
          <a:p>
            <a:pPr eaLnBrk="0" hangingPunct="0"/>
            <a:r>
              <a:rPr lang="en-US" sz="2600" b="1" dirty="0">
                <a:solidFill>
                  <a:schemeClr val="bg1"/>
                </a:solidFill>
                <a:latin typeface="Arial Unicode MS" pitchFamily="34" charset="-128"/>
                <a:ea typeface="Arial Unicode MS" pitchFamily="34" charset="-128"/>
                <a:cs typeface="Arial Unicode MS" pitchFamily="34" charset="-128"/>
              </a:rPr>
              <a:t>+/- Cetuximab</a:t>
            </a:r>
          </a:p>
        </p:txBody>
      </p:sp>
      <p:cxnSp>
        <p:nvCxnSpPr>
          <p:cNvPr id="17415" name="Straight Arrow Connector 13"/>
          <p:cNvCxnSpPr>
            <a:cxnSpLocks noChangeShapeType="1"/>
            <a:stCxn id="23555" idx="3"/>
          </p:cNvCxnSpPr>
          <p:nvPr/>
        </p:nvCxnSpPr>
        <p:spPr bwMode="auto">
          <a:xfrm flipV="1">
            <a:off x="1828800" y="2743200"/>
            <a:ext cx="533400" cy="952500"/>
          </a:xfrm>
          <a:prstGeom prst="straightConnector1">
            <a:avLst/>
          </a:prstGeom>
          <a:noFill/>
          <a:ln w="38100">
            <a:solidFill>
              <a:schemeClr val="tx1"/>
            </a:solidFill>
            <a:round/>
            <a:headEnd/>
            <a:tailEnd type="arrow" w="med" len="med"/>
          </a:ln>
        </p:spPr>
      </p:cxnSp>
      <p:cxnSp>
        <p:nvCxnSpPr>
          <p:cNvPr id="17416" name="Straight Arrow Connector 15"/>
          <p:cNvCxnSpPr>
            <a:cxnSpLocks noChangeShapeType="1"/>
            <a:stCxn id="23555" idx="3"/>
          </p:cNvCxnSpPr>
          <p:nvPr/>
        </p:nvCxnSpPr>
        <p:spPr bwMode="auto">
          <a:xfrm>
            <a:off x="1828800" y="3695700"/>
            <a:ext cx="533400" cy="800100"/>
          </a:xfrm>
          <a:prstGeom prst="straightConnector1">
            <a:avLst/>
          </a:prstGeom>
          <a:noFill/>
          <a:ln w="38100">
            <a:solidFill>
              <a:schemeClr val="tx1"/>
            </a:solidFill>
            <a:round/>
            <a:headEnd/>
            <a:tailEnd type="arrow" w="med" len="med"/>
          </a:ln>
        </p:spPr>
      </p:cxnSp>
      <p:cxnSp>
        <p:nvCxnSpPr>
          <p:cNvPr id="17417" name="Straight Arrow Connector 20"/>
          <p:cNvCxnSpPr>
            <a:cxnSpLocks noChangeShapeType="1"/>
          </p:cNvCxnSpPr>
          <p:nvPr/>
        </p:nvCxnSpPr>
        <p:spPr bwMode="auto">
          <a:xfrm>
            <a:off x="5410200" y="2133600"/>
            <a:ext cx="533400" cy="685800"/>
          </a:xfrm>
          <a:prstGeom prst="straightConnector1">
            <a:avLst/>
          </a:prstGeom>
          <a:noFill/>
          <a:ln w="38100">
            <a:solidFill>
              <a:schemeClr val="tx1"/>
            </a:solidFill>
            <a:round/>
            <a:headEnd/>
            <a:tailEnd type="arrow" w="med" len="med"/>
          </a:ln>
        </p:spPr>
      </p:cxnSp>
      <p:cxnSp>
        <p:nvCxnSpPr>
          <p:cNvPr id="17418" name="Straight Arrow Connector 22"/>
          <p:cNvCxnSpPr>
            <a:cxnSpLocks noChangeShapeType="1"/>
          </p:cNvCxnSpPr>
          <p:nvPr/>
        </p:nvCxnSpPr>
        <p:spPr bwMode="auto">
          <a:xfrm flipV="1">
            <a:off x="5486400" y="4343400"/>
            <a:ext cx="533400" cy="762000"/>
          </a:xfrm>
          <a:prstGeom prst="straightConnector1">
            <a:avLst/>
          </a:prstGeom>
          <a:noFill/>
          <a:ln w="38100">
            <a:solidFill>
              <a:schemeClr val="tx1"/>
            </a:solidFill>
            <a:round/>
            <a:headEnd/>
            <a:tailEnd type="arrow" w="med" len="med"/>
          </a:ln>
        </p:spPr>
      </p:cxnSp>
      <p:sp>
        <p:nvSpPr>
          <p:cNvPr id="17419" name="Rectangle 10"/>
          <p:cNvSpPr>
            <a:spLocks noChangeArrowheads="1"/>
          </p:cNvSpPr>
          <p:nvPr/>
        </p:nvSpPr>
        <p:spPr bwMode="auto">
          <a:xfrm>
            <a:off x="685800" y="6324600"/>
            <a:ext cx="7772400" cy="457200"/>
          </a:xfrm>
          <a:prstGeom prst="rect">
            <a:avLst/>
          </a:prstGeom>
          <a:noFill/>
          <a:ln w="9525">
            <a:noFill/>
            <a:miter lim="800000"/>
            <a:headEnd/>
            <a:tailEnd/>
          </a:ln>
        </p:spPr>
        <p:txBody>
          <a:bodyPr/>
          <a:lstStyle/>
          <a:p>
            <a:pPr algn="ctr" eaLnBrk="0" hangingPunct="0"/>
            <a:endParaRPr lang="en-US" sz="2800" dirty="0">
              <a:solidFill>
                <a:srgbClr val="202C85"/>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latin typeface="Arial Black" pitchFamily="34" charset="0"/>
                <a:ea typeface="ヒラギノ角ゴ Pro W3" pitchFamily="-60" charset="-128"/>
                <a:cs typeface="Arial Black" pitchFamily="34" charset="0"/>
              </a:rPr>
              <a:t>Primary Objective</a:t>
            </a:r>
          </a:p>
        </p:txBody>
      </p:sp>
      <p:sp>
        <p:nvSpPr>
          <p:cNvPr id="5123" name="Content Placeholder 2"/>
          <p:cNvSpPr>
            <a:spLocks noGrp="1"/>
          </p:cNvSpPr>
          <p:nvPr>
            <p:ph idx="1"/>
          </p:nvPr>
        </p:nvSpPr>
        <p:spPr>
          <a:xfrm>
            <a:off x="381000" y="1447800"/>
            <a:ext cx="8229600" cy="3916363"/>
          </a:xfrm>
          <a:ln>
            <a:noFill/>
          </a:ln>
        </p:spPr>
        <p:txBody>
          <a:bodyPr/>
          <a:lstStyle/>
          <a:p>
            <a:pPr eaLnBrk="1" hangingPunct="1"/>
            <a:r>
              <a:rPr lang="en-US" dirty="0" smtClean="0">
                <a:latin typeface="Arial" charset="0"/>
                <a:ea typeface="ヒラギノ角ゴ Pro W3" pitchFamily="-60" charset="-128"/>
                <a:cs typeface="Arial" charset="0"/>
              </a:rPr>
              <a:t>To </a:t>
            </a:r>
            <a:r>
              <a:rPr lang="en-US" dirty="0" smtClean="0">
                <a:solidFill>
                  <a:srgbClr val="C00000"/>
                </a:solidFill>
                <a:latin typeface="Arial" charset="0"/>
                <a:ea typeface="ヒラギノ角ゴ Pro W3" pitchFamily="-60" charset="-128"/>
                <a:cs typeface="Arial" charset="0"/>
              </a:rPr>
              <a:t>compare the overall survival </a:t>
            </a:r>
            <a:r>
              <a:rPr lang="en-US" dirty="0" smtClean="0">
                <a:latin typeface="Arial" charset="0"/>
                <a:ea typeface="ヒラギノ角ゴ Pro W3" pitchFamily="-60" charset="-128"/>
                <a:cs typeface="Arial" charset="0"/>
              </a:rPr>
              <a:t>of patients treated with high-dose versus standard-dose conformal radiation therapy with concurrent chemotherapy.</a:t>
            </a:r>
          </a:p>
          <a:p>
            <a:pPr eaLnBrk="1" hangingPunct="1">
              <a:buNone/>
            </a:pPr>
            <a:endParaRPr lang="en-US" dirty="0" smtClean="0">
              <a:latin typeface="Arial" charset="0"/>
              <a:ea typeface="ヒラギノ角ゴ Pro W3" pitchFamily="-60" charset="-128"/>
              <a:cs typeface="Arial" charset="0"/>
            </a:endParaRPr>
          </a:p>
          <a:p>
            <a:pPr eaLnBrk="1" hangingPunct="1"/>
            <a:r>
              <a:rPr lang="en-US" dirty="0" smtClean="0">
                <a:solidFill>
                  <a:schemeClr val="tx1">
                    <a:lumMod val="50000"/>
                    <a:lumOff val="50000"/>
                  </a:schemeClr>
                </a:solidFill>
                <a:latin typeface="Arial" charset="0"/>
                <a:ea typeface="ヒラギノ角ゴ Pro W3" pitchFamily="-60" charset="-128"/>
                <a:cs typeface="Arial" charset="0"/>
              </a:rPr>
              <a:t>To compare the overall survival of patients treated with cetuximab versus without cetuximab with concurrent chemoradiotherapy.</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latin typeface="Arial Black" pitchFamily="34" charset="0"/>
                <a:ea typeface="ヒラギノ角ゴ Pro W3" pitchFamily="-60" charset="-128"/>
                <a:cs typeface="Arial Black" pitchFamily="34" charset="0"/>
              </a:rPr>
              <a:t>Statistical Considerations</a:t>
            </a:r>
          </a:p>
        </p:txBody>
      </p:sp>
      <p:sp>
        <p:nvSpPr>
          <p:cNvPr id="19459" name="Content Placeholder 2"/>
          <p:cNvSpPr>
            <a:spLocks noGrp="1"/>
          </p:cNvSpPr>
          <p:nvPr>
            <p:ph idx="1"/>
          </p:nvPr>
        </p:nvSpPr>
        <p:spPr>
          <a:xfrm>
            <a:off x="457200" y="1295400"/>
            <a:ext cx="8229600" cy="4830763"/>
          </a:xfrm>
        </p:spPr>
        <p:txBody>
          <a:bodyPr/>
          <a:lstStyle/>
          <a:p>
            <a:pPr eaLnBrk="1" hangingPunct="1"/>
            <a:r>
              <a:rPr lang="en-US" sz="2700" dirty="0" smtClean="0">
                <a:latin typeface="Arial" charset="0"/>
                <a:ea typeface="ヒラギノ角ゴ Pro W3" pitchFamily="-60" charset="-128"/>
                <a:cs typeface="Arial" charset="0"/>
              </a:rPr>
              <a:t>Primary Endpoint: </a:t>
            </a:r>
            <a:r>
              <a:rPr lang="en-US" sz="2700" dirty="0" smtClean="0">
                <a:solidFill>
                  <a:srgbClr val="C00000"/>
                </a:solidFill>
                <a:latin typeface="Arial" charset="0"/>
                <a:ea typeface="ヒラギノ角ゴ Pro W3" pitchFamily="-60" charset="-128"/>
                <a:cs typeface="Arial" charset="0"/>
              </a:rPr>
              <a:t>Overall survival (OS)</a:t>
            </a:r>
            <a:r>
              <a:rPr lang="en-US" sz="2700" dirty="0" smtClean="0">
                <a:latin typeface="Arial" charset="0"/>
                <a:ea typeface="ヒラギノ角ゴ Pro W3" pitchFamily="-60" charset="-128"/>
                <a:cs typeface="Arial" charset="0"/>
              </a:rPr>
              <a:t> defined as time of enrollment until death due to any cause</a:t>
            </a:r>
          </a:p>
          <a:p>
            <a:pPr eaLnBrk="1" hangingPunct="1"/>
            <a:r>
              <a:rPr lang="en-US" sz="2700" dirty="0" smtClean="0">
                <a:latin typeface="Arial" charset="0"/>
                <a:ea typeface="ヒラギノ角ゴ Pro W3" pitchFamily="-60" charset="-128"/>
                <a:cs typeface="Arial" charset="0"/>
              </a:rPr>
              <a:t>Study Design: 2X2 factorial design with radiation dose as one factor, and </a:t>
            </a:r>
            <a:r>
              <a:rPr lang="en-US" sz="2700" dirty="0" err="1" smtClean="0">
                <a:latin typeface="Arial" charset="0"/>
                <a:ea typeface="ヒラギノ角ゴ Pro W3" pitchFamily="-60" charset="-128"/>
                <a:cs typeface="Arial" charset="0"/>
              </a:rPr>
              <a:t>cetuximab</a:t>
            </a:r>
            <a:r>
              <a:rPr lang="en-US" sz="2700" dirty="0" smtClean="0">
                <a:latin typeface="Arial" charset="0"/>
                <a:ea typeface="ヒラギノ角ゴ Pro W3" pitchFamily="-60" charset="-128"/>
                <a:cs typeface="Arial" charset="0"/>
              </a:rPr>
              <a:t> as the other</a:t>
            </a:r>
          </a:p>
          <a:p>
            <a:pPr eaLnBrk="1" hangingPunct="1"/>
            <a:r>
              <a:rPr lang="en-US" sz="2700" dirty="0" smtClean="0">
                <a:latin typeface="Arial" charset="0"/>
                <a:ea typeface="ヒラギノ角ゴ Pro W3" pitchFamily="-60" charset="-128"/>
                <a:cs typeface="Arial" charset="0"/>
              </a:rPr>
              <a:t>Hypothesis: Median survival time will increase from 17.1 months to 24 months (</a:t>
            </a:r>
            <a:r>
              <a:rPr lang="en-US" sz="2700" smtClean="0">
                <a:latin typeface="Arial" charset="0"/>
                <a:ea typeface="ヒラギノ角ゴ Pro W3" pitchFamily="-60" charset="-128"/>
                <a:cs typeface="Arial" charset="0"/>
              </a:rPr>
              <a:t>for each factor)</a:t>
            </a:r>
            <a:endParaRPr lang="en-US" sz="2700" dirty="0" smtClean="0">
              <a:latin typeface="Arial" charset="0"/>
              <a:ea typeface="ヒラギノ角ゴ Pro W3" pitchFamily="-60" charset="-128"/>
              <a:cs typeface="Arial" charset="0"/>
            </a:endParaRPr>
          </a:p>
          <a:p>
            <a:pPr eaLnBrk="1" hangingPunct="1"/>
            <a:r>
              <a:rPr lang="en-US" sz="2700" dirty="0" smtClean="0">
                <a:latin typeface="Arial" charset="0"/>
                <a:ea typeface="ヒラギノ角ゴ Pro W3" pitchFamily="-60" charset="-128"/>
                <a:cs typeface="Arial" charset="0"/>
              </a:rPr>
              <a:t>One-sided log-rank test with overall significance level 0.0125 (family-wise </a:t>
            </a:r>
            <a:r>
              <a:rPr lang="en-US" sz="2700" dirty="0" smtClean="0">
                <a:latin typeface="Symbol" pitchFamily="18" charset="2"/>
                <a:ea typeface="ヒラギノ角ゴ Pro W3" pitchFamily="-60" charset="-128"/>
                <a:cs typeface="Arial" charset="0"/>
              </a:rPr>
              <a:t>a</a:t>
            </a:r>
            <a:r>
              <a:rPr lang="en-US" sz="2700" dirty="0" smtClean="0">
                <a:latin typeface="Arial" charset="0"/>
                <a:ea typeface="ヒラギノ角ゴ Pro W3" pitchFamily="-60" charset="-128"/>
                <a:cs typeface="Arial" charset="0"/>
              </a:rPr>
              <a:t>=0.025) and 80% power at final analysis at </a:t>
            </a:r>
            <a:r>
              <a:rPr lang="en-US" sz="2700" dirty="0" smtClean="0">
                <a:solidFill>
                  <a:srgbClr val="C00000"/>
                </a:solidFill>
                <a:latin typeface="Arial" charset="0"/>
                <a:ea typeface="ヒラギノ角ゴ Pro W3" pitchFamily="-60" charset="-128"/>
                <a:cs typeface="Arial" charset="0"/>
              </a:rPr>
              <a:t>339</a:t>
            </a:r>
            <a:r>
              <a:rPr lang="en-US" sz="2700" dirty="0" smtClean="0">
                <a:latin typeface="Arial" charset="0"/>
                <a:ea typeface="ヒラギノ角ゴ Pro W3" pitchFamily="-60" charset="-128"/>
                <a:cs typeface="Arial" charset="0"/>
              </a:rPr>
              <a:t> events</a:t>
            </a:r>
          </a:p>
          <a:p>
            <a:pPr eaLnBrk="1" hangingPunct="1"/>
            <a:r>
              <a:rPr lang="en-US" sz="2700" dirty="0" smtClean="0">
                <a:latin typeface="Arial" charset="0"/>
                <a:ea typeface="ヒラギノ角ゴ Pro W3" pitchFamily="-60" charset="-128"/>
                <a:cs typeface="Arial" charset="0"/>
              </a:rPr>
              <a:t>Three interim analyses at </a:t>
            </a:r>
            <a:r>
              <a:rPr lang="en-US" sz="2700" dirty="0" smtClean="0">
                <a:solidFill>
                  <a:srgbClr val="C00000"/>
                </a:solidFill>
                <a:latin typeface="Arial" charset="0"/>
                <a:ea typeface="ヒラギノ角ゴ Pro W3" pitchFamily="-60" charset="-128"/>
                <a:cs typeface="Arial" charset="0"/>
              </a:rPr>
              <a:t>85</a:t>
            </a:r>
            <a:r>
              <a:rPr lang="en-US" sz="2700" dirty="0" smtClean="0">
                <a:latin typeface="Arial" charset="0"/>
                <a:ea typeface="ヒラギノ角ゴ Pro W3" pitchFamily="-60" charset="-128"/>
                <a:cs typeface="Arial" charset="0"/>
              </a:rPr>
              <a:t>, 170, and 255 events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4800" y="152400"/>
            <a:ext cx="8534400" cy="715962"/>
          </a:xfrm>
        </p:spPr>
        <p:txBody>
          <a:bodyPr/>
          <a:lstStyle/>
          <a:p>
            <a:pPr eaLnBrk="1" hangingPunct="1"/>
            <a:r>
              <a:rPr lang="en-US" sz="2800" dirty="0" smtClean="0">
                <a:latin typeface="Arial Black" pitchFamily="34" charset="0"/>
                <a:ea typeface="ヒラギノ角ゴ Pro W3" pitchFamily="-60" charset="-128"/>
                <a:cs typeface="Arial Black" pitchFamily="34" charset="0"/>
              </a:rPr>
              <a:t>RTOG 0617: </a:t>
            </a:r>
            <a:r>
              <a:rPr lang="en-US" sz="2800" dirty="0" err="1" smtClean="0">
                <a:latin typeface="Arial Black" pitchFamily="34" charset="0"/>
                <a:ea typeface="ヒラギノ角ゴ Pro W3" pitchFamily="-60" charset="-128"/>
                <a:cs typeface="Arial Black" pitchFamily="34" charset="0"/>
              </a:rPr>
              <a:t>Dosimetric</a:t>
            </a:r>
            <a:r>
              <a:rPr lang="en-US" sz="2800" dirty="0" smtClean="0">
                <a:latin typeface="Arial Black" pitchFamily="34" charset="0"/>
                <a:ea typeface="ヒラギノ角ゴ Pro W3" pitchFamily="-60" charset="-128"/>
                <a:cs typeface="Arial Black" pitchFamily="34" charset="0"/>
              </a:rPr>
              <a:t> Data Distribution</a:t>
            </a:r>
          </a:p>
        </p:txBody>
      </p:sp>
      <p:graphicFrame>
        <p:nvGraphicFramePr>
          <p:cNvPr id="4" name="Table 3"/>
          <p:cNvGraphicFramePr>
            <a:graphicFrameLocks noGrp="1"/>
          </p:cNvGraphicFramePr>
          <p:nvPr>
            <p:extLst>
              <p:ext uri="{D42A27DB-BD31-4B8C-83A1-F6EECF244321}">
                <p14:modId xmlns:p14="http://schemas.microsoft.com/office/powerpoint/2010/main" val="437302544"/>
              </p:ext>
            </p:extLst>
          </p:nvPr>
        </p:nvGraphicFramePr>
        <p:xfrm>
          <a:off x="685800" y="838200"/>
          <a:ext cx="7848600" cy="5303522"/>
        </p:xfrm>
        <a:graphic>
          <a:graphicData uri="http://schemas.openxmlformats.org/drawingml/2006/table">
            <a:tbl>
              <a:tblPr>
                <a:tableStyleId>{5C22544A-7EE6-4342-B048-85BDC9FD1C3A}</a:tableStyleId>
              </a:tblPr>
              <a:tblGrid>
                <a:gridCol w="3967274"/>
                <a:gridCol w="1938226"/>
                <a:gridCol w="1943100"/>
              </a:tblGrid>
              <a:tr h="533400">
                <a:tc>
                  <a:txBody>
                    <a:bodyPr/>
                    <a:lstStyle/>
                    <a:p>
                      <a:pPr marL="0" marR="0">
                        <a:spcBef>
                          <a:spcPts val="0"/>
                        </a:spcBef>
                        <a:spcAft>
                          <a:spcPts val="0"/>
                        </a:spcAft>
                      </a:pPr>
                      <a:r>
                        <a:rPr lang="en-US" sz="1400" dirty="0">
                          <a:effectLst/>
                          <a:latin typeface="Arial" pitchFamily="34" charset="0"/>
                          <a:cs typeface="Arial" pitchFamily="34" charset="0"/>
                        </a:rPr>
                        <a:t> </a:t>
                      </a:r>
                      <a:r>
                        <a:rPr lang="en-US" sz="1400" dirty="0" smtClean="0">
                          <a:effectLst/>
                          <a:latin typeface="Arial" pitchFamily="34" charset="0"/>
                          <a:cs typeface="Arial" pitchFamily="34" charset="0"/>
                        </a:rPr>
                        <a:t> </a:t>
                      </a:r>
                      <a:endParaRPr lang="en-US" sz="1400" dirty="0">
                        <a:effectLst/>
                        <a:latin typeface="Arial" pitchFamily="34" charset="0"/>
                        <a:ea typeface="MS Mincho"/>
                        <a:cs typeface="Arial" pitchFamily="34" charset="0"/>
                      </a:endParaRPr>
                    </a:p>
                  </a:txBody>
                  <a:tcPr marL="6350" marR="635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1" dirty="0" smtClean="0">
                          <a:effectLst/>
                          <a:latin typeface="Arial" pitchFamily="34" charset="0"/>
                          <a:cs typeface="Arial" pitchFamily="34" charset="0"/>
                        </a:rPr>
                        <a:t> </a:t>
                      </a:r>
                      <a:r>
                        <a:rPr lang="en-US" sz="2000" b="1" dirty="0">
                          <a:effectLst/>
                          <a:latin typeface="Arial" pitchFamily="34" charset="0"/>
                          <a:cs typeface="Arial" pitchFamily="34" charset="0"/>
                        </a:rPr>
                        <a:t>60 </a:t>
                      </a:r>
                      <a:r>
                        <a:rPr lang="en-US" sz="2000" b="1" dirty="0" err="1">
                          <a:effectLst/>
                          <a:latin typeface="Arial" pitchFamily="34" charset="0"/>
                          <a:cs typeface="Arial" pitchFamily="34" charset="0"/>
                        </a:rPr>
                        <a:t>Gy</a:t>
                      </a:r>
                      <a:r>
                        <a:rPr lang="en-US" sz="2000" b="1" dirty="0">
                          <a:effectLst/>
                          <a:latin typeface="Arial" pitchFamily="34" charset="0"/>
                          <a:cs typeface="Arial" pitchFamily="34" charset="0"/>
                        </a:rPr>
                        <a:t/>
                      </a:r>
                      <a:br>
                        <a:rPr lang="en-US" sz="2000" b="1" dirty="0">
                          <a:effectLst/>
                          <a:latin typeface="Arial" pitchFamily="34" charset="0"/>
                          <a:cs typeface="Arial" pitchFamily="34" charset="0"/>
                        </a:rPr>
                      </a:br>
                      <a:r>
                        <a:rPr lang="en-US" sz="2000" b="1" dirty="0">
                          <a:effectLst/>
                          <a:latin typeface="Arial" pitchFamily="34" charset="0"/>
                          <a:cs typeface="Arial" pitchFamily="34" charset="0"/>
                        </a:rPr>
                        <a:t>(</a:t>
                      </a:r>
                      <a:r>
                        <a:rPr lang="en-US" sz="2000" b="1" dirty="0" smtClean="0">
                          <a:effectLst/>
                          <a:latin typeface="Arial" pitchFamily="34" charset="0"/>
                          <a:cs typeface="Arial" pitchFamily="34" charset="0"/>
                        </a:rPr>
                        <a:t>n=216)</a:t>
                      </a:r>
                    </a:p>
                    <a:p>
                      <a:pPr marL="0" marR="0" algn="ctr">
                        <a:spcBef>
                          <a:spcPts val="0"/>
                        </a:spcBef>
                        <a:spcAft>
                          <a:spcPts val="0"/>
                        </a:spcAft>
                      </a:pPr>
                      <a:r>
                        <a:rPr lang="en-US" sz="2000" b="1" dirty="0" smtClean="0">
                          <a:effectLst/>
                          <a:latin typeface="Arial" pitchFamily="34" charset="0"/>
                          <a:ea typeface="MS Mincho"/>
                          <a:cs typeface="Arial" pitchFamily="34" charset="0"/>
                        </a:rPr>
                        <a:t>Mean</a:t>
                      </a:r>
                      <a:r>
                        <a:rPr lang="en-US" sz="2000" b="1" baseline="0" dirty="0" smtClean="0">
                          <a:effectLst/>
                          <a:latin typeface="Arial" pitchFamily="34" charset="0"/>
                          <a:ea typeface="MS Mincho"/>
                          <a:cs typeface="Arial" pitchFamily="34" charset="0"/>
                        </a:rPr>
                        <a:t> (Median)</a:t>
                      </a:r>
                      <a:endParaRPr lang="en-US" sz="2000" b="1" dirty="0">
                        <a:effectLst/>
                        <a:latin typeface="Arial" pitchFamily="34" charset="0"/>
                        <a:ea typeface="MS Mincho"/>
                        <a:cs typeface="Arial" pitchFamily="34" charset="0"/>
                      </a:endParaRPr>
                    </a:p>
                  </a:txBody>
                  <a:tcPr marL="6350" marR="635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1" dirty="0" smtClean="0">
                          <a:effectLst/>
                          <a:latin typeface="Arial" pitchFamily="34" charset="0"/>
                          <a:cs typeface="Arial" pitchFamily="34" charset="0"/>
                        </a:rPr>
                        <a:t>74 </a:t>
                      </a:r>
                      <a:r>
                        <a:rPr lang="en-US" sz="2000" b="1" dirty="0" err="1" smtClean="0">
                          <a:effectLst/>
                          <a:latin typeface="Arial" pitchFamily="34" charset="0"/>
                          <a:cs typeface="Arial" pitchFamily="34" charset="0"/>
                        </a:rPr>
                        <a:t>Gy</a:t>
                      </a:r>
                      <a:r>
                        <a:rPr lang="en-US" sz="2000" b="1" dirty="0" smtClean="0">
                          <a:effectLst/>
                          <a:latin typeface="Arial" pitchFamily="34" charset="0"/>
                          <a:cs typeface="Arial" pitchFamily="34" charset="0"/>
                        </a:rPr>
                        <a:t/>
                      </a:r>
                      <a:br>
                        <a:rPr lang="en-US" sz="2000" b="1" dirty="0" smtClean="0">
                          <a:effectLst/>
                          <a:latin typeface="Arial" pitchFamily="34" charset="0"/>
                          <a:cs typeface="Arial" pitchFamily="34" charset="0"/>
                        </a:rPr>
                      </a:br>
                      <a:r>
                        <a:rPr lang="en-US" sz="2000" b="1" dirty="0" smtClean="0">
                          <a:effectLst/>
                          <a:latin typeface="Arial" pitchFamily="34" charset="0"/>
                          <a:cs typeface="Arial" pitchFamily="34" charset="0"/>
                        </a:rPr>
                        <a:t>(n=208)</a:t>
                      </a:r>
                    </a:p>
                    <a:p>
                      <a:pPr marL="0" marR="0" algn="ctr">
                        <a:spcBef>
                          <a:spcPts val="0"/>
                        </a:spcBef>
                        <a:spcAft>
                          <a:spcPts val="0"/>
                        </a:spcAft>
                      </a:pPr>
                      <a:r>
                        <a:rPr lang="en-US" sz="2000" b="1" dirty="0" smtClean="0">
                          <a:effectLst/>
                          <a:latin typeface="Arial" pitchFamily="34" charset="0"/>
                          <a:ea typeface="MS Mincho"/>
                          <a:cs typeface="Arial" pitchFamily="34" charset="0"/>
                        </a:rPr>
                        <a:t>Mean (Median)</a:t>
                      </a:r>
                      <a:endParaRPr lang="en-US" sz="2000" b="1" dirty="0">
                        <a:effectLst/>
                        <a:latin typeface="Arial" pitchFamily="34" charset="0"/>
                        <a:ea typeface="MS Mincho"/>
                        <a:cs typeface="Arial" pitchFamily="34" charset="0"/>
                      </a:endParaRPr>
                    </a:p>
                  </a:txBody>
                  <a:tcPr marL="6350" marR="635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52400">
                <a:tc>
                  <a:txBody>
                    <a:bodyPr/>
                    <a:lstStyle/>
                    <a:p>
                      <a:pPr marL="0" marR="0">
                        <a:spcBef>
                          <a:spcPts val="0"/>
                        </a:spcBef>
                        <a:spcAft>
                          <a:spcPts val="0"/>
                        </a:spcAft>
                      </a:pPr>
                      <a:endParaRPr lang="en-US" sz="14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endParaRPr lang="en-US" sz="14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endParaRPr lang="en-US" sz="14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0" marR="0">
                        <a:spcBef>
                          <a:spcPts val="0"/>
                        </a:spcBef>
                        <a:spcAft>
                          <a:spcPts val="0"/>
                        </a:spcAft>
                      </a:pPr>
                      <a:r>
                        <a:rPr lang="en-US" sz="2000" b="0" dirty="0" smtClean="0">
                          <a:effectLst/>
                          <a:latin typeface="Arial" pitchFamily="34" charset="0"/>
                          <a:cs typeface="Arial" pitchFamily="34" charset="0"/>
                        </a:rPr>
                        <a:t> GTV Volume (cc)</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134.9</a:t>
                      </a:r>
                      <a:r>
                        <a:rPr lang="en-US" sz="2000" b="0" dirty="0">
                          <a:effectLst/>
                          <a:latin typeface="Arial" pitchFamily="34" charset="0"/>
                          <a:cs typeface="Arial" pitchFamily="34" charset="0"/>
                        </a:rPr>
                        <a:t> </a:t>
                      </a:r>
                      <a:r>
                        <a:rPr lang="en-US" sz="2000" b="0" dirty="0" smtClean="0">
                          <a:effectLst/>
                          <a:latin typeface="Arial" pitchFamily="34" charset="0"/>
                          <a:cs typeface="Arial" pitchFamily="34" charset="0"/>
                        </a:rPr>
                        <a:t>(106.1)</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a:effectLst/>
                          <a:latin typeface="Arial" pitchFamily="34" charset="0"/>
                          <a:cs typeface="Arial" pitchFamily="34" charset="0"/>
                        </a:rPr>
                        <a:t> </a:t>
                      </a:r>
                      <a:r>
                        <a:rPr lang="en-US" sz="2000" b="0" dirty="0" smtClean="0">
                          <a:effectLst/>
                          <a:latin typeface="Arial" pitchFamily="34" charset="0"/>
                          <a:cs typeface="Arial" pitchFamily="34" charset="0"/>
                        </a:rPr>
                        <a:t>122.7 (85.6)</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gridSpan="2">
                  <a:txBody>
                    <a:bodyPr/>
                    <a:lstStyle/>
                    <a:p>
                      <a:pPr marL="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algn="ctr">
                        <a:spcBef>
                          <a:spcPts val="0"/>
                        </a:spcBef>
                        <a:spcAft>
                          <a:spcPts val="0"/>
                        </a:spcAft>
                      </a:pPr>
                      <a:endParaRPr lang="en-US" sz="14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0" marR="0">
                        <a:spcBef>
                          <a:spcPts val="0"/>
                        </a:spcBef>
                        <a:spcAft>
                          <a:spcPts val="0"/>
                        </a:spcAft>
                      </a:pPr>
                      <a:r>
                        <a:rPr lang="en-US" sz="2000" b="0" baseline="0" dirty="0" smtClean="0">
                          <a:effectLst/>
                          <a:latin typeface="Arial" pitchFamily="34" charset="0"/>
                          <a:cs typeface="Arial" pitchFamily="34" charset="0"/>
                        </a:rPr>
                        <a:t> Lung Volume </a:t>
                      </a:r>
                      <a:r>
                        <a:rPr lang="en-US" sz="2000" b="0" dirty="0" smtClean="0">
                          <a:effectLst/>
                          <a:latin typeface="Arial" pitchFamily="34" charset="0"/>
                          <a:cs typeface="Arial" pitchFamily="34" charset="0"/>
                        </a:rPr>
                        <a:t>(cc)</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512.5</a:t>
                      </a:r>
                      <a:r>
                        <a:rPr lang="en-US" sz="2000" b="0" dirty="0">
                          <a:effectLst/>
                          <a:latin typeface="Arial" pitchFamily="34" charset="0"/>
                          <a:cs typeface="Arial" pitchFamily="34" charset="0"/>
                        </a:rPr>
                        <a:t> </a:t>
                      </a:r>
                      <a:r>
                        <a:rPr lang="en-US" sz="2000" b="0" dirty="0" smtClean="0">
                          <a:effectLst/>
                          <a:latin typeface="Arial" pitchFamily="34" charset="0"/>
                          <a:cs typeface="Arial" pitchFamily="34" charset="0"/>
                        </a:rPr>
                        <a:t>(463.4)</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514.3</a:t>
                      </a:r>
                      <a:r>
                        <a:rPr lang="en-US" sz="2000" b="0" dirty="0">
                          <a:effectLst/>
                          <a:latin typeface="Arial" pitchFamily="34" charset="0"/>
                          <a:cs typeface="Arial" pitchFamily="34" charset="0"/>
                        </a:rPr>
                        <a:t> </a:t>
                      </a:r>
                      <a:r>
                        <a:rPr lang="en-US" sz="2000" b="0" dirty="0" smtClean="0">
                          <a:effectLst/>
                          <a:latin typeface="Arial" pitchFamily="34" charset="0"/>
                          <a:cs typeface="Arial" pitchFamily="34" charset="0"/>
                        </a:rPr>
                        <a:t>(440.0)</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13683">
                <a:tc gridSpan="2">
                  <a:txBody>
                    <a:bodyPr/>
                    <a:lstStyle/>
                    <a:p>
                      <a:pPr marL="9525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algn="ctr">
                        <a:spcBef>
                          <a:spcPts val="0"/>
                        </a:spcBef>
                        <a:spcAft>
                          <a:spcPts val="0"/>
                        </a:spcAft>
                      </a:pPr>
                      <a:endParaRPr lang="en-US" sz="140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525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0" marR="0">
                        <a:spcBef>
                          <a:spcPts val="0"/>
                        </a:spcBef>
                        <a:spcAft>
                          <a:spcPts val="0"/>
                        </a:spcAft>
                      </a:pPr>
                      <a:r>
                        <a:rPr lang="en-US" sz="2000" b="0" baseline="0" dirty="0" smtClean="0">
                          <a:effectLst/>
                          <a:latin typeface="Arial" pitchFamily="34" charset="0"/>
                          <a:ea typeface="+mn-ea"/>
                          <a:cs typeface="Arial" pitchFamily="34" charset="0"/>
                        </a:rPr>
                        <a:t> Lung V20 (%)</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30.2</a:t>
                      </a:r>
                      <a:r>
                        <a:rPr lang="en-US" sz="2000" b="0" dirty="0">
                          <a:effectLst/>
                          <a:latin typeface="Arial" pitchFamily="34" charset="0"/>
                          <a:cs typeface="Arial" pitchFamily="34" charset="0"/>
                        </a:rPr>
                        <a:t> </a:t>
                      </a:r>
                      <a:r>
                        <a:rPr lang="en-US" sz="2000" b="0" dirty="0" smtClean="0">
                          <a:effectLst/>
                          <a:latin typeface="Arial" pitchFamily="34" charset="0"/>
                          <a:cs typeface="Arial" pitchFamily="34" charset="0"/>
                        </a:rPr>
                        <a:t> (30.3)</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29.8 (31.5)</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95250" marR="0">
                        <a:spcBef>
                          <a:spcPts val="0"/>
                        </a:spcBef>
                        <a:spcAft>
                          <a:spcPts val="0"/>
                        </a:spcAft>
                      </a:pPr>
                      <a:r>
                        <a:rPr lang="en-US" sz="2000" b="0" baseline="0" dirty="0" smtClean="0">
                          <a:effectLst/>
                          <a:latin typeface="Arial" pitchFamily="34" charset="0"/>
                          <a:ea typeface="MS Mincho"/>
                          <a:cs typeface="Arial" pitchFamily="34" charset="0"/>
                        </a:rPr>
                        <a:t>Esophagus Dose (</a:t>
                      </a:r>
                      <a:r>
                        <a:rPr lang="en-US" sz="2000" b="0" baseline="0" dirty="0" err="1" smtClean="0">
                          <a:effectLst/>
                          <a:latin typeface="Arial" pitchFamily="34" charset="0"/>
                          <a:ea typeface="MS Mincho"/>
                          <a:cs typeface="Arial" pitchFamily="34" charset="0"/>
                        </a:rPr>
                        <a:t>Gy</a:t>
                      </a:r>
                      <a:r>
                        <a:rPr lang="en-US" sz="2000" b="0" baseline="0" dirty="0" smtClean="0">
                          <a:effectLst/>
                          <a:latin typeface="Arial" pitchFamily="34" charset="0"/>
                          <a:ea typeface="MS Mincho"/>
                          <a:cs typeface="Arial" pitchFamily="34" charset="0"/>
                        </a:rPr>
                        <a:t>)</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28.1 (28.1)</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cs typeface="Arial" pitchFamily="34" charset="0"/>
                        </a:rPr>
                        <a:t>27.5 (27.3)</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59392">
                <a:tc gridSpan="2">
                  <a:txBody>
                    <a:bodyPr/>
                    <a:lstStyle/>
                    <a:p>
                      <a:pPr marL="9525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95250" marR="0" algn="l">
                        <a:spcBef>
                          <a:spcPts val="0"/>
                        </a:spcBef>
                        <a:spcAft>
                          <a:spcPts val="0"/>
                        </a:spcAft>
                      </a:pPr>
                      <a:r>
                        <a:rPr lang="en-US" sz="2000" b="0" dirty="0" smtClean="0">
                          <a:effectLst/>
                          <a:latin typeface="Arial" pitchFamily="34" charset="0"/>
                          <a:ea typeface="MS Mincho"/>
                          <a:cs typeface="Arial" pitchFamily="34" charset="0"/>
                        </a:rPr>
                        <a:t>Esophagus V60 (%)</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dirty="0" smtClean="0">
                          <a:latin typeface="Arial" pitchFamily="34" charset="0"/>
                          <a:cs typeface="Arial" pitchFamily="34" charset="0"/>
                        </a:rPr>
                        <a:t>22.1 (22.1)</a:t>
                      </a:r>
                      <a:endParaRPr lang="en-US" sz="2000" b="0" dirty="0">
                        <a:latin typeface="Arial" pitchFamily="34" charset="0"/>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ea typeface="MS Mincho"/>
                          <a:cs typeface="Arial" pitchFamily="34" charset="0"/>
                        </a:rPr>
                        <a:t>20.4 (20.1)</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21914">
                <a:tc gridSpan="2">
                  <a:txBody>
                    <a:bodyPr/>
                    <a:lstStyle/>
                    <a:p>
                      <a:pPr marL="95250" marR="0" algn="l">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1400" dirty="0">
                        <a:latin typeface="Arial" pitchFamily="34" charset="0"/>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algn="l">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95250" marR="0" algn="l">
                        <a:spcBef>
                          <a:spcPts val="0"/>
                        </a:spcBef>
                        <a:spcAft>
                          <a:spcPts val="0"/>
                        </a:spcAft>
                      </a:pPr>
                      <a:r>
                        <a:rPr lang="en-US" sz="2000" b="0" dirty="0" smtClean="0">
                          <a:effectLst/>
                          <a:latin typeface="Arial" pitchFamily="34" charset="0"/>
                          <a:ea typeface="MS Mincho"/>
                          <a:cs typeface="Arial" pitchFamily="34" charset="0"/>
                        </a:rPr>
                        <a:t>Esophagus V20 (%)</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dirty="0" smtClean="0">
                          <a:latin typeface="Arial" pitchFamily="34" charset="0"/>
                          <a:cs typeface="Arial" pitchFamily="34" charset="0"/>
                        </a:rPr>
                        <a:t>48.4 (48.7)</a:t>
                      </a:r>
                      <a:endParaRPr lang="en-US" sz="2000" b="0" dirty="0">
                        <a:latin typeface="Arial" pitchFamily="34" charset="0"/>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ea typeface="MS Mincho"/>
                          <a:cs typeface="Arial" pitchFamily="34" charset="0"/>
                        </a:rPr>
                        <a:t>47.6 (46.8)</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gridSpan="2">
                  <a:txBody>
                    <a:bodyPr/>
                    <a:lstStyle/>
                    <a:p>
                      <a:pPr marL="95250" marR="0" algn="l">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sz="1400" dirty="0">
                        <a:latin typeface="Arial" pitchFamily="34" charset="0"/>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algn="l">
                        <a:spcBef>
                          <a:spcPts val="0"/>
                        </a:spcBef>
                        <a:spcAft>
                          <a:spcPts val="0"/>
                        </a:spcAft>
                      </a:pP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a:txBody>
                    <a:bodyPr/>
                    <a:lstStyle/>
                    <a:p>
                      <a:pPr marL="95250" marR="0" algn="l">
                        <a:spcBef>
                          <a:spcPts val="0"/>
                        </a:spcBef>
                        <a:spcAft>
                          <a:spcPts val="0"/>
                        </a:spcAft>
                      </a:pPr>
                      <a:r>
                        <a:rPr lang="en-US" sz="2000" b="0" dirty="0" smtClean="0">
                          <a:effectLst/>
                          <a:latin typeface="Arial" pitchFamily="34" charset="0"/>
                          <a:ea typeface="MS Mincho"/>
                          <a:cs typeface="Arial" pitchFamily="34" charset="0"/>
                        </a:rPr>
                        <a:t>Mean Margin CTV to PTV (mm)</a:t>
                      </a:r>
                      <a:endParaRPr lang="en-US" sz="2000" b="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0" dirty="0" smtClean="0">
                          <a:latin typeface="Arial" pitchFamily="34" charset="0"/>
                          <a:cs typeface="Arial" pitchFamily="34" charset="0"/>
                        </a:rPr>
                        <a:t>8.0 (7.0)</a:t>
                      </a:r>
                      <a:endParaRPr lang="en-US" sz="2000" b="0" dirty="0">
                        <a:latin typeface="Arial" pitchFamily="34" charset="0"/>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000" b="0" dirty="0" smtClean="0">
                          <a:effectLst/>
                          <a:latin typeface="Arial" pitchFamily="34" charset="0"/>
                          <a:ea typeface="MS Mincho"/>
                          <a:cs typeface="Arial" pitchFamily="34" charset="0"/>
                        </a:rPr>
                        <a:t>7.9 (6.6)</a:t>
                      </a:r>
                      <a:endParaRPr lang="en-US" sz="2000" b="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13363">
                <a:tc gridSpan="2">
                  <a:txBody>
                    <a:bodyPr/>
                    <a:lstStyle/>
                    <a:p>
                      <a:pPr marL="95250" marR="0">
                        <a:spcBef>
                          <a:spcPts val="0"/>
                        </a:spcBef>
                        <a:spcAft>
                          <a:spcPts val="0"/>
                        </a:spcAft>
                      </a:pPr>
                      <a:endParaRPr lang="en-US" sz="1400" dirty="0">
                        <a:effectLst/>
                        <a:latin typeface="Arial" pitchFamily="34" charset="0"/>
                        <a:ea typeface="MS Mincho"/>
                        <a:cs typeface="Arial" pitchFamily="34" charset="0"/>
                      </a:endParaRPr>
                    </a:p>
                  </a:txBody>
                  <a:tcPr marL="6350" marR="635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marL="95250" marR="0">
                        <a:spcBef>
                          <a:spcPts val="0"/>
                        </a:spcBef>
                        <a:spcAft>
                          <a:spcPts val="0"/>
                        </a:spcAft>
                      </a:pPr>
                      <a:endParaRPr lang="en-US" sz="1400" dirty="0">
                        <a:effectLst/>
                        <a:latin typeface="Arial" pitchFamily="34" charset="0"/>
                        <a:ea typeface="MS Mincho"/>
                        <a:cs typeface="Arial" pitchFamily="34" charset="0"/>
                      </a:endParaRPr>
                    </a:p>
                  </a:txBody>
                  <a:tcPr marL="6350" marR="635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52400"/>
            <a:ext cx="8229600" cy="1143000"/>
          </a:xfrm>
        </p:spPr>
        <p:txBody>
          <a:bodyPr rtlCol="0">
            <a:normAutofit fontScale="90000"/>
          </a:bodyPr>
          <a:lstStyle/>
          <a:p>
            <a:pPr fontAlgn="auto">
              <a:spcAft>
                <a:spcPts val="0"/>
              </a:spcAft>
              <a:defRPr/>
            </a:pPr>
            <a:r>
              <a:rPr lang="en-US" sz="2800" smtClean="0">
                <a:latin typeface="Arial Black" pitchFamily="-109" charset="0"/>
                <a:ea typeface="ヒラギノ角ゴ Pro W3" pitchFamily="-109" charset="-128"/>
              </a:rPr>
              <a:t>RTOG 0617</a:t>
            </a:r>
            <a:br>
              <a:rPr lang="en-US" sz="2800" smtClean="0">
                <a:latin typeface="Arial Black" pitchFamily="-109" charset="0"/>
                <a:ea typeface="ヒラギノ角ゴ Pro W3" pitchFamily="-109" charset="-128"/>
              </a:rPr>
            </a:br>
            <a:r>
              <a:rPr lang="en-US" sz="2400" smtClean="0">
                <a:latin typeface="Arial Black" pitchFamily="-109" charset="0"/>
                <a:ea typeface="ヒラギノ角ゴ Pro W3" pitchFamily="-109" charset="-128"/>
              </a:rPr>
              <a:t>Definitely, Probably, or Possibly Related to Treatment (Using CTCAE Version 3.0)</a:t>
            </a:r>
          </a:p>
        </p:txBody>
      </p:sp>
      <p:graphicFrame>
        <p:nvGraphicFramePr>
          <p:cNvPr id="2639165" name="Group 317"/>
          <p:cNvGraphicFramePr>
            <a:graphicFrameLocks noGrp="1"/>
          </p:cNvGraphicFramePr>
          <p:nvPr>
            <p:ph idx="1"/>
            <p:extLst>
              <p:ext uri="{D42A27DB-BD31-4B8C-83A1-F6EECF244321}">
                <p14:modId xmlns:p14="http://schemas.microsoft.com/office/powerpoint/2010/main" val="918158415"/>
              </p:ext>
            </p:extLst>
          </p:nvPr>
        </p:nvGraphicFramePr>
        <p:xfrm>
          <a:off x="457200" y="1477962"/>
          <a:ext cx="8229598" cy="2449141"/>
        </p:xfrm>
        <a:graphic>
          <a:graphicData uri="http://schemas.openxmlformats.org/drawingml/2006/table">
            <a:tbl>
              <a:tblPr/>
              <a:tblGrid>
                <a:gridCol w="3001510"/>
                <a:gridCol w="913688"/>
                <a:gridCol w="900879"/>
                <a:gridCol w="826161"/>
                <a:gridCol w="898745"/>
                <a:gridCol w="898745"/>
                <a:gridCol w="789870"/>
              </a:tblGrid>
              <a:tr h="295275">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endParaRPr kumimoji="0" lang="en-US" sz="1400" b="1" i="0" u="none" strike="noStrike" cap="none" normalizeH="0" baseline="0" dirty="0" smtClean="0">
                        <a:ln>
                          <a:noFill/>
                        </a:ln>
                        <a:solidFill>
                          <a:schemeClr val="tx1"/>
                        </a:solidFill>
                        <a:effectLst/>
                        <a:latin typeface="Arial" charset="0"/>
                        <a:ea typeface="ヒラギノ角ゴ Pro W3" pitchFamily="-109" charset="-128"/>
                      </a:endParaRP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gridSpan="3">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lang="en-US" sz="1400" b="1" dirty="0" smtClean="0">
                          <a:latin typeface="Arial" pitchFamily="34" charset="0"/>
                          <a:cs typeface="Arial" pitchFamily="34" charset="0"/>
                        </a:rPr>
                        <a:t>Standard Dose: 60 </a:t>
                      </a:r>
                      <a:r>
                        <a:rPr lang="en-US" sz="1400" b="1" dirty="0" err="1" smtClean="0">
                          <a:latin typeface="Arial" pitchFamily="34" charset="0"/>
                          <a:cs typeface="Arial" pitchFamily="34" charset="0"/>
                        </a:rPr>
                        <a:t>Gy</a:t>
                      </a:r>
                      <a:endParaRPr kumimoji="0" lang="en-US" sz="1400" b="1" i="0" u="none" strike="noStrike" cap="none" normalizeH="0" baseline="0" dirty="0" smtClean="0">
                        <a:ln>
                          <a:noFill/>
                        </a:ln>
                        <a:solidFill>
                          <a:schemeClr val="tx1"/>
                        </a:solidFill>
                        <a:effectLst/>
                        <a:latin typeface="Arial" charset="0"/>
                        <a:ea typeface="ヒラギノ角ゴ Pro W3" pitchFamily="-109" charset="-128"/>
                        <a:cs typeface="Times New Roman" pitchFamily="-109" charset="0"/>
                      </a:endParaRPr>
                    </a:p>
                  </a:txBody>
                  <a:tcPr marL="110347" marR="110347" marT="41012" marB="41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gridSpan="3">
                  <a:txBody>
                    <a:bodyPr/>
                    <a:lstStyle/>
                    <a:p>
                      <a:pPr algn="ctr"/>
                      <a:r>
                        <a:rPr lang="en-US" sz="1400" b="1" dirty="0" smtClean="0">
                          <a:latin typeface="Arial" pitchFamily="34" charset="0"/>
                          <a:cs typeface="Arial" pitchFamily="34" charset="0"/>
                        </a:rPr>
                        <a:t>High Dose: 74 </a:t>
                      </a:r>
                      <a:r>
                        <a:rPr lang="en-US" sz="1400" b="1" dirty="0" err="1" smtClean="0">
                          <a:latin typeface="Arial" pitchFamily="34" charset="0"/>
                          <a:cs typeface="Arial" pitchFamily="34" charset="0"/>
                        </a:rPr>
                        <a:t>Gy</a:t>
                      </a:r>
                      <a:endParaRPr lang="en-US" sz="1400" b="1" dirty="0">
                        <a:latin typeface="Arial" pitchFamily="34" charset="0"/>
                        <a:cs typeface="Arial" pitchFamily="34" charset="0"/>
                      </a:endParaRP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r>
              <a:tr h="611188">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rgbClr val="C00000"/>
                          </a:solidFill>
                          <a:effectLst/>
                          <a:latin typeface="Arial" charset="0"/>
                          <a:ea typeface="ヒラギノ角ゴ Pro W3" pitchFamily="-109" charset="-128"/>
                        </a:rPr>
                        <a:t>September 2011</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gridSpan="3">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(n=192)</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Grade</a:t>
                      </a:r>
                    </a:p>
                  </a:txBody>
                  <a:tcPr marL="110347" marR="110347" marT="41012" marB="41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gridSpan="3">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(n=183)</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Grade</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r>
              <a:tr h="439738">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endParaRPr kumimoji="0" lang="en-US" sz="1400" b="1" i="0" u="none" strike="noStrike" cap="none" normalizeH="0" baseline="0" smtClean="0">
                        <a:ln>
                          <a:noFill/>
                        </a:ln>
                        <a:solidFill>
                          <a:schemeClr val="tx1"/>
                        </a:solidFill>
                        <a:effectLst/>
                        <a:latin typeface="Arial" charset="0"/>
                        <a:ea typeface="ヒラギノ角ゴ Pro W3" pitchFamily="-109" charset="-128"/>
                      </a:endParaRP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smtClean="0">
                          <a:ln>
                            <a:noFill/>
                          </a:ln>
                          <a:solidFill>
                            <a:schemeClr val="tx1"/>
                          </a:solidFill>
                          <a:effectLst/>
                          <a:latin typeface="Arial" charset="0"/>
                          <a:ea typeface="ヒラギノ角ゴ Pro W3" pitchFamily="-109" charset="-128"/>
                        </a:rPr>
                        <a:t>3</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a:t>
                      </a:r>
                    </a:p>
                  </a:txBody>
                  <a:tcPr marL="110347" marR="110347" marT="41012" marB="41012"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5</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3</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smtClean="0">
                          <a:ln>
                            <a:noFill/>
                          </a:ln>
                          <a:solidFill>
                            <a:schemeClr val="tx1"/>
                          </a:solidFill>
                          <a:effectLst/>
                          <a:latin typeface="Arial" charset="0"/>
                          <a:ea typeface="ヒラギノ角ゴ Pro W3" pitchFamily="-109" charset="-128"/>
                        </a:rPr>
                        <a:t>4</a:t>
                      </a:r>
                    </a:p>
                  </a:txBody>
                  <a:tcPr marL="110347" marR="110347" marT="41012" marB="41012"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smtClean="0">
                          <a:ln>
                            <a:noFill/>
                          </a:ln>
                          <a:solidFill>
                            <a:schemeClr val="tx1"/>
                          </a:solidFill>
                          <a:effectLst/>
                          <a:latin typeface="Arial" charset="0"/>
                          <a:ea typeface="ヒラギノ角ゴ Pro W3" pitchFamily="-109" charset="-128"/>
                        </a:rPr>
                        <a:t>5</a:t>
                      </a:r>
                    </a:p>
                  </a:txBody>
                  <a:tcPr marL="110347" marR="110347" marT="41012" marB="41012"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Worst non-hematologic</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79</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(41.1%)</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14</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(7.3%)</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(2.1%)</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85</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(46.4%)</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17</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(9.3%)</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8</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(4.4%)</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smtClean="0">
                          <a:ln>
                            <a:noFill/>
                          </a:ln>
                          <a:solidFill>
                            <a:schemeClr val="tx1"/>
                          </a:solidFill>
                          <a:effectLst/>
                          <a:latin typeface="Arial" charset="0"/>
                          <a:ea typeface="ヒラギノ角ゴ Pro W3" pitchFamily="-109" charset="-128"/>
                        </a:rPr>
                        <a:t>Worst overall</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84</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(43.8%)</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45</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(23.4%)</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(2.1%)</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78</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(42.6%)</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52</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(28.4%)</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8</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(4.4%)</a:t>
                      </a:r>
                    </a:p>
                  </a:txBody>
                  <a:tcPr marL="110347" marR="110347" marT="41012" marB="41012"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cxnSp>
        <p:nvCxnSpPr>
          <p:cNvPr id="7" name="Straight Connector 6"/>
          <p:cNvCxnSpPr/>
          <p:nvPr/>
        </p:nvCxnSpPr>
        <p:spPr>
          <a:xfrm>
            <a:off x="533400" y="4068762"/>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8" name="Table 7"/>
          <p:cNvGraphicFramePr>
            <a:graphicFrameLocks noGrp="1"/>
          </p:cNvGraphicFramePr>
          <p:nvPr>
            <p:extLst>
              <p:ext uri="{D42A27DB-BD31-4B8C-83A1-F6EECF244321}">
                <p14:modId xmlns:p14="http://schemas.microsoft.com/office/powerpoint/2010/main" val="3472143570"/>
              </p:ext>
            </p:extLst>
          </p:nvPr>
        </p:nvGraphicFramePr>
        <p:xfrm>
          <a:off x="457200" y="4068762"/>
          <a:ext cx="8229598" cy="2192828"/>
        </p:xfrm>
        <a:graphic>
          <a:graphicData uri="http://schemas.openxmlformats.org/drawingml/2006/table">
            <a:tbl>
              <a:tblPr/>
              <a:tblGrid>
                <a:gridCol w="3001510"/>
                <a:gridCol w="2640728"/>
                <a:gridCol w="2587360"/>
              </a:tblGrid>
              <a:tr h="611188">
                <a:tc>
                  <a:txBody>
                    <a:bodyPr/>
                    <a:lstStyle/>
                    <a:p>
                      <a:pPr marL="0" marR="0" lvl="0" indent="0" algn="l"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rgbClr val="C00000"/>
                          </a:solidFill>
                          <a:effectLst/>
                          <a:latin typeface="Arial" charset="0"/>
                          <a:ea typeface="ヒラギノ角ゴ Pro W3" pitchFamily="-109" charset="-128"/>
                        </a:rPr>
                        <a:t>Grade 5 Events</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(n=4)</a:t>
                      </a:r>
                    </a:p>
                  </a:txBody>
                  <a:tcPr marL="110347" marR="110347" marT="41012" marB="41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400" b="1" i="0" u="none" strike="noStrike" cap="none" normalizeH="0" baseline="0" dirty="0" smtClean="0">
                          <a:ln>
                            <a:noFill/>
                          </a:ln>
                          <a:solidFill>
                            <a:schemeClr val="tx1"/>
                          </a:solidFill>
                          <a:effectLst/>
                          <a:latin typeface="Arial" charset="0"/>
                          <a:ea typeface="ヒラギノ角ゴ Pro W3" pitchFamily="-109" charset="-128"/>
                        </a:rPr>
                        <a:t>(n=8)</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439738">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Char char="-"/>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As scored by institution</a:t>
                      </a:r>
                    </a:p>
                    <a:p>
                      <a:pPr marL="0" marR="0" lvl="0" indent="0" algn="ctr" defTabSz="820738" rtl="0" eaLnBrk="0" fontAlgn="base" latinLnBrk="0" hangingPunct="0">
                        <a:lnSpc>
                          <a:spcPct val="100000"/>
                        </a:lnSpc>
                        <a:spcBef>
                          <a:spcPct val="20000"/>
                        </a:spcBef>
                        <a:spcAft>
                          <a:spcPct val="0"/>
                        </a:spcAft>
                        <a:buClr>
                          <a:srgbClr val="D7BD49"/>
                        </a:buClr>
                        <a:buSzTx/>
                        <a:buFontTx/>
                        <a:buChar char="-"/>
                        <a:tabLst/>
                      </a:pPr>
                      <a:endParaRPr kumimoji="0" lang="en-US" sz="1200" b="1" i="0" u="none" strike="noStrike" cap="none" normalizeH="0" baseline="0" dirty="0" smtClean="0">
                        <a:ln>
                          <a:noFill/>
                        </a:ln>
                        <a:solidFill>
                          <a:schemeClr val="tx1"/>
                        </a:solidFill>
                        <a:effectLst/>
                        <a:latin typeface="Arial" charset="0"/>
                        <a:ea typeface="ヒラギノ角ゴ Pro W3" pitchFamily="-109" charset="-128"/>
                      </a:endParaRPr>
                    </a:p>
                    <a:p>
                      <a:pPr marL="0" marR="0" lvl="0" indent="0" algn="ctr" defTabSz="820738" rtl="0" eaLnBrk="0" fontAlgn="base" latinLnBrk="0" hangingPunct="0">
                        <a:lnSpc>
                          <a:spcPct val="100000"/>
                        </a:lnSpc>
                        <a:spcBef>
                          <a:spcPct val="20000"/>
                        </a:spcBef>
                        <a:spcAft>
                          <a:spcPct val="0"/>
                        </a:spcAft>
                        <a:buClr>
                          <a:srgbClr val="D7BD49"/>
                        </a:buClr>
                        <a:buSzTx/>
                        <a:buFontTx/>
                        <a:buChar char="-"/>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No significant difference</a:t>
                      </a:r>
                    </a:p>
                  </a:txBody>
                  <a:tcPr marL="110347" marR="110347" marT="41012" marB="41012"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2   Pulmonary</a:t>
                      </a:r>
                    </a:p>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Thrombosis</a:t>
                      </a:r>
                    </a:p>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Death NOS</a:t>
                      </a:r>
                    </a:p>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endParaRPr kumimoji="0" lang="en-US" sz="1200" b="1" i="0" u="none" strike="noStrike" cap="none" normalizeH="0" baseline="0" dirty="0" smtClean="0">
                        <a:ln>
                          <a:noFill/>
                        </a:ln>
                        <a:solidFill>
                          <a:schemeClr val="tx1"/>
                        </a:solidFill>
                        <a:effectLst/>
                        <a:latin typeface="Arial" charset="0"/>
                        <a:ea typeface="ヒラギノ角ゴ Pro W3" pitchFamily="-109" charset="-128"/>
                      </a:endParaRPr>
                    </a:p>
                    <a:p>
                      <a:pPr marL="342900" marR="0" lvl="0" indent="-342900" algn="l" defTabSz="820738" rtl="0" eaLnBrk="0" fontAlgn="base" latinLnBrk="0" hangingPunct="0">
                        <a:lnSpc>
                          <a:spcPct val="100000"/>
                        </a:lnSpc>
                        <a:spcBef>
                          <a:spcPct val="20000"/>
                        </a:spcBef>
                        <a:spcAft>
                          <a:spcPct val="0"/>
                        </a:spcAft>
                        <a:buClr>
                          <a:srgbClr val="D7BD49"/>
                        </a:buClr>
                        <a:buSzTx/>
                        <a:buFontTx/>
                        <a:buAutoNum type="arabicPlain" startAt="2"/>
                        <a:tabLst/>
                      </a:pPr>
                      <a:endParaRPr kumimoji="0" lang="en-US" sz="1200" b="1" i="0" u="none" strike="noStrike" cap="none" normalizeH="0" baseline="0" dirty="0" smtClean="0">
                        <a:ln>
                          <a:noFill/>
                        </a:ln>
                        <a:solidFill>
                          <a:schemeClr val="tx1"/>
                        </a:solidFill>
                        <a:effectLst/>
                        <a:latin typeface="Arial" charset="0"/>
                        <a:ea typeface="ヒラギノ角ゴ Pro W3" pitchFamily="-109" charset="-128"/>
                      </a:endParaRPr>
                    </a:p>
                  </a:txBody>
                  <a:tcPr marL="110347" marR="110347" marT="41012" marB="410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2 Pulmonary</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Thrombosis</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Upper GI Hemorrhage</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Pulmonary Hemorrhage</a:t>
                      </a:r>
                    </a:p>
                    <a:p>
                      <a:pPr marL="0" marR="0" lvl="0" indent="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Pneumonia NOS</a:t>
                      </a:r>
                    </a:p>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Esophageal</a:t>
                      </a:r>
                    </a:p>
                    <a:p>
                      <a:pPr marL="342900" marR="0" lvl="0" indent="-342900" algn="ctr" defTabSz="820738" rtl="0" eaLnBrk="0" fontAlgn="base" latinLnBrk="0" hangingPunct="0">
                        <a:lnSpc>
                          <a:spcPct val="100000"/>
                        </a:lnSpc>
                        <a:spcBef>
                          <a:spcPct val="20000"/>
                        </a:spcBef>
                        <a:spcAft>
                          <a:spcPct val="0"/>
                        </a:spcAft>
                        <a:buClr>
                          <a:srgbClr val="D7BD49"/>
                        </a:buClr>
                        <a:buSzTx/>
                        <a:buFontTx/>
                        <a:buNone/>
                        <a:tabLst/>
                      </a:pPr>
                      <a:r>
                        <a:rPr kumimoji="0" lang="en-US" sz="1200" b="1" i="0" u="none" strike="noStrike" cap="none" normalizeH="0" baseline="0" dirty="0" smtClean="0">
                          <a:ln>
                            <a:noFill/>
                          </a:ln>
                          <a:solidFill>
                            <a:schemeClr val="tx1"/>
                          </a:solidFill>
                          <a:effectLst/>
                          <a:latin typeface="Arial" charset="0"/>
                          <a:ea typeface="ヒラギノ角ゴ Pro W3" pitchFamily="-109" charset="-128"/>
                        </a:rPr>
                        <a:t>1  Death NOS</a:t>
                      </a:r>
                    </a:p>
                  </a:txBody>
                  <a:tcPr marL="110347" marR="110347" marT="41012" marB="41012"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dirty="0" smtClean="0">
                <a:latin typeface="Arial Black" pitchFamily="34" charset="0"/>
                <a:ea typeface="ヒラギノ角ゴ Pro W3" pitchFamily="-60" charset="-128"/>
                <a:cs typeface="Arial Black" pitchFamily="34" charset="0"/>
              </a:rPr>
              <a:t>Overall Survival – </a:t>
            </a:r>
            <a:br>
              <a:rPr lang="en-US" dirty="0" smtClean="0">
                <a:latin typeface="Arial Black" pitchFamily="34" charset="0"/>
                <a:ea typeface="ヒラギノ角ゴ Pro W3" pitchFamily="-60" charset="-128"/>
                <a:cs typeface="Arial Black" pitchFamily="34" charset="0"/>
              </a:rPr>
            </a:br>
            <a:r>
              <a:rPr lang="en-US" dirty="0" smtClean="0">
                <a:latin typeface="Arial Black" pitchFamily="34" charset="0"/>
                <a:ea typeface="ヒラギノ角ゴ Pro W3" pitchFamily="-60" charset="-128"/>
                <a:cs typeface="Arial Black" pitchFamily="34" charset="0"/>
              </a:rPr>
              <a:t>RT Comparison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4487160"/>
              </p:ext>
            </p:extLst>
          </p:nvPr>
        </p:nvGraphicFramePr>
        <p:xfrm>
          <a:off x="533400" y="1524000"/>
          <a:ext cx="8229600" cy="4663930"/>
        </p:xfrm>
        <a:graphic>
          <a:graphicData uri="http://schemas.openxmlformats.org/drawingml/2006/table">
            <a:tbl>
              <a:tblPr firstRow="1" bandRow="1">
                <a:tableStyleId>{2D5ABB26-0587-4C30-8999-92F81FD0307C}</a:tableStyleId>
              </a:tblPr>
              <a:tblGrid>
                <a:gridCol w="1905000"/>
                <a:gridCol w="1600200"/>
                <a:gridCol w="1432560"/>
                <a:gridCol w="1645920"/>
                <a:gridCol w="1645920"/>
              </a:tblGrid>
              <a:tr h="370880">
                <a:tc>
                  <a:txBody>
                    <a:bodyPr/>
                    <a:lstStyle/>
                    <a:p>
                      <a:endParaRPr lang="en-US" sz="1800" dirty="0">
                        <a:latin typeface="Arial" pitchFamily="34" charset="0"/>
                        <a:cs typeface="Arial" pitchFamily="34" charset="0"/>
                      </a:endParaRPr>
                    </a:p>
                  </a:txBody>
                  <a:tcPr marT="45725" marB="45725"/>
                </a:tc>
                <a:tc gridSpan="2">
                  <a:txBody>
                    <a:bodyPr/>
                    <a:lstStyle/>
                    <a:p>
                      <a:pPr algn="ctr"/>
                      <a:r>
                        <a:rPr lang="en-US" sz="1800" b="1" dirty="0" smtClean="0">
                          <a:latin typeface="Arial" pitchFamily="34" charset="0"/>
                          <a:cs typeface="Arial" pitchFamily="34" charset="0"/>
                        </a:rPr>
                        <a:t>Standard Dose: 60 </a:t>
                      </a:r>
                      <a:r>
                        <a:rPr lang="en-US" sz="1800" b="1" dirty="0" err="1" smtClean="0">
                          <a:latin typeface="Arial" pitchFamily="34" charset="0"/>
                          <a:cs typeface="Arial" pitchFamily="34" charset="0"/>
                        </a:rPr>
                        <a:t>Gy</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hMerge="1">
                  <a:txBody>
                    <a:bodyPr/>
                    <a:lstStyle/>
                    <a:p>
                      <a:pPr algn="ctr"/>
                      <a:endParaRPr lang="en-US" dirty="0">
                        <a:latin typeface="Arial" pitchFamily="34" charset="0"/>
                        <a:cs typeface="Arial" pitchFamily="34" charset="0"/>
                      </a:endParaRPr>
                    </a:p>
                  </a:txBody>
                  <a:tcPr/>
                </a:tc>
                <a:tc gridSpan="2">
                  <a:txBody>
                    <a:bodyPr/>
                    <a:lstStyle/>
                    <a:p>
                      <a:pPr algn="ctr"/>
                      <a:r>
                        <a:rPr lang="en-US" sz="1800" b="1" dirty="0" smtClean="0">
                          <a:latin typeface="Arial" pitchFamily="34" charset="0"/>
                          <a:cs typeface="Arial" pitchFamily="34" charset="0"/>
                        </a:rPr>
                        <a:t>High Dose: 74 </a:t>
                      </a:r>
                      <a:r>
                        <a:rPr lang="en-US" sz="1800" b="1" dirty="0" err="1" smtClean="0">
                          <a:latin typeface="Arial" pitchFamily="34" charset="0"/>
                          <a:cs typeface="Arial" pitchFamily="34" charset="0"/>
                        </a:rPr>
                        <a:t>Gy</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c hMerge="1">
                  <a:txBody>
                    <a:bodyPr/>
                    <a:lstStyle/>
                    <a:p>
                      <a:pPr algn="ctr"/>
                      <a:endParaRPr lang="en-US" dirty="0">
                        <a:latin typeface="Arial" pitchFamily="34" charset="0"/>
                        <a:cs typeface="Arial" pitchFamily="34" charset="0"/>
                      </a:endParaRPr>
                    </a:p>
                  </a:txBody>
                  <a:tcPr/>
                </a:tc>
              </a:tr>
              <a:tr h="370880">
                <a:tc>
                  <a:txBody>
                    <a:bodyPr/>
                    <a:lstStyle/>
                    <a:p>
                      <a:r>
                        <a:rPr lang="en-US" sz="1800" dirty="0" smtClean="0">
                          <a:latin typeface="Arial" pitchFamily="34" charset="0"/>
                          <a:cs typeface="Arial" pitchFamily="34" charset="0"/>
                        </a:rPr>
                        <a:t>Months</a:t>
                      </a:r>
                      <a:endParaRPr lang="en-US" sz="1800"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 Alive</a:t>
                      </a:r>
                      <a:endParaRPr lang="en-US" sz="1800"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 at Risk</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 Alive</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itchFamily="34" charset="0"/>
                          <a:cs typeface="Arial" pitchFamily="34" charset="0"/>
                        </a:rPr>
                        <a:t># at Risk</a:t>
                      </a:r>
                      <a:endParaRPr lang="en-US" sz="1800"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r>
              <a:tr h="370880">
                <a:tc>
                  <a:txBody>
                    <a:bodyPr/>
                    <a:lstStyle/>
                    <a:p>
                      <a:pPr algn="l"/>
                      <a:r>
                        <a:rPr lang="en-US" sz="1800" dirty="0" smtClean="0">
                          <a:latin typeface="Arial" pitchFamily="34" charset="0"/>
                          <a:cs typeface="Arial" pitchFamily="34" charset="0"/>
                        </a:rPr>
                        <a:t>	 0</a:t>
                      </a:r>
                      <a:endParaRPr lang="en-US" sz="1800" dirty="0">
                        <a:latin typeface="Arial" pitchFamily="34" charset="0"/>
                        <a:cs typeface="Arial" pitchFamily="34" charset="0"/>
                      </a:endParaRPr>
                    </a:p>
                  </a:txBody>
                  <a:tcPr marT="45725" marB="45725">
                    <a:lnT w="12700" cap="flat" cmpd="sng" algn="ctr">
                      <a:solidFill>
                        <a:schemeClr val="tx1"/>
                      </a:solidFill>
                      <a:prstDash val="solid"/>
                      <a:round/>
                      <a:headEnd type="none" w="med" len="med"/>
                      <a:tailEnd type="none" w="med" len="med"/>
                    </a:lnT>
                  </a:tcPr>
                </a:tc>
                <a:tc>
                  <a:txBody>
                    <a:bodyPr/>
                    <a:lstStyle/>
                    <a:p>
                      <a:pPr algn="ctr"/>
                      <a:r>
                        <a:rPr lang="en-US" sz="1800" dirty="0" smtClean="0">
                          <a:latin typeface="Arial" pitchFamily="34" charset="0"/>
                          <a:cs typeface="Arial" pitchFamily="34" charset="0"/>
                        </a:rPr>
                        <a:t>100.%</a:t>
                      </a:r>
                      <a:endParaRPr lang="en-US" sz="1800" dirty="0">
                        <a:latin typeface="Arial" pitchFamily="34" charset="0"/>
                        <a:cs typeface="Arial" pitchFamily="34" charset="0"/>
                      </a:endParaRPr>
                    </a:p>
                  </a:txBody>
                  <a:tcPr marT="45725" marB="45725">
                    <a:lnT w="12700" cap="flat" cmpd="sng" algn="ctr">
                      <a:solidFill>
                        <a:schemeClr val="tx1"/>
                      </a:solidFill>
                      <a:prstDash val="solid"/>
                      <a:round/>
                      <a:headEnd type="none" w="med" len="med"/>
                      <a:tailEnd type="none" w="med" len="med"/>
                    </a:lnT>
                  </a:tcPr>
                </a:tc>
                <a:tc>
                  <a:txBody>
                    <a:bodyPr/>
                    <a:lstStyle/>
                    <a:p>
                      <a:pPr algn="ctr"/>
                      <a:r>
                        <a:rPr lang="en-US" sz="1800" dirty="0" smtClean="0">
                          <a:latin typeface="Arial" pitchFamily="34" charset="0"/>
                          <a:cs typeface="Arial" pitchFamily="34" charset="0"/>
                        </a:rPr>
                        <a:t>213</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1800" dirty="0" smtClean="0">
                          <a:latin typeface="Arial" pitchFamily="34" charset="0"/>
                          <a:cs typeface="Arial" pitchFamily="34" charset="0"/>
                        </a:rPr>
                        <a:t>100.0</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800" dirty="0" smtClean="0">
                          <a:latin typeface="Arial" pitchFamily="34" charset="0"/>
                          <a:cs typeface="Arial" pitchFamily="34" charset="0"/>
                        </a:rPr>
                        <a:t>204</a:t>
                      </a:r>
                      <a:endParaRPr lang="en-US" sz="1800" dirty="0">
                        <a:latin typeface="Arial" pitchFamily="34" charset="0"/>
                        <a:cs typeface="Arial" pitchFamily="34" charset="0"/>
                      </a:endParaRPr>
                    </a:p>
                  </a:txBody>
                  <a:tcPr marT="45725" marB="45725">
                    <a:lnT w="12700" cap="flat" cmpd="sng" algn="ctr">
                      <a:solidFill>
                        <a:schemeClr val="tx1"/>
                      </a:solidFill>
                      <a:prstDash val="solid"/>
                      <a:round/>
                      <a:headEnd type="none" w="med" len="med"/>
                      <a:tailEnd type="none" w="med" len="med"/>
                    </a:lnT>
                  </a:tcPr>
                </a:tc>
              </a:tr>
              <a:tr h="370880">
                <a:tc>
                  <a:txBody>
                    <a:bodyPr/>
                    <a:lstStyle/>
                    <a:p>
                      <a:pPr algn="l"/>
                      <a:r>
                        <a:rPr lang="en-US" sz="1800" dirty="0" smtClean="0">
                          <a:latin typeface="Arial" pitchFamily="34" charset="0"/>
                          <a:cs typeface="Arial" pitchFamily="34" charset="0"/>
                        </a:rPr>
                        <a:t>	 3</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98.5%</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190</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95.4%</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c>
                  <a:txBody>
                    <a:bodyPr/>
                    <a:lstStyle/>
                    <a:p>
                      <a:pPr algn="ctr"/>
                      <a:r>
                        <a:rPr lang="en-US" sz="1800" dirty="0" smtClean="0">
                          <a:latin typeface="Arial" pitchFamily="34" charset="0"/>
                          <a:cs typeface="Arial" pitchFamily="34" charset="0"/>
                        </a:rPr>
                        <a:t>175</a:t>
                      </a:r>
                      <a:endParaRPr lang="en-US" sz="1800" dirty="0">
                        <a:latin typeface="Arial" pitchFamily="34" charset="0"/>
                        <a:cs typeface="Arial" pitchFamily="34" charset="0"/>
                      </a:endParaRPr>
                    </a:p>
                  </a:txBody>
                  <a:tcPr marT="45725" marB="45725"/>
                </a:tc>
              </a:tr>
              <a:tr h="370880">
                <a:tc>
                  <a:txBody>
                    <a:bodyPr/>
                    <a:lstStyle/>
                    <a:p>
                      <a:pPr algn="l"/>
                      <a:r>
                        <a:rPr lang="en-US" sz="1800" dirty="0" smtClean="0">
                          <a:latin typeface="Arial" pitchFamily="34" charset="0"/>
                          <a:cs typeface="Arial" pitchFamily="34" charset="0"/>
                        </a:rPr>
                        <a:t>	 6</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91.2%</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149</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87.7%</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c>
                  <a:txBody>
                    <a:bodyPr/>
                    <a:lstStyle/>
                    <a:p>
                      <a:pPr algn="ctr"/>
                      <a:r>
                        <a:rPr lang="en-US" sz="1800" dirty="0" smtClean="0">
                          <a:latin typeface="Arial" pitchFamily="34" charset="0"/>
                          <a:cs typeface="Arial" pitchFamily="34" charset="0"/>
                        </a:rPr>
                        <a:t>137</a:t>
                      </a:r>
                      <a:endParaRPr lang="en-US" sz="1800" dirty="0">
                        <a:latin typeface="Arial" pitchFamily="34" charset="0"/>
                        <a:cs typeface="Arial" pitchFamily="34" charset="0"/>
                      </a:endParaRPr>
                    </a:p>
                  </a:txBody>
                  <a:tcPr marT="45725" marB="45725"/>
                </a:tc>
              </a:tr>
              <a:tr h="370880">
                <a:tc>
                  <a:txBody>
                    <a:bodyPr/>
                    <a:lstStyle/>
                    <a:p>
                      <a:pPr algn="l"/>
                      <a:r>
                        <a:rPr lang="en-US" sz="1800" dirty="0" smtClean="0">
                          <a:latin typeface="Arial" pitchFamily="34" charset="0"/>
                          <a:cs typeface="Arial" pitchFamily="34" charset="0"/>
                        </a:rPr>
                        <a:t>	 9</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84.7%</a:t>
                      </a:r>
                      <a:endParaRPr lang="en-US" sz="1800" dirty="0">
                        <a:latin typeface="Arial" pitchFamily="34" charset="0"/>
                        <a:cs typeface="Arial" pitchFamily="34" charset="0"/>
                      </a:endParaRPr>
                    </a:p>
                  </a:txBody>
                  <a:tcPr marT="45725" marB="45725"/>
                </a:tc>
                <a:tc>
                  <a:txBody>
                    <a:bodyPr/>
                    <a:lstStyle/>
                    <a:p>
                      <a:pPr algn="ctr"/>
                      <a:r>
                        <a:rPr lang="en-US" sz="1800" dirty="0" smtClean="0">
                          <a:latin typeface="Arial" pitchFamily="34" charset="0"/>
                          <a:cs typeface="Arial" pitchFamily="34" charset="0"/>
                        </a:rPr>
                        <a:t>124</a:t>
                      </a:r>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tcPr>
                </a:tc>
                <a:tc>
                  <a:txBody>
                    <a:bodyPr/>
                    <a:lstStyle/>
                    <a:p>
                      <a:pPr algn="ctr"/>
                      <a:r>
                        <a:rPr lang="en-US" sz="1800" dirty="0" smtClean="0">
                          <a:latin typeface="Arial" pitchFamily="34" charset="0"/>
                          <a:cs typeface="Arial" pitchFamily="34" charset="0"/>
                        </a:rPr>
                        <a:t>78.4%</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tcPr>
                </a:tc>
                <a:tc>
                  <a:txBody>
                    <a:bodyPr/>
                    <a:lstStyle/>
                    <a:p>
                      <a:pPr algn="ctr"/>
                      <a:r>
                        <a:rPr lang="en-US" sz="1800" dirty="0" smtClean="0">
                          <a:latin typeface="Arial" pitchFamily="34" charset="0"/>
                          <a:cs typeface="Arial" pitchFamily="34" charset="0"/>
                        </a:rPr>
                        <a:t>116</a:t>
                      </a:r>
                      <a:endParaRPr lang="en-US" sz="1800" dirty="0">
                        <a:latin typeface="Arial" pitchFamily="34" charset="0"/>
                        <a:cs typeface="Arial" pitchFamily="34" charset="0"/>
                      </a:endParaRPr>
                    </a:p>
                  </a:txBody>
                  <a:tcPr marT="45725" marB="45725"/>
                </a:tc>
              </a:tr>
              <a:tr h="370880">
                <a:tc>
                  <a:txBody>
                    <a:bodyPr/>
                    <a:lstStyle/>
                    <a:p>
                      <a:pPr algn="l"/>
                      <a:r>
                        <a:rPr lang="en-US" sz="1800" b="1" dirty="0" smtClean="0">
                          <a:latin typeface="Arial" pitchFamily="34" charset="0"/>
                          <a:cs typeface="Arial" pitchFamily="34" charset="0"/>
                        </a:rPr>
                        <a:t>	12</a:t>
                      </a:r>
                      <a:endParaRPr lang="en-US" sz="1800" b="1"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81.0%</a:t>
                      </a:r>
                      <a:endParaRPr lang="en-US" sz="1800" b="1"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104</a:t>
                      </a:r>
                      <a:endParaRPr lang="en-US" sz="1800" b="1"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70.4%</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800" b="1" dirty="0" smtClean="0">
                          <a:latin typeface="Arial" pitchFamily="34" charset="0"/>
                          <a:cs typeface="Arial" pitchFamily="34" charset="0"/>
                        </a:rPr>
                        <a:t>93</a:t>
                      </a:r>
                      <a:endParaRPr lang="en-US" sz="1800" b="1" dirty="0">
                        <a:latin typeface="Arial" pitchFamily="34" charset="0"/>
                        <a:cs typeface="Arial" pitchFamily="34" charset="0"/>
                      </a:endParaRPr>
                    </a:p>
                  </a:txBody>
                  <a:tcPr marT="45725" marB="45725">
                    <a:lnB w="12700" cap="flat" cmpd="sng" algn="ctr">
                      <a:solidFill>
                        <a:schemeClr val="tx1"/>
                      </a:solidFill>
                      <a:prstDash val="solid"/>
                      <a:round/>
                      <a:headEnd type="none" w="med" len="med"/>
                      <a:tailEnd type="none" w="med" len="med"/>
                    </a:lnB>
                  </a:tcPr>
                </a:tc>
              </a:tr>
              <a:tr h="3708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Arial" pitchFamily="34" charset="0"/>
                          <a:cs typeface="Arial" pitchFamily="34" charset="0"/>
                        </a:rPr>
                        <a:t>Dead/Total</a:t>
                      </a:r>
                    </a:p>
                  </a:txBody>
                  <a:tcPr marT="45725" marB="45725">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smtClean="0">
                          <a:latin typeface="Arial" pitchFamily="34" charset="0"/>
                          <a:cs typeface="Arial" pitchFamily="34" charset="0"/>
                        </a:rPr>
                        <a:t>58/213</a:t>
                      </a:r>
                      <a:endParaRPr lang="en-US" sz="1800" dirty="0">
                        <a:latin typeface="Arial" pitchFamily="34" charset="0"/>
                        <a:cs typeface="Arial" pitchFamily="34" charset="0"/>
                      </a:endParaRPr>
                    </a:p>
                  </a:txBody>
                  <a:tcPr marT="45725" marB="45725">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latin typeface="Arial" pitchFamily="34" charset="0"/>
                        <a:cs typeface="Arial" pitchFamily="34" charset="0"/>
                      </a:endParaRPr>
                    </a:p>
                  </a:txBody>
                  <a:tcPr marT="45725" marB="45725">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smtClean="0">
                          <a:latin typeface="Arial" pitchFamily="34" charset="0"/>
                          <a:cs typeface="Arial" pitchFamily="34" charset="0"/>
                        </a:rPr>
                        <a:t>70/204</a:t>
                      </a: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08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800" dirty="0" smtClean="0">
                        <a:latin typeface="Arial" pitchFamily="34" charset="0"/>
                        <a:cs typeface="Arial" pitchFamily="34" charset="0"/>
                      </a:endParaRPr>
                    </a:p>
                  </a:txBody>
                  <a:tcPr marT="45725" marB="45725">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800" dirty="0">
                        <a:latin typeface="Arial" pitchFamily="34" charset="0"/>
                        <a:cs typeface="Arial" pitchFamily="34" charset="0"/>
                      </a:endParaRPr>
                    </a:p>
                  </a:txBody>
                  <a:tcPr marT="45725" marB="45725">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1800" dirty="0">
                        <a:latin typeface="Arial" pitchFamily="34" charset="0"/>
                        <a:cs typeface="Arial" pitchFamily="34" charset="0"/>
                      </a:endParaRPr>
                    </a:p>
                  </a:txBody>
                  <a:tcPr marT="45725" marB="45725">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800"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800" dirty="0">
                        <a:latin typeface="Arial" pitchFamily="34" charset="0"/>
                        <a:cs typeface="Arial" pitchFamily="34" charset="0"/>
                      </a:endParaRPr>
                    </a:p>
                  </a:txBody>
                  <a:tcPr marT="45725" marB="45725">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70880">
                <a:tc>
                  <a:txBody>
                    <a:bodyPr/>
                    <a:lstStyle/>
                    <a:p>
                      <a:r>
                        <a:rPr lang="en-US" sz="1800" b="1" dirty="0" smtClean="0">
                          <a:latin typeface="Arial" pitchFamily="34" charset="0"/>
                          <a:cs typeface="Arial" pitchFamily="34" charset="0"/>
                        </a:rPr>
                        <a:t>Median </a:t>
                      </a:r>
                      <a:r>
                        <a:rPr lang="en-US" sz="1800" b="1" dirty="0" err="1" smtClean="0">
                          <a:latin typeface="Arial" pitchFamily="34" charset="0"/>
                          <a:cs typeface="Arial" pitchFamily="34" charset="0"/>
                        </a:rPr>
                        <a:t>Sv</a:t>
                      </a:r>
                      <a:endParaRPr lang="en-US" sz="1800" b="1"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800" b="1" dirty="0" smtClean="0">
                          <a:latin typeface="Arial" pitchFamily="34" charset="0"/>
                          <a:cs typeface="Arial" pitchFamily="34" charset="0"/>
                        </a:rPr>
                        <a:t>21.7 </a:t>
                      </a:r>
                      <a:r>
                        <a:rPr lang="en-US" sz="1800" b="1" dirty="0" err="1" smtClean="0">
                          <a:latin typeface="Arial" pitchFamily="34" charset="0"/>
                          <a:cs typeface="Arial" pitchFamily="34" charset="0"/>
                        </a:rPr>
                        <a:t>mos</a:t>
                      </a:r>
                      <a:endParaRPr lang="en-US" sz="1800" b="1"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1800" b="1" dirty="0">
                        <a:latin typeface="Arial" pitchFamily="34" charset="0"/>
                        <a:cs typeface="Arial" pitchFamily="34" charset="0"/>
                      </a:endParaRPr>
                    </a:p>
                  </a:txBody>
                  <a:tcPr marT="45725" marB="45725">
                    <a:lnL>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800" b="1" dirty="0" smtClean="0">
                          <a:latin typeface="Arial" pitchFamily="34" charset="0"/>
                          <a:cs typeface="Arial" pitchFamily="34" charset="0"/>
                        </a:rPr>
                        <a:t>20.7 </a:t>
                      </a:r>
                      <a:r>
                        <a:rPr lang="en-US" sz="1800" b="1" dirty="0" err="1" smtClean="0">
                          <a:latin typeface="Arial" pitchFamily="34" charset="0"/>
                          <a:cs typeface="Arial" pitchFamily="34" charset="0"/>
                        </a:rPr>
                        <a:t>mos</a:t>
                      </a:r>
                      <a:endParaRPr lang="en-US" sz="1800" b="1" dirty="0">
                        <a:latin typeface="Arial" pitchFamily="34" charset="0"/>
                        <a:cs typeface="Arial" pitchFamily="34" charset="0"/>
                      </a:endParaRPr>
                    </a:p>
                  </a:txBody>
                  <a:tcPr marT="45725" marB="45725">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1800" b="1"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370880">
                <a:tc>
                  <a:txBody>
                    <a:bodyPr/>
                    <a:lstStyle/>
                    <a:p>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4">
                  <a:txBody>
                    <a:bodyPr/>
                    <a:lstStyle/>
                    <a:p>
                      <a:pPr algn="l"/>
                      <a:r>
                        <a:rPr lang="en-US" sz="1800" b="1" dirty="0" smtClean="0">
                          <a:latin typeface="Arial" pitchFamily="34" charset="0"/>
                          <a:cs typeface="Arial" pitchFamily="34" charset="0"/>
                        </a:rPr>
                        <a:t>p</a:t>
                      </a:r>
                      <a:r>
                        <a:rPr lang="en-US" sz="1800" b="1" baseline="0" dirty="0" smtClean="0">
                          <a:latin typeface="Arial" pitchFamily="34" charset="0"/>
                          <a:cs typeface="Arial" pitchFamily="34" charset="0"/>
                        </a:rPr>
                        <a:t> </a:t>
                      </a:r>
                      <a:r>
                        <a:rPr lang="en-US" sz="1800" b="1" dirty="0" smtClean="0">
                          <a:latin typeface="Arial" pitchFamily="34" charset="0"/>
                          <a:cs typeface="Arial" pitchFamily="34" charset="0"/>
                        </a:rPr>
                        <a:t>= 0.02 (one-sided p-value, left tail)</a:t>
                      </a: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0">
                <a:tc>
                  <a:txBody>
                    <a:bodyPr/>
                    <a:lstStyle/>
                    <a:p>
                      <a:endParaRPr lang="en-US" sz="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endParaRPr lang="en-US" sz="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370880">
                <a:tc gridSpan="5">
                  <a:txBody>
                    <a:bodyPr/>
                    <a:lstStyle/>
                    <a:p>
                      <a:r>
                        <a:rPr lang="en-US" sz="1800" dirty="0" smtClean="0">
                          <a:latin typeface="Arial" pitchFamily="34" charset="0"/>
                          <a:cs typeface="Arial" pitchFamily="34" charset="0"/>
                        </a:rPr>
                        <a:t>(RTOG 9410</a:t>
                      </a:r>
                      <a:r>
                        <a:rPr lang="en-US" sz="1800" baseline="0" dirty="0" smtClean="0">
                          <a:latin typeface="Arial" pitchFamily="34" charset="0"/>
                          <a:cs typeface="Arial" pitchFamily="34" charset="0"/>
                        </a:rPr>
                        <a:t> CON-QD one-year survival = 62.1%, MST = 17.0 months)</a:t>
                      </a: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algn="ctr"/>
                      <a:endParaRPr lang="en-US" sz="1800" dirty="0">
                        <a:latin typeface="Arial" pitchFamily="34" charset="0"/>
                        <a:cs typeface="Arial" pitchFamily="34" charset="0"/>
                      </a:endParaRPr>
                    </a:p>
                  </a:txBody>
                  <a:tcPr marT="45725" marB="45725">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838200"/>
          </a:xfrm>
        </p:spPr>
        <p:txBody>
          <a:bodyPr/>
          <a:lstStyle/>
          <a:p>
            <a:r>
              <a:rPr lang="en-US" dirty="0" smtClean="0"/>
              <a:t>Overall Survival</a:t>
            </a:r>
            <a:endParaRPr lang="en-US" dirty="0"/>
          </a:p>
        </p:txBody>
      </p:sp>
      <p:sp>
        <p:nvSpPr>
          <p:cNvPr id="2" name="TextBox 1"/>
          <p:cNvSpPr txBox="1"/>
          <p:nvPr/>
        </p:nvSpPr>
        <p:spPr>
          <a:xfrm>
            <a:off x="228600" y="5715000"/>
            <a:ext cx="4343400" cy="338554"/>
          </a:xfrm>
          <a:prstGeom prst="rect">
            <a:avLst/>
          </a:prstGeom>
          <a:noFill/>
        </p:spPr>
        <p:txBody>
          <a:bodyPr wrap="square" rtlCol="0">
            <a:spAutoFit/>
          </a:bodyPr>
          <a:lstStyle/>
          <a:p>
            <a:r>
              <a:rPr lang="en-US" sz="1600" dirty="0" smtClean="0">
                <a:latin typeface="Arial"/>
                <a:cs typeface="Arial"/>
              </a:rPr>
              <a:t>*One-sided p-value, left tail</a:t>
            </a:r>
            <a:endParaRPr lang="en-US" sz="1600" dirty="0">
              <a:latin typeface="Arial"/>
              <a:cs typeface="Arial"/>
            </a:endParaRPr>
          </a:p>
        </p:txBody>
      </p:sp>
      <p:pic>
        <p:nvPicPr>
          <p:cNvPr id="5" name="Picture 4" descr="BradleyGraph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342" y="838200"/>
            <a:ext cx="7037058" cy="5181600"/>
          </a:xfrm>
          <a:prstGeom prst="rect">
            <a:avLst/>
          </a:prstGeom>
        </p:spPr>
      </p:pic>
      <p:sp>
        <p:nvSpPr>
          <p:cNvPr id="6" name="TextBox 5"/>
          <p:cNvSpPr txBox="1"/>
          <p:nvPr/>
        </p:nvSpPr>
        <p:spPr>
          <a:xfrm>
            <a:off x="304800" y="6019800"/>
            <a:ext cx="6248400" cy="338554"/>
          </a:xfrm>
          <a:prstGeom prst="rect">
            <a:avLst/>
          </a:prstGeom>
          <a:noFill/>
        </p:spPr>
        <p:txBody>
          <a:bodyPr wrap="square" rtlCol="0">
            <a:spAutoFit/>
          </a:bodyPr>
          <a:lstStyle/>
          <a:p>
            <a:r>
              <a:rPr lang="en-US" sz="1600" dirty="0">
                <a:latin typeface="Arial"/>
                <a:cs typeface="Arial"/>
              </a:rPr>
              <a:t>Courtesy of Bradley JR et al. </a:t>
            </a:r>
            <a:r>
              <a:rPr lang="en-US" sz="1600" i="1" dirty="0" err="1">
                <a:latin typeface="Arial"/>
                <a:cs typeface="Arial"/>
              </a:rPr>
              <a:t>Proc</a:t>
            </a:r>
            <a:r>
              <a:rPr lang="en-US" sz="1600" i="1" dirty="0">
                <a:latin typeface="Arial"/>
                <a:cs typeface="Arial"/>
              </a:rPr>
              <a:t> ASTRO </a:t>
            </a:r>
            <a:r>
              <a:rPr lang="en-US" sz="1600" dirty="0">
                <a:latin typeface="Arial"/>
                <a:cs typeface="Arial"/>
              </a:rPr>
              <a:t>2011;Abstract LB2.</a:t>
            </a:r>
          </a:p>
        </p:txBody>
      </p:sp>
    </p:spTree>
    <p:extLst>
      <p:ext uri="{BB962C8B-B14F-4D97-AF65-F5344CB8AC3E}">
        <p14:creationId xmlns:p14="http://schemas.microsoft.com/office/powerpoint/2010/main" val="1019080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RTOG Slide Template Lt Mar 20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1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11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RTOG Slide Template Lt Mar 2010</Template>
  <TotalTime>844</TotalTime>
  <Words>1913</Words>
  <Application>Microsoft Macintosh PowerPoint</Application>
  <PresentationFormat>On-screen Show (4:3)</PresentationFormat>
  <Paragraphs>448</Paragraphs>
  <Slides>27</Slides>
  <Notes>27</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0" baseType="lpstr">
      <vt:lpstr>RTOG Slide Template Lt Mar 2010</vt:lpstr>
      <vt:lpstr>11_Default Design</vt:lpstr>
      <vt:lpstr>Document</vt:lpstr>
      <vt:lpstr>PowerPoint Presentation</vt:lpstr>
      <vt:lpstr>Evolving Strategies for Stage III NSCLC</vt:lpstr>
      <vt:lpstr>RTOG 0617, NCCTG-N0628, CALGB-30609 Conventional vs. High Dose RT</vt:lpstr>
      <vt:lpstr>Primary Objective</vt:lpstr>
      <vt:lpstr>Statistical Considerations</vt:lpstr>
      <vt:lpstr>RTOG 0617: Dosimetric Data Distribution</vt:lpstr>
      <vt:lpstr>RTOG 0617 Definitely, Probably, or Possibly Related to Treatment (Using CTCAE Version 3.0)</vt:lpstr>
      <vt:lpstr>Overall Survival –  RT Comparison</vt:lpstr>
      <vt:lpstr>Overall Survival</vt:lpstr>
      <vt:lpstr>Cox Univariate Analysis for OS</vt:lpstr>
      <vt:lpstr>Multivariate Cox Model Backwards Selection</vt:lpstr>
      <vt:lpstr>What might have happened? </vt:lpstr>
      <vt:lpstr>Case 151</vt:lpstr>
      <vt:lpstr>Case 247</vt:lpstr>
      <vt:lpstr>Case 344</vt:lpstr>
      <vt:lpstr>RTOG 02-29: A Phase II Trial of Neoadjuvant Therapy with Concurrent Chemotherapy and Full Dose Radiotherapy Followed by Surgical Resection and Consolidative Therapy for Locally Advanced NSCLC</vt:lpstr>
      <vt:lpstr>Mediastinal Nodal Clearance</vt:lpstr>
      <vt:lpstr>Overall Survival by Mediastinal Nodal Clearance Status</vt:lpstr>
      <vt:lpstr>PowerPoint Presentation</vt:lpstr>
      <vt:lpstr>Thinking newer strategies</vt:lpstr>
      <vt:lpstr>RTOG 1106-Multicenter Study</vt:lpstr>
      <vt:lpstr>PowerPoint Presentation</vt:lpstr>
      <vt:lpstr>Stage III patient</vt:lpstr>
      <vt:lpstr>Current clinical questions in Stage III NSCLC</vt:lpstr>
      <vt:lpstr>RTOG 1210/ Alliance 31101</vt:lpstr>
      <vt:lpstr>Protons vs IMRT Concept</vt:lpstr>
      <vt:lpstr>Sunday, February 3,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83</cp:revision>
  <cp:lastPrinted>2011-09-27T17:54:29Z</cp:lastPrinted>
  <dcterms:created xsi:type="dcterms:W3CDTF">2012-01-27T13:48:18Z</dcterms:created>
  <dcterms:modified xsi:type="dcterms:W3CDTF">2013-04-03T12:59:32Z</dcterms:modified>
  <cp:category/>
</cp:coreProperties>
</file>