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xlsx" ContentType="application/vnd.openxmlformats-officedocument.spreadsheetml.shee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tags/tag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73" r:id="rId3"/>
  </p:sldMasterIdLst>
  <p:notesMasterIdLst>
    <p:notesMasterId r:id="rId26"/>
  </p:notesMasterIdLst>
  <p:sldIdLst>
    <p:sldId id="273" r:id="rId4"/>
    <p:sldId id="275" r:id="rId5"/>
    <p:sldId id="256" r:id="rId6"/>
    <p:sldId id="257" r:id="rId7"/>
    <p:sldId id="261" r:id="rId8"/>
    <p:sldId id="262" r:id="rId9"/>
    <p:sldId id="258" r:id="rId10"/>
    <p:sldId id="267" r:id="rId11"/>
    <p:sldId id="266" r:id="rId12"/>
    <p:sldId id="277" r:id="rId13"/>
    <p:sldId id="259" r:id="rId14"/>
    <p:sldId id="271" r:id="rId15"/>
    <p:sldId id="278" r:id="rId16"/>
    <p:sldId id="260" r:id="rId17"/>
    <p:sldId id="263" r:id="rId18"/>
    <p:sldId id="264" r:id="rId19"/>
    <p:sldId id="268" r:id="rId20"/>
    <p:sldId id="269" r:id="rId21"/>
    <p:sldId id="270" r:id="rId22"/>
    <p:sldId id="279" r:id="rId23"/>
    <p:sldId id="274" r:id="rId24"/>
    <p:sldId id="280"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E"/>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7256" autoAdjust="0"/>
  </p:normalViewPr>
  <p:slideViewPr>
    <p:cSldViewPr>
      <p:cViewPr>
        <p:scale>
          <a:sx n="100" d="100"/>
          <a:sy n="100" d="100"/>
        </p:scale>
        <p:origin x="-1544" y="-6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4" d="100"/>
          <a:sy n="94" d="100"/>
        </p:scale>
        <p:origin x="-3280"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Sheet1.xlsx"/><Relationship Id="rId3"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8436725783109"/>
          <c:y val="0.0448275862068965"/>
          <c:w val="0.626639070817082"/>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howLegendKey val="0"/>
            <c:showVal val="1"/>
            <c:showCatName val="0"/>
            <c:showSerName val="0"/>
            <c:showPercent val="0"/>
            <c:showBubbleSize val="0"/>
            <c:showLeaderLines val="0"/>
          </c:dLbls>
          <c:cat>
            <c:strRef>
              <c:f>Sheet1!$A$2:$A$8</c:f>
              <c:strCache>
                <c:ptCount val="7"/>
                <c:pt idx="0">
                  <c:v>&gt;20</c:v>
                </c:pt>
                <c:pt idx="4">
                  <c:v>2</c:v>
                </c:pt>
                <c:pt idx="5">
                  <c:v>1</c:v>
                </c:pt>
                <c:pt idx="6">
                  <c:v>None</c:v>
                </c:pt>
              </c:strCache>
            </c:strRef>
          </c:cat>
          <c:val>
            <c:numRef>
              <c:f>Sheet1!$B$2:$B$8</c:f>
              <c:numCache>
                <c:formatCode>0%</c:formatCode>
                <c:ptCount val="7"/>
                <c:pt idx="0">
                  <c:v>0.1</c:v>
                </c:pt>
                <c:pt idx="1">
                  <c:v>0.05</c:v>
                </c:pt>
                <c:pt idx="2">
                  <c:v>0.19</c:v>
                </c:pt>
                <c:pt idx="3">
                  <c:v>0.21</c:v>
                </c:pt>
                <c:pt idx="4">
                  <c:v>0.07</c:v>
                </c:pt>
                <c:pt idx="5">
                  <c:v>0.02</c:v>
                </c:pt>
                <c:pt idx="6">
                  <c:v>0.36</c:v>
                </c:pt>
              </c:numCache>
            </c:numRef>
          </c:val>
        </c:ser>
        <c:dLbls>
          <c:showLegendKey val="0"/>
          <c:showVal val="0"/>
          <c:showCatName val="0"/>
          <c:showSerName val="0"/>
          <c:showPercent val="0"/>
          <c:showBubbleSize val="0"/>
        </c:dLbls>
        <c:gapWidth val="150"/>
        <c:axId val="641184632"/>
        <c:axId val="414962856"/>
      </c:barChart>
      <c:catAx>
        <c:axId val="641184632"/>
        <c:scaling>
          <c:orientation val="minMax"/>
        </c:scaling>
        <c:delete val="0"/>
        <c:axPos val="l"/>
        <c:majorTickMark val="out"/>
        <c:minorTickMark val="none"/>
        <c:tickLblPos val="nextTo"/>
        <c:txPr>
          <a:bodyPr/>
          <a:lstStyle/>
          <a:p>
            <a:pPr algn="r">
              <a:defRPr sz="1600"/>
            </a:pPr>
            <a:endParaRPr lang="en-US"/>
          </a:p>
        </c:txPr>
        <c:crossAx val="414962856"/>
        <c:crosses val="autoZero"/>
        <c:auto val="1"/>
        <c:lblAlgn val="ctr"/>
        <c:lblOffset val="100"/>
        <c:noMultiLvlLbl val="0"/>
      </c:catAx>
      <c:valAx>
        <c:axId val="414962856"/>
        <c:scaling>
          <c:orientation val="minMax"/>
        </c:scaling>
        <c:delete val="0"/>
        <c:axPos val="b"/>
        <c:numFmt formatCode="0%" sourceLinked="1"/>
        <c:majorTickMark val="out"/>
        <c:minorTickMark val="none"/>
        <c:tickLblPos val="nextTo"/>
        <c:txPr>
          <a:bodyPr/>
          <a:lstStyle/>
          <a:p>
            <a:pPr>
              <a:defRPr sz="1600"/>
            </a:pPr>
            <a:endParaRPr lang="en-US"/>
          </a:p>
        </c:txPr>
        <c:crossAx val="641184632"/>
        <c:crosses val="autoZero"/>
        <c:crossBetween val="between"/>
      </c:valAx>
    </c:plotArea>
    <c:plotVisOnly val="1"/>
    <c:dispBlanksAs val="gap"/>
    <c:showDLblsOverMax val="0"/>
  </c:chart>
  <c:txPr>
    <a:bodyPr/>
    <a:lstStyle/>
    <a:p>
      <a:pPr>
        <a:defRPr sz="1800"/>
      </a:pPr>
      <a:endParaRPr lang="en-US"/>
    </a:p>
  </c:txPr>
  <c:externalData r:id="rId2">
    <c:autoUpdate val="0"/>
  </c:externalData>
  <c:userShapes r:id="rId3"/>
</c:chartSpace>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221BBF-D8CF-794A-9E09-FD877968E447}" type="doc">
      <dgm:prSet loTypeId="urn:microsoft.com/office/officeart/2009/3/layout/HorizontalOrganizationChart" loCatId="" qsTypeId="urn:microsoft.com/office/officeart/2005/8/quickstyle/simple4" qsCatId="simple" csTypeId="urn:microsoft.com/office/officeart/2005/8/colors/accent1_2#1" csCatId="accent1" phldr="1"/>
      <dgm:spPr/>
      <dgm:t>
        <a:bodyPr/>
        <a:lstStyle/>
        <a:p>
          <a:endParaRPr lang="en-US"/>
        </a:p>
      </dgm:t>
    </dgm:pt>
    <dgm:pt modelId="{845A3440-E8F3-B44C-B2DB-FC306D2B6B35}">
      <dgm:prSet phldrT="[Text]" custT="1"/>
      <dgm:spPr/>
      <dgm:t>
        <a:bodyPr/>
        <a:lstStyle/>
        <a:p>
          <a:r>
            <a:rPr lang="en-US" sz="2000" b="1" dirty="0" smtClean="0"/>
            <a:t>Stage IB- IIIA</a:t>
          </a:r>
        </a:p>
        <a:p>
          <a:r>
            <a:rPr lang="en-US" sz="2000" b="1" dirty="0" smtClean="0"/>
            <a:t> NSCLC</a:t>
          </a:r>
        </a:p>
        <a:p>
          <a:endParaRPr lang="en-US" sz="2000" b="1" dirty="0" smtClean="0"/>
        </a:p>
        <a:p>
          <a:r>
            <a:rPr lang="en-US" sz="2000" b="1" dirty="0" smtClean="0"/>
            <a:t>Complete Surgical Resection</a:t>
          </a:r>
          <a:endParaRPr lang="en-US" sz="2000" b="1" dirty="0"/>
        </a:p>
      </dgm:t>
    </dgm:pt>
    <dgm:pt modelId="{9FC85023-7FCC-9141-8319-7FD24530BAE4}" type="parTrans" cxnId="{2B2BB869-003F-0046-AA1D-D903463900E3}">
      <dgm:prSet/>
      <dgm:spPr/>
      <dgm:t>
        <a:bodyPr/>
        <a:lstStyle/>
        <a:p>
          <a:endParaRPr lang="en-US"/>
        </a:p>
      </dgm:t>
    </dgm:pt>
    <dgm:pt modelId="{F30E8E49-15B7-E24E-B4FE-80047CA18C4F}" type="sibTrans" cxnId="{2B2BB869-003F-0046-AA1D-D903463900E3}">
      <dgm:prSet/>
      <dgm:spPr/>
      <dgm:t>
        <a:bodyPr/>
        <a:lstStyle/>
        <a:p>
          <a:endParaRPr lang="en-US"/>
        </a:p>
      </dgm:t>
    </dgm:pt>
    <dgm:pt modelId="{7847E7D2-28B3-6143-BA1E-6BE7405C1071}">
      <dgm:prSet phldrT="[Text]" custT="1"/>
      <dgm:spPr/>
      <dgm:t>
        <a:bodyPr/>
        <a:lstStyle/>
        <a:p>
          <a:r>
            <a:rPr lang="en-US" sz="2000" b="1" dirty="0" smtClean="0"/>
            <a:t>Adjuvant Therapy</a:t>
          </a:r>
        </a:p>
        <a:p>
          <a:r>
            <a:rPr lang="en-US" sz="2000" b="1" dirty="0" smtClean="0"/>
            <a:t>(if indicated)</a:t>
          </a:r>
          <a:endParaRPr lang="en-US" sz="2000" b="1" dirty="0"/>
        </a:p>
      </dgm:t>
    </dgm:pt>
    <dgm:pt modelId="{6D19EA92-FF45-424C-B6F6-FFA3B3323D15}" type="parTrans" cxnId="{E69DFAF3-34C0-6344-B04D-197E5A96B550}">
      <dgm:prSet/>
      <dgm:spPr/>
      <dgm:t>
        <a:bodyPr/>
        <a:lstStyle/>
        <a:p>
          <a:endParaRPr lang="en-US"/>
        </a:p>
      </dgm:t>
    </dgm:pt>
    <dgm:pt modelId="{2C97BAB4-CE80-4F46-A436-1B3BF1887FD1}" type="sibTrans" cxnId="{E69DFAF3-34C0-6344-B04D-197E5A96B550}">
      <dgm:prSet/>
      <dgm:spPr/>
      <dgm:t>
        <a:bodyPr/>
        <a:lstStyle/>
        <a:p>
          <a:endParaRPr lang="en-US"/>
        </a:p>
      </dgm:t>
    </dgm:pt>
    <dgm:pt modelId="{B4FF3687-BD76-D642-B22A-F5803705CCC9}">
      <dgm:prSet phldrT="[Text]" custT="1"/>
      <dgm:spPr/>
      <dgm:t>
        <a:bodyPr/>
        <a:lstStyle/>
        <a:p>
          <a:r>
            <a:rPr lang="en-US" sz="2000" b="1" dirty="0" err="1" smtClean="0"/>
            <a:t>Crizotinib</a:t>
          </a:r>
          <a:endParaRPr lang="en-US" sz="2000" b="1" dirty="0" smtClean="0"/>
        </a:p>
        <a:p>
          <a:r>
            <a:rPr lang="en-US" sz="2000" b="1" dirty="0" smtClean="0"/>
            <a:t>X 2 years</a:t>
          </a:r>
          <a:endParaRPr lang="en-US" sz="2000" b="1" dirty="0"/>
        </a:p>
      </dgm:t>
    </dgm:pt>
    <dgm:pt modelId="{84F9B237-2135-174F-AB4A-777292FCB774}" type="parTrans" cxnId="{17744729-2E55-F448-8806-A13CA8674941}">
      <dgm:prSet/>
      <dgm:spPr/>
      <dgm:t>
        <a:bodyPr/>
        <a:lstStyle/>
        <a:p>
          <a:endParaRPr lang="en-US"/>
        </a:p>
      </dgm:t>
    </dgm:pt>
    <dgm:pt modelId="{FFA2AB35-1B6F-7D40-B5C5-76994389A5C7}" type="sibTrans" cxnId="{17744729-2E55-F448-8806-A13CA8674941}">
      <dgm:prSet/>
      <dgm:spPr/>
      <dgm:t>
        <a:bodyPr/>
        <a:lstStyle/>
        <a:p>
          <a:endParaRPr lang="en-US"/>
        </a:p>
      </dgm:t>
    </dgm:pt>
    <dgm:pt modelId="{87CCFB1B-BDF8-724A-84BF-C1FA22982F43}">
      <dgm:prSet phldrT="[Text]" custT="1"/>
      <dgm:spPr/>
      <dgm:t>
        <a:bodyPr/>
        <a:lstStyle/>
        <a:p>
          <a:r>
            <a:rPr lang="en-US" sz="2000" b="1" dirty="0" smtClean="0"/>
            <a:t>Placebo</a:t>
          </a:r>
          <a:endParaRPr lang="en-US" sz="2000" b="1" dirty="0"/>
        </a:p>
      </dgm:t>
    </dgm:pt>
    <dgm:pt modelId="{3BD02BFF-2262-7040-9495-026703D58130}" type="parTrans" cxnId="{B2A33CF3-0CDA-3642-9509-C319651AB12D}">
      <dgm:prSet/>
      <dgm:spPr/>
      <dgm:t>
        <a:bodyPr/>
        <a:lstStyle/>
        <a:p>
          <a:endParaRPr lang="en-US"/>
        </a:p>
      </dgm:t>
    </dgm:pt>
    <dgm:pt modelId="{712D54B8-02C8-8E47-9521-E90157B93517}" type="sibTrans" cxnId="{B2A33CF3-0CDA-3642-9509-C319651AB12D}">
      <dgm:prSet/>
      <dgm:spPr/>
      <dgm:t>
        <a:bodyPr/>
        <a:lstStyle/>
        <a:p>
          <a:endParaRPr lang="en-US"/>
        </a:p>
      </dgm:t>
    </dgm:pt>
    <dgm:pt modelId="{52437869-11D6-449F-A21B-7E2E829D09A4}" type="asst">
      <dgm:prSet custT="1"/>
      <dgm:spPr/>
      <dgm:t>
        <a:bodyPr/>
        <a:lstStyle/>
        <a:p>
          <a:r>
            <a:rPr lang="en-US" sz="1800" b="1" dirty="0" smtClean="0"/>
            <a:t>Screen for ALK+ cancers</a:t>
          </a:r>
          <a:endParaRPr lang="en-US" sz="1800" b="1" dirty="0"/>
        </a:p>
      </dgm:t>
    </dgm:pt>
    <dgm:pt modelId="{F439B3F1-726A-4243-951B-F7F41DB2C8EA}" type="parTrans" cxnId="{B91482C2-7530-4A49-95AC-DAA497354096}">
      <dgm:prSet/>
      <dgm:spPr/>
      <dgm:t>
        <a:bodyPr/>
        <a:lstStyle/>
        <a:p>
          <a:endParaRPr lang="en-US"/>
        </a:p>
      </dgm:t>
    </dgm:pt>
    <dgm:pt modelId="{5C1960D4-792A-4F8E-9033-08A9BB05CDFC}" type="sibTrans" cxnId="{B91482C2-7530-4A49-95AC-DAA497354096}">
      <dgm:prSet/>
      <dgm:spPr/>
      <dgm:t>
        <a:bodyPr/>
        <a:lstStyle/>
        <a:p>
          <a:endParaRPr lang="en-US"/>
        </a:p>
      </dgm:t>
    </dgm:pt>
    <dgm:pt modelId="{9621EB18-C47B-1E40-8B05-E4E91387C5E0}" type="pres">
      <dgm:prSet presAssocID="{CE221BBF-D8CF-794A-9E09-FD877968E447}" presName="hierChild1" presStyleCnt="0">
        <dgm:presLayoutVars>
          <dgm:orgChart val="1"/>
          <dgm:chPref val="1"/>
          <dgm:dir/>
          <dgm:animOne val="branch"/>
          <dgm:animLvl val="lvl"/>
          <dgm:resizeHandles/>
        </dgm:presLayoutVars>
      </dgm:prSet>
      <dgm:spPr/>
      <dgm:t>
        <a:bodyPr/>
        <a:lstStyle/>
        <a:p>
          <a:endParaRPr lang="en-US"/>
        </a:p>
      </dgm:t>
    </dgm:pt>
    <dgm:pt modelId="{5644728A-D711-E144-AD0C-BCFAFD4EE8A6}" type="pres">
      <dgm:prSet presAssocID="{845A3440-E8F3-B44C-B2DB-FC306D2B6B35}" presName="hierRoot1" presStyleCnt="0">
        <dgm:presLayoutVars>
          <dgm:hierBranch val="init"/>
        </dgm:presLayoutVars>
      </dgm:prSet>
      <dgm:spPr/>
    </dgm:pt>
    <dgm:pt modelId="{7BE905CC-9EEE-A440-ABB2-B3BE3BC651B7}" type="pres">
      <dgm:prSet presAssocID="{845A3440-E8F3-B44C-B2DB-FC306D2B6B35}" presName="rootComposite1" presStyleCnt="0"/>
      <dgm:spPr/>
    </dgm:pt>
    <dgm:pt modelId="{22609BE5-B10C-F747-8EC8-8423A42AC135}" type="pres">
      <dgm:prSet presAssocID="{845A3440-E8F3-B44C-B2DB-FC306D2B6B35}" presName="rootText1" presStyleLbl="node0" presStyleIdx="0" presStyleCnt="2" custScaleX="118083" custScaleY="437332" custLinFactNeighborX="-28752" custLinFactNeighborY="42096">
        <dgm:presLayoutVars>
          <dgm:chPref val="3"/>
        </dgm:presLayoutVars>
      </dgm:prSet>
      <dgm:spPr/>
      <dgm:t>
        <a:bodyPr/>
        <a:lstStyle/>
        <a:p>
          <a:endParaRPr lang="en-US"/>
        </a:p>
      </dgm:t>
    </dgm:pt>
    <dgm:pt modelId="{F6780F75-E329-1049-88A1-58A99AAC039F}" type="pres">
      <dgm:prSet presAssocID="{845A3440-E8F3-B44C-B2DB-FC306D2B6B35}" presName="rootConnector1" presStyleLbl="node1" presStyleIdx="0" presStyleCnt="0"/>
      <dgm:spPr/>
      <dgm:t>
        <a:bodyPr/>
        <a:lstStyle/>
        <a:p>
          <a:endParaRPr lang="en-US"/>
        </a:p>
      </dgm:t>
    </dgm:pt>
    <dgm:pt modelId="{AE94635C-4B0B-6144-A77D-6EB7C845E23A}" type="pres">
      <dgm:prSet presAssocID="{845A3440-E8F3-B44C-B2DB-FC306D2B6B35}" presName="hierChild2" presStyleCnt="0"/>
      <dgm:spPr/>
    </dgm:pt>
    <dgm:pt modelId="{8FCFB085-B80A-DB4D-993A-CF16BE54DF9A}" type="pres">
      <dgm:prSet presAssocID="{6D19EA92-FF45-424C-B6F6-FFA3B3323D15}" presName="Name64" presStyleLbl="parChTrans1D2" presStyleIdx="0" presStyleCnt="1"/>
      <dgm:spPr/>
      <dgm:t>
        <a:bodyPr/>
        <a:lstStyle/>
        <a:p>
          <a:endParaRPr lang="en-US"/>
        </a:p>
      </dgm:t>
    </dgm:pt>
    <dgm:pt modelId="{0FF3E50E-7DC0-4F4A-8592-72B7E77D426D}" type="pres">
      <dgm:prSet presAssocID="{7847E7D2-28B3-6143-BA1E-6BE7405C1071}" presName="hierRoot2" presStyleCnt="0">
        <dgm:presLayoutVars>
          <dgm:hierBranch val="init"/>
        </dgm:presLayoutVars>
      </dgm:prSet>
      <dgm:spPr/>
    </dgm:pt>
    <dgm:pt modelId="{FDD5D2E8-8EE5-0F4E-A46F-5AC7424DA3E3}" type="pres">
      <dgm:prSet presAssocID="{7847E7D2-28B3-6143-BA1E-6BE7405C1071}" presName="rootComposite" presStyleCnt="0"/>
      <dgm:spPr/>
    </dgm:pt>
    <dgm:pt modelId="{CD4434E7-47E6-B34C-970F-95A17A0BD21E}" type="pres">
      <dgm:prSet presAssocID="{7847E7D2-28B3-6143-BA1E-6BE7405C1071}" presName="rootText" presStyleLbl="node2" presStyleIdx="0" presStyleCnt="1" custScaleX="108376" custScaleY="340105" custLinFactNeighborX="-4373" custLinFactNeighborY="90709">
        <dgm:presLayoutVars>
          <dgm:chPref val="3"/>
        </dgm:presLayoutVars>
      </dgm:prSet>
      <dgm:spPr/>
      <dgm:t>
        <a:bodyPr/>
        <a:lstStyle/>
        <a:p>
          <a:endParaRPr lang="en-US"/>
        </a:p>
      </dgm:t>
    </dgm:pt>
    <dgm:pt modelId="{A537FCA4-681C-C44D-B472-F4B525B89E6C}" type="pres">
      <dgm:prSet presAssocID="{7847E7D2-28B3-6143-BA1E-6BE7405C1071}" presName="rootConnector" presStyleLbl="node2" presStyleIdx="0" presStyleCnt="1"/>
      <dgm:spPr/>
      <dgm:t>
        <a:bodyPr/>
        <a:lstStyle/>
        <a:p>
          <a:endParaRPr lang="en-US"/>
        </a:p>
      </dgm:t>
    </dgm:pt>
    <dgm:pt modelId="{5F3BFDC9-A4E2-0E44-AF66-2F6AA17B1278}" type="pres">
      <dgm:prSet presAssocID="{7847E7D2-28B3-6143-BA1E-6BE7405C1071}" presName="hierChild4" presStyleCnt="0"/>
      <dgm:spPr/>
    </dgm:pt>
    <dgm:pt modelId="{EB1E8FCD-00C0-364C-AE1B-35F4D8A36A10}" type="pres">
      <dgm:prSet presAssocID="{84F9B237-2135-174F-AB4A-777292FCB774}" presName="Name64" presStyleLbl="parChTrans1D3" presStyleIdx="0" presStyleCnt="2"/>
      <dgm:spPr/>
      <dgm:t>
        <a:bodyPr/>
        <a:lstStyle/>
        <a:p>
          <a:endParaRPr lang="en-US"/>
        </a:p>
      </dgm:t>
    </dgm:pt>
    <dgm:pt modelId="{BA6D87AD-E8F3-9B4E-A527-41654FDDE1B8}" type="pres">
      <dgm:prSet presAssocID="{B4FF3687-BD76-D642-B22A-F5803705CCC9}" presName="hierRoot2" presStyleCnt="0">
        <dgm:presLayoutVars>
          <dgm:hierBranch val="init"/>
        </dgm:presLayoutVars>
      </dgm:prSet>
      <dgm:spPr/>
    </dgm:pt>
    <dgm:pt modelId="{59C6C44F-F15A-4F44-8FA2-7BA4B33BDCE4}" type="pres">
      <dgm:prSet presAssocID="{B4FF3687-BD76-D642-B22A-F5803705CCC9}" presName="rootComposite" presStyleCnt="0"/>
      <dgm:spPr/>
    </dgm:pt>
    <dgm:pt modelId="{6D8B8BB2-524D-F145-9D8D-6D4B577E3F7B}" type="pres">
      <dgm:prSet presAssocID="{B4FF3687-BD76-D642-B22A-F5803705CCC9}" presName="rootText" presStyleLbl="node3" presStyleIdx="0" presStyleCnt="2" custScaleY="191955" custLinFactNeighborX="59366" custLinFactNeighborY="27443">
        <dgm:presLayoutVars>
          <dgm:chPref val="3"/>
        </dgm:presLayoutVars>
      </dgm:prSet>
      <dgm:spPr/>
      <dgm:t>
        <a:bodyPr/>
        <a:lstStyle/>
        <a:p>
          <a:endParaRPr lang="en-US"/>
        </a:p>
      </dgm:t>
    </dgm:pt>
    <dgm:pt modelId="{AEA64A95-0787-D947-9BA6-55B29D6BF9AC}" type="pres">
      <dgm:prSet presAssocID="{B4FF3687-BD76-D642-B22A-F5803705CCC9}" presName="rootConnector" presStyleLbl="node3" presStyleIdx="0" presStyleCnt="2"/>
      <dgm:spPr/>
      <dgm:t>
        <a:bodyPr/>
        <a:lstStyle/>
        <a:p>
          <a:endParaRPr lang="en-US"/>
        </a:p>
      </dgm:t>
    </dgm:pt>
    <dgm:pt modelId="{B5718AF4-78D0-B24D-AEA1-11019116941B}" type="pres">
      <dgm:prSet presAssocID="{B4FF3687-BD76-D642-B22A-F5803705CCC9}" presName="hierChild4" presStyleCnt="0"/>
      <dgm:spPr/>
    </dgm:pt>
    <dgm:pt modelId="{6DFDDFB2-6942-9F4D-BF18-1138D07D7972}" type="pres">
      <dgm:prSet presAssocID="{B4FF3687-BD76-D642-B22A-F5803705CCC9}" presName="hierChild5" presStyleCnt="0"/>
      <dgm:spPr/>
    </dgm:pt>
    <dgm:pt modelId="{D6873230-DBD6-434C-8966-2F0BF63CDF8C}" type="pres">
      <dgm:prSet presAssocID="{3BD02BFF-2262-7040-9495-026703D58130}" presName="Name64" presStyleLbl="parChTrans1D3" presStyleIdx="1" presStyleCnt="2"/>
      <dgm:spPr/>
      <dgm:t>
        <a:bodyPr/>
        <a:lstStyle/>
        <a:p>
          <a:endParaRPr lang="en-US"/>
        </a:p>
      </dgm:t>
    </dgm:pt>
    <dgm:pt modelId="{F124254F-76E5-4D4D-A0E9-6304017E33B5}" type="pres">
      <dgm:prSet presAssocID="{87CCFB1B-BDF8-724A-84BF-C1FA22982F43}" presName="hierRoot2" presStyleCnt="0">
        <dgm:presLayoutVars>
          <dgm:hierBranch val="init"/>
        </dgm:presLayoutVars>
      </dgm:prSet>
      <dgm:spPr/>
    </dgm:pt>
    <dgm:pt modelId="{269E183E-05BF-694C-AE64-412AC8D830AA}" type="pres">
      <dgm:prSet presAssocID="{87CCFB1B-BDF8-724A-84BF-C1FA22982F43}" presName="rootComposite" presStyleCnt="0"/>
      <dgm:spPr/>
    </dgm:pt>
    <dgm:pt modelId="{1F52A487-9A6E-0B43-9D3F-57D86572E4F7}" type="pres">
      <dgm:prSet presAssocID="{87CCFB1B-BDF8-724A-84BF-C1FA22982F43}" presName="rootText" presStyleLbl="node3" presStyleIdx="1" presStyleCnt="2" custScaleY="163060" custLinFactNeighborX="59366" custLinFactNeighborY="31665">
        <dgm:presLayoutVars>
          <dgm:chPref val="3"/>
        </dgm:presLayoutVars>
      </dgm:prSet>
      <dgm:spPr/>
      <dgm:t>
        <a:bodyPr/>
        <a:lstStyle/>
        <a:p>
          <a:endParaRPr lang="en-US"/>
        </a:p>
      </dgm:t>
    </dgm:pt>
    <dgm:pt modelId="{6BF1792A-5DBA-8D45-9066-7CAC3A456ED3}" type="pres">
      <dgm:prSet presAssocID="{87CCFB1B-BDF8-724A-84BF-C1FA22982F43}" presName="rootConnector" presStyleLbl="node3" presStyleIdx="1" presStyleCnt="2"/>
      <dgm:spPr/>
      <dgm:t>
        <a:bodyPr/>
        <a:lstStyle/>
        <a:p>
          <a:endParaRPr lang="en-US"/>
        </a:p>
      </dgm:t>
    </dgm:pt>
    <dgm:pt modelId="{31511544-EAA9-964A-B64A-CEDDA89F778C}" type="pres">
      <dgm:prSet presAssocID="{87CCFB1B-BDF8-724A-84BF-C1FA22982F43}" presName="hierChild4" presStyleCnt="0"/>
      <dgm:spPr/>
    </dgm:pt>
    <dgm:pt modelId="{E6B13631-B904-E94D-BEFD-E3BD54DF5350}" type="pres">
      <dgm:prSet presAssocID="{87CCFB1B-BDF8-724A-84BF-C1FA22982F43}" presName="hierChild5" presStyleCnt="0"/>
      <dgm:spPr/>
    </dgm:pt>
    <dgm:pt modelId="{7D0CCED6-1465-0D41-80CD-886E0EA3A7A2}" type="pres">
      <dgm:prSet presAssocID="{7847E7D2-28B3-6143-BA1E-6BE7405C1071}" presName="hierChild5" presStyleCnt="0"/>
      <dgm:spPr/>
    </dgm:pt>
    <dgm:pt modelId="{E13969C7-9919-1240-BF22-CCF085AE25E8}" type="pres">
      <dgm:prSet presAssocID="{845A3440-E8F3-B44C-B2DB-FC306D2B6B35}" presName="hierChild3" presStyleCnt="0"/>
      <dgm:spPr/>
    </dgm:pt>
    <dgm:pt modelId="{2E0C4D9A-2E8C-4F9B-A7AF-B85586099A35}" type="pres">
      <dgm:prSet presAssocID="{52437869-11D6-449F-A21B-7E2E829D09A4}" presName="hierRoot1" presStyleCnt="0">
        <dgm:presLayoutVars>
          <dgm:hierBranch val="init"/>
        </dgm:presLayoutVars>
      </dgm:prSet>
      <dgm:spPr/>
    </dgm:pt>
    <dgm:pt modelId="{250458F8-3BB5-46C4-BC3F-0E6E0D2453F2}" type="pres">
      <dgm:prSet presAssocID="{52437869-11D6-449F-A21B-7E2E829D09A4}" presName="rootComposite1" presStyleCnt="0"/>
      <dgm:spPr/>
    </dgm:pt>
    <dgm:pt modelId="{C65361CA-6F50-46ED-958D-86705C6C5714}" type="pres">
      <dgm:prSet presAssocID="{52437869-11D6-449F-A21B-7E2E829D09A4}" presName="rootText1" presStyleLbl="node0" presStyleIdx="1" presStyleCnt="2" custScaleX="140218" custLinFactX="15263" custLinFactY="-200000" custLinFactNeighborX="100000" custLinFactNeighborY="-278486">
        <dgm:presLayoutVars>
          <dgm:chPref val="3"/>
        </dgm:presLayoutVars>
      </dgm:prSet>
      <dgm:spPr/>
      <dgm:t>
        <a:bodyPr/>
        <a:lstStyle/>
        <a:p>
          <a:endParaRPr lang="en-US"/>
        </a:p>
      </dgm:t>
    </dgm:pt>
    <dgm:pt modelId="{5C27D4B8-7CB9-4DD4-A1EC-81B336F4A3B0}" type="pres">
      <dgm:prSet presAssocID="{52437869-11D6-449F-A21B-7E2E829D09A4}" presName="rootConnector1" presStyleLbl="asst0" presStyleIdx="0" presStyleCnt="0"/>
      <dgm:spPr/>
      <dgm:t>
        <a:bodyPr/>
        <a:lstStyle/>
        <a:p>
          <a:endParaRPr lang="en-US"/>
        </a:p>
      </dgm:t>
    </dgm:pt>
    <dgm:pt modelId="{E4E51441-451A-451D-BA80-44A4A75E0739}" type="pres">
      <dgm:prSet presAssocID="{52437869-11D6-449F-A21B-7E2E829D09A4}" presName="hierChild2" presStyleCnt="0"/>
      <dgm:spPr/>
    </dgm:pt>
    <dgm:pt modelId="{F48A1A38-EAC1-4E02-86A2-0E4D1E2BC8AE}" type="pres">
      <dgm:prSet presAssocID="{52437869-11D6-449F-A21B-7E2E829D09A4}" presName="hierChild3" presStyleCnt="0"/>
      <dgm:spPr/>
    </dgm:pt>
  </dgm:ptLst>
  <dgm:cxnLst>
    <dgm:cxn modelId="{E28AF97C-77A3-4D5C-90ED-D3A929D4A552}" type="presOf" srcId="{52437869-11D6-449F-A21B-7E2E829D09A4}" destId="{5C27D4B8-7CB9-4DD4-A1EC-81B336F4A3B0}" srcOrd="1" destOrd="0" presId="urn:microsoft.com/office/officeart/2009/3/layout/HorizontalOrganizationChart"/>
    <dgm:cxn modelId="{B2A33CF3-0CDA-3642-9509-C319651AB12D}" srcId="{7847E7D2-28B3-6143-BA1E-6BE7405C1071}" destId="{87CCFB1B-BDF8-724A-84BF-C1FA22982F43}" srcOrd="1" destOrd="0" parTransId="{3BD02BFF-2262-7040-9495-026703D58130}" sibTransId="{712D54B8-02C8-8E47-9521-E90157B93517}"/>
    <dgm:cxn modelId="{3A82AB7A-71AB-408A-89C2-6D308A775525}" type="presOf" srcId="{B4FF3687-BD76-D642-B22A-F5803705CCC9}" destId="{AEA64A95-0787-D947-9BA6-55B29D6BF9AC}" srcOrd="1" destOrd="0" presId="urn:microsoft.com/office/officeart/2009/3/layout/HorizontalOrganizationChart"/>
    <dgm:cxn modelId="{0E385DD8-D900-4A88-96D1-B2A7610B09BE}" type="presOf" srcId="{845A3440-E8F3-B44C-B2DB-FC306D2B6B35}" destId="{22609BE5-B10C-F747-8EC8-8423A42AC135}" srcOrd="0" destOrd="0" presId="urn:microsoft.com/office/officeart/2009/3/layout/HorizontalOrganizationChart"/>
    <dgm:cxn modelId="{17744729-2E55-F448-8806-A13CA8674941}" srcId="{7847E7D2-28B3-6143-BA1E-6BE7405C1071}" destId="{B4FF3687-BD76-D642-B22A-F5803705CCC9}" srcOrd="0" destOrd="0" parTransId="{84F9B237-2135-174F-AB4A-777292FCB774}" sibTransId="{FFA2AB35-1B6F-7D40-B5C5-76994389A5C7}"/>
    <dgm:cxn modelId="{BEF40038-1CAF-4CA6-BD80-C9B5F213D498}" type="presOf" srcId="{3BD02BFF-2262-7040-9495-026703D58130}" destId="{D6873230-DBD6-434C-8966-2F0BF63CDF8C}" srcOrd="0" destOrd="0" presId="urn:microsoft.com/office/officeart/2009/3/layout/HorizontalOrganizationChart"/>
    <dgm:cxn modelId="{DF0FDB85-07FD-47F0-A76A-395F79189962}" type="presOf" srcId="{CE221BBF-D8CF-794A-9E09-FD877968E447}" destId="{9621EB18-C47B-1E40-8B05-E4E91387C5E0}" srcOrd="0" destOrd="0" presId="urn:microsoft.com/office/officeart/2009/3/layout/HorizontalOrganizationChart"/>
    <dgm:cxn modelId="{E69DFAF3-34C0-6344-B04D-197E5A96B550}" srcId="{845A3440-E8F3-B44C-B2DB-FC306D2B6B35}" destId="{7847E7D2-28B3-6143-BA1E-6BE7405C1071}" srcOrd="0" destOrd="0" parTransId="{6D19EA92-FF45-424C-B6F6-FFA3B3323D15}" sibTransId="{2C97BAB4-CE80-4F46-A436-1B3BF1887FD1}"/>
    <dgm:cxn modelId="{CC86D6FA-D4CC-4540-BB99-8AB2482C07ED}" type="presOf" srcId="{7847E7D2-28B3-6143-BA1E-6BE7405C1071}" destId="{CD4434E7-47E6-B34C-970F-95A17A0BD21E}" srcOrd="0" destOrd="0" presId="urn:microsoft.com/office/officeart/2009/3/layout/HorizontalOrganizationChart"/>
    <dgm:cxn modelId="{B91482C2-7530-4A49-95AC-DAA497354096}" srcId="{CE221BBF-D8CF-794A-9E09-FD877968E447}" destId="{52437869-11D6-449F-A21B-7E2E829D09A4}" srcOrd="1" destOrd="0" parTransId="{F439B3F1-726A-4243-951B-F7F41DB2C8EA}" sibTransId="{5C1960D4-792A-4F8E-9033-08A9BB05CDFC}"/>
    <dgm:cxn modelId="{8760B9DB-4A33-4C71-81E4-0A5E5085891F}" type="presOf" srcId="{845A3440-E8F3-B44C-B2DB-FC306D2B6B35}" destId="{F6780F75-E329-1049-88A1-58A99AAC039F}" srcOrd="1" destOrd="0" presId="urn:microsoft.com/office/officeart/2009/3/layout/HorizontalOrganizationChart"/>
    <dgm:cxn modelId="{05856D84-5B49-475C-96AE-989E4144AAB4}" type="presOf" srcId="{87CCFB1B-BDF8-724A-84BF-C1FA22982F43}" destId="{6BF1792A-5DBA-8D45-9066-7CAC3A456ED3}" srcOrd="1" destOrd="0" presId="urn:microsoft.com/office/officeart/2009/3/layout/HorizontalOrganizationChart"/>
    <dgm:cxn modelId="{1C287A52-662C-4CC9-8BEB-EEE2276BC196}" type="presOf" srcId="{87CCFB1B-BDF8-724A-84BF-C1FA22982F43}" destId="{1F52A487-9A6E-0B43-9D3F-57D86572E4F7}" srcOrd="0" destOrd="0" presId="urn:microsoft.com/office/officeart/2009/3/layout/HorizontalOrganizationChart"/>
    <dgm:cxn modelId="{DD51F6C6-AF35-4D51-BF66-2001E1644412}" type="presOf" srcId="{7847E7D2-28B3-6143-BA1E-6BE7405C1071}" destId="{A537FCA4-681C-C44D-B472-F4B525B89E6C}" srcOrd="1" destOrd="0" presId="urn:microsoft.com/office/officeart/2009/3/layout/HorizontalOrganizationChart"/>
    <dgm:cxn modelId="{63147673-7CEF-4CA8-965E-13733B9AE3F7}" type="presOf" srcId="{84F9B237-2135-174F-AB4A-777292FCB774}" destId="{EB1E8FCD-00C0-364C-AE1B-35F4D8A36A10}" srcOrd="0" destOrd="0" presId="urn:microsoft.com/office/officeart/2009/3/layout/HorizontalOrganizationChart"/>
    <dgm:cxn modelId="{1632746C-B68D-48E0-9336-C68EB280C600}" type="presOf" srcId="{6D19EA92-FF45-424C-B6F6-FFA3B3323D15}" destId="{8FCFB085-B80A-DB4D-993A-CF16BE54DF9A}" srcOrd="0" destOrd="0" presId="urn:microsoft.com/office/officeart/2009/3/layout/HorizontalOrganizationChart"/>
    <dgm:cxn modelId="{2B2BB869-003F-0046-AA1D-D903463900E3}" srcId="{CE221BBF-D8CF-794A-9E09-FD877968E447}" destId="{845A3440-E8F3-B44C-B2DB-FC306D2B6B35}" srcOrd="0" destOrd="0" parTransId="{9FC85023-7FCC-9141-8319-7FD24530BAE4}" sibTransId="{F30E8E49-15B7-E24E-B4FE-80047CA18C4F}"/>
    <dgm:cxn modelId="{C59CD0F0-A7C1-422C-A2DF-FDEF859D0930}" type="presOf" srcId="{B4FF3687-BD76-D642-B22A-F5803705CCC9}" destId="{6D8B8BB2-524D-F145-9D8D-6D4B577E3F7B}" srcOrd="0" destOrd="0" presId="urn:microsoft.com/office/officeart/2009/3/layout/HorizontalOrganizationChart"/>
    <dgm:cxn modelId="{D77BEC51-9A90-419A-AE2E-29D00C6163B1}" type="presOf" srcId="{52437869-11D6-449F-A21B-7E2E829D09A4}" destId="{C65361CA-6F50-46ED-958D-86705C6C5714}" srcOrd="0" destOrd="0" presId="urn:microsoft.com/office/officeart/2009/3/layout/HorizontalOrganizationChart"/>
    <dgm:cxn modelId="{39E022D1-0F6E-46E4-B435-155919980320}" type="presParOf" srcId="{9621EB18-C47B-1E40-8B05-E4E91387C5E0}" destId="{5644728A-D711-E144-AD0C-BCFAFD4EE8A6}" srcOrd="0" destOrd="0" presId="urn:microsoft.com/office/officeart/2009/3/layout/HorizontalOrganizationChart"/>
    <dgm:cxn modelId="{62D623C4-766F-4DD7-9C2A-DA4AD9F947E0}" type="presParOf" srcId="{5644728A-D711-E144-AD0C-BCFAFD4EE8A6}" destId="{7BE905CC-9EEE-A440-ABB2-B3BE3BC651B7}" srcOrd="0" destOrd="0" presId="urn:microsoft.com/office/officeart/2009/3/layout/HorizontalOrganizationChart"/>
    <dgm:cxn modelId="{E6B2FF13-CE8B-4F0A-B73F-A7C3FFB40528}" type="presParOf" srcId="{7BE905CC-9EEE-A440-ABB2-B3BE3BC651B7}" destId="{22609BE5-B10C-F747-8EC8-8423A42AC135}" srcOrd="0" destOrd="0" presId="urn:microsoft.com/office/officeart/2009/3/layout/HorizontalOrganizationChart"/>
    <dgm:cxn modelId="{9CCF6FF8-41C1-4B93-9E80-D5D312F4098E}" type="presParOf" srcId="{7BE905CC-9EEE-A440-ABB2-B3BE3BC651B7}" destId="{F6780F75-E329-1049-88A1-58A99AAC039F}" srcOrd="1" destOrd="0" presId="urn:microsoft.com/office/officeart/2009/3/layout/HorizontalOrganizationChart"/>
    <dgm:cxn modelId="{F4CA444E-293F-4F9E-97FE-9452415AEB41}" type="presParOf" srcId="{5644728A-D711-E144-AD0C-BCFAFD4EE8A6}" destId="{AE94635C-4B0B-6144-A77D-6EB7C845E23A}" srcOrd="1" destOrd="0" presId="urn:microsoft.com/office/officeart/2009/3/layout/HorizontalOrganizationChart"/>
    <dgm:cxn modelId="{6D01412E-5D5A-4799-B4A2-0D965991AC21}" type="presParOf" srcId="{AE94635C-4B0B-6144-A77D-6EB7C845E23A}" destId="{8FCFB085-B80A-DB4D-993A-CF16BE54DF9A}" srcOrd="0" destOrd="0" presId="urn:microsoft.com/office/officeart/2009/3/layout/HorizontalOrganizationChart"/>
    <dgm:cxn modelId="{4D861F94-066C-460F-AD43-DBD730923424}" type="presParOf" srcId="{AE94635C-4B0B-6144-A77D-6EB7C845E23A}" destId="{0FF3E50E-7DC0-4F4A-8592-72B7E77D426D}" srcOrd="1" destOrd="0" presId="urn:microsoft.com/office/officeart/2009/3/layout/HorizontalOrganizationChart"/>
    <dgm:cxn modelId="{331776D7-131A-4D96-9D8C-D67045D30C4E}" type="presParOf" srcId="{0FF3E50E-7DC0-4F4A-8592-72B7E77D426D}" destId="{FDD5D2E8-8EE5-0F4E-A46F-5AC7424DA3E3}" srcOrd="0" destOrd="0" presId="urn:microsoft.com/office/officeart/2009/3/layout/HorizontalOrganizationChart"/>
    <dgm:cxn modelId="{5AE99CCF-2FA2-4DB0-985C-72A9213849F8}" type="presParOf" srcId="{FDD5D2E8-8EE5-0F4E-A46F-5AC7424DA3E3}" destId="{CD4434E7-47E6-B34C-970F-95A17A0BD21E}" srcOrd="0" destOrd="0" presId="urn:microsoft.com/office/officeart/2009/3/layout/HorizontalOrganizationChart"/>
    <dgm:cxn modelId="{B91A2A2D-E3D6-4FA1-ADA5-B5E4E124A511}" type="presParOf" srcId="{FDD5D2E8-8EE5-0F4E-A46F-5AC7424DA3E3}" destId="{A537FCA4-681C-C44D-B472-F4B525B89E6C}" srcOrd="1" destOrd="0" presId="urn:microsoft.com/office/officeart/2009/3/layout/HorizontalOrganizationChart"/>
    <dgm:cxn modelId="{952FF4B6-EAA0-4AD5-A43B-3F6A4BE66554}" type="presParOf" srcId="{0FF3E50E-7DC0-4F4A-8592-72B7E77D426D}" destId="{5F3BFDC9-A4E2-0E44-AF66-2F6AA17B1278}" srcOrd="1" destOrd="0" presId="urn:microsoft.com/office/officeart/2009/3/layout/HorizontalOrganizationChart"/>
    <dgm:cxn modelId="{6FF3D5EB-E754-483A-A8F4-B62C0645BB23}" type="presParOf" srcId="{5F3BFDC9-A4E2-0E44-AF66-2F6AA17B1278}" destId="{EB1E8FCD-00C0-364C-AE1B-35F4D8A36A10}" srcOrd="0" destOrd="0" presId="urn:microsoft.com/office/officeart/2009/3/layout/HorizontalOrganizationChart"/>
    <dgm:cxn modelId="{399053E1-A69C-4383-8D68-D791F8BECA6E}" type="presParOf" srcId="{5F3BFDC9-A4E2-0E44-AF66-2F6AA17B1278}" destId="{BA6D87AD-E8F3-9B4E-A527-41654FDDE1B8}" srcOrd="1" destOrd="0" presId="urn:microsoft.com/office/officeart/2009/3/layout/HorizontalOrganizationChart"/>
    <dgm:cxn modelId="{A05E54C3-A519-413B-8C7D-CA1ADD1FCFCD}" type="presParOf" srcId="{BA6D87AD-E8F3-9B4E-A527-41654FDDE1B8}" destId="{59C6C44F-F15A-4F44-8FA2-7BA4B33BDCE4}" srcOrd="0" destOrd="0" presId="urn:microsoft.com/office/officeart/2009/3/layout/HorizontalOrganizationChart"/>
    <dgm:cxn modelId="{C36682C7-7575-4B42-A017-7EA4C23DB9E5}" type="presParOf" srcId="{59C6C44F-F15A-4F44-8FA2-7BA4B33BDCE4}" destId="{6D8B8BB2-524D-F145-9D8D-6D4B577E3F7B}" srcOrd="0" destOrd="0" presId="urn:microsoft.com/office/officeart/2009/3/layout/HorizontalOrganizationChart"/>
    <dgm:cxn modelId="{E9EF7522-0785-4657-AA72-14830384DEAB}" type="presParOf" srcId="{59C6C44F-F15A-4F44-8FA2-7BA4B33BDCE4}" destId="{AEA64A95-0787-D947-9BA6-55B29D6BF9AC}" srcOrd="1" destOrd="0" presId="urn:microsoft.com/office/officeart/2009/3/layout/HorizontalOrganizationChart"/>
    <dgm:cxn modelId="{FE021A7F-1B3E-466A-A85C-86CE0178F052}" type="presParOf" srcId="{BA6D87AD-E8F3-9B4E-A527-41654FDDE1B8}" destId="{B5718AF4-78D0-B24D-AEA1-11019116941B}" srcOrd="1" destOrd="0" presId="urn:microsoft.com/office/officeart/2009/3/layout/HorizontalOrganizationChart"/>
    <dgm:cxn modelId="{AD8395E9-B0D6-480B-9D29-6AFED451BDD3}" type="presParOf" srcId="{BA6D87AD-E8F3-9B4E-A527-41654FDDE1B8}" destId="{6DFDDFB2-6942-9F4D-BF18-1138D07D7972}" srcOrd="2" destOrd="0" presId="urn:microsoft.com/office/officeart/2009/3/layout/HorizontalOrganizationChart"/>
    <dgm:cxn modelId="{D33D5E00-6A3E-4D8C-BFB1-E8795FB45D7A}" type="presParOf" srcId="{5F3BFDC9-A4E2-0E44-AF66-2F6AA17B1278}" destId="{D6873230-DBD6-434C-8966-2F0BF63CDF8C}" srcOrd="2" destOrd="0" presId="urn:microsoft.com/office/officeart/2009/3/layout/HorizontalOrganizationChart"/>
    <dgm:cxn modelId="{EB89C40A-79B1-4E19-A35E-0A38F009DEAB}" type="presParOf" srcId="{5F3BFDC9-A4E2-0E44-AF66-2F6AA17B1278}" destId="{F124254F-76E5-4D4D-A0E9-6304017E33B5}" srcOrd="3" destOrd="0" presId="urn:microsoft.com/office/officeart/2009/3/layout/HorizontalOrganizationChart"/>
    <dgm:cxn modelId="{4BED6FBD-61C2-4D16-BA51-9DDE88183C51}" type="presParOf" srcId="{F124254F-76E5-4D4D-A0E9-6304017E33B5}" destId="{269E183E-05BF-694C-AE64-412AC8D830AA}" srcOrd="0" destOrd="0" presId="urn:microsoft.com/office/officeart/2009/3/layout/HorizontalOrganizationChart"/>
    <dgm:cxn modelId="{D6CDA53B-D7CE-4D41-94AB-5F0089D130E0}" type="presParOf" srcId="{269E183E-05BF-694C-AE64-412AC8D830AA}" destId="{1F52A487-9A6E-0B43-9D3F-57D86572E4F7}" srcOrd="0" destOrd="0" presId="urn:microsoft.com/office/officeart/2009/3/layout/HorizontalOrganizationChart"/>
    <dgm:cxn modelId="{CCB49C1F-CCC2-4519-8680-485ADCE2AD4D}" type="presParOf" srcId="{269E183E-05BF-694C-AE64-412AC8D830AA}" destId="{6BF1792A-5DBA-8D45-9066-7CAC3A456ED3}" srcOrd="1" destOrd="0" presId="urn:microsoft.com/office/officeart/2009/3/layout/HorizontalOrganizationChart"/>
    <dgm:cxn modelId="{3DC35ABA-7E1A-46D2-9206-CF102363C4B7}" type="presParOf" srcId="{F124254F-76E5-4D4D-A0E9-6304017E33B5}" destId="{31511544-EAA9-964A-B64A-CEDDA89F778C}" srcOrd="1" destOrd="0" presId="urn:microsoft.com/office/officeart/2009/3/layout/HorizontalOrganizationChart"/>
    <dgm:cxn modelId="{540A7424-B3AD-4759-BF5D-6033B55766B9}" type="presParOf" srcId="{F124254F-76E5-4D4D-A0E9-6304017E33B5}" destId="{E6B13631-B904-E94D-BEFD-E3BD54DF5350}" srcOrd="2" destOrd="0" presId="urn:microsoft.com/office/officeart/2009/3/layout/HorizontalOrganizationChart"/>
    <dgm:cxn modelId="{CA69F23B-8B3C-4234-9EAB-3BF06129E950}" type="presParOf" srcId="{0FF3E50E-7DC0-4F4A-8592-72B7E77D426D}" destId="{7D0CCED6-1465-0D41-80CD-886E0EA3A7A2}" srcOrd="2" destOrd="0" presId="urn:microsoft.com/office/officeart/2009/3/layout/HorizontalOrganizationChart"/>
    <dgm:cxn modelId="{247713B9-E833-4DFB-9497-E62B45767425}" type="presParOf" srcId="{5644728A-D711-E144-AD0C-BCFAFD4EE8A6}" destId="{E13969C7-9919-1240-BF22-CCF085AE25E8}" srcOrd="2" destOrd="0" presId="urn:microsoft.com/office/officeart/2009/3/layout/HorizontalOrganizationChart"/>
    <dgm:cxn modelId="{AB199B81-D3D6-4AA1-8A8E-541837BD4003}" type="presParOf" srcId="{9621EB18-C47B-1E40-8B05-E4E91387C5E0}" destId="{2E0C4D9A-2E8C-4F9B-A7AF-B85586099A35}" srcOrd="1" destOrd="0" presId="urn:microsoft.com/office/officeart/2009/3/layout/HorizontalOrganizationChart"/>
    <dgm:cxn modelId="{9AEFF44C-2B85-4D9C-B488-5469C310D102}" type="presParOf" srcId="{2E0C4D9A-2E8C-4F9B-A7AF-B85586099A35}" destId="{250458F8-3BB5-46C4-BC3F-0E6E0D2453F2}" srcOrd="0" destOrd="0" presId="urn:microsoft.com/office/officeart/2009/3/layout/HorizontalOrganizationChart"/>
    <dgm:cxn modelId="{83260710-7E0C-4EC3-8063-DA2C7A6FBB0B}" type="presParOf" srcId="{250458F8-3BB5-46C4-BC3F-0E6E0D2453F2}" destId="{C65361CA-6F50-46ED-958D-86705C6C5714}" srcOrd="0" destOrd="0" presId="urn:microsoft.com/office/officeart/2009/3/layout/HorizontalOrganizationChart"/>
    <dgm:cxn modelId="{A4BE149E-9DAA-426C-84FC-5B5E3523D48C}" type="presParOf" srcId="{250458F8-3BB5-46C4-BC3F-0E6E0D2453F2}" destId="{5C27D4B8-7CB9-4DD4-A1EC-81B336F4A3B0}" srcOrd="1" destOrd="0" presId="urn:microsoft.com/office/officeart/2009/3/layout/HorizontalOrganizationChart"/>
    <dgm:cxn modelId="{1D713475-A6DA-4592-8117-DFED515835A7}" type="presParOf" srcId="{2E0C4D9A-2E8C-4F9B-A7AF-B85586099A35}" destId="{E4E51441-451A-451D-BA80-44A4A75E0739}" srcOrd="1" destOrd="0" presId="urn:microsoft.com/office/officeart/2009/3/layout/HorizontalOrganizationChart"/>
    <dgm:cxn modelId="{878F277D-8C4E-42DA-8164-B90075230A20}" type="presParOf" srcId="{2E0C4D9A-2E8C-4F9B-A7AF-B85586099A35}" destId="{F48A1A38-EAC1-4E02-86A2-0E4D1E2BC8AE}"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221BBF-D8CF-794A-9E09-FD877968E447}" type="doc">
      <dgm:prSet loTypeId="urn:microsoft.com/office/officeart/2009/3/layout/HorizontalOrganizationChart" loCatId="" qsTypeId="urn:microsoft.com/office/officeart/2005/8/quickstyle/simple4" qsCatId="simple" csTypeId="urn:microsoft.com/office/officeart/2005/8/colors/accent1_2#1" csCatId="accent1" phldr="1"/>
      <dgm:spPr/>
      <dgm:t>
        <a:bodyPr/>
        <a:lstStyle/>
        <a:p>
          <a:endParaRPr lang="en-US"/>
        </a:p>
      </dgm:t>
    </dgm:pt>
    <dgm:pt modelId="{845A3440-E8F3-B44C-B2DB-FC306D2B6B35}">
      <dgm:prSet phldrT="[Text]" custT="1"/>
      <dgm:spPr/>
      <dgm:t>
        <a:bodyPr/>
        <a:lstStyle/>
        <a:p>
          <a:r>
            <a:rPr lang="en-US" sz="2000" b="1" dirty="0" smtClean="0"/>
            <a:t>Stage IB- IIIA</a:t>
          </a:r>
        </a:p>
        <a:p>
          <a:r>
            <a:rPr lang="en-US" sz="2000" b="1" dirty="0" smtClean="0"/>
            <a:t> NSCLC</a:t>
          </a:r>
        </a:p>
        <a:p>
          <a:endParaRPr lang="en-US" sz="2000" b="1" dirty="0" smtClean="0"/>
        </a:p>
        <a:p>
          <a:r>
            <a:rPr lang="en-US" sz="2000" b="1" dirty="0" smtClean="0"/>
            <a:t>Complete Surgical Resection</a:t>
          </a:r>
          <a:endParaRPr lang="en-US" sz="2000" b="1" dirty="0"/>
        </a:p>
      </dgm:t>
    </dgm:pt>
    <dgm:pt modelId="{9FC85023-7FCC-9141-8319-7FD24530BAE4}" type="parTrans" cxnId="{2B2BB869-003F-0046-AA1D-D903463900E3}">
      <dgm:prSet/>
      <dgm:spPr/>
      <dgm:t>
        <a:bodyPr/>
        <a:lstStyle/>
        <a:p>
          <a:endParaRPr lang="en-US"/>
        </a:p>
      </dgm:t>
    </dgm:pt>
    <dgm:pt modelId="{F30E8E49-15B7-E24E-B4FE-80047CA18C4F}" type="sibTrans" cxnId="{2B2BB869-003F-0046-AA1D-D903463900E3}">
      <dgm:prSet/>
      <dgm:spPr/>
      <dgm:t>
        <a:bodyPr/>
        <a:lstStyle/>
        <a:p>
          <a:endParaRPr lang="en-US"/>
        </a:p>
      </dgm:t>
    </dgm:pt>
    <dgm:pt modelId="{7847E7D2-28B3-6143-BA1E-6BE7405C1071}">
      <dgm:prSet phldrT="[Text]" custT="1"/>
      <dgm:spPr/>
      <dgm:t>
        <a:bodyPr/>
        <a:lstStyle/>
        <a:p>
          <a:r>
            <a:rPr lang="en-US" sz="2000" b="1" dirty="0" smtClean="0"/>
            <a:t>Adjuvant Therapy</a:t>
          </a:r>
        </a:p>
        <a:p>
          <a:r>
            <a:rPr lang="en-US" sz="2000" b="1" dirty="0" smtClean="0"/>
            <a:t>(if indicated)</a:t>
          </a:r>
          <a:endParaRPr lang="en-US" sz="2000" b="1" dirty="0"/>
        </a:p>
      </dgm:t>
    </dgm:pt>
    <dgm:pt modelId="{6D19EA92-FF45-424C-B6F6-FFA3B3323D15}" type="parTrans" cxnId="{E69DFAF3-34C0-6344-B04D-197E5A96B550}">
      <dgm:prSet/>
      <dgm:spPr/>
      <dgm:t>
        <a:bodyPr/>
        <a:lstStyle/>
        <a:p>
          <a:endParaRPr lang="en-US"/>
        </a:p>
      </dgm:t>
    </dgm:pt>
    <dgm:pt modelId="{2C97BAB4-CE80-4F46-A436-1B3BF1887FD1}" type="sibTrans" cxnId="{E69DFAF3-34C0-6344-B04D-197E5A96B550}">
      <dgm:prSet/>
      <dgm:spPr/>
      <dgm:t>
        <a:bodyPr/>
        <a:lstStyle/>
        <a:p>
          <a:endParaRPr lang="en-US"/>
        </a:p>
      </dgm:t>
    </dgm:pt>
    <dgm:pt modelId="{B4FF3687-BD76-D642-B22A-F5803705CCC9}">
      <dgm:prSet phldrT="[Text]" custT="1"/>
      <dgm:spPr/>
      <dgm:t>
        <a:bodyPr/>
        <a:lstStyle/>
        <a:p>
          <a:r>
            <a:rPr lang="en-US" sz="2000" b="1" dirty="0" err="1" smtClean="0"/>
            <a:t>Erlotinib</a:t>
          </a:r>
          <a:endParaRPr lang="en-US" sz="2000" b="1" dirty="0" smtClean="0"/>
        </a:p>
        <a:p>
          <a:r>
            <a:rPr lang="en-US" sz="2000" b="1" dirty="0" smtClean="0"/>
            <a:t>X 2 years</a:t>
          </a:r>
          <a:endParaRPr lang="en-US" sz="2000" b="1" dirty="0"/>
        </a:p>
      </dgm:t>
    </dgm:pt>
    <dgm:pt modelId="{84F9B237-2135-174F-AB4A-777292FCB774}" type="parTrans" cxnId="{17744729-2E55-F448-8806-A13CA8674941}">
      <dgm:prSet/>
      <dgm:spPr/>
      <dgm:t>
        <a:bodyPr/>
        <a:lstStyle/>
        <a:p>
          <a:endParaRPr lang="en-US"/>
        </a:p>
      </dgm:t>
    </dgm:pt>
    <dgm:pt modelId="{FFA2AB35-1B6F-7D40-B5C5-76994389A5C7}" type="sibTrans" cxnId="{17744729-2E55-F448-8806-A13CA8674941}">
      <dgm:prSet/>
      <dgm:spPr/>
      <dgm:t>
        <a:bodyPr/>
        <a:lstStyle/>
        <a:p>
          <a:endParaRPr lang="en-US"/>
        </a:p>
      </dgm:t>
    </dgm:pt>
    <dgm:pt modelId="{87CCFB1B-BDF8-724A-84BF-C1FA22982F43}">
      <dgm:prSet phldrT="[Text]" custT="1"/>
      <dgm:spPr/>
      <dgm:t>
        <a:bodyPr/>
        <a:lstStyle/>
        <a:p>
          <a:r>
            <a:rPr lang="en-US" sz="2000" b="1" dirty="0" smtClean="0"/>
            <a:t>Placebo</a:t>
          </a:r>
          <a:endParaRPr lang="en-US" sz="2000" b="1" dirty="0"/>
        </a:p>
      </dgm:t>
    </dgm:pt>
    <dgm:pt modelId="{3BD02BFF-2262-7040-9495-026703D58130}" type="parTrans" cxnId="{B2A33CF3-0CDA-3642-9509-C319651AB12D}">
      <dgm:prSet/>
      <dgm:spPr/>
      <dgm:t>
        <a:bodyPr/>
        <a:lstStyle/>
        <a:p>
          <a:endParaRPr lang="en-US"/>
        </a:p>
      </dgm:t>
    </dgm:pt>
    <dgm:pt modelId="{712D54B8-02C8-8E47-9521-E90157B93517}" type="sibTrans" cxnId="{B2A33CF3-0CDA-3642-9509-C319651AB12D}">
      <dgm:prSet/>
      <dgm:spPr/>
      <dgm:t>
        <a:bodyPr/>
        <a:lstStyle/>
        <a:p>
          <a:endParaRPr lang="en-US"/>
        </a:p>
      </dgm:t>
    </dgm:pt>
    <dgm:pt modelId="{52437869-11D6-449F-A21B-7E2E829D09A4}" type="asst">
      <dgm:prSet custT="1"/>
      <dgm:spPr/>
      <dgm:t>
        <a:bodyPr/>
        <a:lstStyle/>
        <a:p>
          <a:r>
            <a:rPr lang="en-US" sz="1800" b="1" dirty="0" smtClean="0"/>
            <a:t>Screen for EGFR mutation+ cancers</a:t>
          </a:r>
          <a:endParaRPr lang="en-US" sz="1800" b="1" dirty="0"/>
        </a:p>
      </dgm:t>
    </dgm:pt>
    <dgm:pt modelId="{F439B3F1-726A-4243-951B-F7F41DB2C8EA}" type="parTrans" cxnId="{B91482C2-7530-4A49-95AC-DAA497354096}">
      <dgm:prSet/>
      <dgm:spPr/>
      <dgm:t>
        <a:bodyPr/>
        <a:lstStyle/>
        <a:p>
          <a:endParaRPr lang="en-US"/>
        </a:p>
      </dgm:t>
    </dgm:pt>
    <dgm:pt modelId="{5C1960D4-792A-4F8E-9033-08A9BB05CDFC}" type="sibTrans" cxnId="{B91482C2-7530-4A49-95AC-DAA497354096}">
      <dgm:prSet/>
      <dgm:spPr/>
      <dgm:t>
        <a:bodyPr/>
        <a:lstStyle/>
        <a:p>
          <a:endParaRPr lang="en-US"/>
        </a:p>
      </dgm:t>
    </dgm:pt>
    <dgm:pt modelId="{9621EB18-C47B-1E40-8B05-E4E91387C5E0}" type="pres">
      <dgm:prSet presAssocID="{CE221BBF-D8CF-794A-9E09-FD877968E447}" presName="hierChild1" presStyleCnt="0">
        <dgm:presLayoutVars>
          <dgm:orgChart val="1"/>
          <dgm:chPref val="1"/>
          <dgm:dir/>
          <dgm:animOne val="branch"/>
          <dgm:animLvl val="lvl"/>
          <dgm:resizeHandles/>
        </dgm:presLayoutVars>
      </dgm:prSet>
      <dgm:spPr/>
      <dgm:t>
        <a:bodyPr/>
        <a:lstStyle/>
        <a:p>
          <a:endParaRPr lang="en-US"/>
        </a:p>
      </dgm:t>
    </dgm:pt>
    <dgm:pt modelId="{5644728A-D711-E144-AD0C-BCFAFD4EE8A6}" type="pres">
      <dgm:prSet presAssocID="{845A3440-E8F3-B44C-B2DB-FC306D2B6B35}" presName="hierRoot1" presStyleCnt="0">
        <dgm:presLayoutVars>
          <dgm:hierBranch val="init"/>
        </dgm:presLayoutVars>
      </dgm:prSet>
      <dgm:spPr/>
    </dgm:pt>
    <dgm:pt modelId="{7BE905CC-9EEE-A440-ABB2-B3BE3BC651B7}" type="pres">
      <dgm:prSet presAssocID="{845A3440-E8F3-B44C-B2DB-FC306D2B6B35}" presName="rootComposite1" presStyleCnt="0"/>
      <dgm:spPr/>
    </dgm:pt>
    <dgm:pt modelId="{22609BE5-B10C-F747-8EC8-8423A42AC135}" type="pres">
      <dgm:prSet presAssocID="{845A3440-E8F3-B44C-B2DB-FC306D2B6B35}" presName="rootText1" presStyleLbl="node0" presStyleIdx="0" presStyleCnt="2" custScaleX="118083" custScaleY="437332" custLinFactNeighborX="-28752" custLinFactNeighborY="42096">
        <dgm:presLayoutVars>
          <dgm:chPref val="3"/>
        </dgm:presLayoutVars>
      </dgm:prSet>
      <dgm:spPr/>
      <dgm:t>
        <a:bodyPr/>
        <a:lstStyle/>
        <a:p>
          <a:endParaRPr lang="en-US"/>
        </a:p>
      </dgm:t>
    </dgm:pt>
    <dgm:pt modelId="{F6780F75-E329-1049-88A1-58A99AAC039F}" type="pres">
      <dgm:prSet presAssocID="{845A3440-E8F3-B44C-B2DB-FC306D2B6B35}" presName="rootConnector1" presStyleLbl="node1" presStyleIdx="0" presStyleCnt="0"/>
      <dgm:spPr/>
      <dgm:t>
        <a:bodyPr/>
        <a:lstStyle/>
        <a:p>
          <a:endParaRPr lang="en-US"/>
        </a:p>
      </dgm:t>
    </dgm:pt>
    <dgm:pt modelId="{AE94635C-4B0B-6144-A77D-6EB7C845E23A}" type="pres">
      <dgm:prSet presAssocID="{845A3440-E8F3-B44C-B2DB-FC306D2B6B35}" presName="hierChild2" presStyleCnt="0"/>
      <dgm:spPr/>
    </dgm:pt>
    <dgm:pt modelId="{8FCFB085-B80A-DB4D-993A-CF16BE54DF9A}" type="pres">
      <dgm:prSet presAssocID="{6D19EA92-FF45-424C-B6F6-FFA3B3323D15}" presName="Name64" presStyleLbl="parChTrans1D2" presStyleIdx="0" presStyleCnt="1"/>
      <dgm:spPr/>
      <dgm:t>
        <a:bodyPr/>
        <a:lstStyle/>
        <a:p>
          <a:endParaRPr lang="en-US"/>
        </a:p>
      </dgm:t>
    </dgm:pt>
    <dgm:pt modelId="{0FF3E50E-7DC0-4F4A-8592-72B7E77D426D}" type="pres">
      <dgm:prSet presAssocID="{7847E7D2-28B3-6143-BA1E-6BE7405C1071}" presName="hierRoot2" presStyleCnt="0">
        <dgm:presLayoutVars>
          <dgm:hierBranch val="init"/>
        </dgm:presLayoutVars>
      </dgm:prSet>
      <dgm:spPr/>
    </dgm:pt>
    <dgm:pt modelId="{FDD5D2E8-8EE5-0F4E-A46F-5AC7424DA3E3}" type="pres">
      <dgm:prSet presAssocID="{7847E7D2-28B3-6143-BA1E-6BE7405C1071}" presName="rootComposite" presStyleCnt="0"/>
      <dgm:spPr/>
    </dgm:pt>
    <dgm:pt modelId="{CD4434E7-47E6-B34C-970F-95A17A0BD21E}" type="pres">
      <dgm:prSet presAssocID="{7847E7D2-28B3-6143-BA1E-6BE7405C1071}" presName="rootText" presStyleLbl="node2" presStyleIdx="0" presStyleCnt="1" custScaleX="108376" custScaleY="340105" custLinFactNeighborX="-4373" custLinFactNeighborY="90709">
        <dgm:presLayoutVars>
          <dgm:chPref val="3"/>
        </dgm:presLayoutVars>
      </dgm:prSet>
      <dgm:spPr/>
      <dgm:t>
        <a:bodyPr/>
        <a:lstStyle/>
        <a:p>
          <a:endParaRPr lang="en-US"/>
        </a:p>
      </dgm:t>
    </dgm:pt>
    <dgm:pt modelId="{A537FCA4-681C-C44D-B472-F4B525B89E6C}" type="pres">
      <dgm:prSet presAssocID="{7847E7D2-28B3-6143-BA1E-6BE7405C1071}" presName="rootConnector" presStyleLbl="node2" presStyleIdx="0" presStyleCnt="1"/>
      <dgm:spPr/>
      <dgm:t>
        <a:bodyPr/>
        <a:lstStyle/>
        <a:p>
          <a:endParaRPr lang="en-US"/>
        </a:p>
      </dgm:t>
    </dgm:pt>
    <dgm:pt modelId="{5F3BFDC9-A4E2-0E44-AF66-2F6AA17B1278}" type="pres">
      <dgm:prSet presAssocID="{7847E7D2-28B3-6143-BA1E-6BE7405C1071}" presName="hierChild4" presStyleCnt="0"/>
      <dgm:spPr/>
    </dgm:pt>
    <dgm:pt modelId="{EB1E8FCD-00C0-364C-AE1B-35F4D8A36A10}" type="pres">
      <dgm:prSet presAssocID="{84F9B237-2135-174F-AB4A-777292FCB774}" presName="Name64" presStyleLbl="parChTrans1D3" presStyleIdx="0" presStyleCnt="2"/>
      <dgm:spPr/>
      <dgm:t>
        <a:bodyPr/>
        <a:lstStyle/>
        <a:p>
          <a:endParaRPr lang="en-US"/>
        </a:p>
      </dgm:t>
    </dgm:pt>
    <dgm:pt modelId="{BA6D87AD-E8F3-9B4E-A527-41654FDDE1B8}" type="pres">
      <dgm:prSet presAssocID="{B4FF3687-BD76-D642-B22A-F5803705CCC9}" presName="hierRoot2" presStyleCnt="0">
        <dgm:presLayoutVars>
          <dgm:hierBranch val="init"/>
        </dgm:presLayoutVars>
      </dgm:prSet>
      <dgm:spPr/>
    </dgm:pt>
    <dgm:pt modelId="{59C6C44F-F15A-4F44-8FA2-7BA4B33BDCE4}" type="pres">
      <dgm:prSet presAssocID="{B4FF3687-BD76-D642-B22A-F5803705CCC9}" presName="rootComposite" presStyleCnt="0"/>
      <dgm:spPr/>
    </dgm:pt>
    <dgm:pt modelId="{6D8B8BB2-524D-F145-9D8D-6D4B577E3F7B}" type="pres">
      <dgm:prSet presAssocID="{B4FF3687-BD76-D642-B22A-F5803705CCC9}" presName="rootText" presStyleLbl="node3" presStyleIdx="0" presStyleCnt="2" custScaleY="191955" custLinFactNeighborX="59366" custLinFactNeighborY="27443">
        <dgm:presLayoutVars>
          <dgm:chPref val="3"/>
        </dgm:presLayoutVars>
      </dgm:prSet>
      <dgm:spPr/>
      <dgm:t>
        <a:bodyPr/>
        <a:lstStyle/>
        <a:p>
          <a:endParaRPr lang="en-US"/>
        </a:p>
      </dgm:t>
    </dgm:pt>
    <dgm:pt modelId="{AEA64A95-0787-D947-9BA6-55B29D6BF9AC}" type="pres">
      <dgm:prSet presAssocID="{B4FF3687-BD76-D642-B22A-F5803705CCC9}" presName="rootConnector" presStyleLbl="node3" presStyleIdx="0" presStyleCnt="2"/>
      <dgm:spPr/>
      <dgm:t>
        <a:bodyPr/>
        <a:lstStyle/>
        <a:p>
          <a:endParaRPr lang="en-US"/>
        </a:p>
      </dgm:t>
    </dgm:pt>
    <dgm:pt modelId="{B5718AF4-78D0-B24D-AEA1-11019116941B}" type="pres">
      <dgm:prSet presAssocID="{B4FF3687-BD76-D642-B22A-F5803705CCC9}" presName="hierChild4" presStyleCnt="0"/>
      <dgm:spPr/>
    </dgm:pt>
    <dgm:pt modelId="{6DFDDFB2-6942-9F4D-BF18-1138D07D7972}" type="pres">
      <dgm:prSet presAssocID="{B4FF3687-BD76-D642-B22A-F5803705CCC9}" presName="hierChild5" presStyleCnt="0"/>
      <dgm:spPr/>
    </dgm:pt>
    <dgm:pt modelId="{D6873230-DBD6-434C-8966-2F0BF63CDF8C}" type="pres">
      <dgm:prSet presAssocID="{3BD02BFF-2262-7040-9495-026703D58130}" presName="Name64" presStyleLbl="parChTrans1D3" presStyleIdx="1" presStyleCnt="2"/>
      <dgm:spPr/>
      <dgm:t>
        <a:bodyPr/>
        <a:lstStyle/>
        <a:p>
          <a:endParaRPr lang="en-US"/>
        </a:p>
      </dgm:t>
    </dgm:pt>
    <dgm:pt modelId="{F124254F-76E5-4D4D-A0E9-6304017E33B5}" type="pres">
      <dgm:prSet presAssocID="{87CCFB1B-BDF8-724A-84BF-C1FA22982F43}" presName="hierRoot2" presStyleCnt="0">
        <dgm:presLayoutVars>
          <dgm:hierBranch val="init"/>
        </dgm:presLayoutVars>
      </dgm:prSet>
      <dgm:spPr/>
    </dgm:pt>
    <dgm:pt modelId="{269E183E-05BF-694C-AE64-412AC8D830AA}" type="pres">
      <dgm:prSet presAssocID="{87CCFB1B-BDF8-724A-84BF-C1FA22982F43}" presName="rootComposite" presStyleCnt="0"/>
      <dgm:spPr/>
    </dgm:pt>
    <dgm:pt modelId="{1F52A487-9A6E-0B43-9D3F-57D86572E4F7}" type="pres">
      <dgm:prSet presAssocID="{87CCFB1B-BDF8-724A-84BF-C1FA22982F43}" presName="rootText" presStyleLbl="node3" presStyleIdx="1" presStyleCnt="2" custScaleY="163060" custLinFactNeighborX="59366" custLinFactNeighborY="31665">
        <dgm:presLayoutVars>
          <dgm:chPref val="3"/>
        </dgm:presLayoutVars>
      </dgm:prSet>
      <dgm:spPr/>
      <dgm:t>
        <a:bodyPr/>
        <a:lstStyle/>
        <a:p>
          <a:endParaRPr lang="en-US"/>
        </a:p>
      </dgm:t>
    </dgm:pt>
    <dgm:pt modelId="{6BF1792A-5DBA-8D45-9066-7CAC3A456ED3}" type="pres">
      <dgm:prSet presAssocID="{87CCFB1B-BDF8-724A-84BF-C1FA22982F43}" presName="rootConnector" presStyleLbl="node3" presStyleIdx="1" presStyleCnt="2"/>
      <dgm:spPr/>
      <dgm:t>
        <a:bodyPr/>
        <a:lstStyle/>
        <a:p>
          <a:endParaRPr lang="en-US"/>
        </a:p>
      </dgm:t>
    </dgm:pt>
    <dgm:pt modelId="{31511544-EAA9-964A-B64A-CEDDA89F778C}" type="pres">
      <dgm:prSet presAssocID="{87CCFB1B-BDF8-724A-84BF-C1FA22982F43}" presName="hierChild4" presStyleCnt="0"/>
      <dgm:spPr/>
    </dgm:pt>
    <dgm:pt modelId="{E6B13631-B904-E94D-BEFD-E3BD54DF5350}" type="pres">
      <dgm:prSet presAssocID="{87CCFB1B-BDF8-724A-84BF-C1FA22982F43}" presName="hierChild5" presStyleCnt="0"/>
      <dgm:spPr/>
    </dgm:pt>
    <dgm:pt modelId="{7D0CCED6-1465-0D41-80CD-886E0EA3A7A2}" type="pres">
      <dgm:prSet presAssocID="{7847E7D2-28B3-6143-BA1E-6BE7405C1071}" presName="hierChild5" presStyleCnt="0"/>
      <dgm:spPr/>
    </dgm:pt>
    <dgm:pt modelId="{E13969C7-9919-1240-BF22-CCF085AE25E8}" type="pres">
      <dgm:prSet presAssocID="{845A3440-E8F3-B44C-B2DB-FC306D2B6B35}" presName="hierChild3" presStyleCnt="0"/>
      <dgm:spPr/>
    </dgm:pt>
    <dgm:pt modelId="{2E0C4D9A-2E8C-4F9B-A7AF-B85586099A35}" type="pres">
      <dgm:prSet presAssocID="{52437869-11D6-449F-A21B-7E2E829D09A4}" presName="hierRoot1" presStyleCnt="0">
        <dgm:presLayoutVars>
          <dgm:hierBranch val="init"/>
        </dgm:presLayoutVars>
      </dgm:prSet>
      <dgm:spPr/>
    </dgm:pt>
    <dgm:pt modelId="{250458F8-3BB5-46C4-BC3F-0E6E0D2453F2}" type="pres">
      <dgm:prSet presAssocID="{52437869-11D6-449F-A21B-7E2E829D09A4}" presName="rootComposite1" presStyleCnt="0"/>
      <dgm:spPr/>
    </dgm:pt>
    <dgm:pt modelId="{C65361CA-6F50-46ED-958D-86705C6C5714}" type="pres">
      <dgm:prSet presAssocID="{52437869-11D6-449F-A21B-7E2E829D09A4}" presName="rootText1" presStyleLbl="node0" presStyleIdx="1" presStyleCnt="2" custScaleX="153821" custLinFactX="4854" custLinFactY="-200000" custLinFactNeighborX="100000" custLinFactNeighborY="-278486">
        <dgm:presLayoutVars>
          <dgm:chPref val="3"/>
        </dgm:presLayoutVars>
      </dgm:prSet>
      <dgm:spPr/>
      <dgm:t>
        <a:bodyPr/>
        <a:lstStyle/>
        <a:p>
          <a:endParaRPr lang="en-US"/>
        </a:p>
      </dgm:t>
    </dgm:pt>
    <dgm:pt modelId="{5C27D4B8-7CB9-4DD4-A1EC-81B336F4A3B0}" type="pres">
      <dgm:prSet presAssocID="{52437869-11D6-449F-A21B-7E2E829D09A4}" presName="rootConnector1" presStyleLbl="asst0" presStyleIdx="0" presStyleCnt="0"/>
      <dgm:spPr/>
      <dgm:t>
        <a:bodyPr/>
        <a:lstStyle/>
        <a:p>
          <a:endParaRPr lang="en-US"/>
        </a:p>
      </dgm:t>
    </dgm:pt>
    <dgm:pt modelId="{E4E51441-451A-451D-BA80-44A4A75E0739}" type="pres">
      <dgm:prSet presAssocID="{52437869-11D6-449F-A21B-7E2E829D09A4}" presName="hierChild2" presStyleCnt="0"/>
      <dgm:spPr/>
    </dgm:pt>
    <dgm:pt modelId="{F48A1A38-EAC1-4E02-86A2-0E4D1E2BC8AE}" type="pres">
      <dgm:prSet presAssocID="{52437869-11D6-449F-A21B-7E2E829D09A4}" presName="hierChild3" presStyleCnt="0"/>
      <dgm:spPr/>
    </dgm:pt>
  </dgm:ptLst>
  <dgm:cxnLst>
    <dgm:cxn modelId="{134FA865-2849-44FE-AEEA-80FA9450BEC2}" type="presOf" srcId="{CE221BBF-D8CF-794A-9E09-FD877968E447}" destId="{9621EB18-C47B-1E40-8B05-E4E91387C5E0}" srcOrd="0" destOrd="0" presId="urn:microsoft.com/office/officeart/2009/3/layout/HorizontalOrganizationChart"/>
    <dgm:cxn modelId="{09AB18CF-F5A6-4470-828B-315E81E9C1FC}" type="presOf" srcId="{87CCFB1B-BDF8-724A-84BF-C1FA22982F43}" destId="{1F52A487-9A6E-0B43-9D3F-57D86572E4F7}" srcOrd="0" destOrd="0" presId="urn:microsoft.com/office/officeart/2009/3/layout/HorizontalOrganizationChart"/>
    <dgm:cxn modelId="{B2A33CF3-0CDA-3642-9509-C319651AB12D}" srcId="{7847E7D2-28B3-6143-BA1E-6BE7405C1071}" destId="{87CCFB1B-BDF8-724A-84BF-C1FA22982F43}" srcOrd="1" destOrd="0" parTransId="{3BD02BFF-2262-7040-9495-026703D58130}" sibTransId="{712D54B8-02C8-8E47-9521-E90157B93517}"/>
    <dgm:cxn modelId="{3C161E46-99FF-4B91-9FDD-88D2FFF38064}" type="presOf" srcId="{845A3440-E8F3-B44C-B2DB-FC306D2B6B35}" destId="{F6780F75-E329-1049-88A1-58A99AAC039F}" srcOrd="1" destOrd="0" presId="urn:microsoft.com/office/officeart/2009/3/layout/HorizontalOrganizationChart"/>
    <dgm:cxn modelId="{17744729-2E55-F448-8806-A13CA8674941}" srcId="{7847E7D2-28B3-6143-BA1E-6BE7405C1071}" destId="{B4FF3687-BD76-D642-B22A-F5803705CCC9}" srcOrd="0" destOrd="0" parTransId="{84F9B237-2135-174F-AB4A-777292FCB774}" sibTransId="{FFA2AB35-1B6F-7D40-B5C5-76994389A5C7}"/>
    <dgm:cxn modelId="{D658C566-60A7-4AE7-B3C0-6D047926933C}" type="presOf" srcId="{B4FF3687-BD76-D642-B22A-F5803705CCC9}" destId="{AEA64A95-0787-D947-9BA6-55B29D6BF9AC}" srcOrd="1" destOrd="0" presId="urn:microsoft.com/office/officeart/2009/3/layout/HorizontalOrganizationChart"/>
    <dgm:cxn modelId="{3D2DCAE8-54D7-4A5C-BB1B-CB654D556F6F}" type="presOf" srcId="{B4FF3687-BD76-D642-B22A-F5803705CCC9}" destId="{6D8B8BB2-524D-F145-9D8D-6D4B577E3F7B}" srcOrd="0" destOrd="0" presId="urn:microsoft.com/office/officeart/2009/3/layout/HorizontalOrganizationChart"/>
    <dgm:cxn modelId="{E69DFAF3-34C0-6344-B04D-197E5A96B550}" srcId="{845A3440-E8F3-B44C-B2DB-FC306D2B6B35}" destId="{7847E7D2-28B3-6143-BA1E-6BE7405C1071}" srcOrd="0" destOrd="0" parTransId="{6D19EA92-FF45-424C-B6F6-FFA3B3323D15}" sibTransId="{2C97BAB4-CE80-4F46-A436-1B3BF1887FD1}"/>
    <dgm:cxn modelId="{687994BE-9E20-4227-9F39-87820FF4065A}" type="presOf" srcId="{7847E7D2-28B3-6143-BA1E-6BE7405C1071}" destId="{A537FCA4-681C-C44D-B472-F4B525B89E6C}" srcOrd="1" destOrd="0" presId="urn:microsoft.com/office/officeart/2009/3/layout/HorizontalOrganizationChart"/>
    <dgm:cxn modelId="{F113F01C-7281-4BCA-9962-720C87FA1D07}" type="presOf" srcId="{84F9B237-2135-174F-AB4A-777292FCB774}" destId="{EB1E8FCD-00C0-364C-AE1B-35F4D8A36A10}" srcOrd="0" destOrd="0" presId="urn:microsoft.com/office/officeart/2009/3/layout/HorizontalOrganizationChart"/>
    <dgm:cxn modelId="{FEEFEA97-81BF-4DCA-9937-F6CC5B0672A8}" type="presOf" srcId="{52437869-11D6-449F-A21B-7E2E829D09A4}" destId="{C65361CA-6F50-46ED-958D-86705C6C5714}" srcOrd="0" destOrd="0" presId="urn:microsoft.com/office/officeart/2009/3/layout/HorizontalOrganizationChart"/>
    <dgm:cxn modelId="{B91482C2-7530-4A49-95AC-DAA497354096}" srcId="{CE221BBF-D8CF-794A-9E09-FD877968E447}" destId="{52437869-11D6-449F-A21B-7E2E829D09A4}" srcOrd="1" destOrd="0" parTransId="{F439B3F1-726A-4243-951B-F7F41DB2C8EA}" sibTransId="{5C1960D4-792A-4F8E-9033-08A9BB05CDFC}"/>
    <dgm:cxn modelId="{616669FA-C3CD-42AB-8278-9105B9940CE1}" type="presOf" srcId="{87CCFB1B-BDF8-724A-84BF-C1FA22982F43}" destId="{6BF1792A-5DBA-8D45-9066-7CAC3A456ED3}" srcOrd="1" destOrd="0" presId="urn:microsoft.com/office/officeart/2009/3/layout/HorizontalOrganizationChart"/>
    <dgm:cxn modelId="{6E378047-24D3-415A-852C-5A2910FBB7F8}" type="presOf" srcId="{7847E7D2-28B3-6143-BA1E-6BE7405C1071}" destId="{CD4434E7-47E6-B34C-970F-95A17A0BD21E}" srcOrd="0" destOrd="0" presId="urn:microsoft.com/office/officeart/2009/3/layout/HorizontalOrganizationChart"/>
    <dgm:cxn modelId="{9075F9AF-A713-4CD4-BE0A-00EF4DC3E2FF}" type="presOf" srcId="{6D19EA92-FF45-424C-B6F6-FFA3B3323D15}" destId="{8FCFB085-B80A-DB4D-993A-CF16BE54DF9A}" srcOrd="0" destOrd="0" presId="urn:microsoft.com/office/officeart/2009/3/layout/HorizontalOrganizationChart"/>
    <dgm:cxn modelId="{2B2BB869-003F-0046-AA1D-D903463900E3}" srcId="{CE221BBF-D8CF-794A-9E09-FD877968E447}" destId="{845A3440-E8F3-B44C-B2DB-FC306D2B6B35}" srcOrd="0" destOrd="0" parTransId="{9FC85023-7FCC-9141-8319-7FD24530BAE4}" sibTransId="{F30E8E49-15B7-E24E-B4FE-80047CA18C4F}"/>
    <dgm:cxn modelId="{2A43076A-1A13-40AA-B6BB-C162C32569C0}" type="presOf" srcId="{845A3440-E8F3-B44C-B2DB-FC306D2B6B35}" destId="{22609BE5-B10C-F747-8EC8-8423A42AC135}" srcOrd="0" destOrd="0" presId="urn:microsoft.com/office/officeart/2009/3/layout/HorizontalOrganizationChart"/>
    <dgm:cxn modelId="{8630803F-451C-463A-BC30-40FC263C7859}" type="presOf" srcId="{52437869-11D6-449F-A21B-7E2E829D09A4}" destId="{5C27D4B8-7CB9-4DD4-A1EC-81B336F4A3B0}" srcOrd="1" destOrd="0" presId="urn:microsoft.com/office/officeart/2009/3/layout/HorizontalOrganizationChart"/>
    <dgm:cxn modelId="{C82E1C77-666F-4D08-A175-A4FC480AE02A}" type="presOf" srcId="{3BD02BFF-2262-7040-9495-026703D58130}" destId="{D6873230-DBD6-434C-8966-2F0BF63CDF8C}" srcOrd="0" destOrd="0" presId="urn:microsoft.com/office/officeart/2009/3/layout/HorizontalOrganizationChart"/>
    <dgm:cxn modelId="{74113144-F1DA-4FC0-9C3B-48BAFB7C2E8E}" type="presParOf" srcId="{9621EB18-C47B-1E40-8B05-E4E91387C5E0}" destId="{5644728A-D711-E144-AD0C-BCFAFD4EE8A6}" srcOrd="0" destOrd="0" presId="urn:microsoft.com/office/officeart/2009/3/layout/HorizontalOrganizationChart"/>
    <dgm:cxn modelId="{B0EF1F98-39DA-46BD-96C7-403082281B2E}" type="presParOf" srcId="{5644728A-D711-E144-AD0C-BCFAFD4EE8A6}" destId="{7BE905CC-9EEE-A440-ABB2-B3BE3BC651B7}" srcOrd="0" destOrd="0" presId="urn:microsoft.com/office/officeart/2009/3/layout/HorizontalOrganizationChart"/>
    <dgm:cxn modelId="{3B0BFC31-6F5F-444E-963B-31E0D5362DF8}" type="presParOf" srcId="{7BE905CC-9EEE-A440-ABB2-B3BE3BC651B7}" destId="{22609BE5-B10C-F747-8EC8-8423A42AC135}" srcOrd="0" destOrd="0" presId="urn:microsoft.com/office/officeart/2009/3/layout/HorizontalOrganizationChart"/>
    <dgm:cxn modelId="{8E27E923-25CE-489D-98EF-EDBC6CA39DAB}" type="presParOf" srcId="{7BE905CC-9EEE-A440-ABB2-B3BE3BC651B7}" destId="{F6780F75-E329-1049-88A1-58A99AAC039F}" srcOrd="1" destOrd="0" presId="urn:microsoft.com/office/officeart/2009/3/layout/HorizontalOrganizationChart"/>
    <dgm:cxn modelId="{B7C2267C-A780-4AE3-8FB1-F1DF0B4CC7E5}" type="presParOf" srcId="{5644728A-D711-E144-AD0C-BCFAFD4EE8A6}" destId="{AE94635C-4B0B-6144-A77D-6EB7C845E23A}" srcOrd="1" destOrd="0" presId="urn:microsoft.com/office/officeart/2009/3/layout/HorizontalOrganizationChart"/>
    <dgm:cxn modelId="{2D1B5919-734D-424B-94D7-627AD9CF9CFF}" type="presParOf" srcId="{AE94635C-4B0B-6144-A77D-6EB7C845E23A}" destId="{8FCFB085-B80A-DB4D-993A-CF16BE54DF9A}" srcOrd="0" destOrd="0" presId="urn:microsoft.com/office/officeart/2009/3/layout/HorizontalOrganizationChart"/>
    <dgm:cxn modelId="{0177CDE1-AB3D-4FD5-860D-E345F366254F}" type="presParOf" srcId="{AE94635C-4B0B-6144-A77D-6EB7C845E23A}" destId="{0FF3E50E-7DC0-4F4A-8592-72B7E77D426D}" srcOrd="1" destOrd="0" presId="urn:microsoft.com/office/officeart/2009/3/layout/HorizontalOrganizationChart"/>
    <dgm:cxn modelId="{1DEF69D6-51D2-416D-8444-AC0A578CF0C9}" type="presParOf" srcId="{0FF3E50E-7DC0-4F4A-8592-72B7E77D426D}" destId="{FDD5D2E8-8EE5-0F4E-A46F-5AC7424DA3E3}" srcOrd="0" destOrd="0" presId="urn:microsoft.com/office/officeart/2009/3/layout/HorizontalOrganizationChart"/>
    <dgm:cxn modelId="{E6832CFD-B933-4231-9870-6D9C1F3ADBAE}" type="presParOf" srcId="{FDD5D2E8-8EE5-0F4E-A46F-5AC7424DA3E3}" destId="{CD4434E7-47E6-B34C-970F-95A17A0BD21E}" srcOrd="0" destOrd="0" presId="urn:microsoft.com/office/officeart/2009/3/layout/HorizontalOrganizationChart"/>
    <dgm:cxn modelId="{CCF2D140-70A5-4B5B-8EFE-7F39B84A7724}" type="presParOf" srcId="{FDD5D2E8-8EE5-0F4E-A46F-5AC7424DA3E3}" destId="{A537FCA4-681C-C44D-B472-F4B525B89E6C}" srcOrd="1" destOrd="0" presId="urn:microsoft.com/office/officeart/2009/3/layout/HorizontalOrganizationChart"/>
    <dgm:cxn modelId="{0816F382-12A3-49F3-AA81-7A532E107E6B}" type="presParOf" srcId="{0FF3E50E-7DC0-4F4A-8592-72B7E77D426D}" destId="{5F3BFDC9-A4E2-0E44-AF66-2F6AA17B1278}" srcOrd="1" destOrd="0" presId="urn:microsoft.com/office/officeart/2009/3/layout/HorizontalOrganizationChart"/>
    <dgm:cxn modelId="{0A0ECADA-02F7-43BB-B0A8-E7B0C2715FED}" type="presParOf" srcId="{5F3BFDC9-A4E2-0E44-AF66-2F6AA17B1278}" destId="{EB1E8FCD-00C0-364C-AE1B-35F4D8A36A10}" srcOrd="0" destOrd="0" presId="urn:microsoft.com/office/officeart/2009/3/layout/HorizontalOrganizationChart"/>
    <dgm:cxn modelId="{645BB6A9-7883-4ED2-A367-DB697B53C826}" type="presParOf" srcId="{5F3BFDC9-A4E2-0E44-AF66-2F6AA17B1278}" destId="{BA6D87AD-E8F3-9B4E-A527-41654FDDE1B8}" srcOrd="1" destOrd="0" presId="urn:microsoft.com/office/officeart/2009/3/layout/HorizontalOrganizationChart"/>
    <dgm:cxn modelId="{D860FC6B-D634-407E-8008-0154244EF7A6}" type="presParOf" srcId="{BA6D87AD-E8F3-9B4E-A527-41654FDDE1B8}" destId="{59C6C44F-F15A-4F44-8FA2-7BA4B33BDCE4}" srcOrd="0" destOrd="0" presId="urn:microsoft.com/office/officeart/2009/3/layout/HorizontalOrganizationChart"/>
    <dgm:cxn modelId="{68DF2599-05B0-49B7-BA92-E7D8E071E24E}" type="presParOf" srcId="{59C6C44F-F15A-4F44-8FA2-7BA4B33BDCE4}" destId="{6D8B8BB2-524D-F145-9D8D-6D4B577E3F7B}" srcOrd="0" destOrd="0" presId="urn:microsoft.com/office/officeart/2009/3/layout/HorizontalOrganizationChart"/>
    <dgm:cxn modelId="{7ABD68F1-D4F7-4A1A-A376-34ABCA9E0869}" type="presParOf" srcId="{59C6C44F-F15A-4F44-8FA2-7BA4B33BDCE4}" destId="{AEA64A95-0787-D947-9BA6-55B29D6BF9AC}" srcOrd="1" destOrd="0" presId="urn:microsoft.com/office/officeart/2009/3/layout/HorizontalOrganizationChart"/>
    <dgm:cxn modelId="{B05156ED-5F30-49DD-B11B-6E4888D2ADF0}" type="presParOf" srcId="{BA6D87AD-E8F3-9B4E-A527-41654FDDE1B8}" destId="{B5718AF4-78D0-B24D-AEA1-11019116941B}" srcOrd="1" destOrd="0" presId="urn:microsoft.com/office/officeart/2009/3/layout/HorizontalOrganizationChart"/>
    <dgm:cxn modelId="{5D28C928-B7A3-4BFA-95D6-EA2BCBF2248C}" type="presParOf" srcId="{BA6D87AD-E8F3-9B4E-A527-41654FDDE1B8}" destId="{6DFDDFB2-6942-9F4D-BF18-1138D07D7972}" srcOrd="2" destOrd="0" presId="urn:microsoft.com/office/officeart/2009/3/layout/HorizontalOrganizationChart"/>
    <dgm:cxn modelId="{09346C51-246F-4E54-8FF5-E52F608B132E}" type="presParOf" srcId="{5F3BFDC9-A4E2-0E44-AF66-2F6AA17B1278}" destId="{D6873230-DBD6-434C-8966-2F0BF63CDF8C}" srcOrd="2" destOrd="0" presId="urn:microsoft.com/office/officeart/2009/3/layout/HorizontalOrganizationChart"/>
    <dgm:cxn modelId="{D8AD6FF2-4FC1-473C-92BB-4347603DF8FE}" type="presParOf" srcId="{5F3BFDC9-A4E2-0E44-AF66-2F6AA17B1278}" destId="{F124254F-76E5-4D4D-A0E9-6304017E33B5}" srcOrd="3" destOrd="0" presId="urn:microsoft.com/office/officeart/2009/3/layout/HorizontalOrganizationChart"/>
    <dgm:cxn modelId="{71F81E1D-2F08-4061-A010-161B4712F202}" type="presParOf" srcId="{F124254F-76E5-4D4D-A0E9-6304017E33B5}" destId="{269E183E-05BF-694C-AE64-412AC8D830AA}" srcOrd="0" destOrd="0" presId="urn:microsoft.com/office/officeart/2009/3/layout/HorizontalOrganizationChart"/>
    <dgm:cxn modelId="{52E90A67-0EAC-4154-8F17-6F05F75108C1}" type="presParOf" srcId="{269E183E-05BF-694C-AE64-412AC8D830AA}" destId="{1F52A487-9A6E-0B43-9D3F-57D86572E4F7}" srcOrd="0" destOrd="0" presId="urn:microsoft.com/office/officeart/2009/3/layout/HorizontalOrganizationChart"/>
    <dgm:cxn modelId="{BC771B8A-AE56-4CA7-BC89-67E8DDE8C72D}" type="presParOf" srcId="{269E183E-05BF-694C-AE64-412AC8D830AA}" destId="{6BF1792A-5DBA-8D45-9066-7CAC3A456ED3}" srcOrd="1" destOrd="0" presId="urn:microsoft.com/office/officeart/2009/3/layout/HorizontalOrganizationChart"/>
    <dgm:cxn modelId="{5A542C9D-83AE-46B1-ABB4-029A00D8A58B}" type="presParOf" srcId="{F124254F-76E5-4D4D-A0E9-6304017E33B5}" destId="{31511544-EAA9-964A-B64A-CEDDA89F778C}" srcOrd="1" destOrd="0" presId="urn:microsoft.com/office/officeart/2009/3/layout/HorizontalOrganizationChart"/>
    <dgm:cxn modelId="{E52AE019-67D1-456F-BE16-2F68BE24B8E9}" type="presParOf" srcId="{F124254F-76E5-4D4D-A0E9-6304017E33B5}" destId="{E6B13631-B904-E94D-BEFD-E3BD54DF5350}" srcOrd="2" destOrd="0" presId="urn:microsoft.com/office/officeart/2009/3/layout/HorizontalOrganizationChart"/>
    <dgm:cxn modelId="{F6922808-8570-4CFE-BC18-51F7C1E836B5}" type="presParOf" srcId="{0FF3E50E-7DC0-4F4A-8592-72B7E77D426D}" destId="{7D0CCED6-1465-0D41-80CD-886E0EA3A7A2}" srcOrd="2" destOrd="0" presId="urn:microsoft.com/office/officeart/2009/3/layout/HorizontalOrganizationChart"/>
    <dgm:cxn modelId="{066A4A69-28DC-41D0-9D07-AED6C32C7BEF}" type="presParOf" srcId="{5644728A-D711-E144-AD0C-BCFAFD4EE8A6}" destId="{E13969C7-9919-1240-BF22-CCF085AE25E8}" srcOrd="2" destOrd="0" presId="urn:microsoft.com/office/officeart/2009/3/layout/HorizontalOrganizationChart"/>
    <dgm:cxn modelId="{0FB63C7F-C364-406B-BDAC-630F3297E2A8}" type="presParOf" srcId="{9621EB18-C47B-1E40-8B05-E4E91387C5E0}" destId="{2E0C4D9A-2E8C-4F9B-A7AF-B85586099A35}" srcOrd="1" destOrd="0" presId="urn:microsoft.com/office/officeart/2009/3/layout/HorizontalOrganizationChart"/>
    <dgm:cxn modelId="{DCFCF45F-3D56-429E-B1E1-1C9E9259034F}" type="presParOf" srcId="{2E0C4D9A-2E8C-4F9B-A7AF-B85586099A35}" destId="{250458F8-3BB5-46C4-BC3F-0E6E0D2453F2}" srcOrd="0" destOrd="0" presId="urn:microsoft.com/office/officeart/2009/3/layout/HorizontalOrganizationChart"/>
    <dgm:cxn modelId="{76B6987E-CB2F-419B-B6A1-84B688611A8C}" type="presParOf" srcId="{250458F8-3BB5-46C4-BC3F-0E6E0D2453F2}" destId="{C65361CA-6F50-46ED-958D-86705C6C5714}" srcOrd="0" destOrd="0" presId="urn:microsoft.com/office/officeart/2009/3/layout/HorizontalOrganizationChart"/>
    <dgm:cxn modelId="{32C46430-555A-4E64-A7A2-F80DB8B74A97}" type="presParOf" srcId="{250458F8-3BB5-46C4-BC3F-0E6E0D2453F2}" destId="{5C27D4B8-7CB9-4DD4-A1EC-81B336F4A3B0}" srcOrd="1" destOrd="0" presId="urn:microsoft.com/office/officeart/2009/3/layout/HorizontalOrganizationChart"/>
    <dgm:cxn modelId="{1F10CE5D-1952-40A3-8D94-D09D2239375F}" type="presParOf" srcId="{2E0C4D9A-2E8C-4F9B-A7AF-B85586099A35}" destId="{E4E51441-451A-451D-BA80-44A4A75E0739}" srcOrd="1" destOrd="0" presId="urn:microsoft.com/office/officeart/2009/3/layout/HorizontalOrganizationChart"/>
    <dgm:cxn modelId="{C82D2E47-7254-4FA5-AD44-8436EC6975A4}" type="presParOf" srcId="{2E0C4D9A-2E8C-4F9B-A7AF-B85586099A35}" destId="{F48A1A38-EAC1-4E02-86A2-0E4D1E2BC8AE}" srcOrd="2" destOrd="0" presId="urn:microsoft.com/office/officeart/2009/3/layout/HorizontalOrganizationChar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873230-DBD6-434C-8966-2F0BF63CDF8C}">
      <dsp:nvSpPr>
        <dsp:cNvPr id="0" name=""/>
        <dsp:cNvSpPr/>
      </dsp:nvSpPr>
      <dsp:spPr>
        <a:xfrm>
          <a:off x="4586830" y="1426611"/>
          <a:ext cx="1264476" cy="264475"/>
        </a:xfrm>
        <a:custGeom>
          <a:avLst/>
          <a:gdLst/>
          <a:ahLst/>
          <a:cxnLst/>
          <a:rect l="0" t="0" r="0" b="0"/>
          <a:pathLst>
            <a:path>
              <a:moveTo>
                <a:pt x="0" y="0"/>
              </a:moveTo>
              <a:lnTo>
                <a:pt x="1113474" y="0"/>
              </a:lnTo>
              <a:lnTo>
                <a:pt x="1113474" y="264475"/>
              </a:lnTo>
              <a:lnTo>
                <a:pt x="1264476" y="264475"/>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B1E8FCD-00C0-364C-AE1B-35F4D8A36A10}">
      <dsp:nvSpPr>
        <dsp:cNvPr id="0" name=""/>
        <dsp:cNvSpPr/>
      </dsp:nvSpPr>
      <dsp:spPr>
        <a:xfrm>
          <a:off x="4586830" y="665367"/>
          <a:ext cx="1264476" cy="761243"/>
        </a:xfrm>
        <a:custGeom>
          <a:avLst/>
          <a:gdLst/>
          <a:ahLst/>
          <a:cxnLst/>
          <a:rect l="0" t="0" r="0" b="0"/>
          <a:pathLst>
            <a:path>
              <a:moveTo>
                <a:pt x="0" y="761243"/>
              </a:moveTo>
              <a:lnTo>
                <a:pt x="1113474" y="761243"/>
              </a:lnTo>
              <a:lnTo>
                <a:pt x="1113474" y="0"/>
              </a:lnTo>
              <a:lnTo>
                <a:pt x="1264476" y="0"/>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FCFB085-B80A-DB4D-993A-CF16BE54DF9A}">
      <dsp:nvSpPr>
        <dsp:cNvPr id="0" name=""/>
        <dsp:cNvSpPr/>
      </dsp:nvSpPr>
      <dsp:spPr>
        <a:xfrm>
          <a:off x="2280197" y="1202721"/>
          <a:ext cx="670132" cy="223890"/>
        </a:xfrm>
        <a:custGeom>
          <a:avLst/>
          <a:gdLst/>
          <a:ahLst/>
          <a:cxnLst/>
          <a:rect l="0" t="0" r="0" b="0"/>
          <a:pathLst>
            <a:path>
              <a:moveTo>
                <a:pt x="0" y="0"/>
              </a:moveTo>
              <a:lnTo>
                <a:pt x="519130" y="0"/>
              </a:lnTo>
              <a:lnTo>
                <a:pt x="519130" y="223890"/>
              </a:lnTo>
              <a:lnTo>
                <a:pt x="670132" y="22389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2609BE5-B10C-F747-8EC8-8423A42AC135}">
      <dsp:nvSpPr>
        <dsp:cNvPr id="0" name=""/>
        <dsp:cNvSpPr/>
      </dsp:nvSpPr>
      <dsp:spPr>
        <a:xfrm>
          <a:off x="497119" y="195640"/>
          <a:ext cx="1783078" cy="201416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t>Stage IB- IIIA</a:t>
          </a:r>
        </a:p>
        <a:p>
          <a:pPr lvl="0" algn="ctr" defTabSz="889000">
            <a:lnSpc>
              <a:spcPct val="90000"/>
            </a:lnSpc>
            <a:spcBef>
              <a:spcPct val="0"/>
            </a:spcBef>
            <a:spcAft>
              <a:spcPct val="35000"/>
            </a:spcAft>
          </a:pPr>
          <a:r>
            <a:rPr lang="en-US" sz="2000" b="1" kern="1200" dirty="0" smtClean="0"/>
            <a:t> NSCLC</a:t>
          </a:r>
        </a:p>
        <a:p>
          <a:pPr lvl="0" algn="ctr" defTabSz="889000">
            <a:lnSpc>
              <a:spcPct val="90000"/>
            </a:lnSpc>
            <a:spcBef>
              <a:spcPct val="0"/>
            </a:spcBef>
            <a:spcAft>
              <a:spcPct val="35000"/>
            </a:spcAft>
          </a:pPr>
          <a:endParaRPr lang="en-US" sz="2000" b="1" kern="1200" dirty="0" smtClean="0"/>
        </a:p>
        <a:p>
          <a:pPr lvl="0" algn="ctr" defTabSz="889000">
            <a:lnSpc>
              <a:spcPct val="90000"/>
            </a:lnSpc>
            <a:spcBef>
              <a:spcPct val="0"/>
            </a:spcBef>
            <a:spcAft>
              <a:spcPct val="35000"/>
            </a:spcAft>
          </a:pPr>
          <a:r>
            <a:rPr lang="en-US" sz="2000" b="1" kern="1200" dirty="0" smtClean="0"/>
            <a:t>Complete Surgical Resection</a:t>
          </a:r>
          <a:endParaRPr lang="en-US" sz="2000" b="1" kern="1200" dirty="0"/>
        </a:p>
      </dsp:txBody>
      <dsp:txXfrm>
        <a:off x="497119" y="195640"/>
        <a:ext cx="1783078" cy="2014160"/>
      </dsp:txXfrm>
    </dsp:sp>
    <dsp:sp modelId="{CD4434E7-47E6-B34C-970F-95A17A0BD21E}">
      <dsp:nvSpPr>
        <dsp:cNvPr id="0" name=""/>
        <dsp:cNvSpPr/>
      </dsp:nvSpPr>
      <dsp:spPr>
        <a:xfrm>
          <a:off x="2950329" y="643423"/>
          <a:ext cx="1636500" cy="1566375"/>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t>Adjuvant Therapy</a:t>
          </a:r>
        </a:p>
        <a:p>
          <a:pPr lvl="0" algn="ctr" defTabSz="889000">
            <a:lnSpc>
              <a:spcPct val="90000"/>
            </a:lnSpc>
            <a:spcBef>
              <a:spcPct val="0"/>
            </a:spcBef>
            <a:spcAft>
              <a:spcPct val="35000"/>
            </a:spcAft>
          </a:pPr>
          <a:r>
            <a:rPr lang="en-US" sz="2000" b="1" kern="1200" dirty="0" smtClean="0"/>
            <a:t>(if indicated)</a:t>
          </a:r>
          <a:endParaRPr lang="en-US" sz="2000" b="1" kern="1200" dirty="0"/>
        </a:p>
      </dsp:txBody>
      <dsp:txXfrm>
        <a:off x="2950329" y="643423"/>
        <a:ext cx="1636500" cy="1566375"/>
      </dsp:txXfrm>
    </dsp:sp>
    <dsp:sp modelId="{6D8B8BB2-524D-F145-9D8D-6D4B577E3F7B}">
      <dsp:nvSpPr>
        <dsp:cNvPr id="0" name=""/>
        <dsp:cNvSpPr/>
      </dsp:nvSpPr>
      <dsp:spPr>
        <a:xfrm>
          <a:off x="5851306" y="223337"/>
          <a:ext cx="1510021" cy="88406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err="1" smtClean="0"/>
            <a:t>Crizotinib</a:t>
          </a:r>
          <a:endParaRPr lang="en-US" sz="2000" b="1" kern="1200" dirty="0" smtClean="0"/>
        </a:p>
        <a:p>
          <a:pPr lvl="0" algn="ctr" defTabSz="889000">
            <a:lnSpc>
              <a:spcPct val="90000"/>
            </a:lnSpc>
            <a:spcBef>
              <a:spcPct val="0"/>
            </a:spcBef>
            <a:spcAft>
              <a:spcPct val="35000"/>
            </a:spcAft>
          </a:pPr>
          <a:r>
            <a:rPr lang="en-US" sz="2000" b="1" kern="1200" dirty="0" smtClean="0"/>
            <a:t>X 2 years</a:t>
          </a:r>
          <a:endParaRPr lang="en-US" sz="2000" b="1" kern="1200" dirty="0"/>
        </a:p>
      </dsp:txBody>
      <dsp:txXfrm>
        <a:off x="5851306" y="223337"/>
        <a:ext cx="1510021" cy="884061"/>
      </dsp:txXfrm>
    </dsp:sp>
    <dsp:sp modelId="{1F52A487-9A6E-0B43-9D3F-57D86572E4F7}">
      <dsp:nvSpPr>
        <dsp:cNvPr id="0" name=""/>
        <dsp:cNvSpPr/>
      </dsp:nvSpPr>
      <dsp:spPr>
        <a:xfrm>
          <a:off x="5851306" y="1315595"/>
          <a:ext cx="1510021" cy="750983"/>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t>Placebo</a:t>
          </a:r>
          <a:endParaRPr lang="en-US" sz="2000" b="1" kern="1200" dirty="0"/>
        </a:p>
      </dsp:txBody>
      <dsp:txXfrm>
        <a:off x="5851306" y="1315595"/>
        <a:ext cx="1510021" cy="750983"/>
      </dsp:txXfrm>
    </dsp:sp>
    <dsp:sp modelId="{C65361CA-6F50-46ED-958D-86705C6C5714}">
      <dsp:nvSpPr>
        <dsp:cNvPr id="0" name=""/>
        <dsp:cNvSpPr/>
      </dsp:nvSpPr>
      <dsp:spPr>
        <a:xfrm>
          <a:off x="2671776" y="980"/>
          <a:ext cx="2117321" cy="46055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t>Screen for ALK+ cancers</a:t>
          </a:r>
          <a:endParaRPr lang="en-US" sz="1800" b="1" kern="1200" dirty="0"/>
        </a:p>
      </dsp:txBody>
      <dsp:txXfrm>
        <a:off x="2671776" y="980"/>
        <a:ext cx="2117321" cy="4605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873230-DBD6-434C-8966-2F0BF63CDF8C}">
      <dsp:nvSpPr>
        <dsp:cNvPr id="0" name=""/>
        <dsp:cNvSpPr/>
      </dsp:nvSpPr>
      <dsp:spPr>
        <a:xfrm>
          <a:off x="4586830" y="1426611"/>
          <a:ext cx="1264476" cy="264475"/>
        </a:xfrm>
        <a:custGeom>
          <a:avLst/>
          <a:gdLst/>
          <a:ahLst/>
          <a:cxnLst/>
          <a:rect l="0" t="0" r="0" b="0"/>
          <a:pathLst>
            <a:path>
              <a:moveTo>
                <a:pt x="0" y="0"/>
              </a:moveTo>
              <a:lnTo>
                <a:pt x="1113474" y="0"/>
              </a:lnTo>
              <a:lnTo>
                <a:pt x="1113474" y="264475"/>
              </a:lnTo>
              <a:lnTo>
                <a:pt x="1264476" y="264475"/>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B1E8FCD-00C0-364C-AE1B-35F4D8A36A10}">
      <dsp:nvSpPr>
        <dsp:cNvPr id="0" name=""/>
        <dsp:cNvSpPr/>
      </dsp:nvSpPr>
      <dsp:spPr>
        <a:xfrm>
          <a:off x="4586830" y="665367"/>
          <a:ext cx="1264476" cy="761243"/>
        </a:xfrm>
        <a:custGeom>
          <a:avLst/>
          <a:gdLst/>
          <a:ahLst/>
          <a:cxnLst/>
          <a:rect l="0" t="0" r="0" b="0"/>
          <a:pathLst>
            <a:path>
              <a:moveTo>
                <a:pt x="0" y="761243"/>
              </a:moveTo>
              <a:lnTo>
                <a:pt x="1113474" y="761243"/>
              </a:lnTo>
              <a:lnTo>
                <a:pt x="1113474" y="0"/>
              </a:lnTo>
              <a:lnTo>
                <a:pt x="1264476" y="0"/>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FCFB085-B80A-DB4D-993A-CF16BE54DF9A}">
      <dsp:nvSpPr>
        <dsp:cNvPr id="0" name=""/>
        <dsp:cNvSpPr/>
      </dsp:nvSpPr>
      <dsp:spPr>
        <a:xfrm>
          <a:off x="2280197" y="1202721"/>
          <a:ext cx="670132" cy="223890"/>
        </a:xfrm>
        <a:custGeom>
          <a:avLst/>
          <a:gdLst/>
          <a:ahLst/>
          <a:cxnLst/>
          <a:rect l="0" t="0" r="0" b="0"/>
          <a:pathLst>
            <a:path>
              <a:moveTo>
                <a:pt x="0" y="0"/>
              </a:moveTo>
              <a:lnTo>
                <a:pt x="519130" y="0"/>
              </a:lnTo>
              <a:lnTo>
                <a:pt x="519130" y="223890"/>
              </a:lnTo>
              <a:lnTo>
                <a:pt x="670132" y="22389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2609BE5-B10C-F747-8EC8-8423A42AC135}">
      <dsp:nvSpPr>
        <dsp:cNvPr id="0" name=""/>
        <dsp:cNvSpPr/>
      </dsp:nvSpPr>
      <dsp:spPr>
        <a:xfrm>
          <a:off x="497119" y="195640"/>
          <a:ext cx="1783078" cy="201416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t>Stage IB- IIIA</a:t>
          </a:r>
        </a:p>
        <a:p>
          <a:pPr lvl="0" algn="ctr" defTabSz="889000">
            <a:lnSpc>
              <a:spcPct val="90000"/>
            </a:lnSpc>
            <a:spcBef>
              <a:spcPct val="0"/>
            </a:spcBef>
            <a:spcAft>
              <a:spcPct val="35000"/>
            </a:spcAft>
          </a:pPr>
          <a:r>
            <a:rPr lang="en-US" sz="2000" b="1" kern="1200" dirty="0" smtClean="0"/>
            <a:t> NSCLC</a:t>
          </a:r>
        </a:p>
        <a:p>
          <a:pPr lvl="0" algn="ctr" defTabSz="889000">
            <a:lnSpc>
              <a:spcPct val="90000"/>
            </a:lnSpc>
            <a:spcBef>
              <a:spcPct val="0"/>
            </a:spcBef>
            <a:spcAft>
              <a:spcPct val="35000"/>
            </a:spcAft>
          </a:pPr>
          <a:endParaRPr lang="en-US" sz="2000" b="1" kern="1200" dirty="0" smtClean="0"/>
        </a:p>
        <a:p>
          <a:pPr lvl="0" algn="ctr" defTabSz="889000">
            <a:lnSpc>
              <a:spcPct val="90000"/>
            </a:lnSpc>
            <a:spcBef>
              <a:spcPct val="0"/>
            </a:spcBef>
            <a:spcAft>
              <a:spcPct val="35000"/>
            </a:spcAft>
          </a:pPr>
          <a:r>
            <a:rPr lang="en-US" sz="2000" b="1" kern="1200" dirty="0" smtClean="0"/>
            <a:t>Complete Surgical Resection</a:t>
          </a:r>
          <a:endParaRPr lang="en-US" sz="2000" b="1" kern="1200" dirty="0"/>
        </a:p>
      </dsp:txBody>
      <dsp:txXfrm>
        <a:off x="497119" y="195640"/>
        <a:ext cx="1783078" cy="2014160"/>
      </dsp:txXfrm>
    </dsp:sp>
    <dsp:sp modelId="{CD4434E7-47E6-B34C-970F-95A17A0BD21E}">
      <dsp:nvSpPr>
        <dsp:cNvPr id="0" name=""/>
        <dsp:cNvSpPr/>
      </dsp:nvSpPr>
      <dsp:spPr>
        <a:xfrm>
          <a:off x="2950329" y="643423"/>
          <a:ext cx="1636500" cy="1566375"/>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t>Adjuvant Therapy</a:t>
          </a:r>
        </a:p>
        <a:p>
          <a:pPr lvl="0" algn="ctr" defTabSz="889000">
            <a:lnSpc>
              <a:spcPct val="90000"/>
            </a:lnSpc>
            <a:spcBef>
              <a:spcPct val="0"/>
            </a:spcBef>
            <a:spcAft>
              <a:spcPct val="35000"/>
            </a:spcAft>
          </a:pPr>
          <a:r>
            <a:rPr lang="en-US" sz="2000" b="1" kern="1200" dirty="0" smtClean="0"/>
            <a:t>(if indicated)</a:t>
          </a:r>
          <a:endParaRPr lang="en-US" sz="2000" b="1" kern="1200" dirty="0"/>
        </a:p>
      </dsp:txBody>
      <dsp:txXfrm>
        <a:off x="2950329" y="643423"/>
        <a:ext cx="1636500" cy="1566375"/>
      </dsp:txXfrm>
    </dsp:sp>
    <dsp:sp modelId="{6D8B8BB2-524D-F145-9D8D-6D4B577E3F7B}">
      <dsp:nvSpPr>
        <dsp:cNvPr id="0" name=""/>
        <dsp:cNvSpPr/>
      </dsp:nvSpPr>
      <dsp:spPr>
        <a:xfrm>
          <a:off x="5851306" y="223337"/>
          <a:ext cx="1510021" cy="88406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err="1" smtClean="0"/>
            <a:t>Erlotinib</a:t>
          </a:r>
          <a:endParaRPr lang="en-US" sz="2000" b="1" kern="1200" dirty="0" smtClean="0"/>
        </a:p>
        <a:p>
          <a:pPr lvl="0" algn="ctr" defTabSz="889000">
            <a:lnSpc>
              <a:spcPct val="90000"/>
            </a:lnSpc>
            <a:spcBef>
              <a:spcPct val="0"/>
            </a:spcBef>
            <a:spcAft>
              <a:spcPct val="35000"/>
            </a:spcAft>
          </a:pPr>
          <a:r>
            <a:rPr lang="en-US" sz="2000" b="1" kern="1200" dirty="0" smtClean="0"/>
            <a:t>X 2 years</a:t>
          </a:r>
          <a:endParaRPr lang="en-US" sz="2000" b="1" kern="1200" dirty="0"/>
        </a:p>
      </dsp:txBody>
      <dsp:txXfrm>
        <a:off x="5851306" y="223337"/>
        <a:ext cx="1510021" cy="884061"/>
      </dsp:txXfrm>
    </dsp:sp>
    <dsp:sp modelId="{1F52A487-9A6E-0B43-9D3F-57D86572E4F7}">
      <dsp:nvSpPr>
        <dsp:cNvPr id="0" name=""/>
        <dsp:cNvSpPr/>
      </dsp:nvSpPr>
      <dsp:spPr>
        <a:xfrm>
          <a:off x="5851306" y="1315595"/>
          <a:ext cx="1510021" cy="750983"/>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t>Placebo</a:t>
          </a:r>
          <a:endParaRPr lang="en-US" sz="2000" b="1" kern="1200" dirty="0"/>
        </a:p>
      </dsp:txBody>
      <dsp:txXfrm>
        <a:off x="5851306" y="1315595"/>
        <a:ext cx="1510021" cy="750983"/>
      </dsp:txXfrm>
    </dsp:sp>
    <dsp:sp modelId="{C65361CA-6F50-46ED-958D-86705C6C5714}">
      <dsp:nvSpPr>
        <dsp:cNvPr id="0" name=""/>
        <dsp:cNvSpPr/>
      </dsp:nvSpPr>
      <dsp:spPr>
        <a:xfrm>
          <a:off x="2514597" y="980"/>
          <a:ext cx="2322729" cy="46055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t>Screen for EGFR mutation+ cancers</a:t>
          </a:r>
          <a:endParaRPr lang="en-US" sz="1800" b="1" kern="1200" dirty="0"/>
        </a:p>
      </dsp:txBody>
      <dsp:txXfrm>
        <a:off x="2514597" y="980"/>
        <a:ext cx="2322729" cy="460556"/>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0.18692</cdr:x>
      <cdr:y>0.42105</cdr:y>
    </cdr:from>
    <cdr:to>
      <cdr:x>0.28972</cdr:x>
      <cdr:y>0.50877</cdr:y>
    </cdr:to>
    <cdr:sp macro="" textlink="">
      <cdr:nvSpPr>
        <cdr:cNvPr id="2" name="TextBox 1"/>
        <cdr:cNvSpPr txBox="1"/>
      </cdr:nvSpPr>
      <cdr:spPr>
        <a:xfrm xmlns:a="http://schemas.openxmlformats.org/drawingml/2006/main">
          <a:off x="1524000" y="1828800"/>
          <a:ext cx="8382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r"/>
          <a:r>
            <a:rPr lang="en-US" sz="1600" dirty="0" smtClean="0">
              <a:solidFill>
                <a:schemeClr val="tx1"/>
              </a:solidFill>
              <a:latin typeface="Arial"/>
              <a:cs typeface="Arial"/>
            </a:rPr>
            <a:t>3-5</a:t>
          </a:r>
          <a:endParaRPr lang="en-US" sz="1600" dirty="0">
            <a:solidFill>
              <a:schemeClr val="tx1"/>
            </a:solidFill>
            <a:latin typeface="Arial"/>
            <a:cs typeface="Arial"/>
          </a:endParaRPr>
        </a:p>
      </cdr:txBody>
    </cdr:sp>
  </cdr:relSizeAnchor>
  <cdr:relSizeAnchor xmlns:cdr="http://schemas.openxmlformats.org/drawingml/2006/chartDrawing">
    <cdr:from>
      <cdr:x>0.18692</cdr:x>
      <cdr:y>0.54386</cdr:y>
    </cdr:from>
    <cdr:to>
      <cdr:x>0.28972</cdr:x>
      <cdr:y>0.63158</cdr:y>
    </cdr:to>
    <cdr:sp macro="" textlink="">
      <cdr:nvSpPr>
        <cdr:cNvPr id="3" name="TextBox 2"/>
        <cdr:cNvSpPr txBox="1"/>
      </cdr:nvSpPr>
      <cdr:spPr>
        <a:xfrm xmlns:a="http://schemas.openxmlformats.org/drawingml/2006/main">
          <a:off x="1524000" y="2362200"/>
          <a:ext cx="8382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r"/>
          <a:r>
            <a:rPr lang="en-US" sz="1600" dirty="0" smtClean="0">
              <a:solidFill>
                <a:schemeClr val="tx1"/>
              </a:solidFill>
              <a:latin typeface="Arial"/>
              <a:cs typeface="Arial"/>
            </a:rPr>
            <a:t>6-10</a:t>
          </a:r>
          <a:endParaRPr lang="en-US" sz="1600" dirty="0">
            <a:solidFill>
              <a:schemeClr val="tx1"/>
            </a:solidFill>
            <a:latin typeface="Arial"/>
            <a:cs typeface="Arial"/>
          </a:endParaRPr>
        </a:p>
      </cdr:txBody>
    </cdr:sp>
  </cdr:relSizeAnchor>
  <cdr:relSizeAnchor xmlns:cdr="http://schemas.openxmlformats.org/drawingml/2006/chartDrawing">
    <cdr:from>
      <cdr:x>0.18692</cdr:x>
      <cdr:y>0.66667</cdr:y>
    </cdr:from>
    <cdr:to>
      <cdr:x>0.28972</cdr:x>
      <cdr:y>0.75439</cdr:y>
    </cdr:to>
    <cdr:sp macro="" textlink="">
      <cdr:nvSpPr>
        <cdr:cNvPr id="4" name="TextBox 3"/>
        <cdr:cNvSpPr txBox="1"/>
      </cdr:nvSpPr>
      <cdr:spPr>
        <a:xfrm xmlns:a="http://schemas.openxmlformats.org/drawingml/2006/main">
          <a:off x="1524000" y="2895600"/>
          <a:ext cx="8382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r"/>
          <a:r>
            <a:rPr lang="en-US" sz="1600" dirty="0" smtClean="0">
              <a:solidFill>
                <a:schemeClr val="tx1"/>
              </a:solidFill>
              <a:latin typeface="Arial"/>
              <a:cs typeface="Arial"/>
            </a:rPr>
            <a:t>11-20</a:t>
          </a:r>
          <a:endParaRPr lang="en-US" sz="1600" dirty="0">
            <a:solidFill>
              <a:schemeClr val="tx1"/>
            </a:solidFill>
            <a:latin typeface="Arial"/>
            <a:cs typeface="Aria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F80DE5-C652-4618-9F6C-0B3EA9D745F8}" type="datetimeFigureOut">
              <a:rPr lang="en-US" smtClean="0"/>
              <a:pPr/>
              <a:t>5/15/13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F13310-86DD-47C0-8693-31775D067B85}" type="slidenum">
              <a:rPr lang="en-US" smtClean="0"/>
              <a:pPr/>
              <a:t>‹#›</a:t>
            </a:fld>
            <a:endParaRPr lang="en-US"/>
          </a:p>
        </p:txBody>
      </p:sp>
    </p:spTree>
    <p:extLst>
      <p:ext uri="{BB962C8B-B14F-4D97-AF65-F5344CB8AC3E}">
        <p14:creationId xmlns:p14="http://schemas.microsoft.com/office/powerpoint/2010/main" val="23554069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F13310-86DD-47C0-8693-31775D067B85}" type="slidenum">
              <a:rPr lang="en-US" smtClean="0"/>
              <a:pPr/>
              <a:t>1</a:t>
            </a:fld>
            <a:endParaRPr lang="en-US"/>
          </a:p>
        </p:txBody>
      </p:sp>
    </p:spTree>
    <p:extLst>
      <p:ext uri="{BB962C8B-B14F-4D97-AF65-F5344CB8AC3E}">
        <p14:creationId xmlns:p14="http://schemas.microsoft.com/office/powerpoint/2010/main" val="2594078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B7A8A7F0-8BD0-0546-9627-52D2E2208875}"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10</a:t>
            </a:fld>
            <a:endParaRPr lang="en-US" sz="1200" i="0" smtClean="0">
              <a:solidFill>
                <a:srgbClr val="000000"/>
              </a:solidFill>
              <a:latin typeface="Times" charset="0"/>
              <a:ea typeface="ヒラギノ角ゴ Pro W3" charset="0"/>
              <a:cs typeface="ヒラギノ角ゴ Pro W3" charset="0"/>
            </a:endParaRPr>
          </a:p>
        </p:txBody>
      </p:sp>
      <p:sp>
        <p:nvSpPr>
          <p:cNvPr id="235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4D187D7E-1597-6941-B9F1-E66AC31D9348}"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10</a:t>
            </a:fld>
            <a:endParaRPr lang="en-US" sz="1200" i="0" smtClean="0">
              <a:solidFill>
                <a:srgbClr val="000000"/>
              </a:solidFill>
              <a:latin typeface="Times" charset="0"/>
              <a:ea typeface="ヒラギノ角ゴ Pro W3" charset="0"/>
              <a:cs typeface="ヒラギノ角ゴ Pro W3" charset="0"/>
            </a:endParaRPr>
          </a:p>
        </p:txBody>
      </p:sp>
      <p:sp>
        <p:nvSpPr>
          <p:cNvPr id="23555" name="Rectangle 2"/>
          <p:cNvSpPr>
            <a:spLocks noGrp="1" noRot="1" noChangeAspect="1" noChangeArrowheads="1" noTextEdit="1"/>
          </p:cNvSpPr>
          <p:nvPr>
            <p:ph type="sldImg"/>
          </p:nvPr>
        </p:nvSpPr>
        <p:spPr>
          <a:xfrm>
            <a:off x="1131888" y="701675"/>
            <a:ext cx="4581525" cy="3436938"/>
          </a:xfrm>
          <a:solidFill>
            <a:srgbClr val="FFFFFF"/>
          </a:solidFill>
          <a:ln/>
        </p:spPr>
      </p:sp>
      <p:sp>
        <p:nvSpPr>
          <p:cNvPr id="23556" name="Rectangle 3"/>
          <p:cNvSpPr>
            <a:spLocks noGrp="1" noChangeArrowheads="1"/>
          </p:cNvSpPr>
          <p:nvPr>
            <p:ph type="body" idx="1"/>
          </p:nvPr>
        </p:nvSpPr>
        <p:spPr>
          <a:xfrm>
            <a:off x="922338" y="4349750"/>
            <a:ext cx="5000625" cy="4140200"/>
          </a:xfrm>
          <a:noFill/>
          <a:ln>
            <a:solidFill>
              <a:srgbClr val="000000"/>
            </a:solidFill>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F13310-86DD-47C0-8693-31775D067B85}" type="slidenum">
              <a:rPr lang="en-US" smtClean="0"/>
              <a:pPr/>
              <a:t>11</a:t>
            </a:fld>
            <a:endParaRPr lang="en-US"/>
          </a:p>
        </p:txBody>
      </p:sp>
    </p:spTree>
    <p:extLst>
      <p:ext uri="{BB962C8B-B14F-4D97-AF65-F5344CB8AC3E}">
        <p14:creationId xmlns:p14="http://schemas.microsoft.com/office/powerpoint/2010/main" val="2600196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F13310-86DD-47C0-8693-31775D067B85}" type="slidenum">
              <a:rPr lang="en-US" smtClean="0"/>
              <a:pPr/>
              <a:t>12</a:t>
            </a:fld>
            <a:endParaRPr lang="en-US"/>
          </a:p>
        </p:txBody>
      </p:sp>
    </p:spTree>
    <p:extLst>
      <p:ext uri="{BB962C8B-B14F-4D97-AF65-F5344CB8AC3E}">
        <p14:creationId xmlns:p14="http://schemas.microsoft.com/office/powerpoint/2010/main" val="2695593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B7A8A7F0-8BD0-0546-9627-52D2E2208875}"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13</a:t>
            </a:fld>
            <a:endParaRPr lang="en-US" sz="1200" i="0" smtClean="0">
              <a:solidFill>
                <a:srgbClr val="000000"/>
              </a:solidFill>
              <a:latin typeface="Times" charset="0"/>
              <a:ea typeface="ヒラギノ角ゴ Pro W3" charset="0"/>
              <a:cs typeface="ヒラギノ角ゴ Pro W3" charset="0"/>
            </a:endParaRPr>
          </a:p>
        </p:txBody>
      </p:sp>
      <p:sp>
        <p:nvSpPr>
          <p:cNvPr id="235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4D187D7E-1597-6941-B9F1-E66AC31D9348}"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13</a:t>
            </a:fld>
            <a:endParaRPr lang="en-US" sz="1200" i="0" smtClean="0">
              <a:solidFill>
                <a:srgbClr val="000000"/>
              </a:solidFill>
              <a:latin typeface="Times" charset="0"/>
              <a:ea typeface="ヒラギノ角ゴ Pro W3" charset="0"/>
              <a:cs typeface="ヒラギノ角ゴ Pro W3" charset="0"/>
            </a:endParaRPr>
          </a:p>
        </p:txBody>
      </p:sp>
      <p:sp>
        <p:nvSpPr>
          <p:cNvPr id="23555" name="Rectangle 2"/>
          <p:cNvSpPr>
            <a:spLocks noGrp="1" noRot="1" noChangeAspect="1" noChangeArrowheads="1" noTextEdit="1"/>
          </p:cNvSpPr>
          <p:nvPr>
            <p:ph type="sldImg"/>
          </p:nvPr>
        </p:nvSpPr>
        <p:spPr>
          <a:xfrm>
            <a:off x="1131888" y="701675"/>
            <a:ext cx="4581525" cy="3436938"/>
          </a:xfrm>
          <a:solidFill>
            <a:srgbClr val="FFFFFF"/>
          </a:solidFill>
          <a:ln/>
        </p:spPr>
      </p:sp>
      <p:sp>
        <p:nvSpPr>
          <p:cNvPr id="23556" name="Rectangle 3"/>
          <p:cNvSpPr>
            <a:spLocks noGrp="1" noChangeArrowheads="1"/>
          </p:cNvSpPr>
          <p:nvPr>
            <p:ph type="body" idx="1"/>
          </p:nvPr>
        </p:nvSpPr>
        <p:spPr>
          <a:xfrm>
            <a:off x="922338" y="4349750"/>
            <a:ext cx="5000625" cy="4140200"/>
          </a:xfrm>
          <a:noFill/>
          <a:ln>
            <a:solidFill>
              <a:srgbClr val="000000"/>
            </a:solidFill>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F13310-86DD-47C0-8693-31775D067B85}" type="slidenum">
              <a:rPr lang="en-US" smtClean="0"/>
              <a:pPr/>
              <a:t>14</a:t>
            </a:fld>
            <a:endParaRPr lang="en-US"/>
          </a:p>
        </p:txBody>
      </p:sp>
    </p:spTree>
    <p:extLst>
      <p:ext uri="{BB962C8B-B14F-4D97-AF65-F5344CB8AC3E}">
        <p14:creationId xmlns:p14="http://schemas.microsoft.com/office/powerpoint/2010/main" val="3904481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84613" y="8684926"/>
            <a:ext cx="2971800"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33" tIns="45166" rIns="90333" bIns="45166" anchor="b"/>
          <a:lstStyle>
            <a:lvl1pPr defTabSz="903288" eaLnBrk="0" hangingPunct="0">
              <a:defRPr sz="1600">
                <a:solidFill>
                  <a:schemeClr val="tx1"/>
                </a:solidFill>
                <a:latin typeface="Arial" pitchFamily="34" charset="0"/>
                <a:cs typeface="Arial" pitchFamily="34" charset="0"/>
              </a:defRPr>
            </a:lvl1pPr>
            <a:lvl2pPr marL="742950" indent="-285750" defTabSz="903288" eaLnBrk="0" hangingPunct="0">
              <a:defRPr sz="1600">
                <a:solidFill>
                  <a:schemeClr val="tx1"/>
                </a:solidFill>
                <a:latin typeface="Arial" pitchFamily="34" charset="0"/>
                <a:cs typeface="Arial" pitchFamily="34" charset="0"/>
              </a:defRPr>
            </a:lvl2pPr>
            <a:lvl3pPr marL="1143000" indent="-228600" defTabSz="903288" eaLnBrk="0" hangingPunct="0">
              <a:defRPr sz="1600">
                <a:solidFill>
                  <a:schemeClr val="tx1"/>
                </a:solidFill>
                <a:latin typeface="Arial" pitchFamily="34" charset="0"/>
                <a:cs typeface="Arial" pitchFamily="34" charset="0"/>
              </a:defRPr>
            </a:lvl3pPr>
            <a:lvl4pPr marL="1600200" indent="-228600" defTabSz="903288" eaLnBrk="0" hangingPunct="0">
              <a:defRPr sz="1600">
                <a:solidFill>
                  <a:schemeClr val="tx1"/>
                </a:solidFill>
                <a:latin typeface="Arial" pitchFamily="34" charset="0"/>
                <a:cs typeface="Arial" pitchFamily="34" charset="0"/>
              </a:defRPr>
            </a:lvl4pPr>
            <a:lvl5pPr marL="2057400" indent="-228600" defTabSz="903288" eaLnBrk="0" hangingPunct="0">
              <a:defRPr sz="1600">
                <a:solidFill>
                  <a:schemeClr val="tx1"/>
                </a:solidFill>
                <a:latin typeface="Arial" pitchFamily="34" charset="0"/>
                <a:cs typeface="Arial" pitchFamily="34" charset="0"/>
              </a:defRPr>
            </a:lvl5pPr>
            <a:lvl6pPr marL="2514600" indent="-228600" defTabSz="903288"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defTabSz="903288"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defTabSz="903288"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defTabSz="903288" eaLnBrk="0" fontAlgn="base" hangingPunct="0">
              <a:spcBef>
                <a:spcPct val="0"/>
              </a:spcBef>
              <a:spcAft>
                <a:spcPct val="0"/>
              </a:spcAft>
              <a:defRPr sz="1600">
                <a:solidFill>
                  <a:schemeClr val="tx1"/>
                </a:solidFill>
                <a:latin typeface="Arial" pitchFamily="34" charset="0"/>
                <a:cs typeface="Arial" pitchFamily="34" charset="0"/>
              </a:defRPr>
            </a:lvl9pPr>
          </a:lstStyle>
          <a:p>
            <a:pPr algn="r" eaLnBrk="1" hangingPunct="1">
              <a:defRPr/>
            </a:pPr>
            <a:fld id="{ABE3EC01-B10D-4BDE-9CE5-035BE1458179}" type="slidenum">
              <a:rPr lang="en-GB" sz="1100" smtClean="0">
                <a:ea typeface="MS PGothic" pitchFamily="34" charset="-128"/>
              </a:rPr>
              <a:pPr algn="r" eaLnBrk="1" hangingPunct="1">
                <a:defRPr/>
              </a:pPr>
              <a:t>15</a:t>
            </a:fld>
            <a:endParaRPr lang="en-GB" sz="1100" smtClean="0">
              <a:ea typeface="MS PGothic" pitchFamily="34" charset="-128"/>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33" tIns="45166" rIns="90333" bIns="45166"/>
          <a:lstStyle/>
          <a:p>
            <a:pPr eaLnBrk="1" hangingPunct="1"/>
            <a:endParaRPr lang="de-DE"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xfrm>
            <a:off x="1143000" y="685800"/>
            <a:ext cx="4573588" cy="3429000"/>
          </a:xfrm>
          <a:ln/>
        </p:spPr>
      </p:sp>
      <p:sp>
        <p:nvSpPr>
          <p:cNvPr id="120835" name="Rectangle 3"/>
          <p:cNvSpPr>
            <a:spLocks noGrp="1" noChangeArrowheads="1"/>
          </p:cNvSpPr>
          <p:nvPr>
            <p:ph type="body" idx="1"/>
          </p:nvPr>
        </p:nvSpPr>
        <p:spPr>
          <a:xfrm>
            <a:off x="912813" y="4344025"/>
            <a:ext cx="5032375" cy="411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163513" indent="-163513"/>
            <a:endParaRPr lang="en-US" smtClean="0">
              <a:latin typeface="Arial" pitchFamily="34" charset="0"/>
              <a:ea typeface="ＭＳ Ｐゴシック" pitchFamily="34" charset="-128"/>
            </a:endParaRPr>
          </a:p>
        </p:txBody>
      </p:sp>
      <p:sp>
        <p:nvSpPr>
          <p:cNvPr id="120836"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a:defRPr>
                <a:solidFill>
                  <a:schemeClr val="tx1"/>
                </a:solidFill>
                <a:latin typeface="Arial" pitchFamily="34" charset="0"/>
              </a:defRPr>
            </a:lvl1pPr>
            <a:lvl2pPr marL="742950" indent="-285750" defTabSz="920750">
              <a:defRPr>
                <a:solidFill>
                  <a:schemeClr val="tx1"/>
                </a:solidFill>
                <a:latin typeface="Arial" pitchFamily="34" charset="0"/>
              </a:defRPr>
            </a:lvl2pPr>
            <a:lvl3pPr marL="1143000" indent="-228600" defTabSz="920750">
              <a:defRPr>
                <a:solidFill>
                  <a:schemeClr val="tx1"/>
                </a:solidFill>
                <a:latin typeface="Arial" pitchFamily="34" charset="0"/>
              </a:defRPr>
            </a:lvl3pPr>
            <a:lvl4pPr marL="1600200" indent="-228600" defTabSz="920750">
              <a:defRPr>
                <a:solidFill>
                  <a:schemeClr val="tx1"/>
                </a:solidFill>
                <a:latin typeface="Arial" pitchFamily="34" charset="0"/>
              </a:defRPr>
            </a:lvl4pPr>
            <a:lvl5pPr marL="2057400" indent="-228600" defTabSz="920750">
              <a:defRPr>
                <a:solidFill>
                  <a:schemeClr val="tx1"/>
                </a:solidFill>
                <a:latin typeface="Arial" pitchFamily="34" charset="0"/>
              </a:defRPr>
            </a:lvl5pPr>
            <a:lvl6pPr marL="2514600" indent="-228600" defTabSz="920750" eaLnBrk="0" fontAlgn="base" hangingPunct="0">
              <a:spcBef>
                <a:spcPct val="50000"/>
              </a:spcBef>
              <a:spcAft>
                <a:spcPct val="0"/>
              </a:spcAft>
              <a:defRPr>
                <a:solidFill>
                  <a:schemeClr val="tx1"/>
                </a:solidFill>
                <a:latin typeface="Arial" pitchFamily="34" charset="0"/>
              </a:defRPr>
            </a:lvl6pPr>
            <a:lvl7pPr marL="2971800" indent="-228600" defTabSz="920750" eaLnBrk="0" fontAlgn="base" hangingPunct="0">
              <a:spcBef>
                <a:spcPct val="50000"/>
              </a:spcBef>
              <a:spcAft>
                <a:spcPct val="0"/>
              </a:spcAft>
              <a:defRPr>
                <a:solidFill>
                  <a:schemeClr val="tx1"/>
                </a:solidFill>
                <a:latin typeface="Arial" pitchFamily="34" charset="0"/>
              </a:defRPr>
            </a:lvl7pPr>
            <a:lvl8pPr marL="3429000" indent="-228600" defTabSz="920750" eaLnBrk="0" fontAlgn="base" hangingPunct="0">
              <a:spcBef>
                <a:spcPct val="50000"/>
              </a:spcBef>
              <a:spcAft>
                <a:spcPct val="0"/>
              </a:spcAft>
              <a:defRPr>
                <a:solidFill>
                  <a:schemeClr val="tx1"/>
                </a:solidFill>
                <a:latin typeface="Arial" pitchFamily="34" charset="0"/>
              </a:defRPr>
            </a:lvl8pPr>
            <a:lvl9pPr marL="3886200" indent="-228600" defTabSz="920750" eaLnBrk="0" fontAlgn="base" hangingPunct="0">
              <a:spcBef>
                <a:spcPct val="50000"/>
              </a:spcBef>
              <a:spcAft>
                <a:spcPct val="0"/>
              </a:spcAft>
              <a:defRPr>
                <a:solidFill>
                  <a:schemeClr val="tx1"/>
                </a:solidFill>
                <a:latin typeface="Arial" pitchFamily="34" charset="0"/>
              </a:defRPr>
            </a:lvl9pPr>
          </a:lstStyle>
          <a:p>
            <a:fld id="{D511AC88-3453-453C-A209-A7F1002D145C}" type="slidenum">
              <a:rPr lang="en-US" smtClean="0">
                <a:latin typeface="Calibri" pitchFamily="34" charset="0"/>
                <a:ea typeface="ＭＳ Ｐゴシック" pitchFamily="34" charset="-128"/>
              </a:rPr>
              <a:pPr/>
              <a:t>16</a:t>
            </a:fld>
            <a:endParaRPr lang="en-US" smtClean="0">
              <a:latin typeface="Calibri" pitchFamily="34" charset="0"/>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604164"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ＭＳ Ｐゴシック" pitchFamily="34" charset="-128"/>
              </a:defRPr>
            </a:lvl1pPr>
            <a:lvl2pPr marL="742909" indent="-285734">
              <a:defRPr>
                <a:solidFill>
                  <a:schemeClr val="tx1"/>
                </a:solidFill>
                <a:latin typeface="Arial" pitchFamily="34" charset="0"/>
                <a:ea typeface="ＭＳ Ｐゴシック" pitchFamily="34" charset="-128"/>
              </a:defRPr>
            </a:lvl2pPr>
            <a:lvl3pPr marL="1142937" indent="-228587">
              <a:defRPr>
                <a:solidFill>
                  <a:schemeClr val="tx1"/>
                </a:solidFill>
                <a:latin typeface="Arial" pitchFamily="34" charset="0"/>
                <a:ea typeface="ＭＳ Ｐゴシック" pitchFamily="34" charset="-128"/>
              </a:defRPr>
            </a:lvl3pPr>
            <a:lvl4pPr marL="1600112" indent="-228587">
              <a:defRPr>
                <a:solidFill>
                  <a:schemeClr val="tx1"/>
                </a:solidFill>
                <a:latin typeface="Arial" pitchFamily="34" charset="0"/>
                <a:ea typeface="ＭＳ Ｐゴシック" pitchFamily="34" charset="-128"/>
              </a:defRPr>
            </a:lvl4pPr>
            <a:lvl5pPr marL="2057287" indent="-228587">
              <a:defRPr>
                <a:solidFill>
                  <a:schemeClr val="tx1"/>
                </a:solidFill>
                <a:latin typeface="Arial" pitchFamily="34" charset="0"/>
                <a:ea typeface="ＭＳ Ｐゴシック" pitchFamily="34" charset="-128"/>
              </a:defRPr>
            </a:lvl5pPr>
            <a:lvl6pPr marL="2514461" indent="-228587" fontAlgn="base">
              <a:spcBef>
                <a:spcPct val="0"/>
              </a:spcBef>
              <a:spcAft>
                <a:spcPct val="0"/>
              </a:spcAft>
              <a:defRPr>
                <a:solidFill>
                  <a:schemeClr val="tx1"/>
                </a:solidFill>
                <a:latin typeface="Arial" pitchFamily="34" charset="0"/>
                <a:ea typeface="ＭＳ Ｐゴシック" pitchFamily="34" charset="-128"/>
              </a:defRPr>
            </a:lvl6pPr>
            <a:lvl7pPr marL="2971635" indent="-228587" fontAlgn="base">
              <a:spcBef>
                <a:spcPct val="0"/>
              </a:spcBef>
              <a:spcAft>
                <a:spcPct val="0"/>
              </a:spcAft>
              <a:defRPr>
                <a:solidFill>
                  <a:schemeClr val="tx1"/>
                </a:solidFill>
                <a:latin typeface="Arial" pitchFamily="34" charset="0"/>
                <a:ea typeface="ＭＳ Ｐゴシック" pitchFamily="34" charset="-128"/>
              </a:defRPr>
            </a:lvl7pPr>
            <a:lvl8pPr marL="3428810" indent="-228587" fontAlgn="base">
              <a:spcBef>
                <a:spcPct val="0"/>
              </a:spcBef>
              <a:spcAft>
                <a:spcPct val="0"/>
              </a:spcAft>
              <a:defRPr>
                <a:solidFill>
                  <a:schemeClr val="tx1"/>
                </a:solidFill>
                <a:latin typeface="Arial" pitchFamily="34" charset="0"/>
                <a:ea typeface="ＭＳ Ｐゴシック" pitchFamily="34" charset="-128"/>
              </a:defRPr>
            </a:lvl8pPr>
            <a:lvl9pPr marL="3885985" indent="-228587" fontAlgn="base">
              <a:spcBef>
                <a:spcPct val="0"/>
              </a:spcBef>
              <a:spcAft>
                <a:spcPct val="0"/>
              </a:spcAft>
              <a:defRPr>
                <a:solidFill>
                  <a:schemeClr val="tx1"/>
                </a:solidFill>
                <a:latin typeface="Arial" pitchFamily="34" charset="0"/>
                <a:ea typeface="ＭＳ Ｐゴシック" pitchFamily="34" charset="-128"/>
              </a:defRPr>
            </a:lvl9pPr>
          </a:lstStyle>
          <a:p>
            <a:fld id="{34941F4C-2F8C-462D-8A8F-58C4660602D4}" type="slidenum">
              <a:rPr lang="en-US">
                <a:solidFill>
                  <a:srgbClr val="000000"/>
                </a:solidFill>
              </a:rPr>
              <a:pPr/>
              <a:t>17</a:t>
            </a:fld>
            <a:endParaRPr lang="en-US"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xfrm>
            <a:off x="686114" y="4344108"/>
            <a:ext cx="5485773" cy="4114643"/>
          </a:xfrm>
          <a:noFill/>
          <a:ln/>
        </p:spPr>
        <p:txBody>
          <a:bodyPr/>
          <a:lstStyle/>
          <a:p>
            <a:pPr defTabSz="451988">
              <a:spcBef>
                <a:spcPct val="0"/>
              </a:spcBef>
            </a:pPr>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F13310-86DD-47C0-8693-31775D067B85}" type="slidenum">
              <a:rPr lang="en-US" smtClean="0"/>
              <a:pPr/>
              <a:t>19</a:t>
            </a:fld>
            <a:endParaRPr lang="en-US"/>
          </a:p>
        </p:txBody>
      </p:sp>
    </p:spTree>
    <p:extLst>
      <p:ext uri="{BB962C8B-B14F-4D97-AF65-F5344CB8AC3E}">
        <p14:creationId xmlns:p14="http://schemas.microsoft.com/office/powerpoint/2010/main" val="3318542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B7A8A7F0-8BD0-0546-9627-52D2E2208875}"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2</a:t>
            </a:fld>
            <a:endParaRPr lang="en-US" sz="1200" i="0" smtClean="0">
              <a:solidFill>
                <a:srgbClr val="000000"/>
              </a:solidFill>
              <a:latin typeface="Times" charset="0"/>
              <a:ea typeface="ヒラギノ角ゴ Pro W3" charset="0"/>
              <a:cs typeface="ヒラギノ角ゴ Pro W3" charset="0"/>
            </a:endParaRPr>
          </a:p>
        </p:txBody>
      </p:sp>
      <p:sp>
        <p:nvSpPr>
          <p:cNvPr id="235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4D187D7E-1597-6941-B9F1-E66AC31D9348}"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2</a:t>
            </a:fld>
            <a:endParaRPr lang="en-US" sz="1200" i="0" smtClean="0">
              <a:solidFill>
                <a:srgbClr val="000000"/>
              </a:solidFill>
              <a:latin typeface="Times" charset="0"/>
              <a:ea typeface="ヒラギノ角ゴ Pro W3" charset="0"/>
              <a:cs typeface="ヒラギノ角ゴ Pro W3" charset="0"/>
            </a:endParaRPr>
          </a:p>
        </p:txBody>
      </p:sp>
      <p:sp>
        <p:nvSpPr>
          <p:cNvPr id="23555" name="Rectangle 2"/>
          <p:cNvSpPr>
            <a:spLocks noGrp="1" noRot="1" noChangeAspect="1" noChangeArrowheads="1" noTextEdit="1"/>
          </p:cNvSpPr>
          <p:nvPr>
            <p:ph type="sldImg"/>
          </p:nvPr>
        </p:nvSpPr>
        <p:spPr>
          <a:xfrm>
            <a:off x="1131888" y="701675"/>
            <a:ext cx="4581525" cy="3436938"/>
          </a:xfrm>
          <a:solidFill>
            <a:srgbClr val="FFFFFF"/>
          </a:solidFill>
          <a:ln/>
        </p:spPr>
      </p:sp>
      <p:sp>
        <p:nvSpPr>
          <p:cNvPr id="23556" name="Rectangle 3"/>
          <p:cNvSpPr>
            <a:spLocks noGrp="1" noChangeArrowheads="1"/>
          </p:cNvSpPr>
          <p:nvPr>
            <p:ph type="body" idx="1"/>
          </p:nvPr>
        </p:nvSpPr>
        <p:spPr>
          <a:xfrm>
            <a:off x="922338" y="4349750"/>
            <a:ext cx="5000625" cy="4140200"/>
          </a:xfrm>
          <a:noFill/>
          <a:ln>
            <a:solidFill>
              <a:srgbClr val="000000"/>
            </a:solidFill>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B7A8A7F0-8BD0-0546-9627-52D2E2208875}"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20</a:t>
            </a:fld>
            <a:endParaRPr lang="en-US" sz="1200" i="0" smtClean="0">
              <a:solidFill>
                <a:srgbClr val="000000"/>
              </a:solidFill>
              <a:latin typeface="Times" charset="0"/>
              <a:ea typeface="ヒラギノ角ゴ Pro W3" charset="0"/>
              <a:cs typeface="ヒラギノ角ゴ Pro W3" charset="0"/>
            </a:endParaRPr>
          </a:p>
        </p:txBody>
      </p:sp>
      <p:sp>
        <p:nvSpPr>
          <p:cNvPr id="235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4D187D7E-1597-6941-B9F1-E66AC31D9348}"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20</a:t>
            </a:fld>
            <a:endParaRPr lang="en-US" sz="1200" i="0" smtClean="0">
              <a:solidFill>
                <a:srgbClr val="000000"/>
              </a:solidFill>
              <a:latin typeface="Times" charset="0"/>
              <a:ea typeface="ヒラギノ角ゴ Pro W3" charset="0"/>
              <a:cs typeface="ヒラギノ角ゴ Pro W3" charset="0"/>
            </a:endParaRPr>
          </a:p>
        </p:txBody>
      </p:sp>
      <p:sp>
        <p:nvSpPr>
          <p:cNvPr id="23555" name="Rectangle 2"/>
          <p:cNvSpPr>
            <a:spLocks noGrp="1" noRot="1" noChangeAspect="1" noChangeArrowheads="1" noTextEdit="1"/>
          </p:cNvSpPr>
          <p:nvPr>
            <p:ph type="sldImg"/>
          </p:nvPr>
        </p:nvSpPr>
        <p:spPr>
          <a:xfrm>
            <a:off x="1131888" y="701675"/>
            <a:ext cx="4581525" cy="3436938"/>
          </a:xfrm>
          <a:solidFill>
            <a:srgbClr val="FFFFFF"/>
          </a:solidFill>
          <a:ln/>
        </p:spPr>
      </p:sp>
      <p:sp>
        <p:nvSpPr>
          <p:cNvPr id="23556" name="Rectangle 3"/>
          <p:cNvSpPr>
            <a:spLocks noGrp="1" noChangeArrowheads="1"/>
          </p:cNvSpPr>
          <p:nvPr>
            <p:ph type="body" idx="1"/>
          </p:nvPr>
        </p:nvSpPr>
        <p:spPr>
          <a:xfrm>
            <a:off x="922338" y="4349750"/>
            <a:ext cx="5000625" cy="4140200"/>
          </a:xfrm>
          <a:noFill/>
          <a:ln>
            <a:solidFill>
              <a:srgbClr val="000000"/>
            </a:solidFill>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F13310-86DD-47C0-8693-31775D067B85}" type="slidenum">
              <a:rPr lang="en-US" smtClean="0"/>
              <a:pPr/>
              <a:t>21</a:t>
            </a:fld>
            <a:endParaRPr lang="en-US"/>
          </a:p>
        </p:txBody>
      </p:sp>
    </p:spTree>
    <p:extLst>
      <p:ext uri="{BB962C8B-B14F-4D97-AF65-F5344CB8AC3E}">
        <p14:creationId xmlns:p14="http://schemas.microsoft.com/office/powerpoint/2010/main" val="28124280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B7A8A7F0-8BD0-0546-9627-52D2E2208875}"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22</a:t>
            </a:fld>
            <a:endParaRPr lang="en-US" sz="1200" i="0" smtClean="0">
              <a:solidFill>
                <a:srgbClr val="000000"/>
              </a:solidFill>
              <a:latin typeface="Times" charset="0"/>
              <a:ea typeface="ヒラギノ角ゴ Pro W3" charset="0"/>
              <a:cs typeface="ヒラギノ角ゴ Pro W3" charset="0"/>
            </a:endParaRPr>
          </a:p>
        </p:txBody>
      </p:sp>
      <p:sp>
        <p:nvSpPr>
          <p:cNvPr id="235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fontAlgn="base">
              <a:spcBef>
                <a:spcPct val="0"/>
              </a:spcBef>
              <a:spcAft>
                <a:spcPct val="0"/>
              </a:spcAft>
            </a:pPr>
            <a:fld id="{4D187D7E-1597-6941-B9F1-E66AC31D9348}" type="slidenum">
              <a:rPr lang="en-US" sz="1200" i="0" smtClean="0">
                <a:solidFill>
                  <a:srgbClr val="000000"/>
                </a:solidFill>
                <a:latin typeface="Times" charset="0"/>
                <a:ea typeface="ヒラギノ角ゴ Pro W3" charset="0"/>
                <a:cs typeface="ヒラギノ角ゴ Pro W3" charset="0"/>
              </a:rPr>
              <a:pPr algn="r" fontAlgn="base">
                <a:spcBef>
                  <a:spcPct val="0"/>
                </a:spcBef>
                <a:spcAft>
                  <a:spcPct val="0"/>
                </a:spcAft>
              </a:pPr>
              <a:t>22</a:t>
            </a:fld>
            <a:endParaRPr lang="en-US" sz="1200" i="0" smtClean="0">
              <a:solidFill>
                <a:srgbClr val="000000"/>
              </a:solidFill>
              <a:latin typeface="Times" charset="0"/>
              <a:ea typeface="ヒラギノ角ゴ Pro W3" charset="0"/>
              <a:cs typeface="ヒラギノ角ゴ Pro W3" charset="0"/>
            </a:endParaRPr>
          </a:p>
        </p:txBody>
      </p:sp>
      <p:sp>
        <p:nvSpPr>
          <p:cNvPr id="23555" name="Rectangle 2"/>
          <p:cNvSpPr>
            <a:spLocks noGrp="1" noRot="1" noChangeAspect="1" noChangeArrowheads="1" noTextEdit="1"/>
          </p:cNvSpPr>
          <p:nvPr>
            <p:ph type="sldImg"/>
          </p:nvPr>
        </p:nvSpPr>
        <p:spPr>
          <a:xfrm>
            <a:off x="1131888" y="701675"/>
            <a:ext cx="4581525" cy="3436938"/>
          </a:xfrm>
          <a:solidFill>
            <a:srgbClr val="FFFFFF"/>
          </a:solidFill>
          <a:ln/>
        </p:spPr>
      </p:sp>
      <p:sp>
        <p:nvSpPr>
          <p:cNvPr id="23556" name="Rectangle 3"/>
          <p:cNvSpPr>
            <a:spLocks noGrp="1" noChangeArrowheads="1"/>
          </p:cNvSpPr>
          <p:nvPr>
            <p:ph type="body" idx="1"/>
          </p:nvPr>
        </p:nvSpPr>
        <p:spPr>
          <a:xfrm>
            <a:off x="922338" y="4349750"/>
            <a:ext cx="5000625" cy="4140200"/>
          </a:xfrm>
          <a:noFill/>
          <a:ln>
            <a:solidFill>
              <a:srgbClr val="000000"/>
            </a:solidFill>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F13310-86DD-47C0-8693-31775D067B85}" type="slidenum">
              <a:rPr lang="en-US" smtClean="0"/>
              <a:pPr/>
              <a:t>3</a:t>
            </a:fld>
            <a:endParaRPr lang="en-US"/>
          </a:p>
        </p:txBody>
      </p:sp>
    </p:spTree>
    <p:extLst>
      <p:ext uri="{BB962C8B-B14F-4D97-AF65-F5344CB8AC3E}">
        <p14:creationId xmlns:p14="http://schemas.microsoft.com/office/powerpoint/2010/main" val="569227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F13310-86DD-47C0-8693-31775D067B85}" type="slidenum">
              <a:rPr lang="en-US" smtClean="0"/>
              <a:pPr/>
              <a:t>4</a:t>
            </a:fld>
            <a:endParaRPr lang="en-US"/>
          </a:p>
        </p:txBody>
      </p:sp>
    </p:spTree>
    <p:extLst>
      <p:ext uri="{BB962C8B-B14F-4D97-AF65-F5344CB8AC3E}">
        <p14:creationId xmlns:p14="http://schemas.microsoft.com/office/powerpoint/2010/main" val="2131480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F13310-86DD-47C0-8693-31775D067B85}" type="slidenum">
              <a:rPr lang="en-US" smtClean="0"/>
              <a:pPr/>
              <a:t>5</a:t>
            </a:fld>
            <a:endParaRPr lang="en-US"/>
          </a:p>
        </p:txBody>
      </p:sp>
    </p:spTree>
    <p:extLst>
      <p:ext uri="{BB962C8B-B14F-4D97-AF65-F5344CB8AC3E}">
        <p14:creationId xmlns:p14="http://schemas.microsoft.com/office/powerpoint/2010/main" val="2592514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F13310-86DD-47C0-8693-31775D067B85}" type="slidenum">
              <a:rPr lang="en-US" smtClean="0"/>
              <a:pPr/>
              <a:t>6</a:t>
            </a:fld>
            <a:endParaRPr lang="en-US"/>
          </a:p>
        </p:txBody>
      </p:sp>
    </p:spTree>
    <p:extLst>
      <p:ext uri="{BB962C8B-B14F-4D97-AF65-F5344CB8AC3E}">
        <p14:creationId xmlns:p14="http://schemas.microsoft.com/office/powerpoint/2010/main" val="1792545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F13310-86DD-47C0-8693-31775D067B85}" type="slidenum">
              <a:rPr lang="en-US" smtClean="0"/>
              <a:pPr/>
              <a:t>7</a:t>
            </a:fld>
            <a:endParaRPr lang="en-US"/>
          </a:p>
        </p:txBody>
      </p:sp>
    </p:spTree>
    <p:extLst>
      <p:ext uri="{BB962C8B-B14F-4D97-AF65-F5344CB8AC3E}">
        <p14:creationId xmlns:p14="http://schemas.microsoft.com/office/powerpoint/2010/main" val="399621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a:solidFill>
                  <a:srgbClr val="003399"/>
                </a:solidFill>
                <a:latin typeface="Arial" pitchFamily="34" charset="0"/>
              </a:defRPr>
            </a:lvl1pPr>
            <a:lvl2pPr marL="742950" indent="-285750" eaLnBrk="0" hangingPunct="0">
              <a:defRPr sz="2000">
                <a:solidFill>
                  <a:srgbClr val="003399"/>
                </a:solidFill>
                <a:latin typeface="Arial" pitchFamily="34" charset="0"/>
              </a:defRPr>
            </a:lvl2pPr>
            <a:lvl3pPr marL="1143000" indent="-228600" eaLnBrk="0" hangingPunct="0">
              <a:defRPr sz="2000">
                <a:solidFill>
                  <a:srgbClr val="003399"/>
                </a:solidFill>
                <a:latin typeface="Arial" pitchFamily="34" charset="0"/>
              </a:defRPr>
            </a:lvl3pPr>
            <a:lvl4pPr marL="1600200" indent="-228600" eaLnBrk="0" hangingPunct="0">
              <a:defRPr sz="2000">
                <a:solidFill>
                  <a:srgbClr val="003399"/>
                </a:solidFill>
                <a:latin typeface="Arial" pitchFamily="34" charset="0"/>
              </a:defRPr>
            </a:lvl4pPr>
            <a:lvl5pPr marL="2057400" indent="-228600" eaLnBrk="0" hangingPunct="0">
              <a:defRPr sz="2000">
                <a:solidFill>
                  <a:srgbClr val="003399"/>
                </a:solidFill>
                <a:latin typeface="Arial" pitchFamily="34" charset="0"/>
              </a:defRPr>
            </a:lvl5pPr>
            <a:lvl6pPr marL="2514600" indent="-228600" eaLnBrk="0" fontAlgn="base" hangingPunct="0">
              <a:spcBef>
                <a:spcPct val="0"/>
              </a:spcBef>
              <a:spcAft>
                <a:spcPct val="0"/>
              </a:spcAft>
              <a:defRPr sz="2000">
                <a:solidFill>
                  <a:srgbClr val="003399"/>
                </a:solidFill>
                <a:latin typeface="Arial" pitchFamily="34" charset="0"/>
              </a:defRPr>
            </a:lvl6pPr>
            <a:lvl7pPr marL="2971800" indent="-228600" eaLnBrk="0" fontAlgn="base" hangingPunct="0">
              <a:spcBef>
                <a:spcPct val="0"/>
              </a:spcBef>
              <a:spcAft>
                <a:spcPct val="0"/>
              </a:spcAft>
              <a:defRPr sz="2000">
                <a:solidFill>
                  <a:srgbClr val="003399"/>
                </a:solidFill>
                <a:latin typeface="Arial" pitchFamily="34" charset="0"/>
              </a:defRPr>
            </a:lvl7pPr>
            <a:lvl8pPr marL="3429000" indent="-228600" eaLnBrk="0" fontAlgn="base" hangingPunct="0">
              <a:spcBef>
                <a:spcPct val="0"/>
              </a:spcBef>
              <a:spcAft>
                <a:spcPct val="0"/>
              </a:spcAft>
              <a:defRPr sz="2000">
                <a:solidFill>
                  <a:srgbClr val="003399"/>
                </a:solidFill>
                <a:latin typeface="Arial" pitchFamily="34" charset="0"/>
              </a:defRPr>
            </a:lvl8pPr>
            <a:lvl9pPr marL="3886200" indent="-228600" eaLnBrk="0" fontAlgn="base" hangingPunct="0">
              <a:spcBef>
                <a:spcPct val="0"/>
              </a:spcBef>
              <a:spcAft>
                <a:spcPct val="0"/>
              </a:spcAft>
              <a:defRPr sz="2000">
                <a:solidFill>
                  <a:srgbClr val="003399"/>
                </a:solidFill>
                <a:latin typeface="Arial" pitchFamily="34" charset="0"/>
              </a:defRPr>
            </a:lvl9pPr>
          </a:lstStyle>
          <a:p>
            <a:pPr algn="r" eaLnBrk="1" hangingPunct="1"/>
            <a:fld id="{A80A102A-90BE-4E57-A71A-A1D19B1A32B0}" type="slidenum">
              <a:rPr lang="en-US" sz="1200">
                <a:solidFill>
                  <a:schemeClr val="tx1"/>
                </a:solidFill>
                <a:latin typeface="Garamond" pitchFamily="18" charset="0"/>
                <a:ea typeface="ＭＳ Ｐゴシック" pitchFamily="34" charset="-128"/>
              </a:rPr>
              <a:pPr algn="r" eaLnBrk="1" hangingPunct="1"/>
              <a:t>8</a:t>
            </a:fld>
            <a:endParaRPr lang="en-US" sz="1200">
              <a:solidFill>
                <a:schemeClr val="tx1"/>
              </a:solidFill>
              <a:latin typeface="Garamond" pitchFamily="18" charset="0"/>
              <a:ea typeface="ＭＳ Ｐゴシック" pitchFamily="34" charset="-128"/>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defTabSz="457200"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F13310-86DD-47C0-8693-31775D067B85}" type="slidenum">
              <a:rPr lang="en-US" smtClean="0"/>
              <a:pPr/>
              <a:t>9</a:t>
            </a:fld>
            <a:endParaRPr lang="en-US"/>
          </a:p>
        </p:txBody>
      </p:sp>
    </p:spTree>
    <p:extLst>
      <p:ext uri="{BB962C8B-B14F-4D97-AF65-F5344CB8AC3E}">
        <p14:creationId xmlns:p14="http://schemas.microsoft.com/office/powerpoint/2010/main" val="2324116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EF51BF3-4234-4272-902A-36E540CC1CFA}" type="datetimeFigureOut">
              <a:rPr lang="en-US" smtClean="0"/>
              <a:pPr/>
              <a:t>5/15/13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449002-1348-4044-8937-76CF4E057789}" type="slidenum">
              <a:rPr lang="en-US" smtClean="0"/>
              <a:pPr/>
              <a:t>‹#›</a:t>
            </a:fld>
            <a:endParaRPr lang="en-US"/>
          </a:p>
        </p:txBody>
      </p:sp>
    </p:spTree>
    <p:extLst>
      <p:ext uri="{BB962C8B-B14F-4D97-AF65-F5344CB8AC3E}">
        <p14:creationId xmlns:p14="http://schemas.microsoft.com/office/powerpoint/2010/main" val="33212086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F51BF3-4234-4272-902A-36E540CC1CFA}" type="datetimeFigureOut">
              <a:rPr lang="en-US" smtClean="0"/>
              <a:pPr/>
              <a:t>5/15/13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449002-1348-4044-8937-76CF4E057789}" type="slidenum">
              <a:rPr lang="en-US" smtClean="0"/>
              <a:pPr/>
              <a:t>‹#›</a:t>
            </a:fld>
            <a:endParaRPr lang="en-US"/>
          </a:p>
        </p:txBody>
      </p:sp>
    </p:spTree>
    <p:extLst>
      <p:ext uri="{BB962C8B-B14F-4D97-AF65-F5344CB8AC3E}">
        <p14:creationId xmlns:p14="http://schemas.microsoft.com/office/powerpoint/2010/main" val="3160768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F51BF3-4234-4272-902A-36E540CC1CFA}" type="datetimeFigureOut">
              <a:rPr lang="en-US" smtClean="0"/>
              <a:pPr/>
              <a:t>5/15/13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449002-1348-4044-8937-76CF4E057789}" type="slidenum">
              <a:rPr lang="en-US" smtClean="0"/>
              <a:pPr/>
              <a:t>‹#›</a:t>
            </a:fld>
            <a:endParaRPr lang="en-US"/>
          </a:p>
        </p:txBody>
      </p:sp>
    </p:spTree>
    <p:extLst>
      <p:ext uri="{BB962C8B-B14F-4D97-AF65-F5344CB8AC3E}">
        <p14:creationId xmlns:p14="http://schemas.microsoft.com/office/powerpoint/2010/main" val="42395022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Rectangle 10"/>
          <p:cNvSpPr/>
          <p:nvPr userDrawn="1"/>
        </p:nvSpPr>
        <p:spPr>
          <a:xfrm>
            <a:off x="0" y="0"/>
            <a:ext cx="9144000" cy="1600200"/>
          </a:xfrm>
          <a:prstGeom prst="rect">
            <a:avLst/>
          </a:prstGeom>
          <a:gradFill flip="none" rotWithShape="1">
            <a:gsLst>
              <a:gs pos="0">
                <a:schemeClr val="accent1">
                  <a:lumMod val="20000"/>
                  <a:lumOff val="80000"/>
                </a:schemeClr>
              </a:gs>
              <a:gs pos="0">
                <a:schemeClr val="accent1">
                  <a:lumMod val="40000"/>
                  <a:lumOff val="6000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4F81BD">
                  <a:lumMod val="60000"/>
                  <a:lumOff val="40000"/>
                </a:srgbClr>
              </a:solidFill>
            </a:endParaRPr>
          </a:p>
        </p:txBody>
      </p:sp>
      <p:sp>
        <p:nvSpPr>
          <p:cNvPr id="5" name="Content Placeholder 2"/>
          <p:cNvSpPr>
            <a:spLocks noGrp="1"/>
          </p:cNvSpPr>
          <p:nvPr>
            <p:ph idx="10"/>
          </p:nvPr>
        </p:nvSpPr>
        <p:spPr>
          <a:xfrm>
            <a:off x="313698" y="1368261"/>
            <a:ext cx="8417359" cy="5105957"/>
          </a:xfrm>
        </p:spPr>
        <p:txBody>
          <a:bodyPr/>
          <a:lstStyle>
            <a:lvl2pPr marL="514350" indent="-287338">
              <a:defRPr/>
            </a:lvl2pPr>
            <a:lvl3pPr marL="741363" indent="-166688">
              <a:defRPr/>
            </a:lvl3pPr>
            <a:lvl4pPr marL="1087438" indent="-285750">
              <a:defRPr/>
            </a:lvl4pPr>
            <a:lvl5pPr marL="1314450" indent="-227013">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itle Placeholder 1"/>
          <p:cNvSpPr>
            <a:spLocks noGrp="1"/>
          </p:cNvSpPr>
          <p:nvPr>
            <p:ph type="title"/>
          </p:nvPr>
        </p:nvSpPr>
        <p:spPr>
          <a:xfrm>
            <a:off x="313698" y="104838"/>
            <a:ext cx="7421993" cy="1143000"/>
          </a:xfrm>
          <a:prstGeom prst="rect">
            <a:avLst/>
          </a:prstGeom>
        </p:spPr>
        <p:txBody>
          <a:bodyPr rtlCol="0">
            <a:normAutofit/>
          </a:bodyPr>
          <a:lstStyle>
            <a:lvl1pPr>
              <a:defRPr sz="2800">
                <a:solidFill>
                  <a:schemeClr val="accent1">
                    <a:lumMod val="7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7323269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RTP_SlideBackground-ASCO-GI-13_v1fr-Tit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1981200"/>
            <a:ext cx="7772400" cy="1143000"/>
          </a:xfrm>
        </p:spPr>
        <p:txBody>
          <a:bodyPr/>
          <a:lstStyle>
            <a:lvl1pPr algn="ctr">
              <a:defRPr sz="2300"/>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2315707194"/>
      </p:ext>
    </p:extLst>
  </p:cSld>
  <p:clrMapOvr>
    <a:masterClrMapping/>
  </p:clrMapOvr>
  <p:transition xmlns:p14="http://schemas.microsoft.com/office/powerpoint/2010/mai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706541"/>
      </p:ext>
    </p:extLst>
  </p:cSld>
  <p:clrMapOvr>
    <a:masterClrMapping/>
  </p:clrMapOvr>
  <p:transition xmlns:p14="http://schemas.microsoft.com/office/powerpoint/2010/mai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15935432"/>
      </p:ext>
    </p:extLst>
  </p:cSld>
  <p:clrMapOvr>
    <a:masterClrMapping/>
  </p:clrMapOvr>
  <p:transition xmlns:p14="http://schemas.microsoft.com/office/powerpoint/2010/mai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4861199"/>
      </p:ext>
    </p:extLst>
  </p:cSld>
  <p:clrMapOvr>
    <a:masterClrMapping/>
  </p:clrMapOvr>
  <p:transition xmlns:p14="http://schemas.microsoft.com/office/powerpoint/2010/mai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6986882"/>
      </p:ext>
    </p:extLst>
  </p:cSld>
  <p:clrMapOvr>
    <a:masterClrMapping/>
  </p:clrMapOvr>
  <p:transition xmlns:p14="http://schemas.microsoft.com/office/powerpoint/2010/mai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881530"/>
      </p:ext>
    </p:extLst>
  </p:cSld>
  <p:clrMapOvr>
    <a:masterClrMapping/>
  </p:clrMapOvr>
  <p:transition xmlns:p14="http://schemas.microsoft.com/office/powerpoint/2010/mai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024923"/>
      </p:ext>
    </p:extLst>
  </p:cSld>
  <p:clrMapOvr>
    <a:masterClrMapping/>
  </p:clrMapOvr>
  <p:transition xmlns:p14="http://schemas.microsoft.com/office/powerpoint/2010/mai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F51BF3-4234-4272-902A-36E540CC1CFA}" type="datetimeFigureOut">
              <a:rPr lang="en-US" smtClean="0"/>
              <a:pPr/>
              <a:t>5/15/13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449002-1348-4044-8937-76CF4E057789}" type="slidenum">
              <a:rPr lang="en-US" smtClean="0"/>
              <a:pPr/>
              <a:t>‹#›</a:t>
            </a:fld>
            <a:endParaRPr lang="en-US"/>
          </a:p>
        </p:txBody>
      </p:sp>
    </p:spTree>
    <p:extLst>
      <p:ext uri="{BB962C8B-B14F-4D97-AF65-F5344CB8AC3E}">
        <p14:creationId xmlns:p14="http://schemas.microsoft.com/office/powerpoint/2010/main" val="25000587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0806658"/>
      </p:ext>
    </p:extLst>
  </p:cSld>
  <p:clrMapOvr>
    <a:masterClrMapping/>
  </p:clrMapOvr>
  <p:transition xmlns:p14="http://schemas.microsoft.com/office/powerpoint/2010/mai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81030374"/>
      </p:ext>
    </p:extLst>
  </p:cSld>
  <p:clrMapOvr>
    <a:masterClrMapping/>
  </p:clrMapOvr>
  <p:transition xmlns:p14="http://schemas.microsoft.com/office/powerpoint/2010/mai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6284356"/>
      </p:ext>
    </p:extLst>
  </p:cSld>
  <p:clrMapOvr>
    <a:masterClrMapping/>
  </p:clrMapOvr>
  <p:transition xmlns:p14="http://schemas.microsoft.com/office/powerpoint/2010/mai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489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489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205328"/>
      </p:ext>
    </p:extLst>
  </p:cSld>
  <p:clrMapOvr>
    <a:masterClrMapping/>
  </p:clrMapOvr>
  <p:transition xmlns:p14="http://schemas.microsoft.com/office/powerpoint/2010/mai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p:txBody>
          <a:bodyPr/>
          <a:lstStyle>
            <a:lvl1pPr>
              <a:defRPr/>
            </a:lvl1pPr>
          </a:lstStyle>
          <a:p>
            <a:pPr>
              <a:defRPr/>
            </a:pPr>
            <a:fld id="{C56A88C1-9C9A-2242-9FED-8A2FF1728395}"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398361311"/>
      </p:ext>
    </p:extLst>
  </p:cSld>
  <p:clrMapOvr>
    <a:masterClrMapping/>
  </p:clrMapOvr>
  <p:transition xmlns:p14="http://schemas.microsoft.com/office/powerpoint/2010/main" spd="med" advClick="0">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7" descr="WinterLung12_PPT-back_v1s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p:txBody>
          <a:bodyPr/>
          <a:lstStyle>
            <a:lvl1pPr>
              <a:defRPr/>
            </a:lvl1pPr>
          </a:lstStyle>
          <a:p>
            <a:pPr>
              <a:defRPr/>
            </a:pPr>
            <a:fld id="{8E6891CD-8DAC-8F45-8ACC-BC4B34022280}"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879894333"/>
      </p:ext>
    </p:extLst>
  </p:cSld>
  <p:clrMapOvr>
    <a:masterClrMapping/>
  </p:clrMapOvr>
  <p:transition xmlns:p14="http://schemas.microsoft.com/office/powerpoint/2010/main" spd="med" advClick="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F51BF3-4234-4272-902A-36E540CC1CFA}" type="datetimeFigureOut">
              <a:rPr lang="en-US" smtClean="0"/>
              <a:pPr/>
              <a:t>5/15/13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449002-1348-4044-8937-76CF4E057789}" type="slidenum">
              <a:rPr lang="en-US" smtClean="0"/>
              <a:pPr/>
              <a:t>‹#›</a:t>
            </a:fld>
            <a:endParaRPr lang="en-US"/>
          </a:p>
        </p:txBody>
      </p:sp>
    </p:spTree>
    <p:extLst>
      <p:ext uri="{BB962C8B-B14F-4D97-AF65-F5344CB8AC3E}">
        <p14:creationId xmlns:p14="http://schemas.microsoft.com/office/powerpoint/2010/main" val="39852862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EF51BF3-4234-4272-902A-36E540CC1CFA}" type="datetimeFigureOut">
              <a:rPr lang="en-US" smtClean="0"/>
              <a:pPr/>
              <a:t>5/15/13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449002-1348-4044-8937-76CF4E057789}" type="slidenum">
              <a:rPr lang="en-US" smtClean="0"/>
              <a:pPr/>
              <a:t>‹#›</a:t>
            </a:fld>
            <a:endParaRPr lang="en-US"/>
          </a:p>
        </p:txBody>
      </p:sp>
    </p:spTree>
    <p:extLst>
      <p:ext uri="{BB962C8B-B14F-4D97-AF65-F5344CB8AC3E}">
        <p14:creationId xmlns:p14="http://schemas.microsoft.com/office/powerpoint/2010/main" val="10556937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EF51BF3-4234-4272-902A-36E540CC1CFA}" type="datetimeFigureOut">
              <a:rPr lang="en-US" smtClean="0"/>
              <a:pPr/>
              <a:t>5/15/13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449002-1348-4044-8937-76CF4E057789}" type="slidenum">
              <a:rPr lang="en-US" smtClean="0"/>
              <a:pPr/>
              <a:t>‹#›</a:t>
            </a:fld>
            <a:endParaRPr lang="en-US"/>
          </a:p>
        </p:txBody>
      </p:sp>
    </p:spTree>
    <p:extLst>
      <p:ext uri="{BB962C8B-B14F-4D97-AF65-F5344CB8AC3E}">
        <p14:creationId xmlns:p14="http://schemas.microsoft.com/office/powerpoint/2010/main" val="17706082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EF51BF3-4234-4272-902A-36E540CC1CFA}" type="datetimeFigureOut">
              <a:rPr lang="en-US" smtClean="0"/>
              <a:pPr/>
              <a:t>5/15/13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449002-1348-4044-8937-76CF4E057789}" type="slidenum">
              <a:rPr lang="en-US" smtClean="0"/>
              <a:pPr/>
              <a:t>‹#›</a:t>
            </a:fld>
            <a:endParaRPr lang="en-US"/>
          </a:p>
        </p:txBody>
      </p:sp>
    </p:spTree>
    <p:extLst>
      <p:ext uri="{BB962C8B-B14F-4D97-AF65-F5344CB8AC3E}">
        <p14:creationId xmlns:p14="http://schemas.microsoft.com/office/powerpoint/2010/main" val="17376681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F51BF3-4234-4272-902A-36E540CC1CFA}" type="datetimeFigureOut">
              <a:rPr lang="en-US" smtClean="0"/>
              <a:pPr/>
              <a:t>5/15/13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449002-1348-4044-8937-76CF4E057789}" type="slidenum">
              <a:rPr lang="en-US" smtClean="0"/>
              <a:pPr/>
              <a:t>‹#›</a:t>
            </a:fld>
            <a:endParaRPr lang="en-US"/>
          </a:p>
        </p:txBody>
      </p:sp>
    </p:spTree>
    <p:extLst>
      <p:ext uri="{BB962C8B-B14F-4D97-AF65-F5344CB8AC3E}">
        <p14:creationId xmlns:p14="http://schemas.microsoft.com/office/powerpoint/2010/main" val="22553054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F51BF3-4234-4272-902A-36E540CC1CFA}" type="datetimeFigureOut">
              <a:rPr lang="en-US" smtClean="0"/>
              <a:pPr/>
              <a:t>5/15/13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449002-1348-4044-8937-76CF4E057789}" type="slidenum">
              <a:rPr lang="en-US" smtClean="0"/>
              <a:pPr/>
              <a:t>‹#›</a:t>
            </a:fld>
            <a:endParaRPr lang="en-US"/>
          </a:p>
        </p:txBody>
      </p:sp>
    </p:spTree>
    <p:extLst>
      <p:ext uri="{BB962C8B-B14F-4D97-AF65-F5344CB8AC3E}">
        <p14:creationId xmlns:p14="http://schemas.microsoft.com/office/powerpoint/2010/main" val="26340546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F51BF3-4234-4272-902A-36E540CC1CFA}" type="datetimeFigureOut">
              <a:rPr lang="en-US" smtClean="0"/>
              <a:pPr/>
              <a:t>5/15/13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449002-1348-4044-8937-76CF4E057789}" type="slidenum">
              <a:rPr lang="en-US" smtClean="0"/>
              <a:pPr/>
              <a:t>‹#›</a:t>
            </a:fld>
            <a:endParaRPr lang="en-US"/>
          </a:p>
        </p:txBody>
      </p:sp>
    </p:spTree>
    <p:extLst>
      <p:ext uri="{BB962C8B-B14F-4D97-AF65-F5344CB8AC3E}">
        <p14:creationId xmlns:p14="http://schemas.microsoft.com/office/powerpoint/2010/main" val="17623921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F51BF3-4234-4272-902A-36E540CC1CFA}" type="datetimeFigureOut">
              <a:rPr lang="en-US" smtClean="0"/>
              <a:pPr/>
              <a:t>5/15/13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449002-1348-4044-8937-76CF4E057789}" type="slidenum">
              <a:rPr lang="en-US" smtClean="0"/>
              <a:pPr/>
              <a:t>‹#›</a:t>
            </a:fld>
            <a:endParaRPr lang="en-US"/>
          </a:p>
        </p:txBody>
      </p:sp>
    </p:spTree>
    <p:extLst>
      <p:ext uri="{BB962C8B-B14F-4D97-AF65-F5344CB8AC3E}">
        <p14:creationId xmlns:p14="http://schemas.microsoft.com/office/powerpoint/2010/main" val="13662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2930" name="Picture 1" descr="RTP_SlideBackground-YiR_v3fr-bulleted.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2931"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52932"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xmlns:p14="http://schemas.microsoft.com/office/powerpoint/2010/main" advClick="0"/>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371600"/>
            <a:ext cx="7772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i="0">
                <a:latin typeface="+mn-lt"/>
                <a:ea typeface="+mn-ea"/>
                <a:cs typeface="+mn-cs"/>
              </a:defRPr>
            </a:lvl1pPr>
          </a:lstStyle>
          <a:p>
            <a:pPr fontAlgn="base">
              <a:spcBef>
                <a:spcPct val="0"/>
              </a:spcBef>
              <a:spcAft>
                <a:spcPct val="0"/>
              </a:spcAft>
              <a:defRPr/>
            </a:pPr>
            <a:endParaRPr lang="en-US">
              <a:solidFill>
                <a:srgbClr val="FFFFFF"/>
              </a:solidFill>
              <a:latin typeface="Arial"/>
              <a:ea typeface="ＭＳ Ｐゴシック"/>
              <a:cs typeface="ＭＳ Ｐゴシック"/>
            </a:endParaRPr>
          </a:p>
        </p:txBody>
      </p:sp>
      <p:sp>
        <p:nvSpPr>
          <p:cNvPr id="9" name="Rectangle 5"/>
          <p:cNvSpPr>
            <a:spLocks noGrp="1" noChangeArrowheads="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i="0">
                <a:latin typeface="+mn-lt"/>
                <a:ea typeface="+mn-ea"/>
                <a:cs typeface="+mn-cs"/>
              </a:defRPr>
            </a:lvl1pPr>
          </a:lstStyle>
          <a:p>
            <a:pPr fontAlgn="base">
              <a:spcBef>
                <a:spcPct val="0"/>
              </a:spcBef>
              <a:spcAft>
                <a:spcPct val="0"/>
              </a:spcAft>
              <a:defRPr/>
            </a:pPr>
            <a:endParaRPr lang="en-US">
              <a:solidFill>
                <a:srgbClr val="FFFFFF"/>
              </a:solidFill>
              <a:latin typeface="Arial"/>
              <a:ea typeface="ＭＳ Ｐゴシック"/>
              <a:cs typeface="ＭＳ Ｐゴシック"/>
            </a:endParaRPr>
          </a:p>
        </p:txBody>
      </p:sp>
      <p:sp>
        <p:nvSpPr>
          <p:cNvPr id="10" name="Rectangle 6"/>
          <p:cNvSpPr>
            <a:spLocks noGrp="1" noChangeArrowheads="1"/>
          </p:cNvSpPr>
          <p:nvPr>
            <p:ph type="sldNum" sz="quarter" idx="4"/>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i="0">
                <a:latin typeface="Times New Roman" charset="0"/>
              </a:defRPr>
            </a:lvl1pPr>
          </a:lstStyle>
          <a:p>
            <a:pPr fontAlgn="base">
              <a:spcBef>
                <a:spcPct val="0"/>
              </a:spcBef>
              <a:spcAft>
                <a:spcPct val="0"/>
              </a:spcAft>
              <a:defRPr/>
            </a:pPr>
            <a:fld id="{24FF0F9F-7DF1-0A46-9295-0003FDA853C2}" type="slidenum">
              <a:rPr lang="en-US">
                <a:solidFill>
                  <a:srgbClr val="FFFFFF"/>
                </a:solidFill>
                <a:ea typeface="ＭＳ Ｐゴシック" charset="0"/>
                <a:cs typeface="ＭＳ Ｐゴシック" charset="0"/>
              </a:rPr>
              <a:pPr fontAlgn="base">
                <a:spcBef>
                  <a:spcPct val="0"/>
                </a:spcBef>
                <a:spcAft>
                  <a:spcPct val="0"/>
                </a:spcAft>
                <a:defRPr/>
              </a:pPr>
              <a:t>‹#›</a:t>
            </a:fld>
            <a:endParaRPr lang="en-US">
              <a:solidFill>
                <a:srgbClr val="FFFFFF"/>
              </a:solidFill>
              <a:ea typeface="ＭＳ Ｐゴシック" charset="0"/>
              <a:cs typeface="ＭＳ Ｐゴシック" charset="0"/>
            </a:endParaRPr>
          </a:p>
        </p:txBody>
      </p:sp>
    </p:spTree>
  </p:cSld>
  <p:clrMap bg1="dk2" tx1="lt1" bg2="dk1" tx2="lt2" accent1="accent1" accent2="accent2" accent3="accent3" accent4="accent4" accent5="accent5" accent6="accent6" hlink="hlink" folHlink="folHlink"/>
  <p:sldLayoutIdLst>
    <p:sldLayoutId id="2147483674" r:id="rId1"/>
    <p:sldLayoutId id="2147483675" r:id="rId2"/>
  </p:sldLayoutIdLst>
  <p:transition xmlns:p14="http://schemas.microsoft.com/office/powerpoint/2010/main" spd="med" advClick="0">
    <p:fade/>
  </p:transition>
  <p:txStyles>
    <p:titleStyle>
      <a:lvl1pPr algn="ctr" rtl="0" eaLnBrk="0" fontAlgn="base" hangingPunct="0">
        <a:spcBef>
          <a:spcPct val="0"/>
        </a:spcBef>
        <a:spcAft>
          <a:spcPct val="0"/>
        </a:spcAft>
        <a:defRPr sz="3600" b="1">
          <a:solidFill>
            <a:srgbClr val="002656"/>
          </a:solidFill>
          <a:latin typeface="+mj-lt"/>
          <a:ea typeface="+mj-ea"/>
          <a:cs typeface="+mj-cs"/>
        </a:defRPr>
      </a:lvl1pPr>
      <a:lvl2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2pPr>
      <a:lvl3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3pPr>
      <a:lvl4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4pPr>
      <a:lvl5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Times New Roman" pitchFamily="-108" charset="0"/>
        </a:defRPr>
      </a:lvl6pPr>
      <a:lvl7pPr marL="914400" algn="ctr" rtl="0" fontAlgn="base">
        <a:spcBef>
          <a:spcPct val="0"/>
        </a:spcBef>
        <a:spcAft>
          <a:spcPct val="0"/>
        </a:spcAft>
        <a:defRPr sz="4400">
          <a:solidFill>
            <a:schemeClr val="tx2"/>
          </a:solidFill>
          <a:latin typeface="Times New Roman" pitchFamily="-108" charset="0"/>
        </a:defRPr>
      </a:lvl7pPr>
      <a:lvl8pPr marL="1371600" algn="ctr" rtl="0" fontAlgn="base">
        <a:spcBef>
          <a:spcPct val="0"/>
        </a:spcBef>
        <a:spcAft>
          <a:spcPct val="0"/>
        </a:spcAft>
        <a:defRPr sz="4400">
          <a:solidFill>
            <a:schemeClr val="tx2"/>
          </a:solidFill>
          <a:latin typeface="Times New Roman" pitchFamily="-108" charset="0"/>
        </a:defRPr>
      </a:lvl8pPr>
      <a:lvl9pPr marL="1828800" algn="ctr" rtl="0" fontAlgn="base">
        <a:spcBef>
          <a:spcPct val="0"/>
        </a:spcBef>
        <a:spcAft>
          <a:spcPct val="0"/>
        </a:spcAft>
        <a:defRPr sz="4400">
          <a:solidFill>
            <a:schemeClr val="tx2"/>
          </a:solidFill>
          <a:latin typeface="Times New Roman" pitchFamily="-108" charset="0"/>
        </a:defRPr>
      </a:lvl9pPr>
    </p:titleStyle>
    <p:bodyStyle>
      <a:lvl1pPr marL="342900" indent="-342900" algn="l" rtl="0" eaLnBrk="0" fontAlgn="base" hangingPunct="0">
        <a:spcBef>
          <a:spcPct val="20000"/>
        </a:spcBef>
        <a:spcAft>
          <a:spcPct val="0"/>
        </a:spcAft>
        <a:buChar char="•"/>
        <a:defRPr sz="3200">
          <a:solidFill>
            <a:srgbClr val="505153"/>
          </a:solidFill>
          <a:latin typeface="+mn-lt"/>
          <a:ea typeface="+mn-ea"/>
          <a:cs typeface="+mn-cs"/>
        </a:defRPr>
      </a:lvl1pPr>
      <a:lvl2pPr marL="742950" indent="-285750" algn="l" rtl="0" eaLnBrk="0" fontAlgn="base" hangingPunct="0">
        <a:spcBef>
          <a:spcPct val="20000"/>
        </a:spcBef>
        <a:spcAft>
          <a:spcPct val="0"/>
        </a:spcAft>
        <a:buChar char="–"/>
        <a:defRPr sz="2800">
          <a:solidFill>
            <a:srgbClr val="505153"/>
          </a:solidFill>
          <a:latin typeface="+mn-lt"/>
          <a:ea typeface="+mn-ea"/>
        </a:defRPr>
      </a:lvl2pPr>
      <a:lvl3pPr marL="1143000" indent="-228600" algn="l" rtl="0" eaLnBrk="0" fontAlgn="base" hangingPunct="0">
        <a:spcBef>
          <a:spcPct val="20000"/>
        </a:spcBef>
        <a:spcAft>
          <a:spcPct val="0"/>
        </a:spcAft>
        <a:buChar char="•"/>
        <a:defRPr sz="2400">
          <a:solidFill>
            <a:srgbClr val="505153"/>
          </a:solidFill>
          <a:latin typeface="+mn-lt"/>
          <a:ea typeface="+mn-ea"/>
        </a:defRPr>
      </a:lvl3pPr>
      <a:lvl4pPr marL="1600200" indent="-228600" algn="l" rtl="0" eaLnBrk="0" fontAlgn="base" hangingPunct="0">
        <a:spcBef>
          <a:spcPct val="20000"/>
        </a:spcBef>
        <a:spcAft>
          <a:spcPct val="0"/>
        </a:spcAft>
        <a:buChar char="–"/>
        <a:defRPr sz="2000">
          <a:solidFill>
            <a:srgbClr val="505153"/>
          </a:solidFill>
          <a:latin typeface="+mn-lt"/>
          <a:ea typeface="+mn-ea"/>
        </a:defRPr>
      </a:lvl4pPr>
      <a:lvl5pPr marL="2057400" indent="-228600" algn="l" rtl="0" eaLnBrk="0" fontAlgn="base" hangingPunct="0">
        <a:spcBef>
          <a:spcPct val="20000"/>
        </a:spcBef>
        <a:spcAft>
          <a:spcPct val="0"/>
        </a:spcAft>
        <a:buChar char="»"/>
        <a:defRPr sz="2000">
          <a:solidFill>
            <a:srgbClr val="505153"/>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6.xml"/><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2.xml"/><Relationship Id="rId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0.xml"/><Relationship Id="rId3"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chart" Target="../charts/char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2.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wmf"/><Relationship Id="rId4" Type="http://schemas.openxmlformats.org/officeDocument/2006/relationships/image" Target="../media/image9.wmf"/><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Content Placeholder 2"/>
          <p:cNvSpPr txBox="1">
            <a:spLocks/>
          </p:cNvSpPr>
          <p:nvPr/>
        </p:nvSpPr>
        <p:spPr bwMode="auto">
          <a:xfrm>
            <a:off x="381000" y="1327150"/>
            <a:ext cx="8266113"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49263">
              <a:defRPr sz="2400">
                <a:solidFill>
                  <a:schemeClr val="tx1"/>
                </a:solidFill>
                <a:latin typeface="Arial" charset="0"/>
                <a:ea typeface="ヒラギノ角ゴ Pro W3" charset="0"/>
                <a:cs typeface="ヒラギノ角ゴ Pro W3" charset="0"/>
              </a:defRPr>
            </a:lvl1pPr>
            <a:lvl2pPr marL="742950" indent="-285750" defTabSz="449263">
              <a:defRPr sz="2400">
                <a:solidFill>
                  <a:schemeClr val="tx1"/>
                </a:solidFill>
                <a:latin typeface="Arial" charset="0"/>
                <a:ea typeface="ヒラギノ角ゴ Pro W3" charset="0"/>
                <a:cs typeface="ヒラギノ角ゴ Pro W3" charset="0"/>
              </a:defRPr>
            </a:lvl2pPr>
            <a:lvl3pPr marL="1143000" indent="-228600" defTabSz="449263">
              <a:defRPr sz="2400">
                <a:solidFill>
                  <a:schemeClr val="tx1"/>
                </a:solidFill>
                <a:latin typeface="Arial" charset="0"/>
                <a:ea typeface="ヒラギノ角ゴ Pro W3" charset="0"/>
                <a:cs typeface="ヒラギノ角ゴ Pro W3" charset="0"/>
              </a:defRPr>
            </a:lvl3pPr>
            <a:lvl4pPr marL="1600200" indent="-228600" defTabSz="449263">
              <a:defRPr sz="2400">
                <a:solidFill>
                  <a:schemeClr val="tx1"/>
                </a:solidFill>
                <a:latin typeface="Arial" charset="0"/>
                <a:ea typeface="ヒラギノ角ゴ Pro W3" charset="0"/>
                <a:cs typeface="ヒラギノ角ゴ Pro W3" charset="0"/>
              </a:defRPr>
            </a:lvl4pPr>
            <a:lvl5pPr marL="2057400" indent="-228600" defTabSz="449263">
              <a:defRPr sz="2400">
                <a:solidFill>
                  <a:schemeClr val="tx1"/>
                </a:solidFill>
                <a:latin typeface="Arial" charset="0"/>
                <a:ea typeface="ヒラギノ角ゴ Pro W3" charset="0"/>
                <a:cs typeface="ヒラギノ角ゴ Pro W3" charset="0"/>
              </a:defRPr>
            </a:lvl5pPr>
            <a:lvl6pPr marL="25146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ts val="800"/>
              </a:spcBef>
              <a:buClr>
                <a:srgbClr val="000000"/>
              </a:buClr>
              <a:buSzPct val="100000"/>
              <a:buFont typeface="Times New Roman" charset="0"/>
              <a:buNone/>
            </a:pPr>
            <a:r>
              <a:rPr lang="en-US" sz="2600" b="1" dirty="0">
                <a:solidFill>
                  <a:srgbClr val="000000"/>
                </a:solidFill>
                <a:latin typeface="Calibri"/>
                <a:ea typeface="ＭＳ Ｐゴシック" charset="0"/>
                <a:cs typeface="Calibri"/>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p>
        </p:txBody>
      </p:sp>
    </p:spTree>
    <p:extLst>
      <p:ext uri="{BB962C8B-B14F-4D97-AF65-F5344CB8AC3E}">
        <p14:creationId xmlns:p14="http://schemas.microsoft.com/office/powerpoint/2010/main" val="17590914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 </a:t>
            </a:r>
          </a:p>
        </p:txBody>
      </p:sp>
      <p:sp>
        <p:nvSpPr>
          <p:cNvPr id="22531"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22532"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Faculty </a:t>
            </a:r>
          </a:p>
        </p:txBody>
      </p:sp>
      <p:sp>
        <p:nvSpPr>
          <p:cNvPr id="22533"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Co-Chairs</a:t>
            </a:r>
          </a:p>
          <a:p>
            <a:pPr fontAlgn="base">
              <a:spcBef>
                <a:spcPct val="0"/>
              </a:spcBef>
              <a:spcAft>
                <a:spcPct val="0"/>
              </a:spcAft>
            </a:pPr>
            <a:r>
              <a:rPr lang="en-US" sz="1800" b="1" i="0" smtClean="0">
                <a:solidFill>
                  <a:srgbClr val="505153"/>
                </a:solidFill>
              </a:rPr>
              <a:t>Rogerio C Lilenbaum, MD</a:t>
            </a:r>
          </a:p>
          <a:p>
            <a:pPr fontAlgn="base">
              <a:spcBef>
                <a:spcPct val="0"/>
              </a:spcBef>
              <a:spcAft>
                <a:spcPct val="0"/>
              </a:spcAft>
            </a:pPr>
            <a:r>
              <a:rPr lang="en-US" sz="1800" b="1" i="0" smtClean="0">
                <a:solidFill>
                  <a:srgbClr val="505153"/>
                </a:solidFill>
              </a:rPr>
              <a:t>Mark A Socinski, MD</a:t>
            </a:r>
            <a:endParaRPr lang="en-US" smtClean="0">
              <a:solidFill>
                <a:srgbClr val="FFFFFF"/>
              </a:solidFill>
            </a:endParaRPr>
          </a:p>
        </p:txBody>
      </p:sp>
      <p:sp>
        <p:nvSpPr>
          <p:cNvPr id="22534"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 and Moderator</a:t>
            </a:r>
            <a:endParaRPr lang="en-US" sz="1800" b="1" i="0" smtClean="0">
              <a:solidFill>
                <a:srgbClr val="505153"/>
              </a:solidFill>
            </a:endParaRPr>
          </a:p>
          <a:p>
            <a:pPr fontAlgn="base">
              <a:spcBef>
                <a:spcPct val="0"/>
              </a:spcBef>
              <a:spcAft>
                <a:spcPct val="0"/>
              </a:spcAft>
            </a:pPr>
            <a:r>
              <a:rPr lang="en-US" sz="1800" b="1" i="0" smtClean="0">
                <a:solidFill>
                  <a:srgbClr val="505153"/>
                </a:solidFill>
              </a:rPr>
              <a:t>Neil Love, MD</a:t>
            </a:r>
          </a:p>
        </p:txBody>
      </p:sp>
      <p:sp>
        <p:nvSpPr>
          <p:cNvPr id="22535"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Ramaswamy Govindan, MD</a:t>
            </a:r>
          </a:p>
          <a:p>
            <a:pPr fontAlgn="base">
              <a:spcBef>
                <a:spcPct val="0"/>
              </a:spcBef>
              <a:spcAft>
                <a:spcPct val="0"/>
              </a:spcAft>
            </a:pPr>
            <a:r>
              <a:rPr lang="en-US" sz="1800" b="1" i="0" smtClean="0">
                <a:solidFill>
                  <a:srgbClr val="505153"/>
                </a:solidFill>
              </a:rPr>
              <a:t>Bruce E Johnson, MD</a:t>
            </a:r>
          </a:p>
          <a:p>
            <a:pPr fontAlgn="base">
              <a:spcBef>
                <a:spcPct val="0"/>
              </a:spcBef>
              <a:spcAft>
                <a:spcPct val="0"/>
              </a:spcAft>
            </a:pPr>
            <a:r>
              <a:rPr lang="en-US" sz="1800" b="1" i="0" smtClean="0">
                <a:solidFill>
                  <a:srgbClr val="505153"/>
                </a:solidFill>
              </a:rPr>
              <a:t>Thomas J Lynch Jr, MD</a:t>
            </a:r>
          </a:p>
        </p:txBody>
      </p:sp>
      <p:sp>
        <p:nvSpPr>
          <p:cNvPr id="22536"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Jyoti D Patel, MD</a:t>
            </a:r>
          </a:p>
          <a:p>
            <a:pPr fontAlgn="base">
              <a:spcBef>
                <a:spcPct val="0"/>
              </a:spcBef>
              <a:spcAft>
                <a:spcPct val="0"/>
              </a:spcAft>
            </a:pPr>
            <a:r>
              <a:rPr lang="en-US" sz="1800" b="1" i="0" smtClean="0">
                <a:solidFill>
                  <a:srgbClr val="505153"/>
                </a:solidFill>
              </a:rPr>
              <a:t>Alice Shaw, MD, PhD</a:t>
            </a:r>
          </a:p>
        </p:txBody>
      </p:sp>
    </p:spTree>
    <p:extLst>
      <p:ext uri="{BB962C8B-B14F-4D97-AF65-F5344CB8AC3E}">
        <p14:creationId xmlns:p14="http://schemas.microsoft.com/office/powerpoint/2010/main" val="779236473"/>
      </p:ext>
    </p:extLst>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b="1" dirty="0" smtClean="0"/>
              <a:t>Stage III NSCLC</a:t>
            </a:r>
            <a:endParaRPr lang="en-US" sz="3600" b="1" dirty="0"/>
          </a:p>
        </p:txBody>
      </p:sp>
      <p:sp>
        <p:nvSpPr>
          <p:cNvPr id="5" name="Content Placeholder 4"/>
          <p:cNvSpPr>
            <a:spLocks noGrp="1"/>
          </p:cNvSpPr>
          <p:nvPr>
            <p:ph idx="1"/>
          </p:nvPr>
        </p:nvSpPr>
        <p:spPr/>
        <p:txBody>
          <a:bodyPr>
            <a:normAutofit/>
          </a:bodyPr>
          <a:lstStyle/>
          <a:p>
            <a:pPr lvl="0">
              <a:spcBef>
                <a:spcPts val="1920"/>
              </a:spcBef>
            </a:pPr>
            <a:r>
              <a:rPr lang="en-US" sz="3000" dirty="0"/>
              <a:t>A Randomized Phase II trial of up front therapy with </a:t>
            </a:r>
            <a:r>
              <a:rPr lang="en-US" sz="3000" dirty="0" err="1"/>
              <a:t>erlotinib</a:t>
            </a:r>
            <a:r>
              <a:rPr lang="en-US" sz="3000" dirty="0"/>
              <a:t> or </a:t>
            </a:r>
            <a:r>
              <a:rPr lang="en-US" sz="3000" dirty="0" err="1"/>
              <a:t>crizotinib</a:t>
            </a:r>
            <a:r>
              <a:rPr lang="en-US" sz="3000" dirty="0"/>
              <a:t> followed by </a:t>
            </a:r>
            <a:r>
              <a:rPr lang="en-US" sz="3000" dirty="0" err="1"/>
              <a:t>chemoradiation</a:t>
            </a:r>
            <a:r>
              <a:rPr lang="en-US" sz="3000" dirty="0"/>
              <a:t> therapy versus </a:t>
            </a:r>
            <a:r>
              <a:rPr lang="en-US" sz="3000" dirty="0" err="1"/>
              <a:t>chemoradiation</a:t>
            </a:r>
            <a:r>
              <a:rPr lang="en-US" sz="3000" dirty="0"/>
              <a:t> therapy only in Stage III NSCLC with either EGFR TK mutation or ALK fusion (RTOG/ALLIANCE</a:t>
            </a:r>
            <a:r>
              <a:rPr lang="en-US" sz="3000" dirty="0" smtClean="0"/>
              <a:t>)</a:t>
            </a:r>
            <a:endParaRPr lang="en-US" sz="3000" dirty="0"/>
          </a:p>
          <a:p>
            <a:pPr lvl="0">
              <a:spcBef>
                <a:spcPts val="1920"/>
              </a:spcBef>
            </a:pPr>
            <a:r>
              <a:rPr lang="en-US" sz="3000" dirty="0"/>
              <a:t>Study of Positron Emission Tomography and Computed Tomography in Guiding Radiation Therapy in Patients With Stage III Non-Small Cell Lung Cancer (RTOG-1106</a:t>
            </a:r>
            <a:r>
              <a:rPr lang="en-US" sz="3000" dirty="0" smtClean="0"/>
              <a:t>)</a:t>
            </a:r>
            <a:endParaRPr lang="en-US" sz="3000" dirty="0"/>
          </a:p>
        </p:txBody>
      </p:sp>
    </p:spTree>
    <p:extLst>
      <p:ext uri="{BB962C8B-B14F-4D97-AF65-F5344CB8AC3E}">
        <p14:creationId xmlns:p14="http://schemas.microsoft.com/office/powerpoint/2010/main" val="23850992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r>
              <a:rPr lang="en-US" sz="2800" dirty="0" smtClean="0"/>
              <a:t>Individualized Combined Modality Therapy for Stage III </a:t>
            </a:r>
            <a:br>
              <a:rPr lang="en-US" sz="2800" dirty="0" smtClean="0"/>
            </a:br>
            <a:r>
              <a:rPr lang="en-US" sz="2800" dirty="0" smtClean="0"/>
              <a:t>Non-small Cell Lung Cancer (NSCLC)</a:t>
            </a:r>
            <a:br>
              <a:rPr lang="en-US" sz="2800" dirty="0" smtClean="0"/>
            </a:br>
            <a:r>
              <a:rPr lang="en-US" sz="2800" b="1" dirty="0" smtClean="0"/>
              <a:t>RTOG 1210/Alliance 31101</a:t>
            </a:r>
            <a:endParaRPr lang="en-US" sz="2800" dirty="0" smtClean="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34109269"/>
              </p:ext>
            </p:extLst>
          </p:nvPr>
        </p:nvGraphicFramePr>
        <p:xfrm>
          <a:off x="457200" y="1676400"/>
          <a:ext cx="7162800" cy="1097280"/>
        </p:xfrm>
        <a:graphic>
          <a:graphicData uri="http://schemas.openxmlformats.org/drawingml/2006/table">
            <a:tbl>
              <a:tblPr/>
              <a:tblGrid>
                <a:gridCol w="3660775"/>
                <a:gridCol w="3502025"/>
              </a:tblGrid>
              <a:tr h="274241">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pitchFamily="34" charset="0"/>
                          <a:ea typeface="MS PGothic" pitchFamily="34" charset="-128"/>
                          <a:cs typeface="Times New Roman" pitchFamily="18" charset="0"/>
                        </a:rPr>
                        <a:t>Stratification</a:t>
                      </a:r>
                      <a:endParaRPr kumimoji="0" lang="en-US" sz="1800" b="0"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hMerge="1">
                  <a:txBody>
                    <a:bodyPr/>
                    <a:lstStyle/>
                    <a:p>
                      <a:endParaRPr lang="en-US"/>
                    </a:p>
                  </a:txBody>
                  <a:tcPr/>
                </a:tc>
              </a:tr>
              <a:tr h="27424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pitchFamily="34" charset="0"/>
                          <a:ea typeface="MS PGothic" pitchFamily="34" charset="-128"/>
                          <a:cs typeface="Times New Roman" pitchFamily="18" charset="0"/>
                        </a:rPr>
                        <a:t>Mutation Type</a:t>
                      </a:r>
                      <a:endParaRPr kumimoji="0" lang="en-US" sz="1800" b="0"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pitchFamily="34" charset="0"/>
                          <a:ea typeface="MS PGothic" pitchFamily="34" charset="-128"/>
                          <a:cs typeface="Times New Roman" pitchFamily="18" charset="0"/>
                        </a:rPr>
                        <a:t>Weight Loss</a:t>
                      </a:r>
                      <a:r>
                        <a:rPr kumimoji="0" lang="en-US" sz="1800" b="0" i="0" u="none" strike="noStrike" cap="none" normalizeH="0" baseline="0" smtClean="0">
                          <a:ln>
                            <a:noFill/>
                          </a:ln>
                          <a:solidFill>
                            <a:schemeClr val="tx1"/>
                          </a:solidFill>
                          <a:effectLst/>
                          <a:latin typeface="Arial" pitchFamily="34" charset="0"/>
                          <a:ea typeface="MS PGothic" pitchFamily="34" charset="-128"/>
                          <a:cs typeface="Times New Roman" pitchFamily="18" charset="0"/>
                        </a:rPr>
                        <a:t> (in prior 6 mos.)</a:t>
                      </a:r>
                      <a:endParaRPr kumimoji="0" lang="en-US" sz="1800" b="0"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r>
              <a:tr h="27424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ea typeface="MS PGothic" pitchFamily="34" charset="-128"/>
                          <a:cs typeface="Times New Roman" pitchFamily="18" charset="0"/>
                        </a:rPr>
                        <a:t>1. EGFR</a:t>
                      </a:r>
                      <a:endParaRPr kumimoji="0" lang="en-US" sz="1800" b="0"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1. </a:t>
                      </a:r>
                      <a:r>
                        <a:rPr kumimoji="0" lang="en-US" sz="18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rPr>
                        <a:t>≤</a:t>
                      </a:r>
                      <a:r>
                        <a:rPr kumimoji="0" lang="en-US" sz="18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 5%</a:t>
                      </a:r>
                      <a:endParaRPr kumimoji="0" lang="en-US" sz="18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r>
              <a:tr h="27424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ea typeface="MS PGothic" pitchFamily="34" charset="-128"/>
                          <a:cs typeface="Times New Roman" pitchFamily="18" charset="0"/>
                        </a:rPr>
                        <a:t>2. ALK</a:t>
                      </a:r>
                      <a:endParaRPr kumimoji="0" lang="en-US" sz="1800" b="0"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2. &gt; 5%</a:t>
                      </a:r>
                      <a:endParaRPr kumimoji="0" lang="en-US" sz="18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372698029"/>
              </p:ext>
            </p:extLst>
          </p:nvPr>
        </p:nvGraphicFramePr>
        <p:xfrm>
          <a:off x="228600" y="3276600"/>
          <a:ext cx="8763000" cy="3048000"/>
        </p:xfrm>
        <a:graphic>
          <a:graphicData uri="http://schemas.openxmlformats.org/drawingml/2006/table">
            <a:tbl>
              <a:tblPr/>
              <a:tblGrid>
                <a:gridCol w="588963"/>
                <a:gridCol w="5321300"/>
                <a:gridCol w="2852737"/>
              </a:tblGrid>
              <a:tr h="0">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R</a:t>
                      </a:r>
                      <a:endParaRPr kumimoji="0" lang="en-US" sz="20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A</a:t>
                      </a:r>
                      <a:endParaRPr kumimoji="0" lang="en-US" sz="20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Arm 1:    </a:t>
                      </a:r>
                      <a:endParaRPr kumimoji="0" lang="en-US" sz="20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N</a:t>
                      </a:r>
                      <a:endParaRPr kumimoji="0" lang="en-US" sz="20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465138" marR="0" lvl="0" indent="38735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D</a:t>
                      </a:r>
                      <a:endParaRPr kumimoji="0" lang="en-US" sz="20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O</a:t>
                      </a:r>
                      <a:endParaRPr kumimoji="0" lang="en-US" sz="20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M</a:t>
                      </a:r>
                      <a:endParaRPr kumimoji="0" lang="en-US" sz="20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Arm 2:        Concurrent </a:t>
                      </a:r>
                      <a:endParaRPr kumimoji="0" lang="en-US" sz="20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I</a:t>
                      </a:r>
                      <a:endParaRPr kumimoji="0" lang="en-US" sz="20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855663"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        </a:t>
                      </a:r>
                      <a:r>
                        <a:rPr kumimoji="0" lang="en-US" sz="2000" b="1" i="0" u="none" strike="noStrike" cap="none" normalizeH="0" baseline="0" dirty="0" err="1" smtClean="0">
                          <a:ln>
                            <a:noFill/>
                          </a:ln>
                          <a:solidFill>
                            <a:schemeClr val="tx1"/>
                          </a:solidFill>
                          <a:effectLst/>
                          <a:latin typeface="Arial" pitchFamily="34" charset="0"/>
                          <a:ea typeface="MS PGothic" pitchFamily="34" charset="-128"/>
                          <a:cs typeface="Times New Roman" pitchFamily="18" charset="0"/>
                        </a:rPr>
                        <a:t>ChemoRT</a:t>
                      </a:r>
                      <a:endParaRPr kumimoji="0" lang="en-US" sz="20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Z</a:t>
                      </a:r>
                      <a:endParaRPr kumimoji="0" lang="en-US" sz="20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855663"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            64 Gy</a:t>
                      </a: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rPr>
                        <a:t>E</a:t>
                      </a:r>
                      <a:endParaRPr kumimoji="0" lang="en-US" sz="2000" b="0"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44450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MS PGothic" pitchFamily="34" charset="-128"/>
                        <a:cs typeface="Times New Roman" pitchFamily="18" charset="0"/>
                      </a:endParaRPr>
                    </a:p>
                  </a:txBody>
                  <a:tcPr marL="68580" marR="68580" marT="0" marB="0" horzOverflow="overflow">
                    <a:lnL>
                      <a:noFill/>
                    </a:lnL>
                    <a:lnR>
                      <a:noFill/>
                    </a:lnR>
                    <a:lnT>
                      <a:noFill/>
                    </a:lnT>
                    <a:lnB>
                      <a:noFill/>
                    </a:lnB>
                    <a:lnTlToBr>
                      <a:noFill/>
                    </a:lnTlToBr>
                    <a:lnBlToTr>
                      <a:noFill/>
                    </a:lnBlToTr>
                    <a:noFill/>
                  </a:tcPr>
                </a:tc>
              </a:tr>
            </a:tbl>
          </a:graphicData>
        </a:graphic>
      </p:graphicFrame>
      <p:sp>
        <p:nvSpPr>
          <p:cNvPr id="6" name="Right Arrow 5"/>
          <p:cNvSpPr/>
          <p:nvPr/>
        </p:nvSpPr>
        <p:spPr>
          <a:xfrm>
            <a:off x="4876800" y="3657600"/>
            <a:ext cx="990600" cy="381000"/>
          </a:xfrm>
          <a:prstGeom prst="rightArrow">
            <a:avLst/>
          </a:prstGeom>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a typeface="MS PGothic" pitchFamily="34" charset="-128"/>
            </a:endParaRPr>
          </a:p>
        </p:txBody>
      </p:sp>
      <p:sp>
        <p:nvSpPr>
          <p:cNvPr id="7" name="Rectangle 6"/>
          <p:cNvSpPr/>
          <p:nvPr/>
        </p:nvSpPr>
        <p:spPr>
          <a:xfrm>
            <a:off x="1752600" y="3276600"/>
            <a:ext cx="2667000" cy="13335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6248400" y="3352800"/>
            <a:ext cx="2438400" cy="9906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a:xfrm>
            <a:off x="1752600" y="5029200"/>
            <a:ext cx="2667000" cy="9906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16" name="Rectangle 1"/>
          <p:cNvSpPr>
            <a:spLocks noChangeArrowheads="1"/>
          </p:cNvSpPr>
          <p:nvPr/>
        </p:nvSpPr>
        <p:spPr bwMode="auto">
          <a:xfrm>
            <a:off x="4800600" y="4800600"/>
            <a:ext cx="45720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dirty="0" smtClean="0">
                <a:solidFill>
                  <a:srgbClr val="FF0000"/>
                </a:solidFill>
              </a:rPr>
              <a:t>Primary Endpoint:</a:t>
            </a:r>
          </a:p>
          <a:p>
            <a:pPr marL="285750" indent="-285750">
              <a:buFont typeface="Arial" pitchFamily="34" charset="0"/>
              <a:buChar char="•"/>
            </a:pPr>
            <a:r>
              <a:rPr lang="en-US" b="1" dirty="0" smtClean="0"/>
              <a:t>Phase II: PFS</a:t>
            </a:r>
          </a:p>
          <a:p>
            <a:pPr marL="285750" indent="-285750">
              <a:buFont typeface="Arial" pitchFamily="34" charset="0"/>
              <a:buChar char="•"/>
            </a:pPr>
            <a:r>
              <a:rPr lang="en-US" b="1" dirty="0" smtClean="0"/>
              <a:t>Phase III: OS</a:t>
            </a:r>
          </a:p>
          <a:p>
            <a:r>
              <a:rPr lang="en-US" b="1" dirty="0" smtClean="0">
                <a:solidFill>
                  <a:srgbClr val="FF0000"/>
                </a:solidFill>
              </a:rPr>
              <a:t>Chemotherapy </a:t>
            </a:r>
            <a:r>
              <a:rPr lang="en-US" b="1" dirty="0">
                <a:solidFill>
                  <a:srgbClr val="FF0000"/>
                </a:solidFill>
              </a:rPr>
              <a:t>regimen</a:t>
            </a:r>
            <a:r>
              <a:rPr lang="en-US" dirty="0"/>
              <a:t>: </a:t>
            </a:r>
          </a:p>
          <a:p>
            <a:pPr marL="285750" indent="-285750">
              <a:buFont typeface="Arial" pitchFamily="34" charset="0"/>
              <a:buChar char="•"/>
            </a:pPr>
            <a:r>
              <a:rPr lang="en-US" b="1" dirty="0" err="1"/>
              <a:t>Cisplatin</a:t>
            </a:r>
            <a:r>
              <a:rPr lang="en-US" b="1" dirty="0"/>
              <a:t> and </a:t>
            </a:r>
            <a:r>
              <a:rPr lang="en-US" b="1" dirty="0" err="1"/>
              <a:t>etoposide</a:t>
            </a:r>
            <a:r>
              <a:rPr lang="en-US" b="1" dirty="0"/>
              <a:t> or</a:t>
            </a:r>
          </a:p>
          <a:p>
            <a:pPr marL="285750" indent="-285750">
              <a:buFont typeface="Arial" pitchFamily="34" charset="0"/>
              <a:buChar char="•"/>
            </a:pPr>
            <a:r>
              <a:rPr lang="en-US" b="1" dirty="0"/>
              <a:t>Paclitaxel and carboplatin</a:t>
            </a:r>
          </a:p>
        </p:txBody>
      </p:sp>
      <p:sp>
        <p:nvSpPr>
          <p:cNvPr id="2" name="TextBox 1"/>
          <p:cNvSpPr txBox="1"/>
          <p:nvPr/>
        </p:nvSpPr>
        <p:spPr>
          <a:xfrm>
            <a:off x="1874967" y="3505200"/>
            <a:ext cx="2468433" cy="1015663"/>
          </a:xfrm>
          <a:prstGeom prst="rect">
            <a:avLst/>
          </a:prstGeom>
          <a:noFill/>
        </p:spPr>
        <p:txBody>
          <a:bodyPr wrap="none" rtlCol="0">
            <a:spAutoFit/>
          </a:bodyPr>
          <a:lstStyle/>
          <a:p>
            <a:pPr algn="ctr"/>
            <a:r>
              <a:rPr lang="en-US" sz="2000" b="1" dirty="0" err="1" smtClean="0"/>
              <a:t>Erlotinib</a:t>
            </a:r>
            <a:r>
              <a:rPr lang="en-US" sz="2000" b="1" dirty="0" smtClean="0"/>
              <a:t> 150 mg/d or</a:t>
            </a:r>
          </a:p>
          <a:p>
            <a:pPr algn="ctr"/>
            <a:r>
              <a:rPr lang="en-US" sz="2000" b="1" dirty="0" err="1" smtClean="0"/>
              <a:t>Crizotinib</a:t>
            </a:r>
            <a:r>
              <a:rPr lang="en-US" sz="2000" b="1" dirty="0" smtClean="0"/>
              <a:t> 250 mg bid</a:t>
            </a:r>
          </a:p>
          <a:p>
            <a:pPr algn="ctr"/>
            <a:r>
              <a:rPr lang="en-US" sz="2000" b="1" dirty="0" smtClean="0"/>
              <a:t>for 12 weeks</a:t>
            </a:r>
            <a:endParaRPr lang="en-US" sz="2000" b="1" dirty="0"/>
          </a:p>
        </p:txBody>
      </p:sp>
      <p:sp>
        <p:nvSpPr>
          <p:cNvPr id="3" name="TextBox 2"/>
          <p:cNvSpPr txBox="1"/>
          <p:nvPr/>
        </p:nvSpPr>
        <p:spPr>
          <a:xfrm>
            <a:off x="6781800" y="3352800"/>
            <a:ext cx="1375248" cy="1015663"/>
          </a:xfrm>
          <a:prstGeom prst="rect">
            <a:avLst/>
          </a:prstGeom>
          <a:noFill/>
        </p:spPr>
        <p:txBody>
          <a:bodyPr wrap="none" rtlCol="0">
            <a:spAutoFit/>
          </a:bodyPr>
          <a:lstStyle/>
          <a:p>
            <a:pPr algn="ctr"/>
            <a:r>
              <a:rPr lang="en-US" sz="2000" b="1" dirty="0" smtClean="0"/>
              <a:t>Concurrent</a:t>
            </a:r>
          </a:p>
          <a:p>
            <a:pPr algn="ctr"/>
            <a:r>
              <a:rPr lang="en-US" sz="2000" b="1" dirty="0" err="1" smtClean="0"/>
              <a:t>ChemoRT</a:t>
            </a:r>
            <a:endParaRPr lang="en-US" sz="2000" b="1" dirty="0" smtClean="0"/>
          </a:p>
          <a:p>
            <a:pPr algn="ctr"/>
            <a:r>
              <a:rPr lang="en-US" sz="2000" b="1" dirty="0" smtClean="0"/>
              <a:t>64 </a:t>
            </a:r>
            <a:r>
              <a:rPr lang="en-US" sz="2000" b="1" dirty="0" err="1" smtClean="0"/>
              <a:t>Gy</a:t>
            </a:r>
            <a:endParaRPr lang="en-US" sz="2000" b="1" dirty="0"/>
          </a:p>
        </p:txBody>
      </p:sp>
    </p:spTree>
    <p:extLst>
      <p:ext uri="{BB962C8B-B14F-4D97-AF65-F5344CB8AC3E}">
        <p14:creationId xmlns:p14="http://schemas.microsoft.com/office/powerpoint/2010/main" val="34682522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 </a:t>
            </a:r>
          </a:p>
        </p:txBody>
      </p:sp>
      <p:sp>
        <p:nvSpPr>
          <p:cNvPr id="22531"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22532"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Faculty </a:t>
            </a:r>
          </a:p>
        </p:txBody>
      </p:sp>
      <p:sp>
        <p:nvSpPr>
          <p:cNvPr id="22533"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Co-Chairs</a:t>
            </a:r>
          </a:p>
          <a:p>
            <a:pPr fontAlgn="base">
              <a:spcBef>
                <a:spcPct val="0"/>
              </a:spcBef>
              <a:spcAft>
                <a:spcPct val="0"/>
              </a:spcAft>
            </a:pPr>
            <a:r>
              <a:rPr lang="en-US" sz="1800" b="1" i="0" smtClean="0">
                <a:solidFill>
                  <a:srgbClr val="505153"/>
                </a:solidFill>
              </a:rPr>
              <a:t>Rogerio C Lilenbaum, MD</a:t>
            </a:r>
          </a:p>
          <a:p>
            <a:pPr fontAlgn="base">
              <a:spcBef>
                <a:spcPct val="0"/>
              </a:spcBef>
              <a:spcAft>
                <a:spcPct val="0"/>
              </a:spcAft>
            </a:pPr>
            <a:r>
              <a:rPr lang="en-US" sz="1800" b="1" i="0" smtClean="0">
                <a:solidFill>
                  <a:srgbClr val="505153"/>
                </a:solidFill>
              </a:rPr>
              <a:t>Mark A Socinski, MD</a:t>
            </a:r>
            <a:endParaRPr lang="en-US" smtClean="0">
              <a:solidFill>
                <a:srgbClr val="FFFFFF"/>
              </a:solidFill>
            </a:endParaRPr>
          </a:p>
        </p:txBody>
      </p:sp>
      <p:sp>
        <p:nvSpPr>
          <p:cNvPr id="22534"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 and Moderator</a:t>
            </a:r>
            <a:endParaRPr lang="en-US" sz="1800" b="1" i="0" smtClean="0">
              <a:solidFill>
                <a:srgbClr val="505153"/>
              </a:solidFill>
            </a:endParaRPr>
          </a:p>
          <a:p>
            <a:pPr fontAlgn="base">
              <a:spcBef>
                <a:spcPct val="0"/>
              </a:spcBef>
              <a:spcAft>
                <a:spcPct val="0"/>
              </a:spcAft>
            </a:pPr>
            <a:r>
              <a:rPr lang="en-US" sz="1800" b="1" i="0" smtClean="0">
                <a:solidFill>
                  <a:srgbClr val="505153"/>
                </a:solidFill>
              </a:rPr>
              <a:t>Neil Love, MD</a:t>
            </a:r>
          </a:p>
        </p:txBody>
      </p:sp>
      <p:sp>
        <p:nvSpPr>
          <p:cNvPr id="22535"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Ramaswamy Govindan, MD</a:t>
            </a:r>
          </a:p>
          <a:p>
            <a:pPr fontAlgn="base">
              <a:spcBef>
                <a:spcPct val="0"/>
              </a:spcBef>
              <a:spcAft>
                <a:spcPct val="0"/>
              </a:spcAft>
            </a:pPr>
            <a:r>
              <a:rPr lang="en-US" sz="1800" b="1" i="0" smtClean="0">
                <a:solidFill>
                  <a:srgbClr val="505153"/>
                </a:solidFill>
              </a:rPr>
              <a:t>Bruce E Johnson, MD</a:t>
            </a:r>
          </a:p>
          <a:p>
            <a:pPr fontAlgn="base">
              <a:spcBef>
                <a:spcPct val="0"/>
              </a:spcBef>
              <a:spcAft>
                <a:spcPct val="0"/>
              </a:spcAft>
            </a:pPr>
            <a:r>
              <a:rPr lang="en-US" sz="1800" b="1" i="0" smtClean="0">
                <a:solidFill>
                  <a:srgbClr val="505153"/>
                </a:solidFill>
              </a:rPr>
              <a:t>Thomas J Lynch Jr, MD</a:t>
            </a:r>
          </a:p>
        </p:txBody>
      </p:sp>
      <p:sp>
        <p:nvSpPr>
          <p:cNvPr id="22536"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Jyoti D Patel, MD</a:t>
            </a:r>
          </a:p>
          <a:p>
            <a:pPr fontAlgn="base">
              <a:spcBef>
                <a:spcPct val="0"/>
              </a:spcBef>
              <a:spcAft>
                <a:spcPct val="0"/>
              </a:spcAft>
            </a:pPr>
            <a:r>
              <a:rPr lang="en-US" sz="1800" b="1" i="0" smtClean="0">
                <a:solidFill>
                  <a:srgbClr val="505153"/>
                </a:solidFill>
              </a:rPr>
              <a:t>Alice Shaw, MD, PhD</a:t>
            </a:r>
          </a:p>
        </p:txBody>
      </p:sp>
    </p:spTree>
    <p:extLst>
      <p:ext uri="{BB962C8B-B14F-4D97-AF65-F5344CB8AC3E}">
        <p14:creationId xmlns:p14="http://schemas.microsoft.com/office/powerpoint/2010/main" val="3998307568"/>
      </p:ext>
    </p:extLst>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b="1" dirty="0" smtClean="0"/>
              <a:t>Stage IV NSCLC</a:t>
            </a:r>
            <a:endParaRPr lang="en-US" sz="3600" b="1" dirty="0"/>
          </a:p>
        </p:txBody>
      </p:sp>
      <p:sp>
        <p:nvSpPr>
          <p:cNvPr id="3" name="Content Placeholder 2"/>
          <p:cNvSpPr>
            <a:spLocks noGrp="1"/>
          </p:cNvSpPr>
          <p:nvPr>
            <p:ph idx="1"/>
          </p:nvPr>
        </p:nvSpPr>
        <p:spPr>
          <a:xfrm>
            <a:off x="457200" y="990600"/>
            <a:ext cx="8229600" cy="4525963"/>
          </a:xfrm>
        </p:spPr>
        <p:txBody>
          <a:bodyPr>
            <a:noAutofit/>
          </a:bodyPr>
          <a:lstStyle/>
          <a:p>
            <a:pPr lvl="0">
              <a:spcBef>
                <a:spcPts val="700"/>
              </a:spcBef>
            </a:pPr>
            <a:r>
              <a:rPr lang="en-US" sz="1500" dirty="0"/>
              <a:t>Carboplatin and Paclitaxel With or Without </a:t>
            </a:r>
            <a:r>
              <a:rPr lang="en-US" sz="1500" dirty="0" err="1"/>
              <a:t>Bevacizumab</a:t>
            </a:r>
            <a:r>
              <a:rPr lang="en-US" sz="1500" dirty="0"/>
              <a:t> and/or </a:t>
            </a:r>
            <a:r>
              <a:rPr lang="en-US" sz="1500" dirty="0" err="1"/>
              <a:t>Cetuximab</a:t>
            </a:r>
            <a:r>
              <a:rPr lang="en-US" sz="1500" dirty="0"/>
              <a:t> in Treating Patients With Stage IV or Recurrent Non-Small Cell Lung Cancer (SWOG-S0819</a:t>
            </a:r>
            <a:r>
              <a:rPr lang="en-US" sz="1500" dirty="0" smtClean="0"/>
              <a:t>)</a:t>
            </a:r>
            <a:endParaRPr lang="en-US" sz="1500" dirty="0"/>
          </a:p>
          <a:p>
            <a:pPr lvl="0">
              <a:spcBef>
                <a:spcPts val="700"/>
              </a:spcBef>
            </a:pPr>
            <a:r>
              <a:rPr lang="en-US" sz="1500" dirty="0"/>
              <a:t>Gemcitabine Hydrochloride or </a:t>
            </a:r>
            <a:r>
              <a:rPr lang="en-US" sz="1500" dirty="0" err="1"/>
              <a:t>Pemetrexed</a:t>
            </a:r>
            <a:r>
              <a:rPr lang="en-US" sz="1500" dirty="0"/>
              <a:t> Disodium and Carboplatin With or Without </a:t>
            </a:r>
            <a:r>
              <a:rPr lang="en-US" sz="1500" dirty="0" err="1"/>
              <a:t>Celecoxib</a:t>
            </a:r>
            <a:r>
              <a:rPr lang="en-US" sz="1500" dirty="0"/>
              <a:t> in Treating Patients With Advanced Non-Small Cell Lung Cancer (CALGB-30801</a:t>
            </a:r>
            <a:r>
              <a:rPr lang="en-US" sz="1500" dirty="0" smtClean="0"/>
              <a:t>)</a:t>
            </a:r>
            <a:endParaRPr lang="en-US" sz="1500" dirty="0"/>
          </a:p>
          <a:p>
            <a:pPr lvl="0">
              <a:spcBef>
                <a:spcPts val="700"/>
              </a:spcBef>
            </a:pPr>
            <a:r>
              <a:rPr lang="en-US" sz="1500" dirty="0" err="1"/>
              <a:t>Sunitinib</a:t>
            </a:r>
            <a:r>
              <a:rPr lang="en-US" sz="1500" dirty="0"/>
              <a:t> as Maintenance Therapy in Treating Patients With Stage III or Stage IV Non-Small Cell Lung Cancer Previously Treated With Combination Chemotherapy (CALGB-30607) </a:t>
            </a:r>
          </a:p>
          <a:p>
            <a:pPr lvl="0">
              <a:spcBef>
                <a:spcPts val="700"/>
              </a:spcBef>
            </a:pPr>
            <a:r>
              <a:rPr lang="en-US" sz="1500" dirty="0" err="1"/>
              <a:t>Bevacizumab</a:t>
            </a:r>
            <a:r>
              <a:rPr lang="en-US" sz="1500" dirty="0"/>
              <a:t> or </a:t>
            </a:r>
            <a:r>
              <a:rPr lang="en-US" sz="1500" dirty="0" err="1"/>
              <a:t>Pemetrexed</a:t>
            </a:r>
            <a:r>
              <a:rPr lang="en-US" sz="1500" dirty="0"/>
              <a:t> Disodium Alone or In Combination After Induction Therapy in Treating Patients With Advanced Non-Squamous Non-Small Cell Lung Cancer (ECOG-E5508</a:t>
            </a:r>
            <a:r>
              <a:rPr lang="en-US" sz="1500" dirty="0" smtClean="0"/>
              <a:t>)</a:t>
            </a:r>
            <a:endParaRPr lang="en-US" sz="1500" dirty="0"/>
          </a:p>
          <a:p>
            <a:pPr lvl="0">
              <a:spcBef>
                <a:spcPts val="700"/>
              </a:spcBef>
            </a:pPr>
            <a:r>
              <a:rPr lang="en-US" sz="1500" dirty="0" err="1"/>
              <a:t>AvaALL</a:t>
            </a:r>
            <a:r>
              <a:rPr lang="en-US" sz="1500" dirty="0"/>
              <a:t> (MO22097): A Phase III trial of second-line </a:t>
            </a:r>
            <a:r>
              <a:rPr lang="en-US" sz="1500" dirty="0" err="1"/>
              <a:t>bevacizumab</a:t>
            </a:r>
            <a:r>
              <a:rPr lang="en-US" sz="1500" dirty="0"/>
              <a:t> plus standard of care in NSCLC patients previously treated with </a:t>
            </a:r>
            <a:r>
              <a:rPr lang="en-US" sz="1500" dirty="0" err="1"/>
              <a:t>bevacizumab</a:t>
            </a:r>
            <a:r>
              <a:rPr lang="en-US" sz="1500" dirty="0"/>
              <a:t> plus a platinum-doublet containing chemotherapy (</a:t>
            </a:r>
            <a:r>
              <a:rPr lang="en-US" sz="1500" dirty="0" err="1"/>
              <a:t>AvaALL</a:t>
            </a:r>
            <a:r>
              <a:rPr lang="en-US" sz="1500" dirty="0" smtClean="0"/>
              <a:t>)</a:t>
            </a:r>
            <a:endParaRPr lang="en-US" sz="1500" dirty="0"/>
          </a:p>
          <a:p>
            <a:pPr lvl="0">
              <a:spcBef>
                <a:spcPts val="700"/>
              </a:spcBef>
            </a:pPr>
            <a:r>
              <a:rPr lang="en-US" sz="1500" dirty="0"/>
              <a:t>A Study of Chemotherapy and </a:t>
            </a:r>
            <a:r>
              <a:rPr lang="en-US" sz="1500" dirty="0" err="1"/>
              <a:t>Ramucirumab</a:t>
            </a:r>
            <a:r>
              <a:rPr lang="en-US" sz="1500" dirty="0"/>
              <a:t> vs. Chemotherapy Alone in </a:t>
            </a:r>
            <a:r>
              <a:rPr lang="en-US" sz="1500" dirty="0" smtClean="0"/>
              <a:t>Second-Line </a:t>
            </a:r>
            <a:r>
              <a:rPr lang="en-US" sz="1500" dirty="0"/>
              <a:t>Non-small Cell Lung Cancer Participants Who Received Prior </a:t>
            </a:r>
            <a:r>
              <a:rPr lang="en-US" sz="1500" dirty="0" smtClean="0"/>
              <a:t>First-Line Platinum-Based </a:t>
            </a:r>
            <a:r>
              <a:rPr lang="en-US" sz="1500" dirty="0"/>
              <a:t>Chemotherapy (NCT01168973</a:t>
            </a:r>
            <a:r>
              <a:rPr lang="en-US" sz="1500" dirty="0" smtClean="0"/>
              <a:t>)</a:t>
            </a:r>
            <a:endParaRPr lang="en-US" sz="1500" dirty="0"/>
          </a:p>
          <a:p>
            <a:pPr lvl="0">
              <a:spcBef>
                <a:spcPts val="700"/>
              </a:spcBef>
            </a:pPr>
            <a:r>
              <a:rPr lang="en-US" sz="1500" dirty="0"/>
              <a:t>Study of BMS-936558 Compared to </a:t>
            </a:r>
            <a:r>
              <a:rPr lang="en-US" sz="1500" dirty="0" err="1"/>
              <a:t>Docetaxel</a:t>
            </a:r>
            <a:r>
              <a:rPr lang="en-US" sz="1500" dirty="0"/>
              <a:t> in Previously Treated Advanced or Metastatic Squamous Cell Non-small Cell Lung Cancer (NSCLC) (CA209-017</a:t>
            </a:r>
            <a:r>
              <a:rPr lang="en-US" sz="1500" dirty="0" smtClean="0"/>
              <a:t>)</a:t>
            </a:r>
            <a:endParaRPr lang="en-US" sz="1500" dirty="0"/>
          </a:p>
          <a:p>
            <a:pPr lvl="0">
              <a:spcBef>
                <a:spcPts val="700"/>
              </a:spcBef>
            </a:pPr>
            <a:r>
              <a:rPr lang="en-US" sz="1500" dirty="0" err="1"/>
              <a:t>MetLung</a:t>
            </a:r>
            <a:r>
              <a:rPr lang="en-US" sz="1500" dirty="0"/>
              <a:t> (OAM4971g): A Phase III trial </a:t>
            </a:r>
            <a:r>
              <a:rPr lang="en-US" sz="1500" dirty="0">
                <a:latin typeface="Calibri"/>
                <a:cs typeface="Calibri"/>
              </a:rPr>
              <a:t>of </a:t>
            </a:r>
            <a:r>
              <a:rPr lang="en-US" sz="1500" dirty="0" err="1">
                <a:latin typeface="Calibri"/>
                <a:cs typeface="Calibri"/>
              </a:rPr>
              <a:t>onartuzumab</a:t>
            </a:r>
            <a:r>
              <a:rPr lang="en-US" sz="1500" dirty="0">
                <a:latin typeface="Calibri"/>
                <a:cs typeface="Calibri"/>
              </a:rPr>
              <a:t> (</a:t>
            </a:r>
            <a:r>
              <a:rPr lang="en-US" sz="1500" dirty="0" err="1">
                <a:latin typeface="Calibri"/>
                <a:cs typeface="Calibri"/>
              </a:rPr>
              <a:t>MetMAb</a:t>
            </a:r>
            <a:r>
              <a:rPr lang="en-US" sz="1500" dirty="0">
                <a:latin typeface="Calibri"/>
                <a:cs typeface="Calibri"/>
              </a:rPr>
              <a:t>) plus </a:t>
            </a:r>
            <a:r>
              <a:rPr lang="en-US" sz="1500" dirty="0" err="1">
                <a:latin typeface="Calibri"/>
                <a:cs typeface="Calibri"/>
              </a:rPr>
              <a:t>erlotinib</a:t>
            </a:r>
            <a:r>
              <a:rPr lang="en-US" sz="1500" dirty="0">
                <a:latin typeface="Calibri"/>
                <a:cs typeface="Calibri"/>
              </a:rPr>
              <a:t> in patients with Met diagnostic-</a:t>
            </a:r>
            <a:r>
              <a:rPr lang="en-US" sz="1500" dirty="0" smtClean="0">
                <a:latin typeface="Calibri"/>
                <a:cs typeface="Calibri"/>
              </a:rPr>
              <a:t>positive advanced </a:t>
            </a:r>
            <a:r>
              <a:rPr lang="en-US" sz="1500" dirty="0">
                <a:latin typeface="Calibri"/>
                <a:cs typeface="Calibri"/>
              </a:rPr>
              <a:t>NSCLC </a:t>
            </a:r>
            <a:r>
              <a:rPr lang="en-US" sz="1500" dirty="0"/>
              <a:t>previously treated with standard chemotherapy (</a:t>
            </a:r>
            <a:r>
              <a:rPr lang="en-US" sz="1500" dirty="0" err="1"/>
              <a:t>MetLung</a:t>
            </a:r>
            <a:r>
              <a:rPr lang="en-US" sz="1500" dirty="0" smtClean="0"/>
              <a:t>)</a:t>
            </a:r>
            <a:endParaRPr lang="en-US" sz="1500" dirty="0"/>
          </a:p>
          <a:p>
            <a:pPr lvl="0">
              <a:spcBef>
                <a:spcPts val="700"/>
              </a:spcBef>
            </a:pPr>
            <a:r>
              <a:rPr lang="en-US" sz="1500" dirty="0"/>
              <a:t>LUX-Lung 8: A Phase III Trial of </a:t>
            </a:r>
            <a:r>
              <a:rPr lang="en-US" sz="1500" dirty="0" err="1"/>
              <a:t>Afatinib</a:t>
            </a:r>
            <a:r>
              <a:rPr lang="en-US" sz="1500" dirty="0"/>
              <a:t> (BIBW 2992) Versus </a:t>
            </a:r>
            <a:r>
              <a:rPr lang="en-US" sz="1500" dirty="0" err="1"/>
              <a:t>Erlotinib</a:t>
            </a:r>
            <a:r>
              <a:rPr lang="en-US" sz="1500" dirty="0"/>
              <a:t> for the Treatment of Squamous Cell Lung Cancer After at Least One Prior </a:t>
            </a:r>
            <a:r>
              <a:rPr lang="en-US" sz="1500" dirty="0" smtClean="0"/>
              <a:t>Platinum-Based </a:t>
            </a:r>
            <a:r>
              <a:rPr lang="en-US" sz="1500" dirty="0"/>
              <a:t>Chemotherapy (LUX-LUNG 8</a:t>
            </a:r>
            <a:r>
              <a:rPr lang="en-US" sz="1500" dirty="0" smtClean="0"/>
              <a:t>)</a:t>
            </a:r>
            <a:endParaRPr lang="en-US" sz="1500" dirty="0"/>
          </a:p>
        </p:txBody>
      </p:sp>
    </p:spTree>
    <p:extLst>
      <p:ext uri="{BB962C8B-B14F-4D97-AF65-F5344CB8AC3E}">
        <p14:creationId xmlns:p14="http://schemas.microsoft.com/office/powerpoint/2010/main" val="37873820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idx="4294967295"/>
          </p:nvPr>
        </p:nvSpPr>
        <p:spPr>
          <a:xfrm>
            <a:off x="228600" y="325438"/>
            <a:ext cx="8534400" cy="1143000"/>
          </a:xfrm>
        </p:spPr>
        <p:txBody>
          <a:bodyPr/>
          <a:lstStyle/>
          <a:p>
            <a:pPr eaLnBrk="1" hangingPunct="1"/>
            <a:r>
              <a:rPr lang="en-GB" sz="2800" b="1" dirty="0" smtClean="0"/>
              <a:t>Predictive value of high EGFR for survival benefit with CT + </a:t>
            </a:r>
            <a:r>
              <a:rPr lang="en-GB" sz="2800" b="1" dirty="0" err="1" smtClean="0"/>
              <a:t>cetuximab</a:t>
            </a:r>
            <a:r>
              <a:rPr lang="en-GB" sz="2800" b="1" dirty="0" smtClean="0"/>
              <a:t> – FLEX H Score</a:t>
            </a:r>
            <a:endParaRPr lang="en-US" sz="2800" b="1" dirty="0" smtClean="0"/>
          </a:p>
        </p:txBody>
      </p:sp>
      <p:sp>
        <p:nvSpPr>
          <p:cNvPr id="7171" name="Text Box 1756"/>
          <p:cNvSpPr txBox="1">
            <a:spLocks noChangeArrowheads="1"/>
          </p:cNvSpPr>
          <p:nvPr/>
        </p:nvSpPr>
        <p:spPr bwMode="auto">
          <a:xfrm>
            <a:off x="41275" y="6535738"/>
            <a:ext cx="60960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defRPr/>
            </a:pPr>
            <a:r>
              <a:rPr lang="da-DK" sz="1300" dirty="0"/>
              <a:t>Pirker R et al. </a:t>
            </a:r>
            <a:r>
              <a:rPr lang="da-DK" sz="1300" i="1" dirty="0"/>
              <a:t>Lancet </a:t>
            </a:r>
            <a:r>
              <a:rPr lang="da-DK" sz="1300" i="1" dirty="0" err="1"/>
              <a:t>Oncol</a:t>
            </a:r>
            <a:r>
              <a:rPr lang="da-DK" sz="1300" i="1" dirty="0"/>
              <a:t> </a:t>
            </a:r>
            <a:r>
              <a:rPr lang="da-DK" sz="1300" dirty="0"/>
              <a:t>2012;13(1):33-42.</a:t>
            </a:r>
            <a:endParaRPr lang="en-US" sz="1300" dirty="0" smtClean="0">
              <a:ea typeface="MS PGothic" pitchFamily="34" charset="-128"/>
            </a:endParaRPr>
          </a:p>
        </p:txBody>
      </p:sp>
      <p:sp>
        <p:nvSpPr>
          <p:cNvPr id="1662" name="Text Box 1756"/>
          <p:cNvSpPr txBox="1">
            <a:spLocks noChangeArrowheads="1"/>
          </p:cNvSpPr>
          <p:nvPr/>
        </p:nvSpPr>
        <p:spPr bwMode="auto">
          <a:xfrm>
            <a:off x="304800" y="6096000"/>
            <a:ext cx="6096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defRPr/>
            </a:pPr>
            <a:r>
              <a:rPr lang="en-US" sz="1200" dirty="0" smtClean="0">
                <a:ea typeface="MS PGothic" pitchFamily="34" charset="-128"/>
              </a:rPr>
              <a:t>CT, chemotherapy   </a:t>
            </a:r>
          </a:p>
        </p:txBody>
      </p:sp>
      <p:graphicFrame>
        <p:nvGraphicFramePr>
          <p:cNvPr id="2" name="Table 1"/>
          <p:cNvGraphicFramePr>
            <a:graphicFrameLocks noGrp="1"/>
          </p:cNvGraphicFramePr>
          <p:nvPr>
            <p:extLst>
              <p:ext uri="{D42A27DB-BD31-4B8C-83A1-F6EECF244321}">
                <p14:modId xmlns:p14="http://schemas.microsoft.com/office/powerpoint/2010/main" val="1473608341"/>
              </p:ext>
            </p:extLst>
          </p:nvPr>
        </p:nvGraphicFramePr>
        <p:xfrm>
          <a:off x="304801" y="1828800"/>
          <a:ext cx="8382001" cy="3276600"/>
        </p:xfrm>
        <a:graphic>
          <a:graphicData uri="http://schemas.openxmlformats.org/drawingml/2006/table">
            <a:tbl>
              <a:tblPr firstRow="1" bandRow="1">
                <a:tableStyleId>{5C22544A-7EE6-4342-B048-85BDC9FD1C3A}</a:tableStyleId>
              </a:tblPr>
              <a:tblGrid>
                <a:gridCol w="1920240"/>
                <a:gridCol w="1965960"/>
                <a:gridCol w="1371600"/>
                <a:gridCol w="1857189"/>
                <a:gridCol w="1267012"/>
              </a:tblGrid>
              <a:tr h="457200">
                <a:tc>
                  <a:txBody>
                    <a:bodyPr/>
                    <a:lstStyle/>
                    <a:p>
                      <a:endParaRPr lang="en-US" sz="2000" baseline="0" dirty="0"/>
                    </a:p>
                  </a:txBody>
                  <a:tcPr/>
                </a:tc>
                <a:tc gridSpan="2">
                  <a:txBody>
                    <a:bodyPr/>
                    <a:lstStyle/>
                    <a:p>
                      <a:pPr algn="ctr"/>
                      <a:r>
                        <a:rPr lang="en-US" sz="2000" b="1" u="none" kern="1200" baseline="0" dirty="0" smtClean="0">
                          <a:solidFill>
                            <a:schemeClr val="lt1"/>
                          </a:solidFill>
                          <a:latin typeface="+mn-lt"/>
                          <a:ea typeface="+mn-ea"/>
                          <a:cs typeface="+mn-cs"/>
                        </a:rPr>
                        <a:t>Low EGFR</a:t>
                      </a:r>
                      <a:endParaRPr lang="en-US" sz="2000" baseline="0" dirty="0"/>
                    </a:p>
                  </a:txBody>
                  <a:tcPr anchor="b"/>
                </a:tc>
                <a:tc hMerge="1">
                  <a:txBody>
                    <a:bodyPr/>
                    <a:lstStyle/>
                    <a:p>
                      <a:pPr algn="ctr"/>
                      <a:endParaRPr lang="en-US" sz="2000" baseline="0" dirty="0"/>
                    </a:p>
                  </a:txBody>
                  <a:tcPr/>
                </a:tc>
                <a:tc gridSpan="2">
                  <a:txBody>
                    <a:bodyPr/>
                    <a:lstStyle/>
                    <a:p>
                      <a:pPr algn="ctr"/>
                      <a:r>
                        <a:rPr lang="en-US" sz="2000" b="1" u="none" kern="1200" baseline="0" dirty="0" smtClean="0">
                          <a:solidFill>
                            <a:schemeClr val="lt1"/>
                          </a:solidFill>
                          <a:latin typeface="+mn-lt"/>
                          <a:ea typeface="+mn-ea"/>
                          <a:cs typeface="+mn-cs"/>
                        </a:rPr>
                        <a:t>High EGFR</a:t>
                      </a:r>
                      <a:endParaRPr lang="en-US" sz="2000" baseline="0" dirty="0"/>
                    </a:p>
                  </a:txBody>
                  <a:tcPr anchor="b"/>
                </a:tc>
                <a:tc hMerge="1">
                  <a:txBody>
                    <a:bodyPr/>
                    <a:lstStyle/>
                    <a:p>
                      <a:pPr algn="ctr"/>
                      <a:endParaRPr lang="en-US" sz="2000" baseline="0" dirty="0"/>
                    </a:p>
                  </a:txBody>
                  <a:tcPr/>
                </a:tc>
              </a:tr>
              <a:tr h="800100">
                <a:tc>
                  <a:txBody>
                    <a:bodyPr/>
                    <a:lstStyle/>
                    <a:p>
                      <a:endParaRPr lang="en-US" sz="2000" baseline="0" dirty="0"/>
                    </a:p>
                  </a:txBody>
                  <a:tcPr>
                    <a:solidFill>
                      <a:srgbClr val="4F81B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u="none" kern="1200" baseline="0" dirty="0" smtClean="0">
                          <a:solidFill>
                            <a:schemeClr val="lt1"/>
                          </a:solidFill>
                          <a:latin typeface="+mn-lt"/>
                          <a:ea typeface="+mn-ea"/>
                          <a:cs typeface="+mn-cs"/>
                        </a:rPr>
                        <a:t>CT + </a:t>
                      </a:r>
                      <a:r>
                        <a:rPr lang="en-US" sz="2000" b="1" u="none" kern="1200" baseline="0" dirty="0" err="1" smtClean="0">
                          <a:solidFill>
                            <a:schemeClr val="lt1"/>
                          </a:solidFill>
                          <a:latin typeface="+mn-lt"/>
                          <a:ea typeface="+mn-ea"/>
                          <a:cs typeface="+mn-cs"/>
                        </a:rPr>
                        <a:t>cetuximab</a:t>
                      </a:r>
                      <a:r>
                        <a:rPr lang="en-US" sz="2000" b="1" u="none" kern="1200" baseline="0" dirty="0" smtClean="0">
                          <a:solidFill>
                            <a:schemeClr val="lt1"/>
                          </a:solidFill>
                          <a:latin typeface="+mn-lt"/>
                          <a:ea typeface="+mn-ea"/>
                          <a:cs typeface="+mn-cs"/>
                        </a:rPr>
                        <a:t/>
                      </a:r>
                      <a:br>
                        <a:rPr lang="en-US" sz="2000" b="1" u="none" kern="1200" baseline="0" dirty="0" smtClean="0">
                          <a:solidFill>
                            <a:schemeClr val="lt1"/>
                          </a:solidFill>
                          <a:latin typeface="+mn-lt"/>
                          <a:ea typeface="+mn-ea"/>
                          <a:cs typeface="+mn-cs"/>
                        </a:rPr>
                      </a:br>
                      <a:r>
                        <a:rPr lang="en-US" sz="2000" b="1" kern="1200" baseline="0" dirty="0" smtClean="0">
                          <a:solidFill>
                            <a:srgbClr val="FFFFFF"/>
                          </a:solidFill>
                          <a:latin typeface="+mn-lt"/>
                          <a:ea typeface="+mn-ea"/>
                          <a:cs typeface="+mn-cs"/>
                        </a:rPr>
                        <a:t>(</a:t>
                      </a:r>
                      <a:r>
                        <a:rPr lang="en-US" sz="2000" b="1" kern="1200" baseline="0" dirty="0" err="1" smtClean="0">
                          <a:solidFill>
                            <a:schemeClr val="bg1"/>
                          </a:solidFill>
                          <a:latin typeface="+mn-lt"/>
                          <a:ea typeface="+mn-ea"/>
                          <a:cs typeface="+mn-cs"/>
                        </a:rPr>
                        <a:t>n</a:t>
                      </a:r>
                      <a:r>
                        <a:rPr lang="en-US" sz="2000" b="1" kern="1200" baseline="0" dirty="0" smtClean="0">
                          <a:solidFill>
                            <a:schemeClr val="bg1"/>
                          </a:solidFill>
                          <a:latin typeface="+mn-lt"/>
                          <a:ea typeface="+mn-ea"/>
                          <a:cs typeface="+mn-cs"/>
                        </a:rPr>
                        <a:t> </a:t>
                      </a:r>
                      <a:r>
                        <a:rPr lang="en-US" sz="2000" b="1" kern="1200" baseline="0" smtClean="0">
                          <a:solidFill>
                            <a:schemeClr val="bg1"/>
                          </a:solidFill>
                          <a:latin typeface="+mn-lt"/>
                          <a:ea typeface="+mn-ea"/>
                          <a:cs typeface="+mn-cs"/>
                        </a:rPr>
                        <a:t>= 377)</a:t>
                      </a:r>
                      <a:r>
                        <a:rPr lang="en-US" sz="2000" b="1" u="none" kern="1200" baseline="0" smtClean="0">
                          <a:solidFill>
                            <a:schemeClr val="lt1"/>
                          </a:solidFill>
                          <a:latin typeface="+mn-lt"/>
                          <a:ea typeface="+mn-ea"/>
                          <a:cs typeface="+mn-cs"/>
                        </a:rPr>
                        <a:t> </a:t>
                      </a:r>
                      <a:endParaRPr lang="en-US" sz="2000" baseline="0" dirty="0"/>
                    </a:p>
                  </a:txBody>
                  <a:tcPr anchor="b">
                    <a:solidFill>
                      <a:srgbClr val="4F81B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u="none" kern="1200" baseline="0" dirty="0" smtClean="0">
                          <a:solidFill>
                            <a:schemeClr val="lt1"/>
                          </a:solidFill>
                          <a:latin typeface="+mn-lt"/>
                          <a:ea typeface="+mn-ea"/>
                          <a:cs typeface="+mn-cs"/>
                        </a:rPr>
                        <a:t>CT alone</a:t>
                      </a:r>
                      <a:br>
                        <a:rPr lang="en-US" sz="2000" b="1" u="none" kern="1200" baseline="0" dirty="0" smtClean="0">
                          <a:solidFill>
                            <a:schemeClr val="lt1"/>
                          </a:solidFill>
                          <a:latin typeface="+mn-lt"/>
                          <a:ea typeface="+mn-ea"/>
                          <a:cs typeface="+mn-cs"/>
                        </a:rPr>
                      </a:br>
                      <a:r>
                        <a:rPr lang="en-US" sz="2000" b="1" kern="1200" baseline="0" dirty="0" smtClean="0">
                          <a:solidFill>
                            <a:srgbClr val="FFFFFF"/>
                          </a:solidFill>
                          <a:latin typeface="+mn-lt"/>
                          <a:ea typeface="+mn-ea"/>
                          <a:cs typeface="+mn-cs"/>
                        </a:rPr>
                        <a:t>(</a:t>
                      </a:r>
                      <a:r>
                        <a:rPr lang="en-US" sz="2000" b="1" kern="1200" baseline="0" dirty="0" err="1" smtClean="0">
                          <a:solidFill>
                            <a:schemeClr val="bg1"/>
                          </a:solidFill>
                          <a:latin typeface="+mn-lt"/>
                          <a:ea typeface="+mn-ea"/>
                          <a:cs typeface="+mn-cs"/>
                        </a:rPr>
                        <a:t>n</a:t>
                      </a:r>
                      <a:r>
                        <a:rPr lang="en-US" sz="2000" b="1" kern="1200" baseline="0" dirty="0" smtClean="0">
                          <a:solidFill>
                            <a:schemeClr val="bg1"/>
                          </a:solidFill>
                          <a:latin typeface="+mn-lt"/>
                          <a:ea typeface="+mn-ea"/>
                          <a:cs typeface="+mn-cs"/>
                        </a:rPr>
                        <a:t> = 399)</a:t>
                      </a:r>
                      <a:r>
                        <a:rPr lang="en-US" sz="2000" b="1" u="none" kern="1200" baseline="0" dirty="0" smtClean="0">
                          <a:solidFill>
                            <a:schemeClr val="lt1"/>
                          </a:solidFill>
                          <a:latin typeface="+mn-lt"/>
                          <a:ea typeface="+mn-ea"/>
                          <a:cs typeface="+mn-cs"/>
                        </a:rPr>
                        <a:t> </a:t>
                      </a:r>
                      <a:endParaRPr lang="en-US" sz="2000" baseline="0" dirty="0"/>
                    </a:p>
                  </a:txBody>
                  <a:tcPr anchor="b">
                    <a:solidFill>
                      <a:srgbClr val="4F81B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u="none" kern="1200" baseline="0" dirty="0" smtClean="0">
                          <a:solidFill>
                            <a:schemeClr val="lt1"/>
                          </a:solidFill>
                          <a:latin typeface="+mn-lt"/>
                          <a:ea typeface="+mn-ea"/>
                          <a:cs typeface="+mn-cs"/>
                        </a:rPr>
                        <a:t>CT + </a:t>
                      </a:r>
                      <a:r>
                        <a:rPr lang="en-US" sz="2000" b="1" u="none" kern="1200" baseline="0" dirty="0" err="1" smtClean="0">
                          <a:solidFill>
                            <a:schemeClr val="lt1"/>
                          </a:solidFill>
                          <a:latin typeface="+mn-lt"/>
                          <a:ea typeface="+mn-ea"/>
                          <a:cs typeface="+mn-cs"/>
                        </a:rPr>
                        <a:t>cetuximab</a:t>
                      </a:r>
                      <a:r>
                        <a:rPr lang="en-US" sz="2000" b="1" u="none" kern="1200" baseline="0" dirty="0" smtClean="0">
                          <a:solidFill>
                            <a:schemeClr val="lt1"/>
                          </a:solidFill>
                          <a:latin typeface="+mn-lt"/>
                          <a:ea typeface="+mn-ea"/>
                          <a:cs typeface="+mn-cs"/>
                        </a:rPr>
                        <a:t/>
                      </a:r>
                      <a:br>
                        <a:rPr lang="en-US" sz="2000" b="1" u="none" kern="1200" baseline="0" dirty="0" smtClean="0">
                          <a:solidFill>
                            <a:schemeClr val="lt1"/>
                          </a:solidFill>
                          <a:latin typeface="+mn-lt"/>
                          <a:ea typeface="+mn-ea"/>
                          <a:cs typeface="+mn-cs"/>
                        </a:rPr>
                      </a:br>
                      <a:r>
                        <a:rPr lang="en-US" sz="2000" b="1" kern="1200" baseline="0" dirty="0" smtClean="0">
                          <a:solidFill>
                            <a:srgbClr val="FFFFFF"/>
                          </a:solidFill>
                          <a:latin typeface="+mn-lt"/>
                          <a:ea typeface="+mn-ea"/>
                          <a:cs typeface="+mn-cs"/>
                        </a:rPr>
                        <a:t>(</a:t>
                      </a:r>
                      <a:r>
                        <a:rPr lang="en-US" sz="2000" b="1" kern="1200" baseline="0" dirty="0" err="1" smtClean="0">
                          <a:solidFill>
                            <a:schemeClr val="bg1"/>
                          </a:solidFill>
                          <a:latin typeface="+mn-lt"/>
                          <a:ea typeface="+mn-ea"/>
                          <a:cs typeface="+mn-cs"/>
                        </a:rPr>
                        <a:t>n</a:t>
                      </a:r>
                      <a:r>
                        <a:rPr lang="en-US" sz="2000" b="1" kern="1200" baseline="0" dirty="0" smtClean="0">
                          <a:solidFill>
                            <a:schemeClr val="bg1"/>
                          </a:solidFill>
                          <a:latin typeface="+mn-lt"/>
                          <a:ea typeface="+mn-ea"/>
                          <a:cs typeface="+mn-cs"/>
                        </a:rPr>
                        <a:t> = 178)</a:t>
                      </a:r>
                      <a:endParaRPr lang="en-US" sz="2400" b="1" baseline="0" dirty="0" smtClean="0">
                        <a:solidFill>
                          <a:schemeClr val="bg1"/>
                        </a:solidFill>
                      </a:endParaRPr>
                    </a:p>
                  </a:txBody>
                  <a:tcPr anchor="b">
                    <a:solidFill>
                      <a:srgbClr val="4F81BE"/>
                    </a:solidFill>
                  </a:tcPr>
                </a:tc>
                <a:tc>
                  <a:txBody>
                    <a:bodyPr/>
                    <a:lstStyle/>
                    <a:p>
                      <a:pPr algn="ctr"/>
                      <a:r>
                        <a:rPr lang="en-US" sz="2000" b="1" u="none" kern="1200" baseline="0" dirty="0" smtClean="0">
                          <a:solidFill>
                            <a:schemeClr val="lt1"/>
                          </a:solidFill>
                          <a:latin typeface="+mn-lt"/>
                          <a:ea typeface="+mn-ea"/>
                          <a:cs typeface="+mn-cs"/>
                        </a:rPr>
                        <a:t>CT alone</a:t>
                      </a:r>
                      <a:br>
                        <a:rPr lang="en-US" sz="2000" b="1" u="none" kern="1200" baseline="0" dirty="0" smtClean="0">
                          <a:solidFill>
                            <a:schemeClr val="lt1"/>
                          </a:solidFill>
                          <a:latin typeface="+mn-lt"/>
                          <a:ea typeface="+mn-ea"/>
                          <a:cs typeface="+mn-cs"/>
                        </a:rPr>
                      </a:br>
                      <a:r>
                        <a:rPr lang="en-US" sz="1800" b="1" kern="1200" baseline="0" dirty="0" smtClean="0">
                          <a:solidFill>
                            <a:srgbClr val="FFFFFF"/>
                          </a:solidFill>
                          <a:latin typeface="+mn-lt"/>
                          <a:ea typeface="+mn-ea"/>
                          <a:cs typeface="+mn-cs"/>
                        </a:rPr>
                        <a:t>(</a:t>
                      </a:r>
                      <a:r>
                        <a:rPr lang="en-US" sz="1800" b="1" kern="1200" baseline="0" dirty="0" err="1" smtClean="0">
                          <a:solidFill>
                            <a:schemeClr val="bg1"/>
                          </a:solidFill>
                          <a:latin typeface="+mn-lt"/>
                          <a:ea typeface="+mn-ea"/>
                          <a:cs typeface="+mn-cs"/>
                        </a:rPr>
                        <a:t>n</a:t>
                      </a:r>
                      <a:r>
                        <a:rPr lang="en-US" sz="1800" b="1" kern="1200" baseline="0" dirty="0" smtClean="0">
                          <a:solidFill>
                            <a:schemeClr val="bg1"/>
                          </a:solidFill>
                          <a:latin typeface="+mn-lt"/>
                          <a:ea typeface="+mn-ea"/>
                          <a:cs typeface="+mn-cs"/>
                        </a:rPr>
                        <a:t> = 167)</a:t>
                      </a:r>
                      <a:endParaRPr lang="en-US" sz="2000" b="1" baseline="0" dirty="0">
                        <a:solidFill>
                          <a:schemeClr val="bg1"/>
                        </a:solidFill>
                      </a:endParaRPr>
                    </a:p>
                  </a:txBody>
                  <a:tcPr anchor="b">
                    <a:solidFill>
                      <a:srgbClr val="4F81BE"/>
                    </a:solidFill>
                  </a:tcPr>
                </a:tc>
              </a:tr>
              <a:tr h="800100">
                <a:tc>
                  <a:txBody>
                    <a:bodyPr/>
                    <a:lstStyle/>
                    <a:p>
                      <a:r>
                        <a:rPr lang="en-US" sz="2000" u="none" kern="1200" baseline="0" dirty="0" smtClean="0">
                          <a:solidFill>
                            <a:schemeClr val="dk1"/>
                          </a:solidFill>
                          <a:latin typeface="+mn-lt"/>
                          <a:ea typeface="+mn-ea"/>
                          <a:cs typeface="+mn-cs"/>
                        </a:rPr>
                        <a:t>Median overall survival </a:t>
                      </a:r>
                      <a:endParaRPr lang="en-US" sz="2000" baseline="0" dirty="0"/>
                    </a:p>
                  </a:txBody>
                  <a:tcPr anchor="ctr"/>
                </a:tc>
                <a:tc>
                  <a:txBody>
                    <a:bodyPr/>
                    <a:lstStyle/>
                    <a:p>
                      <a:pPr algn="ctr"/>
                      <a:r>
                        <a:rPr lang="cs-CZ" sz="2000" u="none" kern="1200" baseline="0" dirty="0" smtClean="0">
                          <a:solidFill>
                            <a:schemeClr val="dk1"/>
                          </a:solidFill>
                          <a:latin typeface="+mn-lt"/>
                          <a:ea typeface="+mn-ea"/>
                          <a:cs typeface="+mn-cs"/>
                        </a:rPr>
                        <a:t>9.8 </a:t>
                      </a:r>
                      <a:r>
                        <a:rPr lang="cs-CZ" sz="2000" u="none" kern="1200" baseline="0" dirty="0" err="1" smtClean="0">
                          <a:solidFill>
                            <a:schemeClr val="dk1"/>
                          </a:solidFill>
                          <a:latin typeface="+mn-lt"/>
                          <a:ea typeface="+mn-ea"/>
                          <a:cs typeface="+mn-cs"/>
                        </a:rPr>
                        <a:t>mo</a:t>
                      </a:r>
                      <a:r>
                        <a:rPr lang="cs-CZ" sz="2000" u="none" kern="1200" baseline="0" dirty="0" smtClean="0">
                          <a:solidFill>
                            <a:schemeClr val="dk1"/>
                          </a:solidFill>
                          <a:latin typeface="+mn-lt"/>
                          <a:ea typeface="+mn-ea"/>
                          <a:cs typeface="+mn-cs"/>
                        </a:rPr>
                        <a:t> </a:t>
                      </a:r>
                      <a:endParaRPr lang="en-US" sz="2000" baseline="0" dirty="0"/>
                    </a:p>
                  </a:txBody>
                  <a:tcPr anchor="ctr"/>
                </a:tc>
                <a:tc>
                  <a:txBody>
                    <a:bodyPr/>
                    <a:lstStyle/>
                    <a:p>
                      <a:pPr algn="ctr"/>
                      <a:r>
                        <a:rPr lang="en-US" sz="2000" u="none" kern="1200" baseline="0" dirty="0" smtClean="0">
                          <a:solidFill>
                            <a:schemeClr val="dk1"/>
                          </a:solidFill>
                          <a:latin typeface="+mn-lt"/>
                          <a:ea typeface="+mn-ea"/>
                          <a:cs typeface="+mn-cs"/>
                        </a:rPr>
                        <a:t>10.3 </a:t>
                      </a:r>
                      <a:r>
                        <a:rPr lang="en-US" sz="2000" u="none" kern="1200" baseline="0" dirty="0" err="1" smtClean="0">
                          <a:solidFill>
                            <a:schemeClr val="dk1"/>
                          </a:solidFill>
                          <a:latin typeface="+mn-lt"/>
                          <a:ea typeface="+mn-ea"/>
                          <a:cs typeface="+mn-cs"/>
                        </a:rPr>
                        <a:t>mo</a:t>
                      </a:r>
                      <a:endParaRPr lang="en-US" sz="2000" baseline="0" dirty="0"/>
                    </a:p>
                  </a:txBody>
                  <a:tcPr anchor="ctr"/>
                </a:tc>
                <a:tc>
                  <a:txBody>
                    <a:bodyPr/>
                    <a:lstStyle/>
                    <a:p>
                      <a:pPr algn="ctr"/>
                      <a:r>
                        <a:rPr lang="en-US" sz="2000" u="none" kern="1200" baseline="0" dirty="0" smtClean="0">
                          <a:solidFill>
                            <a:schemeClr val="dk1"/>
                          </a:solidFill>
                          <a:latin typeface="+mn-lt"/>
                          <a:ea typeface="+mn-ea"/>
                          <a:cs typeface="+mn-cs"/>
                        </a:rPr>
                        <a:t>12.0 </a:t>
                      </a:r>
                      <a:r>
                        <a:rPr lang="en-US" sz="2000" u="none" kern="1200" baseline="0" dirty="0" err="1" smtClean="0">
                          <a:solidFill>
                            <a:schemeClr val="dk1"/>
                          </a:solidFill>
                          <a:latin typeface="+mn-lt"/>
                          <a:ea typeface="+mn-ea"/>
                          <a:cs typeface="+mn-cs"/>
                        </a:rPr>
                        <a:t>mo</a:t>
                      </a:r>
                      <a:endParaRPr lang="en-US" sz="2000" baseline="0" dirty="0"/>
                    </a:p>
                  </a:txBody>
                  <a:tcPr anchor="ctr"/>
                </a:tc>
                <a:tc>
                  <a:txBody>
                    <a:bodyPr/>
                    <a:lstStyle/>
                    <a:p>
                      <a:pPr algn="ctr"/>
                      <a:r>
                        <a:rPr lang="en-US" sz="2000" u="none" kern="1200" baseline="0" dirty="0" smtClean="0">
                          <a:solidFill>
                            <a:schemeClr val="dk1"/>
                          </a:solidFill>
                          <a:latin typeface="+mn-lt"/>
                          <a:ea typeface="+mn-ea"/>
                          <a:cs typeface="+mn-cs"/>
                        </a:rPr>
                        <a:t>9.6 </a:t>
                      </a:r>
                      <a:r>
                        <a:rPr lang="en-US" sz="2000" u="none" kern="1200" baseline="0" dirty="0" err="1" smtClean="0">
                          <a:solidFill>
                            <a:schemeClr val="dk1"/>
                          </a:solidFill>
                          <a:latin typeface="+mn-lt"/>
                          <a:ea typeface="+mn-ea"/>
                          <a:cs typeface="+mn-cs"/>
                        </a:rPr>
                        <a:t>mo</a:t>
                      </a:r>
                      <a:endParaRPr lang="en-US" sz="2000" baseline="0" dirty="0"/>
                    </a:p>
                  </a:txBody>
                  <a:tcPr anchor="ctr"/>
                </a:tc>
              </a:tr>
              <a:tr h="800100">
                <a:tc>
                  <a:txBody>
                    <a:bodyPr/>
                    <a:lstStyle/>
                    <a:p>
                      <a:r>
                        <a:rPr lang="en-US" sz="2000" u="none" kern="1200" baseline="0" dirty="0" smtClean="0">
                          <a:solidFill>
                            <a:schemeClr val="dk1"/>
                          </a:solidFill>
                          <a:latin typeface="+mn-lt"/>
                          <a:ea typeface="+mn-ea"/>
                          <a:cs typeface="+mn-cs"/>
                        </a:rPr>
                        <a:t>Hazard ratio (95% CI)</a:t>
                      </a:r>
                      <a:endParaRPr lang="en-US" sz="2000" baseline="0" dirty="0"/>
                    </a:p>
                  </a:txBody>
                  <a:tcPr anchor="ctr"/>
                </a:tc>
                <a:tc gridSpan="2">
                  <a:txBody>
                    <a:bodyPr/>
                    <a:lstStyle/>
                    <a:p>
                      <a:pPr algn="ctr"/>
                      <a:r>
                        <a:rPr lang="en-US" sz="2000" u="none" kern="1200" baseline="0" dirty="0" smtClean="0">
                          <a:solidFill>
                            <a:schemeClr val="dk1"/>
                          </a:solidFill>
                          <a:latin typeface="+mn-lt"/>
                          <a:ea typeface="+mn-ea"/>
                          <a:cs typeface="+mn-cs"/>
                        </a:rPr>
                        <a:t>0.99 (0.84-1.16)</a:t>
                      </a:r>
                      <a:endParaRPr lang="en-US" sz="2000" baseline="0" dirty="0"/>
                    </a:p>
                  </a:txBody>
                  <a:tcPr anchor="ctr"/>
                </a:tc>
                <a:tc hMerge="1">
                  <a:txBody>
                    <a:bodyPr/>
                    <a:lstStyle/>
                    <a:p>
                      <a:pPr algn="ctr"/>
                      <a:endParaRPr lang="en-US" sz="2000" baseline="0" dirty="0"/>
                    </a:p>
                  </a:txBody>
                  <a:tcPr anchor="ctr"/>
                </a:tc>
                <a:tc gridSpan="2">
                  <a:txBody>
                    <a:bodyPr/>
                    <a:lstStyle/>
                    <a:p>
                      <a:pPr algn="ctr"/>
                      <a:r>
                        <a:rPr lang="en-US" sz="2000" u="none" kern="1200" baseline="0" dirty="0" smtClean="0">
                          <a:solidFill>
                            <a:schemeClr val="dk1"/>
                          </a:solidFill>
                          <a:latin typeface="+mn-lt"/>
                          <a:ea typeface="+mn-ea"/>
                          <a:cs typeface="+mn-cs"/>
                        </a:rPr>
                        <a:t>0.73 (0.58-0.93)</a:t>
                      </a:r>
                      <a:endParaRPr lang="en-US" sz="2000" baseline="0" dirty="0"/>
                    </a:p>
                  </a:txBody>
                  <a:tcPr anchor="ctr"/>
                </a:tc>
                <a:tc hMerge="1">
                  <a:txBody>
                    <a:bodyPr/>
                    <a:lstStyle/>
                    <a:p>
                      <a:pPr algn="ctr"/>
                      <a:endParaRPr lang="en-US" sz="2000" baseline="0" dirty="0"/>
                    </a:p>
                  </a:txBody>
                  <a:tcPr anchor="ctr"/>
                </a:tc>
              </a:tr>
              <a:tr h="419100">
                <a:tc>
                  <a:txBody>
                    <a:bodyPr/>
                    <a:lstStyle/>
                    <a:p>
                      <a:r>
                        <a:rPr lang="en-US" sz="2000" u="none" kern="1200" baseline="0" dirty="0" smtClean="0">
                          <a:solidFill>
                            <a:schemeClr val="dk1"/>
                          </a:solidFill>
                          <a:latin typeface="+mn-lt"/>
                          <a:ea typeface="+mn-ea"/>
                          <a:cs typeface="+mn-cs"/>
                        </a:rPr>
                        <a:t>p-value </a:t>
                      </a:r>
                      <a:endParaRPr lang="en-US" sz="2000" baseline="0" dirty="0"/>
                    </a:p>
                  </a:txBody>
                  <a:tcPr anchor="ctr"/>
                </a:tc>
                <a:tc gridSpan="2">
                  <a:txBody>
                    <a:bodyPr/>
                    <a:lstStyle/>
                    <a:p>
                      <a:pPr algn="ctr"/>
                      <a:r>
                        <a:rPr lang="en-US" sz="2000" u="none" kern="1200" baseline="0" dirty="0" smtClean="0">
                          <a:solidFill>
                            <a:schemeClr val="dk1"/>
                          </a:solidFill>
                          <a:latin typeface="+mn-lt"/>
                          <a:ea typeface="+mn-ea"/>
                          <a:cs typeface="+mn-cs"/>
                        </a:rPr>
                        <a:t>0.88</a:t>
                      </a:r>
                      <a:endParaRPr lang="en-US" sz="2000" baseline="0" dirty="0"/>
                    </a:p>
                  </a:txBody>
                  <a:tcPr anchor="ctr"/>
                </a:tc>
                <a:tc hMerge="1">
                  <a:txBody>
                    <a:bodyPr/>
                    <a:lstStyle/>
                    <a:p>
                      <a:pPr algn="ctr"/>
                      <a:endParaRPr lang="en-US" sz="2000" baseline="0" dirty="0"/>
                    </a:p>
                  </a:txBody>
                  <a:tcPr anchor="ctr"/>
                </a:tc>
                <a:tc gridSpan="2">
                  <a:txBody>
                    <a:bodyPr/>
                    <a:lstStyle/>
                    <a:p>
                      <a:pPr algn="ctr"/>
                      <a:r>
                        <a:rPr lang="en-US" sz="2000" u="none" kern="1200" baseline="0" dirty="0" smtClean="0">
                          <a:solidFill>
                            <a:schemeClr val="dk1"/>
                          </a:solidFill>
                          <a:latin typeface="+mn-lt"/>
                          <a:ea typeface="+mn-ea"/>
                          <a:cs typeface="+mn-cs"/>
                        </a:rPr>
                        <a:t>0.011 </a:t>
                      </a:r>
                      <a:endParaRPr lang="en-US" sz="2000" baseline="0" dirty="0"/>
                    </a:p>
                  </a:txBody>
                  <a:tcPr anchor="ctr"/>
                </a:tc>
                <a:tc hMerge="1">
                  <a:txBody>
                    <a:bodyPr/>
                    <a:lstStyle/>
                    <a:p>
                      <a:pPr algn="ctr"/>
                      <a:endParaRPr lang="en-US" sz="2000" baseline="0" dirty="0"/>
                    </a:p>
                  </a:txBody>
                  <a:tcPr anchor="ctr"/>
                </a:tc>
              </a:tr>
            </a:tbl>
          </a:graphicData>
        </a:graphic>
      </p:graphicFrame>
      <p:sp>
        <p:nvSpPr>
          <p:cNvPr id="1668" name="Text Box 116"/>
          <p:cNvSpPr txBox="1">
            <a:spLocks noChangeArrowheads="1"/>
          </p:cNvSpPr>
          <p:nvPr/>
        </p:nvSpPr>
        <p:spPr bwMode="auto">
          <a:xfrm>
            <a:off x="3048000" y="5486400"/>
            <a:ext cx="3810000" cy="3698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algn="ctr" eaLnBrk="1" hangingPunct="1">
              <a:defRPr/>
            </a:pPr>
            <a:r>
              <a:rPr lang="en-US" sz="1800" b="1" dirty="0" smtClean="0"/>
              <a:t>Interaction p-value = 0.044</a:t>
            </a:r>
          </a:p>
        </p:txBody>
      </p:sp>
    </p:spTree>
    <p:extLst>
      <p:ext uri="{BB962C8B-B14F-4D97-AF65-F5344CB8AC3E}">
        <p14:creationId xmlns:p14="http://schemas.microsoft.com/office/powerpoint/2010/main" val="7648822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ounded Rectangle 20"/>
          <p:cNvSpPr>
            <a:spLocks noChangeArrowheads="1"/>
          </p:cNvSpPr>
          <p:nvPr/>
        </p:nvSpPr>
        <p:spPr bwMode="auto">
          <a:xfrm>
            <a:off x="6850062" y="2155717"/>
            <a:ext cx="1912938" cy="520699"/>
          </a:xfrm>
          <a:prstGeom prst="roundRect">
            <a:avLst>
              <a:gd name="adj" fmla="val 16667"/>
            </a:avLst>
          </a:prstGeom>
          <a:solidFill>
            <a:srgbClr val="6699FF">
              <a:alpha val="50195"/>
            </a:srgbClr>
          </a:solidFill>
          <a:ln w="9525">
            <a:noFill/>
            <a:round/>
            <a:headEnd/>
            <a:tailEnd/>
          </a:ln>
          <a:effectLst/>
          <a:scene3d>
            <a:camera prst="orthographicFront">
              <a:rot lat="0" lon="0" rev="0"/>
            </a:camera>
            <a:lightRig rig="contrasting" dir="t">
              <a:rot lat="0" lon="0" rev="1500000"/>
            </a:lightRig>
          </a:scene3d>
          <a:sp3d prstMaterial="metal">
            <a:bevelT w="88900" h="88900"/>
          </a:sp3d>
        </p:spPr>
        <p:txBody>
          <a:bodyPr anchor="ctr"/>
          <a:lstStyle/>
          <a:p>
            <a:pPr algn="ctr">
              <a:defRPr/>
            </a:pPr>
            <a:r>
              <a:rPr lang="en-US" b="1" dirty="0" smtClean="0">
                <a:latin typeface="Tahoma" pitchFamily="-110" charset="0"/>
                <a:ea typeface="ＭＳ Ｐゴシック" pitchFamily="-110" charset="-128"/>
                <a:cs typeface="Tahoma" pitchFamily="-110" charset="0"/>
              </a:rPr>
              <a:t>*</a:t>
            </a:r>
            <a:r>
              <a:rPr lang="en-US" b="1" dirty="0" err="1" smtClean="0">
                <a:latin typeface="Tahoma" pitchFamily="-110" charset="0"/>
                <a:ea typeface="ＭＳ Ｐゴシック" pitchFamily="-110" charset="-128"/>
                <a:cs typeface="Tahoma" pitchFamily="-110" charset="0"/>
              </a:rPr>
              <a:t>Bevacizumab</a:t>
            </a:r>
            <a:endParaRPr lang="en-US" b="1" dirty="0">
              <a:latin typeface="Tahoma" pitchFamily="-110" charset="0"/>
              <a:ea typeface="ＭＳ Ｐゴシック" pitchFamily="-110" charset="-128"/>
              <a:cs typeface="Tahoma" pitchFamily="-110" charset="0"/>
            </a:endParaRPr>
          </a:p>
        </p:txBody>
      </p:sp>
      <p:sp>
        <p:nvSpPr>
          <p:cNvPr id="37892" name="Rounded Rectangle 17"/>
          <p:cNvSpPr>
            <a:spLocks noChangeArrowheads="1"/>
          </p:cNvSpPr>
          <p:nvPr/>
        </p:nvSpPr>
        <p:spPr bwMode="auto">
          <a:xfrm>
            <a:off x="3230880" y="2008477"/>
            <a:ext cx="581025" cy="2376488"/>
          </a:xfrm>
          <a:prstGeom prst="roundRect">
            <a:avLst>
              <a:gd name="adj" fmla="val 16667"/>
            </a:avLst>
          </a:prstGeom>
          <a:solidFill>
            <a:srgbClr val="6699FF">
              <a:alpha val="50195"/>
            </a:srgbClr>
          </a:solidFill>
          <a:ln w="9525">
            <a:noFill/>
            <a:round/>
            <a:headEnd/>
            <a:tailEnd/>
          </a:ln>
          <a:effectLst/>
          <a:scene3d>
            <a:camera prst="orthographicFront">
              <a:rot lat="0" lon="0" rev="0"/>
            </a:camera>
            <a:lightRig rig="contrasting" dir="t">
              <a:rot lat="0" lon="0" rev="1500000"/>
            </a:lightRig>
          </a:scene3d>
          <a:sp3d prstMaterial="metal">
            <a:bevelT w="88900" h="88900"/>
          </a:sp3d>
        </p:spPr>
        <p:txBody>
          <a:bodyPr vert="vert270"/>
          <a:lstStyle/>
          <a:p>
            <a:pPr algn="ctr">
              <a:defRPr/>
            </a:pPr>
            <a:r>
              <a:rPr lang="en-US" sz="1600" b="1" dirty="0">
                <a:solidFill>
                  <a:srgbClr val="FFFFFF"/>
                </a:solidFill>
                <a:ea typeface="ＭＳ Ｐゴシック" pitchFamily="-110" charset="-128"/>
                <a:cs typeface="Tahoma" pitchFamily="34" charset="0"/>
              </a:rPr>
              <a:t>RANDOMIZE</a:t>
            </a:r>
          </a:p>
        </p:txBody>
      </p:sp>
      <p:sp>
        <p:nvSpPr>
          <p:cNvPr id="102406" name="Text Box 7"/>
          <p:cNvSpPr txBox="1">
            <a:spLocks noChangeArrowheads="1"/>
          </p:cNvSpPr>
          <p:nvPr/>
        </p:nvSpPr>
        <p:spPr bwMode="gray">
          <a:xfrm>
            <a:off x="604838" y="4710113"/>
            <a:ext cx="2819400" cy="349250"/>
          </a:xfrm>
          <a:prstGeom prst="rect">
            <a:avLst/>
          </a:prstGeom>
          <a:noFill/>
          <a:ln w="12700">
            <a:solidFill>
              <a:schemeClr val="tx1"/>
            </a:solidFill>
            <a:miter lim="800000"/>
            <a:headEnd/>
            <a:tailEnd/>
          </a:ln>
        </p:spPr>
        <p:txBody>
          <a:bodyPr lIns="91430" tIns="45716" rIns="91430" bIns="45716">
            <a:spAutoFit/>
          </a:bodyPr>
          <a:lstStyle/>
          <a:p>
            <a:pPr indent="225425" defTabSz="912813">
              <a:buClr>
                <a:srgbClr val="FF0000"/>
              </a:buClr>
              <a:tabLst>
                <a:tab pos="1485900" algn="l"/>
              </a:tabLst>
              <a:defRPr/>
            </a:pPr>
            <a:r>
              <a:rPr lang="en-US" sz="1600" b="1" dirty="0">
                <a:cs typeface="Tahoma" pitchFamily="34" charset="0"/>
              </a:rPr>
              <a:t>Primary endpoint: </a:t>
            </a:r>
            <a:r>
              <a:rPr lang="en-US" sz="1600" dirty="0">
                <a:cs typeface="Tahoma" pitchFamily="34" charset="0"/>
              </a:rPr>
              <a:t>PFS</a:t>
            </a:r>
            <a:endParaRPr lang="en-US" sz="1600" i="1" dirty="0">
              <a:cs typeface="Tahoma" pitchFamily="34" charset="0"/>
            </a:endParaRPr>
          </a:p>
        </p:txBody>
      </p:sp>
      <p:sp>
        <p:nvSpPr>
          <p:cNvPr id="93190" name="AutoShape 8"/>
          <p:cNvSpPr>
            <a:spLocks noChangeArrowheads="1"/>
          </p:cNvSpPr>
          <p:nvPr/>
        </p:nvSpPr>
        <p:spPr bwMode="gray">
          <a:xfrm>
            <a:off x="4183117" y="1713186"/>
            <a:ext cx="2181171" cy="1168127"/>
          </a:xfrm>
          <a:prstGeom prst="roundRect">
            <a:avLst>
              <a:gd name="adj" fmla="val 16667"/>
            </a:avLst>
          </a:prstGeom>
          <a:solidFill>
            <a:srgbClr val="6699FF">
              <a:alpha val="50195"/>
            </a:srgbClr>
          </a:solidFill>
          <a:ln w="12700">
            <a:noFill/>
            <a:round/>
            <a:headEnd type="none" w="sm" len="sm"/>
            <a:tailEnd type="none" w="sm" len="sm"/>
          </a:ln>
          <a:effectLst/>
          <a:scene3d>
            <a:camera prst="orthographicFront">
              <a:rot lat="0" lon="0" rev="0"/>
            </a:camera>
            <a:lightRig rig="contrasting" dir="t">
              <a:rot lat="0" lon="0" rev="1500000"/>
            </a:lightRig>
          </a:scene3d>
          <a:sp3d prstMaterial="metal">
            <a:bevelT w="88900" h="88900"/>
          </a:sp3d>
        </p:spPr>
        <p:txBody>
          <a:bodyPr lIns="91430" tIns="45716" rIns="91430" bIns="45716"/>
          <a:lstStyle/>
          <a:p>
            <a:pPr algn="ctr" defTabSz="912813">
              <a:defRPr/>
            </a:pPr>
            <a:r>
              <a:rPr lang="en-US" b="1" dirty="0" err="1">
                <a:latin typeface="Tahoma" pitchFamily="-110" charset="0"/>
                <a:ea typeface="ＭＳ Ｐゴシック" pitchFamily="-110" charset="-128"/>
                <a:cs typeface="Tahoma" pitchFamily="-110" charset="0"/>
              </a:rPr>
              <a:t>Paclitaxel</a:t>
            </a:r>
            <a:r>
              <a:rPr lang="en-US" b="1" dirty="0">
                <a:latin typeface="Tahoma" pitchFamily="-110" charset="0"/>
                <a:ea typeface="ＭＳ Ｐゴシック" pitchFamily="-110" charset="-128"/>
                <a:cs typeface="Tahoma" pitchFamily="-110" charset="0"/>
              </a:rPr>
              <a:t> +</a:t>
            </a:r>
          </a:p>
          <a:p>
            <a:pPr algn="ctr" defTabSz="912813">
              <a:defRPr/>
            </a:pPr>
            <a:r>
              <a:rPr lang="en-US" b="1" dirty="0" err="1">
                <a:latin typeface="Tahoma" pitchFamily="-110" charset="0"/>
                <a:ea typeface="ＭＳ Ｐゴシック" pitchFamily="-110" charset="-128"/>
                <a:cs typeface="Tahoma" pitchFamily="-110" charset="0"/>
              </a:rPr>
              <a:t>Carboplatin</a:t>
            </a:r>
            <a:r>
              <a:rPr lang="en-US" b="1" dirty="0">
                <a:latin typeface="Tahoma" pitchFamily="-110" charset="0"/>
                <a:ea typeface="ＭＳ Ｐゴシック" pitchFamily="-110" charset="-128"/>
                <a:cs typeface="Tahoma" pitchFamily="-110" charset="0"/>
              </a:rPr>
              <a:t> +</a:t>
            </a:r>
          </a:p>
          <a:p>
            <a:pPr algn="ctr" defTabSz="912813">
              <a:defRPr/>
            </a:pPr>
            <a:r>
              <a:rPr lang="en-US" b="1" dirty="0">
                <a:latin typeface="Tahoma" pitchFamily="-110" charset="0"/>
                <a:ea typeface="ＭＳ Ｐゴシック" pitchFamily="-110" charset="-128"/>
                <a:cs typeface="Tahoma" pitchFamily="-110" charset="0"/>
              </a:rPr>
              <a:t>*</a:t>
            </a:r>
            <a:r>
              <a:rPr lang="en-US" b="1" dirty="0" err="1">
                <a:latin typeface="Tahoma" pitchFamily="-110" charset="0"/>
                <a:ea typeface="ＭＳ Ｐゴシック" pitchFamily="-110" charset="-128"/>
                <a:cs typeface="Tahoma" pitchFamily="-110" charset="0"/>
              </a:rPr>
              <a:t>Bevacizumab</a:t>
            </a:r>
            <a:endParaRPr lang="en-US" b="1" dirty="0">
              <a:latin typeface="Tahoma" pitchFamily="-110" charset="0"/>
              <a:ea typeface="ＭＳ Ｐゴシック" pitchFamily="-110" charset="-128"/>
              <a:cs typeface="Tahoma" pitchFamily="-110" charset="0"/>
            </a:endParaRPr>
          </a:p>
        </p:txBody>
      </p:sp>
      <p:sp>
        <p:nvSpPr>
          <p:cNvPr id="93191" name="AutoShape 9"/>
          <p:cNvSpPr>
            <a:spLocks noChangeArrowheads="1"/>
          </p:cNvSpPr>
          <p:nvPr/>
        </p:nvSpPr>
        <p:spPr bwMode="gray">
          <a:xfrm>
            <a:off x="4214648" y="3226676"/>
            <a:ext cx="2136940" cy="1483437"/>
          </a:xfrm>
          <a:prstGeom prst="roundRect">
            <a:avLst>
              <a:gd name="adj" fmla="val 16667"/>
            </a:avLst>
          </a:prstGeom>
          <a:solidFill>
            <a:srgbClr val="6699FF">
              <a:alpha val="50195"/>
            </a:srgbClr>
          </a:solidFill>
          <a:ln w="12700">
            <a:noFill/>
            <a:round/>
            <a:headEnd type="none" w="sm" len="sm"/>
            <a:tailEnd type="none" w="sm" len="sm"/>
          </a:ln>
          <a:effectLst/>
          <a:scene3d>
            <a:camera prst="orthographicFront">
              <a:rot lat="0" lon="0" rev="0"/>
            </a:camera>
            <a:lightRig rig="contrasting" dir="t">
              <a:rot lat="0" lon="0" rev="1500000"/>
            </a:lightRig>
          </a:scene3d>
          <a:sp3d prstMaterial="metal">
            <a:bevelT w="88900" h="88900"/>
          </a:sp3d>
        </p:spPr>
        <p:txBody>
          <a:bodyPr lIns="91430" tIns="45716" rIns="91430" bIns="45716"/>
          <a:lstStyle/>
          <a:p>
            <a:pPr algn="ctr" defTabSz="912813">
              <a:defRPr/>
            </a:pPr>
            <a:r>
              <a:rPr lang="en-US" b="1" dirty="0">
                <a:latin typeface="Tahoma" pitchFamily="-110" charset="0"/>
                <a:ea typeface="ＭＳ Ｐゴシック" pitchFamily="-110" charset="-128"/>
                <a:cs typeface="Tahoma" pitchFamily="-110" charset="0"/>
              </a:rPr>
              <a:t>Paclitaxel +</a:t>
            </a:r>
          </a:p>
          <a:p>
            <a:pPr algn="ctr" defTabSz="912813">
              <a:defRPr/>
            </a:pPr>
            <a:r>
              <a:rPr lang="en-US" b="1" dirty="0">
                <a:latin typeface="Tahoma" pitchFamily="-110" charset="0"/>
                <a:ea typeface="ＭＳ Ｐゴシック" pitchFamily="-110" charset="-128"/>
                <a:cs typeface="Tahoma" pitchFamily="-110" charset="0"/>
              </a:rPr>
              <a:t>Carboplatin +</a:t>
            </a:r>
          </a:p>
          <a:p>
            <a:pPr algn="ctr" defTabSz="912813">
              <a:defRPr/>
            </a:pPr>
            <a:r>
              <a:rPr lang="en-US" b="1" dirty="0" err="1">
                <a:latin typeface="Tahoma" pitchFamily="-110" charset="0"/>
                <a:ea typeface="ＭＳ Ｐゴシック" pitchFamily="-110" charset="-128"/>
                <a:cs typeface="Tahoma" pitchFamily="-110" charset="0"/>
              </a:rPr>
              <a:t>Cetuximab</a:t>
            </a:r>
            <a:r>
              <a:rPr lang="en-US" b="1" dirty="0">
                <a:latin typeface="Tahoma" pitchFamily="-110" charset="0"/>
                <a:ea typeface="ＭＳ Ｐゴシック" pitchFamily="-110" charset="-128"/>
                <a:cs typeface="Tahoma" pitchFamily="-110" charset="0"/>
              </a:rPr>
              <a:t> +</a:t>
            </a:r>
          </a:p>
          <a:p>
            <a:pPr algn="ctr" defTabSz="912813">
              <a:defRPr/>
            </a:pPr>
            <a:r>
              <a:rPr lang="en-US" b="1" dirty="0">
                <a:latin typeface="Tahoma" pitchFamily="-110" charset="0"/>
                <a:ea typeface="ＭＳ Ｐゴシック" pitchFamily="-110" charset="-128"/>
                <a:cs typeface="Tahoma" pitchFamily="-110" charset="0"/>
              </a:rPr>
              <a:t>*</a:t>
            </a:r>
            <a:r>
              <a:rPr lang="en-US" b="1" dirty="0" err="1">
                <a:latin typeface="Tahoma" pitchFamily="-110" charset="0"/>
                <a:ea typeface="ＭＳ Ｐゴシック" pitchFamily="-110" charset="-128"/>
                <a:cs typeface="Tahoma" pitchFamily="-110" charset="0"/>
              </a:rPr>
              <a:t>Bevacizumab</a:t>
            </a:r>
            <a:endParaRPr lang="en-US" b="1" dirty="0">
              <a:latin typeface="Tahoma" pitchFamily="-110" charset="0"/>
              <a:ea typeface="ＭＳ Ｐゴシック" pitchFamily="-110" charset="-128"/>
              <a:cs typeface="Tahoma" pitchFamily="-110" charset="0"/>
            </a:endParaRPr>
          </a:p>
        </p:txBody>
      </p:sp>
      <p:sp>
        <p:nvSpPr>
          <p:cNvPr id="102413" name="Text Box 16"/>
          <p:cNvSpPr txBox="1">
            <a:spLocks noChangeArrowheads="1"/>
          </p:cNvSpPr>
          <p:nvPr/>
        </p:nvSpPr>
        <p:spPr bwMode="gray">
          <a:xfrm>
            <a:off x="3694113" y="4816475"/>
            <a:ext cx="5068887" cy="1600200"/>
          </a:xfrm>
          <a:prstGeom prst="rect">
            <a:avLst/>
          </a:prstGeom>
          <a:noFill/>
          <a:ln w="9525">
            <a:noFill/>
            <a:miter lim="800000"/>
            <a:headEnd/>
            <a:tailEnd/>
          </a:ln>
        </p:spPr>
        <p:txBody>
          <a:bodyPr lIns="0" tIns="0" rIns="0" bIns="0"/>
          <a:lstStyle/>
          <a:p>
            <a:pPr marL="228600" indent="-228600" defTabSz="912813">
              <a:buClr>
                <a:srgbClr val="FFFFFF"/>
              </a:buClr>
              <a:buFont typeface="Arial" pitchFamily="34" charset="0"/>
              <a:buNone/>
              <a:defRPr/>
            </a:pPr>
            <a:r>
              <a:rPr lang="en-US" sz="1400" dirty="0">
                <a:cs typeface="Tahoma" pitchFamily="34" charset="0"/>
              </a:rPr>
              <a:t>Paclitaxel: 200 mg/m</a:t>
            </a:r>
            <a:r>
              <a:rPr lang="en-US" sz="1400" baseline="30000" dirty="0">
                <a:cs typeface="Tahoma" pitchFamily="34" charset="0"/>
              </a:rPr>
              <a:t>2 </a:t>
            </a:r>
            <a:r>
              <a:rPr lang="en-US" sz="1400" dirty="0">
                <a:cs typeface="Tahoma" pitchFamily="34" charset="0"/>
              </a:rPr>
              <a:t>and carboplatin: AUC=6</a:t>
            </a:r>
          </a:p>
          <a:p>
            <a:pPr marL="228600" indent="-228600" defTabSz="912813">
              <a:buClr>
                <a:srgbClr val="FFFFFF"/>
              </a:buClr>
              <a:buFont typeface="Arial" pitchFamily="34" charset="0"/>
              <a:buNone/>
              <a:defRPr/>
            </a:pPr>
            <a:r>
              <a:rPr lang="en-US" sz="1400" dirty="0" err="1">
                <a:cs typeface="Tahoma" pitchFamily="34" charset="0"/>
              </a:rPr>
              <a:t>Cetuximab</a:t>
            </a:r>
            <a:r>
              <a:rPr lang="en-US" sz="1400" dirty="0">
                <a:cs typeface="Tahoma" pitchFamily="34" charset="0"/>
              </a:rPr>
              <a:t>: 400 mg/m</a:t>
            </a:r>
            <a:r>
              <a:rPr lang="en-US" sz="1400" baseline="30000" dirty="0">
                <a:cs typeface="Tahoma" pitchFamily="34" charset="0"/>
              </a:rPr>
              <a:t>2</a:t>
            </a:r>
            <a:r>
              <a:rPr lang="en-US" sz="1400" dirty="0">
                <a:cs typeface="Tahoma" pitchFamily="34" charset="0"/>
              </a:rPr>
              <a:t> then 250 mg/m</a:t>
            </a:r>
            <a:r>
              <a:rPr lang="en-US" sz="1400" baseline="30000" dirty="0">
                <a:cs typeface="Tahoma" pitchFamily="34" charset="0"/>
              </a:rPr>
              <a:t>2 </a:t>
            </a:r>
            <a:r>
              <a:rPr lang="en-US" sz="1400" dirty="0">
                <a:cs typeface="Tahoma" pitchFamily="34" charset="0"/>
              </a:rPr>
              <a:t>weekly</a:t>
            </a:r>
          </a:p>
          <a:p>
            <a:pPr marL="228600" indent="-228600" defTabSz="912813">
              <a:buClr>
                <a:srgbClr val="FFFFFF"/>
              </a:buClr>
              <a:buFont typeface="Arial" pitchFamily="34" charset="0"/>
              <a:buNone/>
              <a:defRPr/>
            </a:pPr>
            <a:r>
              <a:rPr lang="en-US" sz="1400" dirty="0">
                <a:cs typeface="Tahoma" pitchFamily="34" charset="0"/>
              </a:rPr>
              <a:t>*In </a:t>
            </a:r>
            <a:r>
              <a:rPr lang="en-US" sz="1400" dirty="0" err="1">
                <a:cs typeface="Tahoma" pitchFamily="34" charset="0"/>
              </a:rPr>
              <a:t>bevacizumab</a:t>
            </a:r>
            <a:r>
              <a:rPr lang="en-US" sz="1400" dirty="0">
                <a:cs typeface="Tahoma" pitchFamily="34" charset="0"/>
              </a:rPr>
              <a:t>-eligible patients: 15 mg/kg every 3 weeks </a:t>
            </a:r>
            <a:br>
              <a:rPr lang="en-US" sz="1400" dirty="0">
                <a:cs typeface="Tahoma" pitchFamily="34" charset="0"/>
              </a:rPr>
            </a:br>
            <a:r>
              <a:rPr lang="en-US" sz="1400" dirty="0">
                <a:cs typeface="Tahoma" pitchFamily="34" charset="0"/>
              </a:rPr>
              <a:t>(piloted in S0536)</a:t>
            </a:r>
          </a:p>
          <a:p>
            <a:pPr marL="228600" indent="-228600" defTabSz="912813">
              <a:buClr>
                <a:srgbClr val="FFFFFF"/>
              </a:buClr>
              <a:buFont typeface="Arial" pitchFamily="34" charset="0"/>
              <a:buNone/>
              <a:defRPr/>
            </a:pPr>
            <a:r>
              <a:rPr lang="en-US" sz="1400" dirty="0">
                <a:cs typeface="Tahoma" pitchFamily="34" charset="0"/>
              </a:rPr>
              <a:t>Correlative science: </a:t>
            </a:r>
            <a:r>
              <a:rPr lang="en-US" sz="1400" dirty="0" smtClean="0">
                <a:cs typeface="Tahoma" pitchFamily="34" charset="0"/>
              </a:rPr>
              <a:t> </a:t>
            </a:r>
            <a:r>
              <a:rPr lang="en-US" sz="1400" u="sng" dirty="0" smtClean="0">
                <a:cs typeface="Tahoma" pitchFamily="34" charset="0"/>
              </a:rPr>
              <a:t>Tumor</a:t>
            </a:r>
            <a:r>
              <a:rPr lang="en-US" sz="1400" dirty="0">
                <a:cs typeface="Tahoma" pitchFamily="34" charset="0"/>
              </a:rPr>
              <a:t>: EGFR/HER pathways, </a:t>
            </a:r>
            <a:r>
              <a:rPr lang="en-US" sz="1400" dirty="0" smtClean="0">
                <a:cs typeface="Tahoma" pitchFamily="34" charset="0"/>
              </a:rPr>
              <a:t>KRAS, H Score</a:t>
            </a:r>
            <a:endParaRPr lang="en-US" sz="1400" dirty="0">
              <a:cs typeface="Tahoma" pitchFamily="34" charset="0"/>
            </a:endParaRPr>
          </a:p>
          <a:p>
            <a:pPr marL="228600" indent="-228600" defTabSz="912813">
              <a:buClr>
                <a:srgbClr val="FFFFFF"/>
              </a:buClr>
              <a:buFont typeface="Arial" pitchFamily="34" charset="0"/>
              <a:buNone/>
              <a:defRPr/>
            </a:pPr>
            <a:r>
              <a:rPr lang="en-US" sz="1400" dirty="0">
                <a:cs typeface="Tahoma" pitchFamily="34" charset="0"/>
              </a:rPr>
              <a:t>                            </a:t>
            </a:r>
            <a:r>
              <a:rPr lang="en-US" sz="1400" dirty="0" smtClean="0">
                <a:cs typeface="Tahoma" pitchFamily="34" charset="0"/>
              </a:rPr>
              <a:t>          </a:t>
            </a:r>
            <a:r>
              <a:rPr lang="en-US" sz="1400" u="sng" dirty="0">
                <a:cs typeface="Tahoma" pitchFamily="34" charset="0"/>
              </a:rPr>
              <a:t>Genomic DNA</a:t>
            </a:r>
            <a:r>
              <a:rPr lang="en-US" sz="1400" dirty="0">
                <a:cs typeface="Tahoma" pitchFamily="34" charset="0"/>
              </a:rPr>
              <a:t>: EGFR polymorphisms</a:t>
            </a:r>
          </a:p>
          <a:p>
            <a:pPr marL="228600" indent="-228600" defTabSz="912813">
              <a:buClr>
                <a:srgbClr val="FFFFFF"/>
              </a:buClr>
              <a:buFont typeface="Arial" pitchFamily="34" charset="0"/>
              <a:buNone/>
              <a:defRPr/>
            </a:pPr>
            <a:r>
              <a:rPr lang="en-US" sz="1400" dirty="0">
                <a:cs typeface="Tahoma" pitchFamily="34" charset="0"/>
              </a:rPr>
              <a:t>                             </a:t>
            </a:r>
            <a:r>
              <a:rPr lang="en-US" sz="1400" dirty="0" smtClean="0">
                <a:cs typeface="Tahoma" pitchFamily="34" charset="0"/>
              </a:rPr>
              <a:t>         </a:t>
            </a:r>
            <a:r>
              <a:rPr lang="en-US" sz="1400" u="sng" dirty="0" smtClean="0">
                <a:cs typeface="Tahoma" pitchFamily="34" charset="0"/>
              </a:rPr>
              <a:t>Plasma</a:t>
            </a:r>
            <a:r>
              <a:rPr lang="en-US" sz="1400" dirty="0">
                <a:cs typeface="Tahoma" pitchFamily="34" charset="0"/>
              </a:rPr>
              <a:t>: Proteomic  </a:t>
            </a:r>
            <a:r>
              <a:rPr lang="en-US" sz="1400" dirty="0" smtClean="0">
                <a:cs typeface="Tahoma" pitchFamily="34" charset="0"/>
              </a:rPr>
              <a:t>predictor</a:t>
            </a:r>
          </a:p>
          <a:p>
            <a:pPr marL="228600" indent="-228600" defTabSz="912813">
              <a:buClr>
                <a:srgbClr val="FFFFFF"/>
              </a:buClr>
              <a:buFont typeface="Arial" pitchFamily="34" charset="0"/>
              <a:buNone/>
              <a:defRPr/>
            </a:pPr>
            <a:r>
              <a:rPr lang="en-US" sz="1400" dirty="0">
                <a:cs typeface="Tahoma" pitchFamily="34" charset="0"/>
              </a:rPr>
              <a:t> </a:t>
            </a:r>
            <a:r>
              <a:rPr lang="en-US" sz="1400" dirty="0" smtClean="0">
                <a:cs typeface="Tahoma" pitchFamily="34" charset="0"/>
              </a:rPr>
              <a:t>                          </a:t>
            </a:r>
            <a:endParaRPr lang="en-US" sz="1400" dirty="0">
              <a:cs typeface="Tahoma" pitchFamily="34" charset="0"/>
            </a:endParaRPr>
          </a:p>
          <a:p>
            <a:pPr marL="228600" indent="-228600" defTabSz="912813">
              <a:buClr>
                <a:srgbClr val="FFFFFF"/>
              </a:buClr>
              <a:buFont typeface="Arial" pitchFamily="34" charset="0"/>
              <a:buNone/>
              <a:defRPr/>
            </a:pPr>
            <a:endParaRPr lang="en-US" sz="1600" dirty="0">
              <a:cs typeface="Tahoma" pitchFamily="34" charset="0"/>
            </a:endParaRPr>
          </a:p>
          <a:p>
            <a:pPr marL="228600" indent="-228600" defTabSz="912813">
              <a:buClr>
                <a:srgbClr val="FFFFFF"/>
              </a:buClr>
              <a:buFont typeface="Arial" pitchFamily="34" charset="0"/>
              <a:buNone/>
              <a:defRPr/>
            </a:pPr>
            <a:r>
              <a:rPr lang="en-US" sz="1600" dirty="0">
                <a:cs typeface="Tahoma" pitchFamily="34" charset="0"/>
              </a:rPr>
              <a:t>                                    </a:t>
            </a:r>
          </a:p>
          <a:p>
            <a:pPr marL="228600" indent="-228600" defTabSz="912813">
              <a:buClr>
                <a:srgbClr val="FFFFFF"/>
              </a:buClr>
              <a:buFont typeface="Arial" pitchFamily="34" charset="0"/>
              <a:buNone/>
              <a:defRPr/>
            </a:pPr>
            <a:endParaRPr lang="en-US" sz="1600" dirty="0">
              <a:cs typeface="Tahoma" pitchFamily="34" charset="0"/>
            </a:endParaRPr>
          </a:p>
        </p:txBody>
      </p:sp>
      <p:cxnSp>
        <p:nvCxnSpPr>
          <p:cNvPr id="48142" name="AutoShape 20"/>
          <p:cNvCxnSpPr>
            <a:cxnSpLocks noChangeShapeType="1"/>
            <a:stCxn id="37892" idx="3"/>
          </p:cNvCxnSpPr>
          <p:nvPr/>
        </p:nvCxnSpPr>
        <p:spPr bwMode="gray">
          <a:xfrm flipV="1">
            <a:off x="3811588" y="2414588"/>
            <a:ext cx="450850" cy="782637"/>
          </a:xfrm>
          <a:prstGeom prst="straightConnector1">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8143" name="AutoShape 21"/>
          <p:cNvCxnSpPr>
            <a:cxnSpLocks noChangeShapeType="1"/>
            <a:stCxn id="37892" idx="3"/>
          </p:cNvCxnSpPr>
          <p:nvPr/>
        </p:nvCxnSpPr>
        <p:spPr bwMode="gray">
          <a:xfrm>
            <a:off x="3811588" y="3197225"/>
            <a:ext cx="438150" cy="928688"/>
          </a:xfrm>
          <a:prstGeom prst="straightConnector1">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02416" name="TextBox 27"/>
          <p:cNvSpPr txBox="1">
            <a:spLocks noChangeArrowheads="1"/>
          </p:cNvSpPr>
          <p:nvPr/>
        </p:nvSpPr>
        <p:spPr bwMode="gray">
          <a:xfrm>
            <a:off x="1219200" y="5265003"/>
            <a:ext cx="1406667" cy="830997"/>
          </a:xfrm>
          <a:prstGeom prst="rect">
            <a:avLst/>
          </a:prstGeom>
          <a:noFill/>
          <a:ln w="9525">
            <a:noFill/>
            <a:miter lim="800000"/>
            <a:headEnd/>
            <a:tailEnd/>
          </a:ln>
        </p:spPr>
        <p:txBody>
          <a:bodyPr wrap="none">
            <a:spAutoFit/>
          </a:bodyPr>
          <a:lstStyle/>
          <a:p>
            <a:pPr>
              <a:defRPr/>
            </a:pPr>
            <a:r>
              <a:rPr lang="en-US" sz="1600" dirty="0">
                <a:cs typeface="Tahoma" pitchFamily="34" charset="0"/>
              </a:rPr>
              <a:t>1236 screened</a:t>
            </a:r>
          </a:p>
          <a:p>
            <a:pPr>
              <a:defRPr/>
            </a:pPr>
            <a:r>
              <a:rPr lang="en-US" sz="1600" dirty="0">
                <a:cs typeface="Tahoma" pitchFamily="34" charset="0"/>
              </a:rPr>
              <a:t>989 enrolled</a:t>
            </a:r>
          </a:p>
          <a:p>
            <a:pPr>
              <a:defRPr/>
            </a:pPr>
            <a:r>
              <a:rPr lang="en-US" sz="1600" dirty="0">
                <a:cs typeface="Tahoma" pitchFamily="34" charset="0"/>
              </a:rPr>
              <a:t>618 FISH +</a:t>
            </a:r>
          </a:p>
        </p:txBody>
      </p:sp>
      <p:sp>
        <p:nvSpPr>
          <p:cNvPr id="93198" name="Rounded Rectangle 23"/>
          <p:cNvSpPr>
            <a:spLocks noChangeArrowheads="1"/>
          </p:cNvSpPr>
          <p:nvPr/>
        </p:nvSpPr>
        <p:spPr bwMode="auto">
          <a:xfrm>
            <a:off x="868363" y="2264783"/>
            <a:ext cx="1828800" cy="685800"/>
          </a:xfrm>
          <a:prstGeom prst="roundRect">
            <a:avLst>
              <a:gd name="adj" fmla="val 16667"/>
            </a:avLst>
          </a:prstGeom>
          <a:solidFill>
            <a:srgbClr val="6699FF">
              <a:alpha val="50195"/>
            </a:srgbClr>
          </a:solidFill>
          <a:ln w="9525">
            <a:noFill/>
            <a:round/>
            <a:headEnd/>
            <a:tailEnd/>
          </a:ln>
          <a:effectLst/>
          <a:scene3d>
            <a:camera prst="orthographicFront">
              <a:rot lat="0" lon="0" rev="0"/>
            </a:camera>
            <a:lightRig rig="contrasting" dir="t">
              <a:rot lat="0" lon="0" rev="1500000"/>
            </a:lightRig>
          </a:scene3d>
          <a:sp3d prstMaterial="metal">
            <a:bevelT w="88900" h="88900"/>
          </a:sp3d>
        </p:spPr>
        <p:txBody>
          <a:bodyPr anchor="ctr"/>
          <a:lstStyle/>
          <a:p>
            <a:pPr algn="ctr">
              <a:defRPr/>
            </a:pPr>
            <a:r>
              <a:rPr lang="en-US" sz="1600" b="1">
                <a:latin typeface="Tahoma" pitchFamily="-110" charset="0"/>
                <a:ea typeface="ＭＳ Ｐゴシック" pitchFamily="-110" charset="-128"/>
                <a:cs typeface="Tahoma" pitchFamily="-110" charset="0"/>
              </a:rPr>
              <a:t>NSCLC</a:t>
            </a:r>
          </a:p>
          <a:p>
            <a:pPr algn="ctr">
              <a:defRPr/>
            </a:pPr>
            <a:r>
              <a:rPr lang="en-US" sz="1600" b="1">
                <a:latin typeface="Tahoma" pitchFamily="-110" charset="0"/>
                <a:ea typeface="ＭＳ Ｐゴシック" pitchFamily="-110" charset="-128"/>
                <a:cs typeface="Tahoma" pitchFamily="-110" charset="0"/>
              </a:rPr>
              <a:t>Adv Stage</a:t>
            </a:r>
          </a:p>
        </p:txBody>
      </p:sp>
      <p:sp>
        <p:nvSpPr>
          <p:cNvPr id="93199" name="Rounded Rectangle 24"/>
          <p:cNvSpPr>
            <a:spLocks noChangeArrowheads="1"/>
          </p:cNvSpPr>
          <p:nvPr/>
        </p:nvSpPr>
        <p:spPr bwMode="auto">
          <a:xfrm>
            <a:off x="841375" y="3560183"/>
            <a:ext cx="1905000" cy="762000"/>
          </a:xfrm>
          <a:prstGeom prst="roundRect">
            <a:avLst>
              <a:gd name="adj" fmla="val 16667"/>
            </a:avLst>
          </a:prstGeom>
          <a:solidFill>
            <a:srgbClr val="6699FF">
              <a:alpha val="50195"/>
            </a:srgbClr>
          </a:solidFill>
          <a:ln w="9525">
            <a:noFill/>
            <a:round/>
            <a:headEnd/>
            <a:tailEnd/>
          </a:ln>
          <a:effectLst/>
          <a:scene3d>
            <a:camera prst="orthographicFront">
              <a:rot lat="0" lon="0" rev="0"/>
            </a:camera>
            <a:lightRig rig="contrasting" dir="t">
              <a:rot lat="0" lon="0" rev="1500000"/>
            </a:lightRig>
          </a:scene3d>
          <a:sp3d prstMaterial="metal">
            <a:bevelT w="88900" h="88900"/>
          </a:sp3d>
        </p:spPr>
        <p:txBody>
          <a:bodyPr anchor="ctr"/>
          <a:lstStyle/>
          <a:p>
            <a:pPr algn="ctr">
              <a:defRPr/>
            </a:pPr>
            <a:r>
              <a:rPr lang="en-US" sz="1600" b="1">
                <a:latin typeface="Tahoma" pitchFamily="-110" charset="0"/>
                <a:ea typeface="ＭＳ Ｐゴシック" pitchFamily="-110" charset="-128"/>
                <a:cs typeface="Tahoma" pitchFamily="-110" charset="0"/>
              </a:rPr>
              <a:t>EGFR (FISH, IHC) testing</a:t>
            </a:r>
          </a:p>
        </p:txBody>
      </p:sp>
      <p:cxnSp>
        <p:nvCxnSpPr>
          <p:cNvPr id="48151" name="Straight Arrow Connector 29"/>
          <p:cNvCxnSpPr>
            <a:cxnSpLocks noChangeShapeType="1"/>
          </p:cNvCxnSpPr>
          <p:nvPr/>
        </p:nvCxnSpPr>
        <p:spPr bwMode="auto">
          <a:xfrm rot="16200000" flipH="1">
            <a:off x="1483519" y="3250407"/>
            <a:ext cx="609600" cy="11112"/>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48152" name="Straight Arrow Connector 36"/>
          <p:cNvCxnSpPr>
            <a:cxnSpLocks noChangeShapeType="1"/>
            <a:endCxn id="37892" idx="1"/>
          </p:cNvCxnSpPr>
          <p:nvPr/>
        </p:nvCxnSpPr>
        <p:spPr bwMode="auto">
          <a:xfrm>
            <a:off x="2697163" y="2608263"/>
            <a:ext cx="533400" cy="588962"/>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48153" name="Straight Arrow Connector 39"/>
          <p:cNvCxnSpPr>
            <a:cxnSpLocks noChangeShapeType="1"/>
            <a:endCxn id="37892" idx="1"/>
          </p:cNvCxnSpPr>
          <p:nvPr/>
        </p:nvCxnSpPr>
        <p:spPr bwMode="auto">
          <a:xfrm flipV="1">
            <a:off x="2746375" y="3197225"/>
            <a:ext cx="484188" cy="744538"/>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sp>
        <p:nvSpPr>
          <p:cNvPr id="48154" name="Title 21"/>
          <p:cNvSpPr>
            <a:spLocks noGrp="1"/>
          </p:cNvSpPr>
          <p:nvPr>
            <p:ph type="title"/>
          </p:nvPr>
        </p:nvSpPr>
        <p:spPr bwMode="gray">
          <a:xfrm>
            <a:off x="136525" y="777875"/>
            <a:ext cx="8882063" cy="593725"/>
          </a:xfrm>
        </p:spPr>
        <p:txBody>
          <a:bodyPr>
            <a:noAutofit/>
          </a:bodyPr>
          <a:lstStyle/>
          <a:p>
            <a:r>
              <a:rPr lang="en-US" sz="3600" b="1" dirty="0" smtClean="0"/>
              <a:t>S0819: SWOG Phase III Trial of </a:t>
            </a:r>
            <a:br>
              <a:rPr lang="en-US" sz="3600" b="1" dirty="0" smtClean="0"/>
            </a:br>
            <a:r>
              <a:rPr lang="en-US" sz="3600" b="1" dirty="0" smtClean="0"/>
              <a:t>Chemotherapy +/- </a:t>
            </a:r>
            <a:r>
              <a:rPr lang="en-US" sz="3600" b="1" dirty="0" err="1" smtClean="0"/>
              <a:t>Cetuximab</a:t>
            </a:r>
            <a:r>
              <a:rPr lang="en-US" sz="3600" b="1" dirty="0" smtClean="0"/>
              <a:t/>
            </a:r>
            <a:br>
              <a:rPr lang="en-US" sz="3600" b="1" dirty="0" smtClean="0"/>
            </a:br>
            <a:endParaRPr lang="en-US" sz="3600" b="1" dirty="0" smtClean="0"/>
          </a:p>
        </p:txBody>
      </p:sp>
      <p:cxnSp>
        <p:nvCxnSpPr>
          <p:cNvPr id="48155" name="Straight Arrow Connector 36"/>
          <p:cNvCxnSpPr>
            <a:cxnSpLocks noChangeShapeType="1"/>
          </p:cNvCxnSpPr>
          <p:nvPr/>
        </p:nvCxnSpPr>
        <p:spPr bwMode="auto">
          <a:xfrm>
            <a:off x="6364288" y="2414588"/>
            <a:ext cx="485775" cy="1587"/>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48156" name="Straight Arrow Connector 36"/>
          <p:cNvCxnSpPr>
            <a:cxnSpLocks noChangeShapeType="1"/>
          </p:cNvCxnSpPr>
          <p:nvPr/>
        </p:nvCxnSpPr>
        <p:spPr bwMode="auto">
          <a:xfrm>
            <a:off x="6351588" y="4125913"/>
            <a:ext cx="441325" cy="0"/>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sp>
        <p:nvSpPr>
          <p:cNvPr id="21" name="Rounded Rectangle 20"/>
          <p:cNvSpPr>
            <a:spLocks noChangeArrowheads="1"/>
          </p:cNvSpPr>
          <p:nvPr/>
        </p:nvSpPr>
        <p:spPr bwMode="auto">
          <a:xfrm>
            <a:off x="6793456" y="3862597"/>
            <a:ext cx="2045743" cy="657152"/>
          </a:xfrm>
          <a:prstGeom prst="roundRect">
            <a:avLst>
              <a:gd name="adj" fmla="val 16667"/>
            </a:avLst>
          </a:prstGeom>
          <a:solidFill>
            <a:srgbClr val="6699FF">
              <a:alpha val="50195"/>
            </a:srgbClr>
          </a:solidFill>
          <a:ln w="9525">
            <a:noFill/>
            <a:round/>
            <a:headEnd/>
            <a:tailEnd/>
          </a:ln>
          <a:effectLst/>
          <a:scene3d>
            <a:camera prst="orthographicFront">
              <a:rot lat="0" lon="0" rev="0"/>
            </a:camera>
            <a:lightRig rig="contrasting" dir="t">
              <a:rot lat="0" lon="0" rev="1500000"/>
            </a:lightRig>
          </a:scene3d>
          <a:sp3d prstMaterial="metal">
            <a:bevelT w="88900" h="88900"/>
          </a:sp3d>
        </p:spPr>
        <p:txBody>
          <a:bodyPr anchor="ctr"/>
          <a:lstStyle/>
          <a:p>
            <a:pPr algn="ctr">
              <a:defRPr/>
            </a:pPr>
            <a:r>
              <a:rPr lang="en-US" b="1" dirty="0" err="1">
                <a:latin typeface="Tahoma" pitchFamily="-110" charset="0"/>
                <a:ea typeface="ＭＳ Ｐゴシック" pitchFamily="-110" charset="-128"/>
                <a:cs typeface="Tahoma" pitchFamily="-110" charset="0"/>
              </a:rPr>
              <a:t>Cetuximab</a:t>
            </a:r>
            <a:r>
              <a:rPr lang="en-US" b="1" dirty="0">
                <a:latin typeface="Tahoma" pitchFamily="-110" charset="0"/>
                <a:ea typeface="ＭＳ Ｐゴシック" pitchFamily="-110" charset="-128"/>
                <a:cs typeface="Tahoma" pitchFamily="-110" charset="0"/>
              </a:rPr>
              <a:t> +</a:t>
            </a:r>
          </a:p>
          <a:p>
            <a:pPr algn="ctr">
              <a:defRPr/>
            </a:pPr>
            <a:r>
              <a:rPr lang="en-US" b="1" dirty="0">
                <a:latin typeface="Tahoma" pitchFamily="-110" charset="0"/>
                <a:ea typeface="ＭＳ Ｐゴシック" pitchFamily="-110" charset="-128"/>
                <a:cs typeface="Tahoma" pitchFamily="-110" charset="0"/>
              </a:rPr>
              <a:t>*</a:t>
            </a:r>
            <a:r>
              <a:rPr lang="en-US" b="1" dirty="0" err="1">
                <a:latin typeface="Tahoma" pitchFamily="-110" charset="0"/>
                <a:ea typeface="ＭＳ Ｐゴシック" pitchFamily="-110" charset="-128"/>
                <a:cs typeface="Tahoma" pitchFamily="-110" charset="0"/>
              </a:rPr>
              <a:t>Bevacizumab</a:t>
            </a:r>
            <a:endParaRPr lang="en-US" b="1" dirty="0">
              <a:latin typeface="Tahoma" pitchFamily="-110" charset="0"/>
              <a:ea typeface="ＭＳ Ｐゴシック" pitchFamily="-110" charset="-128"/>
              <a:cs typeface="Tahoma" pitchFamily="-110" charset="0"/>
            </a:endParaRPr>
          </a:p>
        </p:txBody>
      </p:sp>
    </p:spTree>
    <p:custDataLst>
      <p:tags r:id="rId1"/>
    </p:custDataLst>
    <p:extLst>
      <p:ext uri="{BB962C8B-B14F-4D97-AF65-F5344CB8AC3E}">
        <p14:creationId xmlns:p14="http://schemas.microsoft.com/office/powerpoint/2010/main" val="13389638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Title 1"/>
          <p:cNvSpPr>
            <a:spLocks noGrp="1"/>
          </p:cNvSpPr>
          <p:nvPr>
            <p:ph type="title"/>
          </p:nvPr>
        </p:nvSpPr>
        <p:spPr/>
        <p:txBody>
          <a:bodyPr>
            <a:normAutofit/>
          </a:bodyPr>
          <a:lstStyle/>
          <a:p>
            <a:r>
              <a:rPr lang="en-US" dirty="0" smtClean="0"/>
              <a:t>CALGB-30607</a:t>
            </a:r>
          </a:p>
        </p:txBody>
      </p:sp>
      <p:sp>
        <p:nvSpPr>
          <p:cNvPr id="26" name="TextBox 25"/>
          <p:cNvSpPr txBox="1"/>
          <p:nvPr/>
        </p:nvSpPr>
        <p:spPr>
          <a:xfrm>
            <a:off x="412750" y="6477000"/>
            <a:ext cx="8202613" cy="307777"/>
          </a:xfrm>
          <a:prstGeom prst="rect">
            <a:avLst/>
          </a:prstGeom>
        </p:spPr>
        <p:txBody>
          <a:bodyPr wrap="square" rtlCol="0" anchor="b">
            <a:spAutoFit/>
          </a:bodyPr>
          <a:lstStyle/>
          <a:p>
            <a:r>
              <a:rPr lang="en-US" sz="1400" dirty="0"/>
              <a:t>Barlesi, et al. Presented at ESMO. 2011 (abstr LBA34).</a:t>
            </a:r>
          </a:p>
        </p:txBody>
      </p:sp>
      <p:grpSp>
        <p:nvGrpSpPr>
          <p:cNvPr id="20" name="Group 19"/>
          <p:cNvGrpSpPr/>
          <p:nvPr/>
        </p:nvGrpSpPr>
        <p:grpSpPr>
          <a:xfrm>
            <a:off x="434975" y="1585913"/>
            <a:ext cx="8274050" cy="3446462"/>
            <a:chOff x="434975" y="1585913"/>
            <a:chExt cx="8274050" cy="3446462"/>
          </a:xfrm>
        </p:grpSpPr>
        <p:cxnSp>
          <p:nvCxnSpPr>
            <p:cNvPr id="447499" name="Straight Arrow Connector 17"/>
            <p:cNvCxnSpPr>
              <a:cxnSpLocks noChangeShapeType="1"/>
              <a:stCxn id="15" idx="3"/>
              <a:endCxn id="11" idx="1"/>
            </p:cNvCxnSpPr>
            <p:nvPr/>
          </p:nvCxnSpPr>
          <p:spPr bwMode="black">
            <a:xfrm>
              <a:off x="2806539" y="3053410"/>
              <a:ext cx="282195" cy="61311"/>
            </a:xfrm>
            <a:prstGeom prst="straightConnector1">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grpSp>
          <p:nvGrpSpPr>
            <p:cNvPr id="447500" name="Group 48"/>
            <p:cNvGrpSpPr>
              <a:grpSpLocks/>
            </p:cNvGrpSpPr>
            <p:nvPr/>
          </p:nvGrpSpPr>
          <p:grpSpPr bwMode="auto">
            <a:xfrm>
              <a:off x="5916613" y="2287588"/>
              <a:ext cx="2792412" cy="1598612"/>
              <a:chOff x="5843545" y="2844651"/>
              <a:chExt cx="2793097" cy="1597281"/>
            </a:xfrm>
          </p:grpSpPr>
          <p:cxnSp>
            <p:nvCxnSpPr>
              <p:cNvPr id="447519" name="Straight Arrow Connector 23"/>
              <p:cNvCxnSpPr>
                <a:cxnSpLocks noChangeShapeType="1"/>
                <a:stCxn id="13" idx="3"/>
                <a:endCxn id="21" idx="1"/>
              </p:cNvCxnSpPr>
              <p:nvPr/>
            </p:nvCxnSpPr>
            <p:spPr bwMode="black">
              <a:xfrm>
                <a:off x="7723459" y="3122728"/>
                <a:ext cx="303539" cy="0"/>
              </a:xfrm>
              <a:prstGeom prst="straightConnector1">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447520" name="Straight Arrow Connector 23"/>
              <p:cNvCxnSpPr>
                <a:cxnSpLocks noChangeShapeType="1"/>
                <a:stCxn id="14" idx="3"/>
                <a:endCxn id="24" idx="1"/>
              </p:cNvCxnSpPr>
              <p:nvPr/>
            </p:nvCxnSpPr>
            <p:spPr bwMode="black">
              <a:xfrm>
                <a:off x="7726353" y="4067098"/>
                <a:ext cx="300646" cy="0"/>
              </a:xfrm>
              <a:prstGeom prst="straightConnector1">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21" name="AutoShape 8"/>
              <p:cNvSpPr>
                <a:spLocks noChangeArrowheads="1"/>
              </p:cNvSpPr>
              <p:nvPr/>
            </p:nvSpPr>
            <p:spPr bwMode="gray">
              <a:xfrm>
                <a:off x="8026998" y="2970365"/>
                <a:ext cx="609644" cy="304726"/>
              </a:xfrm>
              <a:prstGeom prst="roundRect">
                <a:avLst/>
              </a:prstGeom>
              <a:gradFill flip="none" rotWithShape="1">
                <a:gsLst>
                  <a:gs pos="0">
                    <a:srgbClr val="004080">
                      <a:shade val="30000"/>
                      <a:satMod val="115000"/>
                    </a:srgbClr>
                  </a:gs>
                  <a:gs pos="50000">
                    <a:srgbClr val="004080">
                      <a:shade val="67500"/>
                      <a:satMod val="115000"/>
                    </a:srgbClr>
                  </a:gs>
                  <a:gs pos="100000">
                    <a:srgbClr val="004080">
                      <a:shade val="100000"/>
                      <a:satMod val="115000"/>
                    </a:srgbClr>
                  </a:gs>
                </a:gsLst>
                <a:lin ang="16200000" scaled="0"/>
                <a:tileRect/>
              </a:gra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fontAlgn="auto" hangingPunct="0">
                  <a:spcBef>
                    <a:spcPts val="0"/>
                  </a:spcBef>
                  <a:spcAft>
                    <a:spcPts val="0"/>
                  </a:spcAft>
                  <a:buClr>
                    <a:srgbClr val="FFFFFF"/>
                  </a:buClr>
                  <a:buSzPct val="100000"/>
                  <a:tabLst>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FFFFFF"/>
                    </a:solidFill>
                    <a:latin typeface="Arial"/>
                    <a:ea typeface="+mn-ea"/>
                  </a:rPr>
                  <a:t>PD</a:t>
                </a:r>
              </a:p>
            </p:txBody>
          </p:sp>
          <p:sp>
            <p:nvSpPr>
              <p:cNvPr id="24" name="AutoShape 8"/>
              <p:cNvSpPr>
                <a:spLocks noChangeArrowheads="1"/>
              </p:cNvSpPr>
              <p:nvPr/>
            </p:nvSpPr>
            <p:spPr bwMode="gray">
              <a:xfrm>
                <a:off x="8026998" y="3914735"/>
                <a:ext cx="609644" cy="304726"/>
              </a:xfrm>
              <a:prstGeom prst="roundRect">
                <a:avLst/>
              </a:prstGeom>
              <a:gradFill flip="none" rotWithShape="1">
                <a:gsLst>
                  <a:gs pos="0">
                    <a:srgbClr val="004080">
                      <a:shade val="30000"/>
                      <a:satMod val="115000"/>
                    </a:srgbClr>
                  </a:gs>
                  <a:gs pos="50000">
                    <a:srgbClr val="004080">
                      <a:shade val="67500"/>
                      <a:satMod val="115000"/>
                    </a:srgbClr>
                  </a:gs>
                  <a:gs pos="100000">
                    <a:srgbClr val="004080">
                      <a:shade val="100000"/>
                      <a:satMod val="115000"/>
                    </a:srgbClr>
                  </a:gs>
                </a:gsLst>
                <a:lin ang="16200000" scaled="0"/>
                <a:tileRect/>
              </a:gra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fontAlgn="auto" hangingPunct="0">
                  <a:spcBef>
                    <a:spcPts val="0"/>
                  </a:spcBef>
                  <a:spcAft>
                    <a:spcPts val="0"/>
                  </a:spcAft>
                  <a:buClr>
                    <a:srgbClr val="FFFFFF"/>
                  </a:buClr>
                  <a:buSzPct val="100000"/>
                  <a:tabLst>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FFFFFF"/>
                    </a:solidFill>
                    <a:latin typeface="Arial"/>
                    <a:ea typeface="+mn-ea"/>
                  </a:rPr>
                  <a:t>PD</a:t>
                </a:r>
              </a:p>
            </p:txBody>
          </p:sp>
          <p:sp>
            <p:nvSpPr>
              <p:cNvPr id="13" name="AutoShape 8"/>
              <p:cNvSpPr>
                <a:spLocks noChangeArrowheads="1"/>
              </p:cNvSpPr>
              <p:nvPr/>
            </p:nvSpPr>
            <p:spPr bwMode="gray">
              <a:xfrm>
                <a:off x="5843545" y="2844651"/>
                <a:ext cx="1879914" cy="556155"/>
              </a:xfrm>
              <a:prstGeom prst="roundRect">
                <a:avLst/>
              </a:prstGeom>
              <a:gradFill flip="none" rotWithShape="1">
                <a:gsLst>
                  <a:gs pos="0">
                    <a:srgbClr val="004080">
                      <a:shade val="30000"/>
                      <a:satMod val="115000"/>
                    </a:srgbClr>
                  </a:gs>
                  <a:gs pos="50000">
                    <a:srgbClr val="004080">
                      <a:shade val="67500"/>
                      <a:satMod val="115000"/>
                    </a:srgbClr>
                  </a:gs>
                  <a:gs pos="100000">
                    <a:srgbClr val="004080">
                      <a:shade val="100000"/>
                      <a:satMod val="115000"/>
                    </a:srgbClr>
                  </a:gs>
                </a:gsLst>
                <a:lin ang="16200000" scaled="0"/>
                <a:tileRect/>
              </a:gra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fontAlgn="auto" hangingPunct="0">
                  <a:spcBef>
                    <a:spcPts val="0"/>
                  </a:spcBef>
                  <a:spcAft>
                    <a:spcPts val="0"/>
                  </a:spcAft>
                  <a:buClr>
                    <a:srgbClr val="FFFFFF"/>
                  </a:buClr>
                  <a:buSzPct val="100000"/>
                  <a:tabLst>
                    <a:tab pos="1828800" algn="l"/>
                    <a:tab pos="2743200" algn="l"/>
                    <a:tab pos="3657600" algn="l"/>
                    <a:tab pos="4572000" algn="l"/>
                    <a:tab pos="5486400" algn="l"/>
                    <a:tab pos="6400800" algn="l"/>
                    <a:tab pos="7315200" algn="l"/>
                    <a:tab pos="8229600" algn="l"/>
                    <a:tab pos="9144000" algn="l"/>
                    <a:tab pos="10058400" algn="l"/>
                  </a:tabLst>
                  <a:defRPr/>
                </a:pPr>
                <a:r>
                  <a:rPr lang="en-US" sz="1400" b="1" dirty="0" err="1" smtClean="0">
                    <a:solidFill>
                      <a:srgbClr val="FFFFFF"/>
                    </a:solidFill>
                    <a:latin typeface="Arial"/>
                  </a:rPr>
                  <a:t>Sunitinib</a:t>
                </a:r>
                <a:endParaRPr lang="en-US" sz="1400" b="1" dirty="0" smtClean="0">
                  <a:solidFill>
                    <a:srgbClr val="FFFFFF"/>
                  </a:solidFill>
                  <a:latin typeface="Arial"/>
                </a:endParaRPr>
              </a:p>
              <a:p>
                <a:pPr algn="ctr" defTabSz="912813" eaLnBrk="0" fontAlgn="auto" hangingPunct="0">
                  <a:spcBef>
                    <a:spcPts val="0"/>
                  </a:spcBef>
                  <a:spcAft>
                    <a:spcPts val="0"/>
                  </a:spcAft>
                  <a:buClr>
                    <a:srgbClr val="FFFFFF"/>
                  </a:buClr>
                  <a:buSzPct val="100000"/>
                  <a:tabLst>
                    <a:tab pos="1828800" algn="l"/>
                    <a:tab pos="2743200" algn="l"/>
                    <a:tab pos="3657600" algn="l"/>
                    <a:tab pos="4572000" algn="l"/>
                    <a:tab pos="5486400" algn="l"/>
                    <a:tab pos="6400800" algn="l"/>
                    <a:tab pos="7315200" algn="l"/>
                    <a:tab pos="8229600" algn="l"/>
                    <a:tab pos="9144000" algn="l"/>
                    <a:tab pos="10058400" algn="l"/>
                  </a:tabLst>
                  <a:defRPr/>
                </a:pPr>
                <a:r>
                  <a:rPr lang="en-US" sz="1400" b="1" dirty="0" smtClean="0">
                    <a:solidFill>
                      <a:srgbClr val="FFFFFF"/>
                    </a:solidFill>
                    <a:latin typeface="Arial"/>
                    <a:ea typeface="+mn-ea"/>
                  </a:rPr>
                  <a:t>37.5 mg </a:t>
                </a:r>
                <a:r>
                  <a:rPr lang="en-US" sz="1400" b="1" dirty="0" err="1" smtClean="0">
                    <a:solidFill>
                      <a:srgbClr val="FFFFFF"/>
                    </a:solidFill>
                    <a:latin typeface="Arial"/>
                    <a:ea typeface="+mn-ea"/>
                  </a:rPr>
                  <a:t>po</a:t>
                </a:r>
                <a:r>
                  <a:rPr lang="en-US" sz="1400" b="1" dirty="0" smtClean="0">
                    <a:solidFill>
                      <a:srgbClr val="FFFFFF"/>
                    </a:solidFill>
                    <a:latin typeface="Arial"/>
                    <a:ea typeface="+mn-ea"/>
                  </a:rPr>
                  <a:t> daily</a:t>
                </a:r>
                <a:endParaRPr lang="en-US" sz="1400" b="1" dirty="0">
                  <a:solidFill>
                    <a:srgbClr val="FFFFFF"/>
                  </a:solidFill>
                  <a:latin typeface="Arial"/>
                  <a:ea typeface="+mn-ea"/>
                </a:endParaRPr>
              </a:p>
            </p:txBody>
          </p:sp>
          <p:sp>
            <p:nvSpPr>
              <p:cNvPr id="14" name="AutoShape 8"/>
              <p:cNvSpPr>
                <a:spLocks noChangeArrowheads="1"/>
              </p:cNvSpPr>
              <p:nvPr/>
            </p:nvSpPr>
            <p:spPr bwMode="gray">
              <a:xfrm>
                <a:off x="5843545" y="3692265"/>
                <a:ext cx="1882808" cy="749667"/>
              </a:xfrm>
              <a:prstGeom prst="roundRect">
                <a:avLst/>
              </a:prstGeom>
              <a:gradFill flip="none" rotWithShape="1">
                <a:gsLst>
                  <a:gs pos="0">
                    <a:srgbClr val="004080">
                      <a:shade val="30000"/>
                      <a:satMod val="115000"/>
                    </a:srgbClr>
                  </a:gs>
                  <a:gs pos="50000">
                    <a:srgbClr val="004080">
                      <a:shade val="67500"/>
                      <a:satMod val="115000"/>
                    </a:srgbClr>
                  </a:gs>
                  <a:gs pos="100000">
                    <a:srgbClr val="004080">
                      <a:shade val="100000"/>
                      <a:satMod val="115000"/>
                    </a:srgbClr>
                  </a:gs>
                </a:gsLst>
                <a:lin ang="16200000" scaled="0"/>
                <a:tileRect/>
              </a:gra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fontAlgn="auto" hangingPunct="0">
                  <a:spcBef>
                    <a:spcPts val="0"/>
                  </a:spcBef>
                  <a:spcAft>
                    <a:spcPts val="0"/>
                  </a:spcAft>
                  <a:buClr>
                    <a:srgbClr val="FFFFFF"/>
                  </a:buClr>
                  <a:buSzPct val="100000"/>
                  <a:tabLst>
                    <a:tab pos="1828800" algn="l"/>
                    <a:tab pos="2743200" algn="l"/>
                    <a:tab pos="3657600" algn="l"/>
                    <a:tab pos="4572000" algn="l"/>
                    <a:tab pos="5486400" algn="l"/>
                    <a:tab pos="6400800" algn="l"/>
                    <a:tab pos="7315200" algn="l"/>
                    <a:tab pos="8229600" algn="l"/>
                    <a:tab pos="9144000" algn="l"/>
                    <a:tab pos="10058400" algn="l"/>
                  </a:tabLst>
                  <a:defRPr/>
                </a:pPr>
                <a:r>
                  <a:rPr lang="en-US" sz="1400" b="1" dirty="0" smtClean="0">
                    <a:solidFill>
                      <a:srgbClr val="FFFFFF"/>
                    </a:solidFill>
                    <a:latin typeface="Arial"/>
                  </a:rPr>
                  <a:t>Placebo</a:t>
                </a:r>
                <a:endParaRPr lang="en-US" sz="1400" b="1" dirty="0">
                  <a:solidFill>
                    <a:srgbClr val="FFFFFF"/>
                  </a:solidFill>
                  <a:latin typeface="Arial"/>
                  <a:ea typeface="+mn-ea"/>
                </a:endParaRPr>
              </a:p>
            </p:txBody>
          </p:sp>
        </p:grpSp>
        <p:cxnSp>
          <p:nvCxnSpPr>
            <p:cNvPr id="447501" name="Elbow Connector 38"/>
            <p:cNvCxnSpPr>
              <a:cxnSpLocks noChangeShapeType="1"/>
              <a:stCxn id="10" idx="3"/>
              <a:endCxn id="13" idx="1"/>
            </p:cNvCxnSpPr>
            <p:nvPr/>
          </p:nvCxnSpPr>
          <p:spPr bwMode="auto">
            <a:xfrm flipV="1">
              <a:off x="5358046" y="2565897"/>
              <a:ext cx="558567" cy="487513"/>
            </a:xfrm>
            <a:prstGeom prst="bentConnector3">
              <a:avLst>
                <a:gd name="adj1" fmla="val 50000"/>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447502" name="Elbow Connector 40"/>
            <p:cNvCxnSpPr>
              <a:cxnSpLocks noChangeShapeType="1"/>
              <a:stCxn id="10" idx="3"/>
              <a:endCxn id="14" idx="1"/>
            </p:cNvCxnSpPr>
            <p:nvPr/>
          </p:nvCxnSpPr>
          <p:spPr bwMode="auto">
            <a:xfrm>
              <a:off x="5358046" y="3053410"/>
              <a:ext cx="558567" cy="457644"/>
            </a:xfrm>
            <a:prstGeom prst="bentConnector3">
              <a:avLst>
                <a:gd name="adj1" fmla="val 50000"/>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447503" name="Straight Arrow Connector 17"/>
            <p:cNvCxnSpPr>
              <a:cxnSpLocks noChangeShapeType="1"/>
              <a:stCxn id="11" idx="3"/>
              <a:endCxn id="10" idx="1"/>
            </p:cNvCxnSpPr>
            <p:nvPr/>
          </p:nvCxnSpPr>
          <p:spPr bwMode="black">
            <a:xfrm flipV="1">
              <a:off x="4606037" y="3053410"/>
              <a:ext cx="360070" cy="61311"/>
            </a:xfrm>
            <a:prstGeom prst="straightConnector1">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447504" name="TextBox 45"/>
            <p:cNvSpPr txBox="1">
              <a:spLocks noChangeArrowheads="1"/>
            </p:cNvSpPr>
            <p:nvPr/>
          </p:nvSpPr>
          <p:spPr bwMode="auto">
            <a:xfrm>
              <a:off x="2806539" y="3757136"/>
              <a:ext cx="2108361"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fontAlgn="base">
                <a:spcBef>
                  <a:spcPct val="0"/>
                </a:spcBef>
                <a:spcAft>
                  <a:spcPct val="0"/>
                </a:spcAft>
                <a:defRPr>
                  <a:solidFill>
                    <a:schemeClr val="tx1"/>
                  </a:solidFill>
                  <a:latin typeface="Arial" pitchFamily="34" charset="0"/>
                  <a:ea typeface="ＭＳ Ｐゴシック" pitchFamily="34" charset="-128"/>
                </a:defRPr>
              </a:lvl6pPr>
              <a:lvl7pPr marL="2971800" indent="-228600" fontAlgn="base">
                <a:spcBef>
                  <a:spcPct val="0"/>
                </a:spcBef>
                <a:spcAft>
                  <a:spcPct val="0"/>
                </a:spcAft>
                <a:defRPr>
                  <a:solidFill>
                    <a:schemeClr val="tx1"/>
                  </a:solidFill>
                  <a:latin typeface="Arial" pitchFamily="34" charset="0"/>
                  <a:ea typeface="ＭＳ Ｐゴシック" pitchFamily="34" charset="-128"/>
                </a:defRPr>
              </a:lvl7pPr>
              <a:lvl8pPr marL="3429000" indent="-228600" fontAlgn="base">
                <a:spcBef>
                  <a:spcPct val="0"/>
                </a:spcBef>
                <a:spcAft>
                  <a:spcPct val="0"/>
                </a:spcAft>
                <a:defRPr>
                  <a:solidFill>
                    <a:schemeClr val="tx1"/>
                  </a:solidFill>
                  <a:latin typeface="Arial" pitchFamily="34" charset="0"/>
                  <a:ea typeface="ＭＳ Ｐゴシック" pitchFamily="34" charset="-128"/>
                </a:defRPr>
              </a:lvl8pPr>
              <a:lvl9pPr marL="3886200" indent="-228600" fontAlgn="base">
                <a:spcBef>
                  <a:spcPct val="0"/>
                </a:spcBef>
                <a:spcAft>
                  <a:spcPct val="0"/>
                </a:spcAft>
                <a:defRPr>
                  <a:solidFill>
                    <a:schemeClr val="tx1"/>
                  </a:solidFill>
                  <a:latin typeface="Arial" pitchFamily="34" charset="0"/>
                  <a:ea typeface="ＭＳ Ｐゴシック" pitchFamily="34" charset="-128"/>
                </a:defRPr>
              </a:lvl9pPr>
            </a:lstStyle>
            <a:p>
              <a:pPr algn="ctr"/>
              <a:r>
                <a:rPr lang="en-US" sz="1900" b="1" dirty="0"/>
                <a:t>4</a:t>
              </a:r>
              <a:r>
                <a:rPr lang="en-US" sz="1900" b="1" dirty="0">
                  <a:solidFill>
                    <a:srgbClr val="FFFFFF"/>
                  </a:solidFill>
                </a:rPr>
                <a:t> </a:t>
              </a:r>
              <a:r>
                <a:rPr lang="en-US" sz="1900" b="1" dirty="0" smtClean="0"/>
                <a:t>Cycles of Induction Therapy </a:t>
              </a:r>
              <a:br>
                <a:rPr lang="en-US" sz="1900" b="1" dirty="0" smtClean="0"/>
              </a:br>
              <a:endParaRPr lang="en-US" sz="1900" b="1" dirty="0"/>
            </a:p>
          </p:txBody>
        </p:sp>
        <p:sp>
          <p:nvSpPr>
            <p:cNvPr id="447505" name="TextBox 46"/>
            <p:cNvSpPr txBox="1">
              <a:spLocks noChangeArrowheads="1"/>
            </p:cNvSpPr>
            <p:nvPr/>
          </p:nvSpPr>
          <p:spPr bwMode="auto">
            <a:xfrm>
              <a:off x="5924550" y="3925067"/>
              <a:ext cx="18669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fontAlgn="base">
                <a:spcBef>
                  <a:spcPct val="0"/>
                </a:spcBef>
                <a:spcAft>
                  <a:spcPct val="0"/>
                </a:spcAft>
                <a:defRPr>
                  <a:solidFill>
                    <a:schemeClr val="tx1"/>
                  </a:solidFill>
                  <a:latin typeface="Arial" pitchFamily="34" charset="0"/>
                  <a:ea typeface="ＭＳ Ｐゴシック" pitchFamily="34" charset="-128"/>
                </a:defRPr>
              </a:lvl6pPr>
              <a:lvl7pPr marL="2971800" indent="-228600" fontAlgn="base">
                <a:spcBef>
                  <a:spcPct val="0"/>
                </a:spcBef>
                <a:spcAft>
                  <a:spcPct val="0"/>
                </a:spcAft>
                <a:defRPr>
                  <a:solidFill>
                    <a:schemeClr val="tx1"/>
                  </a:solidFill>
                  <a:latin typeface="Arial" pitchFamily="34" charset="0"/>
                  <a:ea typeface="ＭＳ Ｐゴシック" pitchFamily="34" charset="-128"/>
                </a:defRPr>
              </a:lvl7pPr>
              <a:lvl8pPr marL="3429000" indent="-228600" fontAlgn="base">
                <a:spcBef>
                  <a:spcPct val="0"/>
                </a:spcBef>
                <a:spcAft>
                  <a:spcPct val="0"/>
                </a:spcAft>
                <a:defRPr>
                  <a:solidFill>
                    <a:schemeClr val="tx1"/>
                  </a:solidFill>
                  <a:latin typeface="Arial" pitchFamily="34" charset="0"/>
                  <a:ea typeface="ＭＳ Ｐゴシック" pitchFamily="34" charset="-128"/>
                </a:defRPr>
              </a:lvl8pPr>
              <a:lvl9pPr marL="3886200" indent="-228600" fontAlgn="base">
                <a:spcBef>
                  <a:spcPct val="0"/>
                </a:spcBef>
                <a:spcAft>
                  <a:spcPct val="0"/>
                </a:spcAft>
                <a:defRPr>
                  <a:solidFill>
                    <a:schemeClr val="tx1"/>
                  </a:solidFill>
                  <a:latin typeface="Arial" pitchFamily="34" charset="0"/>
                  <a:ea typeface="ＭＳ Ｐゴシック" pitchFamily="34" charset="-128"/>
                </a:defRPr>
              </a:lvl9pPr>
            </a:lstStyle>
            <a:p>
              <a:pPr algn="ctr"/>
              <a:r>
                <a:rPr lang="en-US" sz="1400" b="1" dirty="0"/>
                <a:t>Maintenance </a:t>
              </a:r>
              <a:r>
                <a:rPr lang="en-US" sz="1400" b="1" dirty="0" smtClean="0"/>
                <a:t>Therapy</a:t>
              </a:r>
              <a:br>
                <a:rPr lang="en-US" sz="1400" b="1" dirty="0" smtClean="0"/>
              </a:br>
              <a:r>
                <a:rPr lang="en-US" sz="1400" b="1" dirty="0" smtClean="0"/>
                <a:t>(n=244</a:t>
              </a:r>
              <a:r>
                <a:rPr lang="en-US" sz="1400" b="1" dirty="0"/>
                <a:t>)</a:t>
              </a:r>
            </a:p>
          </p:txBody>
        </p:sp>
        <p:sp>
          <p:nvSpPr>
            <p:cNvPr id="447506" name="TextBox 47"/>
            <p:cNvSpPr txBox="1">
              <a:spLocks noChangeArrowheads="1"/>
            </p:cNvSpPr>
            <p:nvPr/>
          </p:nvSpPr>
          <p:spPr bwMode="auto">
            <a:xfrm>
              <a:off x="4914900" y="1585913"/>
              <a:ext cx="44291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fontAlgn="base">
                <a:spcBef>
                  <a:spcPct val="0"/>
                </a:spcBef>
                <a:spcAft>
                  <a:spcPct val="0"/>
                </a:spcAft>
                <a:defRPr>
                  <a:solidFill>
                    <a:schemeClr val="tx1"/>
                  </a:solidFill>
                  <a:latin typeface="Arial" pitchFamily="34" charset="0"/>
                  <a:ea typeface="ＭＳ Ｐゴシック" pitchFamily="34" charset="-128"/>
                </a:defRPr>
              </a:lvl6pPr>
              <a:lvl7pPr marL="2971800" indent="-228600" fontAlgn="base">
                <a:spcBef>
                  <a:spcPct val="0"/>
                </a:spcBef>
                <a:spcAft>
                  <a:spcPct val="0"/>
                </a:spcAft>
                <a:defRPr>
                  <a:solidFill>
                    <a:schemeClr val="tx1"/>
                  </a:solidFill>
                  <a:latin typeface="Arial" pitchFamily="34" charset="0"/>
                  <a:ea typeface="ＭＳ Ｐゴシック" pitchFamily="34" charset="-128"/>
                </a:defRPr>
              </a:lvl7pPr>
              <a:lvl8pPr marL="3429000" indent="-228600" fontAlgn="base">
                <a:spcBef>
                  <a:spcPct val="0"/>
                </a:spcBef>
                <a:spcAft>
                  <a:spcPct val="0"/>
                </a:spcAft>
                <a:defRPr>
                  <a:solidFill>
                    <a:schemeClr val="tx1"/>
                  </a:solidFill>
                  <a:latin typeface="Arial" pitchFamily="34" charset="0"/>
                  <a:ea typeface="ＭＳ Ｐゴシック" pitchFamily="34" charset="-128"/>
                </a:defRPr>
              </a:lvl8pPr>
              <a:lvl9pPr marL="3886200" indent="-228600" fontAlgn="base">
                <a:spcBef>
                  <a:spcPct val="0"/>
                </a:spcBef>
                <a:spcAft>
                  <a:spcPct val="0"/>
                </a:spcAft>
                <a:defRPr>
                  <a:solidFill>
                    <a:schemeClr val="tx1"/>
                  </a:solidFill>
                  <a:latin typeface="Arial" pitchFamily="34" charset="0"/>
                  <a:ea typeface="ＭＳ Ｐゴシック" pitchFamily="34" charset="-128"/>
                </a:defRPr>
              </a:lvl9pPr>
            </a:lstStyle>
            <a:p>
              <a:pPr algn="ctr"/>
              <a:r>
                <a:rPr lang="en-US" sz="1400" b="1" dirty="0">
                  <a:solidFill>
                    <a:srgbClr val="FFFFFF"/>
                  </a:solidFill>
                </a:rPr>
                <a:t>1:1</a:t>
              </a:r>
            </a:p>
          </p:txBody>
        </p:sp>
        <p:sp>
          <p:nvSpPr>
            <p:cNvPr id="447507" name="TextBox 51"/>
            <p:cNvSpPr txBox="1">
              <a:spLocks noChangeArrowheads="1"/>
            </p:cNvSpPr>
            <p:nvPr/>
          </p:nvSpPr>
          <p:spPr bwMode="auto">
            <a:xfrm>
              <a:off x="3689350" y="4724400"/>
              <a:ext cx="2901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fontAlgn="base">
                <a:spcBef>
                  <a:spcPct val="0"/>
                </a:spcBef>
                <a:spcAft>
                  <a:spcPct val="0"/>
                </a:spcAft>
                <a:defRPr>
                  <a:solidFill>
                    <a:schemeClr val="tx1"/>
                  </a:solidFill>
                  <a:latin typeface="Arial" pitchFamily="34" charset="0"/>
                  <a:ea typeface="ＭＳ Ｐゴシック" pitchFamily="34" charset="-128"/>
                </a:defRPr>
              </a:lvl6pPr>
              <a:lvl7pPr marL="2971800" indent="-228600" fontAlgn="base">
                <a:spcBef>
                  <a:spcPct val="0"/>
                </a:spcBef>
                <a:spcAft>
                  <a:spcPct val="0"/>
                </a:spcAft>
                <a:defRPr>
                  <a:solidFill>
                    <a:schemeClr val="tx1"/>
                  </a:solidFill>
                  <a:latin typeface="Arial" pitchFamily="34" charset="0"/>
                  <a:ea typeface="ＭＳ Ｐゴシック" pitchFamily="34" charset="-128"/>
                </a:defRPr>
              </a:lvl7pPr>
              <a:lvl8pPr marL="3429000" indent="-228600" fontAlgn="base">
                <a:spcBef>
                  <a:spcPct val="0"/>
                </a:spcBef>
                <a:spcAft>
                  <a:spcPct val="0"/>
                </a:spcAft>
                <a:defRPr>
                  <a:solidFill>
                    <a:schemeClr val="tx1"/>
                  </a:solidFill>
                  <a:latin typeface="Arial" pitchFamily="34" charset="0"/>
                  <a:ea typeface="ＭＳ Ｐゴシック" pitchFamily="34" charset="-128"/>
                </a:defRPr>
              </a:lvl8pPr>
              <a:lvl9pPr marL="3886200" indent="-228600" fontAlgn="base">
                <a:spcBef>
                  <a:spcPct val="0"/>
                </a:spcBef>
                <a:spcAft>
                  <a:spcPct val="0"/>
                </a:spcAft>
                <a:defRPr>
                  <a:solidFill>
                    <a:schemeClr val="tx1"/>
                  </a:solidFill>
                  <a:latin typeface="Arial" pitchFamily="34" charset="0"/>
                  <a:ea typeface="ＭＳ Ｐゴシック" pitchFamily="34" charset="-128"/>
                </a:defRPr>
              </a:lvl9pPr>
            </a:lstStyle>
            <a:p>
              <a:pPr algn="ctr"/>
              <a:r>
                <a:rPr lang="en-US" sz="1400" b="1" dirty="0"/>
                <a:t>Criteria: CR/PR/SD (RECIST)</a:t>
              </a:r>
            </a:p>
          </p:txBody>
        </p:sp>
        <p:cxnSp>
          <p:nvCxnSpPr>
            <p:cNvPr id="447508" name="Straight Arrow Connector 55"/>
            <p:cNvCxnSpPr>
              <a:cxnSpLocks noChangeShapeType="1"/>
            </p:cNvCxnSpPr>
            <p:nvPr/>
          </p:nvCxnSpPr>
          <p:spPr bwMode="auto">
            <a:xfrm rot="5400000">
              <a:off x="4950619" y="4456906"/>
              <a:ext cx="381000" cy="1588"/>
            </a:xfrm>
            <a:prstGeom prst="straightConnector1">
              <a:avLst/>
            </a:prstGeom>
            <a:noFill/>
            <a:ln w="76200">
              <a:solidFill>
                <a:schemeClr val="tx1"/>
              </a:solidFill>
              <a:miter lim="800000"/>
              <a:headEnd type="triangle" w="med" len="sm"/>
              <a:tailEnd type="none" w="sm" len="sm"/>
            </a:ln>
            <a:extLst>
              <a:ext uri="{909E8E84-426E-40dd-AFC4-6F175D3DCCD1}">
                <a14:hiddenFill xmlns:a14="http://schemas.microsoft.com/office/drawing/2010/main">
                  <a:noFill/>
                </a14:hiddenFill>
              </a:ext>
            </a:extLst>
          </p:spPr>
        </p:cxnSp>
        <p:sp>
          <p:nvSpPr>
            <p:cNvPr id="15" name="Rounded Rectangle 15"/>
            <p:cNvSpPr>
              <a:spLocks noChangeArrowheads="1"/>
            </p:cNvSpPr>
            <p:nvPr/>
          </p:nvSpPr>
          <p:spPr bwMode="gray">
            <a:xfrm>
              <a:off x="434975" y="2596210"/>
              <a:ext cx="2371564" cy="914400"/>
            </a:xfrm>
            <a:prstGeom prst="roundRect">
              <a:avLst/>
            </a:prstGeom>
            <a:gradFill flip="none" rotWithShape="1">
              <a:gsLst>
                <a:gs pos="0">
                  <a:srgbClr val="004080">
                    <a:shade val="30000"/>
                    <a:satMod val="115000"/>
                  </a:srgbClr>
                </a:gs>
                <a:gs pos="50000">
                  <a:srgbClr val="004080">
                    <a:shade val="67500"/>
                    <a:satMod val="115000"/>
                  </a:srgbClr>
                </a:gs>
                <a:gs pos="100000">
                  <a:srgbClr val="004080">
                    <a:shade val="100000"/>
                    <a:satMod val="115000"/>
                  </a:srgbClr>
                </a:gs>
              </a:gsLst>
              <a:lin ang="16200000" scaled="0"/>
              <a:tileRect/>
            </a:gra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fontAlgn="auto" hangingPunct="0">
                <a:spcBef>
                  <a:spcPts val="0"/>
                </a:spcBef>
                <a:spcAft>
                  <a:spcPts val="0"/>
                </a:spcAft>
                <a:buClr>
                  <a:srgbClr val="FFFFFF"/>
                </a:buClr>
                <a:buSzPct val="100000"/>
                <a:tabLst>
                  <a:tab pos="2743200" algn="l"/>
                  <a:tab pos="3657600" algn="l"/>
                  <a:tab pos="4572000" algn="l"/>
                  <a:tab pos="5486400" algn="l"/>
                  <a:tab pos="6400800" algn="l"/>
                  <a:tab pos="7315200" algn="l"/>
                  <a:tab pos="8229600" algn="l"/>
                  <a:tab pos="9144000" algn="l"/>
                  <a:tab pos="10058400" algn="l"/>
                </a:tabLst>
                <a:defRPr/>
              </a:pPr>
              <a:r>
                <a:rPr lang="en-US" sz="1400" b="1" dirty="0">
                  <a:solidFill>
                    <a:srgbClr val="FFFFFF"/>
                  </a:solidFill>
                  <a:latin typeface="Arial"/>
                  <a:ea typeface="+mn-ea"/>
                </a:rPr>
                <a:t>Previously untreated stage IIIB/IV nonsquamous NSCLC</a:t>
              </a:r>
            </a:p>
          </p:txBody>
        </p:sp>
        <p:sp>
          <p:nvSpPr>
            <p:cNvPr id="11" name="AutoShape 8"/>
            <p:cNvSpPr>
              <a:spLocks noChangeArrowheads="1"/>
            </p:cNvSpPr>
            <p:nvPr/>
          </p:nvSpPr>
          <p:spPr bwMode="gray">
            <a:xfrm>
              <a:off x="3088734" y="2565898"/>
              <a:ext cx="1517303" cy="1097646"/>
            </a:xfrm>
            <a:prstGeom prst="roundRect">
              <a:avLst/>
            </a:prstGeom>
            <a:gradFill flip="none" rotWithShape="1">
              <a:gsLst>
                <a:gs pos="0">
                  <a:srgbClr val="004080">
                    <a:shade val="30000"/>
                    <a:satMod val="115000"/>
                  </a:srgbClr>
                </a:gs>
                <a:gs pos="50000">
                  <a:srgbClr val="004080">
                    <a:shade val="67500"/>
                    <a:satMod val="115000"/>
                  </a:srgbClr>
                </a:gs>
                <a:gs pos="100000">
                  <a:srgbClr val="004080">
                    <a:shade val="100000"/>
                    <a:satMod val="115000"/>
                  </a:srgbClr>
                </a:gs>
              </a:gsLst>
              <a:lin ang="16200000" scaled="0"/>
              <a:tileRect/>
            </a:gra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fontAlgn="auto" hangingPunct="0">
                <a:spcBef>
                  <a:spcPts val="0"/>
                </a:spcBef>
                <a:spcAft>
                  <a:spcPts val="0"/>
                </a:spcAft>
                <a:buClr>
                  <a:srgbClr val="FFFFFF"/>
                </a:buClr>
                <a:buSzPct val="100000"/>
                <a:tabLst>
                  <a:tab pos="2743200" algn="l"/>
                  <a:tab pos="3657600" algn="l"/>
                  <a:tab pos="4572000" algn="l"/>
                  <a:tab pos="5486400" algn="l"/>
                  <a:tab pos="6400800" algn="l"/>
                  <a:tab pos="7315200" algn="l"/>
                  <a:tab pos="8229600" algn="l"/>
                  <a:tab pos="9144000" algn="l"/>
                  <a:tab pos="10058400" algn="l"/>
                </a:tabLst>
                <a:defRPr/>
              </a:pPr>
              <a:r>
                <a:rPr lang="en-US" sz="1400" b="1" dirty="0" smtClean="0">
                  <a:solidFill>
                    <a:srgbClr val="FFFFFF"/>
                  </a:solidFill>
                  <a:latin typeface="Arial"/>
                </a:rPr>
                <a:t>P</a:t>
              </a:r>
              <a:r>
                <a:rPr lang="en-US" sz="1400" b="1" dirty="0" smtClean="0">
                  <a:solidFill>
                    <a:srgbClr val="FFFFFF"/>
                  </a:solidFill>
                  <a:latin typeface="Arial"/>
                  <a:ea typeface="+mn-ea"/>
                </a:rPr>
                <a:t>latinum-based Therapy</a:t>
              </a:r>
            </a:p>
            <a:p>
              <a:pPr algn="ctr" defTabSz="912813" eaLnBrk="0" fontAlgn="auto" hangingPunct="0">
                <a:spcBef>
                  <a:spcPts val="0"/>
                </a:spcBef>
                <a:spcAft>
                  <a:spcPts val="0"/>
                </a:spcAft>
                <a:buClr>
                  <a:srgbClr val="FFFFFF"/>
                </a:buClr>
                <a:buSzPct val="100000"/>
                <a:tabLst>
                  <a:tab pos="2743200" algn="l"/>
                  <a:tab pos="3657600" algn="l"/>
                  <a:tab pos="4572000" algn="l"/>
                  <a:tab pos="5486400" algn="l"/>
                  <a:tab pos="6400800" algn="l"/>
                  <a:tab pos="7315200" algn="l"/>
                  <a:tab pos="8229600" algn="l"/>
                  <a:tab pos="9144000" algn="l"/>
                  <a:tab pos="10058400" algn="l"/>
                </a:tabLst>
                <a:defRPr/>
              </a:pPr>
              <a:r>
                <a:rPr lang="en-US" sz="1400" b="1" u="sng" dirty="0" smtClean="0">
                  <a:solidFill>
                    <a:srgbClr val="FFFFFF"/>
                  </a:solidFill>
                  <a:latin typeface="Arial"/>
                </a:rPr>
                <a:t>+</a:t>
              </a:r>
              <a:r>
                <a:rPr lang="en-US" sz="1400" b="1" dirty="0" smtClean="0">
                  <a:solidFill>
                    <a:srgbClr val="FFFFFF"/>
                  </a:solidFill>
                  <a:latin typeface="Arial"/>
                </a:rPr>
                <a:t> </a:t>
              </a:r>
              <a:r>
                <a:rPr lang="en-US" sz="1400" b="1" dirty="0" err="1" smtClean="0">
                  <a:solidFill>
                    <a:srgbClr val="FFFFFF"/>
                  </a:solidFill>
                  <a:latin typeface="Arial"/>
                </a:rPr>
                <a:t>Bevacizumab</a:t>
              </a:r>
              <a:endParaRPr lang="en-US" sz="1400" b="1" dirty="0">
                <a:solidFill>
                  <a:srgbClr val="FFFFFF"/>
                </a:solidFill>
                <a:latin typeface="Arial"/>
                <a:ea typeface="+mn-ea"/>
              </a:endParaRPr>
            </a:p>
          </p:txBody>
        </p:sp>
        <p:sp>
          <p:nvSpPr>
            <p:cNvPr id="10" name="AutoShape 6"/>
            <p:cNvSpPr>
              <a:spLocks noChangeArrowheads="1"/>
            </p:cNvSpPr>
            <p:nvPr/>
          </p:nvSpPr>
          <p:spPr bwMode="gray">
            <a:xfrm>
              <a:off x="4966107" y="1910410"/>
              <a:ext cx="391939" cy="2286000"/>
            </a:xfrm>
            <a:prstGeom prst="roundRect">
              <a:avLst/>
            </a:prstGeom>
            <a:solidFill>
              <a:schemeClr val="bg2">
                <a:lumMod val="75000"/>
                <a:lumOff val="25000"/>
              </a:schemeClr>
            </a:solidFill>
            <a:ln w="31750" cap="flat" cmpd="sng" algn="ctr">
              <a:solidFill>
                <a:schemeClr val="tx1"/>
              </a:solidFill>
              <a:prstDash val="solid"/>
              <a:round/>
              <a:headEnd type="none" w="sm" len="sm"/>
              <a:tailEnd type="none" w="sm" len="sm"/>
            </a:ln>
            <a:effectLst/>
            <a:scene3d>
              <a:camera prst="orthographicFront"/>
              <a:lightRig rig="threePt" dir="t"/>
            </a:scene3d>
            <a:sp3d>
              <a:bevelT/>
            </a:sp3d>
          </p:spPr>
          <p:txBody>
            <a:bodyPr anchor="ctr"/>
            <a:lstStyle/>
            <a:p>
              <a:pPr algn="ctr" defTabSz="912813" eaLnBrk="0" fontAlgn="auto" hangingPunct="0">
                <a:spcBef>
                  <a:spcPts val="0"/>
                </a:spcBef>
                <a:spcAft>
                  <a:spcPts val="0"/>
                </a:spcAft>
                <a:buClr>
                  <a:srgbClr val="FFFFFF"/>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latin typeface="Arial"/>
                  <a:ea typeface="+mn-ea"/>
                </a:rPr>
                <a:t>RANDOM</a:t>
              </a:r>
            </a:p>
            <a:p>
              <a:pPr algn="ctr" defTabSz="912813" eaLnBrk="0" fontAlgn="auto" hangingPunct="0">
                <a:spcBef>
                  <a:spcPts val="0"/>
                </a:spcBef>
                <a:spcAft>
                  <a:spcPts val="0"/>
                </a:spcAft>
                <a:buClr>
                  <a:srgbClr val="FFFFFF"/>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latin typeface="Arial"/>
                  <a:ea typeface="+mn-ea"/>
                </a:rPr>
                <a:t>I</a:t>
              </a:r>
            </a:p>
            <a:p>
              <a:pPr algn="ctr" defTabSz="912813" eaLnBrk="0" fontAlgn="auto" hangingPunct="0">
                <a:spcBef>
                  <a:spcPts val="0"/>
                </a:spcBef>
                <a:spcAft>
                  <a:spcPts val="0"/>
                </a:spcAft>
                <a:buClr>
                  <a:srgbClr val="FFFFFF"/>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latin typeface="Arial"/>
                  <a:ea typeface="+mn-ea"/>
                </a:rPr>
                <a:t>Z</a:t>
              </a:r>
            </a:p>
            <a:p>
              <a:pPr algn="ctr" defTabSz="912813" eaLnBrk="0" fontAlgn="auto" hangingPunct="0">
                <a:spcBef>
                  <a:spcPts val="0"/>
                </a:spcBef>
                <a:spcAft>
                  <a:spcPts val="0"/>
                </a:spcAft>
                <a:buClr>
                  <a:srgbClr val="FFFFFF"/>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latin typeface="Arial"/>
                  <a:ea typeface="+mn-ea"/>
                </a:rPr>
                <a:t>E</a:t>
              </a:r>
            </a:p>
          </p:txBody>
        </p:sp>
      </p:grpSp>
      <p:sp>
        <p:nvSpPr>
          <p:cNvPr id="27" name="Rectangle 18"/>
          <p:cNvSpPr>
            <a:spLocks noChangeArrowheads="1"/>
          </p:cNvSpPr>
          <p:nvPr/>
        </p:nvSpPr>
        <p:spPr bwMode="auto">
          <a:xfrm>
            <a:off x="520699" y="5511641"/>
            <a:ext cx="3749040" cy="52322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p>
            <a:r>
              <a:rPr lang="en-US" sz="1400" b="1" dirty="0">
                <a:cs typeface="Tahoma" pitchFamily="34" charset="0"/>
              </a:rPr>
              <a:t>Primary </a:t>
            </a:r>
            <a:r>
              <a:rPr lang="en-US" sz="1400" b="1" dirty="0" smtClean="0">
                <a:cs typeface="Tahoma" pitchFamily="34" charset="0"/>
              </a:rPr>
              <a:t>endpoint</a:t>
            </a:r>
            <a:r>
              <a:rPr lang="en-US" sz="1400" dirty="0" smtClean="0">
                <a:cs typeface="Tahoma" pitchFamily="34" charset="0"/>
              </a:rPr>
              <a:t>:</a:t>
            </a:r>
            <a:r>
              <a:rPr lang="en-US" sz="1400" b="1" dirty="0" smtClean="0">
                <a:cs typeface="Tahoma" pitchFamily="34" charset="0"/>
              </a:rPr>
              <a:t> </a:t>
            </a:r>
            <a:r>
              <a:rPr lang="en-US" sz="1400" dirty="0" smtClean="0"/>
              <a:t>PFS</a:t>
            </a:r>
            <a:endParaRPr lang="en-US" sz="1400" dirty="0">
              <a:cs typeface="Tahoma" pitchFamily="34" charset="0"/>
            </a:endParaRPr>
          </a:p>
          <a:p>
            <a:pPr>
              <a:buClr>
                <a:schemeClr val="tx2"/>
              </a:buClr>
              <a:defRPr/>
            </a:pPr>
            <a:r>
              <a:rPr lang="en-US" sz="1400" b="1" dirty="0">
                <a:cs typeface="Tahoma" pitchFamily="34" charset="0"/>
              </a:rPr>
              <a:t>Secondary endpoints</a:t>
            </a:r>
            <a:r>
              <a:rPr lang="en-US" sz="1400" dirty="0">
                <a:cs typeface="Tahoma" pitchFamily="34" charset="0"/>
              </a:rPr>
              <a:t>:</a:t>
            </a:r>
            <a:r>
              <a:rPr lang="en-US" sz="1400" b="1" dirty="0">
                <a:cs typeface="Tahoma" pitchFamily="34" charset="0"/>
              </a:rPr>
              <a:t> </a:t>
            </a:r>
            <a:r>
              <a:rPr lang="en-US" sz="1400" dirty="0" smtClean="0"/>
              <a:t>OS, </a:t>
            </a:r>
            <a:r>
              <a:rPr lang="en-US" sz="1400" dirty="0"/>
              <a:t>safety</a:t>
            </a:r>
          </a:p>
        </p:txBody>
      </p:sp>
    </p:spTree>
    <p:custDataLst>
      <p:tags r:id="rId1"/>
    </p:custDataLst>
    <p:extLst>
      <p:ext uri="{BB962C8B-B14F-4D97-AF65-F5344CB8AC3E}">
        <p14:creationId xmlns:p14="http://schemas.microsoft.com/office/powerpoint/2010/main" val="31681932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idx="4294967295"/>
          </p:nvPr>
        </p:nvSpPr>
        <p:spPr>
          <a:xfrm>
            <a:off x="0" y="200025"/>
            <a:ext cx="9144000" cy="919163"/>
          </a:xfrm>
        </p:spPr>
        <p:txBody>
          <a:bodyPr>
            <a:noAutofit/>
          </a:bodyPr>
          <a:lstStyle/>
          <a:p>
            <a:r>
              <a:rPr lang="en-US" sz="3200" dirty="0" err="1"/>
              <a:t>Onartuzumab</a:t>
            </a:r>
            <a:r>
              <a:rPr lang="en-US" sz="3200" dirty="0"/>
              <a:t> (</a:t>
            </a:r>
            <a:r>
              <a:rPr lang="en-US" sz="3200" dirty="0" err="1" smtClean="0"/>
              <a:t>MetMAb</a:t>
            </a:r>
            <a:r>
              <a:rPr lang="en-US" sz="3200" dirty="0" smtClean="0"/>
              <a:t>) plus </a:t>
            </a:r>
            <a:r>
              <a:rPr lang="en-US" sz="3200" dirty="0" err="1" smtClean="0"/>
              <a:t>erlotinib</a:t>
            </a:r>
            <a:r>
              <a:rPr lang="en-US" sz="3200" dirty="0" smtClean="0"/>
              <a:t> in </a:t>
            </a:r>
            <a:r>
              <a:rPr lang="en-US" sz="3200" dirty="0"/>
              <a:t>patients with Met diagnostic-positive NSCLC</a:t>
            </a:r>
            <a:endParaRPr lang="en-US" sz="3200" dirty="0" smtClean="0"/>
          </a:p>
        </p:txBody>
      </p:sp>
      <p:sp>
        <p:nvSpPr>
          <p:cNvPr id="27651" name="Rectangle 248"/>
          <p:cNvSpPr>
            <a:spLocks noChangeArrowheads="1"/>
          </p:cNvSpPr>
          <p:nvPr/>
        </p:nvSpPr>
        <p:spPr bwMode="auto">
          <a:xfrm>
            <a:off x="1310180" y="6013450"/>
            <a:ext cx="2531078" cy="215444"/>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Time to progression (months)</a:t>
            </a:r>
          </a:p>
        </p:txBody>
      </p:sp>
      <p:grpSp>
        <p:nvGrpSpPr>
          <p:cNvPr id="2" name="Group 5"/>
          <p:cNvGrpSpPr>
            <a:grpSpLocks/>
          </p:cNvGrpSpPr>
          <p:nvPr/>
        </p:nvGrpSpPr>
        <p:grpSpPr bwMode="auto">
          <a:xfrm>
            <a:off x="663575" y="5745163"/>
            <a:ext cx="3876675" cy="215900"/>
            <a:chOff x="458" y="2410"/>
            <a:chExt cx="2442" cy="136"/>
          </a:xfrm>
        </p:grpSpPr>
        <p:sp>
          <p:nvSpPr>
            <p:cNvPr id="27822" name="Rectangle 249"/>
            <p:cNvSpPr>
              <a:spLocks noChangeArrowheads="1"/>
            </p:cNvSpPr>
            <p:nvPr/>
          </p:nvSpPr>
          <p:spPr bwMode="auto">
            <a:xfrm>
              <a:off x="458" y="2410"/>
              <a:ext cx="63"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0</a:t>
              </a:r>
            </a:p>
          </p:txBody>
        </p:sp>
        <p:sp>
          <p:nvSpPr>
            <p:cNvPr id="27823" name="Rectangle 250"/>
            <p:cNvSpPr>
              <a:spLocks noChangeArrowheads="1"/>
            </p:cNvSpPr>
            <p:nvPr/>
          </p:nvSpPr>
          <p:spPr bwMode="auto">
            <a:xfrm>
              <a:off x="846" y="2410"/>
              <a:ext cx="63"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3</a:t>
              </a:r>
            </a:p>
          </p:txBody>
        </p:sp>
        <p:sp>
          <p:nvSpPr>
            <p:cNvPr id="27824" name="Rectangle 251"/>
            <p:cNvSpPr>
              <a:spLocks noChangeArrowheads="1"/>
            </p:cNvSpPr>
            <p:nvPr/>
          </p:nvSpPr>
          <p:spPr bwMode="auto">
            <a:xfrm>
              <a:off x="1243" y="2410"/>
              <a:ext cx="63" cy="136"/>
            </a:xfrm>
            <a:prstGeom prst="rect">
              <a:avLst/>
            </a:prstGeom>
            <a:noFill/>
            <a:ln w="9525">
              <a:noFill/>
              <a:miter lim="800000"/>
              <a:headEnd/>
              <a:tailEnd/>
            </a:ln>
          </p:spPr>
          <p:txBody>
            <a:bodyPr wrap="none" lIns="0" tIns="0" rIns="0" bIns="0">
              <a:spAutoFit/>
            </a:bodyPr>
            <a:lstStyle/>
            <a:p>
              <a:pPr algn="ctr" eaLnBrk="1" hangingPunct="1"/>
              <a:r>
                <a:rPr lang="en-US" sz="1400" b="1" dirty="0">
                  <a:latin typeface="Arial" pitchFamily="34" charset="0"/>
                </a:rPr>
                <a:t>6</a:t>
              </a:r>
            </a:p>
          </p:txBody>
        </p:sp>
        <p:sp>
          <p:nvSpPr>
            <p:cNvPr id="27825" name="Rectangle 252"/>
            <p:cNvSpPr>
              <a:spLocks noChangeArrowheads="1"/>
            </p:cNvSpPr>
            <p:nvPr/>
          </p:nvSpPr>
          <p:spPr bwMode="auto">
            <a:xfrm>
              <a:off x="1635" y="2410"/>
              <a:ext cx="63"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9</a:t>
              </a:r>
            </a:p>
          </p:txBody>
        </p:sp>
        <p:sp>
          <p:nvSpPr>
            <p:cNvPr id="27826" name="Rectangle 253"/>
            <p:cNvSpPr>
              <a:spLocks noChangeArrowheads="1"/>
            </p:cNvSpPr>
            <p:nvPr/>
          </p:nvSpPr>
          <p:spPr bwMode="auto">
            <a:xfrm>
              <a:off x="1988" y="2410"/>
              <a:ext cx="125"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12</a:t>
              </a:r>
            </a:p>
          </p:txBody>
        </p:sp>
        <p:sp>
          <p:nvSpPr>
            <p:cNvPr id="27827" name="Rectangle 254"/>
            <p:cNvSpPr>
              <a:spLocks noChangeArrowheads="1"/>
            </p:cNvSpPr>
            <p:nvPr/>
          </p:nvSpPr>
          <p:spPr bwMode="auto">
            <a:xfrm>
              <a:off x="2381" y="2410"/>
              <a:ext cx="125"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15</a:t>
              </a:r>
            </a:p>
          </p:txBody>
        </p:sp>
        <p:sp>
          <p:nvSpPr>
            <p:cNvPr id="27828" name="Rectangle 256"/>
            <p:cNvSpPr>
              <a:spLocks noChangeArrowheads="1"/>
            </p:cNvSpPr>
            <p:nvPr/>
          </p:nvSpPr>
          <p:spPr bwMode="auto">
            <a:xfrm>
              <a:off x="2775" y="2410"/>
              <a:ext cx="125"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18</a:t>
              </a:r>
            </a:p>
          </p:txBody>
        </p:sp>
      </p:grpSp>
      <p:sp>
        <p:nvSpPr>
          <p:cNvPr id="27653" name="Rectangle 306"/>
          <p:cNvSpPr>
            <a:spLocks noChangeArrowheads="1"/>
          </p:cNvSpPr>
          <p:nvPr/>
        </p:nvSpPr>
        <p:spPr bwMode="auto">
          <a:xfrm rot="-5400000">
            <a:off x="-1099344" y="3880644"/>
            <a:ext cx="2589213" cy="212725"/>
          </a:xfrm>
          <a:prstGeom prst="rect">
            <a:avLst/>
          </a:prstGeom>
          <a:noFill/>
          <a:ln w="9525">
            <a:noFill/>
            <a:miter lim="800000"/>
            <a:headEnd/>
            <a:tailEnd/>
          </a:ln>
        </p:spPr>
        <p:txBody>
          <a:bodyPr wrap="none" lIns="0" tIns="0" rIns="0" bIns="0">
            <a:spAutoFit/>
          </a:bodyPr>
          <a:lstStyle/>
          <a:p>
            <a:pPr algn="ctr" eaLnBrk="1" hangingPunct="1"/>
            <a:r>
              <a:rPr lang="en-US" sz="1400" b="1">
                <a:solidFill>
                  <a:srgbClr val="FFFFFF"/>
                </a:solidFill>
                <a:latin typeface="Arial" pitchFamily="34" charset="0"/>
              </a:rPr>
              <a:t>Probability of progression free</a:t>
            </a:r>
          </a:p>
        </p:txBody>
      </p:sp>
      <p:grpSp>
        <p:nvGrpSpPr>
          <p:cNvPr id="3" name="Group 13"/>
          <p:cNvGrpSpPr>
            <a:grpSpLocks/>
          </p:cNvGrpSpPr>
          <p:nvPr/>
        </p:nvGrpSpPr>
        <p:grpSpPr bwMode="auto">
          <a:xfrm>
            <a:off x="358776" y="2224088"/>
            <a:ext cx="249238" cy="3475037"/>
            <a:chOff x="266" y="1518"/>
            <a:chExt cx="157" cy="2189"/>
          </a:xfrm>
        </p:grpSpPr>
        <p:sp>
          <p:nvSpPr>
            <p:cNvPr id="27816" name="Rectangle 307"/>
            <p:cNvSpPr>
              <a:spLocks noChangeArrowheads="1"/>
            </p:cNvSpPr>
            <p:nvPr/>
          </p:nvSpPr>
          <p:spPr bwMode="auto">
            <a:xfrm>
              <a:off x="266" y="3571"/>
              <a:ext cx="157" cy="136"/>
            </a:xfrm>
            <a:prstGeom prst="rect">
              <a:avLst/>
            </a:prstGeom>
            <a:noFill/>
            <a:ln w="9525">
              <a:noFill/>
              <a:miter lim="800000"/>
              <a:headEnd/>
              <a:tailEnd/>
            </a:ln>
          </p:spPr>
          <p:txBody>
            <a:bodyPr wrap="none" lIns="0" tIns="0" rIns="0" bIns="0">
              <a:spAutoFit/>
            </a:bodyPr>
            <a:lstStyle/>
            <a:p>
              <a:pPr algn="r" eaLnBrk="1" hangingPunct="1"/>
              <a:r>
                <a:rPr lang="en-US" sz="1400" b="1">
                  <a:latin typeface="Arial" pitchFamily="34" charset="0"/>
                </a:rPr>
                <a:t>0.0</a:t>
              </a:r>
            </a:p>
          </p:txBody>
        </p:sp>
        <p:sp>
          <p:nvSpPr>
            <p:cNvPr id="27817" name="Rectangle 308"/>
            <p:cNvSpPr>
              <a:spLocks noChangeArrowheads="1"/>
            </p:cNvSpPr>
            <p:nvPr/>
          </p:nvSpPr>
          <p:spPr bwMode="auto">
            <a:xfrm>
              <a:off x="266" y="3160"/>
              <a:ext cx="157" cy="136"/>
            </a:xfrm>
            <a:prstGeom prst="rect">
              <a:avLst/>
            </a:prstGeom>
            <a:noFill/>
            <a:ln w="9525">
              <a:noFill/>
              <a:miter lim="800000"/>
              <a:headEnd/>
              <a:tailEnd/>
            </a:ln>
          </p:spPr>
          <p:txBody>
            <a:bodyPr wrap="none" lIns="0" tIns="0" rIns="0" bIns="0">
              <a:spAutoFit/>
            </a:bodyPr>
            <a:lstStyle/>
            <a:p>
              <a:pPr algn="r" eaLnBrk="1" hangingPunct="1"/>
              <a:r>
                <a:rPr lang="en-US" sz="1400" b="1">
                  <a:latin typeface="Arial" pitchFamily="34" charset="0"/>
                </a:rPr>
                <a:t>0.2</a:t>
              </a:r>
            </a:p>
          </p:txBody>
        </p:sp>
        <p:sp>
          <p:nvSpPr>
            <p:cNvPr id="27818" name="Rectangle 309"/>
            <p:cNvSpPr>
              <a:spLocks noChangeArrowheads="1"/>
            </p:cNvSpPr>
            <p:nvPr/>
          </p:nvSpPr>
          <p:spPr bwMode="auto">
            <a:xfrm>
              <a:off x="266" y="2749"/>
              <a:ext cx="157" cy="136"/>
            </a:xfrm>
            <a:prstGeom prst="rect">
              <a:avLst/>
            </a:prstGeom>
            <a:noFill/>
            <a:ln w="9525">
              <a:noFill/>
              <a:miter lim="800000"/>
              <a:headEnd/>
              <a:tailEnd/>
            </a:ln>
          </p:spPr>
          <p:txBody>
            <a:bodyPr wrap="none" lIns="0" tIns="0" rIns="0" bIns="0">
              <a:spAutoFit/>
            </a:bodyPr>
            <a:lstStyle/>
            <a:p>
              <a:pPr algn="r" eaLnBrk="1" hangingPunct="1"/>
              <a:r>
                <a:rPr lang="en-US" sz="1400" b="1">
                  <a:latin typeface="Arial" pitchFamily="34" charset="0"/>
                </a:rPr>
                <a:t>0.4</a:t>
              </a:r>
            </a:p>
          </p:txBody>
        </p:sp>
        <p:sp>
          <p:nvSpPr>
            <p:cNvPr id="27819" name="Rectangle 310"/>
            <p:cNvSpPr>
              <a:spLocks noChangeArrowheads="1"/>
            </p:cNvSpPr>
            <p:nvPr/>
          </p:nvSpPr>
          <p:spPr bwMode="auto">
            <a:xfrm>
              <a:off x="266" y="2339"/>
              <a:ext cx="157" cy="136"/>
            </a:xfrm>
            <a:prstGeom prst="rect">
              <a:avLst/>
            </a:prstGeom>
            <a:noFill/>
            <a:ln w="9525">
              <a:noFill/>
              <a:miter lim="800000"/>
              <a:headEnd/>
              <a:tailEnd/>
            </a:ln>
          </p:spPr>
          <p:txBody>
            <a:bodyPr wrap="none" lIns="0" tIns="0" rIns="0" bIns="0">
              <a:spAutoFit/>
            </a:bodyPr>
            <a:lstStyle/>
            <a:p>
              <a:pPr algn="r" eaLnBrk="1" hangingPunct="1"/>
              <a:r>
                <a:rPr lang="en-US" sz="1400" b="1">
                  <a:latin typeface="Arial" pitchFamily="34" charset="0"/>
                </a:rPr>
                <a:t>0.6</a:t>
              </a:r>
            </a:p>
          </p:txBody>
        </p:sp>
        <p:sp>
          <p:nvSpPr>
            <p:cNvPr id="27820" name="Rectangle 311"/>
            <p:cNvSpPr>
              <a:spLocks noChangeArrowheads="1"/>
            </p:cNvSpPr>
            <p:nvPr/>
          </p:nvSpPr>
          <p:spPr bwMode="auto">
            <a:xfrm>
              <a:off x="266" y="1928"/>
              <a:ext cx="157" cy="136"/>
            </a:xfrm>
            <a:prstGeom prst="rect">
              <a:avLst/>
            </a:prstGeom>
            <a:noFill/>
            <a:ln w="9525">
              <a:noFill/>
              <a:miter lim="800000"/>
              <a:headEnd/>
              <a:tailEnd/>
            </a:ln>
          </p:spPr>
          <p:txBody>
            <a:bodyPr wrap="none" lIns="0" tIns="0" rIns="0" bIns="0">
              <a:spAutoFit/>
            </a:bodyPr>
            <a:lstStyle/>
            <a:p>
              <a:pPr algn="r" eaLnBrk="1" hangingPunct="1"/>
              <a:r>
                <a:rPr lang="en-US" sz="1400" b="1">
                  <a:latin typeface="Arial" pitchFamily="34" charset="0"/>
                </a:rPr>
                <a:t>0.8</a:t>
              </a:r>
            </a:p>
          </p:txBody>
        </p:sp>
        <p:sp>
          <p:nvSpPr>
            <p:cNvPr id="27821" name="Rectangle 312"/>
            <p:cNvSpPr>
              <a:spLocks noChangeArrowheads="1"/>
            </p:cNvSpPr>
            <p:nvPr/>
          </p:nvSpPr>
          <p:spPr bwMode="auto">
            <a:xfrm>
              <a:off x="266" y="1518"/>
              <a:ext cx="157" cy="136"/>
            </a:xfrm>
            <a:prstGeom prst="rect">
              <a:avLst/>
            </a:prstGeom>
            <a:noFill/>
            <a:ln w="9525">
              <a:noFill/>
              <a:miter lim="800000"/>
              <a:headEnd/>
              <a:tailEnd/>
            </a:ln>
          </p:spPr>
          <p:txBody>
            <a:bodyPr wrap="none" lIns="0" tIns="0" rIns="0" bIns="0">
              <a:spAutoFit/>
            </a:bodyPr>
            <a:lstStyle/>
            <a:p>
              <a:pPr algn="r" eaLnBrk="1" hangingPunct="1"/>
              <a:r>
                <a:rPr lang="en-US" sz="1400" b="1">
                  <a:latin typeface="Arial" pitchFamily="34" charset="0"/>
                </a:rPr>
                <a:t>1.0</a:t>
              </a:r>
            </a:p>
          </p:txBody>
        </p:sp>
      </p:grpSp>
      <p:sp>
        <p:nvSpPr>
          <p:cNvPr id="27655" name="Rectangle 418"/>
          <p:cNvSpPr>
            <a:spLocks noChangeArrowheads="1"/>
          </p:cNvSpPr>
          <p:nvPr/>
        </p:nvSpPr>
        <p:spPr bwMode="auto">
          <a:xfrm>
            <a:off x="7405367" y="1797050"/>
            <a:ext cx="722955" cy="1348061"/>
          </a:xfrm>
          <a:prstGeom prst="rect">
            <a:avLst/>
          </a:prstGeom>
          <a:noFill/>
          <a:ln w="9525">
            <a:noFill/>
            <a:miter lim="800000"/>
            <a:headEnd/>
            <a:tailEnd/>
          </a:ln>
        </p:spPr>
        <p:txBody>
          <a:bodyPr wrap="none" lIns="0" tIns="0" rIns="0" bIns="0">
            <a:spAutoFit/>
          </a:bodyPr>
          <a:lstStyle/>
          <a:p>
            <a:pPr algn="ctr" eaLnBrk="1" hangingPunct="1">
              <a:spcAft>
                <a:spcPct val="30000"/>
              </a:spcAft>
            </a:pPr>
            <a:r>
              <a:rPr lang="en-US" sz="1200" b="1" dirty="0">
                <a:solidFill>
                  <a:srgbClr val="F79646"/>
                </a:solidFill>
                <a:latin typeface="Arial" pitchFamily="34" charset="0"/>
              </a:rPr>
              <a:t>Placebo +</a:t>
            </a:r>
            <a:br>
              <a:rPr lang="en-US" sz="1200" b="1" dirty="0">
                <a:solidFill>
                  <a:srgbClr val="F79646"/>
                </a:solidFill>
                <a:latin typeface="Arial" pitchFamily="34" charset="0"/>
              </a:rPr>
            </a:br>
            <a:r>
              <a:rPr lang="en-US" sz="1200" b="1" dirty="0" err="1">
                <a:solidFill>
                  <a:srgbClr val="F79646"/>
                </a:solidFill>
                <a:latin typeface="Arial" pitchFamily="34" charset="0"/>
              </a:rPr>
              <a:t>erlotinib</a:t>
            </a:r>
            <a:endParaRPr lang="en-US" sz="1200" b="1" dirty="0">
              <a:solidFill>
                <a:srgbClr val="F79646"/>
              </a:solidFill>
              <a:latin typeface="Arial" pitchFamily="34" charset="0"/>
            </a:endParaRPr>
          </a:p>
          <a:p>
            <a:pPr algn="ctr" eaLnBrk="1" hangingPunct="1"/>
            <a:r>
              <a:rPr lang="en-US" sz="1200" b="1" dirty="0">
                <a:latin typeface="Arial" pitchFamily="34" charset="0"/>
              </a:rPr>
              <a:t>3.8</a:t>
            </a:r>
          </a:p>
          <a:p>
            <a:pPr algn="ctr" eaLnBrk="1" hangingPunct="1"/>
            <a:endParaRPr lang="en-US" sz="1200" b="1" dirty="0">
              <a:latin typeface="Arial" pitchFamily="34" charset="0"/>
            </a:endParaRPr>
          </a:p>
          <a:p>
            <a:pPr algn="ctr" eaLnBrk="1" hangingPunct="1"/>
            <a:endParaRPr lang="en-US" sz="1200" b="1" dirty="0">
              <a:latin typeface="Arial" pitchFamily="34" charset="0"/>
            </a:endParaRPr>
          </a:p>
          <a:p>
            <a:pPr algn="ctr" eaLnBrk="1" hangingPunct="1"/>
            <a:endParaRPr lang="en-US" sz="1200" b="1" dirty="0">
              <a:latin typeface="Arial" pitchFamily="34" charset="0"/>
            </a:endParaRPr>
          </a:p>
          <a:p>
            <a:pPr algn="ctr" eaLnBrk="1" hangingPunct="1"/>
            <a:r>
              <a:rPr lang="en-US" sz="1200" b="1" dirty="0">
                <a:latin typeface="Arial" pitchFamily="34" charset="0"/>
              </a:rPr>
              <a:t>26</a:t>
            </a:r>
          </a:p>
        </p:txBody>
      </p:sp>
      <p:sp>
        <p:nvSpPr>
          <p:cNvPr id="27656" name="Rectangle 419"/>
          <p:cNvSpPr>
            <a:spLocks noChangeArrowheads="1"/>
          </p:cNvSpPr>
          <p:nvPr/>
        </p:nvSpPr>
        <p:spPr bwMode="auto">
          <a:xfrm>
            <a:off x="8245475" y="1797050"/>
            <a:ext cx="731838" cy="1347788"/>
          </a:xfrm>
          <a:prstGeom prst="rect">
            <a:avLst/>
          </a:prstGeom>
          <a:noFill/>
          <a:ln w="9525">
            <a:noFill/>
            <a:miter lim="800000"/>
            <a:headEnd/>
            <a:tailEnd/>
          </a:ln>
        </p:spPr>
        <p:txBody>
          <a:bodyPr wrap="none" lIns="0" tIns="0" rIns="0" bIns="0">
            <a:spAutoFit/>
          </a:bodyPr>
          <a:lstStyle/>
          <a:p>
            <a:pPr algn="ctr" eaLnBrk="1" hangingPunct="1">
              <a:spcAft>
                <a:spcPct val="30000"/>
              </a:spcAft>
            </a:pPr>
            <a:r>
              <a:rPr lang="en-US" sz="1200" b="1" dirty="0" err="1">
                <a:solidFill>
                  <a:srgbClr val="558ED5"/>
                </a:solidFill>
                <a:latin typeface="Arial" pitchFamily="34" charset="0"/>
              </a:rPr>
              <a:t>MetMAb</a:t>
            </a:r>
            <a:r>
              <a:rPr lang="en-US" sz="1200" b="1" dirty="0">
                <a:solidFill>
                  <a:srgbClr val="558ED5"/>
                </a:solidFill>
                <a:latin typeface="Arial" pitchFamily="34" charset="0"/>
              </a:rPr>
              <a:t> +</a:t>
            </a:r>
            <a:br>
              <a:rPr lang="en-US" sz="1200" b="1" dirty="0">
                <a:solidFill>
                  <a:srgbClr val="558ED5"/>
                </a:solidFill>
                <a:latin typeface="Arial" pitchFamily="34" charset="0"/>
              </a:rPr>
            </a:br>
            <a:r>
              <a:rPr lang="en-US" sz="1200" b="1" dirty="0" err="1">
                <a:solidFill>
                  <a:srgbClr val="558ED5"/>
                </a:solidFill>
                <a:latin typeface="Arial" pitchFamily="34" charset="0"/>
              </a:rPr>
              <a:t>erlotinib</a:t>
            </a:r>
            <a:endParaRPr lang="en-US" sz="1200" b="1" dirty="0">
              <a:solidFill>
                <a:srgbClr val="558ED5"/>
              </a:solidFill>
              <a:latin typeface="Arial" pitchFamily="34" charset="0"/>
            </a:endParaRPr>
          </a:p>
          <a:p>
            <a:pPr algn="ctr" eaLnBrk="1" hangingPunct="1"/>
            <a:r>
              <a:rPr lang="en-US" sz="1200" b="1" dirty="0">
                <a:latin typeface="Arial" pitchFamily="34" charset="0"/>
              </a:rPr>
              <a:t>12.6</a:t>
            </a:r>
          </a:p>
          <a:p>
            <a:pPr algn="ctr" eaLnBrk="1" hangingPunct="1"/>
            <a:endParaRPr lang="en-US" sz="1200" b="1" dirty="0">
              <a:latin typeface="Arial" pitchFamily="34" charset="0"/>
            </a:endParaRPr>
          </a:p>
          <a:p>
            <a:pPr algn="ctr" eaLnBrk="1" hangingPunct="1"/>
            <a:endParaRPr lang="en-US" sz="1200" b="1" dirty="0">
              <a:latin typeface="Arial" pitchFamily="34" charset="0"/>
            </a:endParaRPr>
          </a:p>
          <a:p>
            <a:pPr algn="ctr" eaLnBrk="1" hangingPunct="1"/>
            <a:endParaRPr lang="en-US" sz="1200" b="1" dirty="0">
              <a:latin typeface="Arial" pitchFamily="34" charset="0"/>
            </a:endParaRPr>
          </a:p>
          <a:p>
            <a:pPr algn="ctr" eaLnBrk="1" hangingPunct="1"/>
            <a:r>
              <a:rPr lang="en-US" sz="1200" b="1" dirty="0">
                <a:latin typeface="Arial" pitchFamily="34" charset="0"/>
              </a:rPr>
              <a:t>16</a:t>
            </a:r>
          </a:p>
        </p:txBody>
      </p:sp>
      <p:sp>
        <p:nvSpPr>
          <p:cNvPr id="27657" name="Rectangle 423"/>
          <p:cNvSpPr>
            <a:spLocks noChangeArrowheads="1"/>
          </p:cNvSpPr>
          <p:nvPr/>
        </p:nvSpPr>
        <p:spPr bwMode="auto">
          <a:xfrm>
            <a:off x="6293994" y="2217738"/>
            <a:ext cx="1240725" cy="923330"/>
          </a:xfrm>
          <a:prstGeom prst="rect">
            <a:avLst/>
          </a:prstGeom>
          <a:noFill/>
          <a:ln w="9525">
            <a:noFill/>
            <a:miter lim="800000"/>
            <a:headEnd/>
            <a:tailEnd/>
          </a:ln>
        </p:spPr>
        <p:txBody>
          <a:bodyPr wrap="none" lIns="0" tIns="0" rIns="0" bIns="0">
            <a:spAutoFit/>
          </a:bodyPr>
          <a:lstStyle/>
          <a:p>
            <a:pPr algn="ctr" eaLnBrk="1" hangingPunct="1"/>
            <a:r>
              <a:rPr lang="en-US" sz="1200" b="1" dirty="0">
                <a:latin typeface="Arial" pitchFamily="34" charset="0"/>
              </a:rPr>
              <a:t>Median (mo)</a:t>
            </a:r>
          </a:p>
          <a:p>
            <a:pPr algn="ctr" eaLnBrk="1" hangingPunct="1"/>
            <a:r>
              <a:rPr lang="en-US" sz="1200" b="1" dirty="0">
                <a:latin typeface="Arial" pitchFamily="34" charset="0"/>
              </a:rPr>
              <a:t>HR</a:t>
            </a:r>
          </a:p>
          <a:p>
            <a:pPr algn="ctr" eaLnBrk="1" hangingPunct="1"/>
            <a:r>
              <a:rPr lang="en-US" sz="1200" b="1" dirty="0">
                <a:latin typeface="Arial" pitchFamily="34" charset="0"/>
              </a:rPr>
              <a:t>(95% CI)</a:t>
            </a:r>
          </a:p>
          <a:p>
            <a:pPr algn="ctr" eaLnBrk="1" hangingPunct="1"/>
            <a:r>
              <a:rPr lang="en-US" sz="1200" b="1" dirty="0">
                <a:latin typeface="Arial" pitchFamily="34" charset="0"/>
              </a:rPr>
              <a:t>Log-rank p-value</a:t>
            </a:r>
          </a:p>
          <a:p>
            <a:pPr algn="ctr" eaLnBrk="1" hangingPunct="1"/>
            <a:r>
              <a:rPr lang="en-US" sz="1200" b="1" dirty="0">
                <a:latin typeface="Arial" pitchFamily="34" charset="0"/>
              </a:rPr>
              <a:t>No. of events</a:t>
            </a:r>
          </a:p>
        </p:txBody>
      </p:sp>
      <p:sp>
        <p:nvSpPr>
          <p:cNvPr id="27658" name="Rectangle 248"/>
          <p:cNvSpPr>
            <a:spLocks noChangeArrowheads="1"/>
          </p:cNvSpPr>
          <p:nvPr/>
        </p:nvSpPr>
        <p:spPr bwMode="auto">
          <a:xfrm>
            <a:off x="5990363" y="6013450"/>
            <a:ext cx="2148024" cy="215444"/>
          </a:xfrm>
          <a:prstGeom prst="rect">
            <a:avLst/>
          </a:prstGeom>
          <a:noFill/>
          <a:ln w="9525">
            <a:noFill/>
            <a:miter lim="800000"/>
            <a:headEnd/>
            <a:tailEnd/>
          </a:ln>
        </p:spPr>
        <p:txBody>
          <a:bodyPr wrap="none" lIns="0" tIns="0" rIns="0" bIns="0">
            <a:spAutoFit/>
          </a:bodyPr>
          <a:lstStyle/>
          <a:p>
            <a:pPr algn="ctr" eaLnBrk="1" hangingPunct="1"/>
            <a:r>
              <a:rPr lang="en-US" sz="1400" b="1" dirty="0">
                <a:latin typeface="Arial" pitchFamily="34" charset="0"/>
              </a:rPr>
              <a:t>Overall survival (months)</a:t>
            </a:r>
          </a:p>
        </p:txBody>
      </p:sp>
      <p:grpSp>
        <p:nvGrpSpPr>
          <p:cNvPr id="4" name="Group 45"/>
          <p:cNvGrpSpPr>
            <a:grpSpLocks/>
          </p:cNvGrpSpPr>
          <p:nvPr/>
        </p:nvGrpSpPr>
        <p:grpSpPr bwMode="auto">
          <a:xfrm>
            <a:off x="5145088" y="5745163"/>
            <a:ext cx="3876675" cy="215900"/>
            <a:chOff x="488" y="2530"/>
            <a:chExt cx="2442" cy="136"/>
          </a:xfrm>
        </p:grpSpPr>
        <p:sp>
          <p:nvSpPr>
            <p:cNvPr id="27808" name="Rectangle 249"/>
            <p:cNvSpPr>
              <a:spLocks noChangeArrowheads="1"/>
            </p:cNvSpPr>
            <p:nvPr/>
          </p:nvSpPr>
          <p:spPr bwMode="auto">
            <a:xfrm>
              <a:off x="488" y="2530"/>
              <a:ext cx="63"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0</a:t>
              </a:r>
            </a:p>
          </p:txBody>
        </p:sp>
        <p:sp>
          <p:nvSpPr>
            <p:cNvPr id="27809" name="Rectangle 250"/>
            <p:cNvSpPr>
              <a:spLocks noChangeArrowheads="1"/>
            </p:cNvSpPr>
            <p:nvPr/>
          </p:nvSpPr>
          <p:spPr bwMode="auto">
            <a:xfrm>
              <a:off x="825" y="2530"/>
              <a:ext cx="63"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3</a:t>
              </a:r>
            </a:p>
          </p:txBody>
        </p:sp>
        <p:sp>
          <p:nvSpPr>
            <p:cNvPr id="27810" name="Rectangle 251"/>
            <p:cNvSpPr>
              <a:spLocks noChangeArrowheads="1"/>
            </p:cNvSpPr>
            <p:nvPr/>
          </p:nvSpPr>
          <p:spPr bwMode="auto">
            <a:xfrm>
              <a:off x="1159" y="2530"/>
              <a:ext cx="63"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6</a:t>
              </a:r>
            </a:p>
          </p:txBody>
        </p:sp>
        <p:sp>
          <p:nvSpPr>
            <p:cNvPr id="27811" name="Rectangle 252"/>
            <p:cNvSpPr>
              <a:spLocks noChangeArrowheads="1"/>
            </p:cNvSpPr>
            <p:nvPr/>
          </p:nvSpPr>
          <p:spPr bwMode="auto">
            <a:xfrm>
              <a:off x="1495" y="2530"/>
              <a:ext cx="63"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9</a:t>
              </a:r>
            </a:p>
          </p:txBody>
        </p:sp>
        <p:sp>
          <p:nvSpPr>
            <p:cNvPr id="27812" name="Rectangle 253"/>
            <p:cNvSpPr>
              <a:spLocks noChangeArrowheads="1"/>
            </p:cNvSpPr>
            <p:nvPr/>
          </p:nvSpPr>
          <p:spPr bwMode="auto">
            <a:xfrm>
              <a:off x="1798" y="2530"/>
              <a:ext cx="125"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12</a:t>
              </a:r>
            </a:p>
          </p:txBody>
        </p:sp>
        <p:sp>
          <p:nvSpPr>
            <p:cNvPr id="27813" name="Rectangle 254"/>
            <p:cNvSpPr>
              <a:spLocks noChangeArrowheads="1"/>
            </p:cNvSpPr>
            <p:nvPr/>
          </p:nvSpPr>
          <p:spPr bwMode="auto">
            <a:xfrm>
              <a:off x="2135" y="2530"/>
              <a:ext cx="125"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15</a:t>
              </a:r>
            </a:p>
          </p:txBody>
        </p:sp>
        <p:sp>
          <p:nvSpPr>
            <p:cNvPr id="27814" name="Rectangle 255"/>
            <p:cNvSpPr>
              <a:spLocks noChangeArrowheads="1"/>
            </p:cNvSpPr>
            <p:nvPr/>
          </p:nvSpPr>
          <p:spPr bwMode="auto">
            <a:xfrm>
              <a:off x="2471" y="2530"/>
              <a:ext cx="125"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18</a:t>
              </a:r>
            </a:p>
          </p:txBody>
        </p:sp>
        <p:sp>
          <p:nvSpPr>
            <p:cNvPr id="27815" name="Rectangle 256"/>
            <p:cNvSpPr>
              <a:spLocks noChangeArrowheads="1"/>
            </p:cNvSpPr>
            <p:nvPr/>
          </p:nvSpPr>
          <p:spPr bwMode="auto">
            <a:xfrm>
              <a:off x="2805" y="2530"/>
              <a:ext cx="125" cy="136"/>
            </a:xfrm>
            <a:prstGeom prst="rect">
              <a:avLst/>
            </a:prstGeom>
            <a:noFill/>
            <a:ln w="9525">
              <a:noFill/>
              <a:miter lim="800000"/>
              <a:headEnd/>
              <a:tailEnd/>
            </a:ln>
          </p:spPr>
          <p:txBody>
            <a:bodyPr wrap="none" lIns="0" tIns="0" rIns="0" bIns="0">
              <a:spAutoFit/>
            </a:bodyPr>
            <a:lstStyle/>
            <a:p>
              <a:pPr algn="ctr" eaLnBrk="1" hangingPunct="1"/>
              <a:r>
                <a:rPr lang="en-US" sz="1400" b="1">
                  <a:latin typeface="Arial" pitchFamily="34" charset="0"/>
                </a:rPr>
                <a:t>21</a:t>
              </a:r>
            </a:p>
          </p:txBody>
        </p:sp>
      </p:grpSp>
      <p:sp>
        <p:nvSpPr>
          <p:cNvPr id="27660" name="Rectangle 306"/>
          <p:cNvSpPr>
            <a:spLocks noChangeArrowheads="1"/>
          </p:cNvSpPr>
          <p:nvPr/>
        </p:nvSpPr>
        <p:spPr bwMode="auto">
          <a:xfrm rot="-5400000">
            <a:off x="3748088" y="3878263"/>
            <a:ext cx="1857375" cy="212725"/>
          </a:xfrm>
          <a:prstGeom prst="rect">
            <a:avLst/>
          </a:prstGeom>
          <a:noFill/>
          <a:ln w="9525">
            <a:noFill/>
            <a:miter lim="800000"/>
            <a:headEnd/>
            <a:tailEnd/>
          </a:ln>
        </p:spPr>
        <p:txBody>
          <a:bodyPr wrap="none" lIns="0" tIns="0" rIns="0" bIns="0">
            <a:spAutoFit/>
          </a:bodyPr>
          <a:lstStyle/>
          <a:p>
            <a:pPr algn="ctr" eaLnBrk="1" hangingPunct="1"/>
            <a:r>
              <a:rPr lang="en-US" sz="1400" b="1">
                <a:solidFill>
                  <a:srgbClr val="FFFFFF"/>
                </a:solidFill>
                <a:latin typeface="Arial" pitchFamily="34" charset="0"/>
              </a:rPr>
              <a:t>Probability of survival</a:t>
            </a:r>
          </a:p>
        </p:txBody>
      </p:sp>
      <p:grpSp>
        <p:nvGrpSpPr>
          <p:cNvPr id="5" name="Group 34"/>
          <p:cNvGrpSpPr>
            <a:grpSpLocks/>
          </p:cNvGrpSpPr>
          <p:nvPr/>
        </p:nvGrpSpPr>
        <p:grpSpPr bwMode="auto">
          <a:xfrm>
            <a:off x="4840297" y="2224088"/>
            <a:ext cx="249238" cy="3475037"/>
            <a:chOff x="3089" y="1518"/>
            <a:chExt cx="157" cy="2189"/>
          </a:xfrm>
        </p:grpSpPr>
        <p:sp>
          <p:nvSpPr>
            <p:cNvPr id="27802" name="Rectangle 307"/>
            <p:cNvSpPr>
              <a:spLocks noChangeArrowheads="1"/>
            </p:cNvSpPr>
            <p:nvPr/>
          </p:nvSpPr>
          <p:spPr bwMode="auto">
            <a:xfrm>
              <a:off x="3089" y="3571"/>
              <a:ext cx="157" cy="136"/>
            </a:xfrm>
            <a:prstGeom prst="rect">
              <a:avLst/>
            </a:prstGeom>
            <a:noFill/>
            <a:ln w="9525">
              <a:noFill/>
              <a:miter lim="800000"/>
              <a:headEnd/>
              <a:tailEnd/>
            </a:ln>
          </p:spPr>
          <p:txBody>
            <a:bodyPr wrap="none" lIns="0" tIns="0" rIns="0" bIns="0">
              <a:spAutoFit/>
            </a:bodyPr>
            <a:lstStyle/>
            <a:p>
              <a:pPr algn="r" eaLnBrk="1" hangingPunct="1"/>
              <a:r>
                <a:rPr lang="en-US" sz="1400" b="1" dirty="0">
                  <a:latin typeface="Arial" pitchFamily="34" charset="0"/>
                </a:rPr>
                <a:t>0.0</a:t>
              </a:r>
            </a:p>
          </p:txBody>
        </p:sp>
        <p:sp>
          <p:nvSpPr>
            <p:cNvPr id="27803" name="Rectangle 308"/>
            <p:cNvSpPr>
              <a:spLocks noChangeArrowheads="1"/>
            </p:cNvSpPr>
            <p:nvPr/>
          </p:nvSpPr>
          <p:spPr bwMode="auto">
            <a:xfrm>
              <a:off x="3089" y="3160"/>
              <a:ext cx="157" cy="136"/>
            </a:xfrm>
            <a:prstGeom prst="rect">
              <a:avLst/>
            </a:prstGeom>
            <a:noFill/>
            <a:ln w="9525">
              <a:noFill/>
              <a:miter lim="800000"/>
              <a:headEnd/>
              <a:tailEnd/>
            </a:ln>
          </p:spPr>
          <p:txBody>
            <a:bodyPr wrap="none" lIns="0" tIns="0" rIns="0" bIns="0">
              <a:spAutoFit/>
            </a:bodyPr>
            <a:lstStyle/>
            <a:p>
              <a:pPr algn="r" eaLnBrk="1" hangingPunct="1"/>
              <a:r>
                <a:rPr lang="en-US" sz="1400" b="1" dirty="0">
                  <a:latin typeface="Arial" pitchFamily="34" charset="0"/>
                </a:rPr>
                <a:t>0.2</a:t>
              </a:r>
            </a:p>
          </p:txBody>
        </p:sp>
        <p:sp>
          <p:nvSpPr>
            <p:cNvPr id="27804" name="Rectangle 309"/>
            <p:cNvSpPr>
              <a:spLocks noChangeArrowheads="1"/>
            </p:cNvSpPr>
            <p:nvPr/>
          </p:nvSpPr>
          <p:spPr bwMode="auto">
            <a:xfrm>
              <a:off x="3089" y="2749"/>
              <a:ext cx="157" cy="136"/>
            </a:xfrm>
            <a:prstGeom prst="rect">
              <a:avLst/>
            </a:prstGeom>
            <a:noFill/>
            <a:ln w="9525">
              <a:noFill/>
              <a:miter lim="800000"/>
              <a:headEnd/>
              <a:tailEnd/>
            </a:ln>
          </p:spPr>
          <p:txBody>
            <a:bodyPr wrap="none" lIns="0" tIns="0" rIns="0" bIns="0">
              <a:spAutoFit/>
            </a:bodyPr>
            <a:lstStyle/>
            <a:p>
              <a:pPr algn="r" eaLnBrk="1" hangingPunct="1"/>
              <a:r>
                <a:rPr lang="en-US" sz="1400" b="1" dirty="0">
                  <a:latin typeface="Arial" pitchFamily="34" charset="0"/>
                </a:rPr>
                <a:t>0.4</a:t>
              </a:r>
            </a:p>
          </p:txBody>
        </p:sp>
        <p:sp>
          <p:nvSpPr>
            <p:cNvPr id="27805" name="Rectangle 310"/>
            <p:cNvSpPr>
              <a:spLocks noChangeArrowheads="1"/>
            </p:cNvSpPr>
            <p:nvPr/>
          </p:nvSpPr>
          <p:spPr bwMode="auto">
            <a:xfrm>
              <a:off x="3089" y="2339"/>
              <a:ext cx="157" cy="136"/>
            </a:xfrm>
            <a:prstGeom prst="rect">
              <a:avLst/>
            </a:prstGeom>
            <a:noFill/>
            <a:ln w="9525">
              <a:noFill/>
              <a:miter lim="800000"/>
              <a:headEnd/>
              <a:tailEnd/>
            </a:ln>
          </p:spPr>
          <p:txBody>
            <a:bodyPr wrap="none" lIns="0" tIns="0" rIns="0" bIns="0">
              <a:spAutoFit/>
            </a:bodyPr>
            <a:lstStyle/>
            <a:p>
              <a:pPr algn="r" eaLnBrk="1" hangingPunct="1"/>
              <a:r>
                <a:rPr lang="en-US" sz="1400" b="1" dirty="0">
                  <a:latin typeface="Arial" pitchFamily="34" charset="0"/>
                </a:rPr>
                <a:t>0.6</a:t>
              </a:r>
            </a:p>
          </p:txBody>
        </p:sp>
        <p:sp>
          <p:nvSpPr>
            <p:cNvPr id="27806" name="Rectangle 311"/>
            <p:cNvSpPr>
              <a:spLocks noChangeArrowheads="1"/>
            </p:cNvSpPr>
            <p:nvPr/>
          </p:nvSpPr>
          <p:spPr bwMode="auto">
            <a:xfrm>
              <a:off x="3089" y="1928"/>
              <a:ext cx="157" cy="136"/>
            </a:xfrm>
            <a:prstGeom prst="rect">
              <a:avLst/>
            </a:prstGeom>
            <a:noFill/>
            <a:ln w="9525">
              <a:noFill/>
              <a:miter lim="800000"/>
              <a:headEnd/>
              <a:tailEnd/>
            </a:ln>
          </p:spPr>
          <p:txBody>
            <a:bodyPr wrap="none" lIns="0" tIns="0" rIns="0" bIns="0">
              <a:spAutoFit/>
            </a:bodyPr>
            <a:lstStyle/>
            <a:p>
              <a:pPr algn="r" eaLnBrk="1" hangingPunct="1"/>
              <a:r>
                <a:rPr lang="en-US" sz="1400" b="1">
                  <a:latin typeface="Arial" pitchFamily="34" charset="0"/>
                </a:rPr>
                <a:t>0.8</a:t>
              </a:r>
            </a:p>
          </p:txBody>
        </p:sp>
        <p:sp>
          <p:nvSpPr>
            <p:cNvPr id="27807" name="Rectangle 312"/>
            <p:cNvSpPr>
              <a:spLocks noChangeArrowheads="1"/>
            </p:cNvSpPr>
            <p:nvPr/>
          </p:nvSpPr>
          <p:spPr bwMode="auto">
            <a:xfrm>
              <a:off x="3089" y="1518"/>
              <a:ext cx="157" cy="136"/>
            </a:xfrm>
            <a:prstGeom prst="rect">
              <a:avLst/>
            </a:prstGeom>
            <a:noFill/>
            <a:ln w="9525">
              <a:noFill/>
              <a:miter lim="800000"/>
              <a:headEnd/>
              <a:tailEnd/>
            </a:ln>
          </p:spPr>
          <p:txBody>
            <a:bodyPr wrap="none" lIns="0" tIns="0" rIns="0" bIns="0">
              <a:spAutoFit/>
            </a:bodyPr>
            <a:lstStyle/>
            <a:p>
              <a:pPr algn="r" eaLnBrk="1" hangingPunct="1"/>
              <a:r>
                <a:rPr lang="en-US" sz="1400" b="1" dirty="0">
                  <a:latin typeface="Arial" pitchFamily="34" charset="0"/>
                </a:rPr>
                <a:t>1.0</a:t>
              </a:r>
            </a:p>
          </p:txBody>
        </p:sp>
      </p:grpSp>
      <p:grpSp>
        <p:nvGrpSpPr>
          <p:cNvPr id="6" name="Group 36"/>
          <p:cNvGrpSpPr>
            <a:grpSpLocks/>
          </p:cNvGrpSpPr>
          <p:nvPr/>
        </p:nvGrpSpPr>
        <p:grpSpPr bwMode="auto">
          <a:xfrm>
            <a:off x="714375" y="5645150"/>
            <a:ext cx="3725863" cy="53975"/>
            <a:chOff x="490" y="2488"/>
            <a:chExt cx="2347" cy="35"/>
          </a:xfrm>
        </p:grpSpPr>
        <p:sp>
          <p:nvSpPr>
            <p:cNvPr id="27795" name="Line 135"/>
            <p:cNvSpPr>
              <a:spLocks noChangeShapeType="1"/>
            </p:cNvSpPr>
            <p:nvPr/>
          </p:nvSpPr>
          <p:spPr bwMode="auto">
            <a:xfrm rot="5400000" flipH="1">
              <a:off x="2428" y="2505"/>
              <a:ext cx="34" cy="0"/>
            </a:xfrm>
            <a:prstGeom prst="line">
              <a:avLst/>
            </a:prstGeom>
            <a:noFill/>
            <a:ln w="19050">
              <a:solidFill>
                <a:srgbClr val="FFFFFF"/>
              </a:solidFill>
              <a:round/>
              <a:headEnd/>
              <a:tailEnd/>
            </a:ln>
          </p:spPr>
          <p:txBody>
            <a:bodyPr/>
            <a:lstStyle/>
            <a:p>
              <a:endParaRPr lang="en-US"/>
            </a:p>
          </p:txBody>
        </p:sp>
        <p:sp>
          <p:nvSpPr>
            <p:cNvPr id="27796" name="Line 135"/>
            <p:cNvSpPr>
              <a:spLocks noChangeShapeType="1"/>
            </p:cNvSpPr>
            <p:nvPr/>
          </p:nvSpPr>
          <p:spPr bwMode="auto">
            <a:xfrm rot="5400000" flipH="1">
              <a:off x="1646" y="2505"/>
              <a:ext cx="34" cy="0"/>
            </a:xfrm>
            <a:prstGeom prst="line">
              <a:avLst/>
            </a:prstGeom>
            <a:noFill/>
            <a:ln w="19050">
              <a:solidFill>
                <a:srgbClr val="FFFFFF"/>
              </a:solidFill>
              <a:round/>
              <a:headEnd/>
              <a:tailEnd/>
            </a:ln>
          </p:spPr>
          <p:txBody>
            <a:bodyPr/>
            <a:lstStyle/>
            <a:p>
              <a:endParaRPr lang="en-US"/>
            </a:p>
          </p:txBody>
        </p:sp>
        <p:sp>
          <p:nvSpPr>
            <p:cNvPr id="27797" name="Line 135"/>
            <p:cNvSpPr>
              <a:spLocks noChangeShapeType="1"/>
            </p:cNvSpPr>
            <p:nvPr/>
          </p:nvSpPr>
          <p:spPr bwMode="auto">
            <a:xfrm rot="5400000" flipH="1">
              <a:off x="1255" y="2505"/>
              <a:ext cx="34" cy="0"/>
            </a:xfrm>
            <a:prstGeom prst="line">
              <a:avLst/>
            </a:prstGeom>
            <a:noFill/>
            <a:ln w="19050">
              <a:solidFill>
                <a:srgbClr val="FFFFFF"/>
              </a:solidFill>
              <a:round/>
              <a:headEnd/>
              <a:tailEnd/>
            </a:ln>
          </p:spPr>
          <p:txBody>
            <a:bodyPr/>
            <a:lstStyle/>
            <a:p>
              <a:endParaRPr lang="en-US"/>
            </a:p>
          </p:txBody>
        </p:sp>
        <p:sp>
          <p:nvSpPr>
            <p:cNvPr id="27798" name="Line 135"/>
            <p:cNvSpPr>
              <a:spLocks noChangeShapeType="1"/>
            </p:cNvSpPr>
            <p:nvPr/>
          </p:nvSpPr>
          <p:spPr bwMode="auto">
            <a:xfrm rot="5400000" flipH="1">
              <a:off x="473" y="2505"/>
              <a:ext cx="34" cy="0"/>
            </a:xfrm>
            <a:prstGeom prst="line">
              <a:avLst/>
            </a:prstGeom>
            <a:noFill/>
            <a:ln w="19050">
              <a:solidFill>
                <a:srgbClr val="FFFFFF"/>
              </a:solidFill>
              <a:round/>
              <a:headEnd/>
              <a:tailEnd/>
            </a:ln>
          </p:spPr>
          <p:txBody>
            <a:bodyPr/>
            <a:lstStyle/>
            <a:p>
              <a:endParaRPr lang="en-US"/>
            </a:p>
          </p:txBody>
        </p:sp>
        <p:sp>
          <p:nvSpPr>
            <p:cNvPr id="27799" name="Line 135"/>
            <p:cNvSpPr>
              <a:spLocks noChangeShapeType="1"/>
            </p:cNvSpPr>
            <p:nvPr/>
          </p:nvSpPr>
          <p:spPr bwMode="auto">
            <a:xfrm rot="5400000" flipH="1">
              <a:off x="2037" y="2506"/>
              <a:ext cx="34" cy="0"/>
            </a:xfrm>
            <a:prstGeom prst="line">
              <a:avLst/>
            </a:prstGeom>
            <a:noFill/>
            <a:ln w="19050">
              <a:solidFill>
                <a:srgbClr val="FFFFFF"/>
              </a:solidFill>
              <a:round/>
              <a:headEnd/>
              <a:tailEnd/>
            </a:ln>
          </p:spPr>
          <p:txBody>
            <a:bodyPr/>
            <a:lstStyle/>
            <a:p>
              <a:endParaRPr lang="en-US"/>
            </a:p>
          </p:txBody>
        </p:sp>
        <p:sp>
          <p:nvSpPr>
            <p:cNvPr id="27800" name="Line 135"/>
            <p:cNvSpPr>
              <a:spLocks noChangeShapeType="1"/>
            </p:cNvSpPr>
            <p:nvPr/>
          </p:nvSpPr>
          <p:spPr bwMode="auto">
            <a:xfrm rot="5400000" flipH="1">
              <a:off x="864" y="2506"/>
              <a:ext cx="34" cy="0"/>
            </a:xfrm>
            <a:prstGeom prst="line">
              <a:avLst/>
            </a:prstGeom>
            <a:noFill/>
            <a:ln w="19050">
              <a:solidFill>
                <a:srgbClr val="FFFFFF"/>
              </a:solidFill>
              <a:round/>
              <a:headEnd/>
              <a:tailEnd/>
            </a:ln>
          </p:spPr>
          <p:txBody>
            <a:bodyPr/>
            <a:lstStyle/>
            <a:p>
              <a:endParaRPr lang="en-US"/>
            </a:p>
          </p:txBody>
        </p:sp>
        <p:sp>
          <p:nvSpPr>
            <p:cNvPr id="27801" name="Line 135"/>
            <p:cNvSpPr>
              <a:spLocks noChangeShapeType="1"/>
            </p:cNvSpPr>
            <p:nvPr/>
          </p:nvSpPr>
          <p:spPr bwMode="auto">
            <a:xfrm rot="5400000" flipH="1">
              <a:off x="2820" y="2505"/>
              <a:ext cx="34" cy="0"/>
            </a:xfrm>
            <a:prstGeom prst="line">
              <a:avLst/>
            </a:prstGeom>
            <a:noFill/>
            <a:ln w="19050">
              <a:solidFill>
                <a:srgbClr val="FFFFFF"/>
              </a:solidFill>
              <a:round/>
              <a:headEnd/>
              <a:tailEnd/>
            </a:ln>
          </p:spPr>
          <p:txBody>
            <a:bodyPr/>
            <a:lstStyle/>
            <a:p>
              <a:endParaRPr lang="en-US"/>
            </a:p>
          </p:txBody>
        </p:sp>
      </p:grpSp>
      <p:grpSp>
        <p:nvGrpSpPr>
          <p:cNvPr id="7" name="Group 23"/>
          <p:cNvGrpSpPr>
            <a:grpSpLocks/>
          </p:cNvGrpSpPr>
          <p:nvPr/>
        </p:nvGrpSpPr>
        <p:grpSpPr bwMode="auto">
          <a:xfrm>
            <a:off x="642938" y="2359025"/>
            <a:ext cx="53975" cy="3238500"/>
            <a:chOff x="475" y="1392"/>
            <a:chExt cx="34" cy="1079"/>
          </a:xfrm>
        </p:grpSpPr>
        <p:sp>
          <p:nvSpPr>
            <p:cNvPr id="27784" name="Line 135"/>
            <p:cNvSpPr>
              <a:spLocks noChangeShapeType="1"/>
            </p:cNvSpPr>
            <p:nvPr/>
          </p:nvSpPr>
          <p:spPr bwMode="auto">
            <a:xfrm flipH="1">
              <a:off x="475" y="1392"/>
              <a:ext cx="34" cy="0"/>
            </a:xfrm>
            <a:prstGeom prst="line">
              <a:avLst/>
            </a:prstGeom>
            <a:noFill/>
            <a:ln w="19050">
              <a:solidFill>
                <a:srgbClr val="FFFFFF"/>
              </a:solidFill>
              <a:round/>
              <a:headEnd/>
              <a:tailEnd/>
            </a:ln>
          </p:spPr>
          <p:txBody>
            <a:bodyPr/>
            <a:lstStyle/>
            <a:p>
              <a:endParaRPr lang="en-US"/>
            </a:p>
          </p:txBody>
        </p:sp>
        <p:sp>
          <p:nvSpPr>
            <p:cNvPr id="27785" name="Line 135"/>
            <p:cNvSpPr>
              <a:spLocks noChangeShapeType="1"/>
            </p:cNvSpPr>
            <p:nvPr/>
          </p:nvSpPr>
          <p:spPr bwMode="auto">
            <a:xfrm flipH="1">
              <a:off x="475" y="1607"/>
              <a:ext cx="34" cy="0"/>
            </a:xfrm>
            <a:prstGeom prst="line">
              <a:avLst/>
            </a:prstGeom>
            <a:noFill/>
            <a:ln w="19050">
              <a:solidFill>
                <a:srgbClr val="FFFFFF"/>
              </a:solidFill>
              <a:round/>
              <a:headEnd/>
              <a:tailEnd/>
            </a:ln>
          </p:spPr>
          <p:txBody>
            <a:bodyPr/>
            <a:lstStyle/>
            <a:p>
              <a:endParaRPr lang="en-US"/>
            </a:p>
          </p:txBody>
        </p:sp>
        <p:sp>
          <p:nvSpPr>
            <p:cNvPr id="27786" name="Line 135"/>
            <p:cNvSpPr>
              <a:spLocks noChangeShapeType="1"/>
            </p:cNvSpPr>
            <p:nvPr/>
          </p:nvSpPr>
          <p:spPr bwMode="auto">
            <a:xfrm flipH="1">
              <a:off x="475" y="1823"/>
              <a:ext cx="34" cy="0"/>
            </a:xfrm>
            <a:prstGeom prst="line">
              <a:avLst/>
            </a:prstGeom>
            <a:noFill/>
            <a:ln w="19050">
              <a:solidFill>
                <a:srgbClr val="FFFFFF"/>
              </a:solidFill>
              <a:round/>
              <a:headEnd/>
              <a:tailEnd/>
            </a:ln>
          </p:spPr>
          <p:txBody>
            <a:bodyPr/>
            <a:lstStyle/>
            <a:p>
              <a:endParaRPr lang="en-US"/>
            </a:p>
          </p:txBody>
        </p:sp>
        <p:sp>
          <p:nvSpPr>
            <p:cNvPr id="27787" name="Line 135"/>
            <p:cNvSpPr>
              <a:spLocks noChangeShapeType="1"/>
            </p:cNvSpPr>
            <p:nvPr/>
          </p:nvSpPr>
          <p:spPr bwMode="auto">
            <a:xfrm flipH="1">
              <a:off x="475" y="2039"/>
              <a:ext cx="34" cy="0"/>
            </a:xfrm>
            <a:prstGeom prst="line">
              <a:avLst/>
            </a:prstGeom>
            <a:noFill/>
            <a:ln w="19050">
              <a:solidFill>
                <a:srgbClr val="FFFFFF"/>
              </a:solidFill>
              <a:round/>
              <a:headEnd/>
              <a:tailEnd/>
            </a:ln>
          </p:spPr>
          <p:txBody>
            <a:bodyPr/>
            <a:lstStyle/>
            <a:p>
              <a:endParaRPr lang="en-US"/>
            </a:p>
          </p:txBody>
        </p:sp>
        <p:sp>
          <p:nvSpPr>
            <p:cNvPr id="27788" name="Line 135"/>
            <p:cNvSpPr>
              <a:spLocks noChangeShapeType="1"/>
            </p:cNvSpPr>
            <p:nvPr/>
          </p:nvSpPr>
          <p:spPr bwMode="auto">
            <a:xfrm flipH="1">
              <a:off x="475" y="2255"/>
              <a:ext cx="34" cy="0"/>
            </a:xfrm>
            <a:prstGeom prst="line">
              <a:avLst/>
            </a:prstGeom>
            <a:noFill/>
            <a:ln w="19050">
              <a:solidFill>
                <a:srgbClr val="FFFFFF"/>
              </a:solidFill>
              <a:round/>
              <a:headEnd/>
              <a:tailEnd/>
            </a:ln>
          </p:spPr>
          <p:txBody>
            <a:bodyPr/>
            <a:lstStyle/>
            <a:p>
              <a:endParaRPr lang="en-US"/>
            </a:p>
          </p:txBody>
        </p:sp>
        <p:sp>
          <p:nvSpPr>
            <p:cNvPr id="27789" name="Line 135"/>
            <p:cNvSpPr>
              <a:spLocks noChangeShapeType="1"/>
            </p:cNvSpPr>
            <p:nvPr/>
          </p:nvSpPr>
          <p:spPr bwMode="auto">
            <a:xfrm flipH="1">
              <a:off x="475" y="2471"/>
              <a:ext cx="34" cy="0"/>
            </a:xfrm>
            <a:prstGeom prst="line">
              <a:avLst/>
            </a:prstGeom>
            <a:noFill/>
            <a:ln w="19050">
              <a:solidFill>
                <a:srgbClr val="FFFFFF"/>
              </a:solidFill>
              <a:round/>
              <a:headEnd/>
              <a:tailEnd/>
            </a:ln>
          </p:spPr>
          <p:txBody>
            <a:bodyPr/>
            <a:lstStyle/>
            <a:p>
              <a:endParaRPr lang="en-US"/>
            </a:p>
          </p:txBody>
        </p:sp>
        <p:sp>
          <p:nvSpPr>
            <p:cNvPr id="27790" name="Line 135"/>
            <p:cNvSpPr>
              <a:spLocks noChangeShapeType="1"/>
            </p:cNvSpPr>
            <p:nvPr/>
          </p:nvSpPr>
          <p:spPr bwMode="auto">
            <a:xfrm flipH="1">
              <a:off x="486" y="1499"/>
              <a:ext cx="23" cy="0"/>
            </a:xfrm>
            <a:prstGeom prst="line">
              <a:avLst/>
            </a:prstGeom>
            <a:noFill/>
            <a:ln w="19050">
              <a:solidFill>
                <a:srgbClr val="FFFFFF"/>
              </a:solidFill>
              <a:round/>
              <a:headEnd/>
              <a:tailEnd/>
            </a:ln>
          </p:spPr>
          <p:txBody>
            <a:bodyPr/>
            <a:lstStyle/>
            <a:p>
              <a:endParaRPr lang="en-US"/>
            </a:p>
          </p:txBody>
        </p:sp>
        <p:sp>
          <p:nvSpPr>
            <p:cNvPr id="27791" name="Line 135"/>
            <p:cNvSpPr>
              <a:spLocks noChangeShapeType="1"/>
            </p:cNvSpPr>
            <p:nvPr/>
          </p:nvSpPr>
          <p:spPr bwMode="auto">
            <a:xfrm flipH="1">
              <a:off x="486" y="1715"/>
              <a:ext cx="23" cy="0"/>
            </a:xfrm>
            <a:prstGeom prst="line">
              <a:avLst/>
            </a:prstGeom>
            <a:noFill/>
            <a:ln w="19050">
              <a:solidFill>
                <a:srgbClr val="FFFFFF"/>
              </a:solidFill>
              <a:round/>
              <a:headEnd/>
              <a:tailEnd/>
            </a:ln>
          </p:spPr>
          <p:txBody>
            <a:bodyPr/>
            <a:lstStyle/>
            <a:p>
              <a:endParaRPr lang="en-US"/>
            </a:p>
          </p:txBody>
        </p:sp>
        <p:sp>
          <p:nvSpPr>
            <p:cNvPr id="27792" name="Line 135"/>
            <p:cNvSpPr>
              <a:spLocks noChangeShapeType="1"/>
            </p:cNvSpPr>
            <p:nvPr/>
          </p:nvSpPr>
          <p:spPr bwMode="auto">
            <a:xfrm flipH="1">
              <a:off x="486" y="1931"/>
              <a:ext cx="23" cy="0"/>
            </a:xfrm>
            <a:prstGeom prst="line">
              <a:avLst/>
            </a:prstGeom>
            <a:noFill/>
            <a:ln w="19050">
              <a:solidFill>
                <a:srgbClr val="FFFFFF"/>
              </a:solidFill>
              <a:round/>
              <a:headEnd/>
              <a:tailEnd/>
            </a:ln>
          </p:spPr>
          <p:txBody>
            <a:bodyPr/>
            <a:lstStyle/>
            <a:p>
              <a:endParaRPr lang="en-US"/>
            </a:p>
          </p:txBody>
        </p:sp>
        <p:sp>
          <p:nvSpPr>
            <p:cNvPr id="27793" name="Line 135"/>
            <p:cNvSpPr>
              <a:spLocks noChangeShapeType="1"/>
            </p:cNvSpPr>
            <p:nvPr/>
          </p:nvSpPr>
          <p:spPr bwMode="auto">
            <a:xfrm flipH="1">
              <a:off x="486" y="2147"/>
              <a:ext cx="23" cy="0"/>
            </a:xfrm>
            <a:prstGeom prst="line">
              <a:avLst/>
            </a:prstGeom>
            <a:noFill/>
            <a:ln w="19050">
              <a:solidFill>
                <a:srgbClr val="FFFFFF"/>
              </a:solidFill>
              <a:round/>
              <a:headEnd/>
              <a:tailEnd/>
            </a:ln>
          </p:spPr>
          <p:txBody>
            <a:bodyPr/>
            <a:lstStyle/>
            <a:p>
              <a:endParaRPr lang="en-US"/>
            </a:p>
          </p:txBody>
        </p:sp>
        <p:sp>
          <p:nvSpPr>
            <p:cNvPr id="27794" name="Line 135"/>
            <p:cNvSpPr>
              <a:spLocks noChangeShapeType="1"/>
            </p:cNvSpPr>
            <p:nvPr/>
          </p:nvSpPr>
          <p:spPr bwMode="auto">
            <a:xfrm flipH="1">
              <a:off x="486" y="2363"/>
              <a:ext cx="23" cy="0"/>
            </a:xfrm>
            <a:prstGeom prst="line">
              <a:avLst/>
            </a:prstGeom>
            <a:noFill/>
            <a:ln w="19050">
              <a:solidFill>
                <a:srgbClr val="FFFFFF"/>
              </a:solidFill>
              <a:round/>
              <a:headEnd/>
              <a:tailEnd/>
            </a:ln>
          </p:spPr>
          <p:txBody>
            <a:bodyPr/>
            <a:lstStyle/>
            <a:p>
              <a:endParaRPr lang="en-US"/>
            </a:p>
          </p:txBody>
        </p:sp>
      </p:grpSp>
      <p:sp>
        <p:nvSpPr>
          <p:cNvPr id="27664" name="Freeform 35"/>
          <p:cNvSpPr>
            <a:spLocks/>
          </p:cNvSpPr>
          <p:nvPr/>
        </p:nvSpPr>
        <p:spPr bwMode="auto">
          <a:xfrm>
            <a:off x="695325" y="2343150"/>
            <a:ext cx="3752850" cy="3309938"/>
          </a:xfrm>
          <a:custGeom>
            <a:avLst/>
            <a:gdLst>
              <a:gd name="T0" fmla="*/ 0 w 668"/>
              <a:gd name="T1" fmla="*/ 0 h 640"/>
              <a:gd name="T2" fmla="*/ 0 w 668"/>
              <a:gd name="T3" fmla="*/ 2147483647 h 640"/>
              <a:gd name="T4" fmla="*/ 2147483647 w 668"/>
              <a:gd name="T5" fmla="*/ 2147483647 h 640"/>
              <a:gd name="T6" fmla="*/ 0 60000 65536"/>
              <a:gd name="T7" fmla="*/ 0 60000 65536"/>
              <a:gd name="T8" fmla="*/ 0 60000 65536"/>
              <a:gd name="T9" fmla="*/ 0 w 668"/>
              <a:gd name="T10" fmla="*/ 0 h 640"/>
              <a:gd name="T11" fmla="*/ 668 w 668"/>
              <a:gd name="T12" fmla="*/ 640 h 640"/>
            </a:gdLst>
            <a:ahLst/>
            <a:cxnLst>
              <a:cxn ang="T6">
                <a:pos x="T0" y="T1"/>
              </a:cxn>
              <a:cxn ang="T7">
                <a:pos x="T2" y="T3"/>
              </a:cxn>
              <a:cxn ang="T8">
                <a:pos x="T4" y="T5"/>
              </a:cxn>
            </a:cxnLst>
            <a:rect l="T9" t="T10" r="T11" b="T12"/>
            <a:pathLst>
              <a:path w="668" h="640">
                <a:moveTo>
                  <a:pt x="0" y="0"/>
                </a:moveTo>
                <a:lnTo>
                  <a:pt x="0" y="640"/>
                </a:lnTo>
                <a:lnTo>
                  <a:pt x="668" y="640"/>
                </a:lnTo>
              </a:path>
            </a:pathLst>
          </a:custGeom>
          <a:ln>
            <a:headEnd/>
            <a:tailEnd/>
          </a:ln>
        </p:spPr>
        <p:style>
          <a:lnRef idx="1">
            <a:schemeClr val="dk1"/>
          </a:lnRef>
          <a:fillRef idx="0">
            <a:schemeClr val="dk1"/>
          </a:fillRef>
          <a:effectRef idx="0">
            <a:schemeClr val="dk1"/>
          </a:effectRef>
          <a:fontRef idx="minor">
            <a:schemeClr val="tx1"/>
          </a:fontRef>
        </p:style>
        <p:txBody>
          <a:bodyPr/>
          <a:lstStyle/>
          <a:p>
            <a:endParaRPr lang="en-US"/>
          </a:p>
        </p:txBody>
      </p:sp>
      <p:sp>
        <p:nvSpPr>
          <p:cNvPr id="27665" name="Rectangle 418"/>
          <p:cNvSpPr>
            <a:spLocks noChangeArrowheads="1"/>
          </p:cNvSpPr>
          <p:nvPr/>
        </p:nvSpPr>
        <p:spPr bwMode="auto">
          <a:xfrm>
            <a:off x="2807967" y="1797050"/>
            <a:ext cx="722955" cy="1348061"/>
          </a:xfrm>
          <a:prstGeom prst="rect">
            <a:avLst/>
          </a:prstGeom>
          <a:noFill/>
          <a:ln w="9525">
            <a:noFill/>
            <a:miter lim="800000"/>
            <a:headEnd/>
            <a:tailEnd/>
          </a:ln>
        </p:spPr>
        <p:txBody>
          <a:bodyPr wrap="none" lIns="0" tIns="0" rIns="0" bIns="0">
            <a:spAutoFit/>
          </a:bodyPr>
          <a:lstStyle/>
          <a:p>
            <a:pPr algn="ctr" eaLnBrk="1" hangingPunct="1">
              <a:spcAft>
                <a:spcPct val="30000"/>
              </a:spcAft>
            </a:pPr>
            <a:r>
              <a:rPr lang="en-US" sz="1200" b="1" dirty="0">
                <a:solidFill>
                  <a:schemeClr val="accent6"/>
                </a:solidFill>
                <a:latin typeface="Arial" pitchFamily="34" charset="0"/>
              </a:rPr>
              <a:t>Placebo +</a:t>
            </a:r>
            <a:br>
              <a:rPr lang="en-US" sz="1200" b="1" dirty="0">
                <a:solidFill>
                  <a:schemeClr val="accent6"/>
                </a:solidFill>
                <a:latin typeface="Arial" pitchFamily="34" charset="0"/>
              </a:rPr>
            </a:br>
            <a:r>
              <a:rPr lang="en-US" sz="1200" b="1" dirty="0" err="1">
                <a:solidFill>
                  <a:schemeClr val="accent6"/>
                </a:solidFill>
                <a:latin typeface="Arial" pitchFamily="34" charset="0"/>
              </a:rPr>
              <a:t>erlotinib</a:t>
            </a:r>
            <a:endParaRPr lang="en-US" sz="1200" b="1" dirty="0">
              <a:solidFill>
                <a:schemeClr val="accent6"/>
              </a:solidFill>
              <a:latin typeface="Arial" pitchFamily="34" charset="0"/>
            </a:endParaRPr>
          </a:p>
          <a:p>
            <a:pPr algn="ctr" eaLnBrk="1" hangingPunct="1"/>
            <a:r>
              <a:rPr lang="en-US" sz="1200" b="1" dirty="0">
                <a:latin typeface="Arial" pitchFamily="34" charset="0"/>
              </a:rPr>
              <a:t>1.5</a:t>
            </a:r>
          </a:p>
          <a:p>
            <a:pPr algn="ctr" eaLnBrk="1" hangingPunct="1"/>
            <a:endParaRPr lang="en-US" sz="1200" b="1" dirty="0">
              <a:latin typeface="Arial" pitchFamily="34" charset="0"/>
            </a:endParaRPr>
          </a:p>
          <a:p>
            <a:pPr algn="ctr" eaLnBrk="1" hangingPunct="1"/>
            <a:endParaRPr lang="en-US" sz="1200" b="1" dirty="0">
              <a:latin typeface="Arial" pitchFamily="34" charset="0"/>
            </a:endParaRPr>
          </a:p>
          <a:p>
            <a:pPr algn="ctr" eaLnBrk="1" hangingPunct="1"/>
            <a:endParaRPr lang="en-US" sz="1200" b="1" dirty="0">
              <a:latin typeface="Arial" pitchFamily="34" charset="0"/>
            </a:endParaRPr>
          </a:p>
          <a:p>
            <a:pPr algn="ctr" eaLnBrk="1" hangingPunct="1"/>
            <a:r>
              <a:rPr lang="en-US" sz="1200" b="1" dirty="0">
                <a:latin typeface="Arial" pitchFamily="34" charset="0"/>
              </a:rPr>
              <a:t>27</a:t>
            </a:r>
          </a:p>
        </p:txBody>
      </p:sp>
      <p:sp>
        <p:nvSpPr>
          <p:cNvPr id="27666" name="Rectangle 423"/>
          <p:cNvSpPr>
            <a:spLocks noChangeArrowheads="1"/>
          </p:cNvSpPr>
          <p:nvPr/>
        </p:nvSpPr>
        <p:spPr bwMode="auto">
          <a:xfrm>
            <a:off x="1618807" y="2217738"/>
            <a:ext cx="1240724" cy="923330"/>
          </a:xfrm>
          <a:prstGeom prst="rect">
            <a:avLst/>
          </a:prstGeom>
          <a:noFill/>
          <a:ln w="9525">
            <a:noFill/>
            <a:miter lim="800000"/>
            <a:headEnd/>
            <a:tailEnd/>
          </a:ln>
        </p:spPr>
        <p:txBody>
          <a:bodyPr wrap="none" lIns="0" tIns="0" rIns="0" bIns="0">
            <a:spAutoFit/>
          </a:bodyPr>
          <a:lstStyle/>
          <a:p>
            <a:pPr algn="ctr" eaLnBrk="1" hangingPunct="1"/>
            <a:r>
              <a:rPr lang="en-US" sz="1200" b="1" dirty="0">
                <a:latin typeface="Arial" pitchFamily="34" charset="0"/>
              </a:rPr>
              <a:t>Median (mo)</a:t>
            </a:r>
          </a:p>
          <a:p>
            <a:pPr algn="ctr" eaLnBrk="1" hangingPunct="1"/>
            <a:r>
              <a:rPr lang="en-US" sz="1200" b="1" dirty="0">
                <a:latin typeface="Arial" pitchFamily="34" charset="0"/>
              </a:rPr>
              <a:t>HR</a:t>
            </a:r>
          </a:p>
          <a:p>
            <a:pPr algn="ctr" eaLnBrk="1" hangingPunct="1"/>
            <a:r>
              <a:rPr lang="en-US" sz="1200" b="1" dirty="0">
                <a:latin typeface="Arial" pitchFamily="34" charset="0"/>
              </a:rPr>
              <a:t>(95% CI)</a:t>
            </a:r>
          </a:p>
          <a:p>
            <a:pPr algn="ctr" eaLnBrk="1" hangingPunct="1"/>
            <a:r>
              <a:rPr lang="en-US" sz="1200" b="1" dirty="0">
                <a:latin typeface="Arial" pitchFamily="34" charset="0"/>
              </a:rPr>
              <a:t>Log-rank p-value</a:t>
            </a:r>
          </a:p>
          <a:p>
            <a:pPr algn="ctr" eaLnBrk="1" hangingPunct="1"/>
            <a:r>
              <a:rPr lang="en-US" sz="1200" b="1" dirty="0">
                <a:latin typeface="Arial" pitchFamily="34" charset="0"/>
              </a:rPr>
              <a:t>No. of events</a:t>
            </a:r>
          </a:p>
        </p:txBody>
      </p:sp>
      <p:grpSp>
        <p:nvGrpSpPr>
          <p:cNvPr id="8" name="Group 63"/>
          <p:cNvGrpSpPr>
            <a:grpSpLocks/>
          </p:cNvGrpSpPr>
          <p:nvPr/>
        </p:nvGrpSpPr>
        <p:grpSpPr bwMode="auto">
          <a:xfrm>
            <a:off x="5124450" y="2355850"/>
            <a:ext cx="53975" cy="3236913"/>
            <a:chOff x="475" y="1392"/>
            <a:chExt cx="34" cy="1079"/>
          </a:xfrm>
        </p:grpSpPr>
        <p:sp>
          <p:nvSpPr>
            <p:cNvPr id="27773" name="Line 135"/>
            <p:cNvSpPr>
              <a:spLocks noChangeShapeType="1"/>
            </p:cNvSpPr>
            <p:nvPr/>
          </p:nvSpPr>
          <p:spPr bwMode="auto">
            <a:xfrm flipH="1">
              <a:off x="475" y="1392"/>
              <a:ext cx="34" cy="0"/>
            </a:xfrm>
            <a:prstGeom prst="line">
              <a:avLst/>
            </a:prstGeom>
            <a:noFill/>
            <a:ln w="19050">
              <a:solidFill>
                <a:srgbClr val="FFFFFF"/>
              </a:solidFill>
              <a:round/>
              <a:headEnd/>
              <a:tailEnd/>
            </a:ln>
          </p:spPr>
          <p:txBody>
            <a:bodyPr/>
            <a:lstStyle/>
            <a:p>
              <a:endParaRPr lang="en-US"/>
            </a:p>
          </p:txBody>
        </p:sp>
        <p:sp>
          <p:nvSpPr>
            <p:cNvPr id="27774" name="Line 135"/>
            <p:cNvSpPr>
              <a:spLocks noChangeShapeType="1"/>
            </p:cNvSpPr>
            <p:nvPr/>
          </p:nvSpPr>
          <p:spPr bwMode="auto">
            <a:xfrm flipH="1">
              <a:off x="475" y="1607"/>
              <a:ext cx="34" cy="0"/>
            </a:xfrm>
            <a:prstGeom prst="line">
              <a:avLst/>
            </a:prstGeom>
            <a:noFill/>
            <a:ln w="19050">
              <a:solidFill>
                <a:srgbClr val="FFFFFF"/>
              </a:solidFill>
              <a:round/>
              <a:headEnd/>
              <a:tailEnd/>
            </a:ln>
          </p:spPr>
          <p:txBody>
            <a:bodyPr/>
            <a:lstStyle/>
            <a:p>
              <a:endParaRPr lang="en-US"/>
            </a:p>
          </p:txBody>
        </p:sp>
        <p:sp>
          <p:nvSpPr>
            <p:cNvPr id="27775" name="Line 135"/>
            <p:cNvSpPr>
              <a:spLocks noChangeShapeType="1"/>
            </p:cNvSpPr>
            <p:nvPr/>
          </p:nvSpPr>
          <p:spPr bwMode="auto">
            <a:xfrm flipH="1">
              <a:off x="475" y="1823"/>
              <a:ext cx="34" cy="0"/>
            </a:xfrm>
            <a:prstGeom prst="line">
              <a:avLst/>
            </a:prstGeom>
            <a:noFill/>
            <a:ln w="19050">
              <a:solidFill>
                <a:srgbClr val="FFFFFF"/>
              </a:solidFill>
              <a:round/>
              <a:headEnd/>
              <a:tailEnd/>
            </a:ln>
          </p:spPr>
          <p:txBody>
            <a:bodyPr/>
            <a:lstStyle/>
            <a:p>
              <a:endParaRPr lang="en-US"/>
            </a:p>
          </p:txBody>
        </p:sp>
        <p:sp>
          <p:nvSpPr>
            <p:cNvPr id="27776" name="Line 135"/>
            <p:cNvSpPr>
              <a:spLocks noChangeShapeType="1"/>
            </p:cNvSpPr>
            <p:nvPr/>
          </p:nvSpPr>
          <p:spPr bwMode="auto">
            <a:xfrm flipH="1">
              <a:off x="475" y="2039"/>
              <a:ext cx="34" cy="0"/>
            </a:xfrm>
            <a:prstGeom prst="line">
              <a:avLst/>
            </a:prstGeom>
            <a:noFill/>
            <a:ln w="19050">
              <a:solidFill>
                <a:srgbClr val="FFFFFF"/>
              </a:solidFill>
              <a:round/>
              <a:headEnd/>
              <a:tailEnd/>
            </a:ln>
          </p:spPr>
          <p:txBody>
            <a:bodyPr/>
            <a:lstStyle/>
            <a:p>
              <a:endParaRPr lang="en-US"/>
            </a:p>
          </p:txBody>
        </p:sp>
        <p:sp>
          <p:nvSpPr>
            <p:cNvPr id="27777" name="Line 135"/>
            <p:cNvSpPr>
              <a:spLocks noChangeShapeType="1"/>
            </p:cNvSpPr>
            <p:nvPr/>
          </p:nvSpPr>
          <p:spPr bwMode="auto">
            <a:xfrm flipH="1">
              <a:off x="475" y="2255"/>
              <a:ext cx="34" cy="0"/>
            </a:xfrm>
            <a:prstGeom prst="line">
              <a:avLst/>
            </a:prstGeom>
            <a:noFill/>
            <a:ln w="19050">
              <a:solidFill>
                <a:srgbClr val="FFFFFF"/>
              </a:solidFill>
              <a:round/>
              <a:headEnd/>
              <a:tailEnd/>
            </a:ln>
          </p:spPr>
          <p:txBody>
            <a:bodyPr/>
            <a:lstStyle/>
            <a:p>
              <a:endParaRPr lang="en-US"/>
            </a:p>
          </p:txBody>
        </p:sp>
        <p:sp>
          <p:nvSpPr>
            <p:cNvPr id="27778" name="Line 135"/>
            <p:cNvSpPr>
              <a:spLocks noChangeShapeType="1"/>
            </p:cNvSpPr>
            <p:nvPr/>
          </p:nvSpPr>
          <p:spPr bwMode="auto">
            <a:xfrm flipH="1">
              <a:off x="475" y="2471"/>
              <a:ext cx="34" cy="0"/>
            </a:xfrm>
            <a:prstGeom prst="line">
              <a:avLst/>
            </a:prstGeom>
            <a:noFill/>
            <a:ln w="19050">
              <a:solidFill>
                <a:srgbClr val="FFFFFF"/>
              </a:solidFill>
              <a:round/>
              <a:headEnd/>
              <a:tailEnd/>
            </a:ln>
          </p:spPr>
          <p:txBody>
            <a:bodyPr/>
            <a:lstStyle/>
            <a:p>
              <a:endParaRPr lang="en-US"/>
            </a:p>
          </p:txBody>
        </p:sp>
        <p:sp>
          <p:nvSpPr>
            <p:cNvPr id="27779" name="Line 135"/>
            <p:cNvSpPr>
              <a:spLocks noChangeShapeType="1"/>
            </p:cNvSpPr>
            <p:nvPr/>
          </p:nvSpPr>
          <p:spPr bwMode="auto">
            <a:xfrm flipH="1">
              <a:off x="486" y="1499"/>
              <a:ext cx="23" cy="0"/>
            </a:xfrm>
            <a:prstGeom prst="line">
              <a:avLst/>
            </a:prstGeom>
            <a:noFill/>
            <a:ln w="19050">
              <a:solidFill>
                <a:srgbClr val="FFFFFF"/>
              </a:solidFill>
              <a:round/>
              <a:headEnd/>
              <a:tailEnd/>
            </a:ln>
          </p:spPr>
          <p:txBody>
            <a:bodyPr/>
            <a:lstStyle/>
            <a:p>
              <a:endParaRPr lang="en-US"/>
            </a:p>
          </p:txBody>
        </p:sp>
        <p:sp>
          <p:nvSpPr>
            <p:cNvPr id="27780" name="Line 135"/>
            <p:cNvSpPr>
              <a:spLocks noChangeShapeType="1"/>
            </p:cNvSpPr>
            <p:nvPr/>
          </p:nvSpPr>
          <p:spPr bwMode="auto">
            <a:xfrm flipH="1">
              <a:off x="486" y="1715"/>
              <a:ext cx="23" cy="0"/>
            </a:xfrm>
            <a:prstGeom prst="line">
              <a:avLst/>
            </a:prstGeom>
            <a:noFill/>
            <a:ln w="19050">
              <a:solidFill>
                <a:srgbClr val="FFFFFF"/>
              </a:solidFill>
              <a:round/>
              <a:headEnd/>
              <a:tailEnd/>
            </a:ln>
          </p:spPr>
          <p:txBody>
            <a:bodyPr/>
            <a:lstStyle/>
            <a:p>
              <a:endParaRPr lang="en-US"/>
            </a:p>
          </p:txBody>
        </p:sp>
        <p:sp>
          <p:nvSpPr>
            <p:cNvPr id="27781" name="Line 135"/>
            <p:cNvSpPr>
              <a:spLocks noChangeShapeType="1"/>
            </p:cNvSpPr>
            <p:nvPr/>
          </p:nvSpPr>
          <p:spPr bwMode="auto">
            <a:xfrm flipH="1">
              <a:off x="486" y="1931"/>
              <a:ext cx="23" cy="0"/>
            </a:xfrm>
            <a:prstGeom prst="line">
              <a:avLst/>
            </a:prstGeom>
            <a:noFill/>
            <a:ln w="19050">
              <a:solidFill>
                <a:srgbClr val="FFFFFF"/>
              </a:solidFill>
              <a:round/>
              <a:headEnd/>
              <a:tailEnd/>
            </a:ln>
          </p:spPr>
          <p:txBody>
            <a:bodyPr/>
            <a:lstStyle/>
            <a:p>
              <a:endParaRPr lang="en-US"/>
            </a:p>
          </p:txBody>
        </p:sp>
        <p:sp>
          <p:nvSpPr>
            <p:cNvPr id="27782" name="Line 135"/>
            <p:cNvSpPr>
              <a:spLocks noChangeShapeType="1"/>
            </p:cNvSpPr>
            <p:nvPr/>
          </p:nvSpPr>
          <p:spPr bwMode="auto">
            <a:xfrm flipH="1">
              <a:off x="486" y="2147"/>
              <a:ext cx="23" cy="0"/>
            </a:xfrm>
            <a:prstGeom prst="line">
              <a:avLst/>
            </a:prstGeom>
            <a:noFill/>
            <a:ln w="19050">
              <a:solidFill>
                <a:srgbClr val="FFFFFF"/>
              </a:solidFill>
              <a:round/>
              <a:headEnd/>
              <a:tailEnd/>
            </a:ln>
          </p:spPr>
          <p:txBody>
            <a:bodyPr/>
            <a:lstStyle/>
            <a:p>
              <a:endParaRPr lang="en-US"/>
            </a:p>
          </p:txBody>
        </p:sp>
        <p:sp>
          <p:nvSpPr>
            <p:cNvPr id="27783" name="Line 135"/>
            <p:cNvSpPr>
              <a:spLocks noChangeShapeType="1"/>
            </p:cNvSpPr>
            <p:nvPr/>
          </p:nvSpPr>
          <p:spPr bwMode="auto">
            <a:xfrm flipH="1">
              <a:off x="486" y="2363"/>
              <a:ext cx="23" cy="0"/>
            </a:xfrm>
            <a:prstGeom prst="line">
              <a:avLst/>
            </a:prstGeom>
            <a:noFill/>
            <a:ln w="19050">
              <a:solidFill>
                <a:srgbClr val="FFFFFF"/>
              </a:solidFill>
              <a:round/>
              <a:headEnd/>
              <a:tailEnd/>
            </a:ln>
          </p:spPr>
          <p:txBody>
            <a:bodyPr/>
            <a:lstStyle/>
            <a:p>
              <a:endParaRPr lang="en-US"/>
            </a:p>
          </p:txBody>
        </p:sp>
      </p:grpSp>
      <p:sp>
        <p:nvSpPr>
          <p:cNvPr id="27668" name="Freeform 75"/>
          <p:cNvSpPr>
            <a:spLocks/>
          </p:cNvSpPr>
          <p:nvPr/>
        </p:nvSpPr>
        <p:spPr bwMode="auto">
          <a:xfrm>
            <a:off x="5176838" y="2336800"/>
            <a:ext cx="3752850" cy="3311525"/>
          </a:xfrm>
          <a:custGeom>
            <a:avLst/>
            <a:gdLst>
              <a:gd name="T0" fmla="*/ 0 w 668"/>
              <a:gd name="T1" fmla="*/ 0 h 640"/>
              <a:gd name="T2" fmla="*/ 0 w 668"/>
              <a:gd name="T3" fmla="*/ 2147483647 h 640"/>
              <a:gd name="T4" fmla="*/ 2147483647 w 668"/>
              <a:gd name="T5" fmla="*/ 2147483647 h 640"/>
              <a:gd name="T6" fmla="*/ 0 60000 65536"/>
              <a:gd name="T7" fmla="*/ 0 60000 65536"/>
              <a:gd name="T8" fmla="*/ 0 60000 65536"/>
              <a:gd name="T9" fmla="*/ 0 w 668"/>
              <a:gd name="T10" fmla="*/ 0 h 640"/>
              <a:gd name="T11" fmla="*/ 668 w 668"/>
              <a:gd name="T12" fmla="*/ 640 h 640"/>
            </a:gdLst>
            <a:ahLst/>
            <a:cxnLst>
              <a:cxn ang="T6">
                <a:pos x="T0" y="T1"/>
              </a:cxn>
              <a:cxn ang="T7">
                <a:pos x="T2" y="T3"/>
              </a:cxn>
              <a:cxn ang="T8">
                <a:pos x="T4" y="T5"/>
              </a:cxn>
            </a:cxnLst>
            <a:rect l="T9" t="T10" r="T11" b="T12"/>
            <a:pathLst>
              <a:path w="668" h="640">
                <a:moveTo>
                  <a:pt x="0" y="0"/>
                </a:moveTo>
                <a:lnTo>
                  <a:pt x="0" y="640"/>
                </a:lnTo>
                <a:lnTo>
                  <a:pt x="668" y="640"/>
                </a:lnTo>
              </a:path>
            </a:pathLst>
          </a:custGeom>
          <a:ln>
            <a:headEnd/>
            <a:tailEnd/>
          </a:ln>
        </p:spPr>
        <p:style>
          <a:lnRef idx="1">
            <a:schemeClr val="dk1"/>
          </a:lnRef>
          <a:fillRef idx="0">
            <a:schemeClr val="dk1"/>
          </a:fillRef>
          <a:effectRef idx="0">
            <a:schemeClr val="dk1"/>
          </a:effectRef>
          <a:fontRef idx="minor">
            <a:schemeClr val="tx1"/>
          </a:fontRef>
        </p:style>
        <p:txBody>
          <a:bodyPr/>
          <a:lstStyle/>
          <a:p>
            <a:endParaRPr lang="en-US"/>
          </a:p>
        </p:txBody>
      </p:sp>
      <p:grpSp>
        <p:nvGrpSpPr>
          <p:cNvPr id="9" name="Group 76"/>
          <p:cNvGrpSpPr>
            <a:grpSpLocks/>
          </p:cNvGrpSpPr>
          <p:nvPr/>
        </p:nvGrpSpPr>
        <p:grpSpPr bwMode="auto">
          <a:xfrm>
            <a:off x="5195888" y="5643563"/>
            <a:ext cx="3725862" cy="53975"/>
            <a:chOff x="520" y="2488"/>
            <a:chExt cx="2347" cy="35"/>
          </a:xfrm>
        </p:grpSpPr>
        <p:sp>
          <p:nvSpPr>
            <p:cNvPr id="27765" name="Line 135"/>
            <p:cNvSpPr>
              <a:spLocks noChangeShapeType="1"/>
            </p:cNvSpPr>
            <p:nvPr/>
          </p:nvSpPr>
          <p:spPr bwMode="auto">
            <a:xfrm rot="5400000" flipH="1">
              <a:off x="2179" y="2505"/>
              <a:ext cx="34" cy="0"/>
            </a:xfrm>
            <a:prstGeom prst="line">
              <a:avLst/>
            </a:prstGeom>
            <a:noFill/>
            <a:ln w="19050">
              <a:solidFill>
                <a:srgbClr val="FFFFFF"/>
              </a:solidFill>
              <a:round/>
              <a:headEnd/>
              <a:tailEnd/>
            </a:ln>
          </p:spPr>
          <p:txBody>
            <a:bodyPr/>
            <a:lstStyle/>
            <a:p>
              <a:endParaRPr lang="en-US"/>
            </a:p>
          </p:txBody>
        </p:sp>
        <p:sp>
          <p:nvSpPr>
            <p:cNvPr id="27766" name="Line 135"/>
            <p:cNvSpPr>
              <a:spLocks noChangeShapeType="1"/>
            </p:cNvSpPr>
            <p:nvPr/>
          </p:nvSpPr>
          <p:spPr bwMode="auto">
            <a:xfrm rot="5400000" flipH="1">
              <a:off x="1508" y="2505"/>
              <a:ext cx="34" cy="0"/>
            </a:xfrm>
            <a:prstGeom prst="line">
              <a:avLst/>
            </a:prstGeom>
            <a:noFill/>
            <a:ln w="19050">
              <a:solidFill>
                <a:srgbClr val="FFFFFF"/>
              </a:solidFill>
              <a:round/>
              <a:headEnd/>
              <a:tailEnd/>
            </a:ln>
          </p:spPr>
          <p:txBody>
            <a:bodyPr/>
            <a:lstStyle/>
            <a:p>
              <a:endParaRPr lang="en-US"/>
            </a:p>
          </p:txBody>
        </p:sp>
        <p:sp>
          <p:nvSpPr>
            <p:cNvPr id="27767" name="Line 135"/>
            <p:cNvSpPr>
              <a:spLocks noChangeShapeType="1"/>
            </p:cNvSpPr>
            <p:nvPr/>
          </p:nvSpPr>
          <p:spPr bwMode="auto">
            <a:xfrm rot="5400000" flipH="1">
              <a:off x="1173" y="2505"/>
              <a:ext cx="34" cy="0"/>
            </a:xfrm>
            <a:prstGeom prst="line">
              <a:avLst/>
            </a:prstGeom>
            <a:noFill/>
            <a:ln w="19050">
              <a:solidFill>
                <a:srgbClr val="FFFFFF"/>
              </a:solidFill>
              <a:round/>
              <a:headEnd/>
              <a:tailEnd/>
            </a:ln>
          </p:spPr>
          <p:txBody>
            <a:bodyPr/>
            <a:lstStyle/>
            <a:p>
              <a:endParaRPr lang="en-US"/>
            </a:p>
          </p:txBody>
        </p:sp>
        <p:sp>
          <p:nvSpPr>
            <p:cNvPr id="27768" name="Line 135"/>
            <p:cNvSpPr>
              <a:spLocks noChangeShapeType="1"/>
            </p:cNvSpPr>
            <p:nvPr/>
          </p:nvSpPr>
          <p:spPr bwMode="auto">
            <a:xfrm rot="5400000" flipH="1">
              <a:off x="503" y="2505"/>
              <a:ext cx="34" cy="0"/>
            </a:xfrm>
            <a:prstGeom prst="line">
              <a:avLst/>
            </a:prstGeom>
            <a:noFill/>
            <a:ln w="19050">
              <a:solidFill>
                <a:srgbClr val="FFFFFF"/>
              </a:solidFill>
              <a:round/>
              <a:headEnd/>
              <a:tailEnd/>
            </a:ln>
          </p:spPr>
          <p:txBody>
            <a:bodyPr/>
            <a:lstStyle/>
            <a:p>
              <a:endParaRPr lang="en-US"/>
            </a:p>
          </p:txBody>
        </p:sp>
        <p:sp>
          <p:nvSpPr>
            <p:cNvPr id="27769" name="Line 135"/>
            <p:cNvSpPr>
              <a:spLocks noChangeShapeType="1"/>
            </p:cNvSpPr>
            <p:nvPr/>
          </p:nvSpPr>
          <p:spPr bwMode="auto">
            <a:xfrm rot="5400000" flipH="1">
              <a:off x="1844" y="2506"/>
              <a:ext cx="34" cy="0"/>
            </a:xfrm>
            <a:prstGeom prst="line">
              <a:avLst/>
            </a:prstGeom>
            <a:noFill/>
            <a:ln w="19050">
              <a:solidFill>
                <a:srgbClr val="FFFFFF"/>
              </a:solidFill>
              <a:round/>
              <a:headEnd/>
              <a:tailEnd/>
            </a:ln>
          </p:spPr>
          <p:txBody>
            <a:bodyPr/>
            <a:lstStyle/>
            <a:p>
              <a:endParaRPr lang="en-US"/>
            </a:p>
          </p:txBody>
        </p:sp>
        <p:sp>
          <p:nvSpPr>
            <p:cNvPr id="27770" name="Line 135"/>
            <p:cNvSpPr>
              <a:spLocks noChangeShapeType="1"/>
            </p:cNvSpPr>
            <p:nvPr/>
          </p:nvSpPr>
          <p:spPr bwMode="auto">
            <a:xfrm rot="5400000" flipH="1">
              <a:off x="838" y="2506"/>
              <a:ext cx="34" cy="0"/>
            </a:xfrm>
            <a:prstGeom prst="line">
              <a:avLst/>
            </a:prstGeom>
            <a:noFill/>
            <a:ln w="19050">
              <a:solidFill>
                <a:srgbClr val="FFFFFF"/>
              </a:solidFill>
              <a:round/>
              <a:headEnd/>
              <a:tailEnd/>
            </a:ln>
          </p:spPr>
          <p:txBody>
            <a:bodyPr/>
            <a:lstStyle/>
            <a:p>
              <a:endParaRPr lang="en-US"/>
            </a:p>
          </p:txBody>
        </p:sp>
        <p:sp>
          <p:nvSpPr>
            <p:cNvPr id="27771" name="Line 135"/>
            <p:cNvSpPr>
              <a:spLocks noChangeShapeType="1"/>
            </p:cNvSpPr>
            <p:nvPr/>
          </p:nvSpPr>
          <p:spPr bwMode="auto">
            <a:xfrm rot="5400000" flipH="1">
              <a:off x="2850" y="2505"/>
              <a:ext cx="34" cy="0"/>
            </a:xfrm>
            <a:prstGeom prst="line">
              <a:avLst/>
            </a:prstGeom>
            <a:noFill/>
            <a:ln w="19050">
              <a:solidFill>
                <a:srgbClr val="FFFFFF"/>
              </a:solidFill>
              <a:round/>
              <a:headEnd/>
              <a:tailEnd/>
            </a:ln>
          </p:spPr>
          <p:txBody>
            <a:bodyPr/>
            <a:lstStyle/>
            <a:p>
              <a:endParaRPr lang="en-US"/>
            </a:p>
          </p:txBody>
        </p:sp>
        <p:sp>
          <p:nvSpPr>
            <p:cNvPr id="27772" name="Line 135"/>
            <p:cNvSpPr>
              <a:spLocks noChangeShapeType="1"/>
            </p:cNvSpPr>
            <p:nvPr/>
          </p:nvSpPr>
          <p:spPr bwMode="auto">
            <a:xfrm rot="5400000" flipH="1">
              <a:off x="2514" y="2506"/>
              <a:ext cx="34" cy="0"/>
            </a:xfrm>
            <a:prstGeom prst="line">
              <a:avLst/>
            </a:prstGeom>
            <a:noFill/>
            <a:ln w="19050">
              <a:solidFill>
                <a:srgbClr val="FFFFFF"/>
              </a:solidFill>
              <a:round/>
              <a:headEnd/>
              <a:tailEnd/>
            </a:ln>
          </p:spPr>
          <p:txBody>
            <a:bodyPr/>
            <a:lstStyle/>
            <a:p>
              <a:endParaRPr lang="en-US"/>
            </a:p>
          </p:txBody>
        </p:sp>
      </p:grpSp>
      <p:sp>
        <p:nvSpPr>
          <p:cNvPr id="27670" name="TextBox 13"/>
          <p:cNvSpPr txBox="1">
            <a:spLocks noChangeArrowheads="1"/>
          </p:cNvSpPr>
          <p:nvPr/>
        </p:nvSpPr>
        <p:spPr bwMode="auto">
          <a:xfrm>
            <a:off x="1736725" y="1216025"/>
            <a:ext cx="1676400" cy="366713"/>
          </a:xfrm>
          <a:prstGeom prst="rect">
            <a:avLst/>
          </a:prstGeom>
          <a:noFill/>
          <a:ln w="9525">
            <a:noFill/>
            <a:miter lim="800000"/>
            <a:headEnd/>
            <a:tailEnd/>
          </a:ln>
        </p:spPr>
        <p:txBody>
          <a:bodyPr wrap="none">
            <a:spAutoFit/>
          </a:bodyPr>
          <a:lstStyle/>
          <a:p>
            <a:pPr algn="ctr" defTabSz="457200" eaLnBrk="1" hangingPunct="1"/>
            <a:r>
              <a:rPr lang="en-US" sz="1800" b="1" dirty="0">
                <a:latin typeface="Arial" pitchFamily="34" charset="0"/>
              </a:rPr>
              <a:t>PFS: HR=0.53</a:t>
            </a:r>
          </a:p>
        </p:txBody>
      </p:sp>
      <p:sp>
        <p:nvSpPr>
          <p:cNvPr id="27671" name="TextBox 14"/>
          <p:cNvSpPr txBox="1">
            <a:spLocks noChangeArrowheads="1"/>
          </p:cNvSpPr>
          <p:nvPr/>
        </p:nvSpPr>
        <p:spPr bwMode="auto">
          <a:xfrm>
            <a:off x="6251575" y="1216025"/>
            <a:ext cx="1625600" cy="366713"/>
          </a:xfrm>
          <a:prstGeom prst="rect">
            <a:avLst/>
          </a:prstGeom>
          <a:noFill/>
          <a:ln w="9525">
            <a:noFill/>
            <a:miter lim="800000"/>
            <a:headEnd/>
            <a:tailEnd/>
          </a:ln>
        </p:spPr>
        <p:txBody>
          <a:bodyPr wrap="none">
            <a:spAutoFit/>
          </a:bodyPr>
          <a:lstStyle/>
          <a:p>
            <a:pPr algn="ctr" defTabSz="457200" eaLnBrk="1" hangingPunct="1"/>
            <a:r>
              <a:rPr lang="en-US" sz="1800" b="1" dirty="0">
                <a:latin typeface="Arial" pitchFamily="34" charset="0"/>
              </a:rPr>
              <a:t>OS: HR=0.37</a:t>
            </a:r>
            <a:r>
              <a:rPr lang="en-US" sz="1800" dirty="0">
                <a:latin typeface="Arial" pitchFamily="34" charset="0"/>
              </a:rPr>
              <a:t> </a:t>
            </a:r>
          </a:p>
        </p:txBody>
      </p:sp>
      <p:sp>
        <p:nvSpPr>
          <p:cNvPr id="27673" name="Line 287"/>
          <p:cNvSpPr>
            <a:spLocks noChangeShapeType="1"/>
          </p:cNvSpPr>
          <p:nvPr/>
        </p:nvSpPr>
        <p:spPr bwMode="auto">
          <a:xfrm>
            <a:off x="2768600" y="2200275"/>
            <a:ext cx="1549400" cy="0"/>
          </a:xfrm>
          <a:prstGeom prst="line">
            <a:avLst/>
          </a:prstGeom>
          <a:noFill/>
          <a:ln w="19050">
            <a:solidFill>
              <a:schemeClr val="bg1"/>
            </a:solidFill>
            <a:round/>
            <a:headEnd/>
            <a:tailEnd/>
          </a:ln>
        </p:spPr>
        <p:txBody>
          <a:bodyPr/>
          <a:lstStyle/>
          <a:p>
            <a:endParaRPr lang="en-US"/>
          </a:p>
        </p:txBody>
      </p:sp>
      <p:sp>
        <p:nvSpPr>
          <p:cNvPr id="27674" name="Line 288"/>
          <p:cNvSpPr>
            <a:spLocks noChangeShapeType="1"/>
          </p:cNvSpPr>
          <p:nvPr/>
        </p:nvSpPr>
        <p:spPr bwMode="auto">
          <a:xfrm>
            <a:off x="7391400" y="2200275"/>
            <a:ext cx="1549400" cy="0"/>
          </a:xfrm>
          <a:prstGeom prst="line">
            <a:avLst/>
          </a:prstGeom>
          <a:noFill/>
          <a:ln w="19050">
            <a:solidFill>
              <a:schemeClr val="bg1"/>
            </a:solidFill>
            <a:round/>
            <a:headEnd/>
            <a:tailEnd/>
          </a:ln>
        </p:spPr>
        <p:txBody>
          <a:bodyPr/>
          <a:lstStyle/>
          <a:p>
            <a:endParaRPr lang="en-US"/>
          </a:p>
        </p:txBody>
      </p:sp>
      <p:sp>
        <p:nvSpPr>
          <p:cNvPr id="27675" name="Rectangle 419"/>
          <p:cNvSpPr>
            <a:spLocks noChangeArrowheads="1"/>
          </p:cNvSpPr>
          <p:nvPr/>
        </p:nvSpPr>
        <p:spPr bwMode="auto">
          <a:xfrm>
            <a:off x="3608388" y="1797050"/>
            <a:ext cx="731837" cy="1347788"/>
          </a:xfrm>
          <a:prstGeom prst="rect">
            <a:avLst/>
          </a:prstGeom>
          <a:noFill/>
          <a:ln w="9525">
            <a:noFill/>
            <a:miter lim="800000"/>
            <a:headEnd/>
            <a:tailEnd/>
          </a:ln>
        </p:spPr>
        <p:txBody>
          <a:bodyPr wrap="none" lIns="0" tIns="0" rIns="0" bIns="0">
            <a:spAutoFit/>
          </a:bodyPr>
          <a:lstStyle/>
          <a:p>
            <a:pPr algn="ctr" eaLnBrk="1" hangingPunct="1">
              <a:spcAft>
                <a:spcPct val="30000"/>
              </a:spcAft>
            </a:pPr>
            <a:r>
              <a:rPr lang="en-US" sz="1200" b="1" dirty="0" err="1">
                <a:solidFill>
                  <a:schemeClr val="tx2">
                    <a:lumMod val="60000"/>
                    <a:lumOff val="40000"/>
                  </a:schemeClr>
                </a:solidFill>
                <a:latin typeface="Arial" pitchFamily="34" charset="0"/>
              </a:rPr>
              <a:t>MetMAb</a:t>
            </a:r>
            <a:r>
              <a:rPr lang="en-US" sz="1200" b="1" dirty="0">
                <a:solidFill>
                  <a:schemeClr val="tx2">
                    <a:lumMod val="60000"/>
                    <a:lumOff val="40000"/>
                  </a:schemeClr>
                </a:solidFill>
                <a:latin typeface="Arial" pitchFamily="34" charset="0"/>
              </a:rPr>
              <a:t> +</a:t>
            </a:r>
            <a:br>
              <a:rPr lang="en-US" sz="1200" b="1" dirty="0">
                <a:solidFill>
                  <a:schemeClr val="tx2">
                    <a:lumMod val="60000"/>
                    <a:lumOff val="40000"/>
                  </a:schemeClr>
                </a:solidFill>
                <a:latin typeface="Arial" pitchFamily="34" charset="0"/>
              </a:rPr>
            </a:br>
            <a:r>
              <a:rPr lang="en-US" sz="1200" b="1" dirty="0" err="1">
                <a:solidFill>
                  <a:schemeClr val="tx2">
                    <a:lumMod val="60000"/>
                    <a:lumOff val="40000"/>
                  </a:schemeClr>
                </a:solidFill>
                <a:latin typeface="Arial" pitchFamily="34" charset="0"/>
              </a:rPr>
              <a:t>erlotinib</a:t>
            </a:r>
            <a:endParaRPr lang="en-US" sz="1200" b="1" dirty="0">
              <a:solidFill>
                <a:schemeClr val="tx2">
                  <a:lumMod val="60000"/>
                  <a:lumOff val="40000"/>
                </a:schemeClr>
              </a:solidFill>
              <a:latin typeface="Arial" pitchFamily="34" charset="0"/>
            </a:endParaRPr>
          </a:p>
          <a:p>
            <a:pPr algn="ctr" eaLnBrk="1" hangingPunct="1"/>
            <a:r>
              <a:rPr lang="en-US" sz="1200" b="1" dirty="0">
                <a:latin typeface="Arial" pitchFamily="34" charset="0"/>
              </a:rPr>
              <a:t>2.9</a:t>
            </a:r>
          </a:p>
          <a:p>
            <a:pPr algn="ctr" eaLnBrk="1" hangingPunct="1"/>
            <a:endParaRPr lang="en-US" sz="1200" b="1" dirty="0">
              <a:latin typeface="Arial" pitchFamily="34" charset="0"/>
            </a:endParaRPr>
          </a:p>
          <a:p>
            <a:pPr algn="ctr" eaLnBrk="1" hangingPunct="1"/>
            <a:endParaRPr lang="en-US" sz="1200" b="1" dirty="0">
              <a:latin typeface="Arial" pitchFamily="34" charset="0"/>
            </a:endParaRPr>
          </a:p>
          <a:p>
            <a:pPr algn="ctr" eaLnBrk="1" hangingPunct="1"/>
            <a:endParaRPr lang="en-US" sz="1200" b="1" dirty="0">
              <a:latin typeface="Arial" pitchFamily="34" charset="0"/>
            </a:endParaRPr>
          </a:p>
          <a:p>
            <a:pPr algn="ctr" eaLnBrk="1" hangingPunct="1"/>
            <a:r>
              <a:rPr lang="en-US" sz="1200" b="1" dirty="0">
                <a:latin typeface="Arial" pitchFamily="34" charset="0"/>
              </a:rPr>
              <a:t>20</a:t>
            </a:r>
          </a:p>
        </p:txBody>
      </p:sp>
      <p:grpSp>
        <p:nvGrpSpPr>
          <p:cNvPr id="10" name="Group 64"/>
          <p:cNvGrpSpPr>
            <a:grpSpLocks/>
          </p:cNvGrpSpPr>
          <p:nvPr/>
        </p:nvGrpSpPr>
        <p:grpSpPr bwMode="auto">
          <a:xfrm>
            <a:off x="703263" y="2271713"/>
            <a:ext cx="3468687" cy="3308350"/>
            <a:chOff x="483" y="1219"/>
            <a:chExt cx="2185" cy="1598"/>
          </a:xfrm>
        </p:grpSpPr>
        <p:sp>
          <p:nvSpPr>
            <p:cNvPr id="27730" name="Line 38"/>
            <p:cNvSpPr>
              <a:spLocks noChangeShapeType="1"/>
            </p:cNvSpPr>
            <p:nvPr/>
          </p:nvSpPr>
          <p:spPr bwMode="auto">
            <a:xfrm flipH="1">
              <a:off x="611" y="1426"/>
              <a:ext cx="58" cy="1"/>
            </a:xfrm>
            <a:prstGeom prst="line">
              <a:avLst/>
            </a:prstGeom>
            <a:noFill/>
            <a:ln w="19050">
              <a:solidFill>
                <a:srgbClr val="FFFFFF"/>
              </a:solidFill>
              <a:round/>
              <a:headEnd/>
              <a:tailEnd/>
            </a:ln>
          </p:spPr>
          <p:txBody>
            <a:bodyPr/>
            <a:lstStyle/>
            <a:p>
              <a:endParaRPr lang="en-US"/>
            </a:p>
          </p:txBody>
        </p:sp>
        <p:sp>
          <p:nvSpPr>
            <p:cNvPr id="27731" name="Line 39"/>
            <p:cNvSpPr>
              <a:spLocks noChangeShapeType="1"/>
            </p:cNvSpPr>
            <p:nvPr/>
          </p:nvSpPr>
          <p:spPr bwMode="auto">
            <a:xfrm>
              <a:off x="639" y="1383"/>
              <a:ext cx="1" cy="83"/>
            </a:xfrm>
            <a:prstGeom prst="line">
              <a:avLst/>
            </a:prstGeom>
            <a:noFill/>
            <a:ln w="19050">
              <a:solidFill>
                <a:srgbClr val="FFFFFF"/>
              </a:solidFill>
              <a:round/>
              <a:headEnd/>
              <a:tailEnd/>
            </a:ln>
          </p:spPr>
          <p:txBody>
            <a:bodyPr/>
            <a:lstStyle/>
            <a:p>
              <a:endParaRPr lang="en-US"/>
            </a:p>
          </p:txBody>
        </p:sp>
        <p:sp>
          <p:nvSpPr>
            <p:cNvPr id="27732" name="Line 44"/>
            <p:cNvSpPr>
              <a:spLocks noChangeShapeType="1"/>
            </p:cNvSpPr>
            <p:nvPr/>
          </p:nvSpPr>
          <p:spPr bwMode="auto">
            <a:xfrm flipH="1">
              <a:off x="585" y="1305"/>
              <a:ext cx="57" cy="1"/>
            </a:xfrm>
            <a:prstGeom prst="line">
              <a:avLst/>
            </a:prstGeom>
            <a:noFill/>
            <a:ln w="19050">
              <a:solidFill>
                <a:srgbClr val="FFFFFF"/>
              </a:solidFill>
              <a:round/>
              <a:headEnd/>
              <a:tailEnd/>
            </a:ln>
          </p:spPr>
          <p:txBody>
            <a:bodyPr/>
            <a:lstStyle/>
            <a:p>
              <a:endParaRPr lang="en-US"/>
            </a:p>
          </p:txBody>
        </p:sp>
        <p:sp>
          <p:nvSpPr>
            <p:cNvPr id="27733" name="Line 45"/>
            <p:cNvSpPr>
              <a:spLocks noChangeShapeType="1"/>
            </p:cNvSpPr>
            <p:nvPr/>
          </p:nvSpPr>
          <p:spPr bwMode="auto">
            <a:xfrm>
              <a:off x="615" y="1265"/>
              <a:ext cx="0" cy="83"/>
            </a:xfrm>
            <a:prstGeom prst="line">
              <a:avLst/>
            </a:prstGeom>
            <a:noFill/>
            <a:ln w="19050">
              <a:solidFill>
                <a:srgbClr val="FFFFFF"/>
              </a:solidFill>
              <a:round/>
              <a:headEnd/>
              <a:tailEnd/>
            </a:ln>
          </p:spPr>
          <p:txBody>
            <a:bodyPr/>
            <a:lstStyle/>
            <a:p>
              <a:endParaRPr lang="en-US"/>
            </a:p>
          </p:txBody>
        </p:sp>
        <p:sp>
          <p:nvSpPr>
            <p:cNvPr id="27734" name="Line 46"/>
            <p:cNvSpPr>
              <a:spLocks noChangeShapeType="1"/>
            </p:cNvSpPr>
            <p:nvPr/>
          </p:nvSpPr>
          <p:spPr bwMode="auto">
            <a:xfrm flipH="1">
              <a:off x="620" y="1500"/>
              <a:ext cx="56" cy="1"/>
            </a:xfrm>
            <a:prstGeom prst="line">
              <a:avLst/>
            </a:prstGeom>
            <a:noFill/>
            <a:ln w="19050">
              <a:solidFill>
                <a:srgbClr val="FFFFFF"/>
              </a:solidFill>
              <a:round/>
              <a:headEnd/>
              <a:tailEnd/>
            </a:ln>
          </p:spPr>
          <p:txBody>
            <a:bodyPr/>
            <a:lstStyle/>
            <a:p>
              <a:endParaRPr lang="en-US"/>
            </a:p>
          </p:txBody>
        </p:sp>
        <p:sp>
          <p:nvSpPr>
            <p:cNvPr id="27735" name="Line 47"/>
            <p:cNvSpPr>
              <a:spLocks noChangeShapeType="1"/>
            </p:cNvSpPr>
            <p:nvPr/>
          </p:nvSpPr>
          <p:spPr bwMode="auto">
            <a:xfrm>
              <a:off x="648" y="1458"/>
              <a:ext cx="1" cy="83"/>
            </a:xfrm>
            <a:prstGeom prst="line">
              <a:avLst/>
            </a:prstGeom>
            <a:noFill/>
            <a:ln w="19050">
              <a:solidFill>
                <a:srgbClr val="FFFFFF"/>
              </a:solidFill>
              <a:round/>
              <a:headEnd/>
              <a:tailEnd/>
            </a:ln>
          </p:spPr>
          <p:txBody>
            <a:bodyPr/>
            <a:lstStyle/>
            <a:p>
              <a:endParaRPr lang="en-US"/>
            </a:p>
          </p:txBody>
        </p:sp>
        <p:sp>
          <p:nvSpPr>
            <p:cNvPr id="27736" name="Line 48"/>
            <p:cNvSpPr>
              <a:spLocks noChangeShapeType="1"/>
            </p:cNvSpPr>
            <p:nvPr/>
          </p:nvSpPr>
          <p:spPr bwMode="auto">
            <a:xfrm flipH="1">
              <a:off x="627" y="1602"/>
              <a:ext cx="58" cy="0"/>
            </a:xfrm>
            <a:prstGeom prst="line">
              <a:avLst/>
            </a:prstGeom>
            <a:noFill/>
            <a:ln w="19050">
              <a:solidFill>
                <a:srgbClr val="FFFFFF"/>
              </a:solidFill>
              <a:round/>
              <a:headEnd/>
              <a:tailEnd/>
            </a:ln>
          </p:spPr>
          <p:txBody>
            <a:bodyPr/>
            <a:lstStyle/>
            <a:p>
              <a:endParaRPr lang="en-US"/>
            </a:p>
          </p:txBody>
        </p:sp>
        <p:sp>
          <p:nvSpPr>
            <p:cNvPr id="27737" name="Line 49"/>
            <p:cNvSpPr>
              <a:spLocks noChangeShapeType="1"/>
            </p:cNvSpPr>
            <p:nvPr/>
          </p:nvSpPr>
          <p:spPr bwMode="auto">
            <a:xfrm>
              <a:off x="656" y="1560"/>
              <a:ext cx="1" cy="84"/>
            </a:xfrm>
            <a:prstGeom prst="line">
              <a:avLst/>
            </a:prstGeom>
            <a:noFill/>
            <a:ln w="19050">
              <a:solidFill>
                <a:srgbClr val="FFFFFF"/>
              </a:solidFill>
              <a:round/>
              <a:headEnd/>
              <a:tailEnd/>
            </a:ln>
          </p:spPr>
          <p:txBody>
            <a:bodyPr/>
            <a:lstStyle/>
            <a:p>
              <a:endParaRPr lang="en-US"/>
            </a:p>
          </p:txBody>
        </p:sp>
        <p:sp>
          <p:nvSpPr>
            <p:cNvPr id="27738" name="Line 50"/>
            <p:cNvSpPr>
              <a:spLocks noChangeShapeType="1"/>
            </p:cNvSpPr>
            <p:nvPr/>
          </p:nvSpPr>
          <p:spPr bwMode="auto">
            <a:xfrm flipH="1">
              <a:off x="632" y="1602"/>
              <a:ext cx="57" cy="0"/>
            </a:xfrm>
            <a:prstGeom prst="line">
              <a:avLst/>
            </a:prstGeom>
            <a:noFill/>
            <a:ln w="19050">
              <a:solidFill>
                <a:srgbClr val="FFFFFF"/>
              </a:solidFill>
              <a:round/>
              <a:headEnd/>
              <a:tailEnd/>
            </a:ln>
          </p:spPr>
          <p:txBody>
            <a:bodyPr/>
            <a:lstStyle/>
            <a:p>
              <a:endParaRPr lang="en-US"/>
            </a:p>
          </p:txBody>
        </p:sp>
        <p:sp>
          <p:nvSpPr>
            <p:cNvPr id="27739" name="Line 51"/>
            <p:cNvSpPr>
              <a:spLocks noChangeShapeType="1"/>
            </p:cNvSpPr>
            <p:nvPr/>
          </p:nvSpPr>
          <p:spPr bwMode="auto">
            <a:xfrm>
              <a:off x="660" y="1560"/>
              <a:ext cx="1" cy="84"/>
            </a:xfrm>
            <a:prstGeom prst="line">
              <a:avLst/>
            </a:prstGeom>
            <a:noFill/>
            <a:ln w="19050">
              <a:solidFill>
                <a:srgbClr val="FFFFFF"/>
              </a:solidFill>
              <a:round/>
              <a:headEnd/>
              <a:tailEnd/>
            </a:ln>
          </p:spPr>
          <p:txBody>
            <a:bodyPr/>
            <a:lstStyle/>
            <a:p>
              <a:endParaRPr lang="en-US"/>
            </a:p>
          </p:txBody>
        </p:sp>
        <p:sp>
          <p:nvSpPr>
            <p:cNvPr id="27740" name="Line 52"/>
            <p:cNvSpPr>
              <a:spLocks noChangeShapeType="1"/>
            </p:cNvSpPr>
            <p:nvPr/>
          </p:nvSpPr>
          <p:spPr bwMode="auto">
            <a:xfrm flipH="1">
              <a:off x="653" y="1823"/>
              <a:ext cx="57" cy="1"/>
            </a:xfrm>
            <a:prstGeom prst="line">
              <a:avLst/>
            </a:prstGeom>
            <a:noFill/>
            <a:ln w="19050">
              <a:solidFill>
                <a:srgbClr val="FFFFFF"/>
              </a:solidFill>
              <a:round/>
              <a:headEnd/>
              <a:tailEnd/>
            </a:ln>
          </p:spPr>
          <p:txBody>
            <a:bodyPr/>
            <a:lstStyle/>
            <a:p>
              <a:endParaRPr lang="en-US"/>
            </a:p>
          </p:txBody>
        </p:sp>
        <p:sp>
          <p:nvSpPr>
            <p:cNvPr id="27741" name="Line 53"/>
            <p:cNvSpPr>
              <a:spLocks noChangeShapeType="1"/>
            </p:cNvSpPr>
            <p:nvPr/>
          </p:nvSpPr>
          <p:spPr bwMode="auto">
            <a:xfrm>
              <a:off x="682" y="1781"/>
              <a:ext cx="0" cy="83"/>
            </a:xfrm>
            <a:prstGeom prst="line">
              <a:avLst/>
            </a:prstGeom>
            <a:noFill/>
            <a:ln w="19050">
              <a:solidFill>
                <a:srgbClr val="FFFFFF"/>
              </a:solidFill>
              <a:round/>
              <a:headEnd/>
              <a:tailEnd/>
            </a:ln>
          </p:spPr>
          <p:txBody>
            <a:bodyPr/>
            <a:lstStyle/>
            <a:p>
              <a:endParaRPr lang="en-US"/>
            </a:p>
          </p:txBody>
        </p:sp>
        <p:sp>
          <p:nvSpPr>
            <p:cNvPr id="27742" name="Line 54"/>
            <p:cNvSpPr>
              <a:spLocks noChangeShapeType="1"/>
            </p:cNvSpPr>
            <p:nvPr/>
          </p:nvSpPr>
          <p:spPr bwMode="auto">
            <a:xfrm flipH="1">
              <a:off x="790" y="1881"/>
              <a:ext cx="57" cy="1"/>
            </a:xfrm>
            <a:prstGeom prst="line">
              <a:avLst/>
            </a:prstGeom>
            <a:noFill/>
            <a:ln w="19050">
              <a:solidFill>
                <a:srgbClr val="FFFFFF"/>
              </a:solidFill>
              <a:round/>
              <a:headEnd/>
              <a:tailEnd/>
            </a:ln>
          </p:spPr>
          <p:txBody>
            <a:bodyPr/>
            <a:lstStyle/>
            <a:p>
              <a:endParaRPr lang="en-US"/>
            </a:p>
          </p:txBody>
        </p:sp>
        <p:sp>
          <p:nvSpPr>
            <p:cNvPr id="27743" name="Line 55"/>
            <p:cNvSpPr>
              <a:spLocks noChangeShapeType="1"/>
            </p:cNvSpPr>
            <p:nvPr/>
          </p:nvSpPr>
          <p:spPr bwMode="auto">
            <a:xfrm>
              <a:off x="819" y="1841"/>
              <a:ext cx="1" cy="83"/>
            </a:xfrm>
            <a:prstGeom prst="line">
              <a:avLst/>
            </a:prstGeom>
            <a:noFill/>
            <a:ln w="19050">
              <a:solidFill>
                <a:srgbClr val="FFFFFF"/>
              </a:solidFill>
              <a:round/>
              <a:headEnd/>
              <a:tailEnd/>
            </a:ln>
          </p:spPr>
          <p:txBody>
            <a:bodyPr/>
            <a:lstStyle/>
            <a:p>
              <a:endParaRPr lang="en-US"/>
            </a:p>
          </p:txBody>
        </p:sp>
        <p:sp>
          <p:nvSpPr>
            <p:cNvPr id="27744" name="Line 56"/>
            <p:cNvSpPr>
              <a:spLocks noChangeShapeType="1"/>
            </p:cNvSpPr>
            <p:nvPr/>
          </p:nvSpPr>
          <p:spPr bwMode="auto">
            <a:xfrm flipH="1">
              <a:off x="1342" y="2379"/>
              <a:ext cx="57" cy="1"/>
            </a:xfrm>
            <a:prstGeom prst="line">
              <a:avLst/>
            </a:prstGeom>
            <a:noFill/>
            <a:ln w="19050">
              <a:solidFill>
                <a:srgbClr val="FFFFFF"/>
              </a:solidFill>
              <a:round/>
              <a:headEnd/>
              <a:tailEnd/>
            </a:ln>
          </p:spPr>
          <p:txBody>
            <a:bodyPr/>
            <a:lstStyle/>
            <a:p>
              <a:endParaRPr lang="en-US"/>
            </a:p>
          </p:txBody>
        </p:sp>
        <p:sp>
          <p:nvSpPr>
            <p:cNvPr id="27745" name="Line 57"/>
            <p:cNvSpPr>
              <a:spLocks noChangeShapeType="1"/>
            </p:cNvSpPr>
            <p:nvPr/>
          </p:nvSpPr>
          <p:spPr bwMode="auto">
            <a:xfrm>
              <a:off x="1370" y="2339"/>
              <a:ext cx="1" cy="83"/>
            </a:xfrm>
            <a:prstGeom prst="line">
              <a:avLst/>
            </a:prstGeom>
            <a:noFill/>
            <a:ln w="19050">
              <a:solidFill>
                <a:srgbClr val="FFFFFF"/>
              </a:solidFill>
              <a:round/>
              <a:headEnd/>
              <a:tailEnd/>
            </a:ln>
          </p:spPr>
          <p:txBody>
            <a:bodyPr/>
            <a:lstStyle/>
            <a:p>
              <a:endParaRPr lang="en-US"/>
            </a:p>
          </p:txBody>
        </p:sp>
        <p:sp>
          <p:nvSpPr>
            <p:cNvPr id="27746" name="Line 58"/>
            <p:cNvSpPr>
              <a:spLocks noChangeShapeType="1"/>
            </p:cNvSpPr>
            <p:nvPr/>
          </p:nvSpPr>
          <p:spPr bwMode="auto">
            <a:xfrm flipH="1">
              <a:off x="1355" y="2379"/>
              <a:ext cx="56" cy="1"/>
            </a:xfrm>
            <a:prstGeom prst="line">
              <a:avLst/>
            </a:prstGeom>
            <a:noFill/>
            <a:ln w="19050">
              <a:solidFill>
                <a:srgbClr val="FFFFFF"/>
              </a:solidFill>
              <a:round/>
              <a:headEnd/>
              <a:tailEnd/>
            </a:ln>
          </p:spPr>
          <p:txBody>
            <a:bodyPr/>
            <a:lstStyle/>
            <a:p>
              <a:endParaRPr lang="en-US"/>
            </a:p>
          </p:txBody>
        </p:sp>
        <p:sp>
          <p:nvSpPr>
            <p:cNvPr id="27747" name="Line 59"/>
            <p:cNvSpPr>
              <a:spLocks noChangeShapeType="1"/>
            </p:cNvSpPr>
            <p:nvPr/>
          </p:nvSpPr>
          <p:spPr bwMode="auto">
            <a:xfrm>
              <a:off x="1382" y="2339"/>
              <a:ext cx="1" cy="83"/>
            </a:xfrm>
            <a:prstGeom prst="line">
              <a:avLst/>
            </a:prstGeom>
            <a:noFill/>
            <a:ln w="19050">
              <a:solidFill>
                <a:srgbClr val="FFFFFF"/>
              </a:solidFill>
              <a:round/>
              <a:headEnd/>
              <a:tailEnd/>
            </a:ln>
          </p:spPr>
          <p:txBody>
            <a:bodyPr/>
            <a:lstStyle/>
            <a:p>
              <a:endParaRPr lang="en-US"/>
            </a:p>
          </p:txBody>
        </p:sp>
        <p:sp>
          <p:nvSpPr>
            <p:cNvPr id="27748" name="Line 60"/>
            <p:cNvSpPr>
              <a:spLocks noChangeShapeType="1"/>
            </p:cNvSpPr>
            <p:nvPr/>
          </p:nvSpPr>
          <p:spPr bwMode="auto">
            <a:xfrm flipH="1">
              <a:off x="1355" y="2379"/>
              <a:ext cx="56" cy="1"/>
            </a:xfrm>
            <a:prstGeom prst="line">
              <a:avLst/>
            </a:prstGeom>
            <a:noFill/>
            <a:ln w="19050">
              <a:solidFill>
                <a:srgbClr val="FFFFFF"/>
              </a:solidFill>
              <a:round/>
              <a:headEnd/>
              <a:tailEnd/>
            </a:ln>
          </p:spPr>
          <p:txBody>
            <a:bodyPr/>
            <a:lstStyle/>
            <a:p>
              <a:endParaRPr lang="en-US"/>
            </a:p>
          </p:txBody>
        </p:sp>
        <p:sp>
          <p:nvSpPr>
            <p:cNvPr id="27749" name="Line 61"/>
            <p:cNvSpPr>
              <a:spLocks noChangeShapeType="1"/>
            </p:cNvSpPr>
            <p:nvPr/>
          </p:nvSpPr>
          <p:spPr bwMode="auto">
            <a:xfrm>
              <a:off x="1382" y="2339"/>
              <a:ext cx="1" cy="83"/>
            </a:xfrm>
            <a:prstGeom prst="line">
              <a:avLst/>
            </a:prstGeom>
            <a:noFill/>
            <a:ln w="19050">
              <a:solidFill>
                <a:srgbClr val="FFFFFF"/>
              </a:solidFill>
              <a:round/>
              <a:headEnd/>
              <a:tailEnd/>
            </a:ln>
          </p:spPr>
          <p:txBody>
            <a:bodyPr/>
            <a:lstStyle/>
            <a:p>
              <a:endParaRPr lang="en-US"/>
            </a:p>
          </p:txBody>
        </p:sp>
        <p:sp>
          <p:nvSpPr>
            <p:cNvPr id="27750" name="Line 62"/>
            <p:cNvSpPr>
              <a:spLocks noChangeShapeType="1"/>
            </p:cNvSpPr>
            <p:nvPr/>
          </p:nvSpPr>
          <p:spPr bwMode="auto">
            <a:xfrm flipH="1">
              <a:off x="1362" y="2379"/>
              <a:ext cx="58" cy="1"/>
            </a:xfrm>
            <a:prstGeom prst="line">
              <a:avLst/>
            </a:prstGeom>
            <a:noFill/>
            <a:ln w="19050">
              <a:solidFill>
                <a:srgbClr val="FFFFFF"/>
              </a:solidFill>
              <a:round/>
              <a:headEnd/>
              <a:tailEnd/>
            </a:ln>
          </p:spPr>
          <p:txBody>
            <a:bodyPr/>
            <a:lstStyle/>
            <a:p>
              <a:endParaRPr lang="en-US"/>
            </a:p>
          </p:txBody>
        </p:sp>
        <p:sp>
          <p:nvSpPr>
            <p:cNvPr id="27751" name="Line 63"/>
            <p:cNvSpPr>
              <a:spLocks noChangeShapeType="1"/>
            </p:cNvSpPr>
            <p:nvPr/>
          </p:nvSpPr>
          <p:spPr bwMode="auto">
            <a:xfrm>
              <a:off x="1392" y="2339"/>
              <a:ext cx="0" cy="83"/>
            </a:xfrm>
            <a:prstGeom prst="line">
              <a:avLst/>
            </a:prstGeom>
            <a:noFill/>
            <a:ln w="19050">
              <a:solidFill>
                <a:srgbClr val="FFFFFF"/>
              </a:solidFill>
              <a:round/>
              <a:headEnd/>
              <a:tailEnd/>
            </a:ln>
          </p:spPr>
          <p:txBody>
            <a:bodyPr/>
            <a:lstStyle/>
            <a:p>
              <a:endParaRPr lang="en-US"/>
            </a:p>
          </p:txBody>
        </p:sp>
        <p:sp>
          <p:nvSpPr>
            <p:cNvPr id="27752" name="Line 64"/>
            <p:cNvSpPr>
              <a:spLocks noChangeShapeType="1"/>
            </p:cNvSpPr>
            <p:nvPr/>
          </p:nvSpPr>
          <p:spPr bwMode="auto">
            <a:xfrm flipH="1">
              <a:off x="1397" y="2379"/>
              <a:ext cx="58" cy="1"/>
            </a:xfrm>
            <a:prstGeom prst="line">
              <a:avLst/>
            </a:prstGeom>
            <a:noFill/>
            <a:ln w="19050">
              <a:solidFill>
                <a:srgbClr val="FFFFFF"/>
              </a:solidFill>
              <a:round/>
              <a:headEnd/>
              <a:tailEnd/>
            </a:ln>
          </p:spPr>
          <p:txBody>
            <a:bodyPr/>
            <a:lstStyle/>
            <a:p>
              <a:endParaRPr lang="en-US"/>
            </a:p>
          </p:txBody>
        </p:sp>
        <p:sp>
          <p:nvSpPr>
            <p:cNvPr id="27753" name="Line 65"/>
            <p:cNvSpPr>
              <a:spLocks noChangeShapeType="1"/>
            </p:cNvSpPr>
            <p:nvPr/>
          </p:nvSpPr>
          <p:spPr bwMode="auto">
            <a:xfrm>
              <a:off x="1427" y="2339"/>
              <a:ext cx="0" cy="83"/>
            </a:xfrm>
            <a:prstGeom prst="line">
              <a:avLst/>
            </a:prstGeom>
            <a:noFill/>
            <a:ln w="19050">
              <a:solidFill>
                <a:srgbClr val="FFFFFF"/>
              </a:solidFill>
              <a:round/>
              <a:headEnd/>
              <a:tailEnd/>
            </a:ln>
          </p:spPr>
          <p:txBody>
            <a:bodyPr/>
            <a:lstStyle/>
            <a:p>
              <a:endParaRPr lang="en-US"/>
            </a:p>
          </p:txBody>
        </p:sp>
        <p:sp>
          <p:nvSpPr>
            <p:cNvPr id="27754" name="Line 66"/>
            <p:cNvSpPr>
              <a:spLocks noChangeShapeType="1"/>
            </p:cNvSpPr>
            <p:nvPr/>
          </p:nvSpPr>
          <p:spPr bwMode="auto">
            <a:xfrm flipH="1">
              <a:off x="2154" y="2379"/>
              <a:ext cx="57" cy="1"/>
            </a:xfrm>
            <a:prstGeom prst="line">
              <a:avLst/>
            </a:prstGeom>
            <a:noFill/>
            <a:ln w="19050">
              <a:solidFill>
                <a:srgbClr val="FFFFFF"/>
              </a:solidFill>
              <a:round/>
              <a:headEnd/>
              <a:tailEnd/>
            </a:ln>
          </p:spPr>
          <p:txBody>
            <a:bodyPr/>
            <a:lstStyle/>
            <a:p>
              <a:endParaRPr lang="en-US"/>
            </a:p>
          </p:txBody>
        </p:sp>
        <p:sp>
          <p:nvSpPr>
            <p:cNvPr id="27755" name="Line 67"/>
            <p:cNvSpPr>
              <a:spLocks noChangeShapeType="1"/>
            </p:cNvSpPr>
            <p:nvPr/>
          </p:nvSpPr>
          <p:spPr bwMode="auto">
            <a:xfrm>
              <a:off x="2184" y="2339"/>
              <a:ext cx="0" cy="83"/>
            </a:xfrm>
            <a:prstGeom prst="line">
              <a:avLst/>
            </a:prstGeom>
            <a:noFill/>
            <a:ln w="19050">
              <a:solidFill>
                <a:srgbClr val="FFFFFF"/>
              </a:solidFill>
              <a:round/>
              <a:headEnd/>
              <a:tailEnd/>
            </a:ln>
          </p:spPr>
          <p:txBody>
            <a:bodyPr/>
            <a:lstStyle/>
            <a:p>
              <a:endParaRPr lang="en-US"/>
            </a:p>
          </p:txBody>
        </p:sp>
        <p:sp>
          <p:nvSpPr>
            <p:cNvPr id="27756" name="Line 68"/>
            <p:cNvSpPr>
              <a:spLocks noChangeShapeType="1"/>
            </p:cNvSpPr>
            <p:nvPr/>
          </p:nvSpPr>
          <p:spPr bwMode="auto">
            <a:xfrm flipH="1">
              <a:off x="2612" y="2379"/>
              <a:ext cx="56" cy="1"/>
            </a:xfrm>
            <a:prstGeom prst="line">
              <a:avLst/>
            </a:prstGeom>
            <a:noFill/>
            <a:ln w="19050">
              <a:solidFill>
                <a:srgbClr val="FFFFFF"/>
              </a:solidFill>
              <a:round/>
              <a:headEnd/>
              <a:tailEnd/>
            </a:ln>
          </p:spPr>
          <p:txBody>
            <a:bodyPr/>
            <a:lstStyle/>
            <a:p>
              <a:endParaRPr lang="en-US"/>
            </a:p>
          </p:txBody>
        </p:sp>
        <p:sp>
          <p:nvSpPr>
            <p:cNvPr id="27757" name="Line 69"/>
            <p:cNvSpPr>
              <a:spLocks noChangeShapeType="1"/>
            </p:cNvSpPr>
            <p:nvPr/>
          </p:nvSpPr>
          <p:spPr bwMode="auto">
            <a:xfrm>
              <a:off x="2640" y="2339"/>
              <a:ext cx="1" cy="83"/>
            </a:xfrm>
            <a:prstGeom prst="line">
              <a:avLst/>
            </a:prstGeom>
            <a:noFill/>
            <a:ln w="19050">
              <a:solidFill>
                <a:srgbClr val="FFFFFF"/>
              </a:solidFill>
              <a:round/>
              <a:headEnd/>
              <a:tailEnd/>
            </a:ln>
          </p:spPr>
          <p:txBody>
            <a:bodyPr/>
            <a:lstStyle/>
            <a:p>
              <a:endParaRPr lang="en-US"/>
            </a:p>
          </p:txBody>
        </p:sp>
        <p:sp>
          <p:nvSpPr>
            <p:cNvPr id="27758" name="Freeform 112"/>
            <p:cNvSpPr>
              <a:spLocks/>
            </p:cNvSpPr>
            <p:nvPr/>
          </p:nvSpPr>
          <p:spPr bwMode="auto">
            <a:xfrm>
              <a:off x="484" y="1258"/>
              <a:ext cx="2159" cy="1121"/>
            </a:xfrm>
            <a:custGeom>
              <a:avLst/>
              <a:gdLst>
                <a:gd name="T0" fmla="*/ 31 w 3954"/>
                <a:gd name="T1" fmla="*/ 216 h 1419"/>
                <a:gd name="T2" fmla="*/ 12 w 3954"/>
                <a:gd name="T3" fmla="*/ 216 h 1419"/>
                <a:gd name="T4" fmla="*/ 12 w 3954"/>
                <a:gd name="T5" fmla="*/ 203 h 1419"/>
                <a:gd name="T6" fmla="*/ 11 w 3954"/>
                <a:gd name="T7" fmla="*/ 203 h 1419"/>
                <a:gd name="T8" fmla="*/ 11 w 3954"/>
                <a:gd name="T9" fmla="*/ 192 h 1419"/>
                <a:gd name="T10" fmla="*/ 9 w 3954"/>
                <a:gd name="T11" fmla="*/ 192 h 1419"/>
                <a:gd name="T12" fmla="*/ 9 w 3954"/>
                <a:gd name="T13" fmla="*/ 180 h 1419"/>
                <a:gd name="T14" fmla="*/ 8 w 3954"/>
                <a:gd name="T15" fmla="*/ 180 h 1419"/>
                <a:gd name="T16" fmla="*/ 8 w 3954"/>
                <a:gd name="T17" fmla="*/ 168 h 1419"/>
                <a:gd name="T18" fmla="*/ 5 w 3954"/>
                <a:gd name="T19" fmla="*/ 168 h 1419"/>
                <a:gd name="T20" fmla="*/ 5 w 3954"/>
                <a:gd name="T21" fmla="*/ 156 h 1419"/>
                <a:gd name="T22" fmla="*/ 5 w 3954"/>
                <a:gd name="T23" fmla="*/ 156 h 1419"/>
                <a:gd name="T24" fmla="*/ 5 w 3954"/>
                <a:gd name="T25" fmla="*/ 143 h 1419"/>
                <a:gd name="T26" fmla="*/ 5 w 3954"/>
                <a:gd name="T27" fmla="*/ 143 h 1419"/>
                <a:gd name="T28" fmla="*/ 5 w 3954"/>
                <a:gd name="T29" fmla="*/ 131 h 1419"/>
                <a:gd name="T30" fmla="*/ 5 w 3954"/>
                <a:gd name="T31" fmla="*/ 131 h 1419"/>
                <a:gd name="T32" fmla="*/ 5 w 3954"/>
                <a:gd name="T33" fmla="*/ 120 h 1419"/>
                <a:gd name="T34" fmla="*/ 5 w 3954"/>
                <a:gd name="T35" fmla="*/ 120 h 1419"/>
                <a:gd name="T36" fmla="*/ 5 w 3954"/>
                <a:gd name="T37" fmla="*/ 108 h 1419"/>
                <a:gd name="T38" fmla="*/ 3 w 3954"/>
                <a:gd name="T39" fmla="*/ 108 h 1419"/>
                <a:gd name="T40" fmla="*/ 3 w 3954"/>
                <a:gd name="T41" fmla="*/ 66 h 1419"/>
                <a:gd name="T42" fmla="*/ 2 w 3954"/>
                <a:gd name="T43" fmla="*/ 66 h 1419"/>
                <a:gd name="T44" fmla="*/ 2 w 3954"/>
                <a:gd name="T45" fmla="*/ 47 h 1419"/>
                <a:gd name="T46" fmla="*/ 2 w 3954"/>
                <a:gd name="T47" fmla="*/ 47 h 1419"/>
                <a:gd name="T48" fmla="*/ 2 w 3954"/>
                <a:gd name="T49" fmla="*/ 37 h 1419"/>
                <a:gd name="T50" fmla="*/ 2 w 3954"/>
                <a:gd name="T51" fmla="*/ 37 h 1419"/>
                <a:gd name="T52" fmla="*/ 2 w 3954"/>
                <a:gd name="T53" fmla="*/ 28 h 1419"/>
                <a:gd name="T54" fmla="*/ 2 w 3954"/>
                <a:gd name="T55" fmla="*/ 28 h 1419"/>
                <a:gd name="T56" fmla="*/ 2 w 3954"/>
                <a:gd name="T57" fmla="*/ 18 h 1419"/>
                <a:gd name="T58" fmla="*/ 2 w 3954"/>
                <a:gd name="T59" fmla="*/ 18 h 1419"/>
                <a:gd name="T60" fmla="*/ 2 w 3954"/>
                <a:gd name="T61" fmla="*/ 9 h 1419"/>
                <a:gd name="T62" fmla="*/ 2 w 3954"/>
                <a:gd name="T63" fmla="*/ 9 h 1419"/>
                <a:gd name="T64" fmla="*/ 2 w 3954"/>
                <a:gd name="T65" fmla="*/ 0 h 1419"/>
                <a:gd name="T66" fmla="*/ 0 w 3954"/>
                <a:gd name="T67" fmla="*/ 0 h 14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954"/>
                <a:gd name="T103" fmla="*/ 0 h 1419"/>
                <a:gd name="T104" fmla="*/ 3954 w 3954"/>
                <a:gd name="T105" fmla="*/ 1419 h 141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954" h="1419">
                  <a:moveTo>
                    <a:pt x="3954" y="1419"/>
                  </a:moveTo>
                  <a:lnTo>
                    <a:pt x="1528" y="1419"/>
                  </a:lnTo>
                  <a:lnTo>
                    <a:pt x="1528" y="1339"/>
                  </a:lnTo>
                  <a:lnTo>
                    <a:pt x="1483" y="1339"/>
                  </a:lnTo>
                  <a:lnTo>
                    <a:pt x="1483" y="1261"/>
                  </a:lnTo>
                  <a:lnTo>
                    <a:pt x="1147" y="1261"/>
                  </a:lnTo>
                  <a:lnTo>
                    <a:pt x="1147" y="1185"/>
                  </a:lnTo>
                  <a:lnTo>
                    <a:pt x="982" y="1185"/>
                  </a:lnTo>
                  <a:lnTo>
                    <a:pt x="982" y="1104"/>
                  </a:lnTo>
                  <a:lnTo>
                    <a:pt x="706" y="1104"/>
                  </a:lnTo>
                  <a:lnTo>
                    <a:pt x="706" y="1026"/>
                  </a:lnTo>
                  <a:lnTo>
                    <a:pt x="692" y="1026"/>
                  </a:lnTo>
                  <a:lnTo>
                    <a:pt x="692" y="944"/>
                  </a:lnTo>
                  <a:lnTo>
                    <a:pt x="684" y="944"/>
                  </a:lnTo>
                  <a:lnTo>
                    <a:pt x="684" y="867"/>
                  </a:lnTo>
                  <a:lnTo>
                    <a:pt x="653" y="867"/>
                  </a:lnTo>
                  <a:lnTo>
                    <a:pt x="653" y="789"/>
                  </a:lnTo>
                  <a:lnTo>
                    <a:pt x="599" y="789"/>
                  </a:lnTo>
                  <a:lnTo>
                    <a:pt x="599" y="715"/>
                  </a:lnTo>
                  <a:lnTo>
                    <a:pt x="332" y="715"/>
                  </a:lnTo>
                  <a:lnTo>
                    <a:pt x="332" y="435"/>
                  </a:lnTo>
                  <a:lnTo>
                    <a:pt x="315" y="435"/>
                  </a:lnTo>
                  <a:lnTo>
                    <a:pt x="315" y="307"/>
                  </a:lnTo>
                  <a:lnTo>
                    <a:pt x="301" y="307"/>
                  </a:lnTo>
                  <a:lnTo>
                    <a:pt x="301" y="248"/>
                  </a:lnTo>
                  <a:lnTo>
                    <a:pt x="292" y="248"/>
                  </a:lnTo>
                  <a:lnTo>
                    <a:pt x="292" y="182"/>
                  </a:lnTo>
                  <a:lnTo>
                    <a:pt x="284" y="182"/>
                  </a:lnTo>
                  <a:lnTo>
                    <a:pt x="284" y="122"/>
                  </a:lnTo>
                  <a:lnTo>
                    <a:pt x="247" y="122"/>
                  </a:lnTo>
                  <a:lnTo>
                    <a:pt x="247" y="60"/>
                  </a:lnTo>
                  <a:lnTo>
                    <a:pt x="214" y="60"/>
                  </a:lnTo>
                  <a:lnTo>
                    <a:pt x="214" y="0"/>
                  </a:lnTo>
                  <a:lnTo>
                    <a:pt x="0" y="0"/>
                  </a:lnTo>
                </a:path>
              </a:pathLst>
            </a:custGeom>
            <a:noFill/>
            <a:ln w="28575">
              <a:solidFill>
                <a:srgbClr val="4F81BD"/>
              </a:solidFill>
              <a:round/>
              <a:headEnd/>
              <a:tailEnd/>
            </a:ln>
          </p:spPr>
          <p:txBody>
            <a:bodyPr/>
            <a:lstStyle/>
            <a:p>
              <a:endParaRPr lang="en-US"/>
            </a:p>
          </p:txBody>
        </p:sp>
        <p:sp>
          <p:nvSpPr>
            <p:cNvPr id="27759" name="Freeform 115"/>
            <p:cNvSpPr>
              <a:spLocks/>
            </p:cNvSpPr>
            <p:nvPr/>
          </p:nvSpPr>
          <p:spPr bwMode="auto">
            <a:xfrm>
              <a:off x="483" y="1258"/>
              <a:ext cx="1733" cy="1559"/>
            </a:xfrm>
            <a:custGeom>
              <a:avLst/>
              <a:gdLst>
                <a:gd name="T0" fmla="*/ 25 w 3173"/>
                <a:gd name="T1" fmla="*/ 299 h 1973"/>
                <a:gd name="T2" fmla="*/ 25 w 3173"/>
                <a:gd name="T3" fmla="*/ 288 h 1973"/>
                <a:gd name="T4" fmla="*/ 18 w 3173"/>
                <a:gd name="T5" fmla="*/ 288 h 1973"/>
                <a:gd name="T6" fmla="*/ 18 w 3173"/>
                <a:gd name="T7" fmla="*/ 277 h 1973"/>
                <a:gd name="T8" fmla="*/ 11 w 3173"/>
                <a:gd name="T9" fmla="*/ 277 h 1973"/>
                <a:gd name="T10" fmla="*/ 11 w 3173"/>
                <a:gd name="T11" fmla="*/ 266 h 1973"/>
                <a:gd name="T12" fmla="*/ 7 w 3173"/>
                <a:gd name="T13" fmla="*/ 266 h 1973"/>
                <a:gd name="T14" fmla="*/ 7 w 3173"/>
                <a:gd name="T15" fmla="*/ 254 h 1973"/>
                <a:gd name="T16" fmla="*/ 5 w 3173"/>
                <a:gd name="T17" fmla="*/ 254 h 1973"/>
                <a:gd name="T18" fmla="*/ 5 w 3173"/>
                <a:gd name="T19" fmla="*/ 244 h 1973"/>
                <a:gd name="T20" fmla="*/ 5 w 3173"/>
                <a:gd name="T21" fmla="*/ 244 h 1973"/>
                <a:gd name="T22" fmla="*/ 5 w 3173"/>
                <a:gd name="T23" fmla="*/ 233 h 1973"/>
                <a:gd name="T24" fmla="*/ 5 w 3173"/>
                <a:gd name="T25" fmla="*/ 233 h 1973"/>
                <a:gd name="T26" fmla="*/ 5 w 3173"/>
                <a:gd name="T27" fmla="*/ 210 h 1973"/>
                <a:gd name="T28" fmla="*/ 5 w 3173"/>
                <a:gd name="T29" fmla="*/ 210 h 1973"/>
                <a:gd name="T30" fmla="*/ 5 w 3173"/>
                <a:gd name="T31" fmla="*/ 199 h 1973"/>
                <a:gd name="T32" fmla="*/ 5 w 3173"/>
                <a:gd name="T33" fmla="*/ 199 h 1973"/>
                <a:gd name="T34" fmla="*/ 5 w 3173"/>
                <a:gd name="T35" fmla="*/ 189 h 1973"/>
                <a:gd name="T36" fmla="*/ 5 w 3173"/>
                <a:gd name="T37" fmla="*/ 189 h 1973"/>
                <a:gd name="T38" fmla="*/ 5 w 3173"/>
                <a:gd name="T39" fmla="*/ 177 h 1973"/>
                <a:gd name="T40" fmla="*/ 4 w 3173"/>
                <a:gd name="T41" fmla="*/ 177 h 1973"/>
                <a:gd name="T42" fmla="*/ 4 w 3173"/>
                <a:gd name="T43" fmla="*/ 166 h 1973"/>
                <a:gd name="T44" fmla="*/ 3 w 3173"/>
                <a:gd name="T45" fmla="*/ 166 h 1973"/>
                <a:gd name="T46" fmla="*/ 3 w 3173"/>
                <a:gd name="T47" fmla="*/ 155 h 1973"/>
                <a:gd name="T48" fmla="*/ 3 w 3173"/>
                <a:gd name="T49" fmla="*/ 155 h 1973"/>
                <a:gd name="T50" fmla="*/ 3 w 3173"/>
                <a:gd name="T51" fmla="*/ 133 h 1973"/>
                <a:gd name="T52" fmla="*/ 3 w 3173"/>
                <a:gd name="T53" fmla="*/ 133 h 1973"/>
                <a:gd name="T54" fmla="*/ 3 w 3173"/>
                <a:gd name="T55" fmla="*/ 111 h 1973"/>
                <a:gd name="T56" fmla="*/ 3 w 3173"/>
                <a:gd name="T57" fmla="*/ 111 h 1973"/>
                <a:gd name="T58" fmla="*/ 3 w 3173"/>
                <a:gd name="T59" fmla="*/ 100 h 1973"/>
                <a:gd name="T60" fmla="*/ 3 w 3173"/>
                <a:gd name="T61" fmla="*/ 100 h 1973"/>
                <a:gd name="T62" fmla="*/ 3 w 3173"/>
                <a:gd name="T63" fmla="*/ 76 h 1973"/>
                <a:gd name="T64" fmla="*/ 2 w 3173"/>
                <a:gd name="T65" fmla="*/ 76 h 1973"/>
                <a:gd name="T66" fmla="*/ 2 w 3173"/>
                <a:gd name="T67" fmla="*/ 66 h 1973"/>
                <a:gd name="T68" fmla="*/ 2 w 3173"/>
                <a:gd name="T69" fmla="*/ 66 h 1973"/>
                <a:gd name="T70" fmla="*/ 2 w 3173"/>
                <a:gd name="T71" fmla="*/ 43 h 1973"/>
                <a:gd name="T72" fmla="*/ 2 w 3173"/>
                <a:gd name="T73" fmla="*/ 43 h 1973"/>
                <a:gd name="T74" fmla="*/ 2 w 3173"/>
                <a:gd name="T75" fmla="*/ 32 h 1973"/>
                <a:gd name="T76" fmla="*/ 2 w 3173"/>
                <a:gd name="T77" fmla="*/ 32 h 1973"/>
                <a:gd name="T78" fmla="*/ 2 w 3173"/>
                <a:gd name="T79" fmla="*/ 21 h 1973"/>
                <a:gd name="T80" fmla="*/ 2 w 3173"/>
                <a:gd name="T81" fmla="*/ 21 h 1973"/>
                <a:gd name="T82" fmla="*/ 2 w 3173"/>
                <a:gd name="T83" fmla="*/ 10 h 1973"/>
                <a:gd name="T84" fmla="*/ 2 w 3173"/>
                <a:gd name="T85" fmla="*/ 10 h 1973"/>
                <a:gd name="T86" fmla="*/ 2 w 3173"/>
                <a:gd name="T87" fmla="*/ 0 h 1973"/>
                <a:gd name="T88" fmla="*/ 0 w 3173"/>
                <a:gd name="T89" fmla="*/ 0 h 19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173"/>
                <a:gd name="T136" fmla="*/ 0 h 1973"/>
                <a:gd name="T137" fmla="*/ 3173 w 3173"/>
                <a:gd name="T138" fmla="*/ 1973 h 19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173" h="1973">
                  <a:moveTo>
                    <a:pt x="3173" y="1973"/>
                  </a:moveTo>
                  <a:lnTo>
                    <a:pt x="3173" y="1897"/>
                  </a:lnTo>
                  <a:lnTo>
                    <a:pt x="2282" y="1897"/>
                  </a:lnTo>
                  <a:lnTo>
                    <a:pt x="2282" y="1825"/>
                  </a:lnTo>
                  <a:lnTo>
                    <a:pt x="1421" y="1825"/>
                  </a:lnTo>
                  <a:lnTo>
                    <a:pt x="1421" y="1751"/>
                  </a:lnTo>
                  <a:lnTo>
                    <a:pt x="834" y="1751"/>
                  </a:lnTo>
                  <a:lnTo>
                    <a:pt x="834" y="1677"/>
                  </a:lnTo>
                  <a:lnTo>
                    <a:pt x="686" y="1677"/>
                  </a:lnTo>
                  <a:lnTo>
                    <a:pt x="686" y="1605"/>
                  </a:lnTo>
                  <a:lnTo>
                    <a:pt x="661" y="1605"/>
                  </a:lnTo>
                  <a:lnTo>
                    <a:pt x="661" y="1533"/>
                  </a:lnTo>
                  <a:lnTo>
                    <a:pt x="647" y="1533"/>
                  </a:lnTo>
                  <a:lnTo>
                    <a:pt x="647" y="1386"/>
                  </a:lnTo>
                  <a:lnTo>
                    <a:pt x="630" y="1386"/>
                  </a:lnTo>
                  <a:lnTo>
                    <a:pt x="630" y="1312"/>
                  </a:lnTo>
                  <a:lnTo>
                    <a:pt x="624" y="1312"/>
                  </a:lnTo>
                  <a:lnTo>
                    <a:pt x="624" y="1240"/>
                  </a:lnTo>
                  <a:lnTo>
                    <a:pt x="601" y="1240"/>
                  </a:lnTo>
                  <a:lnTo>
                    <a:pt x="601" y="1164"/>
                  </a:lnTo>
                  <a:lnTo>
                    <a:pt x="521" y="1164"/>
                  </a:lnTo>
                  <a:lnTo>
                    <a:pt x="521" y="1092"/>
                  </a:lnTo>
                  <a:lnTo>
                    <a:pt x="389" y="1092"/>
                  </a:lnTo>
                  <a:lnTo>
                    <a:pt x="389" y="1018"/>
                  </a:lnTo>
                  <a:lnTo>
                    <a:pt x="356" y="1018"/>
                  </a:lnTo>
                  <a:lnTo>
                    <a:pt x="356" y="872"/>
                  </a:lnTo>
                  <a:lnTo>
                    <a:pt x="348" y="872"/>
                  </a:lnTo>
                  <a:lnTo>
                    <a:pt x="348" y="725"/>
                  </a:lnTo>
                  <a:lnTo>
                    <a:pt x="342" y="725"/>
                  </a:lnTo>
                  <a:lnTo>
                    <a:pt x="342" y="651"/>
                  </a:lnTo>
                  <a:lnTo>
                    <a:pt x="325" y="651"/>
                  </a:lnTo>
                  <a:lnTo>
                    <a:pt x="325" y="503"/>
                  </a:lnTo>
                  <a:lnTo>
                    <a:pt x="319" y="503"/>
                  </a:lnTo>
                  <a:lnTo>
                    <a:pt x="319" y="431"/>
                  </a:lnTo>
                  <a:lnTo>
                    <a:pt x="309" y="431"/>
                  </a:lnTo>
                  <a:lnTo>
                    <a:pt x="309" y="285"/>
                  </a:lnTo>
                  <a:lnTo>
                    <a:pt x="294" y="285"/>
                  </a:lnTo>
                  <a:lnTo>
                    <a:pt x="294" y="210"/>
                  </a:lnTo>
                  <a:lnTo>
                    <a:pt x="286" y="210"/>
                  </a:lnTo>
                  <a:lnTo>
                    <a:pt x="286" y="143"/>
                  </a:lnTo>
                  <a:lnTo>
                    <a:pt x="278" y="143"/>
                  </a:lnTo>
                  <a:lnTo>
                    <a:pt x="278" y="70"/>
                  </a:lnTo>
                  <a:lnTo>
                    <a:pt x="241" y="70"/>
                  </a:lnTo>
                  <a:lnTo>
                    <a:pt x="241" y="0"/>
                  </a:lnTo>
                  <a:lnTo>
                    <a:pt x="0" y="0"/>
                  </a:lnTo>
                </a:path>
              </a:pathLst>
            </a:custGeom>
            <a:noFill/>
            <a:ln w="28575">
              <a:solidFill>
                <a:srgbClr val="F79646"/>
              </a:solidFill>
              <a:round/>
              <a:headEnd/>
              <a:tailEnd/>
            </a:ln>
          </p:spPr>
          <p:txBody>
            <a:bodyPr/>
            <a:lstStyle/>
            <a:p>
              <a:endParaRPr lang="en-US"/>
            </a:p>
          </p:txBody>
        </p:sp>
        <p:sp>
          <p:nvSpPr>
            <p:cNvPr id="27760" name="Line 33"/>
            <p:cNvSpPr>
              <a:spLocks noChangeShapeType="1"/>
            </p:cNvSpPr>
            <p:nvPr/>
          </p:nvSpPr>
          <p:spPr bwMode="auto">
            <a:xfrm>
              <a:off x="490" y="1219"/>
              <a:ext cx="0" cy="81"/>
            </a:xfrm>
            <a:prstGeom prst="line">
              <a:avLst/>
            </a:prstGeom>
            <a:noFill/>
            <a:ln w="19050">
              <a:solidFill>
                <a:schemeClr val="hlink"/>
              </a:solidFill>
              <a:round/>
              <a:headEnd/>
              <a:tailEnd/>
            </a:ln>
          </p:spPr>
          <p:txBody>
            <a:bodyPr/>
            <a:lstStyle/>
            <a:p>
              <a:endParaRPr lang="en-US"/>
            </a:p>
          </p:txBody>
        </p:sp>
        <p:sp>
          <p:nvSpPr>
            <p:cNvPr id="27761" name="Line 35"/>
            <p:cNvSpPr>
              <a:spLocks noChangeShapeType="1"/>
            </p:cNvSpPr>
            <p:nvPr/>
          </p:nvSpPr>
          <p:spPr bwMode="auto">
            <a:xfrm>
              <a:off x="490" y="1219"/>
              <a:ext cx="0" cy="81"/>
            </a:xfrm>
            <a:prstGeom prst="line">
              <a:avLst/>
            </a:prstGeom>
            <a:noFill/>
            <a:ln w="19050">
              <a:solidFill>
                <a:schemeClr val="hlink"/>
              </a:solidFill>
              <a:round/>
              <a:headEnd/>
              <a:tailEnd/>
            </a:ln>
          </p:spPr>
          <p:txBody>
            <a:bodyPr/>
            <a:lstStyle/>
            <a:p>
              <a:endParaRPr lang="en-US"/>
            </a:p>
          </p:txBody>
        </p:sp>
        <p:sp>
          <p:nvSpPr>
            <p:cNvPr id="27762" name="Line 37"/>
            <p:cNvSpPr>
              <a:spLocks noChangeShapeType="1"/>
            </p:cNvSpPr>
            <p:nvPr/>
          </p:nvSpPr>
          <p:spPr bwMode="auto">
            <a:xfrm>
              <a:off x="490" y="1219"/>
              <a:ext cx="0" cy="81"/>
            </a:xfrm>
            <a:prstGeom prst="line">
              <a:avLst/>
            </a:prstGeom>
            <a:noFill/>
            <a:ln w="19050">
              <a:solidFill>
                <a:schemeClr val="hlink"/>
              </a:solidFill>
              <a:round/>
              <a:headEnd/>
              <a:tailEnd/>
            </a:ln>
          </p:spPr>
          <p:txBody>
            <a:bodyPr/>
            <a:lstStyle/>
            <a:p>
              <a:endParaRPr lang="en-US"/>
            </a:p>
          </p:txBody>
        </p:sp>
        <p:sp>
          <p:nvSpPr>
            <p:cNvPr id="27763" name="Line 41"/>
            <p:cNvSpPr>
              <a:spLocks noChangeShapeType="1"/>
            </p:cNvSpPr>
            <p:nvPr/>
          </p:nvSpPr>
          <p:spPr bwMode="auto">
            <a:xfrm>
              <a:off x="490" y="1219"/>
              <a:ext cx="0" cy="81"/>
            </a:xfrm>
            <a:prstGeom prst="line">
              <a:avLst/>
            </a:prstGeom>
            <a:noFill/>
            <a:ln w="19050">
              <a:solidFill>
                <a:schemeClr val="hlink"/>
              </a:solidFill>
              <a:round/>
              <a:headEnd/>
              <a:tailEnd/>
            </a:ln>
          </p:spPr>
          <p:txBody>
            <a:bodyPr/>
            <a:lstStyle/>
            <a:p>
              <a:endParaRPr lang="en-US"/>
            </a:p>
          </p:txBody>
        </p:sp>
        <p:sp>
          <p:nvSpPr>
            <p:cNvPr id="27764" name="Line 43"/>
            <p:cNvSpPr>
              <a:spLocks noChangeShapeType="1"/>
            </p:cNvSpPr>
            <p:nvPr/>
          </p:nvSpPr>
          <p:spPr bwMode="auto">
            <a:xfrm>
              <a:off x="490" y="1219"/>
              <a:ext cx="0" cy="81"/>
            </a:xfrm>
            <a:prstGeom prst="line">
              <a:avLst/>
            </a:prstGeom>
            <a:noFill/>
            <a:ln w="19050">
              <a:solidFill>
                <a:schemeClr val="bg1"/>
              </a:solidFill>
              <a:round/>
              <a:headEnd/>
              <a:tailEnd/>
            </a:ln>
          </p:spPr>
          <p:txBody>
            <a:bodyPr/>
            <a:lstStyle/>
            <a:p>
              <a:endParaRPr lang="en-US"/>
            </a:p>
          </p:txBody>
        </p:sp>
      </p:grpSp>
      <p:grpSp>
        <p:nvGrpSpPr>
          <p:cNvPr id="11" name="Group 145"/>
          <p:cNvGrpSpPr>
            <a:grpSpLocks/>
          </p:cNvGrpSpPr>
          <p:nvPr/>
        </p:nvGrpSpPr>
        <p:grpSpPr bwMode="auto">
          <a:xfrm>
            <a:off x="5194300" y="2341563"/>
            <a:ext cx="3311525" cy="2859087"/>
            <a:chOff x="1347" y="744"/>
            <a:chExt cx="3821" cy="1736"/>
          </a:xfrm>
        </p:grpSpPr>
        <p:sp>
          <p:nvSpPr>
            <p:cNvPr id="27680" name="Line 349"/>
            <p:cNvSpPr>
              <a:spLocks noChangeShapeType="1"/>
            </p:cNvSpPr>
            <p:nvPr/>
          </p:nvSpPr>
          <p:spPr bwMode="auto">
            <a:xfrm flipH="1">
              <a:off x="3533" y="2331"/>
              <a:ext cx="103" cy="1"/>
            </a:xfrm>
            <a:prstGeom prst="line">
              <a:avLst/>
            </a:prstGeom>
            <a:noFill/>
            <a:ln w="19050">
              <a:solidFill>
                <a:srgbClr val="FFFFFF"/>
              </a:solidFill>
              <a:round/>
              <a:headEnd/>
              <a:tailEnd/>
            </a:ln>
          </p:spPr>
          <p:txBody>
            <a:bodyPr/>
            <a:lstStyle/>
            <a:p>
              <a:endParaRPr lang="en-US"/>
            </a:p>
          </p:txBody>
        </p:sp>
        <p:sp>
          <p:nvSpPr>
            <p:cNvPr id="27681" name="Line 350"/>
            <p:cNvSpPr>
              <a:spLocks noChangeShapeType="1"/>
            </p:cNvSpPr>
            <p:nvPr/>
          </p:nvSpPr>
          <p:spPr bwMode="auto">
            <a:xfrm>
              <a:off x="3585" y="2280"/>
              <a:ext cx="1" cy="105"/>
            </a:xfrm>
            <a:prstGeom prst="line">
              <a:avLst/>
            </a:prstGeom>
            <a:noFill/>
            <a:ln w="19050">
              <a:solidFill>
                <a:srgbClr val="FFFFFF"/>
              </a:solidFill>
              <a:round/>
              <a:headEnd/>
              <a:tailEnd/>
            </a:ln>
          </p:spPr>
          <p:txBody>
            <a:bodyPr/>
            <a:lstStyle/>
            <a:p>
              <a:endParaRPr lang="en-US"/>
            </a:p>
          </p:txBody>
        </p:sp>
        <p:sp>
          <p:nvSpPr>
            <p:cNvPr id="27682" name="Line 351"/>
            <p:cNvSpPr>
              <a:spLocks noChangeShapeType="1"/>
            </p:cNvSpPr>
            <p:nvPr/>
          </p:nvSpPr>
          <p:spPr bwMode="auto">
            <a:xfrm flipH="1">
              <a:off x="3620" y="2331"/>
              <a:ext cx="105" cy="1"/>
            </a:xfrm>
            <a:prstGeom prst="line">
              <a:avLst/>
            </a:prstGeom>
            <a:noFill/>
            <a:ln w="19050">
              <a:solidFill>
                <a:srgbClr val="FFFFFF"/>
              </a:solidFill>
              <a:round/>
              <a:headEnd/>
              <a:tailEnd/>
            </a:ln>
          </p:spPr>
          <p:txBody>
            <a:bodyPr/>
            <a:lstStyle/>
            <a:p>
              <a:endParaRPr lang="en-US"/>
            </a:p>
          </p:txBody>
        </p:sp>
        <p:sp>
          <p:nvSpPr>
            <p:cNvPr id="27683" name="Line 352"/>
            <p:cNvSpPr>
              <a:spLocks noChangeShapeType="1"/>
            </p:cNvSpPr>
            <p:nvPr/>
          </p:nvSpPr>
          <p:spPr bwMode="auto">
            <a:xfrm>
              <a:off x="3674" y="2280"/>
              <a:ext cx="1" cy="105"/>
            </a:xfrm>
            <a:prstGeom prst="line">
              <a:avLst/>
            </a:prstGeom>
            <a:noFill/>
            <a:ln w="19050">
              <a:solidFill>
                <a:srgbClr val="FFFFFF"/>
              </a:solidFill>
              <a:round/>
              <a:headEnd/>
              <a:tailEnd/>
            </a:ln>
          </p:spPr>
          <p:txBody>
            <a:bodyPr/>
            <a:lstStyle/>
            <a:p>
              <a:endParaRPr lang="en-US"/>
            </a:p>
          </p:txBody>
        </p:sp>
        <p:sp>
          <p:nvSpPr>
            <p:cNvPr id="27684" name="Line 353"/>
            <p:cNvSpPr>
              <a:spLocks noChangeShapeType="1"/>
            </p:cNvSpPr>
            <p:nvPr/>
          </p:nvSpPr>
          <p:spPr bwMode="auto">
            <a:xfrm flipH="1">
              <a:off x="4259" y="2428"/>
              <a:ext cx="105" cy="1"/>
            </a:xfrm>
            <a:prstGeom prst="line">
              <a:avLst/>
            </a:prstGeom>
            <a:noFill/>
            <a:ln w="19050">
              <a:solidFill>
                <a:srgbClr val="FFFFFF"/>
              </a:solidFill>
              <a:round/>
              <a:headEnd/>
              <a:tailEnd/>
            </a:ln>
          </p:spPr>
          <p:txBody>
            <a:bodyPr/>
            <a:lstStyle/>
            <a:p>
              <a:endParaRPr lang="en-US"/>
            </a:p>
          </p:txBody>
        </p:sp>
        <p:sp>
          <p:nvSpPr>
            <p:cNvPr id="27685" name="Line 354"/>
            <p:cNvSpPr>
              <a:spLocks noChangeShapeType="1"/>
            </p:cNvSpPr>
            <p:nvPr/>
          </p:nvSpPr>
          <p:spPr bwMode="auto">
            <a:xfrm>
              <a:off x="4310" y="2379"/>
              <a:ext cx="1" cy="101"/>
            </a:xfrm>
            <a:prstGeom prst="line">
              <a:avLst/>
            </a:prstGeom>
            <a:noFill/>
            <a:ln w="19050">
              <a:solidFill>
                <a:srgbClr val="FFFFFF"/>
              </a:solidFill>
              <a:round/>
              <a:headEnd/>
              <a:tailEnd/>
            </a:ln>
          </p:spPr>
          <p:txBody>
            <a:bodyPr/>
            <a:lstStyle/>
            <a:p>
              <a:endParaRPr lang="en-US"/>
            </a:p>
          </p:txBody>
        </p:sp>
        <p:sp>
          <p:nvSpPr>
            <p:cNvPr id="27686" name="Line 355"/>
            <p:cNvSpPr>
              <a:spLocks noChangeShapeType="1"/>
            </p:cNvSpPr>
            <p:nvPr/>
          </p:nvSpPr>
          <p:spPr bwMode="auto">
            <a:xfrm flipH="1">
              <a:off x="4273" y="2428"/>
              <a:ext cx="101" cy="1"/>
            </a:xfrm>
            <a:prstGeom prst="line">
              <a:avLst/>
            </a:prstGeom>
            <a:noFill/>
            <a:ln w="19050">
              <a:solidFill>
                <a:srgbClr val="FFFFFF"/>
              </a:solidFill>
              <a:round/>
              <a:headEnd/>
              <a:tailEnd/>
            </a:ln>
          </p:spPr>
          <p:txBody>
            <a:bodyPr/>
            <a:lstStyle/>
            <a:p>
              <a:endParaRPr lang="en-US"/>
            </a:p>
          </p:txBody>
        </p:sp>
        <p:sp>
          <p:nvSpPr>
            <p:cNvPr id="27687" name="Line 356"/>
            <p:cNvSpPr>
              <a:spLocks noChangeShapeType="1"/>
            </p:cNvSpPr>
            <p:nvPr/>
          </p:nvSpPr>
          <p:spPr bwMode="auto">
            <a:xfrm>
              <a:off x="4325" y="2379"/>
              <a:ext cx="1" cy="101"/>
            </a:xfrm>
            <a:prstGeom prst="line">
              <a:avLst/>
            </a:prstGeom>
            <a:noFill/>
            <a:ln w="19050">
              <a:solidFill>
                <a:srgbClr val="FFFFFF"/>
              </a:solidFill>
              <a:round/>
              <a:headEnd/>
              <a:tailEnd/>
            </a:ln>
          </p:spPr>
          <p:txBody>
            <a:bodyPr/>
            <a:lstStyle/>
            <a:p>
              <a:endParaRPr lang="en-US"/>
            </a:p>
          </p:txBody>
        </p:sp>
        <p:sp>
          <p:nvSpPr>
            <p:cNvPr id="27688" name="Line 357"/>
            <p:cNvSpPr>
              <a:spLocks noChangeShapeType="1"/>
            </p:cNvSpPr>
            <p:nvPr/>
          </p:nvSpPr>
          <p:spPr bwMode="auto">
            <a:xfrm flipH="1">
              <a:off x="4673" y="2428"/>
              <a:ext cx="105" cy="1"/>
            </a:xfrm>
            <a:prstGeom prst="line">
              <a:avLst/>
            </a:prstGeom>
            <a:noFill/>
            <a:ln w="19050">
              <a:solidFill>
                <a:srgbClr val="FFFFFF"/>
              </a:solidFill>
              <a:round/>
              <a:headEnd/>
              <a:tailEnd/>
            </a:ln>
          </p:spPr>
          <p:txBody>
            <a:bodyPr/>
            <a:lstStyle/>
            <a:p>
              <a:endParaRPr lang="en-US"/>
            </a:p>
          </p:txBody>
        </p:sp>
        <p:sp>
          <p:nvSpPr>
            <p:cNvPr id="27689" name="Line 358"/>
            <p:cNvSpPr>
              <a:spLocks noChangeShapeType="1"/>
            </p:cNvSpPr>
            <p:nvPr/>
          </p:nvSpPr>
          <p:spPr bwMode="auto">
            <a:xfrm>
              <a:off x="4727" y="2379"/>
              <a:ext cx="1" cy="101"/>
            </a:xfrm>
            <a:prstGeom prst="line">
              <a:avLst/>
            </a:prstGeom>
            <a:noFill/>
            <a:ln w="19050">
              <a:solidFill>
                <a:srgbClr val="FFFFFF"/>
              </a:solidFill>
              <a:round/>
              <a:headEnd/>
              <a:tailEnd/>
            </a:ln>
          </p:spPr>
          <p:txBody>
            <a:bodyPr/>
            <a:lstStyle/>
            <a:p>
              <a:endParaRPr lang="en-US"/>
            </a:p>
          </p:txBody>
        </p:sp>
        <p:sp>
          <p:nvSpPr>
            <p:cNvPr id="27690" name="Line 359"/>
            <p:cNvSpPr>
              <a:spLocks noChangeShapeType="1"/>
            </p:cNvSpPr>
            <p:nvPr/>
          </p:nvSpPr>
          <p:spPr bwMode="auto">
            <a:xfrm flipH="1">
              <a:off x="1640" y="856"/>
              <a:ext cx="105" cy="1"/>
            </a:xfrm>
            <a:prstGeom prst="line">
              <a:avLst/>
            </a:prstGeom>
            <a:noFill/>
            <a:ln w="19050">
              <a:solidFill>
                <a:srgbClr val="FFFFFF"/>
              </a:solidFill>
              <a:round/>
              <a:headEnd/>
              <a:tailEnd/>
            </a:ln>
          </p:spPr>
          <p:txBody>
            <a:bodyPr/>
            <a:lstStyle/>
            <a:p>
              <a:endParaRPr lang="en-US"/>
            </a:p>
          </p:txBody>
        </p:sp>
        <p:sp>
          <p:nvSpPr>
            <p:cNvPr id="27691" name="Line 360"/>
            <p:cNvSpPr>
              <a:spLocks noChangeShapeType="1"/>
            </p:cNvSpPr>
            <p:nvPr/>
          </p:nvSpPr>
          <p:spPr bwMode="auto">
            <a:xfrm>
              <a:off x="1693" y="802"/>
              <a:ext cx="1" cy="105"/>
            </a:xfrm>
            <a:prstGeom prst="line">
              <a:avLst/>
            </a:prstGeom>
            <a:noFill/>
            <a:ln w="19050">
              <a:solidFill>
                <a:srgbClr val="FFFFFF"/>
              </a:solidFill>
              <a:round/>
              <a:headEnd/>
              <a:tailEnd/>
            </a:ln>
          </p:spPr>
          <p:txBody>
            <a:bodyPr/>
            <a:lstStyle/>
            <a:p>
              <a:endParaRPr lang="en-US"/>
            </a:p>
          </p:txBody>
        </p:sp>
        <p:sp>
          <p:nvSpPr>
            <p:cNvPr id="27692" name="Line 361"/>
            <p:cNvSpPr>
              <a:spLocks noChangeShapeType="1"/>
            </p:cNvSpPr>
            <p:nvPr/>
          </p:nvSpPr>
          <p:spPr bwMode="auto">
            <a:xfrm flipH="1">
              <a:off x="2202" y="1262"/>
              <a:ext cx="105" cy="1"/>
            </a:xfrm>
            <a:prstGeom prst="line">
              <a:avLst/>
            </a:prstGeom>
            <a:noFill/>
            <a:ln w="19050">
              <a:solidFill>
                <a:srgbClr val="FFFFFF"/>
              </a:solidFill>
              <a:round/>
              <a:headEnd/>
              <a:tailEnd/>
            </a:ln>
          </p:spPr>
          <p:txBody>
            <a:bodyPr/>
            <a:lstStyle/>
            <a:p>
              <a:endParaRPr lang="en-US"/>
            </a:p>
          </p:txBody>
        </p:sp>
        <p:sp>
          <p:nvSpPr>
            <p:cNvPr id="27693" name="Line 362"/>
            <p:cNvSpPr>
              <a:spLocks noChangeShapeType="1"/>
            </p:cNvSpPr>
            <p:nvPr/>
          </p:nvSpPr>
          <p:spPr bwMode="auto">
            <a:xfrm>
              <a:off x="2256" y="1210"/>
              <a:ext cx="1" cy="105"/>
            </a:xfrm>
            <a:prstGeom prst="line">
              <a:avLst/>
            </a:prstGeom>
            <a:noFill/>
            <a:ln w="19050">
              <a:solidFill>
                <a:srgbClr val="FFFFFF"/>
              </a:solidFill>
              <a:round/>
              <a:headEnd/>
              <a:tailEnd/>
            </a:ln>
          </p:spPr>
          <p:txBody>
            <a:bodyPr/>
            <a:lstStyle/>
            <a:p>
              <a:endParaRPr lang="en-US"/>
            </a:p>
          </p:txBody>
        </p:sp>
        <p:sp>
          <p:nvSpPr>
            <p:cNvPr id="27694" name="Line 363"/>
            <p:cNvSpPr>
              <a:spLocks noChangeShapeType="1"/>
            </p:cNvSpPr>
            <p:nvPr/>
          </p:nvSpPr>
          <p:spPr bwMode="auto">
            <a:xfrm flipH="1">
              <a:off x="2689" y="1323"/>
              <a:ext cx="103" cy="1"/>
            </a:xfrm>
            <a:prstGeom prst="line">
              <a:avLst/>
            </a:prstGeom>
            <a:noFill/>
            <a:ln w="19050">
              <a:solidFill>
                <a:srgbClr val="FFFFFF"/>
              </a:solidFill>
              <a:round/>
              <a:headEnd/>
              <a:tailEnd/>
            </a:ln>
          </p:spPr>
          <p:txBody>
            <a:bodyPr/>
            <a:lstStyle/>
            <a:p>
              <a:endParaRPr lang="en-US"/>
            </a:p>
          </p:txBody>
        </p:sp>
        <p:sp>
          <p:nvSpPr>
            <p:cNvPr id="27695" name="Line 364"/>
            <p:cNvSpPr>
              <a:spLocks noChangeShapeType="1"/>
            </p:cNvSpPr>
            <p:nvPr/>
          </p:nvSpPr>
          <p:spPr bwMode="auto">
            <a:xfrm>
              <a:off x="2740" y="1272"/>
              <a:ext cx="1" cy="105"/>
            </a:xfrm>
            <a:prstGeom prst="line">
              <a:avLst/>
            </a:prstGeom>
            <a:noFill/>
            <a:ln w="19050">
              <a:solidFill>
                <a:srgbClr val="FFFFFF"/>
              </a:solidFill>
              <a:round/>
              <a:headEnd/>
              <a:tailEnd/>
            </a:ln>
          </p:spPr>
          <p:txBody>
            <a:bodyPr/>
            <a:lstStyle/>
            <a:p>
              <a:endParaRPr lang="en-US"/>
            </a:p>
          </p:txBody>
        </p:sp>
        <p:sp>
          <p:nvSpPr>
            <p:cNvPr id="27696" name="Line 365"/>
            <p:cNvSpPr>
              <a:spLocks noChangeShapeType="1"/>
            </p:cNvSpPr>
            <p:nvPr/>
          </p:nvSpPr>
          <p:spPr bwMode="auto">
            <a:xfrm flipH="1">
              <a:off x="2808" y="1387"/>
              <a:ext cx="105" cy="1"/>
            </a:xfrm>
            <a:prstGeom prst="line">
              <a:avLst/>
            </a:prstGeom>
            <a:noFill/>
            <a:ln w="19050">
              <a:solidFill>
                <a:srgbClr val="FFFFFF"/>
              </a:solidFill>
              <a:round/>
              <a:headEnd/>
              <a:tailEnd/>
            </a:ln>
          </p:spPr>
          <p:txBody>
            <a:bodyPr/>
            <a:lstStyle/>
            <a:p>
              <a:endParaRPr lang="en-US"/>
            </a:p>
          </p:txBody>
        </p:sp>
        <p:sp>
          <p:nvSpPr>
            <p:cNvPr id="27697" name="Line 366"/>
            <p:cNvSpPr>
              <a:spLocks noChangeShapeType="1"/>
            </p:cNvSpPr>
            <p:nvPr/>
          </p:nvSpPr>
          <p:spPr bwMode="auto">
            <a:xfrm>
              <a:off x="2860" y="1336"/>
              <a:ext cx="1" cy="103"/>
            </a:xfrm>
            <a:prstGeom prst="line">
              <a:avLst/>
            </a:prstGeom>
            <a:noFill/>
            <a:ln w="19050">
              <a:solidFill>
                <a:srgbClr val="FFFFFF"/>
              </a:solidFill>
              <a:round/>
              <a:headEnd/>
              <a:tailEnd/>
            </a:ln>
          </p:spPr>
          <p:txBody>
            <a:bodyPr/>
            <a:lstStyle/>
            <a:p>
              <a:endParaRPr lang="en-US"/>
            </a:p>
          </p:txBody>
        </p:sp>
        <p:sp>
          <p:nvSpPr>
            <p:cNvPr id="27698" name="Line 367"/>
            <p:cNvSpPr>
              <a:spLocks noChangeShapeType="1"/>
            </p:cNvSpPr>
            <p:nvPr/>
          </p:nvSpPr>
          <p:spPr bwMode="auto">
            <a:xfrm flipH="1">
              <a:off x="2853" y="1387"/>
              <a:ext cx="105" cy="1"/>
            </a:xfrm>
            <a:prstGeom prst="line">
              <a:avLst/>
            </a:prstGeom>
            <a:noFill/>
            <a:ln w="19050">
              <a:solidFill>
                <a:srgbClr val="FFFFFF"/>
              </a:solidFill>
              <a:round/>
              <a:headEnd/>
              <a:tailEnd/>
            </a:ln>
          </p:spPr>
          <p:txBody>
            <a:bodyPr/>
            <a:lstStyle/>
            <a:p>
              <a:endParaRPr lang="en-US"/>
            </a:p>
          </p:txBody>
        </p:sp>
        <p:sp>
          <p:nvSpPr>
            <p:cNvPr id="27699" name="Line 368"/>
            <p:cNvSpPr>
              <a:spLocks noChangeShapeType="1"/>
            </p:cNvSpPr>
            <p:nvPr/>
          </p:nvSpPr>
          <p:spPr bwMode="auto">
            <a:xfrm>
              <a:off x="2907" y="1336"/>
              <a:ext cx="1" cy="103"/>
            </a:xfrm>
            <a:prstGeom prst="line">
              <a:avLst/>
            </a:prstGeom>
            <a:noFill/>
            <a:ln w="19050">
              <a:solidFill>
                <a:srgbClr val="FFFFFF"/>
              </a:solidFill>
              <a:round/>
              <a:headEnd/>
              <a:tailEnd/>
            </a:ln>
          </p:spPr>
          <p:txBody>
            <a:bodyPr/>
            <a:lstStyle/>
            <a:p>
              <a:endParaRPr lang="en-US"/>
            </a:p>
          </p:txBody>
        </p:sp>
        <p:sp>
          <p:nvSpPr>
            <p:cNvPr id="27700" name="Line 369"/>
            <p:cNvSpPr>
              <a:spLocks noChangeShapeType="1"/>
            </p:cNvSpPr>
            <p:nvPr/>
          </p:nvSpPr>
          <p:spPr bwMode="auto">
            <a:xfrm flipH="1">
              <a:off x="2909" y="1455"/>
              <a:ext cx="103" cy="1"/>
            </a:xfrm>
            <a:prstGeom prst="line">
              <a:avLst/>
            </a:prstGeom>
            <a:noFill/>
            <a:ln w="19050">
              <a:solidFill>
                <a:srgbClr val="FFFFFF"/>
              </a:solidFill>
              <a:round/>
              <a:headEnd/>
              <a:tailEnd/>
            </a:ln>
          </p:spPr>
          <p:txBody>
            <a:bodyPr/>
            <a:lstStyle/>
            <a:p>
              <a:endParaRPr lang="en-US"/>
            </a:p>
          </p:txBody>
        </p:sp>
        <p:sp>
          <p:nvSpPr>
            <p:cNvPr id="27701" name="Line 370"/>
            <p:cNvSpPr>
              <a:spLocks noChangeShapeType="1"/>
            </p:cNvSpPr>
            <p:nvPr/>
          </p:nvSpPr>
          <p:spPr bwMode="auto">
            <a:xfrm>
              <a:off x="2961" y="1404"/>
              <a:ext cx="1" cy="105"/>
            </a:xfrm>
            <a:prstGeom prst="line">
              <a:avLst/>
            </a:prstGeom>
            <a:noFill/>
            <a:ln w="19050">
              <a:solidFill>
                <a:srgbClr val="FFFFFF"/>
              </a:solidFill>
              <a:round/>
              <a:headEnd/>
              <a:tailEnd/>
            </a:ln>
          </p:spPr>
          <p:txBody>
            <a:bodyPr/>
            <a:lstStyle/>
            <a:p>
              <a:endParaRPr lang="en-US"/>
            </a:p>
          </p:txBody>
        </p:sp>
        <p:sp>
          <p:nvSpPr>
            <p:cNvPr id="27702" name="Line 371"/>
            <p:cNvSpPr>
              <a:spLocks noChangeShapeType="1"/>
            </p:cNvSpPr>
            <p:nvPr/>
          </p:nvSpPr>
          <p:spPr bwMode="auto">
            <a:xfrm flipH="1">
              <a:off x="3002" y="1455"/>
              <a:ext cx="105" cy="1"/>
            </a:xfrm>
            <a:prstGeom prst="line">
              <a:avLst/>
            </a:prstGeom>
            <a:noFill/>
            <a:ln w="19050">
              <a:solidFill>
                <a:srgbClr val="FFFFFF"/>
              </a:solidFill>
              <a:round/>
              <a:headEnd/>
              <a:tailEnd/>
            </a:ln>
          </p:spPr>
          <p:txBody>
            <a:bodyPr/>
            <a:lstStyle/>
            <a:p>
              <a:endParaRPr lang="en-US"/>
            </a:p>
          </p:txBody>
        </p:sp>
        <p:sp>
          <p:nvSpPr>
            <p:cNvPr id="27703" name="Line 372"/>
            <p:cNvSpPr>
              <a:spLocks noChangeShapeType="1"/>
            </p:cNvSpPr>
            <p:nvPr/>
          </p:nvSpPr>
          <p:spPr bwMode="auto">
            <a:xfrm>
              <a:off x="3055" y="1404"/>
              <a:ext cx="1" cy="105"/>
            </a:xfrm>
            <a:prstGeom prst="line">
              <a:avLst/>
            </a:prstGeom>
            <a:noFill/>
            <a:ln w="19050">
              <a:solidFill>
                <a:srgbClr val="FFFFFF"/>
              </a:solidFill>
              <a:round/>
              <a:headEnd/>
              <a:tailEnd/>
            </a:ln>
          </p:spPr>
          <p:txBody>
            <a:bodyPr/>
            <a:lstStyle/>
            <a:p>
              <a:endParaRPr lang="en-US"/>
            </a:p>
          </p:txBody>
        </p:sp>
        <p:sp>
          <p:nvSpPr>
            <p:cNvPr id="27704" name="Line 373"/>
            <p:cNvSpPr>
              <a:spLocks noChangeShapeType="1"/>
            </p:cNvSpPr>
            <p:nvPr/>
          </p:nvSpPr>
          <p:spPr bwMode="auto">
            <a:xfrm flipH="1">
              <a:off x="3156" y="1614"/>
              <a:ext cx="105" cy="1"/>
            </a:xfrm>
            <a:prstGeom prst="line">
              <a:avLst/>
            </a:prstGeom>
            <a:noFill/>
            <a:ln w="19050">
              <a:solidFill>
                <a:srgbClr val="FFFFFF"/>
              </a:solidFill>
              <a:round/>
              <a:headEnd/>
              <a:tailEnd/>
            </a:ln>
          </p:spPr>
          <p:txBody>
            <a:bodyPr/>
            <a:lstStyle/>
            <a:p>
              <a:endParaRPr lang="en-US"/>
            </a:p>
          </p:txBody>
        </p:sp>
        <p:sp>
          <p:nvSpPr>
            <p:cNvPr id="27705" name="Line 374"/>
            <p:cNvSpPr>
              <a:spLocks noChangeShapeType="1"/>
            </p:cNvSpPr>
            <p:nvPr/>
          </p:nvSpPr>
          <p:spPr bwMode="auto">
            <a:xfrm>
              <a:off x="3210" y="1560"/>
              <a:ext cx="1" cy="106"/>
            </a:xfrm>
            <a:prstGeom prst="line">
              <a:avLst/>
            </a:prstGeom>
            <a:noFill/>
            <a:ln w="19050">
              <a:solidFill>
                <a:srgbClr val="FFFFFF"/>
              </a:solidFill>
              <a:round/>
              <a:headEnd/>
              <a:tailEnd/>
            </a:ln>
          </p:spPr>
          <p:txBody>
            <a:bodyPr/>
            <a:lstStyle/>
            <a:p>
              <a:endParaRPr lang="en-US"/>
            </a:p>
          </p:txBody>
        </p:sp>
        <p:sp>
          <p:nvSpPr>
            <p:cNvPr id="27706" name="Line 375"/>
            <p:cNvSpPr>
              <a:spLocks noChangeShapeType="1"/>
            </p:cNvSpPr>
            <p:nvPr/>
          </p:nvSpPr>
          <p:spPr bwMode="auto">
            <a:xfrm flipH="1">
              <a:off x="3224" y="1614"/>
              <a:ext cx="105" cy="1"/>
            </a:xfrm>
            <a:prstGeom prst="line">
              <a:avLst/>
            </a:prstGeom>
            <a:noFill/>
            <a:ln w="19050">
              <a:solidFill>
                <a:srgbClr val="FFFFFF"/>
              </a:solidFill>
              <a:round/>
              <a:headEnd/>
              <a:tailEnd/>
            </a:ln>
          </p:spPr>
          <p:txBody>
            <a:bodyPr/>
            <a:lstStyle/>
            <a:p>
              <a:endParaRPr lang="en-US"/>
            </a:p>
          </p:txBody>
        </p:sp>
        <p:sp>
          <p:nvSpPr>
            <p:cNvPr id="27707" name="Line 376"/>
            <p:cNvSpPr>
              <a:spLocks noChangeShapeType="1"/>
            </p:cNvSpPr>
            <p:nvPr/>
          </p:nvSpPr>
          <p:spPr bwMode="auto">
            <a:xfrm>
              <a:off x="3278" y="1560"/>
              <a:ext cx="1" cy="106"/>
            </a:xfrm>
            <a:prstGeom prst="line">
              <a:avLst/>
            </a:prstGeom>
            <a:noFill/>
            <a:ln w="19050">
              <a:solidFill>
                <a:srgbClr val="FFFFFF"/>
              </a:solidFill>
              <a:round/>
              <a:headEnd/>
              <a:tailEnd/>
            </a:ln>
          </p:spPr>
          <p:txBody>
            <a:bodyPr/>
            <a:lstStyle/>
            <a:p>
              <a:endParaRPr lang="en-US"/>
            </a:p>
          </p:txBody>
        </p:sp>
        <p:sp>
          <p:nvSpPr>
            <p:cNvPr id="27708" name="Line 377"/>
            <p:cNvSpPr>
              <a:spLocks noChangeShapeType="1"/>
            </p:cNvSpPr>
            <p:nvPr/>
          </p:nvSpPr>
          <p:spPr bwMode="auto">
            <a:xfrm flipH="1">
              <a:off x="3224" y="1614"/>
              <a:ext cx="105" cy="1"/>
            </a:xfrm>
            <a:prstGeom prst="line">
              <a:avLst/>
            </a:prstGeom>
            <a:noFill/>
            <a:ln w="19050">
              <a:solidFill>
                <a:srgbClr val="FFFFFF"/>
              </a:solidFill>
              <a:round/>
              <a:headEnd/>
              <a:tailEnd/>
            </a:ln>
          </p:spPr>
          <p:txBody>
            <a:bodyPr/>
            <a:lstStyle/>
            <a:p>
              <a:endParaRPr lang="en-US"/>
            </a:p>
          </p:txBody>
        </p:sp>
        <p:sp>
          <p:nvSpPr>
            <p:cNvPr id="27709" name="Line 378"/>
            <p:cNvSpPr>
              <a:spLocks noChangeShapeType="1"/>
            </p:cNvSpPr>
            <p:nvPr/>
          </p:nvSpPr>
          <p:spPr bwMode="auto">
            <a:xfrm>
              <a:off x="3278" y="1560"/>
              <a:ext cx="1" cy="106"/>
            </a:xfrm>
            <a:prstGeom prst="line">
              <a:avLst/>
            </a:prstGeom>
            <a:noFill/>
            <a:ln w="19050">
              <a:solidFill>
                <a:srgbClr val="FFFFFF"/>
              </a:solidFill>
              <a:round/>
              <a:headEnd/>
              <a:tailEnd/>
            </a:ln>
          </p:spPr>
          <p:txBody>
            <a:bodyPr/>
            <a:lstStyle/>
            <a:p>
              <a:endParaRPr lang="en-US"/>
            </a:p>
          </p:txBody>
        </p:sp>
        <p:sp>
          <p:nvSpPr>
            <p:cNvPr id="27710" name="Line 379"/>
            <p:cNvSpPr>
              <a:spLocks noChangeShapeType="1"/>
            </p:cNvSpPr>
            <p:nvPr/>
          </p:nvSpPr>
          <p:spPr bwMode="auto">
            <a:xfrm flipH="1">
              <a:off x="3426" y="1614"/>
              <a:ext cx="105" cy="1"/>
            </a:xfrm>
            <a:prstGeom prst="line">
              <a:avLst/>
            </a:prstGeom>
            <a:noFill/>
            <a:ln w="19050">
              <a:solidFill>
                <a:srgbClr val="FFFFFF"/>
              </a:solidFill>
              <a:round/>
              <a:headEnd/>
              <a:tailEnd/>
            </a:ln>
          </p:spPr>
          <p:txBody>
            <a:bodyPr/>
            <a:lstStyle/>
            <a:p>
              <a:endParaRPr lang="en-US"/>
            </a:p>
          </p:txBody>
        </p:sp>
        <p:sp>
          <p:nvSpPr>
            <p:cNvPr id="27711" name="Line 380"/>
            <p:cNvSpPr>
              <a:spLocks noChangeShapeType="1"/>
            </p:cNvSpPr>
            <p:nvPr/>
          </p:nvSpPr>
          <p:spPr bwMode="auto">
            <a:xfrm>
              <a:off x="3480" y="1560"/>
              <a:ext cx="1" cy="106"/>
            </a:xfrm>
            <a:prstGeom prst="line">
              <a:avLst/>
            </a:prstGeom>
            <a:noFill/>
            <a:ln w="19050">
              <a:solidFill>
                <a:srgbClr val="FFFFFF"/>
              </a:solidFill>
              <a:round/>
              <a:headEnd/>
              <a:tailEnd/>
            </a:ln>
          </p:spPr>
          <p:txBody>
            <a:bodyPr/>
            <a:lstStyle/>
            <a:p>
              <a:endParaRPr lang="en-US"/>
            </a:p>
          </p:txBody>
        </p:sp>
        <p:sp>
          <p:nvSpPr>
            <p:cNvPr id="27712" name="Line 381"/>
            <p:cNvSpPr>
              <a:spLocks noChangeShapeType="1"/>
            </p:cNvSpPr>
            <p:nvPr/>
          </p:nvSpPr>
          <p:spPr bwMode="auto">
            <a:xfrm flipH="1">
              <a:off x="3599" y="1723"/>
              <a:ext cx="105" cy="1"/>
            </a:xfrm>
            <a:prstGeom prst="line">
              <a:avLst/>
            </a:prstGeom>
            <a:noFill/>
            <a:ln w="19050">
              <a:solidFill>
                <a:srgbClr val="FFFFFF"/>
              </a:solidFill>
              <a:round/>
              <a:headEnd/>
              <a:tailEnd/>
            </a:ln>
          </p:spPr>
          <p:txBody>
            <a:bodyPr/>
            <a:lstStyle/>
            <a:p>
              <a:endParaRPr lang="en-US"/>
            </a:p>
          </p:txBody>
        </p:sp>
        <p:sp>
          <p:nvSpPr>
            <p:cNvPr id="27713" name="Line 382"/>
            <p:cNvSpPr>
              <a:spLocks noChangeShapeType="1"/>
            </p:cNvSpPr>
            <p:nvPr/>
          </p:nvSpPr>
          <p:spPr bwMode="auto">
            <a:xfrm>
              <a:off x="3653" y="1672"/>
              <a:ext cx="1" cy="105"/>
            </a:xfrm>
            <a:prstGeom prst="line">
              <a:avLst/>
            </a:prstGeom>
            <a:noFill/>
            <a:ln w="19050">
              <a:solidFill>
                <a:srgbClr val="FFFFFF"/>
              </a:solidFill>
              <a:round/>
              <a:headEnd/>
              <a:tailEnd/>
            </a:ln>
          </p:spPr>
          <p:txBody>
            <a:bodyPr/>
            <a:lstStyle/>
            <a:p>
              <a:endParaRPr lang="en-US"/>
            </a:p>
          </p:txBody>
        </p:sp>
        <p:sp>
          <p:nvSpPr>
            <p:cNvPr id="27714" name="Line 383"/>
            <p:cNvSpPr>
              <a:spLocks noChangeShapeType="1"/>
            </p:cNvSpPr>
            <p:nvPr/>
          </p:nvSpPr>
          <p:spPr bwMode="auto">
            <a:xfrm flipH="1">
              <a:off x="3902" y="1847"/>
              <a:ext cx="105" cy="1"/>
            </a:xfrm>
            <a:prstGeom prst="line">
              <a:avLst/>
            </a:prstGeom>
            <a:noFill/>
            <a:ln w="19050">
              <a:solidFill>
                <a:srgbClr val="FFFFFF"/>
              </a:solidFill>
              <a:round/>
              <a:headEnd/>
              <a:tailEnd/>
            </a:ln>
          </p:spPr>
          <p:txBody>
            <a:bodyPr/>
            <a:lstStyle/>
            <a:p>
              <a:endParaRPr lang="en-US"/>
            </a:p>
          </p:txBody>
        </p:sp>
        <p:sp>
          <p:nvSpPr>
            <p:cNvPr id="27715" name="Line 384"/>
            <p:cNvSpPr>
              <a:spLocks noChangeShapeType="1"/>
            </p:cNvSpPr>
            <p:nvPr/>
          </p:nvSpPr>
          <p:spPr bwMode="auto">
            <a:xfrm>
              <a:off x="3956" y="1795"/>
              <a:ext cx="1" cy="106"/>
            </a:xfrm>
            <a:prstGeom prst="line">
              <a:avLst/>
            </a:prstGeom>
            <a:noFill/>
            <a:ln w="19050">
              <a:solidFill>
                <a:srgbClr val="FFFFFF"/>
              </a:solidFill>
              <a:round/>
              <a:headEnd/>
              <a:tailEnd/>
            </a:ln>
          </p:spPr>
          <p:txBody>
            <a:bodyPr/>
            <a:lstStyle/>
            <a:p>
              <a:endParaRPr lang="en-US"/>
            </a:p>
          </p:txBody>
        </p:sp>
        <p:sp>
          <p:nvSpPr>
            <p:cNvPr id="27716" name="Line 385"/>
            <p:cNvSpPr>
              <a:spLocks noChangeShapeType="1"/>
            </p:cNvSpPr>
            <p:nvPr/>
          </p:nvSpPr>
          <p:spPr bwMode="auto">
            <a:xfrm flipH="1">
              <a:off x="3950" y="1847"/>
              <a:ext cx="105" cy="1"/>
            </a:xfrm>
            <a:prstGeom prst="line">
              <a:avLst/>
            </a:prstGeom>
            <a:noFill/>
            <a:ln w="19050">
              <a:solidFill>
                <a:srgbClr val="FFFFFF"/>
              </a:solidFill>
              <a:round/>
              <a:headEnd/>
              <a:tailEnd/>
            </a:ln>
          </p:spPr>
          <p:txBody>
            <a:bodyPr/>
            <a:lstStyle/>
            <a:p>
              <a:endParaRPr lang="en-US"/>
            </a:p>
          </p:txBody>
        </p:sp>
        <p:sp>
          <p:nvSpPr>
            <p:cNvPr id="27717" name="Line 386"/>
            <p:cNvSpPr>
              <a:spLocks noChangeShapeType="1"/>
            </p:cNvSpPr>
            <p:nvPr/>
          </p:nvSpPr>
          <p:spPr bwMode="auto">
            <a:xfrm>
              <a:off x="4001" y="1795"/>
              <a:ext cx="1" cy="106"/>
            </a:xfrm>
            <a:prstGeom prst="line">
              <a:avLst/>
            </a:prstGeom>
            <a:noFill/>
            <a:ln w="19050">
              <a:solidFill>
                <a:srgbClr val="FFFFFF"/>
              </a:solidFill>
              <a:round/>
              <a:headEnd/>
              <a:tailEnd/>
            </a:ln>
          </p:spPr>
          <p:txBody>
            <a:bodyPr/>
            <a:lstStyle/>
            <a:p>
              <a:endParaRPr lang="en-US"/>
            </a:p>
          </p:txBody>
        </p:sp>
        <p:sp>
          <p:nvSpPr>
            <p:cNvPr id="27718" name="Line 387"/>
            <p:cNvSpPr>
              <a:spLocks noChangeShapeType="1"/>
            </p:cNvSpPr>
            <p:nvPr/>
          </p:nvSpPr>
          <p:spPr bwMode="auto">
            <a:xfrm flipH="1">
              <a:off x="3983" y="1847"/>
              <a:ext cx="103" cy="1"/>
            </a:xfrm>
            <a:prstGeom prst="line">
              <a:avLst/>
            </a:prstGeom>
            <a:noFill/>
            <a:ln w="19050">
              <a:solidFill>
                <a:srgbClr val="FFFFFF"/>
              </a:solidFill>
              <a:round/>
              <a:headEnd/>
              <a:tailEnd/>
            </a:ln>
          </p:spPr>
          <p:txBody>
            <a:bodyPr/>
            <a:lstStyle/>
            <a:p>
              <a:endParaRPr lang="en-US"/>
            </a:p>
          </p:txBody>
        </p:sp>
        <p:sp>
          <p:nvSpPr>
            <p:cNvPr id="27719" name="Line 388"/>
            <p:cNvSpPr>
              <a:spLocks noChangeShapeType="1"/>
            </p:cNvSpPr>
            <p:nvPr/>
          </p:nvSpPr>
          <p:spPr bwMode="auto">
            <a:xfrm>
              <a:off x="4034" y="1795"/>
              <a:ext cx="1" cy="106"/>
            </a:xfrm>
            <a:prstGeom prst="line">
              <a:avLst/>
            </a:prstGeom>
            <a:noFill/>
            <a:ln w="19050">
              <a:solidFill>
                <a:srgbClr val="FFFFFF"/>
              </a:solidFill>
              <a:round/>
              <a:headEnd/>
              <a:tailEnd/>
            </a:ln>
          </p:spPr>
          <p:txBody>
            <a:bodyPr/>
            <a:lstStyle/>
            <a:p>
              <a:endParaRPr lang="en-US"/>
            </a:p>
          </p:txBody>
        </p:sp>
        <p:sp>
          <p:nvSpPr>
            <p:cNvPr id="27720" name="Line 389"/>
            <p:cNvSpPr>
              <a:spLocks noChangeShapeType="1"/>
            </p:cNvSpPr>
            <p:nvPr/>
          </p:nvSpPr>
          <p:spPr bwMode="auto">
            <a:xfrm flipH="1">
              <a:off x="4129" y="1847"/>
              <a:ext cx="105" cy="1"/>
            </a:xfrm>
            <a:prstGeom prst="line">
              <a:avLst/>
            </a:prstGeom>
            <a:noFill/>
            <a:ln w="19050">
              <a:solidFill>
                <a:srgbClr val="FFFFFF"/>
              </a:solidFill>
              <a:round/>
              <a:headEnd/>
              <a:tailEnd/>
            </a:ln>
          </p:spPr>
          <p:txBody>
            <a:bodyPr/>
            <a:lstStyle/>
            <a:p>
              <a:endParaRPr lang="en-US"/>
            </a:p>
          </p:txBody>
        </p:sp>
        <p:sp>
          <p:nvSpPr>
            <p:cNvPr id="27721" name="Line 390"/>
            <p:cNvSpPr>
              <a:spLocks noChangeShapeType="1"/>
            </p:cNvSpPr>
            <p:nvPr/>
          </p:nvSpPr>
          <p:spPr bwMode="auto">
            <a:xfrm>
              <a:off x="4183" y="1795"/>
              <a:ext cx="1" cy="106"/>
            </a:xfrm>
            <a:prstGeom prst="line">
              <a:avLst/>
            </a:prstGeom>
            <a:noFill/>
            <a:ln w="19050">
              <a:solidFill>
                <a:srgbClr val="FFFFFF"/>
              </a:solidFill>
              <a:round/>
              <a:headEnd/>
              <a:tailEnd/>
            </a:ln>
          </p:spPr>
          <p:txBody>
            <a:bodyPr/>
            <a:lstStyle/>
            <a:p>
              <a:endParaRPr lang="en-US"/>
            </a:p>
          </p:txBody>
        </p:sp>
        <p:sp>
          <p:nvSpPr>
            <p:cNvPr id="27722" name="Line 391"/>
            <p:cNvSpPr>
              <a:spLocks noChangeShapeType="1"/>
            </p:cNvSpPr>
            <p:nvPr/>
          </p:nvSpPr>
          <p:spPr bwMode="auto">
            <a:xfrm flipH="1">
              <a:off x="4205" y="1847"/>
              <a:ext cx="103" cy="1"/>
            </a:xfrm>
            <a:prstGeom prst="line">
              <a:avLst/>
            </a:prstGeom>
            <a:noFill/>
            <a:ln w="19050">
              <a:solidFill>
                <a:srgbClr val="FFFFFF"/>
              </a:solidFill>
              <a:round/>
              <a:headEnd/>
              <a:tailEnd/>
            </a:ln>
          </p:spPr>
          <p:txBody>
            <a:bodyPr/>
            <a:lstStyle/>
            <a:p>
              <a:endParaRPr lang="en-US"/>
            </a:p>
          </p:txBody>
        </p:sp>
        <p:sp>
          <p:nvSpPr>
            <p:cNvPr id="27723" name="Line 392"/>
            <p:cNvSpPr>
              <a:spLocks noChangeShapeType="1"/>
            </p:cNvSpPr>
            <p:nvPr/>
          </p:nvSpPr>
          <p:spPr bwMode="auto">
            <a:xfrm>
              <a:off x="4257" y="1795"/>
              <a:ext cx="1" cy="106"/>
            </a:xfrm>
            <a:prstGeom prst="line">
              <a:avLst/>
            </a:prstGeom>
            <a:noFill/>
            <a:ln w="19050">
              <a:solidFill>
                <a:srgbClr val="FFFFFF"/>
              </a:solidFill>
              <a:round/>
              <a:headEnd/>
              <a:tailEnd/>
            </a:ln>
          </p:spPr>
          <p:txBody>
            <a:bodyPr/>
            <a:lstStyle/>
            <a:p>
              <a:endParaRPr lang="en-US"/>
            </a:p>
          </p:txBody>
        </p:sp>
        <p:sp>
          <p:nvSpPr>
            <p:cNvPr id="27724" name="Line 393"/>
            <p:cNvSpPr>
              <a:spLocks noChangeShapeType="1"/>
            </p:cNvSpPr>
            <p:nvPr/>
          </p:nvSpPr>
          <p:spPr bwMode="auto">
            <a:xfrm flipH="1">
              <a:off x="4494" y="1847"/>
              <a:ext cx="103" cy="1"/>
            </a:xfrm>
            <a:prstGeom prst="line">
              <a:avLst/>
            </a:prstGeom>
            <a:noFill/>
            <a:ln w="19050">
              <a:solidFill>
                <a:srgbClr val="FFFFFF"/>
              </a:solidFill>
              <a:round/>
              <a:headEnd/>
              <a:tailEnd/>
            </a:ln>
          </p:spPr>
          <p:txBody>
            <a:bodyPr/>
            <a:lstStyle/>
            <a:p>
              <a:endParaRPr lang="en-US"/>
            </a:p>
          </p:txBody>
        </p:sp>
        <p:sp>
          <p:nvSpPr>
            <p:cNvPr id="27725" name="Line 394"/>
            <p:cNvSpPr>
              <a:spLocks noChangeShapeType="1"/>
            </p:cNvSpPr>
            <p:nvPr/>
          </p:nvSpPr>
          <p:spPr bwMode="auto">
            <a:xfrm>
              <a:off x="4545" y="1795"/>
              <a:ext cx="1" cy="106"/>
            </a:xfrm>
            <a:prstGeom prst="line">
              <a:avLst/>
            </a:prstGeom>
            <a:noFill/>
            <a:ln w="19050">
              <a:solidFill>
                <a:srgbClr val="FFFFFF"/>
              </a:solidFill>
              <a:round/>
              <a:headEnd/>
              <a:tailEnd/>
            </a:ln>
          </p:spPr>
          <p:txBody>
            <a:bodyPr/>
            <a:lstStyle/>
            <a:p>
              <a:endParaRPr lang="en-US"/>
            </a:p>
          </p:txBody>
        </p:sp>
        <p:sp>
          <p:nvSpPr>
            <p:cNvPr id="27726" name="Line 395"/>
            <p:cNvSpPr>
              <a:spLocks noChangeShapeType="1"/>
            </p:cNvSpPr>
            <p:nvPr/>
          </p:nvSpPr>
          <p:spPr bwMode="auto">
            <a:xfrm flipH="1">
              <a:off x="5065" y="1847"/>
              <a:ext cx="103" cy="1"/>
            </a:xfrm>
            <a:prstGeom prst="line">
              <a:avLst/>
            </a:prstGeom>
            <a:noFill/>
            <a:ln w="19050">
              <a:solidFill>
                <a:srgbClr val="FFFFFF"/>
              </a:solidFill>
              <a:round/>
              <a:headEnd/>
              <a:tailEnd/>
            </a:ln>
          </p:spPr>
          <p:txBody>
            <a:bodyPr/>
            <a:lstStyle/>
            <a:p>
              <a:endParaRPr lang="en-US"/>
            </a:p>
          </p:txBody>
        </p:sp>
        <p:sp>
          <p:nvSpPr>
            <p:cNvPr id="27727" name="Line 396"/>
            <p:cNvSpPr>
              <a:spLocks noChangeShapeType="1"/>
            </p:cNvSpPr>
            <p:nvPr/>
          </p:nvSpPr>
          <p:spPr bwMode="auto">
            <a:xfrm>
              <a:off x="5116" y="1795"/>
              <a:ext cx="1" cy="106"/>
            </a:xfrm>
            <a:prstGeom prst="line">
              <a:avLst/>
            </a:prstGeom>
            <a:noFill/>
            <a:ln w="19050">
              <a:solidFill>
                <a:srgbClr val="FFFFFF"/>
              </a:solidFill>
              <a:round/>
              <a:headEnd/>
              <a:tailEnd/>
            </a:ln>
          </p:spPr>
          <p:txBody>
            <a:bodyPr/>
            <a:lstStyle/>
            <a:p>
              <a:endParaRPr lang="en-US"/>
            </a:p>
          </p:txBody>
        </p:sp>
        <p:sp>
          <p:nvSpPr>
            <p:cNvPr id="27728" name="Freeform 440"/>
            <p:cNvSpPr>
              <a:spLocks/>
            </p:cNvSpPr>
            <p:nvPr/>
          </p:nvSpPr>
          <p:spPr bwMode="auto">
            <a:xfrm>
              <a:off x="1347" y="744"/>
              <a:ext cx="3384" cy="1684"/>
            </a:xfrm>
            <a:custGeom>
              <a:avLst/>
              <a:gdLst>
                <a:gd name="T0" fmla="*/ 0 w 3384"/>
                <a:gd name="T1" fmla="*/ 0 h 1684"/>
                <a:gd name="T2" fmla="*/ 204 w 3384"/>
                <a:gd name="T3" fmla="*/ 0 h 1684"/>
                <a:gd name="T4" fmla="*/ 204 w 3384"/>
                <a:gd name="T5" fmla="*/ 62 h 1684"/>
                <a:gd name="T6" fmla="*/ 262 w 3384"/>
                <a:gd name="T7" fmla="*/ 62 h 1684"/>
                <a:gd name="T8" fmla="*/ 262 w 3384"/>
                <a:gd name="T9" fmla="*/ 126 h 1684"/>
                <a:gd name="T10" fmla="*/ 276 w 3384"/>
                <a:gd name="T11" fmla="*/ 126 h 1684"/>
                <a:gd name="T12" fmla="*/ 276 w 3384"/>
                <a:gd name="T13" fmla="*/ 192 h 1684"/>
                <a:gd name="T14" fmla="*/ 383 w 3384"/>
                <a:gd name="T15" fmla="*/ 192 h 1684"/>
                <a:gd name="T16" fmla="*/ 383 w 3384"/>
                <a:gd name="T17" fmla="*/ 254 h 1684"/>
                <a:gd name="T18" fmla="*/ 412 w 3384"/>
                <a:gd name="T19" fmla="*/ 254 h 1684"/>
                <a:gd name="T20" fmla="*/ 412 w 3384"/>
                <a:gd name="T21" fmla="*/ 318 h 1684"/>
                <a:gd name="T22" fmla="*/ 439 w 3384"/>
                <a:gd name="T23" fmla="*/ 318 h 1684"/>
                <a:gd name="T24" fmla="*/ 439 w 3384"/>
                <a:gd name="T25" fmla="*/ 382 h 1684"/>
                <a:gd name="T26" fmla="*/ 445 w 3384"/>
                <a:gd name="T27" fmla="*/ 382 h 1684"/>
                <a:gd name="T28" fmla="*/ 445 w 3384"/>
                <a:gd name="T29" fmla="*/ 445 h 1684"/>
                <a:gd name="T30" fmla="*/ 486 w 3384"/>
                <a:gd name="T31" fmla="*/ 445 h 1684"/>
                <a:gd name="T32" fmla="*/ 486 w 3384"/>
                <a:gd name="T33" fmla="*/ 509 h 1684"/>
                <a:gd name="T34" fmla="*/ 538 w 3384"/>
                <a:gd name="T35" fmla="*/ 509 h 1684"/>
                <a:gd name="T36" fmla="*/ 538 w 3384"/>
                <a:gd name="T37" fmla="*/ 571 h 1684"/>
                <a:gd name="T38" fmla="*/ 546 w 3384"/>
                <a:gd name="T39" fmla="*/ 571 h 1684"/>
                <a:gd name="T40" fmla="*/ 546 w 3384"/>
                <a:gd name="T41" fmla="*/ 633 h 1684"/>
                <a:gd name="T42" fmla="*/ 552 w 3384"/>
                <a:gd name="T43" fmla="*/ 633 h 1684"/>
                <a:gd name="T44" fmla="*/ 552 w 3384"/>
                <a:gd name="T45" fmla="*/ 699 h 1684"/>
                <a:gd name="T46" fmla="*/ 587 w 3384"/>
                <a:gd name="T47" fmla="*/ 699 h 1684"/>
                <a:gd name="T48" fmla="*/ 587 w 3384"/>
                <a:gd name="T49" fmla="*/ 761 h 1684"/>
                <a:gd name="T50" fmla="*/ 606 w 3384"/>
                <a:gd name="T51" fmla="*/ 761 h 1684"/>
                <a:gd name="T52" fmla="*/ 606 w 3384"/>
                <a:gd name="T53" fmla="*/ 827 h 1684"/>
                <a:gd name="T54" fmla="*/ 746 w 3384"/>
                <a:gd name="T55" fmla="*/ 827 h 1684"/>
                <a:gd name="T56" fmla="*/ 746 w 3384"/>
                <a:gd name="T57" fmla="*/ 893 h 1684"/>
                <a:gd name="T58" fmla="*/ 756 w 3384"/>
                <a:gd name="T59" fmla="*/ 893 h 1684"/>
                <a:gd name="T60" fmla="*/ 756 w 3384"/>
                <a:gd name="T61" fmla="*/ 955 h 1684"/>
                <a:gd name="T62" fmla="*/ 775 w 3384"/>
                <a:gd name="T63" fmla="*/ 955 h 1684"/>
                <a:gd name="T64" fmla="*/ 775 w 3384"/>
                <a:gd name="T65" fmla="*/ 1016 h 1684"/>
                <a:gd name="T66" fmla="*/ 1102 w 3384"/>
                <a:gd name="T67" fmla="*/ 1016 h 1684"/>
                <a:gd name="T68" fmla="*/ 1102 w 3384"/>
                <a:gd name="T69" fmla="*/ 1082 h 1684"/>
                <a:gd name="T70" fmla="*/ 1212 w 3384"/>
                <a:gd name="T71" fmla="*/ 1082 h 1684"/>
                <a:gd name="T72" fmla="*/ 1212 w 3384"/>
                <a:gd name="T73" fmla="*/ 1146 h 1684"/>
                <a:gd name="T74" fmla="*/ 1323 w 3384"/>
                <a:gd name="T75" fmla="*/ 1146 h 1684"/>
                <a:gd name="T76" fmla="*/ 1323 w 3384"/>
                <a:gd name="T77" fmla="*/ 1208 h 1684"/>
                <a:gd name="T78" fmla="*/ 1455 w 3384"/>
                <a:gd name="T79" fmla="*/ 1208 h 1684"/>
                <a:gd name="T80" fmla="*/ 1455 w 3384"/>
                <a:gd name="T81" fmla="*/ 1272 h 1684"/>
                <a:gd name="T82" fmla="*/ 1513 w 3384"/>
                <a:gd name="T83" fmla="*/ 1272 h 1684"/>
                <a:gd name="T84" fmla="*/ 1513 w 3384"/>
                <a:gd name="T85" fmla="*/ 1338 h 1684"/>
                <a:gd name="T86" fmla="*/ 1661 w 3384"/>
                <a:gd name="T87" fmla="*/ 1338 h 1684"/>
                <a:gd name="T88" fmla="*/ 1661 w 3384"/>
                <a:gd name="T89" fmla="*/ 1400 h 1684"/>
                <a:gd name="T90" fmla="*/ 1686 w 3384"/>
                <a:gd name="T91" fmla="*/ 1400 h 1684"/>
                <a:gd name="T92" fmla="*/ 1686 w 3384"/>
                <a:gd name="T93" fmla="*/ 1462 h 1684"/>
                <a:gd name="T94" fmla="*/ 1694 w 3384"/>
                <a:gd name="T95" fmla="*/ 1462 h 1684"/>
                <a:gd name="T96" fmla="*/ 1694 w 3384"/>
                <a:gd name="T97" fmla="*/ 1527 h 1684"/>
                <a:gd name="T98" fmla="*/ 1888 w 3384"/>
                <a:gd name="T99" fmla="*/ 1527 h 1684"/>
                <a:gd name="T100" fmla="*/ 1888 w 3384"/>
                <a:gd name="T101" fmla="*/ 1591 h 1684"/>
                <a:gd name="T102" fmla="*/ 2407 w 3384"/>
                <a:gd name="T103" fmla="*/ 1591 h 1684"/>
                <a:gd name="T104" fmla="*/ 2407 w 3384"/>
                <a:gd name="T105" fmla="*/ 1684 h 1684"/>
                <a:gd name="T106" fmla="*/ 3384 w 3384"/>
                <a:gd name="T107" fmla="*/ 1684 h 16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84"/>
                <a:gd name="T163" fmla="*/ 0 h 1684"/>
                <a:gd name="T164" fmla="*/ 3384 w 3384"/>
                <a:gd name="T165" fmla="*/ 1684 h 168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84" h="1684">
                  <a:moveTo>
                    <a:pt x="0" y="0"/>
                  </a:moveTo>
                  <a:lnTo>
                    <a:pt x="204" y="0"/>
                  </a:lnTo>
                  <a:lnTo>
                    <a:pt x="204" y="62"/>
                  </a:lnTo>
                  <a:lnTo>
                    <a:pt x="262" y="62"/>
                  </a:lnTo>
                  <a:lnTo>
                    <a:pt x="262" y="126"/>
                  </a:lnTo>
                  <a:lnTo>
                    <a:pt x="276" y="126"/>
                  </a:lnTo>
                  <a:lnTo>
                    <a:pt x="276" y="192"/>
                  </a:lnTo>
                  <a:lnTo>
                    <a:pt x="383" y="192"/>
                  </a:lnTo>
                  <a:lnTo>
                    <a:pt x="383" y="254"/>
                  </a:lnTo>
                  <a:lnTo>
                    <a:pt x="412" y="254"/>
                  </a:lnTo>
                  <a:lnTo>
                    <a:pt x="412" y="318"/>
                  </a:lnTo>
                  <a:lnTo>
                    <a:pt x="439" y="318"/>
                  </a:lnTo>
                  <a:lnTo>
                    <a:pt x="439" y="382"/>
                  </a:lnTo>
                  <a:lnTo>
                    <a:pt x="445" y="382"/>
                  </a:lnTo>
                  <a:lnTo>
                    <a:pt x="445" y="445"/>
                  </a:lnTo>
                  <a:lnTo>
                    <a:pt x="486" y="445"/>
                  </a:lnTo>
                  <a:lnTo>
                    <a:pt x="486" y="509"/>
                  </a:lnTo>
                  <a:lnTo>
                    <a:pt x="538" y="509"/>
                  </a:lnTo>
                  <a:lnTo>
                    <a:pt x="538" y="571"/>
                  </a:lnTo>
                  <a:lnTo>
                    <a:pt x="546" y="571"/>
                  </a:lnTo>
                  <a:lnTo>
                    <a:pt x="546" y="633"/>
                  </a:lnTo>
                  <a:lnTo>
                    <a:pt x="552" y="633"/>
                  </a:lnTo>
                  <a:lnTo>
                    <a:pt x="552" y="699"/>
                  </a:lnTo>
                  <a:lnTo>
                    <a:pt x="587" y="699"/>
                  </a:lnTo>
                  <a:lnTo>
                    <a:pt x="587" y="761"/>
                  </a:lnTo>
                  <a:lnTo>
                    <a:pt x="606" y="761"/>
                  </a:lnTo>
                  <a:lnTo>
                    <a:pt x="606" y="827"/>
                  </a:lnTo>
                  <a:lnTo>
                    <a:pt x="746" y="827"/>
                  </a:lnTo>
                  <a:lnTo>
                    <a:pt x="746" y="893"/>
                  </a:lnTo>
                  <a:lnTo>
                    <a:pt x="756" y="893"/>
                  </a:lnTo>
                  <a:lnTo>
                    <a:pt x="756" y="955"/>
                  </a:lnTo>
                  <a:lnTo>
                    <a:pt x="775" y="955"/>
                  </a:lnTo>
                  <a:lnTo>
                    <a:pt x="775" y="1016"/>
                  </a:lnTo>
                  <a:lnTo>
                    <a:pt x="1102" y="1016"/>
                  </a:lnTo>
                  <a:lnTo>
                    <a:pt x="1102" y="1082"/>
                  </a:lnTo>
                  <a:lnTo>
                    <a:pt x="1212" y="1082"/>
                  </a:lnTo>
                  <a:lnTo>
                    <a:pt x="1212" y="1146"/>
                  </a:lnTo>
                  <a:lnTo>
                    <a:pt x="1323" y="1146"/>
                  </a:lnTo>
                  <a:lnTo>
                    <a:pt x="1323" y="1208"/>
                  </a:lnTo>
                  <a:lnTo>
                    <a:pt x="1455" y="1208"/>
                  </a:lnTo>
                  <a:lnTo>
                    <a:pt x="1455" y="1272"/>
                  </a:lnTo>
                  <a:lnTo>
                    <a:pt x="1513" y="1272"/>
                  </a:lnTo>
                  <a:lnTo>
                    <a:pt x="1513" y="1338"/>
                  </a:lnTo>
                  <a:lnTo>
                    <a:pt x="1661" y="1338"/>
                  </a:lnTo>
                  <a:lnTo>
                    <a:pt x="1661" y="1400"/>
                  </a:lnTo>
                  <a:lnTo>
                    <a:pt x="1686" y="1400"/>
                  </a:lnTo>
                  <a:lnTo>
                    <a:pt x="1686" y="1462"/>
                  </a:lnTo>
                  <a:lnTo>
                    <a:pt x="1694" y="1462"/>
                  </a:lnTo>
                  <a:lnTo>
                    <a:pt x="1694" y="1527"/>
                  </a:lnTo>
                  <a:lnTo>
                    <a:pt x="1888" y="1527"/>
                  </a:lnTo>
                  <a:lnTo>
                    <a:pt x="1888" y="1591"/>
                  </a:lnTo>
                  <a:lnTo>
                    <a:pt x="2407" y="1591"/>
                  </a:lnTo>
                  <a:lnTo>
                    <a:pt x="2407" y="1684"/>
                  </a:lnTo>
                  <a:lnTo>
                    <a:pt x="3384" y="1684"/>
                  </a:lnTo>
                </a:path>
              </a:pathLst>
            </a:custGeom>
            <a:noFill/>
            <a:ln w="28575">
              <a:solidFill>
                <a:schemeClr val="accent6"/>
              </a:solidFill>
              <a:round/>
              <a:headEnd/>
              <a:tailEnd/>
            </a:ln>
          </p:spPr>
          <p:txBody>
            <a:bodyPr/>
            <a:lstStyle/>
            <a:p>
              <a:endParaRPr lang="en-US"/>
            </a:p>
          </p:txBody>
        </p:sp>
        <p:sp>
          <p:nvSpPr>
            <p:cNvPr id="27729" name="Freeform 441"/>
            <p:cNvSpPr>
              <a:spLocks/>
            </p:cNvSpPr>
            <p:nvPr/>
          </p:nvSpPr>
          <p:spPr bwMode="auto">
            <a:xfrm>
              <a:off x="1347" y="746"/>
              <a:ext cx="3771" cy="1101"/>
            </a:xfrm>
            <a:custGeom>
              <a:avLst/>
              <a:gdLst>
                <a:gd name="T0" fmla="*/ 0 w 3771"/>
                <a:gd name="T1" fmla="*/ 0 h 1101"/>
                <a:gd name="T2" fmla="*/ 183 w 3771"/>
                <a:gd name="T3" fmla="*/ 0 h 1101"/>
                <a:gd name="T4" fmla="*/ 183 w 3771"/>
                <a:gd name="T5" fmla="*/ 54 h 1101"/>
                <a:gd name="T6" fmla="*/ 272 w 3771"/>
                <a:gd name="T7" fmla="*/ 54 h 1101"/>
                <a:gd name="T8" fmla="*/ 272 w 3771"/>
                <a:gd name="T9" fmla="*/ 112 h 1101"/>
                <a:gd name="T10" fmla="*/ 427 w 3771"/>
                <a:gd name="T11" fmla="*/ 112 h 1101"/>
                <a:gd name="T12" fmla="*/ 427 w 3771"/>
                <a:gd name="T13" fmla="*/ 169 h 1101"/>
                <a:gd name="T14" fmla="*/ 606 w 3771"/>
                <a:gd name="T15" fmla="*/ 169 h 1101"/>
                <a:gd name="T16" fmla="*/ 606 w 3771"/>
                <a:gd name="T17" fmla="*/ 227 h 1101"/>
                <a:gd name="T18" fmla="*/ 742 w 3771"/>
                <a:gd name="T19" fmla="*/ 227 h 1101"/>
                <a:gd name="T20" fmla="*/ 742 w 3771"/>
                <a:gd name="T21" fmla="*/ 283 h 1101"/>
                <a:gd name="T22" fmla="*/ 777 w 3771"/>
                <a:gd name="T23" fmla="*/ 283 h 1101"/>
                <a:gd name="T24" fmla="*/ 777 w 3771"/>
                <a:gd name="T25" fmla="*/ 400 h 1101"/>
                <a:gd name="T26" fmla="*/ 837 w 3771"/>
                <a:gd name="T27" fmla="*/ 400 h 1101"/>
                <a:gd name="T28" fmla="*/ 837 w 3771"/>
                <a:gd name="T29" fmla="*/ 458 h 1101"/>
                <a:gd name="T30" fmla="*/ 890 w 3771"/>
                <a:gd name="T31" fmla="*/ 458 h 1101"/>
                <a:gd name="T32" fmla="*/ 890 w 3771"/>
                <a:gd name="T33" fmla="*/ 516 h 1101"/>
                <a:gd name="T34" fmla="*/ 1144 w 3771"/>
                <a:gd name="T35" fmla="*/ 516 h 1101"/>
                <a:gd name="T36" fmla="*/ 1144 w 3771"/>
                <a:gd name="T37" fmla="*/ 577 h 1101"/>
                <a:gd name="T38" fmla="*/ 1461 w 3771"/>
                <a:gd name="T39" fmla="*/ 577 h 1101"/>
                <a:gd name="T40" fmla="*/ 1461 w 3771"/>
                <a:gd name="T41" fmla="*/ 641 h 1101"/>
                <a:gd name="T42" fmla="*/ 1581 w 3771"/>
                <a:gd name="T43" fmla="*/ 641 h 1101"/>
                <a:gd name="T44" fmla="*/ 1581 w 3771"/>
                <a:gd name="T45" fmla="*/ 709 h 1101"/>
                <a:gd name="T46" fmla="*/ 1733 w 3771"/>
                <a:gd name="T47" fmla="*/ 709 h 1101"/>
                <a:gd name="T48" fmla="*/ 1733 w 3771"/>
                <a:gd name="T49" fmla="*/ 790 h 1101"/>
                <a:gd name="T50" fmla="*/ 1791 w 3771"/>
                <a:gd name="T51" fmla="*/ 790 h 1101"/>
                <a:gd name="T52" fmla="*/ 1791 w 3771"/>
                <a:gd name="T53" fmla="*/ 868 h 1101"/>
                <a:gd name="T54" fmla="*/ 2273 w 3771"/>
                <a:gd name="T55" fmla="*/ 868 h 1101"/>
                <a:gd name="T56" fmla="*/ 2273 w 3771"/>
                <a:gd name="T57" fmla="*/ 975 h 1101"/>
                <a:gd name="T58" fmla="*/ 2586 w 3771"/>
                <a:gd name="T59" fmla="*/ 975 h 1101"/>
                <a:gd name="T60" fmla="*/ 2586 w 3771"/>
                <a:gd name="T61" fmla="*/ 1101 h 1101"/>
                <a:gd name="T62" fmla="*/ 3771 w 3771"/>
                <a:gd name="T63" fmla="*/ 1101 h 11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71"/>
                <a:gd name="T97" fmla="*/ 0 h 1101"/>
                <a:gd name="T98" fmla="*/ 3771 w 3771"/>
                <a:gd name="T99" fmla="*/ 1101 h 110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71" h="1101">
                  <a:moveTo>
                    <a:pt x="0" y="0"/>
                  </a:moveTo>
                  <a:lnTo>
                    <a:pt x="183" y="0"/>
                  </a:lnTo>
                  <a:lnTo>
                    <a:pt x="183" y="54"/>
                  </a:lnTo>
                  <a:lnTo>
                    <a:pt x="272" y="54"/>
                  </a:lnTo>
                  <a:lnTo>
                    <a:pt x="272" y="112"/>
                  </a:lnTo>
                  <a:lnTo>
                    <a:pt x="427" y="112"/>
                  </a:lnTo>
                  <a:lnTo>
                    <a:pt x="427" y="169"/>
                  </a:lnTo>
                  <a:lnTo>
                    <a:pt x="606" y="169"/>
                  </a:lnTo>
                  <a:lnTo>
                    <a:pt x="606" y="227"/>
                  </a:lnTo>
                  <a:lnTo>
                    <a:pt x="742" y="227"/>
                  </a:lnTo>
                  <a:lnTo>
                    <a:pt x="742" y="283"/>
                  </a:lnTo>
                  <a:lnTo>
                    <a:pt x="777" y="283"/>
                  </a:lnTo>
                  <a:lnTo>
                    <a:pt x="777" y="400"/>
                  </a:lnTo>
                  <a:lnTo>
                    <a:pt x="837" y="400"/>
                  </a:lnTo>
                  <a:lnTo>
                    <a:pt x="837" y="458"/>
                  </a:lnTo>
                  <a:lnTo>
                    <a:pt x="890" y="458"/>
                  </a:lnTo>
                  <a:lnTo>
                    <a:pt x="890" y="516"/>
                  </a:lnTo>
                  <a:lnTo>
                    <a:pt x="1144" y="516"/>
                  </a:lnTo>
                  <a:lnTo>
                    <a:pt x="1144" y="577"/>
                  </a:lnTo>
                  <a:lnTo>
                    <a:pt x="1461" y="577"/>
                  </a:lnTo>
                  <a:lnTo>
                    <a:pt x="1461" y="641"/>
                  </a:lnTo>
                  <a:lnTo>
                    <a:pt x="1581" y="641"/>
                  </a:lnTo>
                  <a:lnTo>
                    <a:pt x="1581" y="709"/>
                  </a:lnTo>
                  <a:lnTo>
                    <a:pt x="1733" y="709"/>
                  </a:lnTo>
                  <a:lnTo>
                    <a:pt x="1733" y="790"/>
                  </a:lnTo>
                  <a:lnTo>
                    <a:pt x="1791" y="790"/>
                  </a:lnTo>
                  <a:lnTo>
                    <a:pt x="1791" y="868"/>
                  </a:lnTo>
                  <a:lnTo>
                    <a:pt x="2273" y="868"/>
                  </a:lnTo>
                  <a:lnTo>
                    <a:pt x="2273" y="975"/>
                  </a:lnTo>
                  <a:lnTo>
                    <a:pt x="2586" y="975"/>
                  </a:lnTo>
                  <a:lnTo>
                    <a:pt x="2586" y="1101"/>
                  </a:lnTo>
                  <a:lnTo>
                    <a:pt x="3771" y="1101"/>
                  </a:lnTo>
                </a:path>
              </a:pathLst>
            </a:custGeom>
            <a:noFill/>
            <a:ln w="28575">
              <a:solidFill>
                <a:srgbClr val="4F81BD"/>
              </a:solidFill>
              <a:round/>
              <a:headEnd/>
              <a:tailEnd/>
            </a:ln>
          </p:spPr>
          <p:txBody>
            <a:bodyPr/>
            <a:lstStyle/>
            <a:p>
              <a:endParaRPr lang="en-US"/>
            </a:p>
          </p:txBody>
        </p:sp>
      </p:grpSp>
      <p:sp>
        <p:nvSpPr>
          <p:cNvPr id="27678" name="TextBox 178"/>
          <p:cNvSpPr txBox="1">
            <a:spLocks noChangeArrowheads="1"/>
          </p:cNvSpPr>
          <p:nvPr/>
        </p:nvSpPr>
        <p:spPr bwMode="auto">
          <a:xfrm>
            <a:off x="2854325" y="2362200"/>
            <a:ext cx="1409700" cy="646113"/>
          </a:xfrm>
          <a:prstGeom prst="rect">
            <a:avLst/>
          </a:prstGeom>
          <a:noFill/>
          <a:ln w="9525">
            <a:noFill/>
            <a:miter lim="800000"/>
            <a:headEnd/>
            <a:tailEnd/>
          </a:ln>
        </p:spPr>
        <p:txBody>
          <a:bodyPr>
            <a:spAutoFit/>
          </a:bodyPr>
          <a:lstStyle/>
          <a:p>
            <a:pPr algn="ctr" eaLnBrk="1" hangingPunct="1"/>
            <a:r>
              <a:rPr lang="en-US" sz="1200" b="1" dirty="0">
                <a:latin typeface="Arial" pitchFamily="34" charset="0"/>
              </a:rPr>
              <a:t>0.53</a:t>
            </a:r>
          </a:p>
          <a:p>
            <a:pPr algn="ctr" eaLnBrk="1" hangingPunct="1"/>
            <a:r>
              <a:rPr lang="en-US" sz="1200" b="1" dirty="0">
                <a:latin typeface="Arial" pitchFamily="34" charset="0"/>
              </a:rPr>
              <a:t>(0.28</a:t>
            </a:r>
            <a:r>
              <a:rPr lang="en-US" sz="1200" b="1" dirty="0">
                <a:latin typeface="Arial" pitchFamily="34" charset="0"/>
                <a:cs typeface="Arial" pitchFamily="34" charset="0"/>
              </a:rPr>
              <a:t>–0</a:t>
            </a:r>
            <a:r>
              <a:rPr lang="en-US" sz="1200" b="1" dirty="0">
                <a:latin typeface="Arial" pitchFamily="34" charset="0"/>
              </a:rPr>
              <a:t>.99)</a:t>
            </a:r>
          </a:p>
          <a:p>
            <a:pPr algn="ctr" eaLnBrk="1" hangingPunct="1"/>
            <a:r>
              <a:rPr lang="en-US" sz="1200" b="1" dirty="0">
                <a:latin typeface="Arial" pitchFamily="34" charset="0"/>
              </a:rPr>
              <a:t>0.04</a:t>
            </a:r>
          </a:p>
        </p:txBody>
      </p:sp>
      <p:sp>
        <p:nvSpPr>
          <p:cNvPr id="27679" name="TextBox 179"/>
          <p:cNvSpPr txBox="1">
            <a:spLocks noChangeArrowheads="1"/>
          </p:cNvSpPr>
          <p:nvPr/>
        </p:nvSpPr>
        <p:spPr bwMode="auto">
          <a:xfrm>
            <a:off x="7454900" y="2352675"/>
            <a:ext cx="1447800" cy="646113"/>
          </a:xfrm>
          <a:prstGeom prst="rect">
            <a:avLst/>
          </a:prstGeom>
          <a:noFill/>
          <a:ln w="9525">
            <a:noFill/>
            <a:miter lim="800000"/>
            <a:headEnd/>
            <a:tailEnd/>
          </a:ln>
        </p:spPr>
        <p:txBody>
          <a:bodyPr>
            <a:spAutoFit/>
          </a:bodyPr>
          <a:lstStyle/>
          <a:p>
            <a:pPr algn="ctr" eaLnBrk="1" hangingPunct="1"/>
            <a:r>
              <a:rPr lang="en-US" sz="1200" b="1" dirty="0">
                <a:latin typeface="Arial" pitchFamily="34" charset="0"/>
              </a:rPr>
              <a:t>0.37</a:t>
            </a:r>
          </a:p>
          <a:p>
            <a:pPr algn="ctr" eaLnBrk="1" hangingPunct="1"/>
            <a:r>
              <a:rPr lang="en-US" sz="1200" b="1" dirty="0">
                <a:latin typeface="Arial" pitchFamily="34" charset="0"/>
              </a:rPr>
              <a:t>(0.19</a:t>
            </a:r>
            <a:r>
              <a:rPr lang="en-US" sz="1200" b="1" dirty="0">
                <a:latin typeface="Arial" pitchFamily="34" charset="0"/>
                <a:cs typeface="Arial" pitchFamily="34" charset="0"/>
              </a:rPr>
              <a:t>–0</a:t>
            </a:r>
            <a:r>
              <a:rPr lang="en-US" sz="1200" b="1" dirty="0">
                <a:latin typeface="Arial" pitchFamily="34" charset="0"/>
              </a:rPr>
              <a:t>.72)</a:t>
            </a:r>
          </a:p>
          <a:p>
            <a:pPr algn="ctr" eaLnBrk="1" hangingPunct="1"/>
            <a:r>
              <a:rPr lang="en-US" sz="1200" b="1" dirty="0">
                <a:latin typeface="Arial" pitchFamily="34" charset="0"/>
              </a:rPr>
              <a:t>0.002</a:t>
            </a:r>
          </a:p>
        </p:txBody>
      </p:sp>
      <p:sp>
        <p:nvSpPr>
          <p:cNvPr id="180" name="TextBox 179"/>
          <p:cNvSpPr txBox="1"/>
          <p:nvPr/>
        </p:nvSpPr>
        <p:spPr>
          <a:xfrm>
            <a:off x="412750" y="6477000"/>
            <a:ext cx="8202613" cy="307777"/>
          </a:xfrm>
          <a:prstGeom prst="rect">
            <a:avLst/>
          </a:prstGeom>
        </p:spPr>
        <p:txBody>
          <a:bodyPr wrap="square" rtlCol="0" anchor="b">
            <a:spAutoFit/>
          </a:bodyPr>
          <a:lstStyle/>
          <a:p>
            <a:r>
              <a:rPr lang="en-US" sz="1400" dirty="0"/>
              <a:t>With permission from </a:t>
            </a:r>
            <a:r>
              <a:rPr lang="en-US" sz="1400" dirty="0" err="1" smtClean="0"/>
              <a:t>Spigel</a:t>
            </a:r>
            <a:r>
              <a:rPr lang="en-US" sz="1400" dirty="0" smtClean="0"/>
              <a:t> </a:t>
            </a:r>
            <a:r>
              <a:rPr lang="en-US" sz="1400" dirty="0"/>
              <a:t>DR et al. </a:t>
            </a:r>
            <a:r>
              <a:rPr lang="en-US" sz="1400" i="1" dirty="0" err="1"/>
              <a:t>Proc</a:t>
            </a:r>
            <a:r>
              <a:rPr lang="en-US" sz="1400" i="1" dirty="0"/>
              <a:t> ASCO </a:t>
            </a:r>
            <a:r>
              <a:rPr lang="en-US" sz="1400" dirty="0"/>
              <a:t>2011;Abstract 7505.</a:t>
            </a:r>
          </a:p>
        </p:txBody>
      </p:sp>
    </p:spTree>
    <p:extLst>
      <p:ext uri="{BB962C8B-B14F-4D97-AF65-F5344CB8AC3E}">
        <p14:creationId xmlns:p14="http://schemas.microsoft.com/office/powerpoint/2010/main" val="385598913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idx="4294967295"/>
          </p:nvPr>
        </p:nvSpPr>
        <p:spPr>
          <a:xfrm>
            <a:off x="304800" y="93663"/>
            <a:ext cx="8458200" cy="1125537"/>
          </a:xfrm>
        </p:spPr>
        <p:txBody>
          <a:bodyPr>
            <a:normAutofit fontScale="90000"/>
          </a:bodyPr>
          <a:lstStyle/>
          <a:p>
            <a:r>
              <a:rPr lang="en-US" dirty="0" smtClean="0"/>
              <a:t>OAM4971g </a:t>
            </a:r>
            <a:r>
              <a:rPr lang="en-US" dirty="0"/>
              <a:t>(</a:t>
            </a:r>
            <a:r>
              <a:rPr lang="en-US" dirty="0" err="1"/>
              <a:t>MetLung</a:t>
            </a:r>
            <a:r>
              <a:rPr lang="en-US" dirty="0"/>
              <a:t>)</a:t>
            </a:r>
            <a:r>
              <a:rPr lang="en-US" dirty="0" smtClean="0"/>
              <a:t> </a:t>
            </a:r>
            <a:br>
              <a:rPr lang="en-US" dirty="0" smtClean="0"/>
            </a:br>
            <a:r>
              <a:rPr lang="en-US" dirty="0" smtClean="0"/>
              <a:t>Global Phase III Clinical Trial </a:t>
            </a:r>
          </a:p>
        </p:txBody>
      </p:sp>
      <p:sp>
        <p:nvSpPr>
          <p:cNvPr id="32772" name="Rectangle 12"/>
          <p:cNvSpPr>
            <a:spLocks noChangeArrowheads="1"/>
          </p:cNvSpPr>
          <p:nvPr/>
        </p:nvSpPr>
        <p:spPr bwMode="auto">
          <a:xfrm>
            <a:off x="611188" y="1484313"/>
            <a:ext cx="2520950" cy="2952750"/>
          </a:xfrm>
          <a:prstGeom prst="rect">
            <a:avLst/>
          </a:prstGeom>
          <a:noFill/>
          <a:ln w="28575">
            <a:solidFill>
              <a:srgbClr val="007EA3"/>
            </a:solidFill>
            <a:miter lim="800000"/>
            <a:headEnd/>
            <a:tailEnd/>
          </a:ln>
        </p:spPr>
        <p:txBody>
          <a:bodyPr wrap="none" anchor="ctr"/>
          <a:lstStyle/>
          <a:p>
            <a:pPr eaLnBrk="1" hangingPunct="1"/>
            <a:endParaRPr lang="en-US" sz="1800">
              <a:latin typeface="Arial" pitchFamily="34" charset="0"/>
            </a:endParaRPr>
          </a:p>
        </p:txBody>
      </p:sp>
      <p:sp>
        <p:nvSpPr>
          <p:cNvPr id="32773" name="Rectangle 13"/>
          <p:cNvSpPr>
            <a:spLocks noChangeArrowheads="1"/>
          </p:cNvSpPr>
          <p:nvPr/>
        </p:nvSpPr>
        <p:spPr bwMode="auto">
          <a:xfrm>
            <a:off x="3924300" y="1484313"/>
            <a:ext cx="503238" cy="2592387"/>
          </a:xfrm>
          <a:prstGeom prst="rect">
            <a:avLst/>
          </a:prstGeom>
          <a:noFill/>
          <a:ln w="28575">
            <a:solidFill>
              <a:srgbClr val="007EA3"/>
            </a:solidFill>
            <a:miter lim="800000"/>
            <a:headEnd/>
            <a:tailEnd/>
          </a:ln>
        </p:spPr>
        <p:txBody>
          <a:bodyPr wrap="none" anchor="ctr"/>
          <a:lstStyle/>
          <a:p>
            <a:pPr eaLnBrk="1" hangingPunct="1"/>
            <a:endParaRPr lang="en-US" sz="1800">
              <a:latin typeface="Arial" pitchFamily="34" charset="0"/>
            </a:endParaRPr>
          </a:p>
        </p:txBody>
      </p:sp>
      <p:sp>
        <p:nvSpPr>
          <p:cNvPr id="32774" name="Text Box 14"/>
          <p:cNvSpPr txBox="1">
            <a:spLocks noChangeArrowheads="1"/>
          </p:cNvSpPr>
          <p:nvPr/>
        </p:nvSpPr>
        <p:spPr bwMode="auto">
          <a:xfrm>
            <a:off x="685800" y="1524000"/>
            <a:ext cx="2447925" cy="2811463"/>
          </a:xfrm>
          <a:prstGeom prst="rect">
            <a:avLst/>
          </a:prstGeom>
          <a:noFill/>
          <a:ln w="9525">
            <a:noFill/>
            <a:miter lim="800000"/>
            <a:headEnd/>
            <a:tailEnd/>
          </a:ln>
        </p:spPr>
        <p:txBody>
          <a:bodyPr>
            <a:spAutoFit/>
          </a:bodyPr>
          <a:lstStyle/>
          <a:p>
            <a:pPr marL="231775" indent="-231775" eaLnBrk="1" hangingPunct="1">
              <a:spcBef>
                <a:spcPct val="50000"/>
              </a:spcBef>
              <a:buClr>
                <a:schemeClr val="tx1"/>
              </a:buClr>
            </a:pPr>
            <a:r>
              <a:rPr lang="en-US" sz="1800" b="1">
                <a:latin typeface="Arial" pitchFamily="34" charset="0"/>
              </a:rPr>
              <a:t>NSCLC</a:t>
            </a:r>
          </a:p>
          <a:p>
            <a:pPr marL="231775" indent="-231775" eaLnBrk="1" hangingPunct="1">
              <a:buClr>
                <a:schemeClr val="tx1"/>
              </a:buClr>
              <a:buFontTx/>
              <a:buChar char="•"/>
            </a:pPr>
            <a:r>
              <a:rPr lang="en-US" sz="1600" b="1">
                <a:latin typeface="Arial" pitchFamily="34" charset="0"/>
              </a:rPr>
              <a:t>Inoperable locally adv/metastatic dz.</a:t>
            </a:r>
          </a:p>
          <a:p>
            <a:pPr marL="231775" indent="-231775" eaLnBrk="1" hangingPunct="1">
              <a:buClr>
                <a:schemeClr val="tx1"/>
              </a:buClr>
              <a:buFontTx/>
              <a:buChar char="•"/>
            </a:pPr>
            <a:r>
              <a:rPr lang="en-US" sz="1600" b="1">
                <a:latin typeface="Arial" pitchFamily="34" charset="0"/>
              </a:rPr>
              <a:t>MET diagnostic positive</a:t>
            </a:r>
          </a:p>
          <a:p>
            <a:pPr marL="231775" indent="-231775" eaLnBrk="1" hangingPunct="1">
              <a:buClr>
                <a:schemeClr val="tx1"/>
              </a:buClr>
              <a:buFontTx/>
              <a:buChar char="•"/>
            </a:pPr>
            <a:r>
              <a:rPr lang="en-US" sz="1600" b="1">
                <a:latin typeface="Arial" pitchFamily="34" charset="0"/>
              </a:rPr>
              <a:t>1-2 regimens prior chemo (no prior EGFR TKI)</a:t>
            </a:r>
          </a:p>
          <a:p>
            <a:pPr marL="231775" indent="-231775" eaLnBrk="1" hangingPunct="1">
              <a:buClr>
                <a:schemeClr val="tx1"/>
              </a:buClr>
              <a:buFontTx/>
              <a:buChar char="•"/>
            </a:pPr>
            <a:r>
              <a:rPr lang="en-US" sz="1600" b="1">
                <a:latin typeface="Arial" pitchFamily="34" charset="0"/>
              </a:rPr>
              <a:t>Prior adjuvant/ maintenance therapy allowed</a:t>
            </a:r>
          </a:p>
        </p:txBody>
      </p:sp>
      <p:sp>
        <p:nvSpPr>
          <p:cNvPr id="32775" name="Text Box 15"/>
          <p:cNvSpPr txBox="1">
            <a:spLocks noChangeArrowheads="1"/>
          </p:cNvSpPr>
          <p:nvPr/>
        </p:nvSpPr>
        <p:spPr bwMode="auto">
          <a:xfrm>
            <a:off x="3995738" y="1484313"/>
            <a:ext cx="358775" cy="2563812"/>
          </a:xfrm>
          <a:prstGeom prst="rect">
            <a:avLst/>
          </a:prstGeom>
          <a:noFill/>
          <a:ln w="9525">
            <a:noFill/>
            <a:miter lim="800000"/>
            <a:headEnd/>
            <a:tailEnd/>
          </a:ln>
        </p:spPr>
        <p:txBody>
          <a:bodyPr>
            <a:spAutoFit/>
          </a:bodyPr>
          <a:lstStyle/>
          <a:p>
            <a:pPr algn="ctr" eaLnBrk="1" hangingPunct="1">
              <a:spcBef>
                <a:spcPct val="50000"/>
              </a:spcBef>
            </a:pPr>
            <a:r>
              <a:rPr lang="en-US" sz="1800" b="1">
                <a:latin typeface="Arial" pitchFamily="34" charset="0"/>
              </a:rPr>
              <a:t>RANDOMIZE</a:t>
            </a:r>
            <a:endParaRPr lang="en-US" sz="1800" b="1" baseline="30000">
              <a:latin typeface="Arial" pitchFamily="34" charset="0"/>
            </a:endParaRPr>
          </a:p>
        </p:txBody>
      </p:sp>
      <p:sp>
        <p:nvSpPr>
          <p:cNvPr id="32776" name="Line 16"/>
          <p:cNvSpPr>
            <a:spLocks noChangeShapeType="1"/>
          </p:cNvSpPr>
          <p:nvPr/>
        </p:nvSpPr>
        <p:spPr bwMode="auto">
          <a:xfrm>
            <a:off x="3203575" y="2708275"/>
            <a:ext cx="647700" cy="0"/>
          </a:xfrm>
          <a:prstGeom prst="line">
            <a:avLst/>
          </a:prstGeom>
          <a:noFill/>
          <a:ln w="57150">
            <a:solidFill>
              <a:srgbClr val="990033"/>
            </a:solidFill>
            <a:round/>
            <a:headEnd/>
            <a:tailEnd type="triangle" w="med" len="med"/>
          </a:ln>
        </p:spPr>
        <p:txBody>
          <a:bodyPr/>
          <a:lstStyle/>
          <a:p>
            <a:endParaRPr lang="en-US"/>
          </a:p>
        </p:txBody>
      </p:sp>
      <p:sp>
        <p:nvSpPr>
          <p:cNvPr id="32777" name="Rectangle 18"/>
          <p:cNvSpPr>
            <a:spLocks noChangeArrowheads="1"/>
          </p:cNvSpPr>
          <p:nvPr/>
        </p:nvSpPr>
        <p:spPr bwMode="auto">
          <a:xfrm>
            <a:off x="5651500" y="2708275"/>
            <a:ext cx="2881313" cy="935038"/>
          </a:xfrm>
          <a:prstGeom prst="rect">
            <a:avLst/>
          </a:prstGeom>
          <a:solidFill>
            <a:srgbClr val="007EA3"/>
          </a:solidFill>
          <a:ln w="9525">
            <a:solidFill>
              <a:schemeClr val="tx1"/>
            </a:solidFill>
            <a:miter lim="800000"/>
            <a:headEnd/>
            <a:tailEnd/>
          </a:ln>
        </p:spPr>
        <p:txBody>
          <a:bodyPr wrap="none" anchor="ctr"/>
          <a:lstStyle/>
          <a:p>
            <a:pPr eaLnBrk="1" hangingPunct="1"/>
            <a:endParaRPr lang="en-US" sz="1800">
              <a:latin typeface="Arial" pitchFamily="34" charset="0"/>
            </a:endParaRPr>
          </a:p>
        </p:txBody>
      </p:sp>
      <p:sp>
        <p:nvSpPr>
          <p:cNvPr id="32778" name="Line 20"/>
          <p:cNvSpPr>
            <a:spLocks noChangeShapeType="1"/>
          </p:cNvSpPr>
          <p:nvPr/>
        </p:nvSpPr>
        <p:spPr bwMode="auto">
          <a:xfrm flipV="1">
            <a:off x="4572000" y="2060575"/>
            <a:ext cx="935038" cy="431800"/>
          </a:xfrm>
          <a:prstGeom prst="line">
            <a:avLst/>
          </a:prstGeom>
          <a:noFill/>
          <a:ln w="57150">
            <a:solidFill>
              <a:srgbClr val="990033"/>
            </a:solidFill>
            <a:round/>
            <a:headEnd/>
            <a:tailEnd type="triangle" w="med" len="med"/>
          </a:ln>
        </p:spPr>
        <p:txBody>
          <a:bodyPr/>
          <a:lstStyle/>
          <a:p>
            <a:endParaRPr lang="en-US"/>
          </a:p>
        </p:txBody>
      </p:sp>
      <p:sp>
        <p:nvSpPr>
          <p:cNvPr id="32779" name="Line 22"/>
          <p:cNvSpPr>
            <a:spLocks noChangeShapeType="1"/>
          </p:cNvSpPr>
          <p:nvPr/>
        </p:nvSpPr>
        <p:spPr bwMode="auto">
          <a:xfrm>
            <a:off x="4572000" y="2852738"/>
            <a:ext cx="935038" cy="360362"/>
          </a:xfrm>
          <a:prstGeom prst="line">
            <a:avLst/>
          </a:prstGeom>
          <a:noFill/>
          <a:ln w="57150">
            <a:solidFill>
              <a:srgbClr val="990033"/>
            </a:solidFill>
            <a:round/>
            <a:headEnd/>
            <a:tailEnd type="triangle" w="med" len="med"/>
          </a:ln>
        </p:spPr>
        <p:txBody>
          <a:bodyPr/>
          <a:lstStyle/>
          <a:p>
            <a:endParaRPr lang="en-US"/>
          </a:p>
        </p:txBody>
      </p:sp>
      <p:sp>
        <p:nvSpPr>
          <p:cNvPr id="32780" name="Text Box 26"/>
          <p:cNvSpPr txBox="1">
            <a:spLocks noChangeArrowheads="1"/>
          </p:cNvSpPr>
          <p:nvPr/>
        </p:nvSpPr>
        <p:spPr bwMode="auto">
          <a:xfrm>
            <a:off x="611188" y="4797425"/>
            <a:ext cx="3960812" cy="1803400"/>
          </a:xfrm>
          <a:prstGeom prst="rect">
            <a:avLst/>
          </a:prstGeom>
          <a:noFill/>
          <a:ln w="9525">
            <a:noFill/>
            <a:miter lim="800000"/>
            <a:headEnd/>
            <a:tailEnd/>
          </a:ln>
        </p:spPr>
        <p:txBody>
          <a:bodyPr>
            <a:spAutoFit/>
          </a:bodyPr>
          <a:lstStyle/>
          <a:p>
            <a:pPr marL="231775" indent="-231775" defTabSz="463550" eaLnBrk="1" hangingPunct="1">
              <a:buClr>
                <a:schemeClr val="tx1"/>
              </a:buClr>
              <a:buFontTx/>
              <a:buChar char="•"/>
            </a:pPr>
            <a:r>
              <a:rPr lang="en-US" sz="1600" b="1">
                <a:latin typeface="Arial" pitchFamily="34" charset="0"/>
              </a:rPr>
              <a:t>1° Endpoint OS</a:t>
            </a:r>
          </a:p>
          <a:p>
            <a:pPr marL="231775" indent="-231775" defTabSz="463550" eaLnBrk="1" hangingPunct="1">
              <a:buClr>
                <a:schemeClr val="tx1"/>
              </a:buClr>
              <a:buFontTx/>
              <a:buChar char="•"/>
            </a:pPr>
            <a:r>
              <a:rPr lang="en-US" sz="1600" b="1">
                <a:latin typeface="Arial" pitchFamily="34" charset="0"/>
              </a:rPr>
              <a:t>2°/Exploratory Endpoints incl:</a:t>
            </a:r>
          </a:p>
          <a:p>
            <a:pPr marL="231775" indent="-231775" defTabSz="463550" eaLnBrk="1" hangingPunct="1">
              <a:buClr>
                <a:schemeClr val="tx1"/>
              </a:buClr>
            </a:pPr>
            <a:r>
              <a:rPr lang="en-US" sz="1600" b="1">
                <a:latin typeface="Arial" pitchFamily="34" charset="0"/>
              </a:rPr>
              <a:t>	-	PFS</a:t>
            </a:r>
          </a:p>
          <a:p>
            <a:pPr marL="231775" indent="-231775" defTabSz="463550" eaLnBrk="1" hangingPunct="1">
              <a:buClr>
                <a:schemeClr val="tx1"/>
              </a:buClr>
            </a:pPr>
            <a:r>
              <a:rPr lang="en-US" sz="1600" b="1">
                <a:latin typeface="Arial" pitchFamily="34" charset="0"/>
              </a:rPr>
              <a:t>	-	OS </a:t>
            </a:r>
          </a:p>
          <a:p>
            <a:pPr marL="231775" indent="-231775" defTabSz="463550" eaLnBrk="1" hangingPunct="1">
              <a:buClr>
                <a:schemeClr val="tx1"/>
              </a:buClr>
            </a:pPr>
            <a:r>
              <a:rPr lang="en-US" sz="1600" b="1">
                <a:latin typeface="Arial" pitchFamily="34" charset="0"/>
              </a:rPr>
              <a:t>	-	Safety and toxicity</a:t>
            </a:r>
          </a:p>
          <a:p>
            <a:pPr marL="231775" indent="-231775" defTabSz="463550" eaLnBrk="1" hangingPunct="1">
              <a:buClr>
                <a:schemeClr val="tx1"/>
              </a:buClr>
            </a:pPr>
            <a:r>
              <a:rPr lang="en-US" sz="1600" b="1">
                <a:latin typeface="Arial" pitchFamily="34" charset="0"/>
              </a:rPr>
              <a:t>	-	QOL/PRO</a:t>
            </a:r>
          </a:p>
          <a:p>
            <a:pPr marL="231775" indent="-231775" defTabSz="463550" eaLnBrk="1" hangingPunct="1">
              <a:buClr>
                <a:schemeClr val="tx1"/>
              </a:buClr>
            </a:pPr>
            <a:r>
              <a:rPr lang="en-US" sz="1600" b="1">
                <a:latin typeface="Arial" pitchFamily="34" charset="0"/>
              </a:rPr>
              <a:t>	-	PK and immunogenicity</a:t>
            </a:r>
          </a:p>
        </p:txBody>
      </p:sp>
      <p:sp>
        <p:nvSpPr>
          <p:cNvPr id="32781" name="Rectangle 27"/>
          <p:cNvSpPr>
            <a:spLocks noChangeArrowheads="1"/>
          </p:cNvSpPr>
          <p:nvPr/>
        </p:nvSpPr>
        <p:spPr bwMode="auto">
          <a:xfrm>
            <a:off x="5638800" y="3962400"/>
            <a:ext cx="2881313" cy="1905000"/>
          </a:xfrm>
          <a:prstGeom prst="rect">
            <a:avLst/>
          </a:prstGeom>
          <a:noFill/>
          <a:ln w="28575">
            <a:solidFill>
              <a:srgbClr val="990033"/>
            </a:solidFill>
            <a:miter lim="800000"/>
            <a:headEnd/>
            <a:tailEnd/>
          </a:ln>
        </p:spPr>
        <p:txBody>
          <a:bodyPr wrap="none" anchor="ctr"/>
          <a:lstStyle/>
          <a:p>
            <a:pPr eaLnBrk="1" hangingPunct="1"/>
            <a:endParaRPr lang="en-US" sz="1800">
              <a:latin typeface="Arial" pitchFamily="34" charset="0"/>
            </a:endParaRPr>
          </a:p>
        </p:txBody>
      </p:sp>
      <p:sp>
        <p:nvSpPr>
          <p:cNvPr id="32782" name="Text Box 28"/>
          <p:cNvSpPr txBox="1">
            <a:spLocks noChangeArrowheads="1"/>
          </p:cNvSpPr>
          <p:nvPr/>
        </p:nvSpPr>
        <p:spPr bwMode="auto">
          <a:xfrm>
            <a:off x="5715000" y="4038600"/>
            <a:ext cx="2663825" cy="1989138"/>
          </a:xfrm>
          <a:prstGeom prst="rect">
            <a:avLst/>
          </a:prstGeom>
          <a:noFill/>
          <a:ln w="9525">
            <a:noFill/>
            <a:miter lim="800000"/>
            <a:headEnd/>
            <a:tailEnd/>
          </a:ln>
        </p:spPr>
        <p:txBody>
          <a:bodyPr>
            <a:spAutoFit/>
          </a:bodyPr>
          <a:lstStyle/>
          <a:p>
            <a:pPr marL="231775" indent="-231775" eaLnBrk="1" hangingPunct="1">
              <a:spcBef>
                <a:spcPct val="25000"/>
              </a:spcBef>
              <a:buClr>
                <a:schemeClr val="tx1"/>
              </a:buClr>
              <a:buFontTx/>
              <a:buChar char="•"/>
            </a:pPr>
            <a:r>
              <a:rPr lang="en-US" sz="1600" b="1" dirty="0">
                <a:latin typeface="Arial" pitchFamily="34" charset="0"/>
              </a:rPr>
              <a:t>480 patients</a:t>
            </a:r>
          </a:p>
          <a:p>
            <a:pPr marL="231775" indent="-231775" eaLnBrk="1" hangingPunct="1">
              <a:spcBef>
                <a:spcPct val="25000"/>
              </a:spcBef>
              <a:buClr>
                <a:schemeClr val="tx1"/>
              </a:buClr>
              <a:buFontTx/>
              <a:buChar char="•"/>
            </a:pPr>
            <a:r>
              <a:rPr lang="en-US" sz="1600" b="1" dirty="0">
                <a:latin typeface="Arial" pitchFamily="34" charset="0"/>
              </a:rPr>
              <a:t>Stratify by MET score, prior </a:t>
            </a:r>
            <a:r>
              <a:rPr lang="en-US" sz="1600" b="1" dirty="0" err="1">
                <a:latin typeface="Arial" pitchFamily="34" charset="0"/>
              </a:rPr>
              <a:t>rx</a:t>
            </a:r>
            <a:r>
              <a:rPr lang="en-US" sz="1600" b="1" dirty="0">
                <a:latin typeface="Arial" pitchFamily="34" charset="0"/>
              </a:rPr>
              <a:t>, histology, and </a:t>
            </a:r>
            <a:r>
              <a:rPr lang="en-US" sz="1600" b="1" dirty="0" smtClean="0">
                <a:latin typeface="Arial" pitchFamily="34" charset="0"/>
              </a:rPr>
              <a:t>EGFR mutation </a:t>
            </a:r>
            <a:r>
              <a:rPr lang="en-US" sz="1600" b="1" dirty="0">
                <a:latin typeface="Arial" pitchFamily="34" charset="0"/>
              </a:rPr>
              <a:t>status</a:t>
            </a:r>
          </a:p>
          <a:p>
            <a:pPr marL="231775" indent="-231775" eaLnBrk="1" hangingPunct="1">
              <a:spcBef>
                <a:spcPct val="25000"/>
              </a:spcBef>
              <a:buClr>
                <a:schemeClr val="tx1"/>
              </a:buClr>
              <a:buFontTx/>
              <a:buChar char="•"/>
            </a:pPr>
            <a:r>
              <a:rPr lang="en-US" sz="1600" b="1" dirty="0">
                <a:latin typeface="Arial" pitchFamily="34" charset="0"/>
              </a:rPr>
              <a:t>Interim analysis at 67% of events</a:t>
            </a:r>
          </a:p>
          <a:p>
            <a:pPr marL="231775" indent="-231775" eaLnBrk="1" hangingPunct="1">
              <a:spcBef>
                <a:spcPct val="25000"/>
              </a:spcBef>
              <a:buClr>
                <a:schemeClr val="tx1"/>
              </a:buClr>
            </a:pPr>
            <a:endParaRPr lang="en-US" sz="1600" b="1" dirty="0">
              <a:latin typeface="Arial" pitchFamily="34" charset="0"/>
            </a:endParaRPr>
          </a:p>
        </p:txBody>
      </p:sp>
      <p:sp>
        <p:nvSpPr>
          <p:cNvPr id="32783" name="Rectangle 29"/>
          <p:cNvSpPr>
            <a:spLocks noChangeArrowheads="1"/>
          </p:cNvSpPr>
          <p:nvPr/>
        </p:nvSpPr>
        <p:spPr bwMode="auto">
          <a:xfrm>
            <a:off x="5651500" y="1557338"/>
            <a:ext cx="2881313" cy="935037"/>
          </a:xfrm>
          <a:prstGeom prst="rect">
            <a:avLst/>
          </a:prstGeom>
          <a:solidFill>
            <a:srgbClr val="007EA3"/>
          </a:solidFill>
          <a:ln w="9525">
            <a:solidFill>
              <a:schemeClr val="tx1"/>
            </a:solidFill>
            <a:miter lim="800000"/>
            <a:headEnd/>
            <a:tailEnd/>
          </a:ln>
        </p:spPr>
        <p:txBody>
          <a:bodyPr wrap="none" anchor="ctr"/>
          <a:lstStyle/>
          <a:p>
            <a:pPr eaLnBrk="1" hangingPunct="1"/>
            <a:endParaRPr lang="en-US" sz="1800">
              <a:latin typeface="Arial" pitchFamily="34" charset="0"/>
            </a:endParaRPr>
          </a:p>
        </p:txBody>
      </p:sp>
      <p:sp>
        <p:nvSpPr>
          <p:cNvPr id="32784" name="Text Box 30"/>
          <p:cNvSpPr txBox="1">
            <a:spLocks noChangeArrowheads="1"/>
          </p:cNvSpPr>
          <p:nvPr/>
        </p:nvSpPr>
        <p:spPr bwMode="auto">
          <a:xfrm>
            <a:off x="5715000" y="1600200"/>
            <a:ext cx="2819400" cy="738664"/>
          </a:xfrm>
          <a:prstGeom prst="rect">
            <a:avLst/>
          </a:prstGeom>
          <a:noFill/>
          <a:ln w="9525">
            <a:noFill/>
            <a:miter lim="800000"/>
            <a:headEnd/>
            <a:tailEnd/>
          </a:ln>
        </p:spPr>
        <p:txBody>
          <a:bodyPr wrap="square">
            <a:spAutoFit/>
          </a:bodyPr>
          <a:lstStyle/>
          <a:p>
            <a:pPr algn="ctr" eaLnBrk="1" hangingPunct="1"/>
            <a:r>
              <a:rPr lang="en-US" sz="1400" b="1" dirty="0" err="1">
                <a:solidFill>
                  <a:schemeClr val="bg1"/>
                </a:solidFill>
                <a:latin typeface="Arial" pitchFamily="34" charset="0"/>
              </a:rPr>
              <a:t>Erlotinib</a:t>
            </a:r>
            <a:r>
              <a:rPr lang="en-US" sz="1400" b="1" dirty="0">
                <a:solidFill>
                  <a:schemeClr val="bg1"/>
                </a:solidFill>
                <a:latin typeface="Arial" pitchFamily="34" charset="0"/>
              </a:rPr>
              <a:t> 150 mg PO QD</a:t>
            </a:r>
          </a:p>
          <a:p>
            <a:pPr algn="ctr" eaLnBrk="1" hangingPunct="1"/>
            <a:r>
              <a:rPr lang="en-US" sz="1400" b="1" dirty="0">
                <a:solidFill>
                  <a:schemeClr val="bg1"/>
                </a:solidFill>
                <a:latin typeface="Arial" pitchFamily="34" charset="0"/>
              </a:rPr>
              <a:t>+</a:t>
            </a:r>
            <a:r>
              <a:rPr lang="en-US" sz="1400" b="1" dirty="0" err="1">
                <a:solidFill>
                  <a:schemeClr val="bg1"/>
                </a:solidFill>
                <a:latin typeface="Arial" pitchFamily="34" charset="0"/>
              </a:rPr>
              <a:t>MetMab</a:t>
            </a:r>
            <a:r>
              <a:rPr lang="en-US" sz="1400" b="1" dirty="0">
                <a:solidFill>
                  <a:schemeClr val="bg1"/>
                </a:solidFill>
                <a:latin typeface="Arial" pitchFamily="34" charset="0"/>
              </a:rPr>
              <a:t> 15 mg/kg D1</a:t>
            </a:r>
          </a:p>
          <a:p>
            <a:pPr algn="ctr" eaLnBrk="1" hangingPunct="1"/>
            <a:r>
              <a:rPr lang="en-US" sz="1400" b="1" dirty="0">
                <a:solidFill>
                  <a:schemeClr val="bg1"/>
                </a:solidFill>
                <a:latin typeface="Arial" pitchFamily="34" charset="0"/>
              </a:rPr>
              <a:t>21-day cycle</a:t>
            </a:r>
            <a:endParaRPr lang="en-US" sz="1400" b="1" baseline="30000" dirty="0">
              <a:solidFill>
                <a:schemeClr val="bg1"/>
              </a:solidFill>
              <a:latin typeface="Arial" pitchFamily="34" charset="0"/>
            </a:endParaRPr>
          </a:p>
        </p:txBody>
      </p:sp>
      <p:sp>
        <p:nvSpPr>
          <p:cNvPr id="32785" name="Text Box 31"/>
          <p:cNvSpPr txBox="1">
            <a:spLocks noChangeArrowheads="1"/>
          </p:cNvSpPr>
          <p:nvPr/>
        </p:nvSpPr>
        <p:spPr bwMode="auto">
          <a:xfrm>
            <a:off x="5651500" y="2781300"/>
            <a:ext cx="2882900" cy="825500"/>
          </a:xfrm>
          <a:prstGeom prst="rect">
            <a:avLst/>
          </a:prstGeom>
          <a:noFill/>
          <a:ln w="9525">
            <a:noFill/>
            <a:miter lim="800000"/>
            <a:headEnd/>
            <a:tailEnd/>
          </a:ln>
        </p:spPr>
        <p:txBody>
          <a:bodyPr wrap="square">
            <a:spAutoFit/>
          </a:bodyPr>
          <a:lstStyle/>
          <a:p>
            <a:pPr algn="ctr" eaLnBrk="1" hangingPunct="1"/>
            <a:r>
              <a:rPr lang="en-US" sz="1600" b="1" dirty="0" err="1">
                <a:solidFill>
                  <a:schemeClr val="bg1"/>
                </a:solidFill>
                <a:latin typeface="Arial" pitchFamily="34" charset="0"/>
              </a:rPr>
              <a:t>Erlotinib</a:t>
            </a:r>
            <a:r>
              <a:rPr lang="en-US" sz="1600" b="1" dirty="0">
                <a:solidFill>
                  <a:schemeClr val="bg1"/>
                </a:solidFill>
                <a:latin typeface="Arial" pitchFamily="34" charset="0"/>
              </a:rPr>
              <a:t> 150 mg PO QD</a:t>
            </a:r>
          </a:p>
          <a:p>
            <a:pPr algn="ctr" eaLnBrk="1" hangingPunct="1"/>
            <a:r>
              <a:rPr lang="en-US" sz="1600" b="1" dirty="0">
                <a:solidFill>
                  <a:schemeClr val="bg1"/>
                </a:solidFill>
                <a:latin typeface="Arial" pitchFamily="34" charset="0"/>
              </a:rPr>
              <a:t>+ Placebo</a:t>
            </a:r>
          </a:p>
          <a:p>
            <a:pPr algn="ctr" eaLnBrk="1" hangingPunct="1"/>
            <a:r>
              <a:rPr lang="en-US" sz="1600" b="1" dirty="0">
                <a:solidFill>
                  <a:schemeClr val="bg1"/>
                </a:solidFill>
                <a:latin typeface="Arial" pitchFamily="34" charset="0"/>
              </a:rPr>
              <a:t>21-day cycle</a:t>
            </a:r>
            <a:endParaRPr lang="en-US" sz="1600" b="1" baseline="30000" dirty="0">
              <a:solidFill>
                <a:schemeClr val="bg1"/>
              </a:solidFill>
              <a:latin typeface="Arial" pitchFamily="34" charset="0"/>
            </a:endParaRPr>
          </a:p>
        </p:txBody>
      </p:sp>
    </p:spTree>
    <p:extLst>
      <p:ext uri="{BB962C8B-B14F-4D97-AF65-F5344CB8AC3E}">
        <p14:creationId xmlns:p14="http://schemas.microsoft.com/office/powerpoint/2010/main" val="15285850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 </a:t>
            </a:r>
          </a:p>
        </p:txBody>
      </p:sp>
      <p:sp>
        <p:nvSpPr>
          <p:cNvPr id="22531"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22532"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Faculty </a:t>
            </a:r>
          </a:p>
        </p:txBody>
      </p:sp>
      <p:sp>
        <p:nvSpPr>
          <p:cNvPr id="22533"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Co-Chairs</a:t>
            </a:r>
          </a:p>
          <a:p>
            <a:pPr fontAlgn="base">
              <a:spcBef>
                <a:spcPct val="0"/>
              </a:spcBef>
              <a:spcAft>
                <a:spcPct val="0"/>
              </a:spcAft>
            </a:pPr>
            <a:r>
              <a:rPr lang="en-US" sz="1800" b="1" i="0" smtClean="0">
                <a:solidFill>
                  <a:srgbClr val="505153"/>
                </a:solidFill>
              </a:rPr>
              <a:t>Rogerio C Lilenbaum, MD</a:t>
            </a:r>
          </a:p>
          <a:p>
            <a:pPr fontAlgn="base">
              <a:spcBef>
                <a:spcPct val="0"/>
              </a:spcBef>
              <a:spcAft>
                <a:spcPct val="0"/>
              </a:spcAft>
            </a:pPr>
            <a:r>
              <a:rPr lang="en-US" sz="1800" b="1" i="0" smtClean="0">
                <a:solidFill>
                  <a:srgbClr val="505153"/>
                </a:solidFill>
              </a:rPr>
              <a:t>Mark A Socinski, MD</a:t>
            </a:r>
            <a:endParaRPr lang="en-US" smtClean="0">
              <a:solidFill>
                <a:srgbClr val="FFFFFF"/>
              </a:solidFill>
            </a:endParaRPr>
          </a:p>
        </p:txBody>
      </p:sp>
      <p:sp>
        <p:nvSpPr>
          <p:cNvPr id="22534"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 and Moderator</a:t>
            </a:r>
            <a:endParaRPr lang="en-US" sz="1800" b="1" i="0" smtClean="0">
              <a:solidFill>
                <a:srgbClr val="505153"/>
              </a:solidFill>
            </a:endParaRPr>
          </a:p>
          <a:p>
            <a:pPr fontAlgn="base">
              <a:spcBef>
                <a:spcPct val="0"/>
              </a:spcBef>
              <a:spcAft>
                <a:spcPct val="0"/>
              </a:spcAft>
            </a:pPr>
            <a:r>
              <a:rPr lang="en-US" sz="1800" b="1" i="0" smtClean="0">
                <a:solidFill>
                  <a:srgbClr val="505153"/>
                </a:solidFill>
              </a:rPr>
              <a:t>Neil Love, MD</a:t>
            </a:r>
          </a:p>
        </p:txBody>
      </p:sp>
      <p:sp>
        <p:nvSpPr>
          <p:cNvPr id="22535"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Ramaswamy Govindan, MD</a:t>
            </a:r>
          </a:p>
          <a:p>
            <a:pPr fontAlgn="base">
              <a:spcBef>
                <a:spcPct val="0"/>
              </a:spcBef>
              <a:spcAft>
                <a:spcPct val="0"/>
              </a:spcAft>
            </a:pPr>
            <a:r>
              <a:rPr lang="en-US" sz="1800" b="1" i="0" smtClean="0">
                <a:solidFill>
                  <a:srgbClr val="505153"/>
                </a:solidFill>
              </a:rPr>
              <a:t>Bruce E Johnson, MD</a:t>
            </a:r>
          </a:p>
          <a:p>
            <a:pPr fontAlgn="base">
              <a:spcBef>
                <a:spcPct val="0"/>
              </a:spcBef>
              <a:spcAft>
                <a:spcPct val="0"/>
              </a:spcAft>
            </a:pPr>
            <a:r>
              <a:rPr lang="en-US" sz="1800" b="1" i="0" smtClean="0">
                <a:solidFill>
                  <a:srgbClr val="505153"/>
                </a:solidFill>
              </a:rPr>
              <a:t>Thomas J Lynch Jr, MD</a:t>
            </a:r>
          </a:p>
        </p:txBody>
      </p:sp>
      <p:sp>
        <p:nvSpPr>
          <p:cNvPr id="22536"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Jyoti D Patel, MD</a:t>
            </a:r>
          </a:p>
          <a:p>
            <a:pPr fontAlgn="base">
              <a:spcBef>
                <a:spcPct val="0"/>
              </a:spcBef>
              <a:spcAft>
                <a:spcPct val="0"/>
              </a:spcAft>
            </a:pPr>
            <a:r>
              <a:rPr lang="en-US" sz="1800" b="1" i="0" smtClean="0">
                <a:solidFill>
                  <a:srgbClr val="505153"/>
                </a:solidFill>
              </a:rPr>
              <a:t>Alice Shaw, MD, PhD</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 </a:t>
            </a:r>
          </a:p>
        </p:txBody>
      </p:sp>
      <p:sp>
        <p:nvSpPr>
          <p:cNvPr id="22531"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22532"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Faculty </a:t>
            </a:r>
          </a:p>
        </p:txBody>
      </p:sp>
      <p:sp>
        <p:nvSpPr>
          <p:cNvPr id="22533"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Co-Chairs</a:t>
            </a:r>
          </a:p>
          <a:p>
            <a:pPr fontAlgn="base">
              <a:spcBef>
                <a:spcPct val="0"/>
              </a:spcBef>
              <a:spcAft>
                <a:spcPct val="0"/>
              </a:spcAft>
            </a:pPr>
            <a:r>
              <a:rPr lang="en-US" sz="1800" b="1" i="0" smtClean="0">
                <a:solidFill>
                  <a:srgbClr val="505153"/>
                </a:solidFill>
              </a:rPr>
              <a:t>Rogerio C Lilenbaum, MD</a:t>
            </a:r>
          </a:p>
          <a:p>
            <a:pPr fontAlgn="base">
              <a:spcBef>
                <a:spcPct val="0"/>
              </a:spcBef>
              <a:spcAft>
                <a:spcPct val="0"/>
              </a:spcAft>
            </a:pPr>
            <a:r>
              <a:rPr lang="en-US" sz="1800" b="1" i="0" smtClean="0">
                <a:solidFill>
                  <a:srgbClr val="505153"/>
                </a:solidFill>
              </a:rPr>
              <a:t>Mark A Socinski, MD</a:t>
            </a:r>
            <a:endParaRPr lang="en-US" smtClean="0">
              <a:solidFill>
                <a:srgbClr val="FFFFFF"/>
              </a:solidFill>
            </a:endParaRPr>
          </a:p>
        </p:txBody>
      </p:sp>
      <p:sp>
        <p:nvSpPr>
          <p:cNvPr id="22534"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 and Moderator</a:t>
            </a:r>
            <a:endParaRPr lang="en-US" sz="1800" b="1" i="0" smtClean="0">
              <a:solidFill>
                <a:srgbClr val="505153"/>
              </a:solidFill>
            </a:endParaRPr>
          </a:p>
          <a:p>
            <a:pPr fontAlgn="base">
              <a:spcBef>
                <a:spcPct val="0"/>
              </a:spcBef>
              <a:spcAft>
                <a:spcPct val="0"/>
              </a:spcAft>
            </a:pPr>
            <a:r>
              <a:rPr lang="en-US" sz="1800" b="1" i="0" smtClean="0">
                <a:solidFill>
                  <a:srgbClr val="505153"/>
                </a:solidFill>
              </a:rPr>
              <a:t>Neil Love, MD</a:t>
            </a:r>
          </a:p>
        </p:txBody>
      </p:sp>
      <p:sp>
        <p:nvSpPr>
          <p:cNvPr id="22535"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Ramaswamy Govindan, MD</a:t>
            </a:r>
          </a:p>
          <a:p>
            <a:pPr fontAlgn="base">
              <a:spcBef>
                <a:spcPct val="0"/>
              </a:spcBef>
              <a:spcAft>
                <a:spcPct val="0"/>
              </a:spcAft>
            </a:pPr>
            <a:r>
              <a:rPr lang="en-US" sz="1800" b="1" i="0" smtClean="0">
                <a:solidFill>
                  <a:srgbClr val="505153"/>
                </a:solidFill>
              </a:rPr>
              <a:t>Bruce E Johnson, MD</a:t>
            </a:r>
          </a:p>
          <a:p>
            <a:pPr fontAlgn="base">
              <a:spcBef>
                <a:spcPct val="0"/>
              </a:spcBef>
              <a:spcAft>
                <a:spcPct val="0"/>
              </a:spcAft>
            </a:pPr>
            <a:r>
              <a:rPr lang="en-US" sz="1800" b="1" i="0" smtClean="0">
                <a:solidFill>
                  <a:srgbClr val="505153"/>
                </a:solidFill>
              </a:rPr>
              <a:t>Thomas J Lynch Jr, MD</a:t>
            </a:r>
          </a:p>
        </p:txBody>
      </p:sp>
      <p:sp>
        <p:nvSpPr>
          <p:cNvPr id="22536"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Jyoti D Patel, MD</a:t>
            </a:r>
          </a:p>
          <a:p>
            <a:pPr fontAlgn="base">
              <a:spcBef>
                <a:spcPct val="0"/>
              </a:spcBef>
              <a:spcAft>
                <a:spcPct val="0"/>
              </a:spcAft>
            </a:pPr>
            <a:r>
              <a:rPr lang="en-US" sz="1800" b="1" i="0" smtClean="0">
                <a:solidFill>
                  <a:srgbClr val="505153"/>
                </a:solidFill>
              </a:rPr>
              <a:t>Alice Shaw, MD, PhD</a:t>
            </a:r>
          </a:p>
        </p:txBody>
      </p:sp>
    </p:spTree>
    <p:extLst>
      <p:ext uri="{BB962C8B-B14F-4D97-AF65-F5344CB8AC3E}">
        <p14:creationId xmlns:p14="http://schemas.microsoft.com/office/powerpoint/2010/main" val="2075876039"/>
      </p:ext>
    </p:extLst>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txBox="1">
            <a:spLocks/>
          </p:cNvSpPr>
          <p:nvPr/>
        </p:nvSpPr>
        <p:spPr bwMode="auto">
          <a:xfrm>
            <a:off x="520700" y="0"/>
            <a:ext cx="78613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fontAlgn="base">
              <a:spcBef>
                <a:spcPct val="0"/>
              </a:spcBef>
              <a:spcAft>
                <a:spcPct val="0"/>
              </a:spcAft>
            </a:pPr>
            <a:r>
              <a:rPr lang="en-US" b="1" dirty="0" smtClean="0">
                <a:solidFill>
                  <a:srgbClr val="FFFFFF"/>
                </a:solidFill>
                <a:ea typeface="ＭＳ Ｐゴシック" charset="0"/>
                <a:cs typeface="ＭＳ Ｐゴシック" charset="0"/>
              </a:rPr>
              <a:t>In the past year, how many patients with NSCLC have you enrolled, or referred for enrollment, on to a clinical trial?</a:t>
            </a:r>
          </a:p>
        </p:txBody>
      </p:sp>
      <p:graphicFrame>
        <p:nvGraphicFramePr>
          <p:cNvPr id="4" name="Chart 3"/>
          <p:cNvGraphicFramePr/>
          <p:nvPr>
            <p:extLst>
              <p:ext uri="{D42A27DB-BD31-4B8C-83A1-F6EECF244321}">
                <p14:modId xmlns:p14="http://schemas.microsoft.com/office/powerpoint/2010/main" val="3748799270"/>
              </p:ext>
            </p:extLst>
          </p:nvPr>
        </p:nvGraphicFramePr>
        <p:xfrm>
          <a:off x="457200" y="2133600"/>
          <a:ext cx="8153400" cy="4343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xmlns:p14="http://schemas.microsoft.com/office/powerpoint/2010/main" advClick="0"/>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 </a:t>
            </a:r>
          </a:p>
        </p:txBody>
      </p:sp>
      <p:sp>
        <p:nvSpPr>
          <p:cNvPr id="22531"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22532"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ea typeface="ヒラギノ角ゴ Pro W3" charset="0"/>
                <a:cs typeface="ヒラギノ角ゴ Pro W3" charset="0"/>
              </a:rPr>
              <a:t>Faculty </a:t>
            </a:r>
          </a:p>
        </p:txBody>
      </p:sp>
      <p:sp>
        <p:nvSpPr>
          <p:cNvPr id="22533"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Co-Chairs</a:t>
            </a:r>
          </a:p>
          <a:p>
            <a:pPr fontAlgn="base">
              <a:spcBef>
                <a:spcPct val="0"/>
              </a:spcBef>
              <a:spcAft>
                <a:spcPct val="0"/>
              </a:spcAft>
            </a:pPr>
            <a:r>
              <a:rPr lang="en-US" sz="1800" b="1" i="0" smtClean="0">
                <a:solidFill>
                  <a:srgbClr val="505153"/>
                </a:solidFill>
              </a:rPr>
              <a:t>Rogerio C Lilenbaum, MD</a:t>
            </a:r>
          </a:p>
          <a:p>
            <a:pPr fontAlgn="base">
              <a:spcBef>
                <a:spcPct val="0"/>
              </a:spcBef>
              <a:spcAft>
                <a:spcPct val="0"/>
              </a:spcAft>
            </a:pPr>
            <a:r>
              <a:rPr lang="en-US" sz="1800" b="1" i="0" smtClean="0">
                <a:solidFill>
                  <a:srgbClr val="505153"/>
                </a:solidFill>
              </a:rPr>
              <a:t>Mark A Socinski, MD</a:t>
            </a:r>
            <a:endParaRPr lang="en-US" smtClean="0">
              <a:solidFill>
                <a:srgbClr val="FFFFFF"/>
              </a:solidFill>
            </a:endParaRPr>
          </a:p>
        </p:txBody>
      </p:sp>
      <p:sp>
        <p:nvSpPr>
          <p:cNvPr id="22534"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002656"/>
                </a:solidFill>
              </a:rPr>
              <a:t>Co-Chair and Moderator</a:t>
            </a:r>
            <a:endParaRPr lang="en-US" sz="1800" b="1" i="0" smtClean="0">
              <a:solidFill>
                <a:srgbClr val="505153"/>
              </a:solidFill>
            </a:endParaRPr>
          </a:p>
          <a:p>
            <a:pPr fontAlgn="base">
              <a:spcBef>
                <a:spcPct val="0"/>
              </a:spcBef>
              <a:spcAft>
                <a:spcPct val="0"/>
              </a:spcAft>
            </a:pPr>
            <a:r>
              <a:rPr lang="en-US" sz="1800" b="1" i="0" smtClean="0">
                <a:solidFill>
                  <a:srgbClr val="505153"/>
                </a:solidFill>
              </a:rPr>
              <a:t>Neil Love, MD</a:t>
            </a:r>
          </a:p>
        </p:txBody>
      </p:sp>
      <p:sp>
        <p:nvSpPr>
          <p:cNvPr id="22535"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Ramaswamy Govindan, MD</a:t>
            </a:r>
          </a:p>
          <a:p>
            <a:pPr fontAlgn="base">
              <a:spcBef>
                <a:spcPct val="0"/>
              </a:spcBef>
              <a:spcAft>
                <a:spcPct val="0"/>
              </a:spcAft>
            </a:pPr>
            <a:r>
              <a:rPr lang="en-US" sz="1800" b="1" i="0" smtClean="0">
                <a:solidFill>
                  <a:srgbClr val="505153"/>
                </a:solidFill>
              </a:rPr>
              <a:t>Bruce E Johnson, MD</a:t>
            </a:r>
          </a:p>
          <a:p>
            <a:pPr fontAlgn="base">
              <a:spcBef>
                <a:spcPct val="0"/>
              </a:spcBef>
              <a:spcAft>
                <a:spcPct val="0"/>
              </a:spcAft>
            </a:pPr>
            <a:r>
              <a:rPr lang="en-US" sz="1800" b="1" i="0" smtClean="0">
                <a:solidFill>
                  <a:srgbClr val="505153"/>
                </a:solidFill>
              </a:rPr>
              <a:t>Thomas J Lynch Jr, MD</a:t>
            </a:r>
          </a:p>
        </p:txBody>
      </p:sp>
      <p:sp>
        <p:nvSpPr>
          <p:cNvPr id="22536"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fontAlgn="base">
              <a:spcBef>
                <a:spcPct val="0"/>
              </a:spcBef>
              <a:spcAft>
                <a:spcPct val="0"/>
              </a:spcAft>
            </a:pPr>
            <a:r>
              <a:rPr lang="en-US" sz="1800" b="1" i="0" smtClean="0">
                <a:solidFill>
                  <a:srgbClr val="505153"/>
                </a:solidFill>
              </a:rPr>
              <a:t>Jyoti D Patel, MD</a:t>
            </a:r>
          </a:p>
          <a:p>
            <a:pPr fontAlgn="base">
              <a:spcBef>
                <a:spcPct val="0"/>
              </a:spcBef>
              <a:spcAft>
                <a:spcPct val="0"/>
              </a:spcAft>
            </a:pPr>
            <a:r>
              <a:rPr lang="en-US" sz="1800" b="1" i="0" smtClean="0">
                <a:solidFill>
                  <a:srgbClr val="505153"/>
                </a:solidFill>
              </a:rPr>
              <a:t>Alice Shaw, MD, PhD</a:t>
            </a:r>
          </a:p>
        </p:txBody>
      </p:sp>
    </p:spTree>
    <p:extLst>
      <p:ext uri="{BB962C8B-B14F-4D97-AF65-F5344CB8AC3E}">
        <p14:creationId xmlns:p14="http://schemas.microsoft.com/office/powerpoint/2010/main" val="1729162812"/>
      </p:ext>
    </p:extLst>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95400"/>
            <a:ext cx="7772400" cy="1904999"/>
          </a:xfrm>
        </p:spPr>
        <p:txBody>
          <a:bodyPr>
            <a:normAutofit fontScale="90000"/>
          </a:bodyPr>
          <a:lstStyle/>
          <a:p>
            <a:r>
              <a:rPr lang="en-US" b="1" dirty="0" smtClean="0"/>
              <a:t>Winter Lung </a:t>
            </a:r>
            <a:br>
              <a:rPr lang="en-US" b="1" dirty="0" smtClean="0"/>
            </a:br>
            <a:r>
              <a:rPr lang="en-US" b="1" dirty="0" smtClean="0"/>
              <a:t>Cancer Conference 2013</a:t>
            </a:r>
            <a:br>
              <a:rPr lang="en-US" b="1" dirty="0" smtClean="0"/>
            </a:br>
            <a:r>
              <a:rPr lang="en-US" b="1" dirty="0"/>
              <a:t/>
            </a:r>
            <a:br>
              <a:rPr lang="en-US" b="1" dirty="0"/>
            </a:br>
            <a:r>
              <a:rPr lang="en-US" b="1" dirty="0" smtClean="0"/>
              <a:t>Poster Discussion</a:t>
            </a:r>
            <a:endParaRPr lang="en-US" b="1" dirty="0"/>
          </a:p>
        </p:txBody>
      </p:sp>
      <p:sp>
        <p:nvSpPr>
          <p:cNvPr id="3" name="Subtitle 2"/>
          <p:cNvSpPr>
            <a:spLocks noGrp="1"/>
          </p:cNvSpPr>
          <p:nvPr>
            <p:ph type="subTitle" idx="1"/>
          </p:nvPr>
        </p:nvSpPr>
        <p:spPr>
          <a:xfrm>
            <a:off x="1371600" y="4419600"/>
            <a:ext cx="6400800" cy="1752600"/>
          </a:xfrm>
        </p:spPr>
        <p:txBody>
          <a:bodyPr/>
          <a:lstStyle/>
          <a:p>
            <a:r>
              <a:rPr lang="en-US" b="1" dirty="0" smtClean="0">
                <a:solidFill>
                  <a:schemeClr val="tx1"/>
                </a:solidFill>
              </a:rPr>
              <a:t>Mark A. </a:t>
            </a:r>
            <a:r>
              <a:rPr lang="en-US" b="1" dirty="0" err="1" smtClean="0">
                <a:solidFill>
                  <a:schemeClr val="tx1"/>
                </a:solidFill>
              </a:rPr>
              <a:t>Socinski</a:t>
            </a:r>
            <a:endParaRPr lang="en-US" b="1" dirty="0">
              <a:solidFill>
                <a:schemeClr val="tx1"/>
              </a:solidFill>
            </a:endParaRPr>
          </a:p>
        </p:txBody>
      </p:sp>
    </p:spTree>
    <p:extLst>
      <p:ext uri="{BB962C8B-B14F-4D97-AF65-F5344CB8AC3E}">
        <p14:creationId xmlns:p14="http://schemas.microsoft.com/office/powerpoint/2010/main" val="5820020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b="1" dirty="0" smtClean="0"/>
              <a:t>Early, Local Therapy</a:t>
            </a:r>
            <a:endParaRPr lang="en-US" sz="3600" b="1" dirty="0"/>
          </a:p>
        </p:txBody>
      </p:sp>
      <p:sp>
        <p:nvSpPr>
          <p:cNvPr id="5" name="Content Placeholder 4"/>
          <p:cNvSpPr>
            <a:spLocks noGrp="1"/>
          </p:cNvSpPr>
          <p:nvPr>
            <p:ph idx="1"/>
          </p:nvPr>
        </p:nvSpPr>
        <p:spPr/>
        <p:txBody>
          <a:bodyPr>
            <a:normAutofit fontScale="70000" lnSpcReduction="20000"/>
          </a:bodyPr>
          <a:lstStyle/>
          <a:p>
            <a:pPr lvl="0">
              <a:lnSpc>
                <a:spcPct val="120000"/>
              </a:lnSpc>
              <a:spcBef>
                <a:spcPts val="1800"/>
              </a:spcBef>
            </a:pPr>
            <a:r>
              <a:rPr lang="en-US" dirty="0" smtClean="0"/>
              <a:t>Comparison </a:t>
            </a:r>
            <a:r>
              <a:rPr lang="en-US" dirty="0"/>
              <a:t>of Different Types of Surgery in Treating Patients With Stage IA Non-Small Cell Lung Cancer (CALGB-140503</a:t>
            </a:r>
            <a:r>
              <a:rPr lang="en-US" dirty="0" smtClean="0"/>
              <a:t>)</a:t>
            </a:r>
            <a:endParaRPr lang="en-US" dirty="0"/>
          </a:p>
          <a:p>
            <a:pPr lvl="0">
              <a:lnSpc>
                <a:spcPct val="120000"/>
              </a:lnSpc>
              <a:spcBef>
                <a:spcPts val="1800"/>
              </a:spcBef>
            </a:pPr>
            <a:r>
              <a:rPr lang="en-US" dirty="0"/>
              <a:t>Surgery With or Without Internal Radiation Therapy Compared With Stereotactic Body Radiation Therapy in Treating Patients With High-Risk Stage I Non-Small Cell Lung Cancer (ACOSOG-Z4099</a:t>
            </a:r>
            <a:r>
              <a:rPr lang="en-US" dirty="0" smtClean="0"/>
              <a:t>)</a:t>
            </a:r>
            <a:endParaRPr lang="en-US" dirty="0"/>
          </a:p>
          <a:p>
            <a:pPr lvl="0">
              <a:lnSpc>
                <a:spcPct val="120000"/>
              </a:lnSpc>
              <a:spcBef>
                <a:spcPts val="1800"/>
              </a:spcBef>
            </a:pPr>
            <a:r>
              <a:rPr lang="en-US" dirty="0"/>
              <a:t>Three Different Radiation Therapy Regimens in Treating Patients With Limited-Stage Small Cell Lung Cancer Receiving </a:t>
            </a:r>
            <a:r>
              <a:rPr lang="en-US" dirty="0" err="1"/>
              <a:t>Cisplatin</a:t>
            </a:r>
            <a:r>
              <a:rPr lang="en-US" dirty="0"/>
              <a:t> and </a:t>
            </a:r>
            <a:r>
              <a:rPr lang="en-US" dirty="0" err="1"/>
              <a:t>Etoposide</a:t>
            </a:r>
            <a:r>
              <a:rPr lang="en-US" dirty="0"/>
              <a:t> (CALGB-30601/RTOG 0538</a:t>
            </a:r>
            <a:r>
              <a:rPr lang="en-US" dirty="0" smtClean="0"/>
              <a:t>)</a:t>
            </a:r>
            <a:endParaRPr lang="en-US" dirty="0"/>
          </a:p>
        </p:txBody>
      </p:sp>
    </p:spTree>
    <p:extLst>
      <p:ext uri="{BB962C8B-B14F-4D97-AF65-F5344CB8AC3E}">
        <p14:creationId xmlns:p14="http://schemas.microsoft.com/office/powerpoint/2010/main" val="14962859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447800"/>
            <a:ext cx="8570913" cy="451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 Box 3"/>
          <p:cNvSpPr txBox="1">
            <a:spLocks noChangeArrowheads="1"/>
          </p:cNvSpPr>
          <p:nvPr/>
        </p:nvSpPr>
        <p:spPr bwMode="auto">
          <a:xfrm>
            <a:off x="4038600" y="6491288"/>
            <a:ext cx="5105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eaLnBrk="1" hangingPunct="1">
              <a:spcBef>
                <a:spcPct val="50000"/>
              </a:spcBef>
            </a:pPr>
            <a:r>
              <a:rPr lang="en-US" sz="1400" b="1" dirty="0" err="1"/>
              <a:t>Socinski</a:t>
            </a:r>
            <a:r>
              <a:rPr lang="en-US" sz="1400" b="1" dirty="0"/>
              <a:t> </a:t>
            </a:r>
            <a:r>
              <a:rPr lang="en-US" sz="1400" b="1" dirty="0" smtClean="0"/>
              <a:t>MA et </a:t>
            </a:r>
            <a:r>
              <a:rPr lang="en-US" sz="1400" b="1" dirty="0"/>
              <a:t>al. JCO 2007 Sep 10;25(26):4137-45.</a:t>
            </a:r>
          </a:p>
        </p:txBody>
      </p:sp>
      <p:sp>
        <p:nvSpPr>
          <p:cNvPr id="26628" name="Text Box 4"/>
          <p:cNvSpPr txBox="1">
            <a:spLocks noChangeArrowheads="1"/>
          </p:cNvSpPr>
          <p:nvPr/>
        </p:nvSpPr>
        <p:spPr bwMode="auto">
          <a:xfrm>
            <a:off x="152400" y="487362"/>
            <a:ext cx="89122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eaLnBrk="1" hangingPunct="1"/>
            <a:r>
              <a:rPr lang="en-US" sz="3200" b="1" dirty="0"/>
              <a:t>Paradigm Shifts in the Treatment of LS-SCLC</a:t>
            </a:r>
          </a:p>
        </p:txBody>
      </p:sp>
    </p:spTree>
    <p:extLst>
      <p:ext uri="{BB962C8B-B14F-4D97-AF65-F5344CB8AC3E}">
        <p14:creationId xmlns:p14="http://schemas.microsoft.com/office/powerpoint/2010/main" val="11572775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Box 3"/>
          <p:cNvSpPr txBox="1">
            <a:spLocks noChangeArrowheads="1"/>
          </p:cNvSpPr>
          <p:nvPr/>
        </p:nvSpPr>
        <p:spPr bwMode="auto">
          <a:xfrm>
            <a:off x="3886200" y="6248400"/>
            <a:ext cx="51816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eaLnBrk="1" hangingPunct="1">
              <a:spcBef>
                <a:spcPct val="50000"/>
              </a:spcBef>
            </a:pPr>
            <a:r>
              <a:rPr lang="en-US" sz="1400" b="1" dirty="0" err="1"/>
              <a:t>Socinski</a:t>
            </a:r>
            <a:r>
              <a:rPr lang="en-US" sz="1400" b="1" dirty="0"/>
              <a:t> </a:t>
            </a:r>
            <a:r>
              <a:rPr lang="en-US" sz="1400" b="1" dirty="0" smtClean="0"/>
              <a:t>MA et </a:t>
            </a:r>
            <a:r>
              <a:rPr lang="en-US" sz="1400" b="1" dirty="0"/>
              <a:t>al. JCO 2007 Sep 10;25(26):4137-45.</a:t>
            </a:r>
          </a:p>
        </p:txBody>
      </p:sp>
      <p:sp>
        <p:nvSpPr>
          <p:cNvPr id="20484" name="Text Box 4"/>
          <p:cNvSpPr txBox="1">
            <a:spLocks noChangeArrowheads="1"/>
          </p:cNvSpPr>
          <p:nvPr/>
        </p:nvSpPr>
        <p:spPr bwMode="auto">
          <a:xfrm>
            <a:off x="188171" y="625475"/>
            <a:ext cx="834855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eaLnBrk="1" hangingPunct="1"/>
            <a:r>
              <a:rPr lang="en-US" sz="3200" b="1" dirty="0"/>
              <a:t>Ongoing Intergroup Trial </a:t>
            </a:r>
          </a:p>
          <a:p>
            <a:pPr algn="ctr" eaLnBrk="1" hangingPunct="1"/>
            <a:r>
              <a:rPr lang="en-US" sz="3200" b="1" dirty="0"/>
              <a:t>in US Cooperative </a:t>
            </a:r>
            <a:r>
              <a:rPr lang="en-US" sz="3200" b="1" dirty="0" smtClean="0"/>
              <a:t>Groups</a:t>
            </a:r>
            <a:r>
              <a:rPr lang="en-US" sz="3200" b="1" dirty="0"/>
              <a:t> (CALGB-30610)</a:t>
            </a:r>
          </a:p>
        </p:txBody>
      </p:sp>
      <p:pic>
        <p:nvPicPr>
          <p:cNvPr id="3" name="Picture 2" descr="SocinskiGraph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2057400"/>
            <a:ext cx="8991600" cy="3272942"/>
          </a:xfrm>
          <a:prstGeom prst="rect">
            <a:avLst/>
          </a:prstGeom>
        </p:spPr>
      </p:pic>
    </p:spTree>
    <p:extLst>
      <p:ext uri="{BB962C8B-B14F-4D97-AF65-F5344CB8AC3E}">
        <p14:creationId xmlns:p14="http://schemas.microsoft.com/office/powerpoint/2010/main" val="8289870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1143000"/>
          </a:xfrm>
        </p:spPr>
        <p:txBody>
          <a:bodyPr>
            <a:normAutofit/>
          </a:bodyPr>
          <a:lstStyle/>
          <a:p>
            <a:r>
              <a:rPr lang="en-US" sz="3600" b="1" dirty="0" smtClean="0"/>
              <a:t>Early, Adjuvant Therapy</a:t>
            </a:r>
            <a:endParaRPr lang="en-US" sz="3600" b="1" dirty="0"/>
          </a:p>
        </p:txBody>
      </p:sp>
      <p:sp>
        <p:nvSpPr>
          <p:cNvPr id="5" name="Content Placeholder 4"/>
          <p:cNvSpPr>
            <a:spLocks noGrp="1"/>
          </p:cNvSpPr>
          <p:nvPr>
            <p:ph idx="1"/>
          </p:nvPr>
        </p:nvSpPr>
        <p:spPr>
          <a:xfrm>
            <a:off x="457200" y="838200"/>
            <a:ext cx="8229600" cy="4525963"/>
          </a:xfrm>
        </p:spPr>
        <p:txBody>
          <a:bodyPr>
            <a:noAutofit/>
          </a:bodyPr>
          <a:lstStyle/>
          <a:p>
            <a:pPr lvl="0">
              <a:spcBef>
                <a:spcPts val="1032"/>
              </a:spcBef>
            </a:pPr>
            <a:r>
              <a:rPr lang="en-US" sz="2000" dirty="0"/>
              <a:t>Chemotherapy With or Without </a:t>
            </a:r>
            <a:r>
              <a:rPr lang="en-US" sz="2000" dirty="0" err="1"/>
              <a:t>Bevacizumab</a:t>
            </a:r>
            <a:r>
              <a:rPr lang="en-US" sz="2000" dirty="0"/>
              <a:t> in Treating Patients With Stage IB, Stage II, or Stage IIIA Non-Small </a:t>
            </a:r>
            <a:r>
              <a:rPr lang="en-US" sz="2000" dirty="0" smtClean="0"/>
              <a:t>Cell Lung </a:t>
            </a:r>
            <a:r>
              <a:rPr lang="en-US" sz="2000" dirty="0"/>
              <a:t>Cancer That Was Removed By Surgery (ECOG-E1505</a:t>
            </a:r>
            <a:r>
              <a:rPr lang="en-US" sz="2000" dirty="0" smtClean="0"/>
              <a:t>)</a:t>
            </a:r>
            <a:endParaRPr lang="en-US" sz="2000" dirty="0"/>
          </a:p>
          <a:p>
            <a:pPr lvl="0">
              <a:spcBef>
                <a:spcPts val="1032"/>
              </a:spcBef>
            </a:pPr>
            <a:r>
              <a:rPr lang="en-US" sz="2000" dirty="0"/>
              <a:t>RADIANT: A Study of </a:t>
            </a:r>
            <a:r>
              <a:rPr lang="en-US" sz="2000" dirty="0" err="1"/>
              <a:t>Erlotinib</a:t>
            </a:r>
            <a:r>
              <a:rPr lang="en-US" sz="2000" dirty="0" smtClean="0"/>
              <a:t> </a:t>
            </a:r>
            <a:r>
              <a:rPr lang="en-US" sz="2000" dirty="0"/>
              <a:t>After Surgery With or Without Adjuvant Chemotherapy in Non-Small Cell Lung Carcinoma (NSCLC) Patients Who Have Epidermal Growth Factor Receptor (EGFR) Positive Tumors (RADIANT</a:t>
            </a:r>
            <a:r>
              <a:rPr lang="en-US" sz="2000" dirty="0" smtClean="0"/>
              <a:t>)</a:t>
            </a:r>
            <a:endParaRPr lang="en-US" sz="2000" dirty="0"/>
          </a:p>
          <a:p>
            <a:pPr lvl="0">
              <a:spcBef>
                <a:spcPts val="1032"/>
              </a:spcBef>
            </a:pPr>
            <a:r>
              <a:rPr lang="en-US" sz="2000" dirty="0" err="1"/>
              <a:t>Erlotinib</a:t>
            </a:r>
            <a:r>
              <a:rPr lang="en-US" sz="2000" dirty="0"/>
              <a:t> in Patients With Resected, Early Stage NSCLC With Confirmed Mutations in the EGFR (07-259</a:t>
            </a:r>
            <a:r>
              <a:rPr lang="en-US" sz="2000" dirty="0" smtClean="0"/>
              <a:t>)</a:t>
            </a:r>
            <a:endParaRPr lang="en-US" sz="2000" dirty="0"/>
          </a:p>
          <a:p>
            <a:pPr lvl="0">
              <a:spcBef>
                <a:spcPts val="1032"/>
              </a:spcBef>
            </a:pPr>
            <a:r>
              <a:rPr lang="en-US" sz="2000" dirty="0" err="1"/>
              <a:t>Gefitinib</a:t>
            </a:r>
            <a:r>
              <a:rPr lang="en-US" sz="2000" dirty="0"/>
              <a:t> Versus </a:t>
            </a:r>
            <a:r>
              <a:rPr lang="en-US" sz="2000" dirty="0" err="1"/>
              <a:t>Vinorelbine</a:t>
            </a:r>
            <a:r>
              <a:rPr lang="en-US" sz="2000" dirty="0"/>
              <a:t>/Platinum as Adjuvant Treatment in Stage II-IIIA(N1-N2) NSCLC With EGFR Mutation (C-TONG 1104</a:t>
            </a:r>
            <a:r>
              <a:rPr lang="en-US" sz="2000" dirty="0" smtClean="0"/>
              <a:t>)</a:t>
            </a:r>
            <a:endParaRPr lang="en-US" sz="2000" dirty="0"/>
          </a:p>
          <a:p>
            <a:pPr lvl="0">
              <a:spcBef>
                <a:spcPts val="1032"/>
              </a:spcBef>
            </a:pPr>
            <a:r>
              <a:rPr lang="en-US" sz="2000" dirty="0" err="1"/>
              <a:t>Erlotinib</a:t>
            </a:r>
            <a:r>
              <a:rPr lang="en-US" sz="2000" dirty="0"/>
              <a:t> Versus Gemcitabine/</a:t>
            </a:r>
            <a:r>
              <a:rPr lang="en-US" sz="2000" dirty="0" err="1"/>
              <a:t>Cisplatin</a:t>
            </a:r>
            <a:r>
              <a:rPr lang="en-US" sz="2000" dirty="0"/>
              <a:t> as (Neo)Adjuvant Treatment in Non-small Cell Lung Cancer (EMERGING</a:t>
            </a:r>
            <a:r>
              <a:rPr lang="en-US" sz="2000" dirty="0" smtClean="0"/>
              <a:t>)</a:t>
            </a:r>
            <a:endParaRPr lang="en-US" sz="2000" dirty="0"/>
          </a:p>
          <a:p>
            <a:pPr>
              <a:spcBef>
                <a:spcPts val="1032"/>
              </a:spcBef>
            </a:pPr>
            <a:r>
              <a:rPr lang="en-US" sz="2000" dirty="0" err="1"/>
              <a:t>Erlotinib</a:t>
            </a:r>
            <a:r>
              <a:rPr lang="en-US" sz="2000" dirty="0"/>
              <a:t> Versus </a:t>
            </a:r>
            <a:r>
              <a:rPr lang="en-US" sz="2000" dirty="0" err="1"/>
              <a:t>Vinorelbine</a:t>
            </a:r>
            <a:r>
              <a:rPr lang="en-US" sz="2000" dirty="0"/>
              <a:t>/</a:t>
            </a:r>
            <a:r>
              <a:rPr lang="en-US" sz="2000" dirty="0" err="1"/>
              <a:t>Cisplatin</a:t>
            </a:r>
            <a:r>
              <a:rPr lang="en-US" sz="2000" dirty="0"/>
              <a:t> as Adjuvant Treatment in Stage IIIA NSCLC Patients With EGFR Mutations (</a:t>
            </a:r>
            <a:r>
              <a:rPr lang="en-US" sz="2000" dirty="0" smtClean="0"/>
              <a:t>CLCSG-001)</a:t>
            </a:r>
            <a:endParaRPr lang="en-US" sz="2000" dirty="0"/>
          </a:p>
        </p:txBody>
      </p:sp>
    </p:spTree>
    <p:extLst>
      <p:ext uri="{BB962C8B-B14F-4D97-AF65-F5344CB8AC3E}">
        <p14:creationId xmlns:p14="http://schemas.microsoft.com/office/powerpoint/2010/main" val="13734118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Line 2"/>
          <p:cNvSpPr>
            <a:spLocks noChangeShapeType="1"/>
          </p:cNvSpPr>
          <p:nvPr/>
        </p:nvSpPr>
        <p:spPr bwMode="auto">
          <a:xfrm>
            <a:off x="3835400" y="3632200"/>
            <a:ext cx="495300" cy="0"/>
          </a:xfrm>
          <a:prstGeom prst="line">
            <a:avLst/>
          </a:prstGeom>
          <a:noFill/>
          <a:ln w="28575">
            <a:solidFill>
              <a:schemeClr val="tx1"/>
            </a:solidFill>
            <a:round/>
            <a:headEnd/>
            <a:tailEnd type="triangle" w="med" len="med"/>
          </a:ln>
          <a:effectLst>
            <a:outerShdw blurRad="63500" dist="38099" dir="2700000" algn="ctr" rotWithShape="0">
              <a:schemeClr val="tx2">
                <a:alpha val="74998"/>
              </a:schemeClr>
            </a:outerShdw>
          </a:effectLst>
        </p:spPr>
        <p:txBody>
          <a:bodyPr lIns="0" tIns="0" rIns="0" bIns="0">
            <a:spAutoFit/>
          </a:bodyPr>
          <a:lstStyle/>
          <a:p>
            <a:pPr>
              <a:defRPr/>
            </a:pPr>
            <a:endParaRPr lang="en-US" sz="2400">
              <a:solidFill>
                <a:schemeClr val="tx1"/>
              </a:solidFill>
              <a:latin typeface="Garamond" pitchFamily="-112" charset="0"/>
            </a:endParaRPr>
          </a:p>
        </p:txBody>
      </p:sp>
      <p:sp>
        <p:nvSpPr>
          <p:cNvPr id="330755" name="Line 3"/>
          <p:cNvSpPr>
            <a:spLocks noChangeShapeType="1"/>
          </p:cNvSpPr>
          <p:nvPr/>
        </p:nvSpPr>
        <p:spPr bwMode="auto">
          <a:xfrm>
            <a:off x="3835400" y="2079625"/>
            <a:ext cx="495300" cy="0"/>
          </a:xfrm>
          <a:prstGeom prst="line">
            <a:avLst/>
          </a:prstGeom>
          <a:noFill/>
          <a:ln w="28575">
            <a:solidFill>
              <a:schemeClr val="tx1"/>
            </a:solidFill>
            <a:round/>
            <a:headEnd/>
            <a:tailEnd type="triangle" w="med" len="med"/>
          </a:ln>
          <a:effectLst>
            <a:outerShdw blurRad="63500" dist="38099" dir="2700000" algn="ctr" rotWithShape="0">
              <a:schemeClr val="tx2">
                <a:alpha val="74998"/>
              </a:schemeClr>
            </a:outerShdw>
          </a:effectLst>
        </p:spPr>
        <p:txBody>
          <a:bodyPr lIns="0" tIns="0" rIns="0" bIns="0">
            <a:spAutoFit/>
          </a:bodyPr>
          <a:lstStyle/>
          <a:p>
            <a:pPr>
              <a:defRPr/>
            </a:pPr>
            <a:endParaRPr lang="en-US" sz="2400">
              <a:solidFill>
                <a:schemeClr val="tx1"/>
              </a:solidFill>
              <a:latin typeface="Garamond" pitchFamily="-112" charset="0"/>
            </a:endParaRPr>
          </a:p>
        </p:txBody>
      </p:sp>
      <p:sp>
        <p:nvSpPr>
          <p:cNvPr id="330756" name="Line 4"/>
          <p:cNvSpPr>
            <a:spLocks noChangeShapeType="1"/>
          </p:cNvSpPr>
          <p:nvPr/>
        </p:nvSpPr>
        <p:spPr bwMode="auto">
          <a:xfrm>
            <a:off x="2832100" y="2911475"/>
            <a:ext cx="749300" cy="0"/>
          </a:xfrm>
          <a:prstGeom prst="line">
            <a:avLst/>
          </a:prstGeom>
          <a:noFill/>
          <a:ln w="28575">
            <a:solidFill>
              <a:schemeClr val="tx1"/>
            </a:solidFill>
            <a:round/>
            <a:headEnd/>
            <a:tailEnd type="triangle" w="med" len="med"/>
          </a:ln>
          <a:effectLst>
            <a:outerShdw blurRad="63500" dist="38099" dir="2700000" algn="ctr" rotWithShape="0">
              <a:schemeClr val="tx2">
                <a:alpha val="74998"/>
              </a:schemeClr>
            </a:outerShdw>
          </a:effectLst>
        </p:spPr>
        <p:txBody>
          <a:bodyPr lIns="0" tIns="0" rIns="0" bIns="0">
            <a:spAutoFit/>
          </a:bodyPr>
          <a:lstStyle/>
          <a:p>
            <a:pPr>
              <a:defRPr/>
            </a:pPr>
            <a:endParaRPr lang="en-US" sz="2400">
              <a:solidFill>
                <a:schemeClr val="tx1"/>
              </a:solidFill>
              <a:latin typeface="Garamond" pitchFamily="-112" charset="0"/>
            </a:endParaRPr>
          </a:p>
        </p:txBody>
      </p:sp>
      <p:sp>
        <p:nvSpPr>
          <p:cNvPr id="330757" name="Text Box 5"/>
          <p:cNvSpPr txBox="1">
            <a:spLocks noChangeArrowheads="1"/>
          </p:cNvSpPr>
          <p:nvPr/>
        </p:nvSpPr>
        <p:spPr bwMode="auto">
          <a:xfrm>
            <a:off x="336550" y="4627563"/>
            <a:ext cx="3082925" cy="1268489"/>
          </a:xfrm>
          <a:prstGeom prst="rect">
            <a:avLst/>
          </a:prstGeom>
          <a:noFill/>
          <a:ln w="38100">
            <a:solidFill>
              <a:srgbClr val="FFFF99"/>
            </a:solidFill>
            <a:miter lim="800000"/>
            <a:headEnd/>
            <a:tailEnd/>
          </a:ln>
          <a:effectLst/>
        </p:spPr>
        <p:txBody>
          <a:bodyPr>
            <a:spAutoFit/>
          </a:bodyPr>
          <a:lstStyle/>
          <a:p>
            <a:pPr marL="179388" indent="-179388">
              <a:lnSpc>
                <a:spcPct val="75000"/>
              </a:lnSpc>
              <a:spcBef>
                <a:spcPct val="40000"/>
              </a:spcBef>
              <a:tabLst>
                <a:tab pos="457200" algn="l"/>
              </a:tabLst>
              <a:defRPr/>
            </a:pPr>
            <a:r>
              <a:rPr lang="en-US" sz="1600" dirty="0">
                <a:solidFill>
                  <a:schemeClr val="tx1"/>
                </a:solidFill>
                <a:latin typeface="Arial" charset="0"/>
                <a:ea typeface="ＭＳ Ｐゴシック" pitchFamily="-112" charset="-128"/>
              </a:rPr>
              <a:t>* </a:t>
            </a:r>
            <a:r>
              <a:rPr lang="en-US" sz="1600" b="1" dirty="0">
                <a:solidFill>
                  <a:schemeClr val="tx1"/>
                </a:solidFill>
                <a:latin typeface="Arial" charset="0"/>
                <a:ea typeface="ＭＳ Ｐゴシック" pitchFamily="-112" charset="-128"/>
              </a:rPr>
              <a:t>Specified regimens</a:t>
            </a:r>
          </a:p>
          <a:p>
            <a:pPr lvl="1" indent="-163513">
              <a:lnSpc>
                <a:spcPct val="75000"/>
              </a:lnSpc>
              <a:spcBef>
                <a:spcPct val="40000"/>
              </a:spcBef>
              <a:buFontTx/>
              <a:buChar char="•"/>
              <a:tabLst>
                <a:tab pos="457200" algn="l"/>
              </a:tabLst>
              <a:defRPr/>
            </a:pPr>
            <a:r>
              <a:rPr lang="en-US" sz="1400" dirty="0" err="1">
                <a:solidFill>
                  <a:schemeClr val="tx1"/>
                </a:solidFill>
                <a:latin typeface="Arial" charset="0"/>
                <a:ea typeface="ＭＳ Ｐゴシック" pitchFamily="-112" charset="-128"/>
              </a:rPr>
              <a:t>Cisplatin</a:t>
            </a:r>
            <a:r>
              <a:rPr lang="en-US" sz="1400" dirty="0">
                <a:solidFill>
                  <a:schemeClr val="tx1"/>
                </a:solidFill>
                <a:latin typeface="Arial" charset="0"/>
                <a:ea typeface="ＭＳ Ｐゴシック" pitchFamily="-112" charset="-128"/>
              </a:rPr>
              <a:t> and </a:t>
            </a:r>
            <a:r>
              <a:rPr lang="en-US" sz="1400" dirty="0" err="1">
                <a:solidFill>
                  <a:schemeClr val="tx1"/>
                </a:solidFill>
                <a:latin typeface="Arial" charset="0"/>
                <a:ea typeface="ＭＳ Ｐゴシック" pitchFamily="-112" charset="-128"/>
              </a:rPr>
              <a:t>docetaxel</a:t>
            </a:r>
            <a:endParaRPr lang="en-US" sz="1400" dirty="0">
              <a:solidFill>
                <a:schemeClr val="tx1"/>
              </a:solidFill>
              <a:latin typeface="Arial" charset="0"/>
              <a:ea typeface="ＭＳ Ｐゴシック" pitchFamily="-112" charset="-128"/>
            </a:endParaRPr>
          </a:p>
          <a:p>
            <a:pPr lvl="1" indent="-163513">
              <a:lnSpc>
                <a:spcPct val="75000"/>
              </a:lnSpc>
              <a:spcBef>
                <a:spcPct val="40000"/>
              </a:spcBef>
              <a:buFontTx/>
              <a:buChar char="•"/>
              <a:tabLst>
                <a:tab pos="457200" algn="l"/>
              </a:tabLst>
              <a:defRPr/>
            </a:pPr>
            <a:r>
              <a:rPr lang="en-US" sz="1400" dirty="0" err="1">
                <a:solidFill>
                  <a:schemeClr val="tx1"/>
                </a:solidFill>
                <a:latin typeface="Arial" charset="0"/>
                <a:ea typeface="ＭＳ Ｐゴシック" pitchFamily="-112" charset="-128"/>
              </a:rPr>
              <a:t>Cisplatin</a:t>
            </a:r>
            <a:r>
              <a:rPr lang="en-US" sz="1400" dirty="0">
                <a:solidFill>
                  <a:schemeClr val="tx1"/>
                </a:solidFill>
                <a:latin typeface="Arial" charset="0"/>
                <a:ea typeface="ＭＳ Ｐゴシック" pitchFamily="-112" charset="-128"/>
              </a:rPr>
              <a:t> and </a:t>
            </a:r>
            <a:r>
              <a:rPr lang="en-US" sz="1400" dirty="0" err="1">
                <a:solidFill>
                  <a:schemeClr val="tx1"/>
                </a:solidFill>
                <a:latin typeface="Arial" charset="0"/>
                <a:ea typeface="ＭＳ Ｐゴシック" pitchFamily="-112" charset="-128"/>
              </a:rPr>
              <a:t>vinorelbine</a:t>
            </a:r>
            <a:endParaRPr lang="en-US" sz="1400" dirty="0">
              <a:solidFill>
                <a:schemeClr val="tx1"/>
              </a:solidFill>
              <a:latin typeface="Arial" charset="0"/>
              <a:ea typeface="ＭＳ Ｐゴシック" pitchFamily="-112" charset="-128"/>
            </a:endParaRPr>
          </a:p>
          <a:p>
            <a:pPr lvl="1" indent="-163513">
              <a:lnSpc>
                <a:spcPct val="75000"/>
              </a:lnSpc>
              <a:spcBef>
                <a:spcPct val="40000"/>
              </a:spcBef>
              <a:buFontTx/>
              <a:buChar char="•"/>
              <a:tabLst>
                <a:tab pos="457200" algn="l"/>
              </a:tabLst>
              <a:defRPr/>
            </a:pPr>
            <a:r>
              <a:rPr lang="en-US" sz="1400" dirty="0" err="1">
                <a:solidFill>
                  <a:schemeClr val="tx1"/>
                </a:solidFill>
                <a:latin typeface="Arial" charset="0"/>
                <a:ea typeface="ＭＳ Ｐゴシック" pitchFamily="-112" charset="-128"/>
              </a:rPr>
              <a:t>Cisplatin</a:t>
            </a:r>
            <a:r>
              <a:rPr lang="en-US" sz="1400" dirty="0">
                <a:solidFill>
                  <a:schemeClr val="tx1"/>
                </a:solidFill>
                <a:latin typeface="Arial" charset="0"/>
                <a:ea typeface="ＭＳ Ｐゴシック" pitchFamily="-112" charset="-128"/>
              </a:rPr>
              <a:t> and </a:t>
            </a:r>
            <a:r>
              <a:rPr lang="en-US" sz="1400" dirty="0" smtClean="0">
                <a:solidFill>
                  <a:schemeClr val="tx1"/>
                </a:solidFill>
                <a:latin typeface="Arial" charset="0"/>
                <a:ea typeface="ＭＳ Ｐゴシック" pitchFamily="-112" charset="-128"/>
              </a:rPr>
              <a:t>gemcitabine</a:t>
            </a:r>
          </a:p>
          <a:p>
            <a:pPr lvl="1" indent="-163513">
              <a:lnSpc>
                <a:spcPct val="75000"/>
              </a:lnSpc>
              <a:spcBef>
                <a:spcPct val="40000"/>
              </a:spcBef>
              <a:buFontTx/>
              <a:buChar char="•"/>
              <a:tabLst>
                <a:tab pos="457200" algn="l"/>
              </a:tabLst>
              <a:defRPr/>
            </a:pPr>
            <a:r>
              <a:rPr lang="en-US" sz="1400" dirty="0" err="1" smtClean="0">
                <a:latin typeface="Arial" charset="0"/>
                <a:ea typeface="ＭＳ Ｐゴシック" pitchFamily="-112" charset="-128"/>
              </a:rPr>
              <a:t>Cisplatin</a:t>
            </a:r>
            <a:r>
              <a:rPr lang="en-US" sz="1400" dirty="0" smtClean="0">
                <a:latin typeface="Arial" charset="0"/>
                <a:ea typeface="ＭＳ Ｐゴシック" pitchFamily="-112" charset="-128"/>
              </a:rPr>
              <a:t> and </a:t>
            </a:r>
            <a:r>
              <a:rPr lang="en-US" sz="1400" dirty="0" err="1" smtClean="0">
                <a:latin typeface="Arial" charset="0"/>
                <a:ea typeface="ＭＳ Ｐゴシック" pitchFamily="-112" charset="-128"/>
              </a:rPr>
              <a:t>pemetrexed</a:t>
            </a:r>
            <a:endParaRPr lang="en-US" sz="1400" dirty="0">
              <a:solidFill>
                <a:schemeClr val="tx1"/>
              </a:solidFill>
              <a:latin typeface="Arial" charset="0"/>
              <a:ea typeface="ＭＳ Ｐゴシック" pitchFamily="-112" charset="-128"/>
            </a:endParaRPr>
          </a:p>
        </p:txBody>
      </p:sp>
      <p:sp>
        <p:nvSpPr>
          <p:cNvPr id="330758" name="Text Box 6"/>
          <p:cNvSpPr txBox="1">
            <a:spLocks noChangeArrowheads="1"/>
          </p:cNvSpPr>
          <p:nvPr/>
        </p:nvSpPr>
        <p:spPr bwMode="auto">
          <a:xfrm>
            <a:off x="3711575" y="4627563"/>
            <a:ext cx="5280025" cy="925512"/>
          </a:xfrm>
          <a:prstGeom prst="rect">
            <a:avLst/>
          </a:prstGeom>
          <a:noFill/>
          <a:ln w="38100">
            <a:solidFill>
              <a:srgbClr val="FFFF99"/>
            </a:solidFill>
            <a:miter lim="800000"/>
            <a:headEnd/>
            <a:tailEnd/>
          </a:ln>
          <a:effectLst/>
        </p:spPr>
        <p:txBody>
          <a:bodyPr lIns="0">
            <a:spAutoFit/>
          </a:bodyPr>
          <a:lstStyle/>
          <a:p>
            <a:pPr marL="177800" defTabSz="114300">
              <a:spcBef>
                <a:spcPct val="25000"/>
              </a:spcBef>
              <a:defRPr/>
            </a:pPr>
            <a:r>
              <a:rPr lang="en-US" sz="1600" b="1" dirty="0">
                <a:solidFill>
                  <a:schemeClr val="tx1"/>
                </a:solidFill>
                <a:latin typeface="Arial" charset="0"/>
                <a:ea typeface="ＭＳ Ｐゴシック" pitchFamily="-112" charset="-128"/>
              </a:rPr>
              <a:t>Primary end point:</a:t>
            </a:r>
            <a:r>
              <a:rPr lang="en-US" sz="1600" dirty="0">
                <a:solidFill>
                  <a:schemeClr val="tx1"/>
                </a:solidFill>
                <a:latin typeface="Arial" charset="0"/>
                <a:ea typeface="ＭＳ Ｐゴシック" pitchFamily="-112" charset="-128"/>
              </a:rPr>
              <a:t> overall survival</a:t>
            </a:r>
          </a:p>
          <a:p>
            <a:pPr marL="177800" defTabSz="114300">
              <a:spcBef>
                <a:spcPct val="25000"/>
              </a:spcBef>
              <a:defRPr/>
            </a:pPr>
            <a:r>
              <a:rPr lang="en-US" sz="1600" b="1" dirty="0">
                <a:solidFill>
                  <a:schemeClr val="tx1"/>
                </a:solidFill>
                <a:latin typeface="Arial" charset="0"/>
                <a:ea typeface="ＭＳ Ｐゴシック" pitchFamily="-112" charset="-128"/>
              </a:rPr>
              <a:t>Secondary end points: </a:t>
            </a:r>
            <a:r>
              <a:rPr lang="en-US" sz="1600" dirty="0">
                <a:solidFill>
                  <a:schemeClr val="tx1"/>
                </a:solidFill>
                <a:latin typeface="Arial" charset="0"/>
                <a:ea typeface="ＭＳ Ｐゴシック" pitchFamily="-112" charset="-128"/>
              </a:rPr>
              <a:t>disease-free survival, safety	[bleeding and arterial thromboembolic events (ATEs)]</a:t>
            </a:r>
          </a:p>
        </p:txBody>
      </p:sp>
      <p:sp>
        <p:nvSpPr>
          <p:cNvPr id="330759" name="Rectangle 7"/>
          <p:cNvSpPr>
            <a:spLocks noChangeArrowheads="1"/>
          </p:cNvSpPr>
          <p:nvPr/>
        </p:nvSpPr>
        <p:spPr bwMode="auto">
          <a:xfrm>
            <a:off x="468313" y="1947863"/>
            <a:ext cx="2779712" cy="1928812"/>
          </a:xfrm>
          <a:prstGeom prst="rect">
            <a:avLst/>
          </a:prstGeom>
          <a:solidFill>
            <a:srgbClr val="043264"/>
          </a:solidFill>
          <a:ln w="28575">
            <a:solidFill>
              <a:schemeClr val="tx1"/>
            </a:solidFill>
            <a:miter lim="800000"/>
            <a:headEnd/>
            <a:tailEnd/>
          </a:ln>
          <a:effectLst>
            <a:outerShdw blurRad="63500" dist="38099" dir="2700000" algn="ctr" rotWithShape="0">
              <a:schemeClr val="tx2">
                <a:alpha val="74998"/>
              </a:schemeClr>
            </a:outerShdw>
          </a:effectLst>
        </p:spPr>
        <p:txBody>
          <a:bodyPr wrap="none" anchor="ctr"/>
          <a:lstStyle/>
          <a:p>
            <a:pPr marL="228600" indent="-228600">
              <a:lnSpc>
                <a:spcPct val="75000"/>
              </a:lnSpc>
              <a:spcBef>
                <a:spcPct val="40000"/>
              </a:spcBef>
              <a:defRPr/>
            </a:pPr>
            <a:r>
              <a:rPr lang="en-US" sz="1600" b="1" dirty="0">
                <a:solidFill>
                  <a:schemeClr val="bg1"/>
                </a:solidFill>
                <a:latin typeface="Arial" charset="0"/>
                <a:ea typeface="ＭＳ Ｐゴシック" pitchFamily="-112" charset="-128"/>
              </a:rPr>
              <a:t>Eligibility (proposed)</a:t>
            </a:r>
          </a:p>
          <a:p>
            <a:pPr marL="228600" indent="-228600">
              <a:lnSpc>
                <a:spcPct val="75000"/>
              </a:lnSpc>
              <a:spcBef>
                <a:spcPct val="40000"/>
              </a:spcBef>
              <a:buFont typeface="Arial" charset="0"/>
              <a:buChar char="–"/>
              <a:defRPr/>
            </a:pPr>
            <a:r>
              <a:rPr lang="en-US" sz="1400" b="1" dirty="0">
                <a:solidFill>
                  <a:schemeClr val="bg1"/>
                </a:solidFill>
                <a:latin typeface="Arial" charset="0"/>
                <a:ea typeface="ＭＳ Ｐゴシック" pitchFamily="-112" charset="-128"/>
              </a:rPr>
              <a:t>Resected IB </a:t>
            </a:r>
            <a:r>
              <a:rPr lang="en-US" sz="1400" b="1" dirty="0" smtClean="0">
                <a:solidFill>
                  <a:schemeClr val="bg1"/>
                </a:solidFill>
                <a:latin typeface="Arial" charset="0"/>
                <a:ea typeface="ＭＳ Ｐゴシック" pitchFamily="-112" charset="-128"/>
              </a:rPr>
              <a:t>(≥ </a:t>
            </a:r>
            <a:r>
              <a:rPr lang="en-US" sz="1400" b="1" dirty="0">
                <a:solidFill>
                  <a:schemeClr val="bg1"/>
                </a:solidFill>
                <a:latin typeface="Arial" charset="0"/>
                <a:ea typeface="ＭＳ Ｐゴシック" pitchFamily="-112" charset="-128"/>
              </a:rPr>
              <a:t>4 cm) - IIIA</a:t>
            </a:r>
          </a:p>
          <a:p>
            <a:pPr marL="228600" indent="-228600">
              <a:lnSpc>
                <a:spcPct val="75000"/>
              </a:lnSpc>
              <a:spcBef>
                <a:spcPct val="40000"/>
              </a:spcBef>
              <a:buFont typeface="Arial" charset="0"/>
              <a:buChar char="–"/>
              <a:defRPr/>
            </a:pPr>
            <a:r>
              <a:rPr lang="en-US" sz="1400" b="1" dirty="0">
                <a:solidFill>
                  <a:schemeClr val="bg1"/>
                </a:solidFill>
                <a:latin typeface="Arial" charset="0"/>
                <a:ea typeface="ＭＳ Ｐゴシック" pitchFamily="-112" charset="-128"/>
              </a:rPr>
              <a:t>≥ lobectomy</a:t>
            </a:r>
          </a:p>
          <a:p>
            <a:pPr marL="228600" indent="-228600">
              <a:lnSpc>
                <a:spcPct val="75000"/>
              </a:lnSpc>
              <a:spcBef>
                <a:spcPct val="40000"/>
              </a:spcBef>
              <a:buFont typeface="Arial" charset="0"/>
              <a:buChar char="–"/>
              <a:defRPr/>
            </a:pPr>
            <a:r>
              <a:rPr lang="en-US" sz="1400" b="1" dirty="0">
                <a:solidFill>
                  <a:schemeClr val="bg1"/>
                </a:solidFill>
                <a:latin typeface="Arial" charset="0"/>
                <a:ea typeface="ＭＳ Ｐゴシック" pitchFamily="-112" charset="-128"/>
              </a:rPr>
              <a:t>No previous chemotherapy</a:t>
            </a:r>
          </a:p>
          <a:p>
            <a:pPr marL="228600" indent="-228600">
              <a:lnSpc>
                <a:spcPct val="75000"/>
              </a:lnSpc>
              <a:spcBef>
                <a:spcPct val="40000"/>
              </a:spcBef>
              <a:buFont typeface="Arial" charset="0"/>
              <a:buChar char="–"/>
              <a:defRPr/>
            </a:pPr>
            <a:r>
              <a:rPr lang="en-US" sz="1400" b="1" dirty="0">
                <a:solidFill>
                  <a:schemeClr val="bg1"/>
                </a:solidFill>
                <a:latin typeface="Arial" charset="0"/>
                <a:ea typeface="ＭＳ Ｐゴシック" pitchFamily="-112" charset="-128"/>
              </a:rPr>
              <a:t>No planned XRT</a:t>
            </a:r>
          </a:p>
          <a:p>
            <a:pPr marL="228600" indent="-228600">
              <a:lnSpc>
                <a:spcPct val="75000"/>
              </a:lnSpc>
              <a:spcBef>
                <a:spcPct val="40000"/>
              </a:spcBef>
              <a:buFont typeface="Arial" charset="0"/>
              <a:buChar char="–"/>
              <a:defRPr/>
            </a:pPr>
            <a:r>
              <a:rPr lang="en-US" sz="1400" b="1" dirty="0">
                <a:solidFill>
                  <a:schemeClr val="bg1"/>
                </a:solidFill>
                <a:latin typeface="Arial" charset="0"/>
                <a:ea typeface="ＭＳ Ｐゴシック" pitchFamily="-112" charset="-128"/>
              </a:rPr>
              <a:t>No CVA/TIA</a:t>
            </a:r>
          </a:p>
          <a:p>
            <a:pPr marL="228600" indent="-228600">
              <a:lnSpc>
                <a:spcPct val="75000"/>
              </a:lnSpc>
              <a:spcBef>
                <a:spcPct val="40000"/>
              </a:spcBef>
              <a:buFont typeface="Arial" charset="0"/>
              <a:buChar char="–"/>
              <a:defRPr/>
            </a:pPr>
            <a:r>
              <a:rPr lang="en-US" sz="1400" b="1" dirty="0">
                <a:solidFill>
                  <a:schemeClr val="bg1"/>
                </a:solidFill>
                <a:latin typeface="Arial" charset="0"/>
                <a:ea typeface="ＭＳ Ｐゴシック" pitchFamily="-112" charset="-128"/>
              </a:rPr>
              <a:t>No ATE in 12 months</a:t>
            </a:r>
          </a:p>
        </p:txBody>
      </p:sp>
      <p:sp>
        <p:nvSpPr>
          <p:cNvPr id="330760" name="Text Box 8"/>
          <p:cNvSpPr txBox="1">
            <a:spLocks noChangeArrowheads="1"/>
          </p:cNvSpPr>
          <p:nvPr/>
        </p:nvSpPr>
        <p:spPr bwMode="auto">
          <a:xfrm>
            <a:off x="1209675" y="4064000"/>
            <a:ext cx="1014413" cy="276225"/>
          </a:xfrm>
          <a:prstGeom prst="rect">
            <a:avLst/>
          </a:prstGeom>
          <a:noFill/>
          <a:ln w="3175">
            <a:noFill/>
            <a:miter lim="800000"/>
            <a:headEnd/>
            <a:tailEnd/>
          </a:ln>
          <a:effectLst/>
        </p:spPr>
        <p:txBody>
          <a:bodyPr wrap="none">
            <a:spAutoFit/>
          </a:bodyPr>
          <a:lstStyle/>
          <a:p>
            <a:pPr marL="407988" indent="-407988" algn="ctr">
              <a:lnSpc>
                <a:spcPct val="75000"/>
              </a:lnSpc>
              <a:spcBef>
                <a:spcPct val="40000"/>
              </a:spcBef>
              <a:defRPr/>
            </a:pPr>
            <a:r>
              <a:rPr lang="en-US" sz="1600" b="1">
                <a:solidFill>
                  <a:schemeClr val="tx1"/>
                </a:solidFill>
                <a:effectLst>
                  <a:outerShdw blurRad="38100" dist="38100" dir="2700000" algn="tl">
                    <a:srgbClr val="000000"/>
                  </a:outerShdw>
                </a:effectLst>
                <a:latin typeface="Arial" charset="0"/>
                <a:ea typeface="ＭＳ Ｐゴシック" pitchFamily="-112" charset="-128"/>
              </a:rPr>
              <a:t>N = 1500</a:t>
            </a:r>
          </a:p>
        </p:txBody>
      </p:sp>
      <p:sp>
        <p:nvSpPr>
          <p:cNvPr id="28681" name="Rectangle 9"/>
          <p:cNvSpPr>
            <a:spLocks noChangeArrowheads="1"/>
          </p:cNvSpPr>
          <p:nvPr/>
        </p:nvSpPr>
        <p:spPr bwMode="auto">
          <a:xfrm>
            <a:off x="3582988" y="1528762"/>
            <a:ext cx="415925" cy="2890837"/>
          </a:xfrm>
          <a:prstGeom prst="rect">
            <a:avLst/>
          </a:prstGeom>
          <a:solidFill>
            <a:srgbClr val="000066"/>
          </a:solidFill>
          <a:ln w="3175">
            <a:solidFill>
              <a:schemeClr val="tx1"/>
            </a:solidFill>
            <a:miter lim="800000"/>
            <a:headEnd/>
            <a:tailEnd/>
          </a:ln>
        </p:spPr>
        <p:txBody>
          <a:bodyPr anchor="ctr"/>
          <a:lstStyle/>
          <a:p>
            <a:pPr algn="ctr">
              <a:spcBef>
                <a:spcPct val="5000"/>
              </a:spcBef>
            </a:pPr>
            <a:r>
              <a:rPr lang="en-US" sz="1800" b="1" dirty="0" smtClean="0">
                <a:solidFill>
                  <a:schemeClr val="bg1"/>
                </a:solidFill>
                <a:ea typeface="ＭＳ Ｐゴシック" pitchFamily="34" charset="-128"/>
              </a:rPr>
              <a:t>RANDOMI</a:t>
            </a:r>
            <a:br>
              <a:rPr lang="en-US" sz="1800" b="1" dirty="0" smtClean="0">
                <a:solidFill>
                  <a:schemeClr val="bg1"/>
                </a:solidFill>
                <a:ea typeface="ＭＳ Ｐゴシック" pitchFamily="34" charset="-128"/>
              </a:rPr>
            </a:br>
            <a:r>
              <a:rPr lang="en-US" sz="1800" b="1" dirty="0" smtClean="0">
                <a:solidFill>
                  <a:schemeClr val="bg1"/>
                </a:solidFill>
                <a:ea typeface="ＭＳ Ｐゴシック" pitchFamily="34" charset="-128"/>
              </a:rPr>
              <a:t> Z</a:t>
            </a:r>
            <a:br>
              <a:rPr lang="en-US" sz="1800" b="1" dirty="0" smtClean="0">
                <a:solidFill>
                  <a:schemeClr val="bg1"/>
                </a:solidFill>
                <a:ea typeface="ＭＳ Ｐゴシック" pitchFamily="34" charset="-128"/>
              </a:rPr>
            </a:br>
            <a:r>
              <a:rPr lang="en-US" sz="1800" b="1" dirty="0" smtClean="0">
                <a:solidFill>
                  <a:schemeClr val="bg1"/>
                </a:solidFill>
                <a:ea typeface="ＭＳ Ｐゴシック" pitchFamily="34" charset="-128"/>
              </a:rPr>
              <a:t>E</a:t>
            </a:r>
            <a:endParaRPr lang="en-US" sz="1800" b="1" dirty="0">
              <a:solidFill>
                <a:schemeClr val="bg1"/>
              </a:solidFill>
              <a:ea typeface="ＭＳ Ｐゴシック" pitchFamily="34" charset="-128"/>
            </a:endParaRPr>
          </a:p>
        </p:txBody>
      </p:sp>
      <p:sp>
        <p:nvSpPr>
          <p:cNvPr id="330762" name="Rectangle 10"/>
          <p:cNvSpPr>
            <a:spLocks noChangeArrowheads="1"/>
          </p:cNvSpPr>
          <p:nvPr/>
        </p:nvSpPr>
        <p:spPr bwMode="auto">
          <a:xfrm>
            <a:off x="473075" y="203200"/>
            <a:ext cx="8226425" cy="592138"/>
          </a:xfrm>
          <a:prstGeom prst="rect">
            <a:avLst/>
          </a:prstGeom>
          <a:noFill/>
          <a:ln w="9525">
            <a:noFill/>
            <a:miter lim="800000"/>
            <a:headEnd/>
            <a:tailEnd/>
          </a:ln>
          <a:effectLst/>
        </p:spPr>
        <p:txBody>
          <a:bodyPr lIns="0" tIns="0" rIns="0" bIns="0" anchor="b"/>
          <a:lstStyle/>
          <a:p>
            <a:pPr algn="ctr">
              <a:defRPr/>
            </a:pPr>
            <a:endParaRPr lang="en-US" sz="2800" b="1">
              <a:solidFill>
                <a:srgbClr val="FFFF99"/>
              </a:solidFill>
              <a:effectLst>
                <a:outerShdw blurRad="38100" dist="38100" dir="2700000" algn="tl">
                  <a:srgbClr val="000000"/>
                </a:outerShdw>
              </a:effectLst>
              <a:latin typeface="Arial" charset="0"/>
              <a:ea typeface="ＭＳ Ｐゴシック" pitchFamily="-112" charset="-128"/>
            </a:endParaRPr>
          </a:p>
        </p:txBody>
      </p:sp>
      <p:grpSp>
        <p:nvGrpSpPr>
          <p:cNvPr id="28683" name="Group 11"/>
          <p:cNvGrpSpPr>
            <a:grpSpLocks/>
          </p:cNvGrpSpPr>
          <p:nvPr/>
        </p:nvGrpSpPr>
        <p:grpSpPr bwMode="auto">
          <a:xfrm>
            <a:off x="4362450" y="1533525"/>
            <a:ext cx="2959100" cy="1092200"/>
            <a:chOff x="2708" y="966"/>
            <a:chExt cx="1864" cy="688"/>
          </a:xfrm>
        </p:grpSpPr>
        <p:sp>
          <p:nvSpPr>
            <p:cNvPr id="330764" name="AutoShape 12"/>
            <p:cNvSpPr>
              <a:spLocks noChangeArrowheads="1"/>
            </p:cNvSpPr>
            <p:nvPr/>
          </p:nvSpPr>
          <p:spPr bwMode="auto">
            <a:xfrm>
              <a:off x="2708" y="966"/>
              <a:ext cx="1864" cy="688"/>
            </a:xfrm>
            <a:prstGeom prst="roundRect">
              <a:avLst>
                <a:gd name="adj" fmla="val 16667"/>
              </a:avLst>
            </a:prstGeom>
            <a:solidFill>
              <a:srgbClr val="043264"/>
            </a:solidFill>
            <a:ln w="28575">
              <a:solidFill>
                <a:schemeClr val="tx1"/>
              </a:solidFill>
              <a:round/>
              <a:headEnd/>
              <a:tailEnd/>
            </a:ln>
            <a:effectLst>
              <a:outerShdw blurRad="63500" dist="38099" dir="2700000" algn="ctr" rotWithShape="0">
                <a:schemeClr val="tx2">
                  <a:alpha val="74998"/>
                </a:schemeClr>
              </a:outerShdw>
            </a:effectLst>
          </p:spPr>
          <p:txBody>
            <a:bodyPr lIns="0" tIns="0" rIns="0" bIns="0" anchor="ctr">
              <a:spAutoFit/>
            </a:bodyPr>
            <a:lstStyle/>
            <a:p>
              <a:pPr>
                <a:defRPr/>
              </a:pPr>
              <a:endParaRPr lang="en-US" sz="2400">
                <a:solidFill>
                  <a:schemeClr val="tx1"/>
                </a:solidFill>
                <a:latin typeface="Garamond" pitchFamily="-112" charset="0"/>
                <a:ea typeface="ＭＳ Ｐゴシック" pitchFamily="-112" charset="-128"/>
              </a:endParaRPr>
            </a:p>
          </p:txBody>
        </p:sp>
        <p:sp>
          <p:nvSpPr>
            <p:cNvPr id="330765" name="Text Box 13"/>
            <p:cNvSpPr txBox="1">
              <a:spLocks noChangeArrowheads="1"/>
            </p:cNvSpPr>
            <p:nvPr/>
          </p:nvSpPr>
          <p:spPr bwMode="auto">
            <a:xfrm>
              <a:off x="4360" y="1126"/>
              <a:ext cx="76" cy="233"/>
            </a:xfrm>
            <a:prstGeom prst="rect">
              <a:avLst/>
            </a:prstGeom>
            <a:noFill/>
            <a:ln w="9525">
              <a:noFill/>
              <a:miter lim="800000"/>
              <a:headEnd/>
              <a:tailEnd/>
            </a:ln>
            <a:effectLst/>
          </p:spPr>
          <p:txBody>
            <a:bodyPr wrap="none" lIns="0" tIns="0" rIns="0" bIns="0">
              <a:spAutoFit/>
            </a:bodyPr>
            <a:lstStyle/>
            <a:p>
              <a:pPr>
                <a:defRPr/>
              </a:pPr>
              <a:r>
                <a:rPr lang="en-US" sz="2400" b="1" dirty="0">
                  <a:solidFill>
                    <a:schemeClr val="bg1"/>
                  </a:solidFill>
                  <a:effectLst>
                    <a:outerShdw blurRad="38100" dist="38100" dir="2700000" algn="tl">
                      <a:srgbClr val="000000"/>
                    </a:outerShdw>
                  </a:effectLst>
                  <a:latin typeface="Arial" charset="0"/>
                  <a:ea typeface="ＭＳ Ｐゴシック" pitchFamily="-112" charset="-128"/>
                </a:rPr>
                <a:t>*</a:t>
              </a:r>
            </a:p>
          </p:txBody>
        </p:sp>
        <p:pic>
          <p:nvPicPr>
            <p:cNvPr id="28699" name="Picture 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9" y="1109"/>
              <a:ext cx="1152"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0767" name="Text Box 15"/>
            <p:cNvSpPr txBox="1">
              <a:spLocks noChangeArrowheads="1"/>
            </p:cNvSpPr>
            <p:nvPr/>
          </p:nvSpPr>
          <p:spPr bwMode="auto">
            <a:xfrm>
              <a:off x="2808" y="1224"/>
              <a:ext cx="275" cy="174"/>
            </a:xfrm>
            <a:prstGeom prst="rect">
              <a:avLst/>
            </a:prstGeom>
            <a:noFill/>
            <a:ln w="9525">
              <a:noFill/>
              <a:miter lim="800000"/>
              <a:headEnd/>
              <a:tailEnd/>
            </a:ln>
            <a:effectLst/>
          </p:spPr>
          <p:txBody>
            <a:bodyPr wrap="none" lIns="0" tIns="0" rIns="0" bIns="0">
              <a:spAutoFit/>
            </a:bodyPr>
            <a:lstStyle/>
            <a:p>
              <a:pPr>
                <a:defRPr/>
              </a:pPr>
              <a:r>
                <a:rPr lang="en-US" sz="1800" b="1" dirty="0" err="1">
                  <a:solidFill>
                    <a:schemeClr val="bg1"/>
                  </a:solidFill>
                  <a:effectLst>
                    <a:outerShdw blurRad="38100" dist="38100" dir="2700000" algn="tl">
                      <a:srgbClr val="000000"/>
                    </a:outerShdw>
                  </a:effectLst>
                  <a:latin typeface="Arial" charset="0"/>
                  <a:ea typeface="ＭＳ Ｐゴシック" pitchFamily="-112" charset="-128"/>
                </a:rPr>
                <a:t>CTx</a:t>
              </a:r>
              <a:endParaRPr lang="en-US" sz="1800" b="1" dirty="0">
                <a:solidFill>
                  <a:schemeClr val="bg1"/>
                </a:solidFill>
                <a:effectLst>
                  <a:outerShdw blurRad="38100" dist="38100" dir="2700000" algn="tl">
                    <a:srgbClr val="000000"/>
                  </a:outerShdw>
                </a:effectLst>
                <a:latin typeface="Arial" charset="0"/>
                <a:ea typeface="ＭＳ Ｐゴシック" pitchFamily="-112" charset="-128"/>
              </a:endParaRPr>
            </a:p>
          </p:txBody>
        </p:sp>
      </p:grpSp>
      <p:sp>
        <p:nvSpPr>
          <p:cNvPr id="330768" name="AutoShape 16"/>
          <p:cNvSpPr>
            <a:spLocks noChangeArrowheads="1"/>
          </p:cNvSpPr>
          <p:nvPr/>
        </p:nvSpPr>
        <p:spPr bwMode="auto">
          <a:xfrm>
            <a:off x="4362450" y="2994025"/>
            <a:ext cx="4038600" cy="1270000"/>
          </a:xfrm>
          <a:prstGeom prst="roundRect">
            <a:avLst>
              <a:gd name="adj" fmla="val 16667"/>
            </a:avLst>
          </a:prstGeom>
          <a:solidFill>
            <a:srgbClr val="06468C"/>
          </a:solidFill>
          <a:ln w="28575">
            <a:solidFill>
              <a:schemeClr val="tx1"/>
            </a:solidFill>
            <a:round/>
            <a:headEnd/>
            <a:tailEnd/>
          </a:ln>
          <a:effectLst>
            <a:outerShdw blurRad="63500" dist="38099" dir="2700000" algn="ctr" rotWithShape="0">
              <a:schemeClr val="tx2">
                <a:alpha val="74998"/>
              </a:schemeClr>
            </a:outerShdw>
          </a:effectLst>
        </p:spPr>
        <p:txBody>
          <a:bodyPr lIns="0" tIns="0" rIns="0" bIns="0" anchor="ctr">
            <a:spAutoFit/>
          </a:bodyPr>
          <a:lstStyle/>
          <a:p>
            <a:pPr>
              <a:defRPr/>
            </a:pPr>
            <a:endParaRPr lang="en-US" sz="2400">
              <a:solidFill>
                <a:schemeClr val="tx1"/>
              </a:solidFill>
              <a:latin typeface="Garamond" pitchFamily="-112" charset="0"/>
              <a:ea typeface="ＭＳ Ｐゴシック" pitchFamily="-112" charset="-128"/>
            </a:endParaRPr>
          </a:p>
        </p:txBody>
      </p:sp>
      <p:sp>
        <p:nvSpPr>
          <p:cNvPr id="330769" name="Text Box 17"/>
          <p:cNvSpPr txBox="1">
            <a:spLocks noChangeArrowheads="1"/>
          </p:cNvSpPr>
          <p:nvPr/>
        </p:nvSpPr>
        <p:spPr bwMode="auto">
          <a:xfrm>
            <a:off x="4495800" y="3592513"/>
            <a:ext cx="436017" cy="276999"/>
          </a:xfrm>
          <a:prstGeom prst="rect">
            <a:avLst/>
          </a:prstGeom>
          <a:noFill/>
          <a:ln w="9525">
            <a:noFill/>
            <a:miter lim="800000"/>
            <a:headEnd/>
            <a:tailEnd/>
          </a:ln>
          <a:effectLst/>
        </p:spPr>
        <p:txBody>
          <a:bodyPr wrap="none" lIns="0" tIns="0" rIns="0" bIns="0">
            <a:spAutoFit/>
          </a:bodyPr>
          <a:lstStyle/>
          <a:p>
            <a:pPr>
              <a:defRPr/>
            </a:pPr>
            <a:r>
              <a:rPr lang="en-US" sz="1800" b="1" dirty="0" err="1">
                <a:solidFill>
                  <a:schemeClr val="bg1"/>
                </a:solidFill>
                <a:effectLst>
                  <a:outerShdw blurRad="38100" dist="38100" dir="2700000" algn="tl">
                    <a:srgbClr val="000000"/>
                  </a:outerShdw>
                </a:effectLst>
                <a:latin typeface="Arial" charset="0"/>
                <a:ea typeface="ＭＳ Ｐゴシック" pitchFamily="-112" charset="-128"/>
              </a:rPr>
              <a:t>CTx</a:t>
            </a:r>
            <a:endParaRPr lang="en-US" sz="1800" b="1" dirty="0">
              <a:solidFill>
                <a:schemeClr val="bg1"/>
              </a:solidFill>
              <a:effectLst>
                <a:outerShdw blurRad="38100" dist="38100" dir="2700000" algn="tl">
                  <a:srgbClr val="000000"/>
                </a:outerShdw>
              </a:effectLst>
              <a:latin typeface="Arial" charset="0"/>
              <a:ea typeface="ＭＳ Ｐゴシック" pitchFamily="-112" charset="-128"/>
            </a:endParaRPr>
          </a:p>
        </p:txBody>
      </p:sp>
      <p:sp>
        <p:nvSpPr>
          <p:cNvPr id="330770" name="Text Box 18"/>
          <p:cNvSpPr txBox="1">
            <a:spLocks noChangeArrowheads="1"/>
          </p:cNvSpPr>
          <p:nvPr/>
        </p:nvSpPr>
        <p:spPr bwMode="auto">
          <a:xfrm>
            <a:off x="4572000" y="3173413"/>
            <a:ext cx="294953" cy="276999"/>
          </a:xfrm>
          <a:prstGeom prst="rect">
            <a:avLst/>
          </a:prstGeom>
          <a:noFill/>
          <a:ln w="9525">
            <a:noFill/>
            <a:miter lim="800000"/>
            <a:headEnd/>
            <a:tailEnd/>
          </a:ln>
          <a:effectLst/>
        </p:spPr>
        <p:txBody>
          <a:bodyPr wrap="none" lIns="0" tIns="0" rIns="0" bIns="0">
            <a:spAutoFit/>
          </a:bodyPr>
          <a:lstStyle/>
          <a:p>
            <a:pPr>
              <a:defRPr/>
            </a:pPr>
            <a:r>
              <a:rPr lang="en-US" sz="1800" b="1" dirty="0" err="1">
                <a:solidFill>
                  <a:schemeClr val="bg1"/>
                </a:solidFill>
                <a:effectLst>
                  <a:outerShdw blurRad="38100" dist="38100" dir="2700000" algn="tl">
                    <a:srgbClr val="000000"/>
                  </a:outerShdw>
                </a:effectLst>
                <a:latin typeface="Arial" charset="0"/>
                <a:ea typeface="ＭＳ Ｐゴシック" pitchFamily="-112" charset="-128"/>
              </a:rPr>
              <a:t>Bv</a:t>
            </a:r>
            <a:endParaRPr lang="en-US" sz="1800" b="1" dirty="0">
              <a:solidFill>
                <a:schemeClr val="bg1"/>
              </a:solidFill>
              <a:effectLst>
                <a:outerShdw blurRad="38100" dist="38100" dir="2700000" algn="tl">
                  <a:srgbClr val="000000"/>
                </a:outerShdw>
              </a:effectLst>
              <a:latin typeface="Arial" charset="0"/>
              <a:ea typeface="ＭＳ Ｐゴシック" pitchFamily="-112" charset="-128"/>
            </a:endParaRPr>
          </a:p>
        </p:txBody>
      </p:sp>
      <p:sp>
        <p:nvSpPr>
          <p:cNvPr id="28687" name="Rectangle 19"/>
          <p:cNvSpPr>
            <a:spLocks noChangeArrowheads="1"/>
          </p:cNvSpPr>
          <p:nvPr/>
        </p:nvSpPr>
        <p:spPr bwMode="auto">
          <a:xfrm>
            <a:off x="7224713" y="3221038"/>
            <a:ext cx="138112" cy="155575"/>
          </a:xfrm>
          <a:prstGeom prst="rect">
            <a:avLst/>
          </a:prstGeom>
          <a:solidFill>
            <a:srgbClr val="3399FF"/>
          </a:solidFill>
          <a:ln w="9525">
            <a:solidFill>
              <a:schemeClr val="accent2"/>
            </a:solidFill>
            <a:miter lim="800000"/>
            <a:headEnd/>
            <a:tailEnd/>
          </a:ln>
        </p:spPr>
        <p:txBody>
          <a:bodyPr anchor="ctr">
            <a:spAutoFit/>
          </a:bodyPr>
          <a:lstStyle/>
          <a:p>
            <a:endParaRPr lang="en-US" sz="2400">
              <a:solidFill>
                <a:schemeClr val="tx1"/>
              </a:solidFill>
              <a:latin typeface="Garamond" pitchFamily="18" charset="0"/>
              <a:ea typeface="ＭＳ Ｐゴシック" pitchFamily="34" charset="-128"/>
            </a:endParaRPr>
          </a:p>
        </p:txBody>
      </p:sp>
      <p:sp>
        <p:nvSpPr>
          <p:cNvPr id="330772" name="Text Box 20"/>
          <p:cNvSpPr txBox="1">
            <a:spLocks noChangeArrowheads="1"/>
          </p:cNvSpPr>
          <p:nvPr/>
        </p:nvSpPr>
        <p:spPr bwMode="auto">
          <a:xfrm>
            <a:off x="7683500" y="3527425"/>
            <a:ext cx="531813" cy="244475"/>
          </a:xfrm>
          <a:prstGeom prst="rect">
            <a:avLst/>
          </a:prstGeom>
          <a:noFill/>
          <a:ln w="9525">
            <a:noFill/>
            <a:miter lim="800000"/>
            <a:headEnd/>
            <a:tailEnd/>
          </a:ln>
          <a:effectLst/>
        </p:spPr>
        <p:txBody>
          <a:bodyPr wrap="none" lIns="0" tIns="0" rIns="0" bIns="0">
            <a:spAutoFit/>
          </a:bodyPr>
          <a:lstStyle/>
          <a:p>
            <a:pPr>
              <a:defRPr/>
            </a:pPr>
            <a:r>
              <a:rPr lang="en-US" sz="1600" b="1" dirty="0">
                <a:solidFill>
                  <a:schemeClr val="bg1"/>
                </a:solidFill>
                <a:effectLst>
                  <a:outerShdw blurRad="38100" dist="38100" dir="2700000" algn="tl">
                    <a:srgbClr val="000000"/>
                  </a:outerShdw>
                </a:effectLst>
                <a:latin typeface="Arial" charset="0"/>
                <a:ea typeface="ＭＳ Ｐゴシック" pitchFamily="-112" charset="-128"/>
              </a:rPr>
              <a:t>x 1 </a:t>
            </a:r>
            <a:r>
              <a:rPr lang="en-US" sz="1600" b="1" dirty="0" err="1">
                <a:solidFill>
                  <a:schemeClr val="bg1"/>
                </a:solidFill>
                <a:effectLst>
                  <a:outerShdw blurRad="38100" dist="38100" dir="2700000" algn="tl">
                    <a:srgbClr val="000000"/>
                  </a:outerShdw>
                </a:effectLst>
                <a:latin typeface="Arial" charset="0"/>
                <a:ea typeface="ＭＳ Ｐゴシック" pitchFamily="-112" charset="-128"/>
              </a:rPr>
              <a:t>yr</a:t>
            </a:r>
            <a:endParaRPr lang="en-US" sz="1600" b="1" dirty="0">
              <a:solidFill>
                <a:schemeClr val="bg1"/>
              </a:solidFill>
              <a:effectLst>
                <a:outerShdw blurRad="38100" dist="38100" dir="2700000" algn="tl">
                  <a:srgbClr val="000000"/>
                </a:outerShdw>
              </a:effectLst>
              <a:latin typeface="Arial" charset="0"/>
              <a:ea typeface="ＭＳ Ｐゴシック" pitchFamily="-112" charset="-128"/>
            </a:endParaRPr>
          </a:p>
        </p:txBody>
      </p:sp>
      <p:pic>
        <p:nvPicPr>
          <p:cNvPr id="28689" name="Picture 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84763" y="3211513"/>
            <a:ext cx="1828800"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90" name="Rectangle 22"/>
          <p:cNvSpPr>
            <a:spLocks noChangeArrowheads="1"/>
          </p:cNvSpPr>
          <p:nvPr/>
        </p:nvSpPr>
        <p:spPr bwMode="auto">
          <a:xfrm>
            <a:off x="7669213" y="3221038"/>
            <a:ext cx="138112" cy="155575"/>
          </a:xfrm>
          <a:prstGeom prst="rect">
            <a:avLst/>
          </a:prstGeom>
          <a:solidFill>
            <a:srgbClr val="3399FF"/>
          </a:solidFill>
          <a:ln w="9525">
            <a:solidFill>
              <a:schemeClr val="accent2"/>
            </a:solidFill>
            <a:miter lim="800000"/>
            <a:headEnd/>
            <a:tailEnd/>
          </a:ln>
        </p:spPr>
        <p:txBody>
          <a:bodyPr anchor="ctr">
            <a:spAutoFit/>
          </a:bodyPr>
          <a:lstStyle/>
          <a:p>
            <a:endParaRPr lang="en-US" sz="2400">
              <a:solidFill>
                <a:schemeClr val="tx1"/>
              </a:solidFill>
              <a:latin typeface="Garamond" pitchFamily="18" charset="0"/>
              <a:ea typeface="ＭＳ Ｐゴシック" pitchFamily="34" charset="-128"/>
            </a:endParaRPr>
          </a:p>
        </p:txBody>
      </p:sp>
      <p:sp>
        <p:nvSpPr>
          <p:cNvPr id="28691" name="Line 23"/>
          <p:cNvSpPr>
            <a:spLocks noChangeShapeType="1"/>
          </p:cNvSpPr>
          <p:nvPr/>
        </p:nvSpPr>
        <p:spPr bwMode="auto">
          <a:xfrm>
            <a:off x="7874000" y="3289300"/>
            <a:ext cx="406400" cy="0"/>
          </a:xfrm>
          <a:prstGeom prst="line">
            <a:avLst/>
          </a:prstGeom>
          <a:noFill/>
          <a:ln w="12700">
            <a:solidFill>
              <a:schemeClr val="bg1"/>
            </a:solidFill>
            <a:prstDash val="dash"/>
            <a:round/>
            <a:headEnd/>
            <a:tailEnd type="triangle" w="med" len="med"/>
          </a:ln>
          <a:extLst>
            <a:ext uri="{909E8E84-426E-40dd-AFC4-6F175D3DCCD1}">
              <a14:hiddenFill xmlns:a14="http://schemas.microsoft.com/office/drawing/2010/main">
                <a:noFill/>
              </a14:hiddenFill>
            </a:ext>
          </a:extLst>
        </p:spPr>
        <p:txBody>
          <a:bodyPr lIns="0" tIns="0" rIns="0" bIns="0">
            <a:spAutoFit/>
          </a:bodyPr>
          <a:lstStyle/>
          <a:p>
            <a:endParaRPr lang="en-US"/>
          </a:p>
        </p:txBody>
      </p:sp>
      <p:sp>
        <p:nvSpPr>
          <p:cNvPr id="330776" name="Text Box 24"/>
          <p:cNvSpPr txBox="1">
            <a:spLocks noChangeArrowheads="1"/>
          </p:cNvSpPr>
          <p:nvPr/>
        </p:nvSpPr>
        <p:spPr bwMode="auto">
          <a:xfrm>
            <a:off x="6959600" y="3463925"/>
            <a:ext cx="120226" cy="369332"/>
          </a:xfrm>
          <a:prstGeom prst="rect">
            <a:avLst/>
          </a:prstGeom>
          <a:noFill/>
          <a:ln w="9525">
            <a:noFill/>
            <a:miter lim="800000"/>
            <a:headEnd/>
            <a:tailEnd/>
          </a:ln>
          <a:effectLst/>
        </p:spPr>
        <p:txBody>
          <a:bodyPr wrap="none" lIns="0" tIns="0" rIns="0" bIns="0">
            <a:spAutoFit/>
          </a:bodyPr>
          <a:lstStyle/>
          <a:p>
            <a:pPr>
              <a:defRPr/>
            </a:pPr>
            <a:r>
              <a:rPr lang="en-US" sz="2400" b="1" dirty="0">
                <a:solidFill>
                  <a:schemeClr val="bg1"/>
                </a:solidFill>
                <a:effectLst>
                  <a:outerShdw blurRad="38100" dist="38100" dir="2700000" algn="tl">
                    <a:srgbClr val="000000"/>
                  </a:outerShdw>
                </a:effectLst>
                <a:latin typeface="Arial" charset="0"/>
                <a:ea typeface="ＭＳ Ｐゴシック" pitchFamily="-112" charset="-128"/>
              </a:rPr>
              <a:t>*</a:t>
            </a:r>
          </a:p>
        </p:txBody>
      </p:sp>
      <p:sp>
        <p:nvSpPr>
          <p:cNvPr id="330777" name="Rectangle 25"/>
          <p:cNvSpPr>
            <a:spLocks noGrp="1" noChangeArrowheads="1"/>
          </p:cNvSpPr>
          <p:nvPr>
            <p:ph type="title" idx="4294967295"/>
          </p:nvPr>
        </p:nvSpPr>
        <p:spPr/>
        <p:txBody>
          <a:bodyPr lIns="0" tIns="0" rIns="0" bIns="0">
            <a:normAutofit fontScale="90000"/>
          </a:bodyPr>
          <a:lstStyle/>
          <a:p>
            <a:pPr eaLnBrk="1" hangingPunct="1">
              <a:defRPr/>
            </a:pPr>
            <a:r>
              <a:rPr lang="en-US" smtClean="0">
                <a:effectLst>
                  <a:outerShdw blurRad="38100" dist="38100" dir="2700000" algn="tl">
                    <a:srgbClr val="000000"/>
                  </a:outerShdw>
                </a:effectLst>
              </a:rPr>
              <a:t/>
            </a:r>
            <a:br>
              <a:rPr lang="en-US" smtClean="0">
                <a:effectLst>
                  <a:outerShdw blurRad="38100" dist="38100" dir="2700000" algn="tl">
                    <a:srgbClr val="000000"/>
                  </a:outerShdw>
                </a:effectLst>
              </a:rPr>
            </a:br>
            <a:endParaRPr lang="en-US" smtClean="0">
              <a:effectLst>
                <a:outerShdw blurRad="38100" dist="38100" dir="2700000" algn="tl">
                  <a:srgbClr val="000000"/>
                </a:outerShdw>
              </a:effectLst>
            </a:endParaRPr>
          </a:p>
        </p:txBody>
      </p:sp>
      <p:sp>
        <p:nvSpPr>
          <p:cNvPr id="28694" name="Rectangle 26"/>
          <p:cNvSpPr>
            <a:spLocks noChangeArrowheads="1"/>
          </p:cNvSpPr>
          <p:nvPr/>
        </p:nvSpPr>
        <p:spPr bwMode="auto">
          <a:xfrm>
            <a:off x="1647825" y="23336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n-US" sz="1800">
              <a:solidFill>
                <a:schemeClr val="tx1"/>
              </a:solidFill>
              <a:ea typeface="ＭＳ Ｐゴシック" pitchFamily="34" charset="-128"/>
            </a:endParaRPr>
          </a:p>
        </p:txBody>
      </p:sp>
      <p:sp>
        <p:nvSpPr>
          <p:cNvPr id="330779" name="Rectangle 27"/>
          <p:cNvSpPr>
            <a:spLocks noChangeArrowheads="1"/>
          </p:cNvSpPr>
          <p:nvPr/>
        </p:nvSpPr>
        <p:spPr bwMode="auto">
          <a:xfrm>
            <a:off x="1266037" y="273050"/>
            <a:ext cx="6196002" cy="1200329"/>
          </a:xfrm>
          <a:prstGeom prst="rect">
            <a:avLst/>
          </a:prstGeom>
          <a:noFill/>
          <a:ln w="9525">
            <a:noFill/>
            <a:miter lim="800000"/>
            <a:headEnd/>
            <a:tailEnd/>
          </a:ln>
          <a:effectLst/>
        </p:spPr>
        <p:txBody>
          <a:bodyPr wrap="none">
            <a:spAutoFit/>
          </a:bodyPr>
          <a:lstStyle/>
          <a:p>
            <a:pPr algn="ctr">
              <a:defRPr/>
            </a:pPr>
            <a:r>
              <a:rPr lang="en-US" sz="3600" b="1" dirty="0">
                <a:latin typeface="Arial" charset="0"/>
                <a:ea typeface="ＭＳ Ｐゴシック" pitchFamily="-112" charset="-128"/>
              </a:rPr>
              <a:t>IB - IIIA </a:t>
            </a:r>
            <a:r>
              <a:rPr lang="en-US" sz="3600" b="1" dirty="0" err="1">
                <a:latin typeface="Arial" charset="0"/>
                <a:ea typeface="ＭＳ Ｐゴシック" pitchFamily="-112" charset="-128"/>
              </a:rPr>
              <a:t>Resectable</a:t>
            </a:r>
            <a:r>
              <a:rPr lang="en-US" sz="3600" b="1" dirty="0">
                <a:latin typeface="Arial" charset="0"/>
                <a:ea typeface="ＭＳ Ｐゴシック" pitchFamily="-112" charset="-128"/>
              </a:rPr>
              <a:t> NSCLC:  </a:t>
            </a:r>
            <a:br>
              <a:rPr lang="en-US" sz="3600" b="1" dirty="0">
                <a:latin typeface="Arial" charset="0"/>
                <a:ea typeface="ＭＳ Ｐゴシック" pitchFamily="-112" charset="-128"/>
              </a:rPr>
            </a:br>
            <a:r>
              <a:rPr lang="en-US" sz="3600" b="1" dirty="0">
                <a:latin typeface="Arial" charset="0"/>
                <a:ea typeface="ＭＳ Ｐゴシック" pitchFamily="-112" charset="-128"/>
              </a:rPr>
              <a:t> </a:t>
            </a:r>
            <a:r>
              <a:rPr lang="en-US" sz="3600" b="1" dirty="0" smtClean="0">
                <a:latin typeface="Arial" charset="0"/>
                <a:ea typeface="ＭＳ Ｐゴシック" pitchFamily="-112" charset="-128"/>
              </a:rPr>
              <a:t>ECOG-E1505</a:t>
            </a:r>
            <a:endParaRPr lang="en-US" sz="3600" b="1" dirty="0">
              <a:latin typeface="Arial" charset="0"/>
              <a:ea typeface="ＭＳ Ｐゴシック" pitchFamily="-112" charset="-128"/>
            </a:endParaRPr>
          </a:p>
        </p:txBody>
      </p:sp>
      <p:sp>
        <p:nvSpPr>
          <p:cNvPr id="28696" name="Rectangle 28"/>
          <p:cNvSpPr>
            <a:spLocks noChangeArrowheads="1"/>
          </p:cNvSpPr>
          <p:nvPr/>
        </p:nvSpPr>
        <p:spPr bwMode="auto">
          <a:xfrm>
            <a:off x="8493125" y="625316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n-US" sz="1800">
              <a:solidFill>
                <a:schemeClr val="tx1"/>
              </a:solidFill>
              <a:ea typeface="ＭＳ Ｐゴシック" pitchFamily="34" charset="-128"/>
            </a:endParaRPr>
          </a:p>
        </p:txBody>
      </p:sp>
    </p:spTree>
    <p:extLst>
      <p:ext uri="{BB962C8B-B14F-4D97-AF65-F5344CB8AC3E}">
        <p14:creationId xmlns:p14="http://schemas.microsoft.com/office/powerpoint/2010/main" val="27838032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3698" y="0"/>
            <a:ext cx="8254040" cy="990600"/>
          </a:xfrm>
        </p:spPr>
        <p:txBody>
          <a:bodyPr>
            <a:normAutofit/>
          </a:bodyPr>
          <a:lstStyle/>
          <a:p>
            <a:pPr algn="ctr"/>
            <a:r>
              <a:rPr lang="en-US" sz="2600" b="1" dirty="0" smtClean="0"/>
              <a:t>ALCHEMIST-related Adjuvant Therapy Trials </a:t>
            </a:r>
            <a:br>
              <a:rPr lang="en-US" sz="2600" b="1" dirty="0" smtClean="0"/>
            </a:br>
            <a:r>
              <a:rPr lang="en-US" sz="2600" b="1" dirty="0" smtClean="0"/>
              <a:t>(A081105 &amp; E4517)</a:t>
            </a:r>
            <a:endParaRPr lang="en-US" sz="2600" b="1" dirty="0"/>
          </a:p>
        </p:txBody>
      </p:sp>
      <p:graphicFrame>
        <p:nvGraphicFramePr>
          <p:cNvPr id="6" name="Content Placeholder 3"/>
          <p:cNvGraphicFramePr>
            <a:graphicFrameLocks noGrp="1"/>
          </p:cNvGraphicFramePr>
          <p:nvPr>
            <p:ph idx="4294967295"/>
            <p:extLst>
              <p:ext uri="{D42A27DB-BD31-4B8C-83A1-F6EECF244321}">
                <p14:modId xmlns:p14="http://schemas.microsoft.com/office/powerpoint/2010/main" val="2948583939"/>
              </p:ext>
            </p:extLst>
          </p:nvPr>
        </p:nvGraphicFramePr>
        <p:xfrm>
          <a:off x="1366831" y="4191000"/>
          <a:ext cx="7396169" cy="2667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a:off x="6324600" y="4038600"/>
            <a:ext cx="609600" cy="2590800"/>
          </a:xfrm>
          <a:prstGeom prst="rect">
            <a:avLst/>
          </a:prstGeom>
          <a:solidFill>
            <a:srgbClr val="4478B6"/>
          </a:solidFill>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r">
              <a:lnSpc>
                <a:spcPct val="110000"/>
              </a:lnSpc>
            </a:pPr>
            <a:endParaRPr lang="en-US" sz="2000" b="1" dirty="0"/>
          </a:p>
        </p:txBody>
      </p:sp>
      <p:graphicFrame>
        <p:nvGraphicFramePr>
          <p:cNvPr id="10" name="Content Placeholder 3"/>
          <p:cNvGraphicFramePr>
            <a:graphicFrameLocks noGrp="1"/>
          </p:cNvGraphicFramePr>
          <p:nvPr>
            <p:ph idx="4294967295"/>
            <p:extLst>
              <p:ext uri="{D42A27DB-BD31-4B8C-83A1-F6EECF244321}">
                <p14:modId xmlns:p14="http://schemas.microsoft.com/office/powerpoint/2010/main" val="1764798566"/>
              </p:ext>
            </p:extLst>
          </p:nvPr>
        </p:nvGraphicFramePr>
        <p:xfrm>
          <a:off x="1371600" y="1066800"/>
          <a:ext cx="7396169" cy="2667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1" name="Rectangle 10"/>
          <p:cNvSpPr/>
          <p:nvPr/>
        </p:nvSpPr>
        <p:spPr>
          <a:xfrm>
            <a:off x="6324600" y="990600"/>
            <a:ext cx="609600" cy="2590800"/>
          </a:xfrm>
          <a:prstGeom prst="rect">
            <a:avLst/>
          </a:prstGeom>
          <a:solidFill>
            <a:srgbClr val="4478B6"/>
          </a:solidFill>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r">
              <a:lnSpc>
                <a:spcPct val="110000"/>
              </a:lnSpc>
            </a:pPr>
            <a:endParaRPr lang="en-US" sz="2000" b="1" dirty="0"/>
          </a:p>
        </p:txBody>
      </p:sp>
      <p:sp>
        <p:nvSpPr>
          <p:cNvPr id="4" name="TextBox 3"/>
          <p:cNvSpPr txBox="1"/>
          <p:nvPr/>
        </p:nvSpPr>
        <p:spPr>
          <a:xfrm>
            <a:off x="304800" y="2133600"/>
            <a:ext cx="1303562" cy="461665"/>
          </a:xfrm>
          <a:prstGeom prst="rect">
            <a:avLst/>
          </a:prstGeom>
          <a:noFill/>
        </p:spPr>
        <p:txBody>
          <a:bodyPr wrap="none" rtlCol="0">
            <a:spAutoFit/>
          </a:bodyPr>
          <a:lstStyle/>
          <a:p>
            <a:r>
              <a:rPr lang="en-US" sz="2400" b="1" dirty="0" smtClean="0">
                <a:solidFill>
                  <a:schemeClr val="tx2"/>
                </a:solidFill>
              </a:rPr>
              <a:t>A081105</a:t>
            </a:r>
            <a:endParaRPr lang="en-US" sz="2400" b="1" dirty="0">
              <a:solidFill>
                <a:schemeClr val="tx2"/>
              </a:solidFill>
            </a:endParaRPr>
          </a:p>
        </p:txBody>
      </p:sp>
      <p:sp>
        <p:nvSpPr>
          <p:cNvPr id="13" name="TextBox 12"/>
          <p:cNvSpPr txBox="1"/>
          <p:nvPr/>
        </p:nvSpPr>
        <p:spPr>
          <a:xfrm>
            <a:off x="457200" y="5162490"/>
            <a:ext cx="957313" cy="461665"/>
          </a:xfrm>
          <a:prstGeom prst="rect">
            <a:avLst/>
          </a:prstGeom>
          <a:noFill/>
        </p:spPr>
        <p:txBody>
          <a:bodyPr wrap="none" rtlCol="0">
            <a:spAutoFit/>
          </a:bodyPr>
          <a:lstStyle/>
          <a:p>
            <a:r>
              <a:rPr lang="en-US" sz="2400" b="1" dirty="0" smtClean="0">
                <a:solidFill>
                  <a:schemeClr val="tx2"/>
                </a:solidFill>
              </a:rPr>
              <a:t>E4517</a:t>
            </a:r>
            <a:endParaRPr lang="en-US" sz="2400" b="1" dirty="0">
              <a:solidFill>
                <a:schemeClr val="tx2"/>
              </a:solidFill>
            </a:endParaRPr>
          </a:p>
        </p:txBody>
      </p:sp>
      <p:sp>
        <p:nvSpPr>
          <p:cNvPr id="5" name="TextBox 4"/>
          <p:cNvSpPr txBox="1"/>
          <p:nvPr/>
        </p:nvSpPr>
        <p:spPr>
          <a:xfrm>
            <a:off x="6324600" y="1143000"/>
            <a:ext cx="609600" cy="2340641"/>
          </a:xfrm>
          <a:prstGeom prst="rect">
            <a:avLst/>
          </a:prstGeom>
          <a:noFill/>
        </p:spPr>
        <p:txBody>
          <a:bodyPr wrap="square" rtlCol="0">
            <a:spAutoFit/>
          </a:bodyPr>
          <a:lstStyle/>
          <a:p>
            <a:pPr algn="ctr">
              <a:lnSpc>
                <a:spcPct val="90000"/>
              </a:lnSpc>
            </a:pPr>
            <a:r>
              <a:rPr lang="en-US" b="1" dirty="0" smtClean="0">
                <a:solidFill>
                  <a:srgbClr val="FFFFFF"/>
                </a:solidFill>
              </a:rPr>
              <a:t>R</a:t>
            </a:r>
            <a:br>
              <a:rPr lang="en-US" b="1" dirty="0" smtClean="0">
                <a:solidFill>
                  <a:srgbClr val="FFFFFF"/>
                </a:solidFill>
              </a:rPr>
            </a:br>
            <a:r>
              <a:rPr lang="en-US" b="1" dirty="0" smtClean="0">
                <a:solidFill>
                  <a:srgbClr val="FFFFFF"/>
                </a:solidFill>
              </a:rPr>
              <a:t>a</a:t>
            </a:r>
            <a:br>
              <a:rPr lang="en-US" b="1" dirty="0" smtClean="0">
                <a:solidFill>
                  <a:srgbClr val="FFFFFF"/>
                </a:solidFill>
              </a:rPr>
            </a:br>
            <a:r>
              <a:rPr lang="en-US" b="1" dirty="0" smtClean="0">
                <a:solidFill>
                  <a:srgbClr val="FFFFFF"/>
                </a:solidFill>
              </a:rPr>
              <a:t>n</a:t>
            </a:r>
            <a:br>
              <a:rPr lang="en-US" b="1" dirty="0" smtClean="0">
                <a:solidFill>
                  <a:srgbClr val="FFFFFF"/>
                </a:solidFill>
              </a:rPr>
            </a:br>
            <a:r>
              <a:rPr lang="en-US" b="1" dirty="0" smtClean="0">
                <a:solidFill>
                  <a:srgbClr val="FFFFFF"/>
                </a:solidFill>
              </a:rPr>
              <a:t>d</a:t>
            </a:r>
            <a:br>
              <a:rPr lang="en-US" b="1" dirty="0" smtClean="0">
                <a:solidFill>
                  <a:srgbClr val="FFFFFF"/>
                </a:solidFill>
              </a:rPr>
            </a:br>
            <a:r>
              <a:rPr lang="en-US" b="1" dirty="0" smtClean="0">
                <a:solidFill>
                  <a:srgbClr val="FFFFFF"/>
                </a:solidFill>
              </a:rPr>
              <a:t>o</a:t>
            </a:r>
            <a:br>
              <a:rPr lang="en-US" b="1" dirty="0" smtClean="0">
                <a:solidFill>
                  <a:srgbClr val="FFFFFF"/>
                </a:solidFill>
              </a:rPr>
            </a:br>
            <a:r>
              <a:rPr lang="en-US" b="1" dirty="0" smtClean="0">
                <a:solidFill>
                  <a:srgbClr val="FFFFFF"/>
                </a:solidFill>
              </a:rPr>
              <a:t>m</a:t>
            </a:r>
            <a:br>
              <a:rPr lang="en-US" b="1" dirty="0" smtClean="0">
                <a:solidFill>
                  <a:srgbClr val="FFFFFF"/>
                </a:solidFill>
              </a:rPr>
            </a:br>
            <a:r>
              <a:rPr lang="en-US" b="1" dirty="0" err="1" smtClean="0">
                <a:solidFill>
                  <a:srgbClr val="FFFFFF"/>
                </a:solidFill>
              </a:rPr>
              <a:t>i</a:t>
            </a:r>
            <a:r>
              <a:rPr lang="en-US" b="1" dirty="0" smtClean="0">
                <a:solidFill>
                  <a:srgbClr val="FFFFFF"/>
                </a:solidFill>
              </a:rPr>
              <a:t/>
            </a:r>
            <a:br>
              <a:rPr lang="en-US" b="1" dirty="0" smtClean="0">
                <a:solidFill>
                  <a:srgbClr val="FFFFFF"/>
                </a:solidFill>
              </a:rPr>
            </a:br>
            <a:r>
              <a:rPr lang="en-US" b="1" dirty="0" smtClean="0">
                <a:solidFill>
                  <a:srgbClr val="FFFFFF"/>
                </a:solidFill>
              </a:rPr>
              <a:t>z</a:t>
            </a:r>
            <a:br>
              <a:rPr lang="en-US" b="1" dirty="0" smtClean="0">
                <a:solidFill>
                  <a:srgbClr val="FFFFFF"/>
                </a:solidFill>
              </a:rPr>
            </a:br>
            <a:r>
              <a:rPr lang="en-US" b="1" dirty="0" smtClean="0">
                <a:solidFill>
                  <a:srgbClr val="FFFFFF"/>
                </a:solidFill>
              </a:rPr>
              <a:t>e</a:t>
            </a:r>
            <a:endParaRPr lang="en-US" b="1" dirty="0">
              <a:solidFill>
                <a:srgbClr val="FFFFFF"/>
              </a:solidFill>
            </a:endParaRPr>
          </a:p>
        </p:txBody>
      </p:sp>
      <p:sp>
        <p:nvSpPr>
          <p:cNvPr id="12" name="TextBox 11"/>
          <p:cNvSpPr txBox="1"/>
          <p:nvPr/>
        </p:nvSpPr>
        <p:spPr>
          <a:xfrm>
            <a:off x="6324600" y="4212559"/>
            <a:ext cx="609600" cy="2340641"/>
          </a:xfrm>
          <a:prstGeom prst="rect">
            <a:avLst/>
          </a:prstGeom>
          <a:noFill/>
        </p:spPr>
        <p:txBody>
          <a:bodyPr wrap="square" rtlCol="0">
            <a:spAutoFit/>
          </a:bodyPr>
          <a:lstStyle/>
          <a:p>
            <a:pPr algn="ctr">
              <a:lnSpc>
                <a:spcPct val="90000"/>
              </a:lnSpc>
            </a:pPr>
            <a:r>
              <a:rPr lang="en-US" b="1" dirty="0" smtClean="0">
                <a:solidFill>
                  <a:srgbClr val="FFFFFF"/>
                </a:solidFill>
              </a:rPr>
              <a:t>R</a:t>
            </a:r>
            <a:br>
              <a:rPr lang="en-US" b="1" dirty="0" smtClean="0">
                <a:solidFill>
                  <a:srgbClr val="FFFFFF"/>
                </a:solidFill>
              </a:rPr>
            </a:br>
            <a:r>
              <a:rPr lang="en-US" b="1" dirty="0" smtClean="0">
                <a:solidFill>
                  <a:srgbClr val="FFFFFF"/>
                </a:solidFill>
              </a:rPr>
              <a:t>a</a:t>
            </a:r>
            <a:br>
              <a:rPr lang="en-US" b="1" dirty="0" smtClean="0">
                <a:solidFill>
                  <a:srgbClr val="FFFFFF"/>
                </a:solidFill>
              </a:rPr>
            </a:br>
            <a:r>
              <a:rPr lang="en-US" b="1" dirty="0" smtClean="0">
                <a:solidFill>
                  <a:srgbClr val="FFFFFF"/>
                </a:solidFill>
              </a:rPr>
              <a:t>n</a:t>
            </a:r>
            <a:br>
              <a:rPr lang="en-US" b="1" dirty="0" smtClean="0">
                <a:solidFill>
                  <a:srgbClr val="FFFFFF"/>
                </a:solidFill>
              </a:rPr>
            </a:br>
            <a:r>
              <a:rPr lang="en-US" b="1" dirty="0" smtClean="0">
                <a:solidFill>
                  <a:srgbClr val="FFFFFF"/>
                </a:solidFill>
              </a:rPr>
              <a:t>d</a:t>
            </a:r>
            <a:br>
              <a:rPr lang="en-US" b="1" dirty="0" smtClean="0">
                <a:solidFill>
                  <a:srgbClr val="FFFFFF"/>
                </a:solidFill>
              </a:rPr>
            </a:br>
            <a:r>
              <a:rPr lang="en-US" b="1" dirty="0" smtClean="0">
                <a:solidFill>
                  <a:srgbClr val="FFFFFF"/>
                </a:solidFill>
              </a:rPr>
              <a:t>o</a:t>
            </a:r>
            <a:br>
              <a:rPr lang="en-US" b="1" dirty="0" smtClean="0">
                <a:solidFill>
                  <a:srgbClr val="FFFFFF"/>
                </a:solidFill>
              </a:rPr>
            </a:br>
            <a:r>
              <a:rPr lang="en-US" b="1" dirty="0" smtClean="0">
                <a:solidFill>
                  <a:srgbClr val="FFFFFF"/>
                </a:solidFill>
              </a:rPr>
              <a:t>m</a:t>
            </a:r>
            <a:br>
              <a:rPr lang="en-US" b="1" dirty="0" smtClean="0">
                <a:solidFill>
                  <a:srgbClr val="FFFFFF"/>
                </a:solidFill>
              </a:rPr>
            </a:br>
            <a:r>
              <a:rPr lang="en-US" b="1" dirty="0" err="1" smtClean="0">
                <a:solidFill>
                  <a:srgbClr val="FFFFFF"/>
                </a:solidFill>
              </a:rPr>
              <a:t>i</a:t>
            </a:r>
            <a:r>
              <a:rPr lang="en-US" b="1" dirty="0" smtClean="0">
                <a:solidFill>
                  <a:srgbClr val="FFFFFF"/>
                </a:solidFill>
              </a:rPr>
              <a:t/>
            </a:r>
            <a:br>
              <a:rPr lang="en-US" b="1" dirty="0" smtClean="0">
                <a:solidFill>
                  <a:srgbClr val="FFFFFF"/>
                </a:solidFill>
              </a:rPr>
            </a:br>
            <a:r>
              <a:rPr lang="en-US" b="1" dirty="0" smtClean="0">
                <a:solidFill>
                  <a:srgbClr val="FFFFFF"/>
                </a:solidFill>
              </a:rPr>
              <a:t>z</a:t>
            </a:r>
            <a:br>
              <a:rPr lang="en-US" b="1" dirty="0" smtClean="0">
                <a:solidFill>
                  <a:srgbClr val="FFFFFF"/>
                </a:solidFill>
              </a:rPr>
            </a:br>
            <a:r>
              <a:rPr lang="en-US" b="1" dirty="0" smtClean="0">
                <a:solidFill>
                  <a:srgbClr val="FFFFFF"/>
                </a:solidFill>
              </a:rPr>
              <a:t>e</a:t>
            </a:r>
            <a:endParaRPr lang="en-US" b="1" dirty="0">
              <a:solidFill>
                <a:srgbClr val="FFFFFF"/>
              </a:solidFill>
            </a:endParaRPr>
          </a:p>
        </p:txBody>
      </p:sp>
    </p:spTree>
    <p:extLst>
      <p:ext uri="{BB962C8B-B14F-4D97-AF65-F5344CB8AC3E}">
        <p14:creationId xmlns:p14="http://schemas.microsoft.com/office/powerpoint/2010/main" val="32545225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9_Default Design">
  <a:themeElements>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fontScheme name="9_Default Desig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145</TotalTime>
  <Words>1818</Words>
  <Application>Microsoft Macintosh PowerPoint</Application>
  <PresentationFormat>On-screen Show (4:3)</PresentationFormat>
  <Paragraphs>376</Paragraphs>
  <Slides>22</Slides>
  <Notes>22</Notes>
  <HiddenSlides>0</HiddenSlides>
  <MMClips>0</MMClips>
  <ScaleCrop>false</ScaleCrop>
  <HeadingPairs>
    <vt:vector size="4" baseType="variant">
      <vt:variant>
        <vt:lpstr>Theme</vt:lpstr>
      </vt:variant>
      <vt:variant>
        <vt:i4>3</vt:i4>
      </vt:variant>
      <vt:variant>
        <vt:lpstr>Slide Titles</vt:lpstr>
      </vt:variant>
      <vt:variant>
        <vt:i4>22</vt:i4>
      </vt:variant>
    </vt:vector>
  </HeadingPairs>
  <TitlesOfParts>
    <vt:vector size="25" baseType="lpstr">
      <vt:lpstr>Office Theme</vt:lpstr>
      <vt:lpstr>2_Blank Presentation</vt:lpstr>
      <vt:lpstr>9_Default Design</vt:lpstr>
      <vt:lpstr>PowerPoint Presentation</vt:lpstr>
      <vt:lpstr>Saturday, February 2, 2013 Hollywood, Florida</vt:lpstr>
      <vt:lpstr>Winter Lung  Cancer Conference 2013  Poster Discussion</vt:lpstr>
      <vt:lpstr>Early, Local Therapy</vt:lpstr>
      <vt:lpstr>PowerPoint Presentation</vt:lpstr>
      <vt:lpstr>PowerPoint Presentation</vt:lpstr>
      <vt:lpstr>Early, Adjuvant Therapy</vt:lpstr>
      <vt:lpstr> </vt:lpstr>
      <vt:lpstr>ALCHEMIST-related Adjuvant Therapy Trials  (A081105 &amp; E4517)</vt:lpstr>
      <vt:lpstr>Saturday, February 2, 2013 Hollywood, Florida</vt:lpstr>
      <vt:lpstr>Stage III NSCLC</vt:lpstr>
      <vt:lpstr>Individualized Combined Modality Therapy for Stage III  Non-small Cell Lung Cancer (NSCLC) RTOG 1210/Alliance 31101</vt:lpstr>
      <vt:lpstr>Saturday, February 2, 2013 Hollywood, Florida</vt:lpstr>
      <vt:lpstr>Stage IV NSCLC</vt:lpstr>
      <vt:lpstr>Predictive value of high EGFR for survival benefit with CT + cetuximab – FLEX H Score</vt:lpstr>
      <vt:lpstr>S0819: SWOG Phase III Trial of  Chemotherapy +/- Cetuximab </vt:lpstr>
      <vt:lpstr>CALGB-30607</vt:lpstr>
      <vt:lpstr>Onartuzumab (MetMAb) plus erlotinib in patients with Met diagnostic-positive NSCLC</vt:lpstr>
      <vt:lpstr>OAM4971g (MetLung)  Global Phase III Clinical Trial </vt:lpstr>
      <vt:lpstr>Saturday, February 2, 2013 Hollywood, Florida</vt:lpstr>
      <vt:lpstr>PowerPoint Presentation</vt:lpstr>
      <vt:lpstr>Saturday, February 2, 2013 Hollywood, Florida</vt:lpstr>
    </vt:vector>
  </TitlesOfParts>
  <Manager/>
  <Company>Research To Practice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32</cp:revision>
  <cp:lastPrinted>2013-01-29T16:38:19Z</cp:lastPrinted>
  <dcterms:created xsi:type="dcterms:W3CDTF">2013-03-15T22:05:49Z</dcterms:created>
  <dcterms:modified xsi:type="dcterms:W3CDTF">2013-05-15T16:56:32Z</dcterms:modified>
  <cp:category/>
</cp:coreProperties>
</file>