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0"/>
  </p:notesMasterIdLst>
  <p:sldIdLst>
    <p:sldId id="293" r:id="rId3"/>
    <p:sldId id="284" r:id="rId4"/>
    <p:sldId id="285" r:id="rId5"/>
    <p:sldId id="257" r:id="rId6"/>
    <p:sldId id="258" r:id="rId7"/>
    <p:sldId id="259" r:id="rId8"/>
    <p:sldId id="263" r:id="rId9"/>
    <p:sldId id="265" r:id="rId10"/>
    <p:sldId id="266" r:id="rId11"/>
    <p:sldId id="291" r:id="rId12"/>
    <p:sldId id="290" r:id="rId13"/>
    <p:sldId id="275" r:id="rId14"/>
    <p:sldId id="289" r:id="rId15"/>
    <p:sldId id="287" r:id="rId16"/>
    <p:sldId id="286" r:id="rId17"/>
    <p:sldId id="288" r:id="rId18"/>
    <p:sldId id="294"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65FF"/>
    <a:srgbClr val="FD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289" autoAdjust="0"/>
    <p:restoredTop sz="99026" autoAdjust="0"/>
  </p:normalViewPr>
  <p:slideViewPr>
    <p:cSldViewPr>
      <p:cViewPr>
        <p:scale>
          <a:sx n="100" d="100"/>
          <a:sy n="100" d="100"/>
        </p:scale>
        <p:origin x="-1216" y="-616"/>
      </p:cViewPr>
      <p:guideLst>
        <p:guide orient="horz" pos="2160"/>
        <p:guide pos="2880"/>
      </p:guideLst>
    </p:cSldViewPr>
  </p:slideViewPr>
  <p:notesTextViewPr>
    <p:cViewPr>
      <p:scale>
        <a:sx n="100" d="100"/>
        <a:sy n="100" d="100"/>
      </p:scale>
      <p:origin x="0" y="0"/>
    </p:cViewPr>
  </p:notesTextViewPr>
  <p:notesViewPr>
    <p:cSldViewPr snapToGrid="0" snapToObjects="1">
      <p:cViewPr varScale="1">
        <p:scale>
          <a:sx n="94" d="100"/>
          <a:sy n="94" d="100"/>
        </p:scale>
        <p:origin x="-3184"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notesMaster" Target="notesMasters/notesMaster1.xml"/><Relationship Id="rId21" Type="http://schemas.openxmlformats.org/officeDocument/2006/relationships/printerSettings" Target="printerSettings/printerSettings1.bin"/><Relationship Id="rId22" Type="http://schemas.openxmlformats.org/officeDocument/2006/relationships/presProps" Target="presProps.xml"/><Relationship Id="rId23" Type="http://schemas.openxmlformats.org/officeDocument/2006/relationships/viewProps" Target="viewProps.xml"/><Relationship Id="rId24" Type="http://schemas.openxmlformats.org/officeDocument/2006/relationships/theme" Target="theme/theme1.xml"/><Relationship Id="rId25"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F02CB2-3D26-4FC7-AC26-FADF9C86C6CE}" type="datetimeFigureOut">
              <a:rPr lang="en-US" smtClean="0"/>
              <a:pPr/>
              <a:t>4/3/13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DEB463B-EAE2-4FCC-A5BA-D59920624F6C}" type="slidenum">
              <a:rPr lang="en-US" smtClean="0"/>
              <a:pPr/>
              <a:t>‹#›</a:t>
            </a:fld>
            <a:endParaRPr lang="en-US"/>
          </a:p>
        </p:txBody>
      </p:sp>
    </p:spTree>
    <p:extLst>
      <p:ext uri="{BB962C8B-B14F-4D97-AF65-F5344CB8AC3E}">
        <p14:creationId xmlns:p14="http://schemas.microsoft.com/office/powerpoint/2010/main" val="23518191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EB463B-EAE2-4FCC-A5BA-D59920624F6C}" type="slidenum">
              <a:rPr lang="en-US" smtClean="0"/>
              <a:pPr/>
              <a:t>1</a:t>
            </a:fld>
            <a:endParaRPr lang="en-US"/>
          </a:p>
        </p:txBody>
      </p:sp>
    </p:spTree>
    <p:extLst>
      <p:ext uri="{BB962C8B-B14F-4D97-AF65-F5344CB8AC3E}">
        <p14:creationId xmlns:p14="http://schemas.microsoft.com/office/powerpoint/2010/main" val="12262252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bwMode="auto">
          <a:xfrm>
            <a:off x="1131888" y="701675"/>
            <a:ext cx="4581525" cy="3436938"/>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1203" name="Rectangle 3"/>
          <p:cNvSpPr>
            <a:spLocks noGrp="1" noChangeArrowheads="1"/>
          </p:cNvSpPr>
          <p:nvPr>
            <p:ph type="body" idx="1"/>
          </p:nvPr>
        </p:nvSpPr>
        <p:spPr bwMode="auto">
          <a:xfrm>
            <a:off x="922946" y="4349831"/>
            <a:ext cx="4999290" cy="41393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49155" name="Rectangle 3"/>
          <p:cNvSpPr>
            <a:spLocks noGrp="1" noChangeArrowheads="1"/>
          </p:cNvSpPr>
          <p:nvPr>
            <p:ph type="body" idx="1"/>
          </p:nvPr>
        </p:nvSpPr>
        <p:spPr bwMode="auto">
          <a:xfrm>
            <a:off x="914935" y="4343985"/>
            <a:ext cx="5028132" cy="4114508"/>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EB463B-EAE2-4FCC-A5BA-D59920624F6C}" type="slidenum">
              <a:rPr lang="en-US" smtClean="0"/>
              <a:pPr/>
              <a:t>12</a:t>
            </a:fld>
            <a:endParaRPr lang="en-US"/>
          </a:p>
        </p:txBody>
      </p:sp>
    </p:spTree>
    <p:extLst>
      <p:ext uri="{BB962C8B-B14F-4D97-AF65-F5344CB8AC3E}">
        <p14:creationId xmlns:p14="http://schemas.microsoft.com/office/powerpoint/2010/main" val="8915847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DEB463B-EAE2-4FCC-A5BA-D59920624F6C}" type="slidenum">
              <a:rPr lang="en-US" smtClean="0"/>
              <a:pPr/>
              <a:t>13</a:t>
            </a:fld>
            <a:endParaRPr lang="en-US"/>
          </a:p>
        </p:txBody>
      </p:sp>
    </p:spTree>
    <p:extLst>
      <p:ext uri="{BB962C8B-B14F-4D97-AF65-F5344CB8AC3E}">
        <p14:creationId xmlns:p14="http://schemas.microsoft.com/office/powerpoint/2010/main" val="32804182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EB463B-EAE2-4FCC-A5BA-D59920624F6C}" type="slidenum">
              <a:rPr lang="en-US" smtClean="0"/>
              <a:pPr/>
              <a:t>14</a:t>
            </a:fld>
            <a:endParaRPr lang="en-US"/>
          </a:p>
        </p:txBody>
      </p:sp>
    </p:spTree>
    <p:extLst>
      <p:ext uri="{BB962C8B-B14F-4D97-AF65-F5344CB8AC3E}">
        <p14:creationId xmlns:p14="http://schemas.microsoft.com/office/powerpoint/2010/main" val="36505431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DEB463B-EAE2-4FCC-A5BA-D59920624F6C}" type="slidenum">
              <a:rPr lang="en-US" smtClean="0"/>
              <a:pPr/>
              <a:t>15</a:t>
            </a:fld>
            <a:endParaRPr lang="en-US"/>
          </a:p>
        </p:txBody>
      </p:sp>
    </p:spTree>
    <p:extLst>
      <p:ext uri="{BB962C8B-B14F-4D97-AF65-F5344CB8AC3E}">
        <p14:creationId xmlns:p14="http://schemas.microsoft.com/office/powerpoint/2010/main" val="5286001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EB463B-EAE2-4FCC-A5BA-D59920624F6C}" type="slidenum">
              <a:rPr lang="en-US" smtClean="0"/>
              <a:pPr/>
              <a:t>16</a:t>
            </a:fld>
            <a:endParaRPr lang="en-US"/>
          </a:p>
        </p:txBody>
      </p:sp>
    </p:spTree>
    <p:extLst>
      <p:ext uri="{BB962C8B-B14F-4D97-AF65-F5344CB8AC3E}">
        <p14:creationId xmlns:p14="http://schemas.microsoft.com/office/powerpoint/2010/main" val="12673679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eaLnBrk="0" fontAlgn="base" hangingPunct="0">
              <a:spcBef>
                <a:spcPct val="0"/>
              </a:spcBef>
              <a:spcAft>
                <a:spcPct val="0"/>
              </a:spcAft>
            </a:pPr>
            <a:fld id="{817A40D1-B6D2-B44C-8EF6-D39010CC8777}" type="slidenum">
              <a:rPr lang="en-US" sz="1200" smtClean="0">
                <a:solidFill>
                  <a:srgbClr val="000000"/>
                </a:solidFill>
                <a:latin typeface="Times" charset="0"/>
              </a:rPr>
              <a:pPr algn="r" eaLnBrk="0" fontAlgn="base" hangingPunct="0">
                <a:spcBef>
                  <a:spcPct val="0"/>
                </a:spcBef>
                <a:spcAft>
                  <a:spcPct val="0"/>
                </a:spcAft>
              </a:pPr>
              <a:t>17</a:t>
            </a:fld>
            <a:endParaRPr lang="en-US" sz="1200" smtClean="0">
              <a:solidFill>
                <a:srgbClr val="000000"/>
              </a:solidFill>
              <a:latin typeface="Times" charset="0"/>
            </a:endParaRPr>
          </a:p>
        </p:txBody>
      </p:sp>
      <p:sp>
        <p:nvSpPr>
          <p:cNvPr id="18944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eaLnBrk="0" fontAlgn="base" hangingPunct="0">
              <a:spcBef>
                <a:spcPct val="0"/>
              </a:spcBef>
              <a:spcAft>
                <a:spcPct val="0"/>
              </a:spcAft>
            </a:pPr>
            <a:fld id="{4058A2C8-F7F8-AD4B-8992-B5EAE33D9D56}" type="slidenum">
              <a:rPr lang="en-US" sz="1200" smtClean="0">
                <a:solidFill>
                  <a:srgbClr val="000000"/>
                </a:solidFill>
                <a:latin typeface="Times" charset="0"/>
              </a:rPr>
              <a:pPr algn="r" eaLnBrk="0" fontAlgn="base" hangingPunct="0">
                <a:spcBef>
                  <a:spcPct val="0"/>
                </a:spcBef>
                <a:spcAft>
                  <a:spcPct val="0"/>
                </a:spcAft>
              </a:pPr>
              <a:t>17</a:t>
            </a:fld>
            <a:endParaRPr lang="en-US" sz="1200" smtClean="0">
              <a:solidFill>
                <a:srgbClr val="000000"/>
              </a:solidFill>
              <a:latin typeface="Times" charset="0"/>
            </a:endParaRPr>
          </a:p>
        </p:txBody>
      </p:sp>
      <p:sp>
        <p:nvSpPr>
          <p:cNvPr id="189443" name="Rectangle 2"/>
          <p:cNvSpPr>
            <a:spLocks noGrp="1" noRot="1" noChangeAspect="1" noChangeArrowheads="1" noTextEdit="1"/>
          </p:cNvSpPr>
          <p:nvPr>
            <p:ph type="sldImg"/>
          </p:nvPr>
        </p:nvSpPr>
        <p:spPr bwMode="auto">
          <a:xfrm>
            <a:off x="1131888" y="701675"/>
            <a:ext cx="4581525" cy="3436938"/>
          </a:xfr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189444" name="Rectangle 3"/>
          <p:cNvSpPr>
            <a:spLocks noGrp="1" noChangeArrowheads="1"/>
          </p:cNvSpPr>
          <p:nvPr>
            <p:ph type="body" idx="1"/>
          </p:nvPr>
        </p:nvSpPr>
        <p:spPr bwMode="auto">
          <a:xfrm>
            <a:off x="922338" y="4349750"/>
            <a:ext cx="5000625" cy="4140200"/>
          </a:xfrm>
          <a:noFill/>
          <a:ln>
            <a:solidFill>
              <a:srgbClr val="000000"/>
            </a:solidFill>
            <a:miter lim="800000"/>
            <a:headEnd type="none" w="sm" len="sm"/>
            <a:tailEnd type="none" w="sm" len="sm"/>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txBody>
          <a:bodyPr/>
          <a:lstStyle/>
          <a:p>
            <a:pPr eaLnBrk="1" hangingPunct="1"/>
            <a:endParaRPr lang="en-US" sz="2000" b="1">
              <a:latin typeface="Times New Roman" charset="0"/>
              <a:ea typeface="ＭＳ Ｐゴシック" charset="0"/>
              <a:cs typeface="ＭＳ Ｐゴシック"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00AF503-CD8A-4A68-96F4-49CDE5768A77}"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EB463B-EAE2-4FCC-A5BA-D59920624F6C}" type="slidenum">
              <a:rPr lang="en-US" smtClean="0"/>
              <a:pPr/>
              <a:t>3</a:t>
            </a:fld>
            <a:endParaRPr lang="en-US"/>
          </a:p>
        </p:txBody>
      </p:sp>
    </p:spTree>
    <p:extLst>
      <p:ext uri="{BB962C8B-B14F-4D97-AF65-F5344CB8AC3E}">
        <p14:creationId xmlns:p14="http://schemas.microsoft.com/office/powerpoint/2010/main" val="26262509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1400736" y="914977"/>
            <a:ext cx="4055129" cy="3134591"/>
          </a:xfrm>
          <a:prstGeom prst="rect">
            <a:avLst/>
          </a:prstGeom>
          <a:solidFill>
            <a:srgbClr val="FFFFFF"/>
          </a:solidFill>
          <a:ln w="9525">
            <a:solidFill>
              <a:srgbClr val="000000"/>
            </a:solidFill>
            <a:miter lim="800000"/>
            <a:headEnd/>
            <a:tailEnd/>
          </a:ln>
          <a:effectLst/>
        </p:spPr>
        <p:txBody>
          <a:bodyPr wrap="none" lIns="82058" tIns="41029" rIns="82058" bIns="41029" anchor="ctr"/>
          <a:lstStyle/>
          <a:p>
            <a:endParaRPr lang="en-US"/>
          </a:p>
        </p:txBody>
      </p:sp>
      <p:sp>
        <p:nvSpPr>
          <p:cNvPr id="2" name="Notes Placeholder 1"/>
          <p:cNvSpPr>
            <a:spLocks noGrp="1"/>
          </p:cNvSpPr>
          <p:nvPr>
            <p:ph type="body" sz="quarter" idx="10"/>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1400736" y="914977"/>
            <a:ext cx="4055129" cy="3134591"/>
          </a:xfrm>
          <a:prstGeom prst="rect">
            <a:avLst/>
          </a:prstGeom>
          <a:solidFill>
            <a:srgbClr val="FFFFFF"/>
          </a:solidFill>
          <a:ln w="9525">
            <a:solidFill>
              <a:srgbClr val="000000"/>
            </a:solidFill>
            <a:miter lim="800000"/>
            <a:headEnd/>
            <a:tailEnd/>
          </a:ln>
          <a:effectLst/>
        </p:spPr>
        <p:txBody>
          <a:bodyPr wrap="none" lIns="82058" tIns="41029" rIns="82058" bIns="41029" anchor="ctr"/>
          <a:lstStyle/>
          <a:p>
            <a:endParaRPr lang="en-US"/>
          </a:p>
        </p:txBody>
      </p:sp>
      <p:sp>
        <p:nvSpPr>
          <p:cNvPr id="2" name="Notes Placeholder 1"/>
          <p:cNvSpPr>
            <a:spLocks noGrp="1"/>
          </p:cNvSpPr>
          <p:nvPr>
            <p:ph type="body" sz="quarter" idx="10"/>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1400736" y="914977"/>
            <a:ext cx="4055129" cy="3134591"/>
          </a:xfrm>
          <a:prstGeom prst="rect">
            <a:avLst/>
          </a:prstGeom>
          <a:solidFill>
            <a:srgbClr val="FFFFFF"/>
          </a:solidFill>
          <a:ln w="9525">
            <a:solidFill>
              <a:srgbClr val="000000"/>
            </a:solidFill>
            <a:miter lim="800000"/>
            <a:headEnd/>
            <a:tailEnd/>
          </a:ln>
          <a:effectLst/>
        </p:spPr>
        <p:txBody>
          <a:bodyPr wrap="none" lIns="82058" tIns="41029" rIns="82058" bIns="41029" anchor="ctr"/>
          <a:lstStyle/>
          <a:p>
            <a:endParaRPr lang="en-US"/>
          </a:p>
        </p:txBody>
      </p:sp>
      <p:sp>
        <p:nvSpPr>
          <p:cNvPr id="2" name="Notes Placeholder 1"/>
          <p:cNvSpPr>
            <a:spLocks noGrp="1"/>
          </p:cNvSpPr>
          <p:nvPr>
            <p:ph type="body" sz="quarter" idx="10"/>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ln/>
        </p:spPr>
      </p:sp>
      <p:sp>
        <p:nvSpPr>
          <p:cNvPr id="17412" name="Slide Number Placeholder 3"/>
          <p:cNvSpPr txBox="1">
            <a:spLocks noGrp="1"/>
          </p:cNvSpPr>
          <p:nvPr/>
        </p:nvSpPr>
        <p:spPr bwMode="auto">
          <a:xfrm>
            <a:off x="3884120" y="8685413"/>
            <a:ext cx="2972280" cy="457126"/>
          </a:xfrm>
          <a:prstGeom prst="rect">
            <a:avLst/>
          </a:prstGeom>
          <a:noFill/>
          <a:ln w="9525">
            <a:noFill/>
            <a:miter lim="800000"/>
            <a:headEnd/>
            <a:tailEnd/>
          </a:ln>
        </p:spPr>
        <p:txBody>
          <a:bodyPr anchor="b"/>
          <a:lstStyle/>
          <a:p>
            <a:pPr algn="r"/>
            <a:fld id="{33798736-3A24-4573-A899-A12FA813AC65}" type="slidenum">
              <a:rPr lang="en-US" sz="1200">
                <a:solidFill>
                  <a:srgbClr val="000000"/>
                </a:solidFill>
                <a:latin typeface="Calibri" pitchFamily="34" charset="0"/>
              </a:rPr>
              <a:pPr algn="r"/>
              <a:t>7</a:t>
            </a:fld>
            <a:endParaRPr lang="en-US" sz="1200">
              <a:solidFill>
                <a:srgbClr val="000000"/>
              </a:solidFill>
              <a:latin typeface="Calibri" pitchFamily="34" charset="0"/>
            </a:endParaRPr>
          </a:p>
        </p:txBody>
      </p:sp>
      <p:sp>
        <p:nvSpPr>
          <p:cNvPr id="2" name="Notes Placeholder 1"/>
          <p:cNvSpPr>
            <a:spLocks noGrp="1"/>
          </p:cNvSpPr>
          <p:nvPr>
            <p:ph type="body" sz="quarter" idx="10"/>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TextEdit="1"/>
          </p:cNvSpPr>
          <p:nvPr>
            <p:ph type="sldImg"/>
          </p:nvPr>
        </p:nvSpPr>
        <p:spPr>
          <a:ln/>
        </p:spPr>
      </p:sp>
      <p:sp>
        <p:nvSpPr>
          <p:cNvPr id="21507" name="Rectangle 3"/>
          <p:cNvSpPr>
            <a:spLocks noGrp="1"/>
          </p:cNvSpPr>
          <p:nvPr>
            <p:ph type="body" idx="1"/>
          </p:nvPr>
        </p:nvSpPr>
        <p:spPr>
          <a:noFill/>
          <a:ln>
            <a:solidFill>
              <a:srgbClr val="000000"/>
            </a:solidFill>
          </a:ln>
        </p:spPr>
        <p:txBody>
          <a:bodyPr/>
          <a:lstStyle/>
          <a:p>
            <a:pPr defTabSz="457200" eaLnBrk="1" hangingPunct="1">
              <a:spcBef>
                <a:spcPct val="0"/>
              </a:spcBef>
            </a:pPr>
            <a:endParaRPr lang="en-GB" smtClean="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TextEdit="1"/>
          </p:cNvSpPr>
          <p:nvPr>
            <p:ph type="sldImg"/>
          </p:nvPr>
        </p:nvSpPr>
        <p:spPr>
          <a:ln/>
        </p:spPr>
      </p:sp>
      <p:sp>
        <p:nvSpPr>
          <p:cNvPr id="2" name="Notes Placeholder 1"/>
          <p:cNvSpPr>
            <a:spLocks noGrp="1"/>
          </p:cNvSpPr>
          <p:nvPr>
            <p:ph type="body" sz="quarter" idx="10"/>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D42EA7B-AA53-4FDC-97BD-1AE2FC4832C0}" type="datetimeFigureOut">
              <a:rPr lang="en-US" smtClean="0"/>
              <a:pPr/>
              <a:t>4/3/13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158E1E-8E3B-4FC2-9026-BAA042B7DD61}"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42EA7B-AA53-4FDC-97BD-1AE2FC4832C0}" type="datetimeFigureOut">
              <a:rPr lang="en-US" smtClean="0"/>
              <a:pPr/>
              <a:t>4/3/13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158E1E-8E3B-4FC2-9026-BAA042B7DD61}"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42EA7B-AA53-4FDC-97BD-1AE2FC4832C0}" type="datetimeFigureOut">
              <a:rPr lang="en-US" smtClean="0"/>
              <a:pPr/>
              <a:t>4/3/13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158E1E-8E3B-4FC2-9026-BAA042B7DD61}"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eaLnBrk="0" hangingPunct="0">
              <a:defRPr/>
            </a:lvl1pPr>
          </a:lstStyle>
          <a:p>
            <a:pPr>
              <a:defRPr/>
            </a:pPr>
            <a:endParaRPr lang="en-US"/>
          </a:p>
        </p:txBody>
      </p:sp>
      <p:sp>
        <p:nvSpPr>
          <p:cNvPr id="4" name="Rectangle 5"/>
          <p:cNvSpPr>
            <a:spLocks noGrp="1" noChangeArrowheads="1"/>
          </p:cNvSpPr>
          <p:nvPr>
            <p:ph type="ftr" sz="quarter" idx="11"/>
          </p:nvPr>
        </p:nvSpPr>
        <p:spPr/>
        <p:txBody>
          <a:bodyPr/>
          <a:lstStyle>
            <a:lvl1pPr eaLnBrk="0" hangingPunct="0">
              <a:defRPr/>
            </a:lvl1pPr>
          </a:lstStyle>
          <a:p>
            <a:pPr>
              <a:defRPr/>
            </a:pPr>
            <a:endParaRPr lang="en-US"/>
          </a:p>
        </p:txBody>
      </p:sp>
      <p:sp>
        <p:nvSpPr>
          <p:cNvPr id="5" name="Rectangle 6"/>
          <p:cNvSpPr>
            <a:spLocks noGrp="1" noChangeArrowheads="1"/>
          </p:cNvSpPr>
          <p:nvPr>
            <p:ph type="sldNum" sz="quarter" idx="12"/>
          </p:nvPr>
        </p:nvSpPr>
        <p:spPr/>
        <p:txBody>
          <a:bodyPr/>
          <a:lstStyle>
            <a:lvl1pPr eaLnBrk="0" hangingPunct="0">
              <a:defRPr>
                <a:ea typeface="ヒラギノ角ゴ Pro W3" charset="0"/>
                <a:cs typeface="ヒラギノ角ゴ Pro W3" charset="0"/>
              </a:defRPr>
            </a:lvl1pPr>
          </a:lstStyle>
          <a:p>
            <a:pPr>
              <a:defRPr/>
            </a:pPr>
            <a:fld id="{D2388A21-4431-524A-A5A8-B361148F8333}" type="slidenum">
              <a:rPr lang="en-US"/>
              <a:pPr>
                <a:defRPr/>
              </a:pPr>
              <a:t>‹#›</a:t>
            </a:fld>
            <a:endParaRPr lang="en-US"/>
          </a:p>
        </p:txBody>
      </p:sp>
    </p:spTree>
    <p:extLst>
      <p:ext uri="{BB962C8B-B14F-4D97-AF65-F5344CB8AC3E}">
        <p14:creationId xmlns:p14="http://schemas.microsoft.com/office/powerpoint/2010/main" val="3327663542"/>
      </p:ext>
    </p:extLst>
  </p:cSld>
  <p:clrMapOvr>
    <a:masterClrMapping/>
  </p:clrMapOvr>
  <p:transition xmlns:p14="http://schemas.microsoft.com/office/powerpoint/2010/main" spd="med" advClick="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7" descr="WinterLung12_PPT-back_v1s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4"/>
          <p:cNvSpPr>
            <a:spLocks noGrp="1" noChangeArrowheads="1"/>
          </p:cNvSpPr>
          <p:nvPr>
            <p:ph type="dt" sz="half" idx="10"/>
          </p:nvPr>
        </p:nvSpPr>
        <p:spPr/>
        <p:txBody>
          <a:bodyPr/>
          <a:lstStyle>
            <a:lvl1pPr eaLnBrk="0" hangingPunct="0">
              <a:defRPr/>
            </a:lvl1pPr>
          </a:lstStyle>
          <a:p>
            <a:pPr>
              <a:defRPr/>
            </a:pPr>
            <a:endParaRPr lang="en-US"/>
          </a:p>
        </p:txBody>
      </p:sp>
      <p:sp>
        <p:nvSpPr>
          <p:cNvPr id="4" name="Rectangle 5"/>
          <p:cNvSpPr>
            <a:spLocks noGrp="1" noChangeArrowheads="1"/>
          </p:cNvSpPr>
          <p:nvPr>
            <p:ph type="ftr" sz="quarter" idx="11"/>
          </p:nvPr>
        </p:nvSpPr>
        <p:spPr/>
        <p:txBody>
          <a:bodyPr/>
          <a:lstStyle>
            <a:lvl1pPr eaLnBrk="0" hangingPunct="0">
              <a:defRPr/>
            </a:lvl1pPr>
          </a:lstStyle>
          <a:p>
            <a:pPr>
              <a:defRPr/>
            </a:pPr>
            <a:endParaRPr lang="en-US"/>
          </a:p>
        </p:txBody>
      </p:sp>
      <p:sp>
        <p:nvSpPr>
          <p:cNvPr id="5" name="Rectangle 6"/>
          <p:cNvSpPr>
            <a:spLocks noGrp="1" noChangeArrowheads="1"/>
          </p:cNvSpPr>
          <p:nvPr>
            <p:ph type="sldNum" sz="quarter" idx="12"/>
          </p:nvPr>
        </p:nvSpPr>
        <p:spPr/>
        <p:txBody>
          <a:bodyPr/>
          <a:lstStyle>
            <a:lvl1pPr eaLnBrk="0" hangingPunct="0">
              <a:defRPr>
                <a:ea typeface="ヒラギノ角ゴ Pro W3" charset="0"/>
                <a:cs typeface="ヒラギノ角ゴ Pro W3" charset="0"/>
              </a:defRPr>
            </a:lvl1pPr>
          </a:lstStyle>
          <a:p>
            <a:pPr>
              <a:defRPr/>
            </a:pPr>
            <a:fld id="{3A06A7FB-9759-664E-A3C0-A7E691874E69}" type="slidenum">
              <a:rPr lang="en-US"/>
              <a:pPr>
                <a:defRPr/>
              </a:pPr>
              <a:t>‹#›</a:t>
            </a:fld>
            <a:endParaRPr lang="en-US"/>
          </a:p>
        </p:txBody>
      </p:sp>
    </p:spTree>
    <p:extLst>
      <p:ext uri="{BB962C8B-B14F-4D97-AF65-F5344CB8AC3E}">
        <p14:creationId xmlns:p14="http://schemas.microsoft.com/office/powerpoint/2010/main" val="2951793431"/>
      </p:ext>
    </p:extLst>
  </p:cSld>
  <p:clrMapOvr>
    <a:masterClrMapping/>
  </p:clrMapOvr>
  <p:transition xmlns:p14="http://schemas.microsoft.com/office/powerpoint/2010/main" spd="med" advClick="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42EA7B-AA53-4FDC-97BD-1AE2FC4832C0}" type="datetimeFigureOut">
              <a:rPr lang="en-US" smtClean="0"/>
              <a:pPr/>
              <a:t>4/3/13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158E1E-8E3B-4FC2-9026-BAA042B7DD61}"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42EA7B-AA53-4FDC-97BD-1AE2FC4832C0}" type="datetimeFigureOut">
              <a:rPr lang="en-US" smtClean="0"/>
              <a:pPr/>
              <a:t>4/3/13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158E1E-8E3B-4FC2-9026-BAA042B7DD61}"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D42EA7B-AA53-4FDC-97BD-1AE2FC4832C0}" type="datetimeFigureOut">
              <a:rPr lang="en-US" smtClean="0"/>
              <a:pPr/>
              <a:t>4/3/13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158E1E-8E3B-4FC2-9026-BAA042B7DD61}"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D42EA7B-AA53-4FDC-97BD-1AE2FC4832C0}" type="datetimeFigureOut">
              <a:rPr lang="en-US" smtClean="0"/>
              <a:pPr/>
              <a:t>4/3/13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6158E1E-8E3B-4FC2-9026-BAA042B7DD61}"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D42EA7B-AA53-4FDC-97BD-1AE2FC4832C0}" type="datetimeFigureOut">
              <a:rPr lang="en-US" smtClean="0"/>
              <a:pPr/>
              <a:t>4/3/13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158E1E-8E3B-4FC2-9026-BAA042B7DD61}"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42EA7B-AA53-4FDC-97BD-1AE2FC4832C0}" type="datetimeFigureOut">
              <a:rPr lang="en-US" smtClean="0"/>
              <a:pPr/>
              <a:t>4/3/13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6158E1E-8E3B-4FC2-9026-BAA042B7DD61}"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42EA7B-AA53-4FDC-97BD-1AE2FC4832C0}" type="datetimeFigureOut">
              <a:rPr lang="en-US" smtClean="0"/>
              <a:pPr/>
              <a:t>4/3/13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158E1E-8E3B-4FC2-9026-BAA042B7DD61}"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42EA7B-AA53-4FDC-97BD-1AE2FC4832C0}" type="datetimeFigureOut">
              <a:rPr lang="en-US" smtClean="0"/>
              <a:pPr/>
              <a:t>4/3/13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158E1E-8E3B-4FC2-9026-BAA042B7DD61}"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42EA7B-AA53-4FDC-97BD-1AE2FC4832C0}" type="datetimeFigureOut">
              <a:rPr lang="en-US" smtClean="0"/>
              <a:pPr/>
              <a:t>4/3/13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158E1E-8E3B-4FC2-9026-BAA042B7DD61}"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bwMode="auto">
          <a:xfrm>
            <a:off x="6858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50531" name="Rectangle 3"/>
          <p:cNvSpPr>
            <a:spLocks noGrp="1" noChangeArrowheads="1"/>
          </p:cNvSpPr>
          <p:nvPr>
            <p:ph type="body" idx="1"/>
          </p:nvPr>
        </p:nvSpPr>
        <p:spPr bwMode="auto">
          <a:xfrm>
            <a:off x="685800" y="1371600"/>
            <a:ext cx="77724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2"/>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1" hangingPunct="1">
              <a:defRPr sz="1400" i="0">
                <a:solidFill>
                  <a:srgbClr val="FFFFFF"/>
                </a:solidFill>
                <a:latin typeface="Arial"/>
                <a:ea typeface="ＭＳ Ｐゴシック"/>
                <a:cs typeface="ＭＳ Ｐゴシック"/>
              </a:defRPr>
            </a:lvl1pPr>
          </a:lstStyle>
          <a:p>
            <a:pPr fontAlgn="base">
              <a:spcBef>
                <a:spcPct val="0"/>
              </a:spcBef>
              <a:spcAft>
                <a:spcPct val="0"/>
              </a:spcAft>
              <a:defRPr/>
            </a:pPr>
            <a:endParaRPr lang="en-US"/>
          </a:p>
        </p:txBody>
      </p:sp>
      <p:sp>
        <p:nvSpPr>
          <p:cNvPr id="9" name="Rectangle 5"/>
          <p:cNvSpPr>
            <a:spLocks noGrp="1" noChangeArrowheads="1"/>
          </p:cNvSpPr>
          <p:nvPr>
            <p:ph type="ftr" sz="quarter" idx="3"/>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defRPr sz="1400" i="0">
                <a:solidFill>
                  <a:srgbClr val="FFFFFF"/>
                </a:solidFill>
                <a:latin typeface="Arial"/>
                <a:ea typeface="ＭＳ Ｐゴシック"/>
                <a:cs typeface="ＭＳ Ｐゴシック"/>
              </a:defRPr>
            </a:lvl1pPr>
          </a:lstStyle>
          <a:p>
            <a:pPr fontAlgn="base">
              <a:spcBef>
                <a:spcPct val="0"/>
              </a:spcBef>
              <a:spcAft>
                <a:spcPct val="0"/>
              </a:spcAft>
              <a:defRPr/>
            </a:pPr>
            <a:endParaRPr lang="en-US"/>
          </a:p>
        </p:txBody>
      </p:sp>
      <p:sp>
        <p:nvSpPr>
          <p:cNvPr id="10" name="Rectangle 6"/>
          <p:cNvSpPr>
            <a:spLocks noGrp="1" noChangeArrowheads="1"/>
          </p:cNvSpPr>
          <p:nvPr>
            <p:ph type="sldNum" sz="quarter" idx="4"/>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400" i="0">
                <a:solidFill>
                  <a:srgbClr val="FFFFFF"/>
                </a:solidFill>
                <a:latin typeface="Times New Roman" charset="0"/>
                <a:ea typeface="ＭＳ Ｐゴシック" charset="0"/>
                <a:cs typeface="ＭＳ Ｐゴシック" charset="0"/>
              </a:defRPr>
            </a:lvl1pPr>
          </a:lstStyle>
          <a:p>
            <a:pPr fontAlgn="base">
              <a:spcBef>
                <a:spcPct val="0"/>
              </a:spcBef>
              <a:spcAft>
                <a:spcPct val="0"/>
              </a:spcAft>
              <a:defRPr/>
            </a:pPr>
            <a:fld id="{4688EE53-F1A3-0B40-83E5-CC7D57D55E27}" type="slidenum">
              <a:rPr lang="en-US"/>
              <a:pPr fontAlgn="base">
                <a:spcBef>
                  <a:spcPct val="0"/>
                </a:spcBef>
                <a:spcAft>
                  <a:spcPct val="0"/>
                </a:spcAft>
                <a:defRPr/>
              </a:pPr>
              <a:t>‹#›</a:t>
            </a:fld>
            <a:endParaRPr lang="en-US"/>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Lst>
  <p:transition xmlns:p14="http://schemas.microsoft.com/office/powerpoint/2010/main" spd="med" advClick="0">
    <p:fade/>
  </p:transition>
  <p:txStyles>
    <p:titleStyle>
      <a:lvl1pPr algn="ctr" rtl="0" eaLnBrk="0" fontAlgn="base" hangingPunct="0">
        <a:spcBef>
          <a:spcPct val="0"/>
        </a:spcBef>
        <a:spcAft>
          <a:spcPct val="0"/>
        </a:spcAft>
        <a:defRPr sz="3600" b="1">
          <a:solidFill>
            <a:srgbClr val="002656"/>
          </a:solidFill>
          <a:latin typeface="+mj-lt"/>
          <a:ea typeface="+mj-ea"/>
          <a:cs typeface="+mj-cs"/>
        </a:defRPr>
      </a:lvl1pPr>
      <a:lvl2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2pPr>
      <a:lvl3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3pPr>
      <a:lvl4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4pPr>
      <a:lvl5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5pPr>
      <a:lvl6pPr marL="457200" algn="ctr" rtl="0" fontAlgn="base">
        <a:spcBef>
          <a:spcPct val="0"/>
        </a:spcBef>
        <a:spcAft>
          <a:spcPct val="0"/>
        </a:spcAft>
        <a:defRPr sz="4400">
          <a:solidFill>
            <a:schemeClr val="tx2"/>
          </a:solidFill>
          <a:latin typeface="Times New Roman" pitchFamily="-108" charset="0"/>
        </a:defRPr>
      </a:lvl6pPr>
      <a:lvl7pPr marL="914400" algn="ctr" rtl="0" fontAlgn="base">
        <a:spcBef>
          <a:spcPct val="0"/>
        </a:spcBef>
        <a:spcAft>
          <a:spcPct val="0"/>
        </a:spcAft>
        <a:defRPr sz="4400">
          <a:solidFill>
            <a:schemeClr val="tx2"/>
          </a:solidFill>
          <a:latin typeface="Times New Roman" pitchFamily="-108" charset="0"/>
        </a:defRPr>
      </a:lvl7pPr>
      <a:lvl8pPr marL="1371600" algn="ctr" rtl="0" fontAlgn="base">
        <a:spcBef>
          <a:spcPct val="0"/>
        </a:spcBef>
        <a:spcAft>
          <a:spcPct val="0"/>
        </a:spcAft>
        <a:defRPr sz="4400">
          <a:solidFill>
            <a:schemeClr val="tx2"/>
          </a:solidFill>
          <a:latin typeface="Times New Roman" pitchFamily="-108" charset="0"/>
        </a:defRPr>
      </a:lvl8pPr>
      <a:lvl9pPr marL="1828800" algn="ctr" rtl="0" fontAlgn="base">
        <a:spcBef>
          <a:spcPct val="0"/>
        </a:spcBef>
        <a:spcAft>
          <a:spcPct val="0"/>
        </a:spcAft>
        <a:defRPr sz="4400">
          <a:solidFill>
            <a:schemeClr val="tx2"/>
          </a:solidFill>
          <a:latin typeface="Times New Roman" pitchFamily="-108" charset="0"/>
        </a:defRPr>
      </a:lvl9pPr>
    </p:titleStyle>
    <p:bodyStyle>
      <a:lvl1pPr marL="342900" indent="-342900" algn="l" rtl="0" eaLnBrk="0" fontAlgn="base" hangingPunct="0">
        <a:spcBef>
          <a:spcPct val="20000"/>
        </a:spcBef>
        <a:spcAft>
          <a:spcPct val="0"/>
        </a:spcAft>
        <a:buChar char="•"/>
        <a:defRPr sz="3200">
          <a:solidFill>
            <a:srgbClr val="505153"/>
          </a:solidFill>
          <a:latin typeface="+mn-lt"/>
          <a:ea typeface="+mn-ea"/>
          <a:cs typeface="+mn-cs"/>
        </a:defRPr>
      </a:lvl1pPr>
      <a:lvl2pPr marL="742950" indent="-285750" algn="l" rtl="0" eaLnBrk="0" fontAlgn="base" hangingPunct="0">
        <a:spcBef>
          <a:spcPct val="20000"/>
        </a:spcBef>
        <a:spcAft>
          <a:spcPct val="0"/>
        </a:spcAft>
        <a:buChar char="–"/>
        <a:defRPr sz="2800">
          <a:solidFill>
            <a:srgbClr val="505153"/>
          </a:solidFill>
          <a:latin typeface="+mn-lt"/>
          <a:ea typeface="+mn-ea"/>
        </a:defRPr>
      </a:lvl2pPr>
      <a:lvl3pPr marL="1143000" indent="-228600" algn="l" rtl="0" eaLnBrk="0" fontAlgn="base" hangingPunct="0">
        <a:spcBef>
          <a:spcPct val="20000"/>
        </a:spcBef>
        <a:spcAft>
          <a:spcPct val="0"/>
        </a:spcAft>
        <a:buChar char="•"/>
        <a:defRPr sz="2400">
          <a:solidFill>
            <a:srgbClr val="505153"/>
          </a:solidFill>
          <a:latin typeface="+mn-lt"/>
          <a:ea typeface="+mn-ea"/>
        </a:defRPr>
      </a:lvl3pPr>
      <a:lvl4pPr marL="1600200" indent="-228600" algn="l" rtl="0" eaLnBrk="0" fontAlgn="base" hangingPunct="0">
        <a:spcBef>
          <a:spcPct val="20000"/>
        </a:spcBef>
        <a:spcAft>
          <a:spcPct val="0"/>
        </a:spcAft>
        <a:buChar char="–"/>
        <a:defRPr sz="2000">
          <a:solidFill>
            <a:srgbClr val="505153"/>
          </a:solidFill>
          <a:latin typeface="+mn-lt"/>
          <a:ea typeface="+mn-ea"/>
        </a:defRPr>
      </a:lvl4pPr>
      <a:lvl5pPr marL="2057400" indent="-228600" algn="l" rtl="0" eaLnBrk="0" fontAlgn="base" hangingPunct="0">
        <a:spcBef>
          <a:spcPct val="20000"/>
        </a:spcBef>
        <a:spcAft>
          <a:spcPct val="0"/>
        </a:spcAft>
        <a:buChar char="»"/>
        <a:defRPr sz="2000">
          <a:solidFill>
            <a:srgbClr val="505153"/>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Content Placeholder 2"/>
          <p:cNvSpPr txBox="1">
            <a:spLocks/>
          </p:cNvSpPr>
          <p:nvPr/>
        </p:nvSpPr>
        <p:spPr bwMode="auto">
          <a:xfrm>
            <a:off x="381000" y="1327150"/>
            <a:ext cx="8266113" cy="414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49263">
              <a:defRPr sz="2400">
                <a:solidFill>
                  <a:schemeClr val="tx1"/>
                </a:solidFill>
                <a:latin typeface="Arial" charset="0"/>
                <a:ea typeface="ヒラギノ角ゴ Pro W3" charset="0"/>
                <a:cs typeface="ヒラギノ角ゴ Pro W3" charset="0"/>
              </a:defRPr>
            </a:lvl1pPr>
            <a:lvl2pPr marL="742950" indent="-285750" defTabSz="449263">
              <a:defRPr sz="2400">
                <a:solidFill>
                  <a:schemeClr val="tx1"/>
                </a:solidFill>
                <a:latin typeface="Arial" charset="0"/>
                <a:ea typeface="ヒラギノ角ゴ Pro W3" charset="0"/>
                <a:cs typeface="ヒラギノ角ゴ Pro W3" charset="0"/>
              </a:defRPr>
            </a:lvl2pPr>
            <a:lvl3pPr marL="1143000" indent="-228600" defTabSz="449263">
              <a:defRPr sz="2400">
                <a:solidFill>
                  <a:schemeClr val="tx1"/>
                </a:solidFill>
                <a:latin typeface="Arial" charset="0"/>
                <a:ea typeface="ヒラギノ角ゴ Pro W3" charset="0"/>
                <a:cs typeface="ヒラギノ角ゴ Pro W3" charset="0"/>
              </a:defRPr>
            </a:lvl3pPr>
            <a:lvl4pPr marL="1600200" indent="-228600" defTabSz="449263">
              <a:defRPr sz="2400">
                <a:solidFill>
                  <a:schemeClr val="tx1"/>
                </a:solidFill>
                <a:latin typeface="Arial" charset="0"/>
                <a:ea typeface="ヒラギノ角ゴ Pro W3" charset="0"/>
                <a:cs typeface="ヒラギノ角ゴ Pro W3" charset="0"/>
              </a:defRPr>
            </a:lvl4pPr>
            <a:lvl5pPr marL="2057400" indent="-228600" defTabSz="449263">
              <a:defRPr sz="2400">
                <a:solidFill>
                  <a:schemeClr val="tx1"/>
                </a:solidFill>
                <a:latin typeface="Arial" charset="0"/>
                <a:ea typeface="ヒラギノ角ゴ Pro W3" charset="0"/>
                <a:cs typeface="ヒラギノ角ゴ Pro W3" charset="0"/>
              </a:defRPr>
            </a:lvl5pPr>
            <a:lvl6pPr marL="25146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ctr" eaLnBrk="1" hangingPunct="1">
              <a:spcBef>
                <a:spcPts val="800"/>
              </a:spcBef>
              <a:buClr>
                <a:srgbClr val="000000"/>
              </a:buClr>
              <a:buSzPct val="100000"/>
              <a:buFont typeface="Times New Roman" charset="0"/>
              <a:buNone/>
            </a:pPr>
            <a:r>
              <a:rPr lang="en-US" sz="2600" b="1" dirty="0">
                <a:ea typeface="ＭＳ Ｐゴシック" charset="0"/>
              </a:rPr>
              <a:t>Please note, these are the actual video-recorded proceedings from the live CME event and may include the use of trade names and other raw, unedited content. Select slides from the original presentation are omitted where Research To Practice was unable to obtain permission from the publication source and/or author. Links to view the actual reference materials have been provided for your use in place of any omitted slides.</a:t>
            </a:r>
          </a:p>
        </p:txBody>
      </p:sp>
    </p:spTree>
    <p:extLst>
      <p:ext uri="{BB962C8B-B14F-4D97-AF65-F5344CB8AC3E}">
        <p14:creationId xmlns:p14="http://schemas.microsoft.com/office/powerpoint/2010/main" val="422490582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80" descr="5MJC_Spiegel_Curves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000" y="2427288"/>
            <a:ext cx="79375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9" name="Rectangle 2"/>
          <p:cNvSpPr>
            <a:spLocks noChangeArrowheads="1"/>
          </p:cNvSpPr>
          <p:nvPr/>
        </p:nvSpPr>
        <p:spPr bwMode="auto">
          <a:xfrm>
            <a:off x="171450" y="6264275"/>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p>
            <a:endParaRPr lang="en-US"/>
          </a:p>
        </p:txBody>
      </p:sp>
      <p:sp>
        <p:nvSpPr>
          <p:cNvPr id="50181" name="Rectangle 4"/>
          <p:cNvSpPr>
            <a:spLocks noGrp="1" noChangeArrowheads="1"/>
          </p:cNvSpPr>
          <p:nvPr>
            <p:ph type="title"/>
          </p:nvPr>
        </p:nvSpPr>
        <p:spPr>
          <a:xfrm>
            <a:off x="125413" y="0"/>
            <a:ext cx="8883650" cy="1447800"/>
          </a:xfrm>
        </p:spPr>
        <p:txBody>
          <a:bodyPr>
            <a:normAutofit/>
          </a:bodyPr>
          <a:lstStyle/>
          <a:p>
            <a:r>
              <a:rPr lang="en-US" sz="4000" b="1" dirty="0">
                <a:solidFill>
                  <a:srgbClr val="FFFF00"/>
                </a:solidFill>
              </a:rPr>
              <a:t>Efficacy in ITT Population</a:t>
            </a:r>
            <a:endParaRPr lang="en-GB" sz="4000" b="1" dirty="0">
              <a:solidFill>
                <a:srgbClr val="FFFF00"/>
              </a:solidFill>
            </a:endParaRPr>
          </a:p>
        </p:txBody>
      </p:sp>
      <p:sp>
        <p:nvSpPr>
          <p:cNvPr id="50182" name="Text Box 33"/>
          <p:cNvSpPr txBox="1">
            <a:spLocks noChangeArrowheads="1"/>
          </p:cNvSpPr>
          <p:nvPr/>
        </p:nvSpPr>
        <p:spPr bwMode="auto">
          <a:xfrm rot="-5400000">
            <a:off x="-1219994" y="3934619"/>
            <a:ext cx="3227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a:spcBef>
                <a:spcPct val="50000"/>
              </a:spcBef>
            </a:pPr>
            <a:r>
              <a:rPr lang="en-US" sz="1300" b="1" dirty="0">
                <a:solidFill>
                  <a:srgbClr val="FFFFFF"/>
                </a:solidFill>
                <a:latin typeface="Verdana" charset="0"/>
              </a:rPr>
              <a:t>Probability of Progression Free</a:t>
            </a:r>
          </a:p>
        </p:txBody>
      </p:sp>
      <p:sp>
        <p:nvSpPr>
          <p:cNvPr id="50183" name="Text Box 34"/>
          <p:cNvSpPr txBox="1">
            <a:spLocks noChangeArrowheads="1"/>
          </p:cNvSpPr>
          <p:nvPr/>
        </p:nvSpPr>
        <p:spPr bwMode="auto">
          <a:xfrm rot="-5400000">
            <a:off x="3198018" y="4069557"/>
            <a:ext cx="29511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a:spcBef>
                <a:spcPct val="50000"/>
              </a:spcBef>
            </a:pPr>
            <a:r>
              <a:rPr lang="en-US" sz="1400" b="1">
                <a:solidFill>
                  <a:srgbClr val="FFFFFF"/>
                </a:solidFill>
                <a:latin typeface="Verdana" charset="0"/>
              </a:rPr>
              <a:t>Probability of Survival</a:t>
            </a:r>
          </a:p>
        </p:txBody>
      </p:sp>
      <p:sp>
        <p:nvSpPr>
          <p:cNvPr id="50184" name="Text Box 35"/>
          <p:cNvSpPr txBox="1">
            <a:spLocks noChangeArrowheads="1"/>
          </p:cNvSpPr>
          <p:nvPr/>
        </p:nvSpPr>
        <p:spPr bwMode="auto">
          <a:xfrm>
            <a:off x="381000" y="2286000"/>
            <a:ext cx="533400" cy="351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r">
              <a:lnSpc>
                <a:spcPct val="125000"/>
              </a:lnSpc>
              <a:spcBef>
                <a:spcPct val="195000"/>
              </a:spcBef>
            </a:pPr>
            <a:r>
              <a:rPr lang="en-US" sz="1300" b="1">
                <a:solidFill>
                  <a:srgbClr val="FFFFFF"/>
                </a:solidFill>
              </a:rPr>
              <a:t>1.0</a:t>
            </a:r>
          </a:p>
          <a:p>
            <a:pPr algn="r">
              <a:lnSpc>
                <a:spcPct val="125000"/>
              </a:lnSpc>
              <a:spcBef>
                <a:spcPct val="195000"/>
              </a:spcBef>
            </a:pPr>
            <a:r>
              <a:rPr lang="en-US" sz="1300" b="1">
                <a:solidFill>
                  <a:srgbClr val="FFFFFF"/>
                </a:solidFill>
              </a:rPr>
              <a:t>0.8</a:t>
            </a:r>
          </a:p>
          <a:p>
            <a:pPr algn="r">
              <a:lnSpc>
                <a:spcPct val="125000"/>
              </a:lnSpc>
              <a:spcBef>
                <a:spcPct val="195000"/>
              </a:spcBef>
            </a:pPr>
            <a:r>
              <a:rPr lang="en-US" sz="1300" b="1">
                <a:solidFill>
                  <a:srgbClr val="FFFFFF"/>
                </a:solidFill>
              </a:rPr>
              <a:t>0.6</a:t>
            </a:r>
          </a:p>
          <a:p>
            <a:pPr algn="r">
              <a:lnSpc>
                <a:spcPct val="125000"/>
              </a:lnSpc>
              <a:spcBef>
                <a:spcPct val="195000"/>
              </a:spcBef>
            </a:pPr>
            <a:r>
              <a:rPr lang="en-US" sz="1300" b="1">
                <a:solidFill>
                  <a:srgbClr val="FFFFFF"/>
                </a:solidFill>
              </a:rPr>
              <a:t>0.4</a:t>
            </a:r>
          </a:p>
          <a:p>
            <a:pPr algn="r">
              <a:lnSpc>
                <a:spcPct val="125000"/>
              </a:lnSpc>
              <a:spcBef>
                <a:spcPct val="195000"/>
              </a:spcBef>
            </a:pPr>
            <a:r>
              <a:rPr lang="en-US" sz="1300" b="1">
                <a:solidFill>
                  <a:srgbClr val="FFFFFF"/>
                </a:solidFill>
              </a:rPr>
              <a:t>0.2</a:t>
            </a:r>
          </a:p>
          <a:p>
            <a:pPr algn="r">
              <a:lnSpc>
                <a:spcPct val="125000"/>
              </a:lnSpc>
              <a:spcBef>
                <a:spcPct val="195000"/>
              </a:spcBef>
            </a:pPr>
            <a:r>
              <a:rPr lang="en-US" sz="1300" b="1">
                <a:solidFill>
                  <a:srgbClr val="FFFFFF"/>
                </a:solidFill>
              </a:rPr>
              <a:t>0.0</a:t>
            </a:r>
          </a:p>
        </p:txBody>
      </p:sp>
      <p:sp>
        <p:nvSpPr>
          <p:cNvPr id="50185" name="Rectangle 36"/>
          <p:cNvSpPr>
            <a:spLocks noChangeArrowheads="1"/>
          </p:cNvSpPr>
          <p:nvPr/>
        </p:nvSpPr>
        <p:spPr bwMode="auto">
          <a:xfrm>
            <a:off x="990600" y="1435100"/>
            <a:ext cx="3733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800" b="1" dirty="0">
                <a:latin typeface="Verdana" charset="0"/>
              </a:rPr>
              <a:t>PFS: HR = 1.09</a:t>
            </a:r>
            <a:endParaRPr lang="en-US" sz="1800" b="1" u="sng" dirty="0">
              <a:latin typeface="Verdana" charset="0"/>
            </a:endParaRPr>
          </a:p>
        </p:txBody>
      </p:sp>
      <p:sp>
        <p:nvSpPr>
          <p:cNvPr id="50186" name="Rectangle 37"/>
          <p:cNvSpPr>
            <a:spLocks noChangeArrowheads="1"/>
          </p:cNvSpPr>
          <p:nvPr/>
        </p:nvSpPr>
        <p:spPr bwMode="auto">
          <a:xfrm>
            <a:off x="5410200" y="1422400"/>
            <a:ext cx="3429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800" b="1" dirty="0">
                <a:solidFill>
                  <a:srgbClr val="FFFFFF"/>
                </a:solidFill>
                <a:latin typeface="Verdana" charset="0"/>
              </a:rPr>
              <a:t>OS: HR = 0.8</a:t>
            </a:r>
          </a:p>
        </p:txBody>
      </p:sp>
      <p:sp>
        <p:nvSpPr>
          <p:cNvPr id="50187" name="Text Box 38"/>
          <p:cNvSpPr txBox="1">
            <a:spLocks noChangeArrowheads="1"/>
          </p:cNvSpPr>
          <p:nvPr/>
        </p:nvSpPr>
        <p:spPr bwMode="auto">
          <a:xfrm>
            <a:off x="914400" y="6070600"/>
            <a:ext cx="3505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a:spcBef>
                <a:spcPct val="50000"/>
              </a:spcBef>
            </a:pPr>
            <a:r>
              <a:rPr lang="en-US" sz="1400" b="1" dirty="0">
                <a:solidFill>
                  <a:srgbClr val="FFFFFF"/>
                </a:solidFill>
                <a:latin typeface="Verdana" charset="0"/>
              </a:rPr>
              <a:t>Time to Progression (months)</a:t>
            </a:r>
          </a:p>
        </p:txBody>
      </p:sp>
      <p:sp>
        <p:nvSpPr>
          <p:cNvPr id="50188" name="Text Box 39"/>
          <p:cNvSpPr txBox="1">
            <a:spLocks noChangeArrowheads="1"/>
          </p:cNvSpPr>
          <p:nvPr/>
        </p:nvSpPr>
        <p:spPr bwMode="auto">
          <a:xfrm>
            <a:off x="812800" y="5727700"/>
            <a:ext cx="38433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50000"/>
              </a:spcBef>
            </a:pPr>
            <a:r>
              <a:rPr lang="en-US" sz="1400" b="1" dirty="0">
                <a:solidFill>
                  <a:srgbClr val="FFFFFF"/>
                </a:solidFill>
              </a:rPr>
              <a:t>0          3         6          9        12         15       18</a:t>
            </a:r>
          </a:p>
        </p:txBody>
      </p:sp>
      <p:sp>
        <p:nvSpPr>
          <p:cNvPr id="50189" name="Text Box 40"/>
          <p:cNvSpPr txBox="1">
            <a:spLocks noChangeArrowheads="1"/>
          </p:cNvSpPr>
          <p:nvPr/>
        </p:nvSpPr>
        <p:spPr bwMode="auto">
          <a:xfrm>
            <a:off x="5384800" y="6108700"/>
            <a:ext cx="3505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a:spcBef>
                <a:spcPct val="50000"/>
              </a:spcBef>
            </a:pPr>
            <a:r>
              <a:rPr lang="en-US" sz="1400" b="1">
                <a:solidFill>
                  <a:srgbClr val="FFFFFF"/>
                </a:solidFill>
                <a:latin typeface="Verdana" charset="0"/>
              </a:rPr>
              <a:t>Overall Survival (months)</a:t>
            </a:r>
          </a:p>
        </p:txBody>
      </p:sp>
      <p:sp>
        <p:nvSpPr>
          <p:cNvPr id="50190" name="Text Box 42"/>
          <p:cNvSpPr txBox="1">
            <a:spLocks noChangeArrowheads="1"/>
          </p:cNvSpPr>
          <p:nvPr/>
        </p:nvSpPr>
        <p:spPr bwMode="auto">
          <a:xfrm>
            <a:off x="5110163" y="5715000"/>
            <a:ext cx="398303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50000"/>
              </a:spcBef>
            </a:pPr>
            <a:r>
              <a:rPr lang="en-US" sz="1400" b="1" dirty="0">
                <a:solidFill>
                  <a:srgbClr val="FFFFFF"/>
                </a:solidFill>
              </a:rPr>
              <a:t>0       3         6        9       12      15      18       21</a:t>
            </a:r>
          </a:p>
        </p:txBody>
      </p:sp>
      <p:graphicFrame>
        <p:nvGraphicFramePr>
          <p:cNvPr id="495659" name="Group 43"/>
          <p:cNvGraphicFramePr>
            <a:graphicFrameLocks noGrp="1"/>
          </p:cNvGraphicFramePr>
          <p:nvPr>
            <p:extLst>
              <p:ext uri="{D42A27DB-BD31-4B8C-83A1-F6EECF244321}">
                <p14:modId xmlns:p14="http://schemas.microsoft.com/office/powerpoint/2010/main" val="3929662043"/>
              </p:ext>
            </p:extLst>
          </p:nvPr>
        </p:nvGraphicFramePr>
        <p:xfrm>
          <a:off x="1320800" y="1879600"/>
          <a:ext cx="3327400" cy="681038"/>
        </p:xfrm>
        <a:graphic>
          <a:graphicData uri="http://schemas.openxmlformats.org/drawingml/2006/table">
            <a:tbl>
              <a:tblPr/>
              <a:tblGrid>
                <a:gridCol w="1155700"/>
                <a:gridCol w="1062038"/>
                <a:gridCol w="1109662"/>
              </a:tblGrid>
              <a:tr h="468313">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pPr>
                      <a:endParaRPr kumimoji="0" lang="en-US" sz="1200" b="0" i="0" u="none" strike="noStrike" cap="none" normalizeH="0" baseline="0">
                        <a:ln>
                          <a:noFill/>
                        </a:ln>
                        <a:solidFill>
                          <a:schemeClr val="bg2"/>
                        </a:solidFill>
                        <a:effectLst/>
                        <a:latin typeface="Verdana" charset="0"/>
                        <a:ea typeface="ＭＳ Ｐゴシック" charset="0"/>
                        <a:cs typeface="ＭＳ Ｐゴシック" charset="0"/>
                      </a:endParaRPr>
                    </a:p>
                  </a:txBody>
                  <a:tcPr marL="0" marR="0" marT="0" marB="0" horzOverflow="overflow">
                    <a:lnL>
                      <a:noFill/>
                    </a:lnL>
                    <a:lnR>
                      <a:noFill/>
                    </a:lnR>
                    <a:lnT>
                      <a:noFill/>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200" b="1" i="0" u="none" strike="noStrike" cap="none" normalizeH="0" baseline="0">
                          <a:ln>
                            <a:noFill/>
                          </a:ln>
                          <a:solidFill>
                            <a:srgbClr val="A1CC30"/>
                          </a:solidFill>
                          <a:effectLst/>
                          <a:latin typeface="Verdana" charset="0"/>
                          <a:ea typeface="ＭＳ Ｐゴシック" charset="0"/>
                          <a:cs typeface="ＭＳ Ｐゴシック" charset="0"/>
                        </a:rPr>
                        <a:t>Placebo + erlotinib</a:t>
                      </a:r>
                      <a:endParaRPr kumimoji="0" lang="en-US" sz="1200" b="0" i="0" u="none" strike="noStrike" cap="none" normalizeH="0" baseline="0">
                        <a:ln>
                          <a:noFill/>
                        </a:ln>
                        <a:solidFill>
                          <a:schemeClr val="bg2"/>
                        </a:solidFill>
                        <a:effectLst/>
                        <a:latin typeface="Verdana" charset="0"/>
                        <a:ea typeface="ＭＳ Ｐゴシック" charset="0"/>
                        <a:cs typeface="ＭＳ Ｐゴシック" charset="0"/>
                      </a:endParaRPr>
                    </a:p>
                  </a:txBody>
                  <a:tcPr marL="0" marR="0" marT="0" marB="0" horzOverflow="overflow">
                    <a:lnL>
                      <a:noFill/>
                    </a:lnL>
                    <a:lnR>
                      <a:noFill/>
                    </a:lnR>
                    <a:lnT>
                      <a:noFill/>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200" b="1" i="0" u="none" strike="noStrike" cap="none" normalizeH="0" baseline="0">
                          <a:ln>
                            <a:noFill/>
                          </a:ln>
                          <a:solidFill>
                            <a:srgbClr val="F25920"/>
                          </a:solidFill>
                          <a:effectLst/>
                          <a:latin typeface="Verdana" charset="0"/>
                          <a:ea typeface="ＭＳ Ｐゴシック" charset="0"/>
                          <a:cs typeface="ＭＳ Ｐゴシック" charset="0"/>
                        </a:rPr>
                        <a:t>MetMAb +</a:t>
                      </a:r>
                    </a:p>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200" b="1" i="0" u="none" strike="noStrike" cap="none" normalizeH="0" baseline="0">
                          <a:ln>
                            <a:noFill/>
                          </a:ln>
                          <a:solidFill>
                            <a:srgbClr val="F25920"/>
                          </a:solidFill>
                          <a:effectLst/>
                          <a:latin typeface="Verdana" charset="0"/>
                          <a:ea typeface="ＭＳ Ｐゴシック" charset="0"/>
                          <a:cs typeface="ＭＳ Ｐゴシック" charset="0"/>
                        </a:rPr>
                        <a:t>erlotinib</a:t>
                      </a:r>
                      <a:endParaRPr kumimoji="0" lang="en-US" sz="1200" b="0" i="0" u="none" strike="noStrike" cap="none" normalizeH="0" baseline="0">
                        <a:ln>
                          <a:noFill/>
                        </a:ln>
                        <a:solidFill>
                          <a:schemeClr val="bg2"/>
                        </a:solidFill>
                        <a:effectLst/>
                        <a:latin typeface="Verdana" charset="0"/>
                        <a:ea typeface="ＭＳ Ｐゴシック" charset="0"/>
                        <a:cs typeface="ＭＳ Ｐゴシック" charset="0"/>
                      </a:endParaRPr>
                    </a:p>
                  </a:txBody>
                  <a:tcPr marL="0" marR="0" marT="0" marB="0" horzOverflow="overflow">
                    <a:lnL>
                      <a:noFill/>
                    </a:lnL>
                    <a:lnR>
                      <a:noFill/>
                    </a:lnR>
                    <a:lnT>
                      <a:noFill/>
                    </a:lnT>
                    <a:lnB w="12700" cap="flat" cmpd="sng" algn="ctr">
                      <a:solidFill>
                        <a:schemeClr val="bg2"/>
                      </a:solidFill>
                      <a:prstDash val="solid"/>
                      <a:round/>
                      <a:headEnd type="none" w="med" len="med"/>
                      <a:tailEnd type="none" w="med" len="med"/>
                    </a:lnB>
                    <a:lnTlToBr>
                      <a:noFill/>
                    </a:lnTlToBr>
                    <a:lnBlToTr>
                      <a:noFill/>
                    </a:lnBlToTr>
                    <a:noFill/>
                  </a:tcPr>
                </a:tc>
              </a:tr>
              <a:tr h="212725">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200" b="0" i="0" u="none" strike="noStrike" cap="none" normalizeH="0" baseline="0">
                          <a:ln>
                            <a:noFill/>
                          </a:ln>
                          <a:solidFill>
                            <a:srgbClr val="FFFFFF"/>
                          </a:solidFill>
                          <a:effectLst/>
                          <a:latin typeface="Verdana" charset="0"/>
                          <a:ea typeface="ＭＳ Ｐゴシック" charset="0"/>
                          <a:cs typeface="ＭＳ Ｐゴシック" charset="0"/>
                        </a:rPr>
                        <a:t>Median (mo)</a:t>
                      </a:r>
                    </a:p>
                  </a:txBody>
                  <a:tcPr marL="0" marR="0" marT="0" marB="0" horzOverflow="overflow">
                    <a:lnL>
                      <a:noFill/>
                    </a:lnL>
                    <a:lnR>
                      <a:noFill/>
                    </a:lnR>
                    <a:lnT w="12700" cap="flat" cmpd="sng" algn="ctr">
                      <a:solidFill>
                        <a:schemeClr val="bg2"/>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200" b="0" i="0" u="none" strike="noStrike" cap="none" normalizeH="0" baseline="0" dirty="0">
                          <a:ln>
                            <a:noFill/>
                          </a:ln>
                          <a:solidFill>
                            <a:srgbClr val="FFFFFF"/>
                          </a:solidFill>
                          <a:effectLst/>
                          <a:latin typeface="Verdana" charset="0"/>
                          <a:ea typeface="ＭＳ Ｐゴシック" charset="0"/>
                          <a:cs typeface="ＭＳ Ｐゴシック" charset="0"/>
                        </a:rPr>
                        <a:t>2.6</a:t>
                      </a:r>
                    </a:p>
                  </a:txBody>
                  <a:tcPr marL="0" marR="0" marT="0" marB="0" anchor="ctr" horzOverflow="overflow">
                    <a:lnL>
                      <a:noFill/>
                    </a:lnL>
                    <a:lnR>
                      <a:noFill/>
                    </a:lnR>
                    <a:lnT w="12700" cap="flat" cmpd="sng" algn="ctr">
                      <a:solidFill>
                        <a:schemeClr val="bg2"/>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200" b="0" i="0" u="none" strike="noStrike" cap="none" normalizeH="0" baseline="0" dirty="0">
                          <a:ln>
                            <a:noFill/>
                          </a:ln>
                          <a:solidFill>
                            <a:srgbClr val="FFFFFF"/>
                          </a:solidFill>
                          <a:effectLst/>
                          <a:latin typeface="Verdana" charset="0"/>
                          <a:ea typeface="ＭＳ Ｐゴシック" charset="0"/>
                          <a:cs typeface="ＭＳ Ｐゴシック" charset="0"/>
                        </a:rPr>
                        <a:t>2.2</a:t>
                      </a:r>
                    </a:p>
                  </a:txBody>
                  <a:tcPr marL="0" marR="0" marT="0" marB="0" anchor="ctr" horzOverflow="overflow">
                    <a:lnL>
                      <a:noFill/>
                    </a:lnL>
                    <a:lnR>
                      <a:noFill/>
                    </a:lnR>
                    <a:lnT w="12700" cap="flat" cmpd="sng" algn="ctr">
                      <a:solidFill>
                        <a:schemeClr val="bg2"/>
                      </a:solidFill>
                      <a:prstDash val="solid"/>
                      <a:round/>
                      <a:headEnd type="none" w="med" len="med"/>
                      <a:tailEnd type="none" w="med" len="med"/>
                    </a:lnT>
                    <a:lnB>
                      <a:noFill/>
                    </a:lnB>
                    <a:lnTlToBr>
                      <a:noFill/>
                    </a:lnTlToBr>
                    <a:lnBlToTr>
                      <a:noFill/>
                    </a:lnBlToTr>
                    <a:noFill/>
                  </a:tcPr>
                </a:tc>
              </a:tr>
            </a:tbl>
          </a:graphicData>
        </a:graphic>
      </p:graphicFrame>
      <p:graphicFrame>
        <p:nvGraphicFramePr>
          <p:cNvPr id="495677" name="Group 61"/>
          <p:cNvGraphicFramePr>
            <a:graphicFrameLocks noGrp="1"/>
          </p:cNvGraphicFramePr>
          <p:nvPr>
            <p:extLst>
              <p:ext uri="{D42A27DB-BD31-4B8C-83A1-F6EECF244321}">
                <p14:modId xmlns:p14="http://schemas.microsoft.com/office/powerpoint/2010/main" val="2953757995"/>
              </p:ext>
            </p:extLst>
          </p:nvPr>
        </p:nvGraphicFramePr>
        <p:xfrm>
          <a:off x="5626100" y="1879600"/>
          <a:ext cx="3340100" cy="681038"/>
        </p:xfrm>
        <a:graphic>
          <a:graphicData uri="http://schemas.openxmlformats.org/drawingml/2006/table">
            <a:tbl>
              <a:tblPr/>
              <a:tblGrid>
                <a:gridCol w="1189038"/>
                <a:gridCol w="1036637"/>
                <a:gridCol w="1114425"/>
              </a:tblGrid>
              <a:tr h="468313">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pPr>
                      <a:endParaRPr kumimoji="0" lang="en-US" sz="1200" b="0" i="0" u="none" strike="noStrike" cap="none" normalizeH="0" baseline="0">
                        <a:ln>
                          <a:noFill/>
                        </a:ln>
                        <a:solidFill>
                          <a:schemeClr val="bg2"/>
                        </a:solidFill>
                        <a:effectLst/>
                        <a:latin typeface="Verdana" charset="0"/>
                        <a:ea typeface="ＭＳ Ｐゴシック" charset="0"/>
                        <a:cs typeface="ＭＳ Ｐゴシック" charset="0"/>
                      </a:endParaRPr>
                    </a:p>
                  </a:txBody>
                  <a:tcPr marL="0" marR="0" marT="0" marB="0" horzOverflow="overflow">
                    <a:lnL>
                      <a:noFill/>
                    </a:lnL>
                    <a:lnR>
                      <a:noFill/>
                    </a:lnR>
                    <a:lnT>
                      <a:noFill/>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200" b="1" i="0" u="none" strike="noStrike" cap="none" normalizeH="0" baseline="0">
                          <a:ln>
                            <a:noFill/>
                          </a:ln>
                          <a:solidFill>
                            <a:srgbClr val="A1CC30"/>
                          </a:solidFill>
                          <a:effectLst/>
                          <a:latin typeface="Verdana" charset="0"/>
                          <a:ea typeface="ＭＳ Ｐゴシック" charset="0"/>
                          <a:cs typeface="ＭＳ Ｐゴシック" charset="0"/>
                        </a:rPr>
                        <a:t>Placebo + erlotinib</a:t>
                      </a:r>
                      <a:endParaRPr kumimoji="0" lang="en-US" sz="1200" b="0" i="0" u="none" strike="noStrike" cap="none" normalizeH="0" baseline="0">
                        <a:ln>
                          <a:noFill/>
                        </a:ln>
                        <a:solidFill>
                          <a:schemeClr val="bg2"/>
                        </a:solidFill>
                        <a:effectLst/>
                        <a:latin typeface="Verdana" charset="0"/>
                        <a:ea typeface="ＭＳ Ｐゴシック" charset="0"/>
                        <a:cs typeface="ＭＳ Ｐゴシック" charset="0"/>
                      </a:endParaRPr>
                    </a:p>
                  </a:txBody>
                  <a:tcPr marL="0" marR="0" marT="0" marB="0" horzOverflow="overflow">
                    <a:lnL>
                      <a:noFill/>
                    </a:lnL>
                    <a:lnR>
                      <a:noFill/>
                    </a:lnR>
                    <a:lnT>
                      <a:noFill/>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200" b="1" i="0" u="none" strike="noStrike" cap="none" normalizeH="0" baseline="0">
                          <a:ln>
                            <a:noFill/>
                          </a:ln>
                          <a:solidFill>
                            <a:srgbClr val="F25920"/>
                          </a:solidFill>
                          <a:effectLst/>
                          <a:latin typeface="Verdana" charset="0"/>
                          <a:ea typeface="ＭＳ Ｐゴシック" charset="0"/>
                          <a:cs typeface="ＭＳ Ｐゴシック" charset="0"/>
                        </a:rPr>
                        <a:t>MetMAb +</a:t>
                      </a:r>
                    </a:p>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200" b="1" i="0" u="none" strike="noStrike" cap="none" normalizeH="0" baseline="0">
                          <a:ln>
                            <a:noFill/>
                          </a:ln>
                          <a:solidFill>
                            <a:srgbClr val="F25920"/>
                          </a:solidFill>
                          <a:effectLst/>
                          <a:latin typeface="Verdana" charset="0"/>
                          <a:ea typeface="ＭＳ Ｐゴシック" charset="0"/>
                          <a:cs typeface="ＭＳ Ｐゴシック" charset="0"/>
                        </a:rPr>
                        <a:t>erlotinib</a:t>
                      </a:r>
                      <a:endParaRPr kumimoji="0" lang="en-US" sz="1200" b="0" i="0" u="none" strike="noStrike" cap="none" normalizeH="0" baseline="0">
                        <a:ln>
                          <a:noFill/>
                        </a:ln>
                        <a:solidFill>
                          <a:schemeClr val="bg2"/>
                        </a:solidFill>
                        <a:effectLst/>
                        <a:latin typeface="Verdana" charset="0"/>
                        <a:ea typeface="ＭＳ Ｐゴシック" charset="0"/>
                        <a:cs typeface="ＭＳ Ｐゴシック" charset="0"/>
                      </a:endParaRPr>
                    </a:p>
                  </a:txBody>
                  <a:tcPr marL="0" marR="0" marT="0" marB="0" horzOverflow="overflow">
                    <a:lnL>
                      <a:noFill/>
                    </a:lnL>
                    <a:lnR>
                      <a:noFill/>
                    </a:lnR>
                    <a:lnT>
                      <a:noFill/>
                    </a:lnT>
                    <a:lnB w="12700" cap="flat" cmpd="sng" algn="ctr">
                      <a:solidFill>
                        <a:schemeClr val="bg2"/>
                      </a:solidFill>
                      <a:prstDash val="solid"/>
                      <a:round/>
                      <a:headEnd type="none" w="med" len="med"/>
                      <a:tailEnd type="none" w="med" len="med"/>
                    </a:lnB>
                    <a:lnTlToBr>
                      <a:noFill/>
                    </a:lnTlToBr>
                    <a:lnBlToTr>
                      <a:noFill/>
                    </a:lnBlToTr>
                    <a:noFill/>
                  </a:tcPr>
                </a:tc>
              </a:tr>
              <a:tr h="212725">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200" b="0" i="0" u="none" strike="noStrike" cap="none" normalizeH="0" baseline="0">
                          <a:ln>
                            <a:noFill/>
                          </a:ln>
                          <a:solidFill>
                            <a:srgbClr val="FFFFFF"/>
                          </a:solidFill>
                          <a:effectLst/>
                          <a:latin typeface="Verdana" charset="0"/>
                          <a:ea typeface="ＭＳ Ｐゴシック" charset="0"/>
                          <a:cs typeface="ＭＳ Ｐゴシック" charset="0"/>
                        </a:rPr>
                        <a:t>Median (mo)</a:t>
                      </a:r>
                    </a:p>
                  </a:txBody>
                  <a:tcPr marL="0" marR="0" marT="0" marB="0" horzOverflow="overflow">
                    <a:lnL>
                      <a:noFill/>
                    </a:lnL>
                    <a:lnR>
                      <a:noFill/>
                    </a:lnR>
                    <a:lnT w="12700" cap="flat" cmpd="sng" algn="ctr">
                      <a:solidFill>
                        <a:schemeClr val="bg2"/>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200" b="0" i="0" u="none" strike="noStrike" cap="none" normalizeH="0" baseline="0">
                          <a:ln>
                            <a:noFill/>
                          </a:ln>
                          <a:solidFill>
                            <a:srgbClr val="FFFFFF"/>
                          </a:solidFill>
                          <a:effectLst/>
                          <a:latin typeface="Verdana" charset="0"/>
                          <a:ea typeface="ＭＳ Ｐゴシック" charset="0"/>
                          <a:cs typeface="ＭＳ Ｐゴシック" charset="0"/>
                        </a:rPr>
                        <a:t>7.4</a:t>
                      </a:r>
                    </a:p>
                  </a:txBody>
                  <a:tcPr marL="0" marR="0" marT="0" marB="0" anchor="ctr" horzOverflow="overflow">
                    <a:lnL>
                      <a:noFill/>
                    </a:lnL>
                    <a:lnR>
                      <a:noFill/>
                    </a:lnR>
                    <a:lnT w="12700" cap="flat" cmpd="sng" algn="ctr">
                      <a:solidFill>
                        <a:schemeClr val="bg2"/>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200" b="0" i="0" u="none" strike="noStrike" cap="none" normalizeH="0" baseline="0" dirty="0">
                          <a:ln>
                            <a:noFill/>
                          </a:ln>
                          <a:solidFill>
                            <a:srgbClr val="FFFFFF"/>
                          </a:solidFill>
                          <a:effectLst/>
                          <a:latin typeface="Verdana" charset="0"/>
                          <a:ea typeface="ＭＳ Ｐゴシック" charset="0"/>
                          <a:cs typeface="ＭＳ Ｐゴシック" charset="0"/>
                        </a:rPr>
                        <a:t>8.9</a:t>
                      </a:r>
                    </a:p>
                  </a:txBody>
                  <a:tcPr marL="0" marR="0" marT="0" marB="0" anchor="ctr" horzOverflow="overflow">
                    <a:lnL>
                      <a:noFill/>
                    </a:lnL>
                    <a:lnR>
                      <a:noFill/>
                    </a:lnR>
                    <a:lnT w="12700" cap="flat" cmpd="sng" algn="ctr">
                      <a:solidFill>
                        <a:schemeClr val="bg2"/>
                      </a:solidFill>
                      <a:prstDash val="solid"/>
                      <a:round/>
                      <a:headEnd type="none" w="med" len="med"/>
                      <a:tailEnd type="none" w="med" len="med"/>
                    </a:lnT>
                    <a:lnB>
                      <a:noFill/>
                    </a:lnB>
                    <a:lnTlToBr>
                      <a:noFill/>
                    </a:lnTlToBr>
                    <a:lnBlToTr>
                      <a:noFill/>
                    </a:lnBlToTr>
                    <a:noFill/>
                  </a:tcPr>
                </a:tc>
              </a:tr>
            </a:tbl>
          </a:graphicData>
        </a:graphic>
      </p:graphicFrame>
      <p:sp>
        <p:nvSpPr>
          <p:cNvPr id="50207" name="Text Box 79"/>
          <p:cNvSpPr txBox="1">
            <a:spLocks noChangeArrowheads="1"/>
          </p:cNvSpPr>
          <p:nvPr/>
        </p:nvSpPr>
        <p:spPr bwMode="auto">
          <a:xfrm>
            <a:off x="4800600" y="2286000"/>
            <a:ext cx="482600" cy="351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r">
              <a:lnSpc>
                <a:spcPct val="125000"/>
              </a:lnSpc>
              <a:spcBef>
                <a:spcPct val="195000"/>
              </a:spcBef>
            </a:pPr>
            <a:r>
              <a:rPr lang="en-US" sz="1300" b="1" dirty="0">
                <a:solidFill>
                  <a:srgbClr val="FFFFFF"/>
                </a:solidFill>
              </a:rPr>
              <a:t>1.0</a:t>
            </a:r>
          </a:p>
          <a:p>
            <a:pPr algn="r">
              <a:lnSpc>
                <a:spcPct val="125000"/>
              </a:lnSpc>
              <a:spcBef>
                <a:spcPct val="195000"/>
              </a:spcBef>
            </a:pPr>
            <a:r>
              <a:rPr lang="en-US" sz="1300" b="1" dirty="0">
                <a:solidFill>
                  <a:srgbClr val="FFFFFF"/>
                </a:solidFill>
              </a:rPr>
              <a:t>0.8</a:t>
            </a:r>
          </a:p>
          <a:p>
            <a:pPr algn="r">
              <a:lnSpc>
                <a:spcPct val="125000"/>
              </a:lnSpc>
              <a:spcBef>
                <a:spcPct val="195000"/>
              </a:spcBef>
            </a:pPr>
            <a:r>
              <a:rPr lang="en-US" sz="1300" b="1" dirty="0">
                <a:solidFill>
                  <a:srgbClr val="FFFFFF"/>
                </a:solidFill>
              </a:rPr>
              <a:t>0.6</a:t>
            </a:r>
          </a:p>
          <a:p>
            <a:pPr algn="r">
              <a:lnSpc>
                <a:spcPct val="125000"/>
              </a:lnSpc>
              <a:spcBef>
                <a:spcPct val="195000"/>
              </a:spcBef>
            </a:pPr>
            <a:r>
              <a:rPr lang="en-US" sz="1300" b="1" dirty="0">
                <a:solidFill>
                  <a:srgbClr val="FFFFFF"/>
                </a:solidFill>
              </a:rPr>
              <a:t>0.4</a:t>
            </a:r>
          </a:p>
          <a:p>
            <a:pPr algn="r">
              <a:lnSpc>
                <a:spcPct val="125000"/>
              </a:lnSpc>
              <a:spcBef>
                <a:spcPct val="195000"/>
              </a:spcBef>
            </a:pPr>
            <a:r>
              <a:rPr lang="en-US" sz="1300" b="1" dirty="0">
                <a:solidFill>
                  <a:srgbClr val="FFFFFF"/>
                </a:solidFill>
              </a:rPr>
              <a:t>0.2</a:t>
            </a:r>
          </a:p>
          <a:p>
            <a:pPr algn="r">
              <a:lnSpc>
                <a:spcPct val="125000"/>
              </a:lnSpc>
              <a:spcBef>
                <a:spcPct val="195000"/>
              </a:spcBef>
            </a:pPr>
            <a:r>
              <a:rPr lang="en-US" sz="1300" b="1" dirty="0">
                <a:solidFill>
                  <a:srgbClr val="FFFFFF"/>
                </a:solidFill>
              </a:rPr>
              <a:t>0.0</a:t>
            </a:r>
          </a:p>
        </p:txBody>
      </p:sp>
      <p:sp>
        <p:nvSpPr>
          <p:cNvPr id="18" name="Rectangle 3"/>
          <p:cNvSpPr>
            <a:spLocks noChangeArrowheads="1"/>
          </p:cNvSpPr>
          <p:nvPr/>
        </p:nvSpPr>
        <p:spPr bwMode="auto">
          <a:xfrm>
            <a:off x="172281" y="6400800"/>
            <a:ext cx="6296459"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p>
            <a:r>
              <a:rPr lang="en-US" sz="1700" dirty="0">
                <a:latin typeface="Calibri"/>
                <a:cs typeface="Calibri"/>
              </a:rPr>
              <a:t>With permission from </a:t>
            </a:r>
            <a:r>
              <a:rPr lang="en-US" sz="1700" dirty="0" err="1" smtClean="0">
                <a:solidFill>
                  <a:srgbClr val="FFFFFF"/>
                </a:solidFill>
                <a:latin typeface="Calibri"/>
                <a:cs typeface="Calibri"/>
              </a:rPr>
              <a:t>Spigel</a:t>
            </a:r>
            <a:r>
              <a:rPr lang="en-US" sz="1700" dirty="0" smtClean="0">
                <a:solidFill>
                  <a:srgbClr val="FFFFFF"/>
                </a:solidFill>
                <a:latin typeface="Calibri"/>
                <a:cs typeface="Calibri"/>
              </a:rPr>
              <a:t> </a:t>
            </a:r>
            <a:r>
              <a:rPr lang="en-US" sz="1700" dirty="0">
                <a:solidFill>
                  <a:srgbClr val="FFFFFF"/>
                </a:solidFill>
                <a:latin typeface="Calibri"/>
                <a:cs typeface="Calibri"/>
              </a:rPr>
              <a:t>DR et al. </a:t>
            </a:r>
            <a:r>
              <a:rPr lang="en-US" sz="1700" i="1" dirty="0" err="1">
                <a:solidFill>
                  <a:srgbClr val="FFFFFF"/>
                </a:solidFill>
                <a:latin typeface="Calibri"/>
                <a:cs typeface="Calibri"/>
              </a:rPr>
              <a:t>Proc</a:t>
            </a:r>
            <a:r>
              <a:rPr lang="en-US" sz="1700" i="1" dirty="0">
                <a:solidFill>
                  <a:srgbClr val="FFFFFF"/>
                </a:solidFill>
                <a:latin typeface="Calibri"/>
                <a:cs typeface="Calibri"/>
              </a:rPr>
              <a:t> ASCO</a:t>
            </a:r>
            <a:r>
              <a:rPr lang="en-US" sz="1700" dirty="0">
                <a:solidFill>
                  <a:srgbClr val="FFFFFF"/>
                </a:solidFill>
                <a:latin typeface="Calibri"/>
                <a:cs typeface="Calibri"/>
              </a:rPr>
              <a:t> 2011;Abstract 7505</a:t>
            </a:r>
            <a:r>
              <a:rPr lang="en-US" sz="1700" dirty="0">
                <a:solidFill>
                  <a:schemeClr val="bg2"/>
                </a:solidFill>
                <a:latin typeface="Calibri"/>
                <a:cs typeface="Calibri"/>
              </a:rPr>
              <a:t>.</a:t>
            </a:r>
          </a:p>
        </p:txBody>
      </p:sp>
    </p:spTree>
    <p:extLst>
      <p:ext uri="{BB962C8B-B14F-4D97-AF65-F5344CB8AC3E}">
        <p14:creationId xmlns:p14="http://schemas.microsoft.com/office/powerpoint/2010/main" val="4568953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65" descr="5MJC_Spiegel-Progression-Free-curv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9800" y="2436813"/>
            <a:ext cx="771525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1" name="Rectangle 3"/>
          <p:cNvSpPr>
            <a:spLocks noChangeArrowheads="1"/>
          </p:cNvSpPr>
          <p:nvPr/>
        </p:nvSpPr>
        <p:spPr bwMode="auto">
          <a:xfrm>
            <a:off x="609600" y="533400"/>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en-US">
              <a:latin typeface="Times" charset="0"/>
            </a:endParaRPr>
          </a:p>
        </p:txBody>
      </p:sp>
      <p:sp>
        <p:nvSpPr>
          <p:cNvPr id="48132" name="Rectangle 3"/>
          <p:cNvSpPr>
            <a:spLocks noChangeArrowheads="1"/>
          </p:cNvSpPr>
          <p:nvPr/>
        </p:nvSpPr>
        <p:spPr bwMode="auto">
          <a:xfrm>
            <a:off x="990600" y="152400"/>
            <a:ext cx="7769225"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lnSpc>
                <a:spcPct val="90000"/>
              </a:lnSpc>
            </a:pPr>
            <a:r>
              <a:rPr lang="en-US" sz="3100" b="1" dirty="0">
                <a:solidFill>
                  <a:srgbClr val="FFFF00"/>
                </a:solidFill>
              </a:rPr>
              <a:t>Efficacy in Met Diagnostic Positive Patients </a:t>
            </a:r>
          </a:p>
        </p:txBody>
      </p:sp>
      <p:sp>
        <p:nvSpPr>
          <p:cNvPr id="48134" name="Text Box 6"/>
          <p:cNvSpPr txBox="1">
            <a:spLocks noChangeArrowheads="1"/>
          </p:cNvSpPr>
          <p:nvPr/>
        </p:nvSpPr>
        <p:spPr bwMode="auto">
          <a:xfrm rot="-5400000">
            <a:off x="-1219994" y="3629819"/>
            <a:ext cx="3227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a:spcBef>
                <a:spcPct val="50000"/>
              </a:spcBef>
            </a:pPr>
            <a:r>
              <a:rPr lang="en-US" sz="1300" b="1">
                <a:solidFill>
                  <a:schemeClr val="tx2"/>
                </a:solidFill>
                <a:latin typeface="Verdana" charset="0"/>
              </a:rPr>
              <a:t>Probability of Progression Free</a:t>
            </a:r>
          </a:p>
        </p:txBody>
      </p:sp>
      <p:sp>
        <p:nvSpPr>
          <p:cNvPr id="48135" name="Text Box 7"/>
          <p:cNvSpPr txBox="1">
            <a:spLocks noChangeArrowheads="1"/>
          </p:cNvSpPr>
          <p:nvPr/>
        </p:nvSpPr>
        <p:spPr bwMode="auto">
          <a:xfrm rot="-5400000">
            <a:off x="3172619" y="3794919"/>
            <a:ext cx="29511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a:spcBef>
                <a:spcPct val="50000"/>
              </a:spcBef>
            </a:pPr>
            <a:r>
              <a:rPr lang="en-US" sz="1400" b="1">
                <a:solidFill>
                  <a:schemeClr val="tx2"/>
                </a:solidFill>
                <a:latin typeface="Verdana" charset="0"/>
              </a:rPr>
              <a:t>Probability of Survival</a:t>
            </a:r>
          </a:p>
        </p:txBody>
      </p:sp>
      <p:sp>
        <p:nvSpPr>
          <p:cNvPr id="48136" name="Text Box 8"/>
          <p:cNvSpPr txBox="1">
            <a:spLocks noChangeArrowheads="1"/>
          </p:cNvSpPr>
          <p:nvPr/>
        </p:nvSpPr>
        <p:spPr bwMode="auto">
          <a:xfrm>
            <a:off x="152400" y="2311400"/>
            <a:ext cx="762000" cy="321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r">
              <a:lnSpc>
                <a:spcPct val="125000"/>
              </a:lnSpc>
              <a:spcBef>
                <a:spcPct val="165000"/>
              </a:spcBef>
            </a:pPr>
            <a:r>
              <a:rPr lang="en-US" sz="1300" b="1">
                <a:solidFill>
                  <a:schemeClr val="tx2"/>
                </a:solidFill>
              </a:rPr>
              <a:t>1.0</a:t>
            </a:r>
          </a:p>
          <a:p>
            <a:pPr algn="r">
              <a:lnSpc>
                <a:spcPct val="125000"/>
              </a:lnSpc>
              <a:spcBef>
                <a:spcPct val="165000"/>
              </a:spcBef>
            </a:pPr>
            <a:r>
              <a:rPr lang="en-US" sz="1300" b="1">
                <a:solidFill>
                  <a:schemeClr val="tx2"/>
                </a:solidFill>
              </a:rPr>
              <a:t>0.8</a:t>
            </a:r>
          </a:p>
          <a:p>
            <a:pPr algn="r">
              <a:lnSpc>
                <a:spcPct val="125000"/>
              </a:lnSpc>
              <a:spcBef>
                <a:spcPct val="165000"/>
              </a:spcBef>
            </a:pPr>
            <a:r>
              <a:rPr lang="en-US" sz="1300" b="1">
                <a:solidFill>
                  <a:schemeClr val="tx2"/>
                </a:solidFill>
              </a:rPr>
              <a:t>0.6</a:t>
            </a:r>
          </a:p>
          <a:p>
            <a:pPr algn="r">
              <a:lnSpc>
                <a:spcPct val="125000"/>
              </a:lnSpc>
              <a:spcBef>
                <a:spcPct val="165000"/>
              </a:spcBef>
            </a:pPr>
            <a:r>
              <a:rPr lang="en-US" sz="1300" b="1">
                <a:solidFill>
                  <a:schemeClr val="tx2"/>
                </a:solidFill>
              </a:rPr>
              <a:t>0.4</a:t>
            </a:r>
          </a:p>
          <a:p>
            <a:pPr algn="r">
              <a:lnSpc>
                <a:spcPct val="125000"/>
              </a:lnSpc>
              <a:spcBef>
                <a:spcPct val="165000"/>
              </a:spcBef>
            </a:pPr>
            <a:r>
              <a:rPr lang="en-US" sz="1300" b="1">
                <a:solidFill>
                  <a:schemeClr val="tx2"/>
                </a:solidFill>
              </a:rPr>
              <a:t>0.2</a:t>
            </a:r>
          </a:p>
          <a:p>
            <a:pPr algn="r">
              <a:lnSpc>
                <a:spcPct val="125000"/>
              </a:lnSpc>
              <a:spcBef>
                <a:spcPct val="165000"/>
              </a:spcBef>
            </a:pPr>
            <a:r>
              <a:rPr lang="en-US" sz="1300" b="1">
                <a:solidFill>
                  <a:schemeClr val="tx2"/>
                </a:solidFill>
              </a:rPr>
              <a:t>0.0</a:t>
            </a:r>
          </a:p>
        </p:txBody>
      </p:sp>
      <p:sp>
        <p:nvSpPr>
          <p:cNvPr id="48137" name="Rectangle 9"/>
          <p:cNvSpPr>
            <a:spLocks noChangeArrowheads="1"/>
          </p:cNvSpPr>
          <p:nvPr/>
        </p:nvSpPr>
        <p:spPr bwMode="auto">
          <a:xfrm>
            <a:off x="990600" y="1231900"/>
            <a:ext cx="3733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800" b="1">
                <a:solidFill>
                  <a:schemeClr val="tx2"/>
                </a:solidFill>
                <a:latin typeface="Verdana" charset="0"/>
              </a:rPr>
              <a:t>PFS: HR = 0.53, </a:t>
            </a:r>
            <a:r>
              <a:rPr lang="en-US" sz="1800" b="1" i="1">
                <a:solidFill>
                  <a:schemeClr val="tx2"/>
                </a:solidFill>
                <a:latin typeface="Verdana" charset="0"/>
              </a:rPr>
              <a:t>p</a:t>
            </a:r>
            <a:r>
              <a:rPr lang="en-US" sz="1800" b="1">
                <a:solidFill>
                  <a:schemeClr val="tx2"/>
                </a:solidFill>
                <a:latin typeface="Verdana" charset="0"/>
              </a:rPr>
              <a:t> = 0.04</a:t>
            </a:r>
            <a:endParaRPr lang="en-US" sz="1800" b="1" u="sng">
              <a:solidFill>
                <a:schemeClr val="tx2"/>
              </a:solidFill>
              <a:latin typeface="Verdana" charset="0"/>
            </a:endParaRPr>
          </a:p>
        </p:txBody>
      </p:sp>
      <p:sp>
        <p:nvSpPr>
          <p:cNvPr id="48138" name="Rectangle 10"/>
          <p:cNvSpPr>
            <a:spLocks noChangeArrowheads="1"/>
          </p:cNvSpPr>
          <p:nvPr/>
        </p:nvSpPr>
        <p:spPr bwMode="auto">
          <a:xfrm>
            <a:off x="5410200" y="1219200"/>
            <a:ext cx="3429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800" b="1">
                <a:solidFill>
                  <a:schemeClr val="tx2"/>
                </a:solidFill>
                <a:latin typeface="Verdana" charset="0"/>
              </a:rPr>
              <a:t>OS: HR = 0.37, </a:t>
            </a:r>
            <a:r>
              <a:rPr lang="en-US" sz="1800" b="1" i="1">
                <a:solidFill>
                  <a:schemeClr val="tx2"/>
                </a:solidFill>
                <a:latin typeface="Verdana" charset="0"/>
              </a:rPr>
              <a:t>p</a:t>
            </a:r>
            <a:r>
              <a:rPr lang="en-US" sz="1800" b="1">
                <a:solidFill>
                  <a:schemeClr val="tx2"/>
                </a:solidFill>
                <a:latin typeface="Verdana" charset="0"/>
              </a:rPr>
              <a:t> = 0.002</a:t>
            </a:r>
          </a:p>
        </p:txBody>
      </p:sp>
      <p:sp>
        <p:nvSpPr>
          <p:cNvPr id="48139" name="Text Box 11"/>
          <p:cNvSpPr txBox="1">
            <a:spLocks noChangeArrowheads="1"/>
          </p:cNvSpPr>
          <p:nvPr/>
        </p:nvSpPr>
        <p:spPr bwMode="auto">
          <a:xfrm>
            <a:off x="914400" y="5969000"/>
            <a:ext cx="3505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a:spcBef>
                <a:spcPct val="50000"/>
              </a:spcBef>
            </a:pPr>
            <a:r>
              <a:rPr lang="en-US" sz="1400" b="1">
                <a:solidFill>
                  <a:schemeClr val="tx2"/>
                </a:solidFill>
                <a:latin typeface="Verdana" charset="0"/>
              </a:rPr>
              <a:t>Time to Progression (months)</a:t>
            </a:r>
          </a:p>
        </p:txBody>
      </p:sp>
      <p:sp>
        <p:nvSpPr>
          <p:cNvPr id="48140" name="Text Box 12"/>
          <p:cNvSpPr txBox="1">
            <a:spLocks noChangeArrowheads="1"/>
          </p:cNvSpPr>
          <p:nvPr/>
        </p:nvSpPr>
        <p:spPr bwMode="auto">
          <a:xfrm>
            <a:off x="914400" y="5588000"/>
            <a:ext cx="38433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50000"/>
              </a:spcBef>
            </a:pPr>
            <a:r>
              <a:rPr lang="en-US" sz="1400" b="1">
                <a:solidFill>
                  <a:schemeClr val="tx2"/>
                </a:solidFill>
              </a:rPr>
              <a:t>0         3         6         9       12        15      18</a:t>
            </a:r>
          </a:p>
        </p:txBody>
      </p:sp>
      <p:sp>
        <p:nvSpPr>
          <p:cNvPr id="48141" name="Text Box 13"/>
          <p:cNvSpPr txBox="1">
            <a:spLocks noChangeArrowheads="1"/>
          </p:cNvSpPr>
          <p:nvPr/>
        </p:nvSpPr>
        <p:spPr bwMode="auto">
          <a:xfrm>
            <a:off x="5029200" y="5969000"/>
            <a:ext cx="3505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a:spcBef>
                <a:spcPct val="50000"/>
              </a:spcBef>
            </a:pPr>
            <a:r>
              <a:rPr lang="en-US" sz="1400" b="1">
                <a:solidFill>
                  <a:schemeClr val="tx2"/>
                </a:solidFill>
                <a:latin typeface="Verdana" charset="0"/>
              </a:rPr>
              <a:t>Overall Survival (months)</a:t>
            </a:r>
          </a:p>
        </p:txBody>
      </p:sp>
      <p:sp>
        <p:nvSpPr>
          <p:cNvPr id="48142" name="Text Box 14"/>
          <p:cNvSpPr txBox="1">
            <a:spLocks noChangeArrowheads="1"/>
          </p:cNvSpPr>
          <p:nvPr/>
        </p:nvSpPr>
        <p:spPr bwMode="auto">
          <a:xfrm>
            <a:off x="4419600" y="2311400"/>
            <a:ext cx="762000" cy="321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r">
              <a:lnSpc>
                <a:spcPct val="125000"/>
              </a:lnSpc>
              <a:spcBef>
                <a:spcPct val="165000"/>
              </a:spcBef>
            </a:pPr>
            <a:r>
              <a:rPr lang="en-US" sz="1300" b="1">
                <a:solidFill>
                  <a:schemeClr val="tx2"/>
                </a:solidFill>
              </a:rPr>
              <a:t>1.0</a:t>
            </a:r>
          </a:p>
          <a:p>
            <a:pPr algn="r">
              <a:lnSpc>
                <a:spcPct val="125000"/>
              </a:lnSpc>
              <a:spcBef>
                <a:spcPct val="165000"/>
              </a:spcBef>
            </a:pPr>
            <a:r>
              <a:rPr lang="en-US" sz="1300" b="1">
                <a:solidFill>
                  <a:schemeClr val="tx2"/>
                </a:solidFill>
              </a:rPr>
              <a:t>0.8</a:t>
            </a:r>
          </a:p>
          <a:p>
            <a:pPr algn="r">
              <a:lnSpc>
                <a:spcPct val="125000"/>
              </a:lnSpc>
              <a:spcBef>
                <a:spcPct val="165000"/>
              </a:spcBef>
            </a:pPr>
            <a:r>
              <a:rPr lang="en-US" sz="1300" b="1">
                <a:solidFill>
                  <a:schemeClr val="tx2"/>
                </a:solidFill>
              </a:rPr>
              <a:t>0.6</a:t>
            </a:r>
          </a:p>
          <a:p>
            <a:pPr algn="r">
              <a:lnSpc>
                <a:spcPct val="125000"/>
              </a:lnSpc>
              <a:spcBef>
                <a:spcPct val="165000"/>
              </a:spcBef>
            </a:pPr>
            <a:r>
              <a:rPr lang="en-US" sz="1300" b="1">
                <a:solidFill>
                  <a:schemeClr val="tx2"/>
                </a:solidFill>
              </a:rPr>
              <a:t>0.4</a:t>
            </a:r>
          </a:p>
          <a:p>
            <a:pPr algn="r">
              <a:lnSpc>
                <a:spcPct val="125000"/>
              </a:lnSpc>
              <a:spcBef>
                <a:spcPct val="165000"/>
              </a:spcBef>
            </a:pPr>
            <a:r>
              <a:rPr lang="en-US" sz="1300" b="1">
                <a:solidFill>
                  <a:schemeClr val="tx2"/>
                </a:solidFill>
              </a:rPr>
              <a:t>0.2</a:t>
            </a:r>
          </a:p>
          <a:p>
            <a:pPr algn="r">
              <a:lnSpc>
                <a:spcPct val="125000"/>
              </a:lnSpc>
              <a:spcBef>
                <a:spcPct val="165000"/>
              </a:spcBef>
            </a:pPr>
            <a:r>
              <a:rPr lang="en-US" sz="1300" b="1">
                <a:solidFill>
                  <a:schemeClr val="tx2"/>
                </a:solidFill>
              </a:rPr>
              <a:t>0.0</a:t>
            </a:r>
          </a:p>
        </p:txBody>
      </p:sp>
      <p:sp>
        <p:nvSpPr>
          <p:cNvPr id="48143" name="Text Box 15"/>
          <p:cNvSpPr txBox="1">
            <a:spLocks noChangeArrowheads="1"/>
          </p:cNvSpPr>
          <p:nvPr/>
        </p:nvSpPr>
        <p:spPr bwMode="auto">
          <a:xfrm>
            <a:off x="5181600" y="5588000"/>
            <a:ext cx="38433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50000"/>
              </a:spcBef>
            </a:pPr>
            <a:r>
              <a:rPr lang="en-US" sz="1400" b="1">
                <a:solidFill>
                  <a:schemeClr val="tx2"/>
                </a:solidFill>
              </a:rPr>
              <a:t>0       3        6        9      12      15      18     21</a:t>
            </a:r>
          </a:p>
        </p:txBody>
      </p:sp>
      <p:graphicFrame>
        <p:nvGraphicFramePr>
          <p:cNvPr id="491584" name="Group 64"/>
          <p:cNvGraphicFramePr>
            <a:graphicFrameLocks noGrp="1"/>
          </p:cNvGraphicFramePr>
          <p:nvPr>
            <p:extLst>
              <p:ext uri="{D42A27DB-BD31-4B8C-83A1-F6EECF244321}">
                <p14:modId xmlns:p14="http://schemas.microsoft.com/office/powerpoint/2010/main" val="1852085088"/>
              </p:ext>
            </p:extLst>
          </p:nvPr>
        </p:nvGraphicFramePr>
        <p:xfrm>
          <a:off x="1320800" y="1676400"/>
          <a:ext cx="3327400" cy="682751"/>
        </p:xfrm>
        <a:graphic>
          <a:graphicData uri="http://schemas.openxmlformats.org/drawingml/2006/table">
            <a:tbl>
              <a:tblPr/>
              <a:tblGrid>
                <a:gridCol w="1155700"/>
                <a:gridCol w="1062038"/>
                <a:gridCol w="1109662"/>
              </a:tblGrid>
              <a:tr h="1809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400" b="0" i="0" u="none" strike="noStrike" cap="none" normalizeH="0" baseline="0">
                        <a:ln>
                          <a:noFill/>
                        </a:ln>
                        <a:solidFill>
                          <a:schemeClr val="tx2"/>
                        </a:solidFill>
                        <a:effectLst/>
                        <a:latin typeface="Verdana" charset="0"/>
                        <a:ea typeface="ＭＳ Ｐゴシック" charset="0"/>
                        <a:cs typeface="ＭＳ Ｐゴシック" charset="0"/>
                      </a:endParaRPr>
                    </a:p>
                  </a:txBody>
                  <a:tcPr marL="0" marR="0" marT="0" marB="0" horzOverflow="overflow">
                    <a:lnL>
                      <a:noFill/>
                    </a:lnL>
                    <a:lnR>
                      <a:noFill/>
                    </a:lnR>
                    <a:lnT>
                      <a:noFill/>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a:ln>
                            <a:noFill/>
                          </a:ln>
                          <a:solidFill>
                            <a:srgbClr val="A1CC30"/>
                          </a:solidFill>
                          <a:effectLst/>
                          <a:latin typeface="Verdana" charset="0"/>
                          <a:ea typeface="ＭＳ Ｐゴシック" charset="0"/>
                          <a:cs typeface="ＭＳ Ｐゴシック" charset="0"/>
                        </a:rPr>
                        <a:t>Placebo + erlotinib</a:t>
                      </a:r>
                      <a:endParaRPr kumimoji="0" lang="en-US" sz="1400" b="0" i="0" u="none" strike="noStrike" cap="none" normalizeH="0" baseline="0">
                        <a:ln>
                          <a:noFill/>
                        </a:ln>
                        <a:solidFill>
                          <a:schemeClr val="tx2"/>
                        </a:solidFill>
                        <a:effectLst/>
                        <a:latin typeface="Verdana" charset="0"/>
                        <a:ea typeface="ＭＳ Ｐゴシック" charset="0"/>
                        <a:cs typeface="ＭＳ Ｐゴシック" charset="0"/>
                      </a:endParaRPr>
                    </a:p>
                  </a:txBody>
                  <a:tcPr marL="0" marR="0" marT="0" marB="0" horzOverflow="overflow">
                    <a:lnL>
                      <a:noFill/>
                    </a:lnL>
                    <a:lnR>
                      <a:noFill/>
                    </a:lnR>
                    <a:lnT>
                      <a:noFill/>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a:ln>
                            <a:noFill/>
                          </a:ln>
                          <a:solidFill>
                            <a:srgbClr val="F25920"/>
                          </a:solidFill>
                          <a:effectLst/>
                          <a:latin typeface="Verdana" charset="0"/>
                          <a:ea typeface="ＭＳ Ｐゴシック" charset="0"/>
                          <a:cs typeface="ＭＳ Ｐゴシック" charset="0"/>
                        </a:rPr>
                        <a:t>MetMAb +</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a:ln>
                            <a:noFill/>
                          </a:ln>
                          <a:solidFill>
                            <a:srgbClr val="F25920"/>
                          </a:solidFill>
                          <a:effectLst/>
                          <a:latin typeface="Verdana" charset="0"/>
                          <a:ea typeface="ＭＳ Ｐゴシック" charset="0"/>
                          <a:cs typeface="ＭＳ Ｐゴシック" charset="0"/>
                        </a:rPr>
                        <a:t>erlotinib</a:t>
                      </a:r>
                      <a:endParaRPr kumimoji="0" lang="en-US" sz="1400" b="0" i="0" u="none" strike="noStrike" cap="none" normalizeH="0" baseline="0">
                        <a:ln>
                          <a:noFill/>
                        </a:ln>
                        <a:solidFill>
                          <a:schemeClr val="tx2"/>
                        </a:solidFill>
                        <a:effectLst/>
                        <a:latin typeface="Verdana" charset="0"/>
                        <a:ea typeface="ＭＳ Ｐゴシック" charset="0"/>
                        <a:cs typeface="ＭＳ Ｐゴシック" charset="0"/>
                      </a:endParaRPr>
                    </a:p>
                  </a:txBody>
                  <a:tcPr marL="0" marR="0" marT="0" marB="0" horzOverflow="overflow">
                    <a:lnL>
                      <a:noFill/>
                    </a:lnL>
                    <a:lnR>
                      <a:noFill/>
                    </a:lnR>
                    <a:lnT>
                      <a:noFill/>
                    </a:lnT>
                    <a:lnB w="12700" cap="flat" cmpd="sng" algn="ctr">
                      <a:solidFill>
                        <a:schemeClr val="bg2"/>
                      </a:solidFill>
                      <a:prstDash val="solid"/>
                      <a:round/>
                      <a:headEnd type="none" w="med" len="med"/>
                      <a:tailEnd type="none" w="med" len="med"/>
                    </a:lnB>
                    <a:lnTlToBr>
                      <a:noFill/>
                    </a:lnTlToBr>
                    <a:lnBlToTr>
                      <a:noFill/>
                    </a:lnBlToTr>
                    <a:noFill/>
                  </a:tcPr>
                </a:tc>
              </a:tr>
              <a:tr h="2079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a:ln>
                            <a:noFill/>
                          </a:ln>
                          <a:solidFill>
                            <a:schemeClr val="tx2"/>
                          </a:solidFill>
                          <a:effectLst/>
                          <a:latin typeface="Verdana" charset="0"/>
                          <a:ea typeface="ＭＳ Ｐゴシック" charset="0"/>
                          <a:cs typeface="ＭＳ Ｐゴシック" charset="0"/>
                        </a:rPr>
                        <a:t>Median (mo)</a:t>
                      </a:r>
                    </a:p>
                  </a:txBody>
                  <a:tcPr marL="0" marR="0" marT="0" marB="0" horzOverflow="overflow">
                    <a:lnL>
                      <a:noFill/>
                    </a:lnL>
                    <a:lnR>
                      <a:noFill/>
                    </a:lnR>
                    <a:lnT w="12700" cap="flat" cmpd="sng" algn="ctr">
                      <a:solidFill>
                        <a:schemeClr val="bg2"/>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a:ln>
                            <a:noFill/>
                          </a:ln>
                          <a:solidFill>
                            <a:schemeClr val="tx2"/>
                          </a:solidFill>
                          <a:effectLst/>
                          <a:latin typeface="Verdana" charset="0"/>
                          <a:ea typeface="ＭＳ Ｐゴシック" charset="0"/>
                          <a:cs typeface="ＭＳ Ｐゴシック" charset="0"/>
                        </a:rPr>
                        <a:t>1.5</a:t>
                      </a:r>
                    </a:p>
                  </a:txBody>
                  <a:tcPr marL="0" marR="0" marT="0" marB="0" anchor="ctr" horzOverflow="overflow">
                    <a:lnL>
                      <a:noFill/>
                    </a:lnL>
                    <a:lnR>
                      <a:noFill/>
                    </a:lnR>
                    <a:lnT w="12700" cap="flat" cmpd="sng" algn="ctr">
                      <a:solidFill>
                        <a:schemeClr val="bg2"/>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a:ln>
                            <a:noFill/>
                          </a:ln>
                          <a:solidFill>
                            <a:schemeClr val="tx2"/>
                          </a:solidFill>
                          <a:effectLst/>
                          <a:latin typeface="Verdana" charset="0"/>
                          <a:ea typeface="ＭＳ Ｐゴシック" charset="0"/>
                          <a:cs typeface="ＭＳ Ｐゴシック" charset="0"/>
                        </a:rPr>
                        <a:t>2.9</a:t>
                      </a:r>
                    </a:p>
                  </a:txBody>
                  <a:tcPr marL="0" marR="0" marT="0" marB="0" anchor="ctr" horzOverflow="overflow">
                    <a:lnL>
                      <a:noFill/>
                    </a:lnL>
                    <a:lnR>
                      <a:noFill/>
                    </a:lnR>
                    <a:lnT w="12700" cap="flat" cmpd="sng" algn="ctr">
                      <a:solidFill>
                        <a:schemeClr val="bg2"/>
                      </a:solidFill>
                      <a:prstDash val="solid"/>
                      <a:round/>
                      <a:headEnd type="none" w="med" len="med"/>
                      <a:tailEnd type="none" w="med" len="med"/>
                    </a:lnT>
                    <a:lnB>
                      <a:noFill/>
                    </a:lnB>
                    <a:lnTlToBr>
                      <a:noFill/>
                    </a:lnTlToBr>
                    <a:lnBlToTr>
                      <a:noFill/>
                    </a:lnBlToTr>
                    <a:noFill/>
                  </a:tcPr>
                </a:tc>
              </a:tr>
            </a:tbl>
          </a:graphicData>
        </a:graphic>
      </p:graphicFrame>
      <p:graphicFrame>
        <p:nvGraphicFramePr>
          <p:cNvPr id="491580" name="Group 60"/>
          <p:cNvGraphicFramePr>
            <a:graphicFrameLocks noGrp="1"/>
          </p:cNvGraphicFramePr>
          <p:nvPr>
            <p:extLst>
              <p:ext uri="{D42A27DB-BD31-4B8C-83A1-F6EECF244321}">
                <p14:modId xmlns:p14="http://schemas.microsoft.com/office/powerpoint/2010/main" val="2855689647"/>
              </p:ext>
            </p:extLst>
          </p:nvPr>
        </p:nvGraphicFramePr>
        <p:xfrm>
          <a:off x="5626100" y="1676400"/>
          <a:ext cx="3340100" cy="682751"/>
        </p:xfrm>
        <a:graphic>
          <a:graphicData uri="http://schemas.openxmlformats.org/drawingml/2006/table">
            <a:tbl>
              <a:tblPr/>
              <a:tblGrid>
                <a:gridCol w="1189038"/>
                <a:gridCol w="1036637"/>
                <a:gridCol w="1114425"/>
              </a:tblGrid>
              <a:tr h="1809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400" b="0" i="0" u="none" strike="noStrike" cap="none" normalizeH="0" baseline="0">
                        <a:ln>
                          <a:noFill/>
                        </a:ln>
                        <a:solidFill>
                          <a:schemeClr val="tx2"/>
                        </a:solidFill>
                        <a:effectLst/>
                        <a:latin typeface="Verdana" charset="0"/>
                        <a:ea typeface="ＭＳ Ｐゴシック" charset="0"/>
                        <a:cs typeface="ＭＳ Ｐゴシック" charset="0"/>
                      </a:endParaRPr>
                    </a:p>
                  </a:txBody>
                  <a:tcPr marL="0" marR="0" marT="0" marB="0" horzOverflow="overflow">
                    <a:lnL>
                      <a:noFill/>
                    </a:lnL>
                    <a:lnR>
                      <a:noFill/>
                    </a:lnR>
                    <a:lnT>
                      <a:noFill/>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a:ln>
                            <a:noFill/>
                          </a:ln>
                          <a:solidFill>
                            <a:srgbClr val="A1CC30"/>
                          </a:solidFill>
                          <a:effectLst/>
                          <a:latin typeface="Verdana" charset="0"/>
                          <a:ea typeface="ＭＳ Ｐゴシック" charset="0"/>
                          <a:cs typeface="ＭＳ Ｐゴシック" charset="0"/>
                        </a:rPr>
                        <a:t>Placebo + erlotinib</a:t>
                      </a:r>
                      <a:endParaRPr kumimoji="0" lang="en-US" sz="1400" b="0" i="0" u="none" strike="noStrike" cap="none" normalizeH="0" baseline="0">
                        <a:ln>
                          <a:noFill/>
                        </a:ln>
                        <a:solidFill>
                          <a:schemeClr val="tx2"/>
                        </a:solidFill>
                        <a:effectLst/>
                        <a:latin typeface="Verdana" charset="0"/>
                        <a:ea typeface="ＭＳ Ｐゴシック" charset="0"/>
                        <a:cs typeface="ＭＳ Ｐゴシック" charset="0"/>
                      </a:endParaRPr>
                    </a:p>
                  </a:txBody>
                  <a:tcPr marL="0" marR="0" marT="0" marB="0" horzOverflow="overflow">
                    <a:lnL>
                      <a:noFill/>
                    </a:lnL>
                    <a:lnR>
                      <a:noFill/>
                    </a:lnR>
                    <a:lnT>
                      <a:noFill/>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a:ln>
                            <a:noFill/>
                          </a:ln>
                          <a:solidFill>
                            <a:srgbClr val="F25920"/>
                          </a:solidFill>
                          <a:effectLst/>
                          <a:latin typeface="Verdana" charset="0"/>
                          <a:ea typeface="ＭＳ Ｐゴシック" charset="0"/>
                          <a:cs typeface="ＭＳ Ｐゴシック" charset="0"/>
                        </a:rPr>
                        <a:t>MetMAb +</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a:ln>
                            <a:noFill/>
                          </a:ln>
                          <a:solidFill>
                            <a:srgbClr val="F25920"/>
                          </a:solidFill>
                          <a:effectLst/>
                          <a:latin typeface="Verdana" charset="0"/>
                          <a:ea typeface="ＭＳ Ｐゴシック" charset="0"/>
                          <a:cs typeface="ＭＳ Ｐゴシック" charset="0"/>
                        </a:rPr>
                        <a:t>erlotinib</a:t>
                      </a:r>
                      <a:endParaRPr kumimoji="0" lang="en-US" sz="1400" b="0" i="0" u="none" strike="noStrike" cap="none" normalizeH="0" baseline="0">
                        <a:ln>
                          <a:noFill/>
                        </a:ln>
                        <a:solidFill>
                          <a:schemeClr val="tx2"/>
                        </a:solidFill>
                        <a:effectLst/>
                        <a:latin typeface="Verdana" charset="0"/>
                        <a:ea typeface="ＭＳ Ｐゴシック" charset="0"/>
                        <a:cs typeface="ＭＳ Ｐゴシック" charset="0"/>
                      </a:endParaRPr>
                    </a:p>
                  </a:txBody>
                  <a:tcPr marL="0" marR="0" marT="0" marB="0" horzOverflow="overflow">
                    <a:lnL>
                      <a:noFill/>
                    </a:lnL>
                    <a:lnR>
                      <a:noFill/>
                    </a:lnR>
                    <a:lnT>
                      <a:noFill/>
                    </a:lnT>
                    <a:lnB w="12700" cap="flat" cmpd="sng" algn="ctr">
                      <a:solidFill>
                        <a:schemeClr val="bg2"/>
                      </a:solidFill>
                      <a:prstDash val="solid"/>
                      <a:round/>
                      <a:headEnd type="none" w="med" len="med"/>
                      <a:tailEnd type="none" w="med" len="med"/>
                    </a:lnB>
                    <a:lnTlToBr>
                      <a:noFill/>
                    </a:lnTlToBr>
                    <a:lnBlToTr>
                      <a:noFill/>
                    </a:lnBlToTr>
                    <a:noFill/>
                  </a:tcPr>
                </a:tc>
              </a:tr>
              <a:tr h="2079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a:ln>
                            <a:noFill/>
                          </a:ln>
                          <a:solidFill>
                            <a:schemeClr val="tx2"/>
                          </a:solidFill>
                          <a:effectLst/>
                          <a:latin typeface="Verdana" charset="0"/>
                          <a:ea typeface="ＭＳ Ｐゴシック" charset="0"/>
                          <a:cs typeface="ＭＳ Ｐゴシック" charset="0"/>
                        </a:rPr>
                        <a:t>Median (mo)</a:t>
                      </a:r>
                    </a:p>
                  </a:txBody>
                  <a:tcPr marL="0" marR="0" marT="0" marB="0" horzOverflow="overflow">
                    <a:lnL>
                      <a:noFill/>
                    </a:lnL>
                    <a:lnR>
                      <a:noFill/>
                    </a:lnR>
                    <a:lnT w="12700" cap="flat" cmpd="sng" algn="ctr">
                      <a:solidFill>
                        <a:schemeClr val="bg2"/>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a:ln>
                            <a:noFill/>
                          </a:ln>
                          <a:solidFill>
                            <a:schemeClr val="tx2"/>
                          </a:solidFill>
                          <a:effectLst/>
                          <a:latin typeface="Verdana" charset="0"/>
                          <a:ea typeface="ＭＳ Ｐゴシック" charset="0"/>
                          <a:cs typeface="ＭＳ Ｐゴシック" charset="0"/>
                        </a:rPr>
                        <a:t>3.8</a:t>
                      </a:r>
                    </a:p>
                  </a:txBody>
                  <a:tcPr marL="0" marR="0" marT="0" marB="0" anchor="ctr" horzOverflow="overflow">
                    <a:lnL>
                      <a:noFill/>
                    </a:lnL>
                    <a:lnR>
                      <a:noFill/>
                    </a:lnR>
                    <a:lnT w="12700" cap="flat" cmpd="sng" algn="ctr">
                      <a:solidFill>
                        <a:schemeClr val="bg2"/>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a:ln>
                            <a:noFill/>
                          </a:ln>
                          <a:solidFill>
                            <a:schemeClr val="tx2"/>
                          </a:solidFill>
                          <a:effectLst/>
                          <a:latin typeface="Verdana" charset="0"/>
                          <a:ea typeface="ＭＳ Ｐゴシック" charset="0"/>
                          <a:cs typeface="ＭＳ Ｐゴシック" charset="0"/>
                        </a:rPr>
                        <a:t>12.6</a:t>
                      </a:r>
                    </a:p>
                  </a:txBody>
                  <a:tcPr marL="0" marR="0" marT="0" marB="0" anchor="ctr" horzOverflow="overflow">
                    <a:lnL>
                      <a:noFill/>
                    </a:lnL>
                    <a:lnR>
                      <a:noFill/>
                    </a:lnR>
                    <a:lnT w="12700" cap="flat" cmpd="sng" algn="ctr">
                      <a:solidFill>
                        <a:schemeClr val="bg2"/>
                      </a:solidFill>
                      <a:prstDash val="solid"/>
                      <a:round/>
                      <a:headEnd type="none" w="med" len="med"/>
                      <a:tailEnd type="none" w="med" len="med"/>
                    </a:lnT>
                    <a:lnB>
                      <a:noFill/>
                    </a:lnB>
                    <a:lnTlToBr>
                      <a:noFill/>
                    </a:lnTlToBr>
                    <a:lnBlToTr>
                      <a:noFill/>
                    </a:lnBlToTr>
                    <a:noFill/>
                  </a:tcPr>
                </a:tc>
              </a:tr>
            </a:tbl>
          </a:graphicData>
        </a:graphic>
      </p:graphicFrame>
      <p:sp>
        <p:nvSpPr>
          <p:cNvPr id="18" name="Rectangle 3"/>
          <p:cNvSpPr>
            <a:spLocks noChangeArrowheads="1"/>
          </p:cNvSpPr>
          <p:nvPr/>
        </p:nvSpPr>
        <p:spPr bwMode="auto">
          <a:xfrm>
            <a:off x="172281" y="6400800"/>
            <a:ext cx="6296459"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p>
            <a:r>
              <a:rPr lang="en-US" sz="1700" dirty="0">
                <a:latin typeface="Calibri"/>
                <a:cs typeface="Calibri"/>
              </a:rPr>
              <a:t>With permission from </a:t>
            </a:r>
            <a:r>
              <a:rPr lang="en-US" sz="1700" dirty="0" err="1" smtClean="0">
                <a:solidFill>
                  <a:srgbClr val="FFFFFF"/>
                </a:solidFill>
                <a:latin typeface="Calibri"/>
                <a:cs typeface="Calibri"/>
              </a:rPr>
              <a:t>Spigel</a:t>
            </a:r>
            <a:r>
              <a:rPr lang="en-US" sz="1700" dirty="0" smtClean="0">
                <a:solidFill>
                  <a:srgbClr val="FFFFFF"/>
                </a:solidFill>
                <a:latin typeface="Calibri"/>
                <a:cs typeface="Calibri"/>
              </a:rPr>
              <a:t> </a:t>
            </a:r>
            <a:r>
              <a:rPr lang="en-US" sz="1700" dirty="0">
                <a:solidFill>
                  <a:srgbClr val="FFFFFF"/>
                </a:solidFill>
                <a:latin typeface="Calibri"/>
                <a:cs typeface="Calibri"/>
              </a:rPr>
              <a:t>DR et al. </a:t>
            </a:r>
            <a:r>
              <a:rPr lang="en-US" sz="1700" i="1" dirty="0" err="1">
                <a:solidFill>
                  <a:srgbClr val="FFFFFF"/>
                </a:solidFill>
                <a:latin typeface="Calibri"/>
                <a:cs typeface="Calibri"/>
              </a:rPr>
              <a:t>Proc</a:t>
            </a:r>
            <a:r>
              <a:rPr lang="en-US" sz="1700" i="1" dirty="0">
                <a:solidFill>
                  <a:srgbClr val="FFFFFF"/>
                </a:solidFill>
                <a:latin typeface="Calibri"/>
                <a:cs typeface="Calibri"/>
              </a:rPr>
              <a:t> ASCO</a:t>
            </a:r>
            <a:r>
              <a:rPr lang="en-US" sz="1700" dirty="0">
                <a:solidFill>
                  <a:srgbClr val="FFFFFF"/>
                </a:solidFill>
                <a:latin typeface="Calibri"/>
                <a:cs typeface="Calibri"/>
              </a:rPr>
              <a:t> 2011;Abstract 7505</a:t>
            </a:r>
            <a:r>
              <a:rPr lang="en-US" sz="1700" dirty="0">
                <a:solidFill>
                  <a:schemeClr val="bg2"/>
                </a:solidFill>
                <a:latin typeface="Calibri"/>
                <a:cs typeface="Calibri"/>
              </a:rPr>
              <a:t>.</a:t>
            </a:r>
          </a:p>
        </p:txBody>
      </p:sp>
    </p:spTree>
    <p:extLst>
      <p:ext uri="{BB962C8B-B14F-4D97-AF65-F5344CB8AC3E}">
        <p14:creationId xmlns:p14="http://schemas.microsoft.com/office/powerpoint/2010/main" val="33381752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76200"/>
            <a:ext cx="8229600" cy="1143000"/>
          </a:xfrm>
        </p:spPr>
        <p:txBody>
          <a:bodyPr/>
          <a:lstStyle/>
          <a:p>
            <a:pPr eaLnBrk="1" hangingPunct="1"/>
            <a:r>
              <a:rPr lang="en-US" b="1" dirty="0" smtClean="0">
                <a:solidFill>
                  <a:srgbClr val="FFFF00"/>
                </a:solidFill>
              </a:rPr>
              <a:t>Conclusions</a:t>
            </a:r>
          </a:p>
        </p:txBody>
      </p:sp>
      <p:sp>
        <p:nvSpPr>
          <p:cNvPr id="32771" name="Rectangle 6"/>
          <p:cNvSpPr txBox="1">
            <a:spLocks noChangeArrowheads="1"/>
          </p:cNvSpPr>
          <p:nvPr/>
        </p:nvSpPr>
        <p:spPr bwMode="auto">
          <a:xfrm>
            <a:off x="533400" y="915989"/>
            <a:ext cx="8426450" cy="4341812"/>
          </a:xfrm>
          <a:prstGeom prst="rect">
            <a:avLst/>
          </a:prstGeom>
          <a:noFill/>
          <a:ln w="9525">
            <a:noFill/>
            <a:miter lim="800000"/>
            <a:headEnd/>
            <a:tailEnd/>
          </a:ln>
        </p:spPr>
        <p:txBody>
          <a:bodyPr/>
          <a:lstStyle/>
          <a:p>
            <a:pPr marL="225425" indent="-225425">
              <a:lnSpc>
                <a:spcPct val="95000"/>
              </a:lnSpc>
              <a:spcBef>
                <a:spcPts val="600"/>
              </a:spcBef>
              <a:spcAft>
                <a:spcPct val="35000"/>
              </a:spcAft>
              <a:buClr>
                <a:schemeClr val="bg2">
                  <a:lumMod val="20000"/>
                  <a:lumOff val="80000"/>
                </a:schemeClr>
              </a:buClr>
              <a:buFont typeface="Wingdings" charset="2"/>
              <a:buChar char="§"/>
            </a:pPr>
            <a:endParaRPr lang="en-US" sz="2200" dirty="0">
              <a:solidFill>
                <a:srgbClr val="FFFFFF"/>
              </a:solidFill>
              <a:cs typeface="Arial" charset="0"/>
            </a:endParaRPr>
          </a:p>
          <a:p>
            <a:pPr marL="225425" indent="-225425">
              <a:lnSpc>
                <a:spcPct val="95000"/>
              </a:lnSpc>
              <a:spcBef>
                <a:spcPts val="600"/>
              </a:spcBef>
              <a:spcAft>
                <a:spcPct val="35000"/>
              </a:spcAft>
              <a:buClr>
                <a:schemeClr val="bg2">
                  <a:lumMod val="20000"/>
                  <a:lumOff val="80000"/>
                </a:schemeClr>
              </a:buClr>
              <a:buFont typeface="Wingdings" charset="2"/>
              <a:buChar char="§"/>
            </a:pPr>
            <a:r>
              <a:rPr lang="en-US" sz="2200" dirty="0" err="1">
                <a:solidFill>
                  <a:srgbClr val="FFFFFF"/>
                </a:solidFill>
                <a:cs typeface="Arial" charset="0"/>
              </a:rPr>
              <a:t>MetMAb</a:t>
            </a:r>
            <a:r>
              <a:rPr lang="en-US" sz="2200" dirty="0">
                <a:solidFill>
                  <a:srgbClr val="FFFFFF"/>
                </a:solidFill>
                <a:cs typeface="Arial" charset="0"/>
              </a:rPr>
              <a:t> is a potent, selective inhibitor of Met </a:t>
            </a:r>
          </a:p>
          <a:p>
            <a:pPr marL="225425" indent="-225425">
              <a:lnSpc>
                <a:spcPct val="95000"/>
              </a:lnSpc>
              <a:spcBef>
                <a:spcPts val="600"/>
              </a:spcBef>
              <a:spcAft>
                <a:spcPct val="35000"/>
              </a:spcAft>
              <a:buClr>
                <a:schemeClr val="bg2">
                  <a:lumMod val="20000"/>
                  <a:lumOff val="80000"/>
                </a:schemeClr>
              </a:buClr>
              <a:buFont typeface="Wingdings" charset="2"/>
              <a:buChar char="§"/>
            </a:pPr>
            <a:r>
              <a:rPr lang="en-US" sz="2200" dirty="0" err="1">
                <a:solidFill>
                  <a:srgbClr val="FFFFFF"/>
                </a:solidFill>
                <a:cs typeface="Arial" charset="0"/>
              </a:rPr>
              <a:t>Erlotinib+MetMAb</a:t>
            </a:r>
            <a:r>
              <a:rPr lang="en-US" sz="2200" dirty="0">
                <a:solidFill>
                  <a:srgbClr val="FFFFFF"/>
                </a:solidFill>
                <a:cs typeface="Arial" charset="0"/>
              </a:rPr>
              <a:t> was well-tolerated; there were no new significant</a:t>
            </a:r>
            <a:br>
              <a:rPr lang="en-US" sz="2200" dirty="0">
                <a:solidFill>
                  <a:srgbClr val="FFFFFF"/>
                </a:solidFill>
                <a:cs typeface="Arial" charset="0"/>
              </a:rPr>
            </a:br>
            <a:r>
              <a:rPr lang="en-US" sz="2200" dirty="0">
                <a:solidFill>
                  <a:srgbClr val="FFFFFF"/>
                </a:solidFill>
                <a:cs typeface="Arial" charset="0"/>
              </a:rPr>
              <a:t>safety findings</a:t>
            </a:r>
          </a:p>
          <a:p>
            <a:pPr marL="225425" indent="-225425">
              <a:lnSpc>
                <a:spcPct val="95000"/>
              </a:lnSpc>
              <a:spcBef>
                <a:spcPts val="600"/>
              </a:spcBef>
              <a:spcAft>
                <a:spcPct val="35000"/>
              </a:spcAft>
              <a:buClr>
                <a:schemeClr val="bg2">
                  <a:lumMod val="20000"/>
                  <a:lumOff val="80000"/>
                </a:schemeClr>
              </a:buClr>
              <a:buFont typeface="Wingdings" charset="2"/>
              <a:buChar char="§"/>
            </a:pPr>
            <a:r>
              <a:rPr lang="en-US" sz="2200" dirty="0">
                <a:solidFill>
                  <a:srgbClr val="FFFFFF"/>
                </a:solidFill>
                <a:cs typeface="Arial" charset="0"/>
              </a:rPr>
              <a:t>Met </a:t>
            </a:r>
            <a:r>
              <a:rPr lang="en-US" sz="2200" dirty="0" smtClean="0">
                <a:solidFill>
                  <a:srgbClr val="FFFFFF"/>
                </a:solidFill>
                <a:cs typeface="Arial" charset="0"/>
              </a:rPr>
              <a:t>Diagnostic-Positive </a:t>
            </a:r>
            <a:r>
              <a:rPr lang="en-US" sz="2200" dirty="0">
                <a:solidFill>
                  <a:srgbClr val="FFFFFF"/>
                </a:solidFill>
                <a:cs typeface="Arial" charset="0"/>
              </a:rPr>
              <a:t>expression was associated with a worse outcome in control-treated patients</a:t>
            </a:r>
          </a:p>
          <a:p>
            <a:pPr marL="225425" lvl="1" indent="-225425">
              <a:lnSpc>
                <a:spcPct val="95000"/>
              </a:lnSpc>
              <a:spcBef>
                <a:spcPts val="600"/>
              </a:spcBef>
              <a:spcAft>
                <a:spcPct val="35000"/>
              </a:spcAft>
              <a:buClr>
                <a:schemeClr val="bg2">
                  <a:lumMod val="20000"/>
                  <a:lumOff val="80000"/>
                </a:schemeClr>
              </a:buClr>
              <a:buFont typeface="Wingdings" charset="2"/>
              <a:buChar char="§"/>
            </a:pPr>
            <a:r>
              <a:rPr lang="en-US" sz="2200" dirty="0" err="1">
                <a:solidFill>
                  <a:srgbClr val="FFFFFF"/>
                </a:solidFill>
                <a:cs typeface="Arial" charset="0"/>
              </a:rPr>
              <a:t>MetMAb+erlotinib</a:t>
            </a:r>
            <a:r>
              <a:rPr lang="en-US" sz="2200" dirty="0">
                <a:solidFill>
                  <a:srgbClr val="FFFFFF"/>
                </a:solidFill>
                <a:cs typeface="Arial" charset="0"/>
              </a:rPr>
              <a:t> showed improved PFS (HR 0.53) and OS (HR 0.37) in </a:t>
            </a:r>
            <a:r>
              <a:rPr lang="en-US" sz="2200" dirty="0" smtClean="0">
                <a:solidFill>
                  <a:srgbClr val="FFFFFF"/>
                </a:solidFill>
                <a:cs typeface="Arial" charset="0"/>
              </a:rPr>
              <a:t>patients with Met Diagnostic-Positive NSCLC</a:t>
            </a:r>
            <a:endParaRPr lang="en-US" sz="2200" dirty="0">
              <a:solidFill>
                <a:srgbClr val="FFFFFF"/>
              </a:solidFill>
              <a:cs typeface="Arial" charset="0"/>
            </a:endParaRPr>
          </a:p>
          <a:p>
            <a:pPr marL="225425" indent="-225425">
              <a:lnSpc>
                <a:spcPct val="95000"/>
              </a:lnSpc>
              <a:spcBef>
                <a:spcPts val="600"/>
              </a:spcBef>
              <a:spcAft>
                <a:spcPct val="35000"/>
              </a:spcAft>
              <a:buClr>
                <a:schemeClr val="bg2">
                  <a:lumMod val="20000"/>
                  <a:lumOff val="80000"/>
                </a:schemeClr>
              </a:buClr>
              <a:buFont typeface="Wingdings" charset="2"/>
              <a:buChar char="§"/>
            </a:pPr>
            <a:r>
              <a:rPr lang="en-US" sz="2200" dirty="0">
                <a:solidFill>
                  <a:srgbClr val="FFFFFF"/>
                </a:solidFill>
                <a:cs typeface="Arial" charset="0"/>
              </a:rPr>
              <a:t>Different outcomes in overall </a:t>
            </a:r>
            <a:r>
              <a:rPr lang="en-US" sz="2200" dirty="0" err="1">
                <a:solidFill>
                  <a:srgbClr val="FFFFFF"/>
                </a:solidFill>
                <a:cs typeface="Arial" charset="0"/>
              </a:rPr>
              <a:t>vs</a:t>
            </a:r>
            <a:r>
              <a:rPr lang="en-US" sz="2200" dirty="0">
                <a:solidFill>
                  <a:srgbClr val="FFFFFF"/>
                </a:solidFill>
                <a:cs typeface="Arial" charset="0"/>
              </a:rPr>
              <a:t> Met </a:t>
            </a:r>
            <a:r>
              <a:rPr lang="en-US" sz="2200" dirty="0" smtClean="0">
                <a:solidFill>
                  <a:srgbClr val="FFFFFF"/>
                </a:solidFill>
                <a:cs typeface="Arial" charset="0"/>
              </a:rPr>
              <a:t>Diagnostic-Positive NSCLC support </a:t>
            </a:r>
            <a:r>
              <a:rPr lang="en-US" sz="2200" dirty="0">
                <a:solidFill>
                  <a:srgbClr val="FFFFFF"/>
                </a:solidFill>
                <a:cs typeface="Arial" charset="0"/>
              </a:rPr>
              <a:t>the importance of </a:t>
            </a:r>
            <a:r>
              <a:rPr lang="en-US" sz="2200" dirty="0" smtClean="0">
                <a:solidFill>
                  <a:srgbClr val="FFFFFF"/>
                </a:solidFill>
                <a:cs typeface="Arial" charset="0"/>
              </a:rPr>
              <a:t>diagnostics</a:t>
            </a:r>
            <a:endParaRPr lang="en-US" sz="2200" dirty="0">
              <a:solidFill>
                <a:srgbClr val="FFFFFF"/>
              </a:solidFill>
              <a:cs typeface="Arial" charset="0"/>
            </a:endParaRPr>
          </a:p>
          <a:p>
            <a:pPr marL="225425" indent="-225425">
              <a:lnSpc>
                <a:spcPct val="95000"/>
              </a:lnSpc>
              <a:spcBef>
                <a:spcPts val="600"/>
              </a:spcBef>
              <a:spcAft>
                <a:spcPct val="35000"/>
              </a:spcAft>
              <a:buClr>
                <a:schemeClr val="bg2">
                  <a:lumMod val="20000"/>
                  <a:lumOff val="80000"/>
                </a:schemeClr>
              </a:buClr>
              <a:buFont typeface="Wingdings" charset="2"/>
              <a:buChar char="§"/>
            </a:pPr>
            <a:r>
              <a:rPr lang="en-US" sz="2200" dirty="0" err="1">
                <a:solidFill>
                  <a:srgbClr val="FFFFFF"/>
                </a:solidFill>
                <a:cs typeface="Arial" charset="0"/>
              </a:rPr>
              <a:t>MetMAb+erlotinib</a:t>
            </a:r>
            <a:r>
              <a:rPr lang="en-US" sz="2200" dirty="0">
                <a:solidFill>
                  <a:srgbClr val="FFFFFF"/>
                </a:solidFill>
                <a:cs typeface="Arial" charset="0"/>
              </a:rPr>
              <a:t> will be tested in a Phase III NSCLC </a:t>
            </a:r>
            <a:r>
              <a:rPr lang="en-US" sz="2200" dirty="0" smtClean="0">
                <a:solidFill>
                  <a:srgbClr val="FFFFFF"/>
                </a:solidFill>
                <a:cs typeface="Arial" charset="0"/>
              </a:rPr>
              <a:t>trial</a:t>
            </a:r>
            <a:endParaRPr lang="en-US" sz="2200" dirty="0">
              <a:solidFill>
                <a:srgbClr val="FFFFFF"/>
              </a:solidFill>
              <a:cs typeface="Arial"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0"/>
            <a:ext cx="8229600" cy="1143000"/>
          </a:xfrm>
        </p:spPr>
        <p:txBody>
          <a:bodyPr>
            <a:normAutofit/>
          </a:bodyPr>
          <a:lstStyle/>
          <a:p>
            <a:r>
              <a:rPr lang="en-US" sz="4000" b="1" dirty="0" smtClean="0">
                <a:solidFill>
                  <a:srgbClr val="FFFF00"/>
                </a:solidFill>
              </a:rPr>
              <a:t>Met inhibitors in development</a:t>
            </a:r>
            <a:endParaRPr lang="en-US" sz="4000" b="1" dirty="0">
              <a:solidFill>
                <a:srgbClr val="FFFF00"/>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904156124"/>
              </p:ext>
            </p:extLst>
          </p:nvPr>
        </p:nvGraphicFramePr>
        <p:xfrm>
          <a:off x="609600" y="1219200"/>
          <a:ext cx="8001000" cy="4812837"/>
        </p:xfrm>
        <a:graphic>
          <a:graphicData uri="http://schemas.openxmlformats.org/drawingml/2006/table">
            <a:tbl>
              <a:tblPr firstRow="1" bandRow="1">
                <a:tableStyleId>{5C22544A-7EE6-4342-B048-85BDC9FD1C3A}</a:tableStyleId>
              </a:tblPr>
              <a:tblGrid>
                <a:gridCol w="2880360"/>
                <a:gridCol w="5120640"/>
              </a:tblGrid>
              <a:tr h="399293">
                <a:tc>
                  <a:txBody>
                    <a:bodyPr/>
                    <a:lstStyle/>
                    <a:p>
                      <a:r>
                        <a:rPr lang="en-US" dirty="0" smtClean="0"/>
                        <a:t>Agent</a:t>
                      </a:r>
                      <a:endParaRPr lang="en-US" dirty="0"/>
                    </a:p>
                  </a:txBody>
                  <a:tcPr/>
                </a:tc>
                <a:tc>
                  <a:txBody>
                    <a:bodyPr/>
                    <a:lstStyle/>
                    <a:p>
                      <a:r>
                        <a:rPr lang="en-US" dirty="0" smtClean="0"/>
                        <a:t>Mechanism of Action</a:t>
                      </a:r>
                      <a:endParaRPr lang="en-US" dirty="0"/>
                    </a:p>
                  </a:txBody>
                  <a:tcPr/>
                </a:tc>
              </a:tr>
              <a:tr h="393823">
                <a:tc>
                  <a:txBody>
                    <a:bodyPr/>
                    <a:lstStyle/>
                    <a:p>
                      <a:r>
                        <a:rPr lang="en-US" dirty="0" smtClean="0"/>
                        <a:t>PHA665752</a:t>
                      </a:r>
                      <a:endParaRPr lang="en-US" dirty="0"/>
                    </a:p>
                  </a:txBody>
                  <a:tcPr/>
                </a:tc>
                <a:tc>
                  <a:txBody>
                    <a:bodyPr/>
                    <a:lstStyle/>
                    <a:p>
                      <a:r>
                        <a:rPr lang="en-US" dirty="0" smtClean="0"/>
                        <a:t>Specific c-Met</a:t>
                      </a:r>
                      <a:r>
                        <a:rPr lang="en-US" baseline="0" dirty="0" smtClean="0"/>
                        <a:t> inhibitor, competes with ATP</a:t>
                      </a:r>
                      <a:endParaRPr lang="en-US" dirty="0"/>
                    </a:p>
                  </a:txBody>
                  <a:tcPr/>
                </a:tc>
              </a:tr>
              <a:tr h="426084">
                <a:tc>
                  <a:txBody>
                    <a:bodyPr/>
                    <a:lstStyle/>
                    <a:p>
                      <a:r>
                        <a:rPr lang="en-US" dirty="0" smtClean="0"/>
                        <a:t>ARQ 197</a:t>
                      </a:r>
                      <a:endParaRPr lang="en-US" dirty="0"/>
                    </a:p>
                  </a:txBody>
                  <a:tcPr/>
                </a:tc>
                <a:tc>
                  <a:txBody>
                    <a:bodyPr/>
                    <a:lstStyle/>
                    <a:p>
                      <a:r>
                        <a:rPr lang="en-US" dirty="0" smtClean="0"/>
                        <a:t>Selective Met inhibitor, does not</a:t>
                      </a:r>
                      <a:r>
                        <a:rPr lang="en-US" baseline="0" dirty="0" smtClean="0"/>
                        <a:t> compete with ATP</a:t>
                      </a:r>
                      <a:endParaRPr lang="en-US" dirty="0"/>
                    </a:p>
                  </a:txBody>
                  <a:tcPr/>
                </a:tc>
              </a:tr>
              <a:tr h="399293">
                <a:tc>
                  <a:txBody>
                    <a:bodyPr/>
                    <a:lstStyle/>
                    <a:p>
                      <a:r>
                        <a:rPr lang="en-US" dirty="0" smtClean="0"/>
                        <a:t>SGX523</a:t>
                      </a:r>
                      <a:endParaRPr lang="en-US" dirty="0"/>
                    </a:p>
                  </a:txBody>
                  <a:tcPr/>
                </a:tc>
                <a:tc>
                  <a:txBody>
                    <a:bodyPr/>
                    <a:lstStyle/>
                    <a:p>
                      <a:r>
                        <a:rPr lang="en-US" dirty="0" smtClean="0"/>
                        <a:t>Selective</a:t>
                      </a:r>
                      <a:r>
                        <a:rPr lang="en-US" baseline="0" dirty="0" smtClean="0"/>
                        <a:t> Met inhibitor, competes with ATP</a:t>
                      </a:r>
                      <a:endParaRPr lang="en-US" dirty="0"/>
                    </a:p>
                  </a:txBody>
                  <a:tcPr/>
                </a:tc>
              </a:tr>
              <a:tr h="399293">
                <a:tc>
                  <a:txBody>
                    <a:bodyPr/>
                    <a:lstStyle/>
                    <a:p>
                      <a:r>
                        <a:rPr lang="en-US" dirty="0" smtClean="0"/>
                        <a:t>JNJ-38877605</a:t>
                      </a:r>
                      <a:endParaRPr lang="en-US" dirty="0"/>
                    </a:p>
                  </a:txBody>
                  <a:tcPr/>
                </a:tc>
                <a:tc>
                  <a:txBody>
                    <a:bodyPr/>
                    <a:lstStyle/>
                    <a:p>
                      <a:r>
                        <a:rPr lang="en-US" dirty="0" smtClean="0"/>
                        <a:t>Selective Met inhibitor, competes with ATP</a:t>
                      </a:r>
                      <a:endParaRPr lang="en-US" dirty="0"/>
                    </a:p>
                  </a:txBody>
                  <a:tcPr/>
                </a:tc>
              </a:tr>
              <a:tr h="399293">
                <a:tc>
                  <a:txBody>
                    <a:bodyPr/>
                    <a:lstStyle/>
                    <a:p>
                      <a:r>
                        <a:rPr lang="en-US" dirty="0" smtClean="0"/>
                        <a:t>EXEL-2880</a:t>
                      </a:r>
                      <a:endParaRPr lang="en-US" dirty="0"/>
                    </a:p>
                  </a:txBody>
                  <a:tcPr/>
                </a:tc>
                <a:tc>
                  <a:txBody>
                    <a:bodyPr/>
                    <a:lstStyle/>
                    <a:p>
                      <a:r>
                        <a:rPr lang="en-US" dirty="0" smtClean="0"/>
                        <a:t>TKI, targets</a:t>
                      </a:r>
                      <a:r>
                        <a:rPr lang="en-US" baseline="0" dirty="0" smtClean="0"/>
                        <a:t> members of HGF and VEGF TK families</a:t>
                      </a:r>
                      <a:endParaRPr lang="en-US" dirty="0"/>
                    </a:p>
                  </a:txBody>
                  <a:tcPr/>
                </a:tc>
              </a:tr>
              <a:tr h="399293">
                <a:tc>
                  <a:txBody>
                    <a:bodyPr/>
                    <a:lstStyle/>
                    <a:p>
                      <a:r>
                        <a:rPr lang="en-US" dirty="0" smtClean="0"/>
                        <a:t>XL-184</a:t>
                      </a:r>
                      <a:endParaRPr lang="en-US" dirty="0"/>
                    </a:p>
                  </a:txBody>
                  <a:tcPr/>
                </a:tc>
                <a:tc>
                  <a:txBody>
                    <a:bodyPr/>
                    <a:lstStyle/>
                    <a:p>
                      <a:r>
                        <a:rPr lang="en-US" dirty="0" smtClean="0"/>
                        <a:t>Pan-TKI. Main targets: Met, VEGFR-s, and RET</a:t>
                      </a:r>
                      <a:endParaRPr lang="en-US" dirty="0"/>
                    </a:p>
                  </a:txBody>
                  <a:tcPr/>
                </a:tc>
              </a:tr>
              <a:tr h="399293">
                <a:tc>
                  <a:txBody>
                    <a:bodyPr/>
                    <a:lstStyle/>
                    <a:p>
                      <a:r>
                        <a:rPr lang="en-US" dirty="0" smtClean="0"/>
                        <a:t>MGCD265</a:t>
                      </a:r>
                      <a:endParaRPr lang="en-US" dirty="0"/>
                    </a:p>
                  </a:txBody>
                  <a:tcPr/>
                </a:tc>
                <a:tc>
                  <a:txBody>
                    <a:bodyPr/>
                    <a:lstStyle/>
                    <a:p>
                      <a:r>
                        <a:rPr lang="en-US" dirty="0" smtClean="0"/>
                        <a:t>Targets Met, VEGFR1/2/3</a:t>
                      </a:r>
                      <a:endParaRPr lang="en-US" dirty="0"/>
                    </a:p>
                  </a:txBody>
                  <a:tcPr/>
                </a:tc>
              </a:tr>
              <a:tr h="399293">
                <a:tc>
                  <a:txBody>
                    <a:bodyPr/>
                    <a:lstStyle/>
                    <a:p>
                      <a:r>
                        <a:rPr lang="en-US" dirty="0" smtClean="0"/>
                        <a:t>MK-2461</a:t>
                      </a:r>
                      <a:endParaRPr lang="en-US" dirty="0"/>
                    </a:p>
                  </a:txBody>
                  <a:tcPr/>
                </a:tc>
                <a:tc>
                  <a:txBody>
                    <a:bodyPr/>
                    <a:lstStyle/>
                    <a:p>
                      <a:r>
                        <a:rPr lang="en-US" dirty="0" smtClean="0"/>
                        <a:t>Multi-TKI</a:t>
                      </a:r>
                      <a:endParaRPr lang="en-US" dirty="0"/>
                    </a:p>
                  </a:txBody>
                  <a:tcPr/>
                </a:tc>
              </a:tr>
              <a:tr h="399293">
                <a:tc>
                  <a:txBody>
                    <a:bodyPr/>
                    <a:lstStyle/>
                    <a:p>
                      <a:r>
                        <a:rPr lang="en-US" dirty="0" smtClean="0"/>
                        <a:t>MP470</a:t>
                      </a:r>
                      <a:endParaRPr lang="en-US" dirty="0"/>
                    </a:p>
                  </a:txBody>
                  <a:tcPr/>
                </a:tc>
                <a:tc>
                  <a:txBody>
                    <a:bodyPr/>
                    <a:lstStyle/>
                    <a:p>
                      <a:r>
                        <a:rPr lang="en-US" dirty="0" smtClean="0"/>
                        <a:t>TKI targets PDGFR, c-kit, c-Met</a:t>
                      </a:r>
                      <a:endParaRPr lang="en-US" dirty="0"/>
                    </a:p>
                  </a:txBody>
                  <a:tcPr/>
                </a:tc>
              </a:tr>
              <a:tr h="399293">
                <a:tc>
                  <a:txBody>
                    <a:bodyPr/>
                    <a:lstStyle/>
                    <a:p>
                      <a:r>
                        <a:rPr lang="en-US" dirty="0" smtClean="0"/>
                        <a:t>AV-299</a:t>
                      </a:r>
                      <a:endParaRPr lang="en-US" dirty="0"/>
                    </a:p>
                  </a:txBody>
                  <a:tcPr/>
                </a:tc>
                <a:tc>
                  <a:txBody>
                    <a:bodyPr/>
                    <a:lstStyle/>
                    <a:p>
                      <a:r>
                        <a:rPr lang="en-US" dirty="0" smtClean="0"/>
                        <a:t>HGF </a:t>
                      </a:r>
                      <a:r>
                        <a:rPr lang="en-US" dirty="0" err="1" smtClean="0"/>
                        <a:t>Ab</a:t>
                      </a:r>
                      <a:endParaRPr lang="en-US" dirty="0"/>
                    </a:p>
                  </a:txBody>
                  <a:tcPr/>
                </a:tc>
              </a:tr>
              <a:tr h="399293">
                <a:tc>
                  <a:txBody>
                    <a:bodyPr/>
                    <a:lstStyle/>
                    <a:p>
                      <a:r>
                        <a:rPr lang="en-US" dirty="0" smtClean="0"/>
                        <a:t>AMG 102</a:t>
                      </a:r>
                      <a:endParaRPr lang="en-US" dirty="0"/>
                    </a:p>
                  </a:txBody>
                  <a:tcPr/>
                </a:tc>
                <a:tc>
                  <a:txBody>
                    <a:bodyPr/>
                    <a:lstStyle/>
                    <a:p>
                      <a:r>
                        <a:rPr lang="en-US" dirty="0" smtClean="0"/>
                        <a:t>HGF (Hu </a:t>
                      </a:r>
                      <a:r>
                        <a:rPr lang="en-US" dirty="0" err="1" smtClean="0"/>
                        <a:t>Mab</a:t>
                      </a:r>
                      <a:r>
                        <a:rPr lang="en-US" dirty="0" smtClean="0"/>
                        <a:t>)</a:t>
                      </a:r>
                      <a:endParaRPr lang="en-US" dirty="0"/>
                    </a:p>
                  </a:txBody>
                  <a:tcPr/>
                </a:tc>
              </a:tr>
            </a:tbl>
          </a:graphicData>
        </a:graphic>
      </p:graphicFrame>
    </p:spTree>
    <p:extLst>
      <p:ext uri="{BB962C8B-B14F-4D97-AF65-F5344CB8AC3E}">
        <p14:creationId xmlns:p14="http://schemas.microsoft.com/office/powerpoint/2010/main" val="31127729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err="1" smtClean="0">
                <a:solidFill>
                  <a:srgbClr val="FFFF00"/>
                </a:solidFill>
              </a:rPr>
              <a:t>Tivantinib</a:t>
            </a:r>
            <a:r>
              <a:rPr lang="en-US" sz="4000" b="1" dirty="0" smtClean="0">
                <a:solidFill>
                  <a:srgbClr val="FFFF00"/>
                </a:solidFill>
              </a:rPr>
              <a:t> (ARQ 197)</a:t>
            </a:r>
            <a:br>
              <a:rPr lang="en-US" sz="4000" b="1" dirty="0" smtClean="0">
                <a:solidFill>
                  <a:srgbClr val="FFFF00"/>
                </a:solidFill>
              </a:rPr>
            </a:br>
            <a:r>
              <a:rPr lang="en-US" sz="2700" dirty="0" smtClean="0"/>
              <a:t>Randomized Phase II Trial</a:t>
            </a:r>
            <a:endParaRPr lang="en-US" sz="2700" dirty="0"/>
          </a:p>
        </p:txBody>
      </p:sp>
      <p:sp>
        <p:nvSpPr>
          <p:cNvPr id="4" name="Rounded Rectangle 3"/>
          <p:cNvSpPr/>
          <p:nvPr/>
        </p:nvSpPr>
        <p:spPr>
          <a:xfrm>
            <a:off x="304800" y="2362200"/>
            <a:ext cx="2743200" cy="1752600"/>
          </a:xfrm>
          <a:prstGeom prst="roundRect">
            <a:avLst/>
          </a:prstGeom>
          <a:solidFill>
            <a:schemeClr val="bg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r>
              <a:rPr lang="en-US" dirty="0" smtClean="0"/>
              <a:t>NSCLC</a:t>
            </a:r>
          </a:p>
          <a:p>
            <a:r>
              <a:rPr lang="en-US" dirty="0"/>
              <a:t> </a:t>
            </a:r>
            <a:r>
              <a:rPr lang="en-US" dirty="0" smtClean="0"/>
              <a:t>  Stage IIIB/IV</a:t>
            </a:r>
            <a:br>
              <a:rPr lang="en-US" dirty="0" smtClean="0"/>
            </a:br>
            <a:r>
              <a:rPr lang="en-US" dirty="0" smtClean="0"/>
              <a:t>   </a:t>
            </a:r>
            <a:r>
              <a:rPr lang="en-US" u="sng" dirty="0" smtClean="0"/>
              <a:t>&gt;1</a:t>
            </a:r>
            <a:r>
              <a:rPr lang="en-US" dirty="0" smtClean="0"/>
              <a:t> Prior chemotherapy (No EGFR TKI)</a:t>
            </a:r>
          </a:p>
          <a:p>
            <a:endParaRPr lang="en-US" dirty="0"/>
          </a:p>
        </p:txBody>
      </p:sp>
      <p:cxnSp>
        <p:nvCxnSpPr>
          <p:cNvPr id="6" name="Straight Arrow Connector 5"/>
          <p:cNvCxnSpPr/>
          <p:nvPr/>
        </p:nvCxnSpPr>
        <p:spPr>
          <a:xfrm>
            <a:off x="3048000" y="3276600"/>
            <a:ext cx="228600" cy="0"/>
          </a:xfrm>
          <a:prstGeom prst="straightConnector1">
            <a:avLst/>
          </a:prstGeom>
          <a:ln>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3276600" y="1981200"/>
            <a:ext cx="304800" cy="2585323"/>
          </a:xfrm>
          <a:prstGeom prst="rect">
            <a:avLst/>
          </a:prstGeom>
          <a:solidFill>
            <a:schemeClr val="bg2">
              <a:lumMod val="50000"/>
            </a:schemeClr>
          </a:solidFill>
        </p:spPr>
        <p:txBody>
          <a:bodyPr wrap="square" rtlCol="0">
            <a:spAutoFit/>
          </a:bodyPr>
          <a:lstStyle/>
          <a:p>
            <a:r>
              <a:rPr lang="en-US" dirty="0" smtClean="0"/>
              <a:t>R</a:t>
            </a:r>
          </a:p>
          <a:p>
            <a:pPr algn="ctr"/>
            <a:r>
              <a:rPr lang="en-US" dirty="0" smtClean="0"/>
              <a:t>ANDOMIZE</a:t>
            </a:r>
          </a:p>
        </p:txBody>
      </p:sp>
      <p:cxnSp>
        <p:nvCxnSpPr>
          <p:cNvPr id="9" name="Straight Arrow Connector 8"/>
          <p:cNvCxnSpPr>
            <a:endCxn id="14" idx="1"/>
          </p:cNvCxnSpPr>
          <p:nvPr/>
        </p:nvCxnSpPr>
        <p:spPr>
          <a:xfrm flipV="1">
            <a:off x="3657600" y="2628900"/>
            <a:ext cx="762000" cy="495300"/>
          </a:xfrm>
          <a:prstGeom prst="straightConnector1">
            <a:avLst/>
          </a:prstGeom>
          <a:ln>
            <a:solidFill>
              <a:srgbClr val="FFFF00"/>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a:endCxn id="13" idx="1"/>
          </p:cNvCxnSpPr>
          <p:nvPr/>
        </p:nvCxnSpPr>
        <p:spPr>
          <a:xfrm>
            <a:off x="3657600" y="3429000"/>
            <a:ext cx="838200" cy="381000"/>
          </a:xfrm>
          <a:prstGeom prst="straightConnector1">
            <a:avLst/>
          </a:prstGeom>
          <a:ln>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13" name="Rounded Rectangle 12"/>
          <p:cNvSpPr/>
          <p:nvPr/>
        </p:nvSpPr>
        <p:spPr>
          <a:xfrm>
            <a:off x="4495800" y="3276600"/>
            <a:ext cx="2514600" cy="1066800"/>
          </a:xfrm>
          <a:prstGeom prst="roundRect">
            <a:avLst/>
          </a:prstGeom>
          <a:solidFill>
            <a:schemeClr val="bg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r>
              <a:rPr lang="en-US" dirty="0" err="1" smtClean="0"/>
              <a:t>Erlotinib</a:t>
            </a:r>
            <a:r>
              <a:rPr lang="en-US" dirty="0" smtClean="0"/>
              <a:t> 150 mg </a:t>
            </a:r>
            <a:r>
              <a:rPr lang="en-US" dirty="0" err="1" smtClean="0"/>
              <a:t>qd</a:t>
            </a:r>
            <a:r>
              <a:rPr lang="en-US" dirty="0" smtClean="0"/>
              <a:t> +</a:t>
            </a:r>
          </a:p>
          <a:p>
            <a:r>
              <a:rPr lang="en-US" dirty="0" smtClean="0"/>
              <a:t>Placebo</a:t>
            </a:r>
            <a:endParaRPr lang="en-US" dirty="0"/>
          </a:p>
        </p:txBody>
      </p:sp>
      <p:sp>
        <p:nvSpPr>
          <p:cNvPr id="14" name="Rounded Rectangle 13"/>
          <p:cNvSpPr/>
          <p:nvPr/>
        </p:nvSpPr>
        <p:spPr>
          <a:xfrm>
            <a:off x="4419600" y="2133600"/>
            <a:ext cx="2590800" cy="990600"/>
          </a:xfrm>
          <a:prstGeom prst="roundRect">
            <a:avLst/>
          </a:prstGeom>
          <a:solidFill>
            <a:schemeClr val="bg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r>
              <a:rPr lang="en-US" dirty="0" err="1" smtClean="0"/>
              <a:t>Erlotinib</a:t>
            </a:r>
            <a:r>
              <a:rPr lang="en-US" dirty="0" smtClean="0"/>
              <a:t> 150 mg </a:t>
            </a:r>
            <a:r>
              <a:rPr lang="en-US" dirty="0" err="1" smtClean="0"/>
              <a:t>qd</a:t>
            </a:r>
            <a:r>
              <a:rPr lang="en-US" dirty="0" smtClean="0"/>
              <a:t> +</a:t>
            </a:r>
          </a:p>
          <a:p>
            <a:r>
              <a:rPr lang="en-US" dirty="0" err="1" smtClean="0"/>
              <a:t>Tivantinib</a:t>
            </a:r>
            <a:r>
              <a:rPr lang="en-US" dirty="0" smtClean="0"/>
              <a:t> 360 mg bid</a:t>
            </a:r>
            <a:endParaRPr lang="en-US" dirty="0"/>
          </a:p>
        </p:txBody>
      </p:sp>
      <p:sp>
        <p:nvSpPr>
          <p:cNvPr id="16" name="Curved Up Arrow 15"/>
          <p:cNvSpPr/>
          <p:nvPr/>
        </p:nvSpPr>
        <p:spPr>
          <a:xfrm rot="16200000">
            <a:off x="7162800" y="2590800"/>
            <a:ext cx="1295400" cy="990600"/>
          </a:xfrm>
          <a:prstGeom prst="curved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7" name="TextBox 16"/>
          <p:cNvSpPr txBox="1"/>
          <p:nvPr/>
        </p:nvSpPr>
        <p:spPr>
          <a:xfrm>
            <a:off x="7086600" y="2971800"/>
            <a:ext cx="685800" cy="369332"/>
          </a:xfrm>
          <a:prstGeom prst="rect">
            <a:avLst/>
          </a:prstGeom>
          <a:noFill/>
        </p:spPr>
        <p:txBody>
          <a:bodyPr wrap="square" rtlCol="0">
            <a:spAutoFit/>
          </a:bodyPr>
          <a:lstStyle/>
          <a:p>
            <a:r>
              <a:rPr lang="en-US" b="1" dirty="0" smtClean="0">
                <a:solidFill>
                  <a:srgbClr val="FFFF00"/>
                </a:solidFill>
              </a:rPr>
              <a:t>PD</a:t>
            </a:r>
            <a:endParaRPr lang="en-US" b="1" dirty="0">
              <a:solidFill>
                <a:srgbClr val="FFFF00"/>
              </a:solidFill>
            </a:endParaRPr>
          </a:p>
        </p:txBody>
      </p:sp>
      <p:sp>
        <p:nvSpPr>
          <p:cNvPr id="18" name="TextBox 17"/>
          <p:cNvSpPr txBox="1"/>
          <p:nvPr/>
        </p:nvSpPr>
        <p:spPr>
          <a:xfrm>
            <a:off x="533400" y="4800600"/>
            <a:ext cx="2438400" cy="923330"/>
          </a:xfrm>
          <a:prstGeom prst="rect">
            <a:avLst/>
          </a:prstGeom>
          <a:noFill/>
        </p:spPr>
        <p:txBody>
          <a:bodyPr wrap="square" rtlCol="0">
            <a:spAutoFit/>
          </a:bodyPr>
          <a:lstStyle/>
          <a:p>
            <a:r>
              <a:rPr lang="en-US" dirty="0" smtClean="0"/>
              <a:t>Endpoints</a:t>
            </a:r>
          </a:p>
          <a:p>
            <a:pPr marL="285750" indent="-285750">
              <a:buFont typeface="Arial"/>
              <a:buChar char="•"/>
            </a:pPr>
            <a:r>
              <a:rPr lang="en-US" dirty="0" smtClean="0"/>
              <a:t>1° PFS</a:t>
            </a:r>
          </a:p>
          <a:p>
            <a:pPr marL="285750" indent="-285750">
              <a:buFont typeface="Arial"/>
              <a:buChar char="•"/>
            </a:pPr>
            <a:r>
              <a:rPr lang="en-US" dirty="0" smtClean="0"/>
              <a:t>2° RR, OS</a:t>
            </a:r>
            <a:endParaRPr lang="en-US" dirty="0"/>
          </a:p>
        </p:txBody>
      </p:sp>
      <p:sp>
        <p:nvSpPr>
          <p:cNvPr id="19" name="TextBox 18"/>
          <p:cNvSpPr txBox="1"/>
          <p:nvPr/>
        </p:nvSpPr>
        <p:spPr>
          <a:xfrm>
            <a:off x="4648200" y="4953000"/>
            <a:ext cx="4191000" cy="646331"/>
          </a:xfrm>
          <a:prstGeom prst="rect">
            <a:avLst/>
          </a:prstGeom>
          <a:noFill/>
        </p:spPr>
        <p:txBody>
          <a:bodyPr wrap="square" rtlCol="0">
            <a:spAutoFit/>
          </a:bodyPr>
          <a:lstStyle/>
          <a:p>
            <a:r>
              <a:rPr lang="en-US" dirty="0" smtClean="0"/>
              <a:t>33 sites in 6 countries</a:t>
            </a:r>
          </a:p>
          <a:p>
            <a:r>
              <a:rPr lang="en-US" dirty="0" smtClean="0"/>
              <a:t>Study accrual over 11 months (10/08-9/09)</a:t>
            </a:r>
            <a:endParaRPr lang="en-US" dirty="0"/>
          </a:p>
        </p:txBody>
      </p:sp>
      <p:sp>
        <p:nvSpPr>
          <p:cNvPr id="24" name="Rectangle 23"/>
          <p:cNvSpPr/>
          <p:nvPr/>
        </p:nvSpPr>
        <p:spPr>
          <a:xfrm>
            <a:off x="533400" y="6400800"/>
            <a:ext cx="2944129" cy="292388"/>
          </a:xfrm>
          <a:prstGeom prst="rect">
            <a:avLst/>
          </a:prstGeom>
        </p:spPr>
        <p:txBody>
          <a:bodyPr wrap="none">
            <a:spAutoFit/>
          </a:bodyPr>
          <a:lstStyle/>
          <a:p>
            <a:r>
              <a:rPr lang="en-GB" sz="1300" dirty="0" err="1"/>
              <a:t>Sequist</a:t>
            </a:r>
            <a:r>
              <a:rPr lang="en-GB" sz="1300" dirty="0"/>
              <a:t> L V et al. JCO 2011;29:3307-3315</a:t>
            </a:r>
          </a:p>
        </p:txBody>
      </p:sp>
    </p:spTree>
    <p:extLst>
      <p:ext uri="{BB962C8B-B14F-4D97-AF65-F5344CB8AC3E}">
        <p14:creationId xmlns:p14="http://schemas.microsoft.com/office/powerpoint/2010/main" val="203977663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5" y="6488668"/>
            <a:ext cx="2731863" cy="276999"/>
          </a:xfrm>
          <a:prstGeom prst="rect">
            <a:avLst/>
          </a:prstGeom>
        </p:spPr>
        <p:txBody>
          <a:bodyPr wrap="none">
            <a:spAutoFit/>
          </a:bodyPr>
          <a:lstStyle/>
          <a:p>
            <a:r>
              <a:rPr lang="en-GB" sz="1200" dirty="0" err="1" smtClean="0"/>
              <a:t>Sequist</a:t>
            </a:r>
            <a:r>
              <a:rPr lang="en-GB" sz="1200" dirty="0" smtClean="0"/>
              <a:t> LV </a:t>
            </a:r>
            <a:r>
              <a:rPr lang="en-GB" sz="1200" dirty="0"/>
              <a:t>et al. JCO 2011;29:3307-3315</a:t>
            </a:r>
          </a:p>
        </p:txBody>
      </p:sp>
      <p:sp>
        <p:nvSpPr>
          <p:cNvPr id="5" name="Content Placeholder 4"/>
          <p:cNvSpPr>
            <a:spLocks noGrp="1"/>
          </p:cNvSpPr>
          <p:nvPr>
            <p:ph sz="half" idx="1"/>
          </p:nvPr>
        </p:nvSpPr>
        <p:spPr>
          <a:xfrm>
            <a:off x="228600" y="1341437"/>
            <a:ext cx="4038600" cy="5059363"/>
          </a:xfrm>
        </p:spPr>
        <p:txBody>
          <a:bodyPr/>
          <a:lstStyle/>
          <a:p>
            <a:r>
              <a:rPr lang="en-US" dirty="0" smtClean="0"/>
              <a:t>Efficacy in NS Histology</a:t>
            </a:r>
          </a:p>
          <a:p>
            <a:r>
              <a:rPr lang="en-US" i="1" u="sng" dirty="0" smtClean="0"/>
              <a:t>Superior survival in KRAS </a:t>
            </a:r>
            <a:r>
              <a:rPr lang="en-US" i="1" u="sng" dirty="0" err="1" smtClean="0"/>
              <a:t>mut</a:t>
            </a:r>
            <a:r>
              <a:rPr lang="en-US" i="1" u="sng" dirty="0" smtClean="0"/>
              <a:t> subsets</a:t>
            </a:r>
          </a:p>
          <a:p>
            <a:pPr marL="0" indent="0">
              <a:buNone/>
            </a:pPr>
            <a:endParaRPr lang="en-US" dirty="0" smtClean="0"/>
          </a:p>
          <a:p>
            <a:r>
              <a:rPr lang="en-US" dirty="0" smtClean="0"/>
              <a:t>Phase III MARQUEE trial did not provide significant results for OS in unselected population, stopped at interim analysis (Oct 2012)</a:t>
            </a:r>
            <a:endParaRPr lang="en-US" dirty="0"/>
          </a:p>
        </p:txBody>
      </p:sp>
      <p:sp>
        <p:nvSpPr>
          <p:cNvPr id="8" name="TextBox 7"/>
          <p:cNvSpPr txBox="1"/>
          <p:nvPr/>
        </p:nvSpPr>
        <p:spPr>
          <a:xfrm>
            <a:off x="161567" y="177224"/>
            <a:ext cx="3724633" cy="461665"/>
          </a:xfrm>
          <a:prstGeom prst="rect">
            <a:avLst/>
          </a:prstGeom>
          <a:noFill/>
        </p:spPr>
        <p:txBody>
          <a:bodyPr wrap="square" rtlCol="0">
            <a:spAutoFit/>
          </a:bodyPr>
          <a:lstStyle/>
          <a:p>
            <a:r>
              <a:rPr lang="en-US" sz="2400" b="1" dirty="0" err="1" smtClean="0">
                <a:solidFill>
                  <a:srgbClr val="FFFF00"/>
                </a:solidFill>
              </a:rPr>
              <a:t>Tivantinib</a:t>
            </a:r>
            <a:r>
              <a:rPr lang="en-US" sz="2400" b="1" dirty="0" smtClean="0">
                <a:solidFill>
                  <a:srgbClr val="FFFF00"/>
                </a:solidFill>
              </a:rPr>
              <a:t> (ARQ 197)</a:t>
            </a:r>
            <a:endParaRPr lang="en-US" sz="2400" b="1" dirty="0">
              <a:solidFill>
                <a:srgbClr val="FFFF00"/>
              </a:solidFill>
            </a:endParaRPr>
          </a:p>
        </p:txBody>
      </p:sp>
      <p:sp>
        <p:nvSpPr>
          <p:cNvPr id="9" name="Content Placeholder 4"/>
          <p:cNvSpPr>
            <a:spLocks noGrp="1"/>
          </p:cNvSpPr>
          <p:nvPr>
            <p:ph sz="half" idx="1"/>
          </p:nvPr>
        </p:nvSpPr>
        <p:spPr>
          <a:xfrm>
            <a:off x="4648200" y="1341437"/>
            <a:ext cx="4343400" cy="5059363"/>
          </a:xfrm>
        </p:spPr>
        <p:txBody>
          <a:bodyPr>
            <a:normAutofit/>
          </a:bodyPr>
          <a:lstStyle/>
          <a:p>
            <a:pPr marL="228600" indent="-228600">
              <a:buNone/>
            </a:pPr>
            <a:r>
              <a:rPr lang="en-US" sz="2200" b="1" dirty="0"/>
              <a:t>EGFR wild-type tumors (n = 99):</a:t>
            </a:r>
          </a:p>
          <a:p>
            <a:pPr marL="228600" indent="-228600"/>
            <a:r>
              <a:rPr lang="en-US" sz="2200" dirty="0" smtClean="0"/>
              <a:t>Trend </a:t>
            </a:r>
            <a:r>
              <a:rPr lang="en-US" sz="2200" dirty="0"/>
              <a:t>toward benefit from ET in PFS (HR, 0.70; 95% CI, 0.44 to 1.10; P = </a:t>
            </a:r>
            <a:r>
              <a:rPr lang="en-US" sz="2200" dirty="0" smtClean="0"/>
              <a:t>0.12</a:t>
            </a:r>
            <a:r>
              <a:rPr lang="en-US" sz="2200" dirty="0"/>
              <a:t>) and OS (HR, 0.76; 95% CI, 0.48 to 1.22; P = </a:t>
            </a:r>
            <a:r>
              <a:rPr lang="en-US" sz="2200" dirty="0" smtClean="0"/>
              <a:t>0.25</a:t>
            </a:r>
            <a:r>
              <a:rPr lang="en-US" sz="2200" dirty="0"/>
              <a:t>)</a:t>
            </a:r>
          </a:p>
          <a:p>
            <a:pPr marL="228600" indent="-228600">
              <a:spcBef>
                <a:spcPts val="1728"/>
              </a:spcBef>
              <a:buNone/>
            </a:pPr>
            <a:r>
              <a:rPr lang="en-US" sz="2200" b="1" dirty="0" smtClean="0">
                <a:solidFill>
                  <a:srgbClr val="F465FF"/>
                </a:solidFill>
              </a:rPr>
              <a:t>Patients </a:t>
            </a:r>
            <a:r>
              <a:rPr lang="en-US" sz="2200" b="1" dirty="0">
                <a:solidFill>
                  <a:srgbClr val="F465FF"/>
                </a:solidFill>
              </a:rPr>
              <a:t>with KRAS mutations </a:t>
            </a:r>
          </a:p>
          <a:p>
            <a:pPr marL="228600" indent="-228600">
              <a:buNone/>
            </a:pPr>
            <a:r>
              <a:rPr lang="en-US" sz="2200" b="1" dirty="0" smtClean="0">
                <a:solidFill>
                  <a:srgbClr val="F465FF"/>
                </a:solidFill>
              </a:rPr>
              <a:t>(</a:t>
            </a:r>
            <a:r>
              <a:rPr lang="en-US" sz="2200" b="1" dirty="0">
                <a:solidFill>
                  <a:srgbClr val="F465FF"/>
                </a:solidFill>
              </a:rPr>
              <a:t>n = 15):</a:t>
            </a:r>
          </a:p>
          <a:p>
            <a:pPr marL="228600" indent="-228600"/>
            <a:r>
              <a:rPr lang="en-US" sz="2200" dirty="0" smtClean="0">
                <a:solidFill>
                  <a:srgbClr val="F465FF"/>
                </a:solidFill>
              </a:rPr>
              <a:t>Significant </a:t>
            </a:r>
            <a:r>
              <a:rPr lang="en-US" sz="2200" dirty="0">
                <a:solidFill>
                  <a:srgbClr val="F465FF"/>
                </a:solidFill>
              </a:rPr>
              <a:t>benefit in PFS </a:t>
            </a:r>
            <a:r>
              <a:rPr lang="en-US" sz="2200" dirty="0" smtClean="0">
                <a:solidFill>
                  <a:srgbClr val="F465FF"/>
                </a:solidFill>
              </a:rPr>
              <a:t/>
            </a:r>
            <a:br>
              <a:rPr lang="en-US" sz="2200" dirty="0" smtClean="0">
                <a:solidFill>
                  <a:srgbClr val="F465FF"/>
                </a:solidFill>
              </a:rPr>
            </a:br>
            <a:r>
              <a:rPr lang="en-US" sz="2200" dirty="0" smtClean="0">
                <a:solidFill>
                  <a:srgbClr val="F465FF"/>
                </a:solidFill>
              </a:rPr>
              <a:t>(</a:t>
            </a:r>
            <a:r>
              <a:rPr lang="en-US" sz="2200" dirty="0">
                <a:solidFill>
                  <a:srgbClr val="F465FF"/>
                </a:solidFill>
              </a:rPr>
              <a:t>HR, 0.18; 95% CI, 0.05 to 0.70; </a:t>
            </a:r>
            <a:r>
              <a:rPr lang="en-US" sz="2200" dirty="0" smtClean="0">
                <a:solidFill>
                  <a:srgbClr val="F465FF"/>
                </a:solidFill>
              </a:rPr>
              <a:t/>
            </a:r>
            <a:br>
              <a:rPr lang="en-US" sz="2200" dirty="0" smtClean="0">
                <a:solidFill>
                  <a:srgbClr val="F465FF"/>
                </a:solidFill>
              </a:rPr>
            </a:br>
            <a:r>
              <a:rPr lang="en-US" sz="2200" dirty="0" smtClean="0">
                <a:solidFill>
                  <a:srgbClr val="F465FF"/>
                </a:solidFill>
              </a:rPr>
              <a:t>P </a:t>
            </a:r>
            <a:r>
              <a:rPr lang="en-US" sz="2200" dirty="0">
                <a:solidFill>
                  <a:srgbClr val="F465FF"/>
                </a:solidFill>
              </a:rPr>
              <a:t>&lt; </a:t>
            </a:r>
            <a:r>
              <a:rPr lang="en-US" sz="2200" dirty="0" smtClean="0">
                <a:solidFill>
                  <a:srgbClr val="F465FF"/>
                </a:solidFill>
              </a:rPr>
              <a:t>0.01</a:t>
            </a:r>
            <a:r>
              <a:rPr lang="en-US" sz="2200" dirty="0">
                <a:solidFill>
                  <a:srgbClr val="F465FF"/>
                </a:solidFill>
              </a:rPr>
              <a:t>) and OS (HR, 0.43; </a:t>
            </a:r>
            <a:r>
              <a:rPr lang="en-US" sz="2200" dirty="0" smtClean="0">
                <a:solidFill>
                  <a:srgbClr val="F465FF"/>
                </a:solidFill>
              </a:rPr>
              <a:t/>
            </a:r>
            <a:br>
              <a:rPr lang="en-US" sz="2200" dirty="0" smtClean="0">
                <a:solidFill>
                  <a:srgbClr val="F465FF"/>
                </a:solidFill>
              </a:rPr>
            </a:br>
            <a:r>
              <a:rPr lang="en-US" sz="2200" dirty="0" smtClean="0">
                <a:solidFill>
                  <a:srgbClr val="F465FF"/>
                </a:solidFill>
              </a:rPr>
              <a:t>95</a:t>
            </a:r>
            <a:r>
              <a:rPr lang="en-US" sz="2200" dirty="0">
                <a:solidFill>
                  <a:srgbClr val="F465FF"/>
                </a:solidFill>
              </a:rPr>
              <a:t>% CI, 0.12 to 1.50; P = </a:t>
            </a:r>
            <a:r>
              <a:rPr lang="en-US" sz="2200" dirty="0" smtClean="0">
                <a:solidFill>
                  <a:srgbClr val="F465FF"/>
                </a:solidFill>
              </a:rPr>
              <a:t>0.17</a:t>
            </a:r>
            <a:r>
              <a:rPr lang="en-US" sz="2200" dirty="0">
                <a:solidFill>
                  <a:srgbClr val="F465FF"/>
                </a:solidFill>
              </a:rPr>
              <a:t>)</a:t>
            </a:r>
          </a:p>
        </p:txBody>
      </p:sp>
      <p:sp>
        <p:nvSpPr>
          <p:cNvPr id="6" name="TextBox 5"/>
          <p:cNvSpPr txBox="1"/>
          <p:nvPr/>
        </p:nvSpPr>
        <p:spPr>
          <a:xfrm>
            <a:off x="4038600" y="177224"/>
            <a:ext cx="5029200" cy="1095685"/>
          </a:xfrm>
          <a:prstGeom prst="rect">
            <a:avLst/>
          </a:prstGeom>
          <a:noFill/>
        </p:spPr>
        <p:txBody>
          <a:bodyPr wrap="square" rtlCol="0">
            <a:spAutoFit/>
          </a:bodyPr>
          <a:lstStyle/>
          <a:p>
            <a:pPr>
              <a:lnSpc>
                <a:spcPct val="90000"/>
              </a:lnSpc>
            </a:pPr>
            <a:r>
              <a:rPr lang="en-US" sz="2400" b="1" dirty="0">
                <a:solidFill>
                  <a:srgbClr val="FFFF00"/>
                </a:solidFill>
              </a:rPr>
              <a:t>Randomized Phase II Trial of </a:t>
            </a:r>
            <a:r>
              <a:rPr lang="en-US" sz="2400" b="1" dirty="0" err="1">
                <a:solidFill>
                  <a:srgbClr val="FFFF00"/>
                </a:solidFill>
              </a:rPr>
              <a:t>Erlotinib</a:t>
            </a:r>
            <a:r>
              <a:rPr lang="en-US" sz="2400" b="1" dirty="0">
                <a:solidFill>
                  <a:srgbClr val="FFFF00"/>
                </a:solidFill>
              </a:rPr>
              <a:t> with </a:t>
            </a:r>
            <a:r>
              <a:rPr lang="en-US" sz="2400" b="1" dirty="0" err="1">
                <a:solidFill>
                  <a:srgbClr val="FFFF00"/>
                </a:solidFill>
              </a:rPr>
              <a:t>Tivantinib</a:t>
            </a:r>
            <a:r>
              <a:rPr lang="en-US" sz="2400" b="1" dirty="0">
                <a:solidFill>
                  <a:srgbClr val="FFFF00"/>
                </a:solidFill>
              </a:rPr>
              <a:t> (ET) versus </a:t>
            </a:r>
            <a:r>
              <a:rPr lang="en-US" sz="2400" b="1" dirty="0" err="1">
                <a:solidFill>
                  <a:srgbClr val="FFFF00"/>
                </a:solidFill>
              </a:rPr>
              <a:t>Erlotinib</a:t>
            </a:r>
            <a:r>
              <a:rPr lang="en-US" sz="2400" b="1" dirty="0">
                <a:solidFill>
                  <a:srgbClr val="FFFF00"/>
                </a:solidFill>
              </a:rPr>
              <a:t> with Placebo (EP) in NSCLC</a:t>
            </a:r>
          </a:p>
        </p:txBody>
      </p:sp>
    </p:spTree>
    <p:extLst>
      <p:ext uri="{BB962C8B-B14F-4D97-AF65-F5344CB8AC3E}">
        <p14:creationId xmlns:p14="http://schemas.microsoft.com/office/powerpoint/2010/main" val="14916985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solidFill>
                  <a:srgbClr val="FFFF00"/>
                </a:solidFill>
              </a:rPr>
              <a:t>Met inhibition in NSCLC</a:t>
            </a:r>
            <a:endParaRPr lang="en-US" b="1" dirty="0">
              <a:solidFill>
                <a:srgbClr val="FFFF00"/>
              </a:solidFill>
            </a:endParaRPr>
          </a:p>
        </p:txBody>
      </p:sp>
      <p:sp>
        <p:nvSpPr>
          <p:cNvPr id="6" name="Content Placeholder 5"/>
          <p:cNvSpPr>
            <a:spLocks noGrp="1"/>
          </p:cNvSpPr>
          <p:nvPr>
            <p:ph idx="1"/>
          </p:nvPr>
        </p:nvSpPr>
        <p:spPr/>
        <p:txBody>
          <a:bodyPr/>
          <a:lstStyle/>
          <a:p>
            <a:r>
              <a:rPr lang="en-US" dirty="0" smtClean="0"/>
              <a:t>Although a </a:t>
            </a:r>
            <a:r>
              <a:rPr lang="en-US" dirty="0" err="1" smtClean="0"/>
              <a:t>druggable</a:t>
            </a:r>
            <a:r>
              <a:rPr lang="en-US" dirty="0" smtClean="0"/>
              <a:t> target, not clear what constitutes Met-driven lung cancer</a:t>
            </a:r>
          </a:p>
          <a:p>
            <a:r>
              <a:rPr lang="en-US" dirty="0" smtClean="0"/>
              <a:t>Phase III studies are planned/ongoing—primarily in selected populations</a:t>
            </a:r>
          </a:p>
          <a:p>
            <a:r>
              <a:rPr lang="en-US" dirty="0" smtClean="0"/>
              <a:t>C-Met is a rational therapeutic target to improve efficacy of EGFR TKIs</a:t>
            </a:r>
          </a:p>
          <a:p>
            <a:endParaRPr lang="en-US" dirty="0"/>
          </a:p>
        </p:txBody>
      </p:sp>
    </p:spTree>
    <p:extLst>
      <p:ext uri="{BB962C8B-B14F-4D97-AF65-F5344CB8AC3E}">
        <p14:creationId xmlns:p14="http://schemas.microsoft.com/office/powerpoint/2010/main" val="25125258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88418" name="Text Box 7"/>
          <p:cNvSpPr txBox="1">
            <a:spLocks noChangeArrowheads="1"/>
          </p:cNvSpPr>
          <p:nvPr/>
        </p:nvSpPr>
        <p:spPr bwMode="auto">
          <a:xfrm>
            <a:off x="4040188" y="4354513"/>
            <a:ext cx="247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0" fontAlgn="base" hangingPunct="0">
              <a:spcBef>
                <a:spcPct val="0"/>
              </a:spcBef>
              <a:spcAft>
                <a:spcPct val="0"/>
              </a:spcAft>
            </a:pPr>
            <a:r>
              <a:rPr lang="en-US" sz="1800" b="1" smtClean="0">
                <a:solidFill>
                  <a:srgbClr val="002656"/>
                </a:solidFill>
              </a:rPr>
              <a:t> </a:t>
            </a:r>
          </a:p>
        </p:txBody>
      </p:sp>
      <p:sp>
        <p:nvSpPr>
          <p:cNvPr id="188419" name="Rectangle 8"/>
          <p:cNvSpPr>
            <a:spLocks noGrp="1" noChangeArrowheads="1"/>
          </p:cNvSpPr>
          <p:nvPr>
            <p:ph type="ctrTitle" idx="4294967295"/>
          </p:nvPr>
        </p:nvSpPr>
        <p:spPr>
          <a:xfrm>
            <a:off x="304800" y="2362200"/>
            <a:ext cx="8534400" cy="1066800"/>
          </a:xfrm>
        </p:spPr>
        <p:txBody>
          <a:bodyPr/>
          <a:lstStyle/>
          <a:p>
            <a:pPr eaLnBrk="1" hangingPunct="1"/>
            <a:r>
              <a:rPr lang="en-US" sz="2400">
                <a:latin typeface="Arial" charset="0"/>
                <a:ea typeface="ＭＳ Ｐゴシック" charset="0"/>
                <a:cs typeface="ＭＳ Ｐゴシック" charset="0"/>
              </a:rPr>
              <a:t>Saturday, February 2, 2013</a:t>
            </a:r>
            <a:br>
              <a:rPr lang="en-US" sz="2400">
                <a:latin typeface="Arial" charset="0"/>
                <a:ea typeface="ＭＳ Ｐゴシック" charset="0"/>
                <a:cs typeface="ＭＳ Ｐゴシック" charset="0"/>
              </a:rPr>
            </a:br>
            <a:r>
              <a:rPr lang="en-US" sz="2400">
                <a:latin typeface="Arial" charset="0"/>
                <a:ea typeface="ＭＳ Ｐゴシック" charset="0"/>
                <a:cs typeface="ＭＳ Ｐゴシック" charset="0"/>
              </a:rPr>
              <a:t>Hollywood, Florida</a:t>
            </a:r>
          </a:p>
        </p:txBody>
      </p:sp>
      <p:sp>
        <p:nvSpPr>
          <p:cNvPr id="188420" name="Text Box 7"/>
          <p:cNvSpPr txBox="1">
            <a:spLocks noChangeArrowheads="1"/>
          </p:cNvSpPr>
          <p:nvPr/>
        </p:nvSpPr>
        <p:spPr bwMode="auto">
          <a:xfrm>
            <a:off x="4040188" y="4354513"/>
            <a:ext cx="1047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0" fontAlgn="base" hangingPunct="0">
              <a:spcBef>
                <a:spcPct val="0"/>
              </a:spcBef>
              <a:spcAft>
                <a:spcPct val="0"/>
              </a:spcAft>
            </a:pPr>
            <a:r>
              <a:rPr lang="en-US" sz="1800" b="1" smtClean="0">
                <a:solidFill>
                  <a:srgbClr val="002656"/>
                </a:solidFill>
              </a:rPr>
              <a:t>Faculty </a:t>
            </a:r>
          </a:p>
        </p:txBody>
      </p:sp>
      <p:sp>
        <p:nvSpPr>
          <p:cNvPr id="188421" name="Text Box 3"/>
          <p:cNvSpPr txBox="1">
            <a:spLocks noChangeArrowheads="1"/>
          </p:cNvSpPr>
          <p:nvPr/>
        </p:nvSpPr>
        <p:spPr bwMode="auto">
          <a:xfrm>
            <a:off x="1371600" y="3352800"/>
            <a:ext cx="30480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0" fontAlgn="base" hangingPunct="0">
              <a:spcBef>
                <a:spcPct val="0"/>
              </a:spcBef>
              <a:spcAft>
                <a:spcPct val="0"/>
              </a:spcAft>
            </a:pPr>
            <a:r>
              <a:rPr lang="en-US" sz="1800" b="1" smtClean="0">
                <a:solidFill>
                  <a:srgbClr val="002656"/>
                </a:solidFill>
                <a:ea typeface="ＭＳ Ｐゴシック" charset="0"/>
                <a:cs typeface="ＭＳ Ｐゴシック" charset="0"/>
              </a:rPr>
              <a:t>Co-Chairs</a:t>
            </a:r>
          </a:p>
          <a:p>
            <a:pPr eaLnBrk="0" fontAlgn="base" hangingPunct="0">
              <a:spcBef>
                <a:spcPct val="0"/>
              </a:spcBef>
              <a:spcAft>
                <a:spcPct val="0"/>
              </a:spcAft>
            </a:pPr>
            <a:r>
              <a:rPr lang="en-US" sz="1800" b="1" smtClean="0">
                <a:solidFill>
                  <a:srgbClr val="505153"/>
                </a:solidFill>
                <a:ea typeface="ＭＳ Ｐゴシック" charset="0"/>
                <a:cs typeface="ＭＳ Ｐゴシック" charset="0"/>
              </a:rPr>
              <a:t>Rogerio C Lilenbaum, MD</a:t>
            </a:r>
          </a:p>
          <a:p>
            <a:pPr eaLnBrk="0" fontAlgn="base" hangingPunct="0">
              <a:spcBef>
                <a:spcPct val="0"/>
              </a:spcBef>
              <a:spcAft>
                <a:spcPct val="0"/>
              </a:spcAft>
            </a:pPr>
            <a:r>
              <a:rPr lang="en-US" sz="1800" b="1" smtClean="0">
                <a:solidFill>
                  <a:srgbClr val="505153"/>
                </a:solidFill>
                <a:ea typeface="ＭＳ Ｐゴシック" charset="0"/>
                <a:cs typeface="ＭＳ Ｐゴシック" charset="0"/>
              </a:rPr>
              <a:t>Mark A Socinski, MD</a:t>
            </a:r>
            <a:endParaRPr lang="en-US" sz="2000" i="1" smtClean="0">
              <a:solidFill>
                <a:srgbClr val="FFFFFF"/>
              </a:solidFill>
              <a:ea typeface="ＭＳ Ｐゴシック" charset="0"/>
              <a:cs typeface="ＭＳ Ｐゴシック" charset="0"/>
            </a:endParaRPr>
          </a:p>
        </p:txBody>
      </p:sp>
      <p:sp>
        <p:nvSpPr>
          <p:cNvPr id="188422" name="Text Box 3"/>
          <p:cNvSpPr txBox="1">
            <a:spLocks noChangeArrowheads="1"/>
          </p:cNvSpPr>
          <p:nvPr/>
        </p:nvSpPr>
        <p:spPr bwMode="auto">
          <a:xfrm>
            <a:off x="5410200" y="3352800"/>
            <a:ext cx="28194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0" fontAlgn="base" hangingPunct="0">
              <a:spcBef>
                <a:spcPct val="0"/>
              </a:spcBef>
              <a:spcAft>
                <a:spcPct val="0"/>
              </a:spcAft>
            </a:pPr>
            <a:r>
              <a:rPr lang="en-US" sz="1800" b="1" smtClean="0">
                <a:solidFill>
                  <a:srgbClr val="002656"/>
                </a:solidFill>
                <a:ea typeface="ＭＳ Ｐゴシック" charset="0"/>
                <a:cs typeface="ＭＳ Ｐゴシック" charset="0"/>
              </a:rPr>
              <a:t>Co-Chair and Moderator</a:t>
            </a:r>
            <a:endParaRPr lang="en-US" sz="1800" b="1" smtClean="0">
              <a:solidFill>
                <a:srgbClr val="505153"/>
              </a:solidFill>
              <a:ea typeface="ＭＳ Ｐゴシック" charset="0"/>
              <a:cs typeface="ＭＳ Ｐゴシック" charset="0"/>
            </a:endParaRPr>
          </a:p>
          <a:p>
            <a:pPr eaLnBrk="0" fontAlgn="base" hangingPunct="0">
              <a:spcBef>
                <a:spcPct val="0"/>
              </a:spcBef>
              <a:spcAft>
                <a:spcPct val="0"/>
              </a:spcAft>
            </a:pPr>
            <a:r>
              <a:rPr lang="en-US" sz="1800" b="1" smtClean="0">
                <a:solidFill>
                  <a:srgbClr val="505153"/>
                </a:solidFill>
                <a:ea typeface="ＭＳ Ｐゴシック" charset="0"/>
                <a:cs typeface="ＭＳ Ｐゴシック" charset="0"/>
              </a:rPr>
              <a:t>Neil Love, MD</a:t>
            </a:r>
          </a:p>
        </p:txBody>
      </p:sp>
      <p:sp>
        <p:nvSpPr>
          <p:cNvPr id="188423" name="Text Box 6"/>
          <p:cNvSpPr txBox="1">
            <a:spLocks noChangeArrowheads="1"/>
          </p:cNvSpPr>
          <p:nvPr/>
        </p:nvSpPr>
        <p:spPr bwMode="auto">
          <a:xfrm>
            <a:off x="1371600" y="4800600"/>
            <a:ext cx="3276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0" fontAlgn="base" hangingPunct="0">
              <a:spcBef>
                <a:spcPct val="0"/>
              </a:spcBef>
              <a:spcAft>
                <a:spcPct val="0"/>
              </a:spcAft>
            </a:pPr>
            <a:r>
              <a:rPr lang="en-US" sz="1800" b="1" smtClean="0">
                <a:solidFill>
                  <a:srgbClr val="505153"/>
                </a:solidFill>
                <a:ea typeface="ＭＳ Ｐゴシック" charset="0"/>
                <a:cs typeface="ＭＳ Ｐゴシック" charset="0"/>
              </a:rPr>
              <a:t>Ramaswamy Govindan, MD</a:t>
            </a:r>
          </a:p>
          <a:p>
            <a:pPr eaLnBrk="0" fontAlgn="base" hangingPunct="0">
              <a:spcBef>
                <a:spcPct val="0"/>
              </a:spcBef>
              <a:spcAft>
                <a:spcPct val="0"/>
              </a:spcAft>
            </a:pPr>
            <a:r>
              <a:rPr lang="en-US" sz="1800" b="1" smtClean="0">
                <a:solidFill>
                  <a:srgbClr val="505153"/>
                </a:solidFill>
                <a:ea typeface="ＭＳ Ｐゴシック" charset="0"/>
                <a:cs typeface="ＭＳ Ｐゴシック" charset="0"/>
              </a:rPr>
              <a:t>Bruce E Johnson, MD</a:t>
            </a:r>
          </a:p>
          <a:p>
            <a:pPr eaLnBrk="0" fontAlgn="base" hangingPunct="0">
              <a:spcBef>
                <a:spcPct val="0"/>
              </a:spcBef>
              <a:spcAft>
                <a:spcPct val="0"/>
              </a:spcAft>
            </a:pPr>
            <a:r>
              <a:rPr lang="en-US" sz="1800" b="1" smtClean="0">
                <a:solidFill>
                  <a:srgbClr val="505153"/>
                </a:solidFill>
                <a:ea typeface="ＭＳ Ｐゴシック" charset="0"/>
                <a:cs typeface="ＭＳ Ｐゴシック" charset="0"/>
              </a:rPr>
              <a:t>Thomas J Lynch Jr, MD</a:t>
            </a:r>
          </a:p>
        </p:txBody>
      </p:sp>
      <p:sp>
        <p:nvSpPr>
          <p:cNvPr id="188424" name="Text Box 6"/>
          <p:cNvSpPr txBox="1">
            <a:spLocks noChangeArrowheads="1"/>
          </p:cNvSpPr>
          <p:nvPr/>
        </p:nvSpPr>
        <p:spPr bwMode="auto">
          <a:xfrm>
            <a:off x="4800600" y="4811713"/>
            <a:ext cx="30051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0" fontAlgn="base" hangingPunct="0">
              <a:spcBef>
                <a:spcPct val="0"/>
              </a:spcBef>
              <a:spcAft>
                <a:spcPct val="0"/>
              </a:spcAft>
            </a:pPr>
            <a:r>
              <a:rPr lang="en-US" sz="1800" b="1" smtClean="0">
                <a:solidFill>
                  <a:srgbClr val="505153"/>
                </a:solidFill>
                <a:ea typeface="ＭＳ Ｐゴシック" charset="0"/>
                <a:cs typeface="ＭＳ Ｐゴシック" charset="0"/>
              </a:rPr>
              <a:t>Jyoti D Patel, MD</a:t>
            </a:r>
          </a:p>
          <a:p>
            <a:pPr eaLnBrk="0" fontAlgn="base" hangingPunct="0">
              <a:spcBef>
                <a:spcPct val="0"/>
              </a:spcBef>
              <a:spcAft>
                <a:spcPct val="0"/>
              </a:spcAft>
            </a:pPr>
            <a:r>
              <a:rPr lang="en-US" sz="1800" b="1" smtClean="0">
                <a:solidFill>
                  <a:srgbClr val="505153"/>
                </a:solidFill>
                <a:ea typeface="ＭＳ Ｐゴシック" charset="0"/>
                <a:cs typeface="ＭＳ Ｐゴシック" charset="0"/>
              </a:rPr>
              <a:t>Alice Shaw, MD, PhD</a:t>
            </a: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295400"/>
            <a:ext cx="7772400" cy="1695450"/>
          </a:xfrm>
        </p:spPr>
        <p:txBody>
          <a:bodyPr>
            <a:normAutofit/>
          </a:bodyPr>
          <a:lstStyle/>
          <a:p>
            <a:r>
              <a:rPr lang="en-US" b="1" dirty="0" smtClean="0">
                <a:solidFill>
                  <a:srgbClr val="FFFF00"/>
                </a:solidFill>
              </a:rPr>
              <a:t>Targeting MET in NSCLC</a:t>
            </a:r>
            <a:endParaRPr lang="en-US" b="1" dirty="0">
              <a:solidFill>
                <a:srgbClr val="FFFF00"/>
              </a:solidFill>
            </a:endParaRPr>
          </a:p>
        </p:txBody>
      </p:sp>
      <p:sp>
        <p:nvSpPr>
          <p:cNvPr id="3" name="Subtitle 2"/>
          <p:cNvSpPr>
            <a:spLocks noGrp="1"/>
          </p:cNvSpPr>
          <p:nvPr>
            <p:ph type="subTitle" idx="1"/>
          </p:nvPr>
        </p:nvSpPr>
        <p:spPr>
          <a:xfrm>
            <a:off x="1447800" y="3429000"/>
            <a:ext cx="6400800" cy="1752600"/>
          </a:xfrm>
        </p:spPr>
        <p:txBody>
          <a:bodyPr>
            <a:normAutofit fontScale="85000" lnSpcReduction="20000"/>
          </a:bodyPr>
          <a:lstStyle/>
          <a:p>
            <a:r>
              <a:rPr lang="en-US" dirty="0" smtClean="0"/>
              <a:t>Jyoti D. Patel, MD</a:t>
            </a:r>
          </a:p>
          <a:p>
            <a:r>
              <a:rPr lang="en-US" sz="2300" dirty="0" smtClean="0"/>
              <a:t>Associate Professor of Medicine</a:t>
            </a:r>
          </a:p>
          <a:p>
            <a:r>
              <a:rPr lang="en-US" sz="2300" dirty="0" smtClean="0"/>
              <a:t>Division of Hematology/Oncology</a:t>
            </a:r>
          </a:p>
          <a:p>
            <a:r>
              <a:rPr lang="en-US" sz="2300" dirty="0" smtClean="0"/>
              <a:t>Feinberg School of Medicine</a:t>
            </a:r>
          </a:p>
          <a:p>
            <a:r>
              <a:rPr lang="en-US" sz="2300" dirty="0" smtClean="0"/>
              <a:t>Northwestern University</a:t>
            </a:r>
            <a:endParaRPr lang="en-US" sz="2300" dirty="0"/>
          </a:p>
        </p:txBody>
      </p:sp>
      <p:pic>
        <p:nvPicPr>
          <p:cNvPr id="4" name="Picture 3" descr="NUemblem.jpg"/>
          <p:cNvPicPr>
            <a:picLocks noChangeAspect="1"/>
          </p:cNvPicPr>
          <p:nvPr/>
        </p:nvPicPr>
        <p:blipFill>
          <a:blip r:embed="rId3" cstate="print"/>
          <a:stretch>
            <a:fillRect/>
          </a:stretch>
        </p:blipFill>
        <p:spPr>
          <a:xfrm>
            <a:off x="8001000" y="5716771"/>
            <a:ext cx="1000125" cy="1007879"/>
          </a:xfrm>
          <a:prstGeom prst="rect">
            <a:avLst/>
          </a:prstGeom>
        </p:spPr>
      </p:pic>
      <p:pic>
        <p:nvPicPr>
          <p:cNvPr id="5" name="Picture 4" descr="Feinberg-logo-small-web.png"/>
          <p:cNvPicPr>
            <a:picLocks noChangeAspect="1"/>
          </p:cNvPicPr>
          <p:nvPr/>
        </p:nvPicPr>
        <p:blipFill>
          <a:blip r:embed="rId4" cstate="print"/>
          <a:stretch>
            <a:fillRect/>
          </a:stretch>
        </p:blipFill>
        <p:spPr>
          <a:xfrm>
            <a:off x="76200" y="5638800"/>
            <a:ext cx="2133600" cy="1066800"/>
          </a:xfrm>
          <a:prstGeom prst="rect">
            <a:avLst/>
          </a:prstGeom>
          <a:solidFill>
            <a:schemeClr val="tx1"/>
          </a:solidFill>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FF00"/>
                </a:solidFill>
              </a:rPr>
              <a:t>Met Pathway</a:t>
            </a:r>
            <a:endParaRPr lang="en-US" b="1" dirty="0">
              <a:solidFill>
                <a:srgbClr val="FFFF00"/>
              </a:solidFill>
            </a:endParaRPr>
          </a:p>
        </p:txBody>
      </p:sp>
      <p:sp>
        <p:nvSpPr>
          <p:cNvPr id="3" name="Content Placeholder 2"/>
          <p:cNvSpPr>
            <a:spLocks noGrp="1"/>
          </p:cNvSpPr>
          <p:nvPr>
            <p:ph idx="1"/>
          </p:nvPr>
        </p:nvSpPr>
        <p:spPr/>
        <p:txBody>
          <a:bodyPr>
            <a:normAutofit fontScale="92500" lnSpcReduction="10000"/>
          </a:bodyPr>
          <a:lstStyle/>
          <a:p>
            <a:r>
              <a:rPr lang="en-US" dirty="0" smtClean="0"/>
              <a:t>Met is the tyrosine receptor of the HGF</a:t>
            </a:r>
          </a:p>
          <a:p>
            <a:r>
              <a:rPr lang="en-US" dirty="0" smtClean="0"/>
              <a:t>HGF modulates expression of </a:t>
            </a:r>
            <a:r>
              <a:rPr lang="en-US" dirty="0" err="1" smtClean="0"/>
              <a:t>cytoskeletal</a:t>
            </a:r>
            <a:r>
              <a:rPr lang="en-US" dirty="0" smtClean="0"/>
              <a:t> proteins, cell-cycle regulators, and anti-apoptotic effectors</a:t>
            </a:r>
          </a:p>
          <a:p>
            <a:pPr lvl="1"/>
            <a:r>
              <a:rPr lang="en-US" dirty="0" smtClean="0"/>
              <a:t>Associated with tumor growth and metastatic invasion</a:t>
            </a:r>
          </a:p>
          <a:p>
            <a:r>
              <a:rPr lang="en-US" dirty="0" smtClean="0"/>
              <a:t>Met is amplified, mutated or </a:t>
            </a:r>
            <a:r>
              <a:rPr lang="en-US" dirty="0" err="1" smtClean="0"/>
              <a:t>overexpressed</a:t>
            </a:r>
            <a:r>
              <a:rPr lang="en-US" dirty="0" smtClean="0"/>
              <a:t> in many tumors</a:t>
            </a:r>
          </a:p>
          <a:p>
            <a:r>
              <a:rPr lang="en-US" dirty="0" smtClean="0"/>
              <a:t>Met expression is associated with worse prognosis</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685800"/>
            <a:ext cx="9144000" cy="5638800"/>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73" name="Text Box 1"/>
          <p:cNvSpPr txBox="1">
            <a:spLocks noChangeArrowheads="1"/>
          </p:cNvSpPr>
          <p:nvPr/>
        </p:nvSpPr>
        <p:spPr bwMode="auto">
          <a:xfrm>
            <a:off x="304800" y="152400"/>
            <a:ext cx="8493120" cy="414764"/>
          </a:xfrm>
          <a:prstGeom prst="rect">
            <a:avLst/>
          </a:prstGeom>
          <a:noFill/>
          <a:ln w="9525">
            <a:noFill/>
            <a:round/>
            <a:headEnd/>
            <a:tailEnd/>
          </a:ln>
          <a:effectLst/>
        </p:spPr>
        <p:txBody>
          <a:bodyPr lIns="0" tIns="0" rIns="0" bIns="0"/>
          <a:lstStyle/>
          <a:p>
            <a:pPr algn="ctr">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2400" b="1" dirty="0" smtClean="0">
                <a:solidFill>
                  <a:srgbClr val="FFFF00"/>
                </a:solidFill>
                <a:ea typeface="msgothic" charset="0"/>
                <a:cs typeface="msgothic" charset="0"/>
              </a:rPr>
              <a:t>HGF-</a:t>
            </a:r>
            <a:r>
              <a:rPr lang="en-GB" sz="2400" b="1" dirty="0" err="1" smtClean="0">
                <a:solidFill>
                  <a:srgbClr val="FFFF00"/>
                </a:solidFill>
                <a:ea typeface="msgothic" charset="0"/>
                <a:cs typeface="msgothic" charset="0"/>
              </a:rPr>
              <a:t>cMet</a:t>
            </a:r>
            <a:r>
              <a:rPr lang="en-GB" sz="2400" b="1" dirty="0" smtClean="0">
                <a:solidFill>
                  <a:srgbClr val="FFFF00"/>
                </a:solidFill>
                <a:ea typeface="msgothic" charset="0"/>
                <a:cs typeface="msgothic" charset="0"/>
              </a:rPr>
              <a:t> </a:t>
            </a:r>
            <a:r>
              <a:rPr lang="en-GB" sz="2400" b="1" dirty="0" err="1" smtClean="0">
                <a:solidFill>
                  <a:srgbClr val="FFFF00"/>
                </a:solidFill>
                <a:ea typeface="msgothic" charset="0"/>
                <a:cs typeface="msgothic" charset="0"/>
              </a:rPr>
              <a:t>Signaling</a:t>
            </a:r>
            <a:r>
              <a:rPr lang="en-GB" sz="2400" b="1" dirty="0" smtClean="0">
                <a:solidFill>
                  <a:srgbClr val="FFFF00"/>
                </a:solidFill>
                <a:ea typeface="msgothic" charset="0"/>
                <a:cs typeface="msgothic" charset="0"/>
              </a:rPr>
              <a:t> Pathway</a:t>
            </a:r>
            <a:endParaRPr lang="en-GB" sz="2400" b="1" dirty="0">
              <a:solidFill>
                <a:srgbClr val="FFFF00"/>
              </a:solidFill>
              <a:ea typeface="msgothic" charset="0"/>
              <a:cs typeface="msgothic" charset="0"/>
            </a:endParaRPr>
          </a:p>
        </p:txBody>
      </p:sp>
      <p:sp>
        <p:nvSpPr>
          <p:cNvPr id="3076" name="Text Box 4"/>
          <p:cNvSpPr txBox="1">
            <a:spLocks noChangeArrowheads="1"/>
          </p:cNvSpPr>
          <p:nvPr/>
        </p:nvSpPr>
        <p:spPr bwMode="auto">
          <a:xfrm>
            <a:off x="152400" y="6477000"/>
            <a:ext cx="5715000" cy="304800"/>
          </a:xfrm>
          <a:prstGeom prst="rect">
            <a:avLst/>
          </a:prstGeom>
          <a:noFill/>
          <a:ln w="9525">
            <a:noFill/>
            <a:round/>
            <a:headEnd/>
            <a:tailEnd/>
          </a:ln>
          <a:effectLst/>
        </p:spPr>
        <p:txBody>
          <a:bodyPr lIns="0" tIns="0" rIns="0" bIns="0"/>
          <a:lstStyle/>
          <a:p>
            <a:pPr>
              <a:tabLst>
                <a:tab pos="656650" algn="l"/>
                <a:tab pos="1313299" algn="l"/>
                <a:tab pos="1969949" algn="l"/>
                <a:tab pos="2626599" algn="l"/>
                <a:tab pos="3283248" algn="l"/>
              </a:tabLst>
            </a:pPr>
            <a:r>
              <a:rPr lang="en-US" sz="1400" b="1" dirty="0">
                <a:latin typeface="Arial"/>
                <a:cs typeface="Arial"/>
              </a:rPr>
              <a:t>Adapted from </a:t>
            </a:r>
            <a:r>
              <a:rPr lang="en-GB" sz="1400" b="1" dirty="0" err="1" smtClean="0">
                <a:latin typeface="Arial"/>
                <a:ea typeface="msgothic" charset="0"/>
                <a:cs typeface="Arial"/>
              </a:rPr>
              <a:t>Blumenschein</a:t>
            </a:r>
            <a:r>
              <a:rPr lang="en-GB" sz="1400" b="1" dirty="0" smtClean="0">
                <a:latin typeface="Arial"/>
                <a:ea typeface="msgothic" charset="0"/>
                <a:cs typeface="Arial"/>
              </a:rPr>
              <a:t> GR </a:t>
            </a:r>
            <a:r>
              <a:rPr lang="en-GB" sz="1400" b="1" dirty="0">
                <a:latin typeface="Arial"/>
                <a:ea typeface="msgothic" charset="0"/>
                <a:cs typeface="Arial"/>
              </a:rPr>
              <a:t>et al. JCO 2012;30:3287-3296</a:t>
            </a:r>
          </a:p>
        </p:txBody>
      </p:sp>
      <p:pic>
        <p:nvPicPr>
          <p:cNvPr id="2" name="Picture 1" descr="PatelGraph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304" y="734568"/>
            <a:ext cx="8101496" cy="5590032"/>
          </a:xfrm>
          <a:prstGeom prst="rect">
            <a:avLst/>
          </a:prstGeom>
        </p:spPr>
      </p:pic>
      <p:sp>
        <p:nvSpPr>
          <p:cNvPr id="4" name="TextBox 3"/>
          <p:cNvSpPr txBox="1"/>
          <p:nvPr/>
        </p:nvSpPr>
        <p:spPr>
          <a:xfrm>
            <a:off x="1828800" y="609600"/>
            <a:ext cx="3962400" cy="430887"/>
          </a:xfrm>
          <a:prstGeom prst="rect">
            <a:avLst/>
          </a:prstGeom>
          <a:noFill/>
        </p:spPr>
        <p:txBody>
          <a:bodyPr wrap="square" rtlCol="0">
            <a:spAutoFit/>
          </a:bodyPr>
          <a:lstStyle/>
          <a:p>
            <a:pPr algn="ctr"/>
            <a:r>
              <a:rPr lang="en-US" sz="2200" b="1" dirty="0" smtClean="0">
                <a:solidFill>
                  <a:srgbClr val="000000"/>
                </a:solidFill>
              </a:rPr>
              <a:t>Stromal/</a:t>
            </a:r>
            <a:r>
              <a:rPr lang="en-US" sz="2200" b="1" dirty="0" err="1" smtClean="0">
                <a:solidFill>
                  <a:srgbClr val="000000"/>
                </a:solidFill>
              </a:rPr>
              <a:t>mesenchymal</a:t>
            </a:r>
            <a:r>
              <a:rPr lang="en-US" sz="2200" b="1" dirty="0" smtClean="0">
                <a:solidFill>
                  <a:srgbClr val="000000"/>
                </a:solidFill>
              </a:rPr>
              <a:t> cell</a:t>
            </a:r>
            <a:endParaRPr lang="en-US" sz="2200" b="1" dirty="0">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Text Box 1"/>
          <p:cNvSpPr txBox="1">
            <a:spLocks noChangeArrowheads="1"/>
          </p:cNvSpPr>
          <p:nvPr/>
        </p:nvSpPr>
        <p:spPr bwMode="auto">
          <a:xfrm>
            <a:off x="609600" y="228600"/>
            <a:ext cx="7924800" cy="414764"/>
          </a:xfrm>
          <a:prstGeom prst="rect">
            <a:avLst/>
          </a:prstGeom>
          <a:noFill/>
          <a:ln w="9525">
            <a:noFill/>
            <a:round/>
            <a:headEnd/>
            <a:tailEnd/>
          </a:ln>
          <a:effectLst/>
        </p:spPr>
        <p:txBody>
          <a:bodyPr lIns="0" tIns="0" rIns="0" bIns="0"/>
          <a:lstStyle/>
          <a:p>
            <a:pPr algn="ctr">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4400" b="1" dirty="0">
                <a:solidFill>
                  <a:srgbClr val="FFFF00"/>
                </a:solidFill>
              </a:rPr>
              <a:t>How to Evaluate </a:t>
            </a:r>
            <a:r>
              <a:rPr lang="en-US" sz="4400" b="1" dirty="0" err="1" smtClean="0">
                <a:solidFill>
                  <a:srgbClr val="FFFF00"/>
                </a:solidFill>
              </a:rPr>
              <a:t>cMET</a:t>
            </a:r>
            <a:endParaRPr lang="en-GB" sz="4400" b="1" dirty="0">
              <a:solidFill>
                <a:srgbClr val="FFFF00"/>
              </a:solidFill>
              <a:ea typeface="msgothic" charset="0"/>
              <a:cs typeface="msgothic" charset="0"/>
            </a:endParaRPr>
          </a:p>
        </p:txBody>
      </p:sp>
      <p:sp>
        <p:nvSpPr>
          <p:cNvPr id="3076" name="Text Box 4"/>
          <p:cNvSpPr txBox="1">
            <a:spLocks noChangeArrowheads="1"/>
          </p:cNvSpPr>
          <p:nvPr/>
        </p:nvSpPr>
        <p:spPr bwMode="auto">
          <a:xfrm>
            <a:off x="381000" y="6400800"/>
            <a:ext cx="3918240" cy="231864"/>
          </a:xfrm>
          <a:prstGeom prst="rect">
            <a:avLst/>
          </a:prstGeom>
          <a:noFill/>
          <a:ln w="9525">
            <a:noFill/>
            <a:round/>
            <a:headEnd/>
            <a:tailEnd/>
          </a:ln>
          <a:effectLst/>
        </p:spPr>
        <p:txBody>
          <a:bodyPr lIns="0" tIns="0" rIns="0" bIns="0"/>
          <a:lstStyle/>
          <a:p>
            <a:pPr>
              <a:tabLst>
                <a:tab pos="656650" algn="l"/>
                <a:tab pos="1313299" algn="l"/>
                <a:tab pos="1969949" algn="l"/>
                <a:tab pos="2626599" algn="l"/>
                <a:tab pos="3283248" algn="l"/>
              </a:tabLst>
            </a:pPr>
            <a:r>
              <a:rPr lang="en-GB" sz="1100" b="1" dirty="0" err="1">
                <a:latin typeface="Arial" charset="0"/>
                <a:ea typeface="msgothic" charset="0"/>
                <a:cs typeface="msgothic" charset="0"/>
              </a:rPr>
              <a:t>Blumenschein</a:t>
            </a:r>
            <a:r>
              <a:rPr lang="en-GB" sz="1100" b="1" dirty="0">
                <a:latin typeface="Arial" charset="0"/>
                <a:ea typeface="msgothic" charset="0"/>
                <a:cs typeface="msgothic" charset="0"/>
              </a:rPr>
              <a:t> </a:t>
            </a:r>
            <a:r>
              <a:rPr lang="en-GB" sz="1100" b="1" dirty="0" smtClean="0">
                <a:latin typeface="Arial" charset="0"/>
                <a:ea typeface="msgothic" charset="0"/>
                <a:cs typeface="msgothic" charset="0"/>
              </a:rPr>
              <a:t>GR </a:t>
            </a:r>
            <a:r>
              <a:rPr lang="en-GB" sz="1100" b="1" dirty="0">
                <a:latin typeface="Arial" charset="0"/>
                <a:ea typeface="msgothic" charset="0"/>
                <a:cs typeface="msgothic" charset="0"/>
              </a:rPr>
              <a:t>et al. JCO 2012;30:3287-3296</a:t>
            </a:r>
          </a:p>
        </p:txBody>
      </p:sp>
      <p:sp>
        <p:nvSpPr>
          <p:cNvPr id="2" name="TextBox 1"/>
          <p:cNvSpPr txBox="1"/>
          <p:nvPr/>
        </p:nvSpPr>
        <p:spPr>
          <a:xfrm>
            <a:off x="1143000" y="1828800"/>
            <a:ext cx="6629400" cy="3046988"/>
          </a:xfrm>
          <a:prstGeom prst="rect">
            <a:avLst/>
          </a:prstGeom>
          <a:noFill/>
        </p:spPr>
        <p:txBody>
          <a:bodyPr wrap="square" rtlCol="0">
            <a:spAutoFit/>
          </a:bodyPr>
          <a:lstStyle/>
          <a:p>
            <a:r>
              <a:rPr lang="en-US" sz="3200" dirty="0"/>
              <a:t>Protein overexpression by immunohistochemistry (IHC) to detect molecular aberrations in the </a:t>
            </a:r>
            <a:r>
              <a:rPr lang="en-US" sz="3200" dirty="0" err="1"/>
              <a:t>cMET</a:t>
            </a:r>
            <a:r>
              <a:rPr lang="en-US" sz="3200" dirty="0"/>
              <a:t> receptor can be evaluated to select patients for </a:t>
            </a:r>
            <a:r>
              <a:rPr lang="en-US" sz="3200" dirty="0" err="1"/>
              <a:t>antihepatocyte</a:t>
            </a:r>
            <a:r>
              <a:rPr lang="en-US" sz="3200" dirty="0"/>
              <a:t> growth factor-</a:t>
            </a:r>
            <a:r>
              <a:rPr lang="en-US" sz="3200" dirty="0" err="1"/>
              <a:t>cMET</a:t>
            </a:r>
            <a:r>
              <a:rPr lang="en-US" sz="3200" dirty="0"/>
              <a:t> axis targeted therapies.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Text Box 1"/>
          <p:cNvSpPr txBox="1">
            <a:spLocks noChangeArrowheads="1"/>
          </p:cNvSpPr>
          <p:nvPr/>
        </p:nvSpPr>
        <p:spPr bwMode="auto">
          <a:xfrm>
            <a:off x="381000" y="381640"/>
            <a:ext cx="8382000" cy="1066159"/>
          </a:xfrm>
          <a:prstGeom prst="rect">
            <a:avLst/>
          </a:prstGeom>
          <a:noFill/>
          <a:ln w="9525">
            <a:noFill/>
            <a:round/>
            <a:headEnd/>
            <a:tailEnd/>
          </a:ln>
          <a:effectLst/>
        </p:spPr>
        <p:txBody>
          <a:bodyPr lIns="0" tIns="0" rIns="0" bIns="0"/>
          <a:lstStyle/>
          <a:p>
            <a:pPr algn="ctr">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3800" b="1" dirty="0" err="1" smtClean="0">
                <a:solidFill>
                  <a:srgbClr val="FFFF00"/>
                </a:solidFill>
                <a:ea typeface="msgothic" charset="0"/>
                <a:cs typeface="msgothic" charset="0"/>
              </a:rPr>
              <a:t>cMET</a:t>
            </a:r>
            <a:r>
              <a:rPr lang="en-GB" sz="3800" b="1" dirty="0" smtClean="0">
                <a:solidFill>
                  <a:srgbClr val="FFFF00"/>
                </a:solidFill>
                <a:ea typeface="msgothic" charset="0"/>
                <a:cs typeface="msgothic" charset="0"/>
              </a:rPr>
              <a:t> Gene Amplification </a:t>
            </a:r>
            <a:r>
              <a:rPr lang="en-GB" sz="3800" b="1" dirty="0">
                <a:solidFill>
                  <a:srgbClr val="FFFF00"/>
                </a:solidFill>
                <a:ea typeface="msgothic" charset="0"/>
                <a:cs typeface="msgothic" charset="0"/>
              </a:rPr>
              <a:t>by </a:t>
            </a:r>
            <a:r>
              <a:rPr lang="en-GB" sz="3800" b="1" dirty="0" smtClean="0">
                <a:solidFill>
                  <a:srgbClr val="FFFF00"/>
                </a:solidFill>
                <a:ea typeface="msgothic" charset="0"/>
                <a:cs typeface="msgothic" charset="0"/>
              </a:rPr>
              <a:t>Fluorescent </a:t>
            </a:r>
            <a:br>
              <a:rPr lang="en-GB" sz="3800" b="1" dirty="0" smtClean="0">
                <a:solidFill>
                  <a:srgbClr val="FFFF00"/>
                </a:solidFill>
                <a:ea typeface="msgothic" charset="0"/>
                <a:cs typeface="msgothic" charset="0"/>
              </a:rPr>
            </a:br>
            <a:r>
              <a:rPr lang="en-GB" sz="3800" b="1" dirty="0" smtClean="0">
                <a:solidFill>
                  <a:srgbClr val="FFFF00"/>
                </a:solidFill>
                <a:ea typeface="msgothic" charset="0"/>
                <a:cs typeface="msgothic" charset="0"/>
              </a:rPr>
              <a:t>in Situ Hybridization (FISH)</a:t>
            </a:r>
            <a:endParaRPr lang="en-GB" sz="3800" b="1" dirty="0">
              <a:solidFill>
                <a:srgbClr val="FFFF00"/>
              </a:solidFill>
              <a:ea typeface="msgothic" charset="0"/>
              <a:cs typeface="msgothic" charset="0"/>
            </a:endParaRPr>
          </a:p>
        </p:txBody>
      </p:sp>
      <p:sp>
        <p:nvSpPr>
          <p:cNvPr id="3076" name="Text Box 4"/>
          <p:cNvSpPr txBox="1">
            <a:spLocks noChangeArrowheads="1"/>
          </p:cNvSpPr>
          <p:nvPr/>
        </p:nvSpPr>
        <p:spPr bwMode="auto">
          <a:xfrm>
            <a:off x="228600" y="6400800"/>
            <a:ext cx="3918240" cy="231864"/>
          </a:xfrm>
          <a:prstGeom prst="rect">
            <a:avLst/>
          </a:prstGeom>
          <a:noFill/>
          <a:ln w="9525">
            <a:noFill/>
            <a:round/>
            <a:headEnd/>
            <a:tailEnd/>
          </a:ln>
          <a:effectLst/>
        </p:spPr>
        <p:txBody>
          <a:bodyPr lIns="0" tIns="0" rIns="0" bIns="0"/>
          <a:lstStyle/>
          <a:p>
            <a:pPr>
              <a:tabLst>
                <a:tab pos="656650" algn="l"/>
                <a:tab pos="1313299" algn="l"/>
                <a:tab pos="1969949" algn="l"/>
                <a:tab pos="2626599" algn="l"/>
                <a:tab pos="3283248" algn="l"/>
              </a:tabLst>
            </a:pPr>
            <a:r>
              <a:rPr lang="en-GB" sz="1100" b="1" dirty="0" err="1">
                <a:latin typeface="Arial" charset="0"/>
                <a:ea typeface="msgothic" charset="0"/>
                <a:cs typeface="msgothic" charset="0"/>
              </a:rPr>
              <a:t>Blumenschein</a:t>
            </a:r>
            <a:r>
              <a:rPr lang="en-GB" sz="1100" b="1" dirty="0">
                <a:latin typeface="Arial" charset="0"/>
                <a:ea typeface="msgothic" charset="0"/>
                <a:cs typeface="msgothic" charset="0"/>
              </a:rPr>
              <a:t> </a:t>
            </a:r>
            <a:r>
              <a:rPr lang="en-GB" sz="1100" b="1" dirty="0" smtClean="0">
                <a:latin typeface="Arial" charset="0"/>
                <a:ea typeface="msgothic" charset="0"/>
                <a:cs typeface="msgothic" charset="0"/>
              </a:rPr>
              <a:t>GR </a:t>
            </a:r>
            <a:r>
              <a:rPr lang="en-GB" sz="1100" b="1" dirty="0">
                <a:latin typeface="Arial" charset="0"/>
                <a:ea typeface="msgothic" charset="0"/>
                <a:cs typeface="msgothic" charset="0"/>
              </a:rPr>
              <a:t>et al. JCO 2012;30:3287-3296</a:t>
            </a:r>
          </a:p>
        </p:txBody>
      </p:sp>
      <p:sp>
        <p:nvSpPr>
          <p:cNvPr id="2" name="TextBox 1"/>
          <p:cNvSpPr txBox="1"/>
          <p:nvPr/>
        </p:nvSpPr>
        <p:spPr>
          <a:xfrm>
            <a:off x="838200" y="1848683"/>
            <a:ext cx="7467600" cy="4247317"/>
          </a:xfrm>
          <a:prstGeom prst="rect">
            <a:avLst/>
          </a:prstGeom>
          <a:noFill/>
        </p:spPr>
        <p:txBody>
          <a:bodyPr wrap="square" rtlCol="0">
            <a:spAutoFit/>
          </a:bodyPr>
          <a:lstStyle/>
          <a:p>
            <a:pPr marL="457200" indent="-457200">
              <a:spcBef>
                <a:spcPts val="1800"/>
              </a:spcBef>
              <a:buFont typeface="Arial"/>
              <a:buChar char="•"/>
            </a:pPr>
            <a:r>
              <a:rPr lang="en-US" sz="3000" dirty="0" smtClean="0"/>
              <a:t>Patients </a:t>
            </a:r>
            <a:r>
              <a:rPr lang="en-US" sz="3000" dirty="0"/>
              <a:t>are selected for </a:t>
            </a:r>
            <a:r>
              <a:rPr lang="en-US" sz="3000" dirty="0" err="1"/>
              <a:t>cMET</a:t>
            </a:r>
            <a:r>
              <a:rPr lang="en-US" sz="3000" dirty="0"/>
              <a:t>-targeted therapies when gene amplification is detected by </a:t>
            </a:r>
            <a:r>
              <a:rPr lang="en-US" sz="3000" dirty="0" smtClean="0"/>
              <a:t>FISH.</a:t>
            </a:r>
            <a:endParaRPr lang="en-US" sz="3000" dirty="0"/>
          </a:p>
          <a:p>
            <a:pPr marL="457200" indent="-457200">
              <a:buFont typeface="Arial"/>
              <a:buChar char="•"/>
            </a:pPr>
            <a:r>
              <a:rPr lang="en-US" sz="3000" dirty="0" err="1"/>
              <a:t>cMET</a:t>
            </a:r>
            <a:r>
              <a:rPr lang="en-US" sz="3000" dirty="0"/>
              <a:t> gene amplification causes protein overexpression and constitutive activation of the kinase domain.</a:t>
            </a:r>
          </a:p>
          <a:p>
            <a:pPr marL="914400" lvl="1" indent="-457200">
              <a:buFont typeface="Lucida Grande"/>
              <a:buChar char="-"/>
            </a:pPr>
            <a:r>
              <a:rPr lang="en-US" sz="3000" dirty="0" smtClean="0"/>
              <a:t>It </a:t>
            </a:r>
            <a:r>
              <a:rPr lang="en-US" sz="3000" dirty="0"/>
              <a:t>has been observed in primary tumors or as secondary events affecting sensitivity to therapy in cancer cells.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p:cNvSpPr>
          <p:nvPr>
            <p:ph type="title"/>
          </p:nvPr>
        </p:nvSpPr>
        <p:spPr>
          <a:xfrm>
            <a:off x="266700" y="200025"/>
            <a:ext cx="8877300" cy="919163"/>
          </a:xfrm>
        </p:spPr>
        <p:txBody>
          <a:bodyPr>
            <a:normAutofit fontScale="90000"/>
          </a:bodyPr>
          <a:lstStyle/>
          <a:p>
            <a:r>
              <a:rPr lang="en-US" sz="3200" b="1" dirty="0" err="1" smtClean="0">
                <a:solidFill>
                  <a:srgbClr val="FFFF00"/>
                </a:solidFill>
              </a:rPr>
              <a:t>MetMAb</a:t>
            </a:r>
            <a:r>
              <a:rPr lang="en-US" sz="3200" b="1" dirty="0" smtClean="0">
                <a:solidFill>
                  <a:srgbClr val="FFFF00"/>
                </a:solidFill>
              </a:rPr>
              <a:t> is an anti-Met monovalent antibody that inhibits HGF-mediated activation</a:t>
            </a:r>
          </a:p>
        </p:txBody>
      </p:sp>
      <p:sp>
        <p:nvSpPr>
          <p:cNvPr id="16389" name="Text Box 145"/>
          <p:cNvSpPr txBox="1">
            <a:spLocks noChangeArrowheads="1"/>
          </p:cNvSpPr>
          <p:nvPr/>
        </p:nvSpPr>
        <p:spPr bwMode="auto">
          <a:xfrm>
            <a:off x="4662488" y="1231900"/>
            <a:ext cx="4246562" cy="4886724"/>
          </a:xfrm>
          <a:prstGeom prst="rect">
            <a:avLst/>
          </a:prstGeom>
          <a:noFill/>
          <a:ln w="9525">
            <a:noFill/>
            <a:miter lim="800000"/>
            <a:headEnd/>
            <a:tailEnd/>
          </a:ln>
        </p:spPr>
        <p:txBody>
          <a:bodyPr>
            <a:spAutoFit/>
          </a:bodyPr>
          <a:lstStyle/>
          <a:p>
            <a:pPr marL="168275" indent="-160338">
              <a:lnSpc>
                <a:spcPct val="95000"/>
              </a:lnSpc>
              <a:spcAft>
                <a:spcPct val="35000"/>
              </a:spcAft>
              <a:buClr>
                <a:schemeClr val="bg2"/>
              </a:buClr>
            </a:pPr>
            <a:r>
              <a:rPr lang="en-US" b="1" dirty="0">
                <a:ea typeface="ヒラギノ角ゴ Pro W3" pitchFamily="-109" charset="-128"/>
              </a:rPr>
              <a:t>Rationale for targeting Met:</a:t>
            </a:r>
          </a:p>
          <a:p>
            <a:pPr marL="446088" lvl="1" indent="-163513">
              <a:lnSpc>
                <a:spcPct val="95000"/>
              </a:lnSpc>
              <a:spcAft>
                <a:spcPct val="35000"/>
              </a:spcAft>
              <a:buClr>
                <a:schemeClr val="bg2"/>
              </a:buClr>
              <a:buFont typeface="Wingdings" charset="2"/>
              <a:buChar char="§"/>
            </a:pPr>
            <a:r>
              <a:rPr lang="en-US" dirty="0"/>
              <a:t>Met is amplified, mutated, overexpressed or uniquely activated in many tumors</a:t>
            </a:r>
          </a:p>
          <a:p>
            <a:pPr marL="446088" lvl="1" indent="-163513">
              <a:lnSpc>
                <a:spcPct val="95000"/>
              </a:lnSpc>
              <a:spcAft>
                <a:spcPct val="35000"/>
              </a:spcAft>
              <a:buClr>
                <a:schemeClr val="bg2"/>
              </a:buClr>
              <a:buFont typeface="Wingdings" charset="2"/>
              <a:buChar char="§"/>
            </a:pPr>
            <a:r>
              <a:rPr lang="en-US" dirty="0"/>
              <a:t>Met expression is associated with worse prognosis in many cancers including NSCLC</a:t>
            </a:r>
          </a:p>
          <a:p>
            <a:pPr marL="446088" lvl="1" indent="-163513">
              <a:lnSpc>
                <a:spcPct val="95000"/>
              </a:lnSpc>
              <a:spcAft>
                <a:spcPct val="35000"/>
              </a:spcAft>
              <a:buClr>
                <a:schemeClr val="bg2"/>
              </a:buClr>
              <a:buFont typeface="Wingdings" charset="2"/>
              <a:buChar char="§"/>
            </a:pPr>
            <a:r>
              <a:rPr lang="en-US" dirty="0"/>
              <a:t>Met activation is implicated in resistance to </a:t>
            </a:r>
            <a:r>
              <a:rPr lang="en-US" dirty="0" err="1"/>
              <a:t>erlotinib</a:t>
            </a:r>
            <a:r>
              <a:rPr lang="en-US" dirty="0"/>
              <a:t>/</a:t>
            </a:r>
            <a:r>
              <a:rPr lang="en-US" dirty="0" err="1"/>
              <a:t>gefitinib</a:t>
            </a:r>
            <a:r>
              <a:rPr lang="en-US" dirty="0"/>
              <a:t> in </a:t>
            </a:r>
            <a:r>
              <a:rPr lang="en-US" dirty="0" err="1"/>
              <a:t>pts</a:t>
            </a:r>
            <a:r>
              <a:rPr lang="en-US" dirty="0"/>
              <a:t> with activating EGFR mutation</a:t>
            </a:r>
          </a:p>
          <a:p>
            <a:pPr marL="168275" indent="-160338">
              <a:lnSpc>
                <a:spcPct val="95000"/>
              </a:lnSpc>
              <a:spcAft>
                <a:spcPct val="35000"/>
              </a:spcAft>
              <a:buClr>
                <a:schemeClr val="bg2"/>
              </a:buClr>
            </a:pPr>
            <a:r>
              <a:rPr lang="en-US" b="1" dirty="0" err="1"/>
              <a:t>MetMAb</a:t>
            </a:r>
            <a:r>
              <a:rPr lang="en-US" b="1" dirty="0"/>
              <a:t>: </a:t>
            </a:r>
          </a:p>
          <a:p>
            <a:pPr marL="446088" lvl="1" indent="-163513">
              <a:lnSpc>
                <a:spcPct val="95000"/>
              </a:lnSpc>
              <a:spcAft>
                <a:spcPct val="35000"/>
              </a:spcAft>
              <a:buClr>
                <a:schemeClr val="bg2"/>
              </a:buClr>
              <a:buFont typeface="Wingdings" charset="2"/>
              <a:buChar char="§"/>
            </a:pPr>
            <a:r>
              <a:rPr lang="en-US" dirty="0"/>
              <a:t>One-armed format designed to prevent HGF-mediated stimulation of pathway </a:t>
            </a:r>
          </a:p>
          <a:p>
            <a:pPr marL="446088" lvl="1" indent="-163513">
              <a:lnSpc>
                <a:spcPct val="95000"/>
              </a:lnSpc>
              <a:spcAft>
                <a:spcPct val="35000"/>
              </a:spcAft>
              <a:buClr>
                <a:schemeClr val="bg2"/>
              </a:buClr>
              <a:buFont typeface="Wingdings" charset="2"/>
              <a:buChar char="§"/>
            </a:pPr>
            <a:r>
              <a:rPr lang="en-US" dirty="0"/>
              <a:t>Preclinical activity across multiple tumor </a:t>
            </a:r>
            <a:r>
              <a:rPr lang="en-US" dirty="0" smtClean="0"/>
              <a:t>models</a:t>
            </a:r>
            <a:endParaRPr lang="en-US" b="1" dirty="0">
              <a:solidFill>
                <a:schemeClr val="bg1"/>
              </a:solidFill>
            </a:endParaRPr>
          </a:p>
        </p:txBody>
      </p:sp>
      <p:grpSp>
        <p:nvGrpSpPr>
          <p:cNvPr id="2" name="Group 156"/>
          <p:cNvGrpSpPr>
            <a:grpSpLocks/>
          </p:cNvGrpSpPr>
          <p:nvPr/>
        </p:nvGrpSpPr>
        <p:grpSpPr bwMode="auto">
          <a:xfrm>
            <a:off x="228600" y="1236663"/>
            <a:ext cx="4343400" cy="5502691"/>
            <a:chOff x="228600" y="1236134"/>
            <a:chExt cx="4343399" cy="5503278"/>
          </a:xfrm>
        </p:grpSpPr>
        <p:sp>
          <p:nvSpPr>
            <p:cNvPr id="154" name="AutoShape 5"/>
            <p:cNvSpPr>
              <a:spLocks noChangeArrowheads="1"/>
            </p:cNvSpPr>
            <p:nvPr/>
          </p:nvSpPr>
          <p:spPr bwMode="auto">
            <a:xfrm>
              <a:off x="271463" y="1236134"/>
              <a:ext cx="4300536" cy="4631231"/>
            </a:xfrm>
            <a:prstGeom prst="roundRect">
              <a:avLst>
                <a:gd name="adj" fmla="val 16667"/>
              </a:avLst>
            </a:prstGeom>
            <a:gradFill rotWithShape="1">
              <a:gsLst>
                <a:gs pos="0">
                  <a:schemeClr val="bg1">
                    <a:alpha val="99001"/>
                  </a:schemeClr>
                </a:gs>
                <a:gs pos="100000">
                  <a:schemeClr val="tx2">
                    <a:lumMod val="20000"/>
                    <a:lumOff val="80000"/>
                  </a:schemeClr>
                </a:gs>
              </a:gsLst>
              <a:lin ang="5400000" scaled="1"/>
            </a:gradFill>
            <a:ln w="9525">
              <a:solidFill>
                <a:schemeClr val="tx1"/>
              </a:solidFill>
              <a:round/>
              <a:headEnd/>
              <a:tailEnd/>
            </a:ln>
          </p:spPr>
          <p:txBody>
            <a:bodyPr wrap="none" anchor="ctr"/>
            <a:lstStyle/>
            <a:p>
              <a:pPr>
                <a:defRPr/>
              </a:pPr>
              <a:endParaRPr lang="en-GB">
                <a:ea typeface="ＭＳ Ｐゴシック" charset="-128"/>
                <a:cs typeface="ＭＳ Ｐゴシック" charset="-128"/>
              </a:endParaRPr>
            </a:p>
          </p:txBody>
        </p:sp>
        <p:sp>
          <p:nvSpPr>
            <p:cNvPr id="16542" name="AutoShape 5"/>
            <p:cNvSpPr>
              <a:spLocks noChangeArrowheads="1"/>
            </p:cNvSpPr>
            <p:nvPr/>
          </p:nvSpPr>
          <p:spPr bwMode="auto">
            <a:xfrm>
              <a:off x="270932" y="4364038"/>
              <a:ext cx="4301067" cy="1503363"/>
            </a:xfrm>
            <a:prstGeom prst="roundRect">
              <a:avLst>
                <a:gd name="adj" fmla="val 16667"/>
              </a:avLst>
            </a:prstGeom>
            <a:gradFill rotWithShape="1">
              <a:gsLst>
                <a:gs pos="0">
                  <a:schemeClr val="bg2">
                    <a:alpha val="99001"/>
                  </a:schemeClr>
                </a:gs>
                <a:gs pos="100000">
                  <a:schemeClr val="bg1"/>
                </a:gs>
              </a:gsLst>
              <a:lin ang="5400000" scaled="1"/>
            </a:gradFill>
            <a:ln w="9525">
              <a:solidFill>
                <a:schemeClr val="tx1"/>
              </a:solidFill>
              <a:round/>
              <a:headEnd/>
              <a:tailEnd/>
            </a:ln>
          </p:spPr>
          <p:txBody>
            <a:bodyPr wrap="none" anchor="ctr"/>
            <a:lstStyle/>
            <a:p>
              <a:endParaRPr lang="en-GB"/>
            </a:p>
          </p:txBody>
        </p:sp>
        <p:sp>
          <p:nvSpPr>
            <p:cNvPr id="16543" name="Text Box 3"/>
            <p:cNvSpPr txBox="1">
              <a:spLocks noChangeArrowheads="1"/>
            </p:cNvSpPr>
            <p:nvPr/>
          </p:nvSpPr>
          <p:spPr bwMode="auto">
            <a:xfrm>
              <a:off x="2995613" y="2655888"/>
              <a:ext cx="925513" cy="320675"/>
            </a:xfrm>
            <a:prstGeom prst="rect">
              <a:avLst/>
            </a:prstGeom>
            <a:noFill/>
            <a:ln w="9525">
              <a:noFill/>
              <a:miter lim="800000"/>
              <a:headEnd/>
              <a:tailEnd/>
            </a:ln>
          </p:spPr>
          <p:txBody>
            <a:bodyPr wrap="none">
              <a:spAutoFit/>
            </a:bodyPr>
            <a:lstStyle/>
            <a:p>
              <a:pPr algn="ctr"/>
              <a:r>
                <a:rPr lang="en-US" sz="1500" b="1">
                  <a:ea typeface="ヒラギノ角ゴ Pro W3" pitchFamily="-109" charset="-128"/>
                </a:rPr>
                <a:t>MetMAb</a:t>
              </a:r>
            </a:p>
          </p:txBody>
        </p:sp>
        <p:sp>
          <p:nvSpPr>
            <p:cNvPr id="16544" name="Rectangle 5"/>
            <p:cNvSpPr>
              <a:spLocks noChangeArrowheads="1"/>
            </p:cNvSpPr>
            <p:nvPr/>
          </p:nvSpPr>
          <p:spPr bwMode="auto">
            <a:xfrm>
              <a:off x="533400" y="3736975"/>
              <a:ext cx="534988" cy="336550"/>
            </a:xfrm>
            <a:prstGeom prst="rect">
              <a:avLst/>
            </a:prstGeom>
            <a:noFill/>
            <a:ln w="9525">
              <a:noFill/>
              <a:miter lim="800000"/>
              <a:headEnd/>
              <a:tailEnd/>
            </a:ln>
          </p:spPr>
          <p:txBody>
            <a:bodyPr wrap="none">
              <a:spAutoFit/>
            </a:bodyPr>
            <a:lstStyle/>
            <a:p>
              <a:r>
                <a:rPr lang="en-US" sz="1600" b="1"/>
                <a:t>Met</a:t>
              </a:r>
            </a:p>
          </p:txBody>
        </p:sp>
        <p:grpSp>
          <p:nvGrpSpPr>
            <p:cNvPr id="3" name="Group 6"/>
            <p:cNvGrpSpPr>
              <a:grpSpLocks/>
            </p:cNvGrpSpPr>
            <p:nvPr/>
          </p:nvGrpSpPr>
          <p:grpSpPr bwMode="auto">
            <a:xfrm>
              <a:off x="1096963" y="3014663"/>
              <a:ext cx="592138" cy="1819275"/>
              <a:chOff x="1285" y="1805"/>
              <a:chExt cx="812" cy="2288"/>
            </a:xfrm>
          </p:grpSpPr>
          <p:grpSp>
            <p:nvGrpSpPr>
              <p:cNvPr id="4" name="Group 7"/>
              <p:cNvGrpSpPr>
                <a:grpSpLocks/>
              </p:cNvGrpSpPr>
              <p:nvPr/>
            </p:nvGrpSpPr>
            <p:grpSpPr bwMode="auto">
              <a:xfrm>
                <a:off x="1629" y="1927"/>
                <a:ext cx="468" cy="2104"/>
                <a:chOff x="1621" y="1388"/>
                <a:chExt cx="468" cy="2104"/>
              </a:xfrm>
            </p:grpSpPr>
            <p:sp>
              <p:nvSpPr>
                <p:cNvPr id="16547" name="Line 8"/>
                <p:cNvSpPr>
                  <a:spLocks noChangeShapeType="1"/>
                </p:cNvSpPr>
                <p:nvPr/>
              </p:nvSpPr>
              <p:spPr bwMode="auto">
                <a:xfrm>
                  <a:off x="1859" y="1742"/>
                  <a:ext cx="0" cy="1733"/>
                </a:xfrm>
                <a:prstGeom prst="line">
                  <a:avLst/>
                </a:prstGeom>
                <a:noFill/>
                <a:ln w="38100">
                  <a:solidFill>
                    <a:srgbClr val="000000"/>
                  </a:solidFill>
                  <a:round/>
                  <a:headEnd/>
                  <a:tailEnd/>
                </a:ln>
              </p:spPr>
              <p:txBody>
                <a:bodyPr wrap="none" anchor="ctr"/>
                <a:lstStyle/>
                <a:p>
                  <a:endParaRPr lang="en-US"/>
                </a:p>
              </p:txBody>
            </p:sp>
            <p:sp>
              <p:nvSpPr>
                <p:cNvPr id="16548" name="Oval 9"/>
                <p:cNvSpPr>
                  <a:spLocks noChangeArrowheads="1"/>
                </p:cNvSpPr>
                <p:nvPr/>
              </p:nvSpPr>
              <p:spPr bwMode="auto">
                <a:xfrm>
                  <a:off x="1621" y="1388"/>
                  <a:ext cx="468" cy="481"/>
                </a:xfrm>
                <a:prstGeom prst="ellipse">
                  <a:avLst/>
                </a:prstGeom>
                <a:gradFill rotWithShape="1">
                  <a:gsLst>
                    <a:gs pos="0">
                      <a:schemeClr val="accent2"/>
                    </a:gs>
                    <a:gs pos="100000">
                      <a:schemeClr val="tx1"/>
                    </a:gs>
                  </a:gsLst>
                  <a:path path="shape">
                    <a:fillToRect l="50000" t="50000" r="50000" b="50000"/>
                  </a:path>
                </a:gradFill>
                <a:ln w="19050">
                  <a:solidFill>
                    <a:srgbClr val="000000"/>
                  </a:solidFill>
                  <a:round/>
                  <a:headEnd/>
                  <a:tailEnd/>
                </a:ln>
              </p:spPr>
              <p:txBody>
                <a:bodyPr wrap="none" anchor="ctr"/>
                <a:lstStyle/>
                <a:p>
                  <a:endParaRPr lang="en-GB">
                    <a:solidFill>
                      <a:srgbClr val="000000"/>
                    </a:solidFill>
                  </a:endParaRPr>
                </a:p>
              </p:txBody>
            </p:sp>
            <p:sp>
              <p:nvSpPr>
                <p:cNvPr id="16549" name="Line 10"/>
                <p:cNvSpPr>
                  <a:spLocks noChangeShapeType="1"/>
                </p:cNvSpPr>
                <p:nvPr/>
              </p:nvSpPr>
              <p:spPr bwMode="auto">
                <a:xfrm flipV="1">
                  <a:off x="1859" y="1640"/>
                  <a:ext cx="1" cy="240"/>
                </a:xfrm>
                <a:prstGeom prst="line">
                  <a:avLst/>
                </a:prstGeom>
                <a:noFill/>
                <a:ln w="12700">
                  <a:solidFill>
                    <a:srgbClr val="000000"/>
                  </a:solidFill>
                  <a:round/>
                  <a:headEnd/>
                  <a:tailEnd/>
                </a:ln>
              </p:spPr>
              <p:txBody>
                <a:bodyPr wrap="none" anchor="ctr"/>
                <a:lstStyle/>
                <a:p>
                  <a:endParaRPr lang="en-US"/>
                </a:p>
              </p:txBody>
            </p:sp>
            <p:sp>
              <p:nvSpPr>
                <p:cNvPr id="16550" name="AutoShape 11"/>
                <p:cNvSpPr>
                  <a:spLocks noChangeArrowheads="1"/>
                </p:cNvSpPr>
                <p:nvPr/>
              </p:nvSpPr>
              <p:spPr bwMode="auto">
                <a:xfrm>
                  <a:off x="1770" y="2978"/>
                  <a:ext cx="179" cy="514"/>
                </a:xfrm>
                <a:prstGeom prst="roundRect">
                  <a:avLst>
                    <a:gd name="adj" fmla="val 33329"/>
                  </a:avLst>
                </a:prstGeom>
                <a:gradFill rotWithShape="0">
                  <a:gsLst>
                    <a:gs pos="0">
                      <a:srgbClr val="DF1D25"/>
                    </a:gs>
                    <a:gs pos="100000">
                      <a:srgbClr val="831116"/>
                    </a:gs>
                  </a:gsLst>
                  <a:lin ang="0" scaled="1"/>
                </a:gradFill>
                <a:ln w="19050">
                  <a:solidFill>
                    <a:srgbClr val="000000"/>
                  </a:solidFill>
                  <a:round/>
                  <a:headEnd/>
                  <a:tailEnd/>
                </a:ln>
              </p:spPr>
              <p:txBody>
                <a:bodyPr wrap="none" anchor="ctr"/>
                <a:lstStyle/>
                <a:p>
                  <a:endParaRPr lang="en-GB">
                    <a:solidFill>
                      <a:srgbClr val="000000"/>
                    </a:solidFill>
                  </a:endParaRPr>
                </a:p>
              </p:txBody>
            </p:sp>
            <p:sp>
              <p:nvSpPr>
                <p:cNvPr id="16551" name="AutoShape 12"/>
                <p:cNvSpPr>
                  <a:spLocks noChangeArrowheads="1"/>
                </p:cNvSpPr>
                <p:nvPr/>
              </p:nvSpPr>
              <p:spPr bwMode="auto">
                <a:xfrm>
                  <a:off x="1779" y="2126"/>
                  <a:ext cx="161" cy="161"/>
                </a:xfrm>
                <a:prstGeom prst="roundRect">
                  <a:avLst>
                    <a:gd name="adj" fmla="val 29190"/>
                  </a:avLst>
                </a:prstGeom>
                <a:gradFill rotWithShape="0">
                  <a:gsLst>
                    <a:gs pos="0">
                      <a:srgbClr val="0194D8"/>
                    </a:gs>
                    <a:gs pos="100000">
                      <a:srgbClr val="016EA1"/>
                    </a:gs>
                  </a:gsLst>
                  <a:lin ang="0" scaled="1"/>
                </a:gradFill>
                <a:ln w="19050">
                  <a:solidFill>
                    <a:srgbClr val="000000"/>
                  </a:solidFill>
                  <a:round/>
                  <a:headEnd/>
                  <a:tailEnd/>
                </a:ln>
              </p:spPr>
              <p:txBody>
                <a:bodyPr wrap="none" anchor="ctr"/>
                <a:lstStyle/>
                <a:p>
                  <a:endParaRPr lang="en-GB">
                    <a:solidFill>
                      <a:srgbClr val="000000"/>
                    </a:solidFill>
                  </a:endParaRPr>
                </a:p>
              </p:txBody>
            </p:sp>
            <p:sp>
              <p:nvSpPr>
                <p:cNvPr id="16552" name="AutoShape 13"/>
                <p:cNvSpPr>
                  <a:spLocks noChangeArrowheads="1"/>
                </p:cNvSpPr>
                <p:nvPr/>
              </p:nvSpPr>
              <p:spPr bwMode="auto">
                <a:xfrm>
                  <a:off x="1779" y="1943"/>
                  <a:ext cx="161" cy="160"/>
                </a:xfrm>
                <a:prstGeom prst="roundRect">
                  <a:avLst>
                    <a:gd name="adj" fmla="val 29380"/>
                  </a:avLst>
                </a:prstGeom>
                <a:gradFill rotWithShape="0">
                  <a:gsLst>
                    <a:gs pos="0">
                      <a:srgbClr val="FA9C1B"/>
                    </a:gs>
                    <a:gs pos="100000">
                      <a:srgbClr val="C97D16"/>
                    </a:gs>
                  </a:gsLst>
                  <a:lin ang="0" scaled="1"/>
                </a:gradFill>
                <a:ln w="19050">
                  <a:solidFill>
                    <a:srgbClr val="000000"/>
                  </a:solidFill>
                  <a:round/>
                  <a:headEnd/>
                  <a:tailEnd/>
                </a:ln>
              </p:spPr>
              <p:txBody>
                <a:bodyPr wrap="none" anchor="ctr"/>
                <a:lstStyle/>
                <a:p>
                  <a:endParaRPr lang="en-GB">
                    <a:solidFill>
                      <a:srgbClr val="000000"/>
                    </a:solidFill>
                  </a:endParaRPr>
                </a:p>
              </p:txBody>
            </p:sp>
            <p:sp>
              <p:nvSpPr>
                <p:cNvPr id="16553" name="Line 14"/>
                <p:cNvSpPr>
                  <a:spLocks noChangeShapeType="1"/>
                </p:cNvSpPr>
                <p:nvPr/>
              </p:nvSpPr>
              <p:spPr bwMode="auto">
                <a:xfrm>
                  <a:off x="1853" y="1645"/>
                  <a:ext cx="236" cy="0"/>
                </a:xfrm>
                <a:prstGeom prst="line">
                  <a:avLst/>
                </a:prstGeom>
                <a:noFill/>
                <a:ln w="12700">
                  <a:solidFill>
                    <a:srgbClr val="000000"/>
                  </a:solidFill>
                  <a:round/>
                  <a:headEnd/>
                  <a:tailEnd/>
                </a:ln>
              </p:spPr>
              <p:txBody>
                <a:bodyPr wrap="none" anchor="ctr"/>
                <a:lstStyle/>
                <a:p>
                  <a:endParaRPr lang="en-US"/>
                </a:p>
              </p:txBody>
            </p:sp>
            <p:sp>
              <p:nvSpPr>
                <p:cNvPr id="16554" name="AutoShape 15"/>
                <p:cNvSpPr>
                  <a:spLocks noChangeArrowheads="1"/>
                </p:cNvSpPr>
                <p:nvPr/>
              </p:nvSpPr>
              <p:spPr bwMode="auto">
                <a:xfrm>
                  <a:off x="1779" y="2310"/>
                  <a:ext cx="161" cy="161"/>
                </a:xfrm>
                <a:prstGeom prst="roundRect">
                  <a:avLst>
                    <a:gd name="adj" fmla="val 29190"/>
                  </a:avLst>
                </a:prstGeom>
                <a:gradFill rotWithShape="0">
                  <a:gsLst>
                    <a:gs pos="0">
                      <a:srgbClr val="0194D8"/>
                    </a:gs>
                    <a:gs pos="100000">
                      <a:srgbClr val="016EA1"/>
                    </a:gs>
                  </a:gsLst>
                  <a:lin ang="0" scaled="1"/>
                </a:gradFill>
                <a:ln w="19050">
                  <a:solidFill>
                    <a:srgbClr val="000000"/>
                  </a:solidFill>
                  <a:round/>
                  <a:headEnd/>
                  <a:tailEnd/>
                </a:ln>
              </p:spPr>
              <p:txBody>
                <a:bodyPr wrap="none" anchor="ctr"/>
                <a:lstStyle/>
                <a:p>
                  <a:endParaRPr lang="en-GB">
                    <a:solidFill>
                      <a:srgbClr val="000000"/>
                    </a:solidFill>
                  </a:endParaRPr>
                </a:p>
              </p:txBody>
            </p:sp>
            <p:sp>
              <p:nvSpPr>
                <p:cNvPr id="16555" name="AutoShape 16"/>
                <p:cNvSpPr>
                  <a:spLocks noChangeArrowheads="1"/>
                </p:cNvSpPr>
                <p:nvPr/>
              </p:nvSpPr>
              <p:spPr bwMode="auto">
                <a:xfrm>
                  <a:off x="1779" y="2494"/>
                  <a:ext cx="161" cy="161"/>
                </a:xfrm>
                <a:prstGeom prst="roundRect">
                  <a:avLst>
                    <a:gd name="adj" fmla="val 29190"/>
                  </a:avLst>
                </a:prstGeom>
                <a:gradFill rotWithShape="0">
                  <a:gsLst>
                    <a:gs pos="0">
                      <a:srgbClr val="0194D8"/>
                    </a:gs>
                    <a:gs pos="100000">
                      <a:srgbClr val="016EA1"/>
                    </a:gs>
                  </a:gsLst>
                  <a:lin ang="0" scaled="1"/>
                </a:gradFill>
                <a:ln w="19050">
                  <a:solidFill>
                    <a:srgbClr val="000000"/>
                  </a:solidFill>
                  <a:round/>
                  <a:headEnd/>
                  <a:tailEnd/>
                </a:ln>
              </p:spPr>
              <p:txBody>
                <a:bodyPr wrap="none" anchor="ctr"/>
                <a:lstStyle/>
                <a:p>
                  <a:endParaRPr lang="en-GB">
                    <a:solidFill>
                      <a:srgbClr val="000000"/>
                    </a:solidFill>
                  </a:endParaRPr>
                </a:p>
              </p:txBody>
            </p:sp>
            <p:sp>
              <p:nvSpPr>
                <p:cNvPr id="16556" name="AutoShape 17"/>
                <p:cNvSpPr>
                  <a:spLocks noChangeArrowheads="1"/>
                </p:cNvSpPr>
                <p:nvPr/>
              </p:nvSpPr>
              <p:spPr bwMode="auto">
                <a:xfrm>
                  <a:off x="1779" y="2678"/>
                  <a:ext cx="161" cy="161"/>
                </a:xfrm>
                <a:prstGeom prst="roundRect">
                  <a:avLst>
                    <a:gd name="adj" fmla="val 29190"/>
                  </a:avLst>
                </a:prstGeom>
                <a:gradFill rotWithShape="0">
                  <a:gsLst>
                    <a:gs pos="0">
                      <a:srgbClr val="0194D8"/>
                    </a:gs>
                    <a:gs pos="100000">
                      <a:srgbClr val="016EA1"/>
                    </a:gs>
                  </a:gsLst>
                  <a:lin ang="0" scaled="1"/>
                </a:gradFill>
                <a:ln w="19050">
                  <a:solidFill>
                    <a:srgbClr val="000000"/>
                  </a:solidFill>
                  <a:round/>
                  <a:headEnd/>
                  <a:tailEnd/>
                </a:ln>
              </p:spPr>
              <p:txBody>
                <a:bodyPr wrap="none" anchor="ctr"/>
                <a:lstStyle/>
                <a:p>
                  <a:endParaRPr lang="en-GB">
                    <a:solidFill>
                      <a:srgbClr val="000000"/>
                    </a:solidFill>
                  </a:endParaRPr>
                </a:p>
              </p:txBody>
            </p:sp>
          </p:grpSp>
          <p:grpSp>
            <p:nvGrpSpPr>
              <p:cNvPr id="5" name="Group 18"/>
              <p:cNvGrpSpPr>
                <a:grpSpLocks/>
              </p:cNvGrpSpPr>
              <p:nvPr/>
            </p:nvGrpSpPr>
            <p:grpSpPr bwMode="auto">
              <a:xfrm>
                <a:off x="1285" y="1927"/>
                <a:ext cx="468" cy="2104"/>
                <a:chOff x="829" y="1388"/>
                <a:chExt cx="468" cy="2104"/>
              </a:xfrm>
            </p:grpSpPr>
            <p:sp>
              <p:nvSpPr>
                <p:cNvPr id="16558" name="Line 20"/>
                <p:cNvSpPr>
                  <a:spLocks noChangeShapeType="1"/>
                </p:cNvSpPr>
                <p:nvPr/>
              </p:nvSpPr>
              <p:spPr bwMode="auto">
                <a:xfrm flipH="1">
                  <a:off x="1067" y="1742"/>
                  <a:ext cx="0" cy="1733"/>
                </a:xfrm>
                <a:prstGeom prst="line">
                  <a:avLst/>
                </a:prstGeom>
                <a:noFill/>
                <a:ln w="38100">
                  <a:solidFill>
                    <a:srgbClr val="000000"/>
                  </a:solidFill>
                  <a:round/>
                  <a:headEnd/>
                  <a:tailEnd/>
                </a:ln>
              </p:spPr>
              <p:txBody>
                <a:bodyPr wrap="none" anchor="ctr"/>
                <a:lstStyle/>
                <a:p>
                  <a:endParaRPr lang="en-US"/>
                </a:p>
              </p:txBody>
            </p:sp>
            <p:sp>
              <p:nvSpPr>
                <p:cNvPr id="16559" name="Oval 21"/>
                <p:cNvSpPr>
                  <a:spLocks noChangeArrowheads="1"/>
                </p:cNvSpPr>
                <p:nvPr/>
              </p:nvSpPr>
              <p:spPr bwMode="auto">
                <a:xfrm flipH="1">
                  <a:off x="829" y="1388"/>
                  <a:ext cx="468" cy="481"/>
                </a:xfrm>
                <a:prstGeom prst="ellipse">
                  <a:avLst/>
                </a:prstGeom>
                <a:gradFill rotWithShape="1">
                  <a:gsLst>
                    <a:gs pos="0">
                      <a:schemeClr val="accent2"/>
                    </a:gs>
                    <a:gs pos="100000">
                      <a:schemeClr val="tx1"/>
                    </a:gs>
                  </a:gsLst>
                  <a:path path="shape">
                    <a:fillToRect l="50000" t="50000" r="50000" b="50000"/>
                  </a:path>
                </a:gradFill>
                <a:ln w="19050">
                  <a:solidFill>
                    <a:srgbClr val="000000"/>
                  </a:solidFill>
                  <a:round/>
                  <a:headEnd/>
                  <a:tailEnd/>
                </a:ln>
              </p:spPr>
              <p:txBody>
                <a:bodyPr wrap="none" anchor="ctr"/>
                <a:lstStyle/>
                <a:p>
                  <a:endParaRPr lang="en-GB">
                    <a:solidFill>
                      <a:srgbClr val="000000"/>
                    </a:solidFill>
                  </a:endParaRPr>
                </a:p>
              </p:txBody>
            </p:sp>
            <p:sp>
              <p:nvSpPr>
                <p:cNvPr id="16560" name="Line 22"/>
                <p:cNvSpPr>
                  <a:spLocks noChangeShapeType="1"/>
                </p:cNvSpPr>
                <p:nvPr/>
              </p:nvSpPr>
              <p:spPr bwMode="auto">
                <a:xfrm flipH="1" flipV="1">
                  <a:off x="1066" y="1640"/>
                  <a:ext cx="1" cy="240"/>
                </a:xfrm>
                <a:prstGeom prst="line">
                  <a:avLst/>
                </a:prstGeom>
                <a:noFill/>
                <a:ln w="12700">
                  <a:solidFill>
                    <a:srgbClr val="000000"/>
                  </a:solidFill>
                  <a:round/>
                  <a:headEnd/>
                  <a:tailEnd/>
                </a:ln>
              </p:spPr>
              <p:txBody>
                <a:bodyPr wrap="none" anchor="ctr"/>
                <a:lstStyle/>
                <a:p>
                  <a:endParaRPr lang="en-US"/>
                </a:p>
              </p:txBody>
            </p:sp>
            <p:sp>
              <p:nvSpPr>
                <p:cNvPr id="16561" name="AutoShape 23"/>
                <p:cNvSpPr>
                  <a:spLocks noChangeArrowheads="1"/>
                </p:cNvSpPr>
                <p:nvPr/>
              </p:nvSpPr>
              <p:spPr bwMode="auto">
                <a:xfrm flipH="1">
                  <a:off x="977" y="2978"/>
                  <a:ext cx="179" cy="514"/>
                </a:xfrm>
                <a:prstGeom prst="roundRect">
                  <a:avLst>
                    <a:gd name="adj" fmla="val 33329"/>
                  </a:avLst>
                </a:prstGeom>
                <a:gradFill rotWithShape="0">
                  <a:gsLst>
                    <a:gs pos="0">
                      <a:srgbClr val="DF1D25"/>
                    </a:gs>
                    <a:gs pos="100000">
                      <a:srgbClr val="831116"/>
                    </a:gs>
                  </a:gsLst>
                  <a:lin ang="0" scaled="1"/>
                </a:gradFill>
                <a:ln w="19050">
                  <a:solidFill>
                    <a:srgbClr val="000000"/>
                  </a:solidFill>
                  <a:round/>
                  <a:headEnd/>
                  <a:tailEnd/>
                </a:ln>
              </p:spPr>
              <p:txBody>
                <a:bodyPr wrap="none" anchor="ctr"/>
                <a:lstStyle/>
                <a:p>
                  <a:endParaRPr lang="en-GB">
                    <a:solidFill>
                      <a:srgbClr val="000000"/>
                    </a:solidFill>
                  </a:endParaRPr>
                </a:p>
              </p:txBody>
            </p:sp>
            <p:sp>
              <p:nvSpPr>
                <p:cNvPr id="16562" name="AutoShape 24"/>
                <p:cNvSpPr>
                  <a:spLocks noChangeArrowheads="1"/>
                </p:cNvSpPr>
                <p:nvPr/>
              </p:nvSpPr>
              <p:spPr bwMode="auto">
                <a:xfrm flipH="1">
                  <a:off x="986" y="2126"/>
                  <a:ext cx="161" cy="161"/>
                </a:xfrm>
                <a:prstGeom prst="roundRect">
                  <a:avLst>
                    <a:gd name="adj" fmla="val 29190"/>
                  </a:avLst>
                </a:prstGeom>
                <a:gradFill rotWithShape="0">
                  <a:gsLst>
                    <a:gs pos="0">
                      <a:srgbClr val="0194D8"/>
                    </a:gs>
                    <a:gs pos="100000">
                      <a:srgbClr val="016EA1"/>
                    </a:gs>
                  </a:gsLst>
                  <a:lin ang="0" scaled="1"/>
                </a:gradFill>
                <a:ln w="19050">
                  <a:solidFill>
                    <a:srgbClr val="000000"/>
                  </a:solidFill>
                  <a:round/>
                  <a:headEnd/>
                  <a:tailEnd/>
                </a:ln>
              </p:spPr>
              <p:txBody>
                <a:bodyPr wrap="none" anchor="ctr"/>
                <a:lstStyle/>
                <a:p>
                  <a:endParaRPr lang="en-GB">
                    <a:solidFill>
                      <a:srgbClr val="000000"/>
                    </a:solidFill>
                  </a:endParaRPr>
                </a:p>
              </p:txBody>
            </p:sp>
            <p:sp>
              <p:nvSpPr>
                <p:cNvPr id="16563" name="AutoShape 25"/>
                <p:cNvSpPr>
                  <a:spLocks noChangeArrowheads="1"/>
                </p:cNvSpPr>
                <p:nvPr/>
              </p:nvSpPr>
              <p:spPr bwMode="auto">
                <a:xfrm flipH="1">
                  <a:off x="986" y="1943"/>
                  <a:ext cx="161" cy="160"/>
                </a:xfrm>
                <a:prstGeom prst="roundRect">
                  <a:avLst>
                    <a:gd name="adj" fmla="val 29380"/>
                  </a:avLst>
                </a:prstGeom>
                <a:gradFill rotWithShape="0">
                  <a:gsLst>
                    <a:gs pos="0">
                      <a:srgbClr val="FA9C1B"/>
                    </a:gs>
                    <a:gs pos="100000">
                      <a:srgbClr val="C97D16"/>
                    </a:gs>
                  </a:gsLst>
                  <a:lin ang="0" scaled="1"/>
                </a:gradFill>
                <a:ln w="19050">
                  <a:solidFill>
                    <a:srgbClr val="000000"/>
                  </a:solidFill>
                  <a:round/>
                  <a:headEnd/>
                  <a:tailEnd/>
                </a:ln>
              </p:spPr>
              <p:txBody>
                <a:bodyPr wrap="none" anchor="ctr"/>
                <a:lstStyle/>
                <a:p>
                  <a:endParaRPr lang="en-GB">
                    <a:solidFill>
                      <a:srgbClr val="000000"/>
                    </a:solidFill>
                  </a:endParaRPr>
                </a:p>
              </p:txBody>
            </p:sp>
            <p:sp>
              <p:nvSpPr>
                <p:cNvPr id="16564" name="Line 26"/>
                <p:cNvSpPr>
                  <a:spLocks noChangeShapeType="1"/>
                </p:cNvSpPr>
                <p:nvPr/>
              </p:nvSpPr>
              <p:spPr bwMode="auto">
                <a:xfrm flipH="1">
                  <a:off x="837" y="1645"/>
                  <a:ext cx="236" cy="0"/>
                </a:xfrm>
                <a:prstGeom prst="line">
                  <a:avLst/>
                </a:prstGeom>
                <a:noFill/>
                <a:ln w="12700">
                  <a:solidFill>
                    <a:srgbClr val="000000"/>
                  </a:solidFill>
                  <a:round/>
                  <a:headEnd/>
                  <a:tailEnd/>
                </a:ln>
              </p:spPr>
              <p:txBody>
                <a:bodyPr wrap="none" anchor="ctr"/>
                <a:lstStyle/>
                <a:p>
                  <a:endParaRPr lang="en-US"/>
                </a:p>
              </p:txBody>
            </p:sp>
            <p:sp>
              <p:nvSpPr>
                <p:cNvPr id="16565" name="AutoShape 27"/>
                <p:cNvSpPr>
                  <a:spLocks noChangeArrowheads="1"/>
                </p:cNvSpPr>
                <p:nvPr/>
              </p:nvSpPr>
              <p:spPr bwMode="auto">
                <a:xfrm flipH="1">
                  <a:off x="986" y="2310"/>
                  <a:ext cx="161" cy="161"/>
                </a:xfrm>
                <a:prstGeom prst="roundRect">
                  <a:avLst>
                    <a:gd name="adj" fmla="val 29190"/>
                  </a:avLst>
                </a:prstGeom>
                <a:gradFill rotWithShape="0">
                  <a:gsLst>
                    <a:gs pos="0">
                      <a:srgbClr val="0194D8"/>
                    </a:gs>
                    <a:gs pos="100000">
                      <a:srgbClr val="016EA1"/>
                    </a:gs>
                  </a:gsLst>
                  <a:lin ang="0" scaled="1"/>
                </a:gradFill>
                <a:ln w="19050">
                  <a:solidFill>
                    <a:srgbClr val="000000"/>
                  </a:solidFill>
                  <a:round/>
                  <a:headEnd/>
                  <a:tailEnd/>
                </a:ln>
              </p:spPr>
              <p:txBody>
                <a:bodyPr wrap="none" anchor="ctr"/>
                <a:lstStyle/>
                <a:p>
                  <a:endParaRPr lang="en-GB">
                    <a:solidFill>
                      <a:srgbClr val="000000"/>
                    </a:solidFill>
                  </a:endParaRPr>
                </a:p>
              </p:txBody>
            </p:sp>
            <p:sp>
              <p:nvSpPr>
                <p:cNvPr id="16566" name="AutoShape 28"/>
                <p:cNvSpPr>
                  <a:spLocks noChangeArrowheads="1"/>
                </p:cNvSpPr>
                <p:nvPr/>
              </p:nvSpPr>
              <p:spPr bwMode="auto">
                <a:xfrm flipH="1">
                  <a:off x="986" y="2494"/>
                  <a:ext cx="161" cy="161"/>
                </a:xfrm>
                <a:prstGeom prst="roundRect">
                  <a:avLst>
                    <a:gd name="adj" fmla="val 29190"/>
                  </a:avLst>
                </a:prstGeom>
                <a:gradFill rotWithShape="0">
                  <a:gsLst>
                    <a:gs pos="0">
                      <a:srgbClr val="0194D8"/>
                    </a:gs>
                    <a:gs pos="100000">
                      <a:srgbClr val="016EA1"/>
                    </a:gs>
                  </a:gsLst>
                  <a:lin ang="0" scaled="1"/>
                </a:gradFill>
                <a:ln w="19050">
                  <a:solidFill>
                    <a:srgbClr val="000000"/>
                  </a:solidFill>
                  <a:round/>
                  <a:headEnd/>
                  <a:tailEnd/>
                </a:ln>
              </p:spPr>
              <p:txBody>
                <a:bodyPr wrap="none" anchor="ctr"/>
                <a:lstStyle/>
                <a:p>
                  <a:endParaRPr lang="en-GB">
                    <a:solidFill>
                      <a:srgbClr val="000000"/>
                    </a:solidFill>
                  </a:endParaRPr>
                </a:p>
              </p:txBody>
            </p:sp>
            <p:sp>
              <p:nvSpPr>
                <p:cNvPr id="16567" name="AutoShape 29"/>
                <p:cNvSpPr>
                  <a:spLocks noChangeArrowheads="1"/>
                </p:cNvSpPr>
                <p:nvPr/>
              </p:nvSpPr>
              <p:spPr bwMode="auto">
                <a:xfrm flipH="1">
                  <a:off x="986" y="2678"/>
                  <a:ext cx="161" cy="161"/>
                </a:xfrm>
                <a:prstGeom prst="roundRect">
                  <a:avLst>
                    <a:gd name="adj" fmla="val 29190"/>
                  </a:avLst>
                </a:prstGeom>
                <a:gradFill rotWithShape="0">
                  <a:gsLst>
                    <a:gs pos="0">
                      <a:srgbClr val="0194D8"/>
                    </a:gs>
                    <a:gs pos="100000">
                      <a:srgbClr val="016EA1"/>
                    </a:gs>
                  </a:gsLst>
                  <a:lin ang="0" scaled="1"/>
                </a:gradFill>
                <a:ln w="19050">
                  <a:solidFill>
                    <a:srgbClr val="000000"/>
                  </a:solidFill>
                  <a:round/>
                  <a:headEnd/>
                  <a:tailEnd/>
                </a:ln>
              </p:spPr>
              <p:txBody>
                <a:bodyPr wrap="none" anchor="ctr"/>
                <a:lstStyle/>
                <a:p>
                  <a:endParaRPr lang="en-GB">
                    <a:solidFill>
                      <a:srgbClr val="000000"/>
                    </a:solidFill>
                  </a:endParaRPr>
                </a:p>
              </p:txBody>
            </p:sp>
          </p:grpSp>
          <p:sp>
            <p:nvSpPr>
              <p:cNvPr id="162847" name="AutoShape 31"/>
              <p:cNvSpPr>
                <a:spLocks noChangeArrowheads="1"/>
              </p:cNvSpPr>
              <p:nvPr/>
            </p:nvSpPr>
            <p:spPr bwMode="auto">
              <a:xfrm rot="-208245">
                <a:off x="1392" y="3697"/>
                <a:ext cx="353" cy="395"/>
              </a:xfrm>
              <a:prstGeom prst="lightningBolt">
                <a:avLst/>
              </a:prstGeom>
              <a:gradFill rotWithShape="0">
                <a:gsLst>
                  <a:gs pos="0">
                    <a:schemeClr val="bg1">
                      <a:gamma/>
                      <a:shade val="88235"/>
                      <a:invGamma/>
                    </a:schemeClr>
                  </a:gs>
                  <a:gs pos="100000">
                    <a:schemeClr val="bg1"/>
                  </a:gs>
                </a:gsLst>
                <a:lin ang="18900000" scaled="1"/>
              </a:gradFill>
              <a:ln w="9525">
                <a:solidFill>
                  <a:srgbClr val="000000"/>
                </a:solidFill>
                <a:miter lim="800000"/>
                <a:headEnd/>
                <a:tailEnd/>
              </a:ln>
              <a:effectLst/>
            </p:spPr>
            <p:txBody>
              <a:bodyPr wrap="none" anchor="ctr"/>
              <a:lstStyle/>
              <a:p>
                <a:pPr>
                  <a:defRPr/>
                </a:pPr>
                <a:endParaRPr lang="en-GB">
                  <a:solidFill>
                    <a:srgbClr val="000000"/>
                  </a:solidFill>
                  <a:ea typeface="ＭＳ Ｐゴシック" charset="-128"/>
                  <a:cs typeface="ＭＳ Ｐゴシック" charset="-128"/>
                </a:endParaRPr>
              </a:p>
            </p:txBody>
          </p:sp>
          <p:sp>
            <p:nvSpPr>
              <p:cNvPr id="162848" name="AutoShape 32"/>
              <p:cNvSpPr>
                <a:spLocks noChangeArrowheads="1"/>
              </p:cNvSpPr>
              <p:nvPr/>
            </p:nvSpPr>
            <p:spPr bwMode="auto">
              <a:xfrm rot="208245" flipH="1">
                <a:off x="1640" y="3697"/>
                <a:ext cx="350" cy="395"/>
              </a:xfrm>
              <a:prstGeom prst="lightningBolt">
                <a:avLst/>
              </a:prstGeom>
              <a:gradFill rotWithShape="0">
                <a:gsLst>
                  <a:gs pos="0">
                    <a:schemeClr val="bg1">
                      <a:gamma/>
                      <a:shade val="88235"/>
                      <a:invGamma/>
                    </a:schemeClr>
                  </a:gs>
                  <a:gs pos="100000">
                    <a:schemeClr val="bg1"/>
                  </a:gs>
                </a:gsLst>
                <a:lin ang="18900000" scaled="1"/>
              </a:gradFill>
              <a:ln w="9525">
                <a:solidFill>
                  <a:srgbClr val="000000"/>
                </a:solidFill>
                <a:miter lim="800000"/>
                <a:headEnd/>
                <a:tailEnd/>
              </a:ln>
              <a:effectLst/>
            </p:spPr>
            <p:txBody>
              <a:bodyPr wrap="none" anchor="ctr"/>
              <a:lstStyle/>
              <a:p>
                <a:pPr>
                  <a:defRPr/>
                </a:pPr>
                <a:endParaRPr lang="en-GB">
                  <a:solidFill>
                    <a:srgbClr val="000000"/>
                  </a:solidFill>
                  <a:ea typeface="ＭＳ Ｐゴシック" charset="-128"/>
                  <a:cs typeface="ＭＳ Ｐゴシック" charset="-128"/>
                </a:endParaRPr>
              </a:p>
            </p:txBody>
          </p:sp>
          <p:grpSp>
            <p:nvGrpSpPr>
              <p:cNvPr id="6" name="Group 33"/>
              <p:cNvGrpSpPr>
                <a:grpSpLocks/>
              </p:cNvGrpSpPr>
              <p:nvPr/>
            </p:nvGrpSpPr>
            <p:grpSpPr bwMode="auto">
              <a:xfrm>
                <a:off x="1408" y="1805"/>
                <a:ext cx="556" cy="403"/>
                <a:chOff x="1104" y="1066"/>
                <a:chExt cx="716" cy="519"/>
              </a:xfrm>
            </p:grpSpPr>
            <p:grpSp>
              <p:nvGrpSpPr>
                <p:cNvPr id="7" name="Group 34"/>
                <p:cNvGrpSpPr>
                  <a:grpSpLocks/>
                </p:cNvGrpSpPr>
                <p:nvPr/>
              </p:nvGrpSpPr>
              <p:grpSpPr bwMode="auto">
                <a:xfrm flipH="1">
                  <a:off x="1464" y="1066"/>
                  <a:ext cx="356" cy="519"/>
                  <a:chOff x="1752" y="506"/>
                  <a:chExt cx="356" cy="519"/>
                </a:xfrm>
              </p:grpSpPr>
              <p:sp>
                <p:nvSpPr>
                  <p:cNvPr id="16572" name="Line 35"/>
                  <p:cNvSpPr>
                    <a:spLocks noChangeShapeType="1"/>
                  </p:cNvSpPr>
                  <p:nvPr/>
                </p:nvSpPr>
                <p:spPr bwMode="auto">
                  <a:xfrm rot="-5400000">
                    <a:off x="1811" y="628"/>
                    <a:ext cx="153" cy="112"/>
                  </a:xfrm>
                  <a:prstGeom prst="line">
                    <a:avLst/>
                  </a:prstGeom>
                  <a:noFill/>
                  <a:ln w="19050">
                    <a:solidFill>
                      <a:srgbClr val="000000"/>
                    </a:solidFill>
                    <a:round/>
                    <a:headEnd/>
                    <a:tailEnd/>
                  </a:ln>
                </p:spPr>
                <p:txBody>
                  <a:bodyPr wrap="none" anchor="ctr"/>
                  <a:lstStyle/>
                  <a:p>
                    <a:endParaRPr lang="en-US"/>
                  </a:p>
                </p:txBody>
              </p:sp>
              <p:sp>
                <p:nvSpPr>
                  <p:cNvPr id="16573" name="AutoShape 36"/>
                  <p:cNvSpPr>
                    <a:spLocks noChangeArrowheads="1"/>
                  </p:cNvSpPr>
                  <p:nvPr/>
                </p:nvSpPr>
                <p:spPr bwMode="auto">
                  <a:xfrm rot="-5400000">
                    <a:off x="1664" y="777"/>
                    <a:ext cx="336" cy="160"/>
                  </a:xfrm>
                  <a:prstGeom prst="roundRect">
                    <a:avLst>
                      <a:gd name="adj" fmla="val 50000"/>
                    </a:avLst>
                  </a:prstGeom>
                  <a:gradFill rotWithShape="0">
                    <a:gsLst>
                      <a:gs pos="0">
                        <a:srgbClr val="DBDBDB"/>
                      </a:gs>
                      <a:gs pos="100000">
                        <a:srgbClr val="656565"/>
                      </a:gs>
                    </a:gsLst>
                    <a:lin ang="2700000" scaled="1"/>
                  </a:gradFill>
                  <a:ln w="19050">
                    <a:solidFill>
                      <a:srgbClr val="000000"/>
                    </a:solidFill>
                    <a:round/>
                    <a:headEnd/>
                    <a:tailEnd/>
                  </a:ln>
                </p:spPr>
                <p:txBody>
                  <a:bodyPr rot="10800000" vert="eaVert" wrap="none" anchor="ctr"/>
                  <a:lstStyle/>
                  <a:p>
                    <a:endParaRPr lang="en-GB">
                      <a:solidFill>
                        <a:srgbClr val="000000"/>
                      </a:solidFill>
                    </a:endParaRPr>
                  </a:p>
                </p:txBody>
              </p:sp>
              <p:sp>
                <p:nvSpPr>
                  <p:cNvPr id="16574" name="AutoShape 37"/>
                  <p:cNvSpPr>
                    <a:spLocks noChangeArrowheads="1"/>
                  </p:cNvSpPr>
                  <p:nvPr/>
                </p:nvSpPr>
                <p:spPr bwMode="auto">
                  <a:xfrm>
                    <a:off x="1894" y="506"/>
                    <a:ext cx="214" cy="147"/>
                  </a:xfrm>
                  <a:prstGeom prst="roundRect">
                    <a:avLst>
                      <a:gd name="adj" fmla="val 39380"/>
                    </a:avLst>
                  </a:prstGeom>
                  <a:gradFill rotWithShape="0">
                    <a:gsLst>
                      <a:gs pos="0">
                        <a:srgbClr val="DBDBDB"/>
                      </a:gs>
                      <a:gs pos="100000">
                        <a:srgbClr val="656565"/>
                      </a:gs>
                    </a:gsLst>
                    <a:lin ang="2700000" scaled="1"/>
                  </a:gradFill>
                  <a:ln w="19050">
                    <a:solidFill>
                      <a:srgbClr val="000000"/>
                    </a:solidFill>
                    <a:round/>
                    <a:headEnd/>
                    <a:tailEnd/>
                  </a:ln>
                </p:spPr>
                <p:txBody>
                  <a:bodyPr wrap="none" anchor="ctr"/>
                  <a:lstStyle/>
                  <a:p>
                    <a:endParaRPr lang="en-GB">
                      <a:solidFill>
                        <a:srgbClr val="000000"/>
                      </a:solidFill>
                    </a:endParaRPr>
                  </a:p>
                </p:txBody>
              </p:sp>
            </p:grpSp>
            <p:grpSp>
              <p:nvGrpSpPr>
                <p:cNvPr id="8" name="Group 38"/>
                <p:cNvGrpSpPr>
                  <a:grpSpLocks/>
                </p:cNvGrpSpPr>
                <p:nvPr/>
              </p:nvGrpSpPr>
              <p:grpSpPr bwMode="auto">
                <a:xfrm>
                  <a:off x="1104" y="1066"/>
                  <a:ext cx="356" cy="519"/>
                  <a:chOff x="1752" y="506"/>
                  <a:chExt cx="356" cy="519"/>
                </a:xfrm>
              </p:grpSpPr>
              <p:sp>
                <p:nvSpPr>
                  <p:cNvPr id="16576" name="Line 39"/>
                  <p:cNvSpPr>
                    <a:spLocks noChangeShapeType="1"/>
                  </p:cNvSpPr>
                  <p:nvPr/>
                </p:nvSpPr>
                <p:spPr bwMode="auto">
                  <a:xfrm rot="-5400000">
                    <a:off x="1811" y="628"/>
                    <a:ext cx="153" cy="112"/>
                  </a:xfrm>
                  <a:prstGeom prst="line">
                    <a:avLst/>
                  </a:prstGeom>
                  <a:noFill/>
                  <a:ln w="19050">
                    <a:solidFill>
                      <a:srgbClr val="000000"/>
                    </a:solidFill>
                    <a:round/>
                    <a:headEnd/>
                    <a:tailEnd/>
                  </a:ln>
                </p:spPr>
                <p:txBody>
                  <a:bodyPr wrap="none" anchor="ctr"/>
                  <a:lstStyle/>
                  <a:p>
                    <a:endParaRPr lang="en-US"/>
                  </a:p>
                </p:txBody>
              </p:sp>
              <p:sp>
                <p:nvSpPr>
                  <p:cNvPr id="16577" name="AutoShape 40"/>
                  <p:cNvSpPr>
                    <a:spLocks noChangeArrowheads="1"/>
                  </p:cNvSpPr>
                  <p:nvPr/>
                </p:nvSpPr>
                <p:spPr bwMode="auto">
                  <a:xfrm rot="-5400000">
                    <a:off x="1664" y="777"/>
                    <a:ext cx="336" cy="160"/>
                  </a:xfrm>
                  <a:prstGeom prst="roundRect">
                    <a:avLst>
                      <a:gd name="adj" fmla="val 50000"/>
                    </a:avLst>
                  </a:prstGeom>
                  <a:gradFill rotWithShape="0">
                    <a:gsLst>
                      <a:gs pos="0">
                        <a:srgbClr val="DBDBDB"/>
                      </a:gs>
                      <a:gs pos="100000">
                        <a:srgbClr val="656565"/>
                      </a:gs>
                    </a:gsLst>
                    <a:lin ang="2700000" scaled="1"/>
                  </a:gradFill>
                  <a:ln w="19050">
                    <a:solidFill>
                      <a:srgbClr val="000000"/>
                    </a:solidFill>
                    <a:round/>
                    <a:headEnd/>
                    <a:tailEnd/>
                  </a:ln>
                </p:spPr>
                <p:txBody>
                  <a:bodyPr vert="eaVert" wrap="none" anchor="ctr"/>
                  <a:lstStyle/>
                  <a:p>
                    <a:endParaRPr lang="en-GB">
                      <a:solidFill>
                        <a:srgbClr val="000000"/>
                      </a:solidFill>
                    </a:endParaRPr>
                  </a:p>
                </p:txBody>
              </p:sp>
              <p:sp>
                <p:nvSpPr>
                  <p:cNvPr id="16578" name="AutoShape 41"/>
                  <p:cNvSpPr>
                    <a:spLocks noChangeArrowheads="1"/>
                  </p:cNvSpPr>
                  <p:nvPr/>
                </p:nvSpPr>
                <p:spPr bwMode="auto">
                  <a:xfrm>
                    <a:off x="1894" y="506"/>
                    <a:ext cx="214" cy="147"/>
                  </a:xfrm>
                  <a:prstGeom prst="roundRect">
                    <a:avLst>
                      <a:gd name="adj" fmla="val 39380"/>
                    </a:avLst>
                  </a:prstGeom>
                  <a:gradFill rotWithShape="0">
                    <a:gsLst>
                      <a:gs pos="0">
                        <a:srgbClr val="DBDBDB"/>
                      </a:gs>
                      <a:gs pos="100000">
                        <a:srgbClr val="656565"/>
                      </a:gs>
                    </a:gsLst>
                    <a:lin ang="2700000" scaled="1"/>
                  </a:gradFill>
                  <a:ln w="19050">
                    <a:solidFill>
                      <a:srgbClr val="000000"/>
                    </a:solidFill>
                    <a:round/>
                    <a:headEnd/>
                    <a:tailEnd/>
                  </a:ln>
                </p:spPr>
                <p:txBody>
                  <a:bodyPr wrap="none" anchor="ctr"/>
                  <a:lstStyle/>
                  <a:p>
                    <a:endParaRPr lang="en-GB">
                      <a:solidFill>
                        <a:srgbClr val="000000"/>
                      </a:solidFill>
                    </a:endParaRPr>
                  </a:p>
                </p:txBody>
              </p:sp>
            </p:grpSp>
          </p:grpSp>
        </p:grpSp>
        <p:grpSp>
          <p:nvGrpSpPr>
            <p:cNvPr id="9" name="Group 42"/>
            <p:cNvGrpSpPr>
              <a:grpSpLocks/>
            </p:cNvGrpSpPr>
            <p:nvPr/>
          </p:nvGrpSpPr>
          <p:grpSpPr bwMode="auto">
            <a:xfrm>
              <a:off x="3576638" y="3111500"/>
              <a:ext cx="342900" cy="1673225"/>
              <a:chOff x="1621" y="1388"/>
              <a:chExt cx="468" cy="2104"/>
            </a:xfrm>
          </p:grpSpPr>
          <p:sp>
            <p:nvSpPr>
              <p:cNvPr id="16580" name="Line 43"/>
              <p:cNvSpPr>
                <a:spLocks noChangeShapeType="1"/>
              </p:cNvSpPr>
              <p:nvPr/>
            </p:nvSpPr>
            <p:spPr bwMode="auto">
              <a:xfrm>
                <a:off x="1859" y="1742"/>
                <a:ext cx="0" cy="1733"/>
              </a:xfrm>
              <a:prstGeom prst="line">
                <a:avLst/>
              </a:prstGeom>
              <a:noFill/>
              <a:ln w="38100">
                <a:solidFill>
                  <a:srgbClr val="000000"/>
                </a:solidFill>
                <a:round/>
                <a:headEnd/>
                <a:tailEnd/>
              </a:ln>
            </p:spPr>
            <p:txBody>
              <a:bodyPr wrap="none" anchor="ctr"/>
              <a:lstStyle/>
              <a:p>
                <a:endParaRPr lang="en-US"/>
              </a:p>
            </p:txBody>
          </p:sp>
          <p:sp>
            <p:nvSpPr>
              <p:cNvPr id="16581" name="Oval 44"/>
              <p:cNvSpPr>
                <a:spLocks noChangeArrowheads="1"/>
              </p:cNvSpPr>
              <p:nvPr/>
            </p:nvSpPr>
            <p:spPr bwMode="auto">
              <a:xfrm>
                <a:off x="1621" y="1388"/>
                <a:ext cx="468" cy="481"/>
              </a:xfrm>
              <a:prstGeom prst="ellipse">
                <a:avLst/>
              </a:prstGeom>
              <a:gradFill rotWithShape="1">
                <a:gsLst>
                  <a:gs pos="0">
                    <a:schemeClr val="accent2"/>
                  </a:gs>
                  <a:gs pos="100000">
                    <a:schemeClr val="tx1"/>
                  </a:gs>
                </a:gsLst>
                <a:path path="shape">
                  <a:fillToRect l="50000" t="50000" r="50000" b="50000"/>
                </a:path>
              </a:gradFill>
              <a:ln w="19050">
                <a:solidFill>
                  <a:srgbClr val="000000"/>
                </a:solidFill>
                <a:round/>
                <a:headEnd/>
                <a:tailEnd/>
              </a:ln>
            </p:spPr>
            <p:txBody>
              <a:bodyPr wrap="none" anchor="ctr"/>
              <a:lstStyle/>
              <a:p>
                <a:endParaRPr lang="en-GB">
                  <a:solidFill>
                    <a:srgbClr val="000000"/>
                  </a:solidFill>
                </a:endParaRPr>
              </a:p>
            </p:txBody>
          </p:sp>
          <p:sp>
            <p:nvSpPr>
              <p:cNvPr id="16582" name="Line 45"/>
              <p:cNvSpPr>
                <a:spLocks noChangeShapeType="1"/>
              </p:cNvSpPr>
              <p:nvPr/>
            </p:nvSpPr>
            <p:spPr bwMode="auto">
              <a:xfrm flipV="1">
                <a:off x="1859" y="1640"/>
                <a:ext cx="1" cy="240"/>
              </a:xfrm>
              <a:prstGeom prst="line">
                <a:avLst/>
              </a:prstGeom>
              <a:noFill/>
              <a:ln w="12700">
                <a:solidFill>
                  <a:srgbClr val="000000"/>
                </a:solidFill>
                <a:round/>
                <a:headEnd/>
                <a:tailEnd/>
              </a:ln>
            </p:spPr>
            <p:txBody>
              <a:bodyPr wrap="none" anchor="ctr"/>
              <a:lstStyle/>
              <a:p>
                <a:endParaRPr lang="en-US"/>
              </a:p>
            </p:txBody>
          </p:sp>
          <p:sp>
            <p:nvSpPr>
              <p:cNvPr id="16583" name="AutoShape 46"/>
              <p:cNvSpPr>
                <a:spLocks noChangeArrowheads="1"/>
              </p:cNvSpPr>
              <p:nvPr/>
            </p:nvSpPr>
            <p:spPr bwMode="auto">
              <a:xfrm>
                <a:off x="1770" y="2978"/>
                <a:ext cx="179" cy="514"/>
              </a:xfrm>
              <a:prstGeom prst="roundRect">
                <a:avLst>
                  <a:gd name="adj" fmla="val 33329"/>
                </a:avLst>
              </a:prstGeom>
              <a:gradFill rotWithShape="0">
                <a:gsLst>
                  <a:gs pos="0">
                    <a:srgbClr val="DF1D25"/>
                  </a:gs>
                  <a:gs pos="100000">
                    <a:srgbClr val="831116"/>
                  </a:gs>
                </a:gsLst>
                <a:lin ang="0" scaled="1"/>
              </a:gradFill>
              <a:ln w="19050">
                <a:solidFill>
                  <a:srgbClr val="000000"/>
                </a:solidFill>
                <a:round/>
                <a:headEnd/>
                <a:tailEnd/>
              </a:ln>
            </p:spPr>
            <p:txBody>
              <a:bodyPr wrap="none" anchor="ctr"/>
              <a:lstStyle/>
              <a:p>
                <a:endParaRPr lang="en-GB">
                  <a:solidFill>
                    <a:srgbClr val="000000"/>
                  </a:solidFill>
                </a:endParaRPr>
              </a:p>
            </p:txBody>
          </p:sp>
          <p:sp>
            <p:nvSpPr>
              <p:cNvPr id="16584" name="AutoShape 47"/>
              <p:cNvSpPr>
                <a:spLocks noChangeArrowheads="1"/>
              </p:cNvSpPr>
              <p:nvPr/>
            </p:nvSpPr>
            <p:spPr bwMode="auto">
              <a:xfrm>
                <a:off x="1779" y="2126"/>
                <a:ext cx="161" cy="161"/>
              </a:xfrm>
              <a:prstGeom prst="roundRect">
                <a:avLst>
                  <a:gd name="adj" fmla="val 29190"/>
                </a:avLst>
              </a:prstGeom>
              <a:gradFill rotWithShape="0">
                <a:gsLst>
                  <a:gs pos="0">
                    <a:srgbClr val="0194D8"/>
                  </a:gs>
                  <a:gs pos="100000">
                    <a:srgbClr val="016EA1"/>
                  </a:gs>
                </a:gsLst>
                <a:lin ang="0" scaled="1"/>
              </a:gradFill>
              <a:ln w="19050">
                <a:solidFill>
                  <a:srgbClr val="000000"/>
                </a:solidFill>
                <a:round/>
                <a:headEnd/>
                <a:tailEnd/>
              </a:ln>
            </p:spPr>
            <p:txBody>
              <a:bodyPr wrap="none" anchor="ctr"/>
              <a:lstStyle/>
              <a:p>
                <a:endParaRPr lang="en-GB">
                  <a:solidFill>
                    <a:srgbClr val="000000"/>
                  </a:solidFill>
                </a:endParaRPr>
              </a:p>
            </p:txBody>
          </p:sp>
          <p:sp>
            <p:nvSpPr>
              <p:cNvPr id="16585" name="AutoShape 48"/>
              <p:cNvSpPr>
                <a:spLocks noChangeArrowheads="1"/>
              </p:cNvSpPr>
              <p:nvPr/>
            </p:nvSpPr>
            <p:spPr bwMode="auto">
              <a:xfrm>
                <a:off x="1779" y="1943"/>
                <a:ext cx="161" cy="160"/>
              </a:xfrm>
              <a:prstGeom prst="roundRect">
                <a:avLst>
                  <a:gd name="adj" fmla="val 29380"/>
                </a:avLst>
              </a:prstGeom>
              <a:gradFill rotWithShape="0">
                <a:gsLst>
                  <a:gs pos="0">
                    <a:srgbClr val="FA9C1B"/>
                  </a:gs>
                  <a:gs pos="100000">
                    <a:srgbClr val="C97D16"/>
                  </a:gs>
                </a:gsLst>
                <a:lin ang="0" scaled="1"/>
              </a:gradFill>
              <a:ln w="19050">
                <a:solidFill>
                  <a:srgbClr val="000000"/>
                </a:solidFill>
                <a:round/>
                <a:headEnd/>
                <a:tailEnd/>
              </a:ln>
            </p:spPr>
            <p:txBody>
              <a:bodyPr wrap="none" anchor="ctr"/>
              <a:lstStyle/>
              <a:p>
                <a:endParaRPr lang="en-GB">
                  <a:solidFill>
                    <a:srgbClr val="000000"/>
                  </a:solidFill>
                </a:endParaRPr>
              </a:p>
            </p:txBody>
          </p:sp>
          <p:sp>
            <p:nvSpPr>
              <p:cNvPr id="16586" name="Line 49"/>
              <p:cNvSpPr>
                <a:spLocks noChangeShapeType="1"/>
              </p:cNvSpPr>
              <p:nvPr/>
            </p:nvSpPr>
            <p:spPr bwMode="auto">
              <a:xfrm>
                <a:off x="1853" y="1645"/>
                <a:ext cx="236" cy="0"/>
              </a:xfrm>
              <a:prstGeom prst="line">
                <a:avLst/>
              </a:prstGeom>
              <a:noFill/>
              <a:ln w="12700">
                <a:solidFill>
                  <a:srgbClr val="000000"/>
                </a:solidFill>
                <a:round/>
                <a:headEnd/>
                <a:tailEnd/>
              </a:ln>
            </p:spPr>
            <p:txBody>
              <a:bodyPr wrap="none" anchor="ctr"/>
              <a:lstStyle/>
              <a:p>
                <a:endParaRPr lang="en-US"/>
              </a:p>
            </p:txBody>
          </p:sp>
          <p:sp>
            <p:nvSpPr>
              <p:cNvPr id="16587" name="AutoShape 50"/>
              <p:cNvSpPr>
                <a:spLocks noChangeArrowheads="1"/>
              </p:cNvSpPr>
              <p:nvPr/>
            </p:nvSpPr>
            <p:spPr bwMode="auto">
              <a:xfrm>
                <a:off x="1779" y="2310"/>
                <a:ext cx="161" cy="161"/>
              </a:xfrm>
              <a:prstGeom prst="roundRect">
                <a:avLst>
                  <a:gd name="adj" fmla="val 29190"/>
                </a:avLst>
              </a:prstGeom>
              <a:gradFill rotWithShape="0">
                <a:gsLst>
                  <a:gs pos="0">
                    <a:srgbClr val="0194D8"/>
                  </a:gs>
                  <a:gs pos="100000">
                    <a:srgbClr val="016EA1"/>
                  </a:gs>
                </a:gsLst>
                <a:lin ang="0" scaled="1"/>
              </a:gradFill>
              <a:ln w="19050">
                <a:solidFill>
                  <a:srgbClr val="000000"/>
                </a:solidFill>
                <a:round/>
                <a:headEnd/>
                <a:tailEnd/>
              </a:ln>
            </p:spPr>
            <p:txBody>
              <a:bodyPr wrap="none" anchor="ctr"/>
              <a:lstStyle/>
              <a:p>
                <a:endParaRPr lang="en-GB">
                  <a:solidFill>
                    <a:srgbClr val="000000"/>
                  </a:solidFill>
                </a:endParaRPr>
              </a:p>
            </p:txBody>
          </p:sp>
          <p:sp>
            <p:nvSpPr>
              <p:cNvPr id="16588" name="AutoShape 51"/>
              <p:cNvSpPr>
                <a:spLocks noChangeArrowheads="1"/>
              </p:cNvSpPr>
              <p:nvPr/>
            </p:nvSpPr>
            <p:spPr bwMode="auto">
              <a:xfrm>
                <a:off x="1779" y="2494"/>
                <a:ext cx="161" cy="161"/>
              </a:xfrm>
              <a:prstGeom prst="roundRect">
                <a:avLst>
                  <a:gd name="adj" fmla="val 29190"/>
                </a:avLst>
              </a:prstGeom>
              <a:gradFill rotWithShape="0">
                <a:gsLst>
                  <a:gs pos="0">
                    <a:srgbClr val="0194D8"/>
                  </a:gs>
                  <a:gs pos="100000">
                    <a:srgbClr val="016EA1"/>
                  </a:gs>
                </a:gsLst>
                <a:lin ang="0" scaled="1"/>
              </a:gradFill>
              <a:ln w="19050">
                <a:solidFill>
                  <a:srgbClr val="000000"/>
                </a:solidFill>
                <a:round/>
                <a:headEnd/>
                <a:tailEnd/>
              </a:ln>
            </p:spPr>
            <p:txBody>
              <a:bodyPr wrap="none" anchor="ctr"/>
              <a:lstStyle/>
              <a:p>
                <a:endParaRPr lang="en-GB">
                  <a:solidFill>
                    <a:srgbClr val="000000"/>
                  </a:solidFill>
                </a:endParaRPr>
              </a:p>
            </p:txBody>
          </p:sp>
          <p:sp>
            <p:nvSpPr>
              <p:cNvPr id="16589" name="AutoShape 52"/>
              <p:cNvSpPr>
                <a:spLocks noChangeArrowheads="1"/>
              </p:cNvSpPr>
              <p:nvPr/>
            </p:nvSpPr>
            <p:spPr bwMode="auto">
              <a:xfrm>
                <a:off x="1779" y="2678"/>
                <a:ext cx="161" cy="161"/>
              </a:xfrm>
              <a:prstGeom prst="roundRect">
                <a:avLst>
                  <a:gd name="adj" fmla="val 29190"/>
                </a:avLst>
              </a:prstGeom>
              <a:gradFill rotWithShape="0">
                <a:gsLst>
                  <a:gs pos="0">
                    <a:srgbClr val="0194D8"/>
                  </a:gs>
                  <a:gs pos="100000">
                    <a:srgbClr val="016EA1"/>
                  </a:gs>
                </a:gsLst>
                <a:lin ang="0" scaled="1"/>
              </a:gradFill>
              <a:ln w="19050">
                <a:solidFill>
                  <a:srgbClr val="000000"/>
                </a:solidFill>
                <a:round/>
                <a:headEnd/>
                <a:tailEnd/>
              </a:ln>
            </p:spPr>
            <p:txBody>
              <a:bodyPr wrap="none" anchor="ctr"/>
              <a:lstStyle/>
              <a:p>
                <a:endParaRPr lang="en-GB">
                  <a:solidFill>
                    <a:srgbClr val="000000"/>
                  </a:solidFill>
                </a:endParaRPr>
              </a:p>
            </p:txBody>
          </p:sp>
        </p:grpSp>
        <p:grpSp>
          <p:nvGrpSpPr>
            <p:cNvPr id="10" name="Group 53"/>
            <p:cNvGrpSpPr>
              <a:grpSpLocks/>
            </p:cNvGrpSpPr>
            <p:nvPr/>
          </p:nvGrpSpPr>
          <p:grpSpPr bwMode="auto">
            <a:xfrm>
              <a:off x="2949574" y="3111500"/>
              <a:ext cx="342367" cy="1673225"/>
              <a:chOff x="829" y="1388"/>
              <a:chExt cx="468" cy="2104"/>
            </a:xfrm>
          </p:grpSpPr>
          <p:sp>
            <p:nvSpPr>
              <p:cNvPr id="16591" name="Line 55"/>
              <p:cNvSpPr>
                <a:spLocks noChangeShapeType="1"/>
              </p:cNvSpPr>
              <p:nvPr/>
            </p:nvSpPr>
            <p:spPr bwMode="auto">
              <a:xfrm flipH="1">
                <a:off x="1067" y="1742"/>
                <a:ext cx="0" cy="1733"/>
              </a:xfrm>
              <a:prstGeom prst="line">
                <a:avLst/>
              </a:prstGeom>
              <a:noFill/>
              <a:ln w="38100">
                <a:solidFill>
                  <a:srgbClr val="000000"/>
                </a:solidFill>
                <a:round/>
                <a:headEnd/>
                <a:tailEnd/>
              </a:ln>
            </p:spPr>
            <p:txBody>
              <a:bodyPr wrap="none" anchor="ctr"/>
              <a:lstStyle/>
              <a:p>
                <a:endParaRPr lang="en-US"/>
              </a:p>
            </p:txBody>
          </p:sp>
          <p:sp>
            <p:nvSpPr>
              <p:cNvPr id="16592" name="Oval 56"/>
              <p:cNvSpPr>
                <a:spLocks noChangeArrowheads="1"/>
              </p:cNvSpPr>
              <p:nvPr/>
            </p:nvSpPr>
            <p:spPr bwMode="auto">
              <a:xfrm flipH="1">
                <a:off x="829" y="1388"/>
                <a:ext cx="468" cy="481"/>
              </a:xfrm>
              <a:prstGeom prst="ellipse">
                <a:avLst/>
              </a:prstGeom>
              <a:gradFill rotWithShape="1">
                <a:gsLst>
                  <a:gs pos="0">
                    <a:schemeClr val="accent2"/>
                  </a:gs>
                  <a:gs pos="100000">
                    <a:schemeClr val="tx1"/>
                  </a:gs>
                </a:gsLst>
                <a:path path="shape">
                  <a:fillToRect l="50000" t="50000" r="50000" b="50000"/>
                </a:path>
              </a:gradFill>
              <a:ln w="19050">
                <a:solidFill>
                  <a:srgbClr val="000000"/>
                </a:solidFill>
                <a:round/>
                <a:headEnd/>
                <a:tailEnd/>
              </a:ln>
            </p:spPr>
            <p:txBody>
              <a:bodyPr wrap="none" anchor="ctr"/>
              <a:lstStyle/>
              <a:p>
                <a:endParaRPr lang="en-GB">
                  <a:solidFill>
                    <a:srgbClr val="000000"/>
                  </a:solidFill>
                </a:endParaRPr>
              </a:p>
            </p:txBody>
          </p:sp>
          <p:sp>
            <p:nvSpPr>
              <p:cNvPr id="16593" name="Line 57"/>
              <p:cNvSpPr>
                <a:spLocks noChangeShapeType="1"/>
              </p:cNvSpPr>
              <p:nvPr/>
            </p:nvSpPr>
            <p:spPr bwMode="auto">
              <a:xfrm flipH="1" flipV="1">
                <a:off x="1066" y="1640"/>
                <a:ext cx="1" cy="240"/>
              </a:xfrm>
              <a:prstGeom prst="line">
                <a:avLst/>
              </a:prstGeom>
              <a:noFill/>
              <a:ln w="12700">
                <a:solidFill>
                  <a:srgbClr val="000000"/>
                </a:solidFill>
                <a:round/>
                <a:headEnd/>
                <a:tailEnd/>
              </a:ln>
            </p:spPr>
            <p:txBody>
              <a:bodyPr wrap="none" anchor="ctr"/>
              <a:lstStyle/>
              <a:p>
                <a:endParaRPr lang="en-US"/>
              </a:p>
            </p:txBody>
          </p:sp>
          <p:sp>
            <p:nvSpPr>
              <p:cNvPr id="16594" name="AutoShape 58"/>
              <p:cNvSpPr>
                <a:spLocks noChangeArrowheads="1"/>
              </p:cNvSpPr>
              <p:nvPr/>
            </p:nvSpPr>
            <p:spPr bwMode="auto">
              <a:xfrm flipH="1">
                <a:off x="977" y="2978"/>
                <a:ext cx="179" cy="514"/>
              </a:xfrm>
              <a:prstGeom prst="roundRect">
                <a:avLst>
                  <a:gd name="adj" fmla="val 33329"/>
                </a:avLst>
              </a:prstGeom>
              <a:gradFill rotWithShape="0">
                <a:gsLst>
                  <a:gs pos="0">
                    <a:srgbClr val="DF1D25"/>
                  </a:gs>
                  <a:gs pos="100000">
                    <a:srgbClr val="831116"/>
                  </a:gs>
                </a:gsLst>
                <a:lin ang="0" scaled="1"/>
              </a:gradFill>
              <a:ln w="19050">
                <a:solidFill>
                  <a:srgbClr val="000000"/>
                </a:solidFill>
                <a:round/>
                <a:headEnd/>
                <a:tailEnd/>
              </a:ln>
            </p:spPr>
            <p:txBody>
              <a:bodyPr wrap="none" anchor="ctr"/>
              <a:lstStyle/>
              <a:p>
                <a:endParaRPr lang="en-GB">
                  <a:solidFill>
                    <a:srgbClr val="000000"/>
                  </a:solidFill>
                </a:endParaRPr>
              </a:p>
            </p:txBody>
          </p:sp>
          <p:sp>
            <p:nvSpPr>
              <p:cNvPr id="16595" name="AutoShape 59"/>
              <p:cNvSpPr>
                <a:spLocks noChangeArrowheads="1"/>
              </p:cNvSpPr>
              <p:nvPr/>
            </p:nvSpPr>
            <p:spPr bwMode="auto">
              <a:xfrm flipH="1">
                <a:off x="986" y="2126"/>
                <a:ext cx="161" cy="161"/>
              </a:xfrm>
              <a:prstGeom prst="roundRect">
                <a:avLst>
                  <a:gd name="adj" fmla="val 29190"/>
                </a:avLst>
              </a:prstGeom>
              <a:gradFill rotWithShape="0">
                <a:gsLst>
                  <a:gs pos="0">
                    <a:srgbClr val="0194D8"/>
                  </a:gs>
                  <a:gs pos="100000">
                    <a:srgbClr val="016EA1"/>
                  </a:gs>
                </a:gsLst>
                <a:lin ang="0" scaled="1"/>
              </a:gradFill>
              <a:ln w="19050">
                <a:solidFill>
                  <a:srgbClr val="000000"/>
                </a:solidFill>
                <a:round/>
                <a:headEnd/>
                <a:tailEnd/>
              </a:ln>
            </p:spPr>
            <p:txBody>
              <a:bodyPr wrap="none" anchor="ctr"/>
              <a:lstStyle/>
              <a:p>
                <a:endParaRPr lang="en-GB">
                  <a:solidFill>
                    <a:srgbClr val="000000"/>
                  </a:solidFill>
                </a:endParaRPr>
              </a:p>
            </p:txBody>
          </p:sp>
          <p:sp>
            <p:nvSpPr>
              <p:cNvPr id="16596" name="AutoShape 60"/>
              <p:cNvSpPr>
                <a:spLocks noChangeArrowheads="1"/>
              </p:cNvSpPr>
              <p:nvPr/>
            </p:nvSpPr>
            <p:spPr bwMode="auto">
              <a:xfrm flipH="1">
                <a:off x="986" y="1943"/>
                <a:ext cx="161" cy="160"/>
              </a:xfrm>
              <a:prstGeom prst="roundRect">
                <a:avLst>
                  <a:gd name="adj" fmla="val 29380"/>
                </a:avLst>
              </a:prstGeom>
              <a:gradFill rotWithShape="0">
                <a:gsLst>
                  <a:gs pos="0">
                    <a:srgbClr val="FA9C1B"/>
                  </a:gs>
                  <a:gs pos="100000">
                    <a:srgbClr val="C97D16"/>
                  </a:gs>
                </a:gsLst>
                <a:lin ang="0" scaled="1"/>
              </a:gradFill>
              <a:ln w="19050">
                <a:solidFill>
                  <a:srgbClr val="000000"/>
                </a:solidFill>
                <a:round/>
                <a:headEnd/>
                <a:tailEnd/>
              </a:ln>
            </p:spPr>
            <p:txBody>
              <a:bodyPr wrap="none" anchor="ctr"/>
              <a:lstStyle/>
              <a:p>
                <a:endParaRPr lang="en-GB">
                  <a:solidFill>
                    <a:srgbClr val="000000"/>
                  </a:solidFill>
                </a:endParaRPr>
              </a:p>
            </p:txBody>
          </p:sp>
          <p:sp>
            <p:nvSpPr>
              <p:cNvPr id="16597" name="Line 61"/>
              <p:cNvSpPr>
                <a:spLocks noChangeShapeType="1"/>
              </p:cNvSpPr>
              <p:nvPr/>
            </p:nvSpPr>
            <p:spPr bwMode="auto">
              <a:xfrm flipH="1">
                <a:off x="837" y="1645"/>
                <a:ext cx="236" cy="0"/>
              </a:xfrm>
              <a:prstGeom prst="line">
                <a:avLst/>
              </a:prstGeom>
              <a:noFill/>
              <a:ln w="12700">
                <a:solidFill>
                  <a:srgbClr val="000000"/>
                </a:solidFill>
                <a:round/>
                <a:headEnd/>
                <a:tailEnd/>
              </a:ln>
            </p:spPr>
            <p:txBody>
              <a:bodyPr wrap="none" anchor="ctr"/>
              <a:lstStyle/>
              <a:p>
                <a:endParaRPr lang="en-US"/>
              </a:p>
            </p:txBody>
          </p:sp>
          <p:sp>
            <p:nvSpPr>
              <p:cNvPr id="16598" name="AutoShape 62"/>
              <p:cNvSpPr>
                <a:spLocks noChangeArrowheads="1"/>
              </p:cNvSpPr>
              <p:nvPr/>
            </p:nvSpPr>
            <p:spPr bwMode="auto">
              <a:xfrm flipH="1">
                <a:off x="986" y="2310"/>
                <a:ext cx="161" cy="161"/>
              </a:xfrm>
              <a:prstGeom prst="roundRect">
                <a:avLst>
                  <a:gd name="adj" fmla="val 29190"/>
                </a:avLst>
              </a:prstGeom>
              <a:gradFill rotWithShape="0">
                <a:gsLst>
                  <a:gs pos="0">
                    <a:srgbClr val="0194D8"/>
                  </a:gs>
                  <a:gs pos="100000">
                    <a:srgbClr val="016EA1"/>
                  </a:gs>
                </a:gsLst>
                <a:lin ang="0" scaled="1"/>
              </a:gradFill>
              <a:ln w="19050">
                <a:solidFill>
                  <a:srgbClr val="000000"/>
                </a:solidFill>
                <a:round/>
                <a:headEnd/>
                <a:tailEnd/>
              </a:ln>
            </p:spPr>
            <p:txBody>
              <a:bodyPr wrap="none" anchor="ctr"/>
              <a:lstStyle/>
              <a:p>
                <a:endParaRPr lang="en-GB">
                  <a:solidFill>
                    <a:srgbClr val="000000"/>
                  </a:solidFill>
                </a:endParaRPr>
              </a:p>
            </p:txBody>
          </p:sp>
          <p:sp>
            <p:nvSpPr>
              <p:cNvPr id="16599" name="AutoShape 63"/>
              <p:cNvSpPr>
                <a:spLocks noChangeArrowheads="1"/>
              </p:cNvSpPr>
              <p:nvPr/>
            </p:nvSpPr>
            <p:spPr bwMode="auto">
              <a:xfrm flipH="1">
                <a:off x="986" y="2494"/>
                <a:ext cx="161" cy="161"/>
              </a:xfrm>
              <a:prstGeom prst="roundRect">
                <a:avLst>
                  <a:gd name="adj" fmla="val 29190"/>
                </a:avLst>
              </a:prstGeom>
              <a:gradFill rotWithShape="0">
                <a:gsLst>
                  <a:gs pos="0">
                    <a:srgbClr val="0194D8"/>
                  </a:gs>
                  <a:gs pos="100000">
                    <a:srgbClr val="016EA1"/>
                  </a:gs>
                </a:gsLst>
                <a:lin ang="0" scaled="1"/>
              </a:gradFill>
              <a:ln w="19050">
                <a:solidFill>
                  <a:srgbClr val="000000"/>
                </a:solidFill>
                <a:round/>
                <a:headEnd/>
                <a:tailEnd/>
              </a:ln>
            </p:spPr>
            <p:txBody>
              <a:bodyPr wrap="none" anchor="ctr"/>
              <a:lstStyle/>
              <a:p>
                <a:endParaRPr lang="en-GB">
                  <a:solidFill>
                    <a:srgbClr val="000000"/>
                  </a:solidFill>
                </a:endParaRPr>
              </a:p>
            </p:txBody>
          </p:sp>
          <p:sp>
            <p:nvSpPr>
              <p:cNvPr id="16600" name="AutoShape 64"/>
              <p:cNvSpPr>
                <a:spLocks noChangeArrowheads="1"/>
              </p:cNvSpPr>
              <p:nvPr/>
            </p:nvSpPr>
            <p:spPr bwMode="auto">
              <a:xfrm flipH="1">
                <a:off x="986" y="2678"/>
                <a:ext cx="161" cy="161"/>
              </a:xfrm>
              <a:prstGeom prst="roundRect">
                <a:avLst>
                  <a:gd name="adj" fmla="val 29190"/>
                </a:avLst>
              </a:prstGeom>
              <a:gradFill rotWithShape="0">
                <a:gsLst>
                  <a:gs pos="0">
                    <a:srgbClr val="0194D8"/>
                  </a:gs>
                  <a:gs pos="100000">
                    <a:srgbClr val="016EA1"/>
                  </a:gs>
                </a:gsLst>
                <a:lin ang="0" scaled="1"/>
              </a:gradFill>
              <a:ln w="19050">
                <a:solidFill>
                  <a:srgbClr val="000000"/>
                </a:solidFill>
                <a:round/>
                <a:headEnd/>
                <a:tailEnd/>
              </a:ln>
            </p:spPr>
            <p:txBody>
              <a:bodyPr wrap="none" anchor="ctr"/>
              <a:lstStyle/>
              <a:p>
                <a:endParaRPr lang="en-GB">
                  <a:solidFill>
                    <a:srgbClr val="000000"/>
                  </a:solidFill>
                </a:endParaRPr>
              </a:p>
            </p:txBody>
          </p:sp>
        </p:grpSp>
        <p:grpSp>
          <p:nvGrpSpPr>
            <p:cNvPr id="11" name="Group 66"/>
            <p:cNvGrpSpPr>
              <a:grpSpLocks/>
            </p:cNvGrpSpPr>
            <p:nvPr/>
          </p:nvGrpSpPr>
          <p:grpSpPr bwMode="auto">
            <a:xfrm rot="-7200000">
              <a:off x="3678238" y="2584450"/>
              <a:ext cx="520700" cy="758825"/>
              <a:chOff x="2358" y="1374"/>
              <a:chExt cx="1044" cy="1653"/>
            </a:xfrm>
          </p:grpSpPr>
          <p:sp>
            <p:nvSpPr>
              <p:cNvPr id="16602" name="Oval 67"/>
              <p:cNvSpPr>
                <a:spLocks noChangeArrowheads="1"/>
              </p:cNvSpPr>
              <p:nvPr/>
            </p:nvSpPr>
            <p:spPr bwMode="auto">
              <a:xfrm>
                <a:off x="3140" y="2765"/>
                <a:ext cx="140" cy="135"/>
              </a:xfrm>
              <a:prstGeom prst="ellipse">
                <a:avLst/>
              </a:prstGeom>
              <a:solidFill>
                <a:schemeClr val="bg1"/>
              </a:solidFill>
              <a:ln w="9525">
                <a:solidFill>
                  <a:srgbClr val="000000"/>
                </a:solidFill>
                <a:round/>
                <a:headEnd/>
                <a:tailEnd/>
              </a:ln>
            </p:spPr>
            <p:txBody>
              <a:bodyPr vert="eaVert" wrap="none" anchor="ctr"/>
              <a:lstStyle/>
              <a:p>
                <a:endParaRPr lang="en-GB"/>
              </a:p>
            </p:txBody>
          </p:sp>
          <p:sp>
            <p:nvSpPr>
              <p:cNvPr id="16603" name="Line 68"/>
              <p:cNvSpPr>
                <a:spLocks noChangeShapeType="1"/>
              </p:cNvSpPr>
              <p:nvPr/>
            </p:nvSpPr>
            <p:spPr bwMode="auto">
              <a:xfrm flipV="1">
                <a:off x="3090" y="2250"/>
                <a:ext cx="255" cy="0"/>
              </a:xfrm>
              <a:prstGeom prst="line">
                <a:avLst/>
              </a:prstGeom>
              <a:noFill/>
              <a:ln w="19050">
                <a:solidFill>
                  <a:srgbClr val="000000"/>
                </a:solidFill>
                <a:round/>
                <a:headEnd/>
                <a:tailEnd/>
              </a:ln>
            </p:spPr>
            <p:txBody>
              <a:bodyPr wrap="none" anchor="ctr"/>
              <a:lstStyle/>
              <a:p>
                <a:endParaRPr lang="en-US"/>
              </a:p>
            </p:txBody>
          </p:sp>
          <p:sp>
            <p:nvSpPr>
              <p:cNvPr id="16604" name="Line 69"/>
              <p:cNvSpPr>
                <a:spLocks noChangeShapeType="1"/>
              </p:cNvSpPr>
              <p:nvPr/>
            </p:nvSpPr>
            <p:spPr bwMode="auto">
              <a:xfrm rot="19332768" flipV="1">
                <a:off x="2784" y="2096"/>
                <a:ext cx="255" cy="0"/>
              </a:xfrm>
              <a:prstGeom prst="line">
                <a:avLst/>
              </a:prstGeom>
              <a:noFill/>
              <a:ln w="19050">
                <a:solidFill>
                  <a:srgbClr val="000000"/>
                </a:solidFill>
                <a:round/>
                <a:headEnd/>
                <a:tailEnd/>
              </a:ln>
            </p:spPr>
            <p:txBody>
              <a:bodyPr wrap="none" anchor="ctr"/>
              <a:lstStyle/>
              <a:p>
                <a:endParaRPr lang="en-US"/>
              </a:p>
            </p:txBody>
          </p:sp>
          <p:sp>
            <p:nvSpPr>
              <p:cNvPr id="16605" name="Oval 70"/>
              <p:cNvSpPr>
                <a:spLocks noChangeArrowheads="1"/>
              </p:cNvSpPr>
              <p:nvPr/>
            </p:nvSpPr>
            <p:spPr bwMode="auto">
              <a:xfrm rot="-2180338">
                <a:off x="2631" y="1812"/>
                <a:ext cx="187" cy="401"/>
              </a:xfrm>
              <a:prstGeom prst="ellipse">
                <a:avLst/>
              </a:prstGeom>
              <a:solidFill>
                <a:srgbClr val="000090"/>
              </a:solidFill>
              <a:ln w="12700">
                <a:solidFill>
                  <a:srgbClr val="000000"/>
                </a:solidFill>
                <a:round/>
                <a:headEnd/>
                <a:tailEnd/>
              </a:ln>
            </p:spPr>
            <p:txBody>
              <a:bodyPr rot="10800000" wrap="none" anchor="ctr"/>
              <a:lstStyle/>
              <a:p>
                <a:endParaRPr lang="en-GB"/>
              </a:p>
            </p:txBody>
          </p:sp>
          <p:sp>
            <p:nvSpPr>
              <p:cNvPr id="16606" name="Line 71"/>
              <p:cNvSpPr>
                <a:spLocks noChangeShapeType="1"/>
              </p:cNvSpPr>
              <p:nvPr/>
            </p:nvSpPr>
            <p:spPr bwMode="auto">
              <a:xfrm>
                <a:off x="2972" y="2038"/>
                <a:ext cx="145" cy="203"/>
              </a:xfrm>
              <a:prstGeom prst="line">
                <a:avLst/>
              </a:prstGeom>
              <a:noFill/>
              <a:ln w="28575">
                <a:solidFill>
                  <a:srgbClr val="000000"/>
                </a:solidFill>
                <a:round/>
                <a:headEnd/>
                <a:tailEnd/>
              </a:ln>
            </p:spPr>
            <p:txBody>
              <a:bodyPr wrap="none" anchor="ctr"/>
              <a:lstStyle/>
              <a:p>
                <a:endParaRPr lang="en-US"/>
              </a:p>
            </p:txBody>
          </p:sp>
          <p:sp>
            <p:nvSpPr>
              <p:cNvPr id="16607" name="Oval 72"/>
              <p:cNvSpPr>
                <a:spLocks noChangeArrowheads="1"/>
              </p:cNvSpPr>
              <p:nvPr/>
            </p:nvSpPr>
            <p:spPr bwMode="auto">
              <a:xfrm>
                <a:off x="3026" y="2229"/>
                <a:ext cx="191" cy="398"/>
              </a:xfrm>
              <a:prstGeom prst="ellipse">
                <a:avLst/>
              </a:prstGeom>
              <a:solidFill>
                <a:srgbClr val="000090"/>
              </a:solidFill>
              <a:ln w="12700">
                <a:solidFill>
                  <a:srgbClr val="000000"/>
                </a:solidFill>
                <a:round/>
                <a:headEnd/>
                <a:tailEnd/>
              </a:ln>
            </p:spPr>
            <p:txBody>
              <a:bodyPr vert="eaVert" wrap="none" anchor="ctr"/>
              <a:lstStyle/>
              <a:p>
                <a:endParaRPr lang="en-GB"/>
              </a:p>
            </p:txBody>
          </p:sp>
          <p:sp>
            <p:nvSpPr>
              <p:cNvPr id="16608" name="Oval 73"/>
              <p:cNvSpPr>
                <a:spLocks noChangeArrowheads="1"/>
              </p:cNvSpPr>
              <p:nvPr/>
            </p:nvSpPr>
            <p:spPr bwMode="auto">
              <a:xfrm>
                <a:off x="3026" y="2627"/>
                <a:ext cx="191" cy="400"/>
              </a:xfrm>
              <a:prstGeom prst="ellipse">
                <a:avLst/>
              </a:prstGeom>
              <a:solidFill>
                <a:srgbClr val="000090"/>
              </a:solidFill>
              <a:ln w="12700">
                <a:solidFill>
                  <a:srgbClr val="000000"/>
                </a:solidFill>
                <a:round/>
                <a:headEnd/>
                <a:tailEnd/>
              </a:ln>
            </p:spPr>
            <p:txBody>
              <a:bodyPr vert="eaVert" wrap="none" anchor="ctr"/>
              <a:lstStyle/>
              <a:p>
                <a:endParaRPr lang="en-GB"/>
              </a:p>
            </p:txBody>
          </p:sp>
          <p:sp>
            <p:nvSpPr>
              <p:cNvPr id="16609" name="Oval 74"/>
              <p:cNvSpPr>
                <a:spLocks noChangeArrowheads="1"/>
              </p:cNvSpPr>
              <p:nvPr/>
            </p:nvSpPr>
            <p:spPr bwMode="auto">
              <a:xfrm rot="-2180338">
                <a:off x="2781" y="1696"/>
                <a:ext cx="188" cy="396"/>
              </a:xfrm>
              <a:prstGeom prst="ellipse">
                <a:avLst/>
              </a:prstGeom>
              <a:solidFill>
                <a:srgbClr val="000090"/>
              </a:solidFill>
              <a:ln w="12700">
                <a:solidFill>
                  <a:srgbClr val="000000"/>
                </a:solidFill>
                <a:round/>
                <a:headEnd/>
                <a:tailEnd/>
              </a:ln>
            </p:spPr>
            <p:txBody>
              <a:bodyPr rot="10800000" wrap="none" anchor="ctr"/>
              <a:lstStyle/>
              <a:p>
                <a:endParaRPr lang="en-GB"/>
              </a:p>
            </p:txBody>
          </p:sp>
          <p:sp>
            <p:nvSpPr>
              <p:cNvPr id="16610" name="Oval 75"/>
              <p:cNvSpPr>
                <a:spLocks noChangeArrowheads="1"/>
              </p:cNvSpPr>
              <p:nvPr/>
            </p:nvSpPr>
            <p:spPr bwMode="auto">
              <a:xfrm>
                <a:off x="3213" y="2231"/>
                <a:ext cx="189" cy="398"/>
              </a:xfrm>
              <a:prstGeom prst="ellipse">
                <a:avLst/>
              </a:prstGeom>
              <a:solidFill>
                <a:srgbClr val="000090"/>
              </a:solidFill>
              <a:ln w="12700">
                <a:solidFill>
                  <a:srgbClr val="000000"/>
                </a:solidFill>
                <a:round/>
                <a:headEnd/>
                <a:tailEnd/>
              </a:ln>
            </p:spPr>
            <p:txBody>
              <a:bodyPr vert="eaVert" wrap="none" anchor="ctr"/>
              <a:lstStyle/>
              <a:p>
                <a:endParaRPr lang="en-GB"/>
              </a:p>
            </p:txBody>
          </p:sp>
          <p:sp>
            <p:nvSpPr>
              <p:cNvPr id="16611" name="Oval 76"/>
              <p:cNvSpPr>
                <a:spLocks noChangeAspect="1" noChangeArrowheads="1"/>
              </p:cNvSpPr>
              <p:nvPr/>
            </p:nvSpPr>
            <p:spPr bwMode="auto">
              <a:xfrm>
                <a:off x="3142" y="2746"/>
                <a:ext cx="179" cy="173"/>
              </a:xfrm>
              <a:prstGeom prst="ellipse">
                <a:avLst/>
              </a:prstGeom>
              <a:solidFill>
                <a:schemeClr val="bg1"/>
              </a:solidFill>
              <a:ln w="9525">
                <a:solidFill>
                  <a:srgbClr val="000000"/>
                </a:solidFill>
                <a:round/>
                <a:headEnd/>
                <a:tailEnd/>
              </a:ln>
            </p:spPr>
            <p:txBody>
              <a:bodyPr vert="eaVert" wrap="none" anchor="ctr"/>
              <a:lstStyle/>
              <a:p>
                <a:endParaRPr lang="en-GB"/>
              </a:p>
            </p:txBody>
          </p:sp>
          <p:sp>
            <p:nvSpPr>
              <p:cNvPr id="16612" name="Oval 77"/>
              <p:cNvSpPr>
                <a:spLocks noChangeArrowheads="1"/>
              </p:cNvSpPr>
              <p:nvPr/>
            </p:nvSpPr>
            <p:spPr bwMode="auto">
              <a:xfrm>
                <a:off x="3213" y="2629"/>
                <a:ext cx="189" cy="398"/>
              </a:xfrm>
              <a:prstGeom prst="ellipse">
                <a:avLst/>
              </a:prstGeom>
              <a:solidFill>
                <a:srgbClr val="000090"/>
              </a:solidFill>
              <a:ln w="12700">
                <a:solidFill>
                  <a:srgbClr val="000000"/>
                </a:solidFill>
                <a:round/>
                <a:headEnd/>
                <a:tailEnd/>
              </a:ln>
            </p:spPr>
            <p:txBody>
              <a:bodyPr vert="eaVert" wrap="none" anchor="ctr"/>
              <a:lstStyle/>
              <a:p>
                <a:endParaRPr lang="en-GB"/>
              </a:p>
            </p:txBody>
          </p:sp>
          <p:sp>
            <p:nvSpPr>
              <p:cNvPr id="16613" name="Oval 78"/>
              <p:cNvSpPr>
                <a:spLocks noChangeArrowheads="1"/>
              </p:cNvSpPr>
              <p:nvPr/>
            </p:nvSpPr>
            <p:spPr bwMode="auto">
              <a:xfrm>
                <a:off x="3165" y="2765"/>
                <a:ext cx="140" cy="135"/>
              </a:xfrm>
              <a:prstGeom prst="ellipse">
                <a:avLst/>
              </a:prstGeom>
              <a:solidFill>
                <a:srgbClr val="FF0000"/>
              </a:solidFill>
              <a:ln w="9525">
                <a:solidFill>
                  <a:srgbClr val="000000"/>
                </a:solidFill>
                <a:round/>
                <a:headEnd/>
                <a:tailEnd/>
              </a:ln>
            </p:spPr>
            <p:txBody>
              <a:bodyPr vert="eaVert" wrap="none" anchor="ctr"/>
              <a:lstStyle/>
              <a:p>
                <a:endParaRPr lang="en-GB"/>
              </a:p>
            </p:txBody>
          </p:sp>
          <p:grpSp>
            <p:nvGrpSpPr>
              <p:cNvPr id="12" name="Group 79"/>
              <p:cNvGrpSpPr>
                <a:grpSpLocks/>
              </p:cNvGrpSpPr>
              <p:nvPr/>
            </p:nvGrpSpPr>
            <p:grpSpPr bwMode="auto">
              <a:xfrm>
                <a:off x="2358" y="1500"/>
                <a:ext cx="250" cy="401"/>
                <a:chOff x="2358" y="1500"/>
                <a:chExt cx="250" cy="401"/>
              </a:xfrm>
            </p:grpSpPr>
            <p:sp>
              <p:nvSpPr>
                <p:cNvPr id="16615" name="Oval 80"/>
                <p:cNvSpPr>
                  <a:spLocks noChangeArrowheads="1"/>
                </p:cNvSpPr>
                <p:nvPr/>
              </p:nvSpPr>
              <p:spPr bwMode="auto">
                <a:xfrm rot="-2180338">
                  <a:off x="2386" y="1500"/>
                  <a:ext cx="190" cy="401"/>
                </a:xfrm>
                <a:prstGeom prst="ellipse">
                  <a:avLst/>
                </a:prstGeom>
                <a:solidFill>
                  <a:srgbClr val="F70000"/>
                </a:solidFill>
                <a:ln w="12700">
                  <a:solidFill>
                    <a:srgbClr val="000000"/>
                  </a:solidFill>
                  <a:round/>
                  <a:headEnd/>
                  <a:tailEnd/>
                </a:ln>
              </p:spPr>
              <p:txBody>
                <a:bodyPr rot="10800000" wrap="none" anchor="ctr"/>
                <a:lstStyle/>
                <a:p>
                  <a:endParaRPr lang="en-GB"/>
                </a:p>
              </p:txBody>
            </p:sp>
            <p:sp>
              <p:nvSpPr>
                <p:cNvPr id="16616" name="Line 81"/>
                <p:cNvSpPr>
                  <a:spLocks noChangeShapeType="1"/>
                </p:cNvSpPr>
                <p:nvPr/>
              </p:nvSpPr>
              <p:spPr bwMode="auto">
                <a:xfrm flipV="1">
                  <a:off x="2414" y="1645"/>
                  <a:ext cx="144" cy="125"/>
                </a:xfrm>
                <a:prstGeom prst="line">
                  <a:avLst/>
                </a:prstGeom>
                <a:noFill/>
                <a:ln w="19050">
                  <a:solidFill>
                    <a:srgbClr val="000000"/>
                  </a:solidFill>
                  <a:round/>
                  <a:headEnd/>
                  <a:tailEnd/>
                </a:ln>
              </p:spPr>
              <p:txBody>
                <a:bodyPr wrap="none" anchor="ctr"/>
                <a:lstStyle/>
                <a:p>
                  <a:endParaRPr lang="en-US"/>
                </a:p>
              </p:txBody>
            </p:sp>
            <p:sp>
              <p:nvSpPr>
                <p:cNvPr id="16617" name="Line 82"/>
                <p:cNvSpPr>
                  <a:spLocks noChangeShapeType="1"/>
                </p:cNvSpPr>
                <p:nvPr/>
              </p:nvSpPr>
              <p:spPr bwMode="auto">
                <a:xfrm flipV="1">
                  <a:off x="2358" y="1574"/>
                  <a:ext cx="133" cy="109"/>
                </a:xfrm>
                <a:prstGeom prst="line">
                  <a:avLst/>
                </a:prstGeom>
                <a:noFill/>
                <a:ln w="19050">
                  <a:solidFill>
                    <a:srgbClr val="000000"/>
                  </a:solidFill>
                  <a:round/>
                  <a:headEnd/>
                  <a:tailEnd/>
                </a:ln>
              </p:spPr>
              <p:txBody>
                <a:bodyPr wrap="none" anchor="ctr"/>
                <a:lstStyle/>
                <a:p>
                  <a:endParaRPr lang="en-US"/>
                </a:p>
              </p:txBody>
            </p:sp>
            <p:sp>
              <p:nvSpPr>
                <p:cNvPr id="16618" name="Line 83"/>
                <p:cNvSpPr>
                  <a:spLocks noChangeShapeType="1"/>
                </p:cNvSpPr>
                <p:nvPr/>
              </p:nvSpPr>
              <p:spPr bwMode="auto">
                <a:xfrm flipV="1">
                  <a:off x="2488" y="1737"/>
                  <a:ext cx="120" cy="104"/>
                </a:xfrm>
                <a:prstGeom prst="line">
                  <a:avLst/>
                </a:prstGeom>
                <a:noFill/>
                <a:ln w="19050">
                  <a:solidFill>
                    <a:srgbClr val="000000"/>
                  </a:solidFill>
                  <a:round/>
                  <a:headEnd/>
                  <a:tailEnd/>
                </a:ln>
              </p:spPr>
              <p:txBody>
                <a:bodyPr wrap="none" anchor="ctr"/>
                <a:lstStyle/>
                <a:p>
                  <a:endParaRPr lang="en-US"/>
                </a:p>
              </p:txBody>
            </p:sp>
          </p:grpSp>
          <p:grpSp>
            <p:nvGrpSpPr>
              <p:cNvPr id="13" name="Group 84"/>
              <p:cNvGrpSpPr>
                <a:grpSpLocks/>
              </p:cNvGrpSpPr>
              <p:nvPr/>
            </p:nvGrpSpPr>
            <p:grpSpPr bwMode="auto">
              <a:xfrm>
                <a:off x="2506" y="1374"/>
                <a:ext cx="250" cy="401"/>
                <a:chOff x="2358" y="1500"/>
                <a:chExt cx="250" cy="401"/>
              </a:xfrm>
            </p:grpSpPr>
            <p:sp>
              <p:nvSpPr>
                <p:cNvPr id="16620" name="Oval 85"/>
                <p:cNvSpPr>
                  <a:spLocks noChangeArrowheads="1"/>
                </p:cNvSpPr>
                <p:nvPr/>
              </p:nvSpPr>
              <p:spPr bwMode="auto">
                <a:xfrm rot="-2180338">
                  <a:off x="2386" y="1500"/>
                  <a:ext cx="190" cy="401"/>
                </a:xfrm>
                <a:prstGeom prst="ellipse">
                  <a:avLst/>
                </a:prstGeom>
                <a:solidFill>
                  <a:srgbClr val="F70000"/>
                </a:solidFill>
                <a:ln w="12700">
                  <a:solidFill>
                    <a:srgbClr val="000000"/>
                  </a:solidFill>
                  <a:round/>
                  <a:headEnd/>
                  <a:tailEnd/>
                </a:ln>
              </p:spPr>
              <p:txBody>
                <a:bodyPr rot="10800000" wrap="none" anchor="ctr"/>
                <a:lstStyle/>
                <a:p>
                  <a:endParaRPr lang="en-GB"/>
                </a:p>
              </p:txBody>
            </p:sp>
            <p:sp>
              <p:nvSpPr>
                <p:cNvPr id="16621" name="Line 86"/>
                <p:cNvSpPr>
                  <a:spLocks noChangeShapeType="1"/>
                </p:cNvSpPr>
                <p:nvPr/>
              </p:nvSpPr>
              <p:spPr bwMode="auto">
                <a:xfrm flipV="1">
                  <a:off x="2414" y="1645"/>
                  <a:ext cx="144" cy="125"/>
                </a:xfrm>
                <a:prstGeom prst="line">
                  <a:avLst/>
                </a:prstGeom>
                <a:noFill/>
                <a:ln w="19050">
                  <a:solidFill>
                    <a:srgbClr val="000000"/>
                  </a:solidFill>
                  <a:round/>
                  <a:headEnd/>
                  <a:tailEnd/>
                </a:ln>
              </p:spPr>
              <p:txBody>
                <a:bodyPr wrap="none" anchor="ctr"/>
                <a:lstStyle/>
                <a:p>
                  <a:endParaRPr lang="en-US"/>
                </a:p>
              </p:txBody>
            </p:sp>
            <p:sp>
              <p:nvSpPr>
                <p:cNvPr id="16622" name="Line 87"/>
                <p:cNvSpPr>
                  <a:spLocks noChangeShapeType="1"/>
                </p:cNvSpPr>
                <p:nvPr/>
              </p:nvSpPr>
              <p:spPr bwMode="auto">
                <a:xfrm flipV="1">
                  <a:off x="2358" y="1574"/>
                  <a:ext cx="133" cy="109"/>
                </a:xfrm>
                <a:prstGeom prst="line">
                  <a:avLst/>
                </a:prstGeom>
                <a:noFill/>
                <a:ln w="19050">
                  <a:solidFill>
                    <a:srgbClr val="000000"/>
                  </a:solidFill>
                  <a:round/>
                  <a:headEnd/>
                  <a:tailEnd/>
                </a:ln>
              </p:spPr>
              <p:txBody>
                <a:bodyPr wrap="none" anchor="ctr"/>
                <a:lstStyle/>
                <a:p>
                  <a:endParaRPr lang="en-US"/>
                </a:p>
              </p:txBody>
            </p:sp>
            <p:sp>
              <p:nvSpPr>
                <p:cNvPr id="16623" name="Line 88"/>
                <p:cNvSpPr>
                  <a:spLocks noChangeShapeType="1"/>
                </p:cNvSpPr>
                <p:nvPr/>
              </p:nvSpPr>
              <p:spPr bwMode="auto">
                <a:xfrm flipV="1">
                  <a:off x="2488" y="1737"/>
                  <a:ext cx="120" cy="104"/>
                </a:xfrm>
                <a:prstGeom prst="line">
                  <a:avLst/>
                </a:prstGeom>
                <a:noFill/>
                <a:ln w="19050">
                  <a:solidFill>
                    <a:srgbClr val="000000"/>
                  </a:solidFill>
                  <a:round/>
                  <a:headEnd/>
                  <a:tailEnd/>
                </a:ln>
              </p:spPr>
              <p:txBody>
                <a:bodyPr wrap="none" anchor="ctr"/>
                <a:lstStyle/>
                <a:p>
                  <a:endParaRPr lang="en-US"/>
                </a:p>
              </p:txBody>
            </p:sp>
          </p:grpSp>
        </p:grpSp>
        <p:grpSp>
          <p:nvGrpSpPr>
            <p:cNvPr id="14" name="Group 89"/>
            <p:cNvGrpSpPr>
              <a:grpSpLocks/>
            </p:cNvGrpSpPr>
            <p:nvPr/>
          </p:nvGrpSpPr>
          <p:grpSpPr bwMode="auto">
            <a:xfrm rot="7200000" flipH="1">
              <a:off x="2719388" y="2584450"/>
              <a:ext cx="520700" cy="757238"/>
              <a:chOff x="2358" y="1374"/>
              <a:chExt cx="1044" cy="1653"/>
            </a:xfrm>
          </p:grpSpPr>
          <p:sp>
            <p:nvSpPr>
              <p:cNvPr id="16625" name="Oval 90"/>
              <p:cNvSpPr>
                <a:spLocks noChangeArrowheads="1"/>
              </p:cNvSpPr>
              <p:nvPr/>
            </p:nvSpPr>
            <p:spPr bwMode="auto">
              <a:xfrm>
                <a:off x="3140" y="2765"/>
                <a:ext cx="140" cy="135"/>
              </a:xfrm>
              <a:prstGeom prst="ellipse">
                <a:avLst/>
              </a:prstGeom>
              <a:solidFill>
                <a:schemeClr val="bg1"/>
              </a:solidFill>
              <a:ln w="9525">
                <a:solidFill>
                  <a:srgbClr val="000000"/>
                </a:solidFill>
                <a:round/>
                <a:headEnd/>
                <a:tailEnd/>
              </a:ln>
            </p:spPr>
            <p:txBody>
              <a:bodyPr rot="10800000" vert="eaVert" wrap="none" anchor="ctr"/>
              <a:lstStyle/>
              <a:p>
                <a:endParaRPr lang="en-GB"/>
              </a:p>
            </p:txBody>
          </p:sp>
          <p:sp>
            <p:nvSpPr>
              <p:cNvPr id="16626" name="Line 91"/>
              <p:cNvSpPr>
                <a:spLocks noChangeShapeType="1"/>
              </p:cNvSpPr>
              <p:nvPr/>
            </p:nvSpPr>
            <p:spPr bwMode="auto">
              <a:xfrm flipV="1">
                <a:off x="3090" y="2250"/>
                <a:ext cx="255" cy="0"/>
              </a:xfrm>
              <a:prstGeom prst="line">
                <a:avLst/>
              </a:prstGeom>
              <a:noFill/>
              <a:ln w="19050">
                <a:solidFill>
                  <a:srgbClr val="000000"/>
                </a:solidFill>
                <a:round/>
                <a:headEnd/>
                <a:tailEnd/>
              </a:ln>
            </p:spPr>
            <p:txBody>
              <a:bodyPr wrap="none" anchor="ctr"/>
              <a:lstStyle/>
              <a:p>
                <a:endParaRPr lang="en-US"/>
              </a:p>
            </p:txBody>
          </p:sp>
          <p:sp>
            <p:nvSpPr>
              <p:cNvPr id="16627" name="Line 92"/>
              <p:cNvSpPr>
                <a:spLocks noChangeShapeType="1"/>
              </p:cNvSpPr>
              <p:nvPr/>
            </p:nvSpPr>
            <p:spPr bwMode="auto">
              <a:xfrm rot="19332768" flipV="1">
                <a:off x="2784" y="2096"/>
                <a:ext cx="255" cy="0"/>
              </a:xfrm>
              <a:prstGeom prst="line">
                <a:avLst/>
              </a:prstGeom>
              <a:noFill/>
              <a:ln w="19050">
                <a:solidFill>
                  <a:srgbClr val="000000"/>
                </a:solidFill>
                <a:round/>
                <a:headEnd/>
                <a:tailEnd/>
              </a:ln>
            </p:spPr>
            <p:txBody>
              <a:bodyPr wrap="none" anchor="ctr"/>
              <a:lstStyle/>
              <a:p>
                <a:endParaRPr lang="en-US"/>
              </a:p>
            </p:txBody>
          </p:sp>
          <p:sp>
            <p:nvSpPr>
              <p:cNvPr id="16628" name="Oval 93"/>
              <p:cNvSpPr>
                <a:spLocks noChangeArrowheads="1"/>
              </p:cNvSpPr>
              <p:nvPr/>
            </p:nvSpPr>
            <p:spPr bwMode="auto">
              <a:xfrm rot="-2180338">
                <a:off x="2631" y="1812"/>
                <a:ext cx="187" cy="401"/>
              </a:xfrm>
              <a:prstGeom prst="ellipse">
                <a:avLst/>
              </a:prstGeom>
              <a:solidFill>
                <a:srgbClr val="000090"/>
              </a:solidFill>
              <a:ln w="12700">
                <a:solidFill>
                  <a:srgbClr val="000000"/>
                </a:solidFill>
                <a:round/>
                <a:headEnd/>
                <a:tailEnd/>
              </a:ln>
            </p:spPr>
            <p:txBody>
              <a:bodyPr rot="10800000" wrap="none" anchor="ctr"/>
              <a:lstStyle/>
              <a:p>
                <a:endParaRPr lang="en-GB">
                  <a:solidFill>
                    <a:srgbClr val="0000FF"/>
                  </a:solidFill>
                </a:endParaRPr>
              </a:p>
            </p:txBody>
          </p:sp>
          <p:sp>
            <p:nvSpPr>
              <p:cNvPr id="16629" name="Line 94"/>
              <p:cNvSpPr>
                <a:spLocks noChangeShapeType="1"/>
              </p:cNvSpPr>
              <p:nvPr/>
            </p:nvSpPr>
            <p:spPr bwMode="auto">
              <a:xfrm>
                <a:off x="2972" y="2038"/>
                <a:ext cx="145" cy="203"/>
              </a:xfrm>
              <a:prstGeom prst="line">
                <a:avLst/>
              </a:prstGeom>
              <a:noFill/>
              <a:ln w="28575">
                <a:solidFill>
                  <a:srgbClr val="000000"/>
                </a:solidFill>
                <a:round/>
                <a:headEnd/>
                <a:tailEnd/>
              </a:ln>
            </p:spPr>
            <p:txBody>
              <a:bodyPr wrap="none" anchor="ctr"/>
              <a:lstStyle/>
              <a:p>
                <a:endParaRPr lang="en-US"/>
              </a:p>
            </p:txBody>
          </p:sp>
          <p:sp>
            <p:nvSpPr>
              <p:cNvPr id="16630" name="Oval 95"/>
              <p:cNvSpPr>
                <a:spLocks noChangeArrowheads="1"/>
              </p:cNvSpPr>
              <p:nvPr/>
            </p:nvSpPr>
            <p:spPr bwMode="auto">
              <a:xfrm>
                <a:off x="3026" y="2229"/>
                <a:ext cx="191" cy="398"/>
              </a:xfrm>
              <a:prstGeom prst="ellipse">
                <a:avLst/>
              </a:prstGeom>
              <a:solidFill>
                <a:srgbClr val="000090"/>
              </a:solidFill>
              <a:ln w="12700">
                <a:solidFill>
                  <a:srgbClr val="000000"/>
                </a:solidFill>
                <a:round/>
                <a:headEnd/>
                <a:tailEnd/>
              </a:ln>
            </p:spPr>
            <p:txBody>
              <a:bodyPr rot="10800000" vert="eaVert" wrap="none" anchor="ctr"/>
              <a:lstStyle/>
              <a:p>
                <a:endParaRPr lang="en-GB">
                  <a:solidFill>
                    <a:srgbClr val="0000FF"/>
                  </a:solidFill>
                </a:endParaRPr>
              </a:p>
            </p:txBody>
          </p:sp>
          <p:sp>
            <p:nvSpPr>
              <p:cNvPr id="16631" name="Oval 96"/>
              <p:cNvSpPr>
                <a:spLocks noChangeArrowheads="1"/>
              </p:cNvSpPr>
              <p:nvPr/>
            </p:nvSpPr>
            <p:spPr bwMode="auto">
              <a:xfrm>
                <a:off x="3026" y="2627"/>
                <a:ext cx="191" cy="400"/>
              </a:xfrm>
              <a:prstGeom prst="ellipse">
                <a:avLst/>
              </a:prstGeom>
              <a:solidFill>
                <a:srgbClr val="000090"/>
              </a:solidFill>
              <a:ln w="12700">
                <a:solidFill>
                  <a:srgbClr val="000000"/>
                </a:solidFill>
                <a:round/>
                <a:headEnd/>
                <a:tailEnd/>
              </a:ln>
            </p:spPr>
            <p:txBody>
              <a:bodyPr rot="10800000" vert="eaVert" wrap="none" anchor="ctr"/>
              <a:lstStyle/>
              <a:p>
                <a:endParaRPr lang="en-GB">
                  <a:solidFill>
                    <a:srgbClr val="0000FF"/>
                  </a:solidFill>
                </a:endParaRPr>
              </a:p>
            </p:txBody>
          </p:sp>
          <p:sp>
            <p:nvSpPr>
              <p:cNvPr id="16632" name="Oval 97"/>
              <p:cNvSpPr>
                <a:spLocks noChangeArrowheads="1"/>
              </p:cNvSpPr>
              <p:nvPr/>
            </p:nvSpPr>
            <p:spPr bwMode="auto">
              <a:xfrm rot="-2180338">
                <a:off x="2781" y="1696"/>
                <a:ext cx="188" cy="396"/>
              </a:xfrm>
              <a:prstGeom prst="ellipse">
                <a:avLst/>
              </a:prstGeom>
              <a:solidFill>
                <a:srgbClr val="000090"/>
              </a:solidFill>
              <a:ln w="12700">
                <a:solidFill>
                  <a:srgbClr val="000000"/>
                </a:solidFill>
                <a:round/>
                <a:headEnd/>
                <a:tailEnd/>
              </a:ln>
            </p:spPr>
            <p:txBody>
              <a:bodyPr rot="10800000" wrap="none" anchor="ctr"/>
              <a:lstStyle/>
              <a:p>
                <a:endParaRPr lang="en-GB">
                  <a:solidFill>
                    <a:srgbClr val="0000FF"/>
                  </a:solidFill>
                </a:endParaRPr>
              </a:p>
            </p:txBody>
          </p:sp>
          <p:sp>
            <p:nvSpPr>
              <p:cNvPr id="16633" name="Oval 98"/>
              <p:cNvSpPr>
                <a:spLocks noChangeArrowheads="1"/>
              </p:cNvSpPr>
              <p:nvPr/>
            </p:nvSpPr>
            <p:spPr bwMode="auto">
              <a:xfrm>
                <a:off x="3213" y="2231"/>
                <a:ext cx="189" cy="398"/>
              </a:xfrm>
              <a:prstGeom prst="ellipse">
                <a:avLst/>
              </a:prstGeom>
              <a:solidFill>
                <a:srgbClr val="000090"/>
              </a:solidFill>
              <a:ln w="12700">
                <a:solidFill>
                  <a:srgbClr val="000000"/>
                </a:solidFill>
                <a:round/>
                <a:headEnd/>
                <a:tailEnd/>
              </a:ln>
            </p:spPr>
            <p:txBody>
              <a:bodyPr rot="10800000" vert="eaVert" wrap="none" anchor="ctr"/>
              <a:lstStyle/>
              <a:p>
                <a:endParaRPr lang="en-GB">
                  <a:solidFill>
                    <a:srgbClr val="0000FF"/>
                  </a:solidFill>
                </a:endParaRPr>
              </a:p>
            </p:txBody>
          </p:sp>
          <p:sp>
            <p:nvSpPr>
              <p:cNvPr id="16634" name="Oval 99"/>
              <p:cNvSpPr>
                <a:spLocks noChangeAspect="1" noChangeArrowheads="1"/>
              </p:cNvSpPr>
              <p:nvPr/>
            </p:nvSpPr>
            <p:spPr bwMode="auto">
              <a:xfrm>
                <a:off x="3142" y="2746"/>
                <a:ext cx="179" cy="173"/>
              </a:xfrm>
              <a:prstGeom prst="ellipse">
                <a:avLst/>
              </a:prstGeom>
              <a:solidFill>
                <a:schemeClr val="bg1"/>
              </a:solidFill>
              <a:ln w="9525">
                <a:solidFill>
                  <a:srgbClr val="000000"/>
                </a:solidFill>
                <a:round/>
                <a:headEnd/>
                <a:tailEnd/>
              </a:ln>
            </p:spPr>
            <p:txBody>
              <a:bodyPr rot="10800000" vert="eaVert" wrap="none" anchor="ctr"/>
              <a:lstStyle/>
              <a:p>
                <a:endParaRPr lang="en-GB"/>
              </a:p>
            </p:txBody>
          </p:sp>
          <p:sp>
            <p:nvSpPr>
              <p:cNvPr id="16635" name="Oval 100"/>
              <p:cNvSpPr>
                <a:spLocks noChangeArrowheads="1"/>
              </p:cNvSpPr>
              <p:nvPr/>
            </p:nvSpPr>
            <p:spPr bwMode="auto">
              <a:xfrm>
                <a:off x="3213" y="2629"/>
                <a:ext cx="189" cy="398"/>
              </a:xfrm>
              <a:prstGeom prst="ellipse">
                <a:avLst/>
              </a:prstGeom>
              <a:solidFill>
                <a:srgbClr val="000090"/>
              </a:solidFill>
              <a:ln w="12700">
                <a:solidFill>
                  <a:srgbClr val="000000"/>
                </a:solidFill>
                <a:round/>
                <a:headEnd/>
                <a:tailEnd/>
              </a:ln>
            </p:spPr>
            <p:txBody>
              <a:bodyPr rot="10800000" vert="eaVert" wrap="none" anchor="ctr"/>
              <a:lstStyle/>
              <a:p>
                <a:endParaRPr lang="en-GB">
                  <a:solidFill>
                    <a:srgbClr val="0000FF"/>
                  </a:solidFill>
                </a:endParaRPr>
              </a:p>
            </p:txBody>
          </p:sp>
          <p:sp>
            <p:nvSpPr>
              <p:cNvPr id="16636" name="Oval 101"/>
              <p:cNvSpPr>
                <a:spLocks noChangeArrowheads="1"/>
              </p:cNvSpPr>
              <p:nvPr/>
            </p:nvSpPr>
            <p:spPr bwMode="auto">
              <a:xfrm>
                <a:off x="3165" y="2765"/>
                <a:ext cx="140" cy="135"/>
              </a:xfrm>
              <a:prstGeom prst="ellipse">
                <a:avLst/>
              </a:prstGeom>
              <a:solidFill>
                <a:srgbClr val="FF0000"/>
              </a:solidFill>
              <a:ln w="9525">
                <a:solidFill>
                  <a:srgbClr val="000000"/>
                </a:solidFill>
                <a:round/>
                <a:headEnd/>
                <a:tailEnd/>
              </a:ln>
            </p:spPr>
            <p:txBody>
              <a:bodyPr rot="10800000" vert="eaVert" wrap="none" anchor="ctr"/>
              <a:lstStyle/>
              <a:p>
                <a:endParaRPr lang="en-GB"/>
              </a:p>
            </p:txBody>
          </p:sp>
          <p:grpSp>
            <p:nvGrpSpPr>
              <p:cNvPr id="15" name="Group 102"/>
              <p:cNvGrpSpPr>
                <a:grpSpLocks/>
              </p:cNvGrpSpPr>
              <p:nvPr/>
            </p:nvGrpSpPr>
            <p:grpSpPr bwMode="auto">
              <a:xfrm>
                <a:off x="2358" y="1500"/>
                <a:ext cx="250" cy="401"/>
                <a:chOff x="2358" y="1500"/>
                <a:chExt cx="250" cy="401"/>
              </a:xfrm>
            </p:grpSpPr>
            <p:sp>
              <p:nvSpPr>
                <p:cNvPr id="16638" name="Oval 103"/>
                <p:cNvSpPr>
                  <a:spLocks noChangeArrowheads="1"/>
                </p:cNvSpPr>
                <p:nvPr/>
              </p:nvSpPr>
              <p:spPr bwMode="auto">
                <a:xfrm rot="-2180338">
                  <a:off x="2386" y="1500"/>
                  <a:ext cx="190" cy="401"/>
                </a:xfrm>
                <a:prstGeom prst="ellipse">
                  <a:avLst/>
                </a:prstGeom>
                <a:solidFill>
                  <a:srgbClr val="F70000"/>
                </a:solidFill>
                <a:ln w="12700">
                  <a:solidFill>
                    <a:srgbClr val="000000"/>
                  </a:solidFill>
                  <a:round/>
                  <a:headEnd/>
                  <a:tailEnd/>
                </a:ln>
              </p:spPr>
              <p:txBody>
                <a:bodyPr rot="10800000" wrap="none" anchor="ctr"/>
                <a:lstStyle/>
                <a:p>
                  <a:endParaRPr lang="en-GB"/>
                </a:p>
              </p:txBody>
            </p:sp>
            <p:sp>
              <p:nvSpPr>
                <p:cNvPr id="16639" name="Line 104"/>
                <p:cNvSpPr>
                  <a:spLocks noChangeShapeType="1"/>
                </p:cNvSpPr>
                <p:nvPr/>
              </p:nvSpPr>
              <p:spPr bwMode="auto">
                <a:xfrm flipV="1">
                  <a:off x="2414" y="1645"/>
                  <a:ext cx="144" cy="125"/>
                </a:xfrm>
                <a:prstGeom prst="line">
                  <a:avLst/>
                </a:prstGeom>
                <a:noFill/>
                <a:ln w="19050">
                  <a:solidFill>
                    <a:srgbClr val="000000"/>
                  </a:solidFill>
                  <a:round/>
                  <a:headEnd/>
                  <a:tailEnd/>
                </a:ln>
              </p:spPr>
              <p:txBody>
                <a:bodyPr wrap="none" anchor="ctr"/>
                <a:lstStyle/>
                <a:p>
                  <a:endParaRPr lang="en-US"/>
                </a:p>
              </p:txBody>
            </p:sp>
            <p:sp>
              <p:nvSpPr>
                <p:cNvPr id="16640" name="Line 105"/>
                <p:cNvSpPr>
                  <a:spLocks noChangeShapeType="1"/>
                </p:cNvSpPr>
                <p:nvPr/>
              </p:nvSpPr>
              <p:spPr bwMode="auto">
                <a:xfrm flipV="1">
                  <a:off x="2358" y="1574"/>
                  <a:ext cx="133" cy="109"/>
                </a:xfrm>
                <a:prstGeom prst="line">
                  <a:avLst/>
                </a:prstGeom>
                <a:noFill/>
                <a:ln w="19050">
                  <a:solidFill>
                    <a:srgbClr val="000000"/>
                  </a:solidFill>
                  <a:round/>
                  <a:headEnd/>
                  <a:tailEnd/>
                </a:ln>
              </p:spPr>
              <p:txBody>
                <a:bodyPr wrap="none" anchor="ctr"/>
                <a:lstStyle/>
                <a:p>
                  <a:endParaRPr lang="en-US"/>
                </a:p>
              </p:txBody>
            </p:sp>
            <p:sp>
              <p:nvSpPr>
                <p:cNvPr id="16641" name="Line 106"/>
                <p:cNvSpPr>
                  <a:spLocks noChangeShapeType="1"/>
                </p:cNvSpPr>
                <p:nvPr/>
              </p:nvSpPr>
              <p:spPr bwMode="auto">
                <a:xfrm flipV="1">
                  <a:off x="2488" y="1737"/>
                  <a:ext cx="120" cy="104"/>
                </a:xfrm>
                <a:prstGeom prst="line">
                  <a:avLst/>
                </a:prstGeom>
                <a:noFill/>
                <a:ln w="19050">
                  <a:solidFill>
                    <a:srgbClr val="000000"/>
                  </a:solidFill>
                  <a:round/>
                  <a:headEnd/>
                  <a:tailEnd/>
                </a:ln>
              </p:spPr>
              <p:txBody>
                <a:bodyPr wrap="none" anchor="ctr"/>
                <a:lstStyle/>
                <a:p>
                  <a:endParaRPr lang="en-US"/>
                </a:p>
              </p:txBody>
            </p:sp>
          </p:grpSp>
          <p:grpSp>
            <p:nvGrpSpPr>
              <p:cNvPr id="16" name="Group 107"/>
              <p:cNvGrpSpPr>
                <a:grpSpLocks/>
              </p:cNvGrpSpPr>
              <p:nvPr/>
            </p:nvGrpSpPr>
            <p:grpSpPr bwMode="auto">
              <a:xfrm>
                <a:off x="2506" y="1374"/>
                <a:ext cx="250" cy="401"/>
                <a:chOff x="2358" y="1500"/>
                <a:chExt cx="250" cy="401"/>
              </a:xfrm>
            </p:grpSpPr>
            <p:sp>
              <p:nvSpPr>
                <p:cNvPr id="16643" name="Oval 108"/>
                <p:cNvSpPr>
                  <a:spLocks noChangeArrowheads="1"/>
                </p:cNvSpPr>
                <p:nvPr/>
              </p:nvSpPr>
              <p:spPr bwMode="auto">
                <a:xfrm rot="-2180338">
                  <a:off x="2386" y="1500"/>
                  <a:ext cx="190" cy="401"/>
                </a:xfrm>
                <a:prstGeom prst="ellipse">
                  <a:avLst/>
                </a:prstGeom>
                <a:solidFill>
                  <a:srgbClr val="F70000"/>
                </a:solidFill>
                <a:ln w="12700">
                  <a:solidFill>
                    <a:srgbClr val="000000"/>
                  </a:solidFill>
                  <a:round/>
                  <a:headEnd/>
                  <a:tailEnd/>
                </a:ln>
              </p:spPr>
              <p:txBody>
                <a:bodyPr rot="10800000" wrap="none" anchor="ctr"/>
                <a:lstStyle/>
                <a:p>
                  <a:endParaRPr lang="en-GB"/>
                </a:p>
              </p:txBody>
            </p:sp>
            <p:sp>
              <p:nvSpPr>
                <p:cNvPr id="16644" name="Line 109"/>
                <p:cNvSpPr>
                  <a:spLocks noChangeShapeType="1"/>
                </p:cNvSpPr>
                <p:nvPr/>
              </p:nvSpPr>
              <p:spPr bwMode="auto">
                <a:xfrm flipV="1">
                  <a:off x="2414" y="1645"/>
                  <a:ext cx="144" cy="125"/>
                </a:xfrm>
                <a:prstGeom prst="line">
                  <a:avLst/>
                </a:prstGeom>
                <a:noFill/>
                <a:ln w="19050">
                  <a:solidFill>
                    <a:srgbClr val="000000"/>
                  </a:solidFill>
                  <a:round/>
                  <a:headEnd/>
                  <a:tailEnd/>
                </a:ln>
              </p:spPr>
              <p:txBody>
                <a:bodyPr wrap="none" anchor="ctr"/>
                <a:lstStyle/>
                <a:p>
                  <a:endParaRPr lang="en-US"/>
                </a:p>
              </p:txBody>
            </p:sp>
            <p:sp>
              <p:nvSpPr>
                <p:cNvPr id="16645" name="Line 110"/>
                <p:cNvSpPr>
                  <a:spLocks noChangeShapeType="1"/>
                </p:cNvSpPr>
                <p:nvPr/>
              </p:nvSpPr>
              <p:spPr bwMode="auto">
                <a:xfrm flipV="1">
                  <a:off x="2358" y="1574"/>
                  <a:ext cx="133" cy="109"/>
                </a:xfrm>
                <a:prstGeom prst="line">
                  <a:avLst/>
                </a:prstGeom>
                <a:noFill/>
                <a:ln w="19050">
                  <a:solidFill>
                    <a:srgbClr val="000000"/>
                  </a:solidFill>
                  <a:round/>
                  <a:headEnd/>
                  <a:tailEnd/>
                </a:ln>
              </p:spPr>
              <p:txBody>
                <a:bodyPr wrap="none" anchor="ctr"/>
                <a:lstStyle/>
                <a:p>
                  <a:endParaRPr lang="en-US"/>
                </a:p>
              </p:txBody>
            </p:sp>
            <p:sp>
              <p:nvSpPr>
                <p:cNvPr id="16646" name="Line 111"/>
                <p:cNvSpPr>
                  <a:spLocks noChangeShapeType="1"/>
                </p:cNvSpPr>
                <p:nvPr/>
              </p:nvSpPr>
              <p:spPr bwMode="auto">
                <a:xfrm flipV="1">
                  <a:off x="2488" y="1737"/>
                  <a:ext cx="120" cy="104"/>
                </a:xfrm>
                <a:prstGeom prst="line">
                  <a:avLst/>
                </a:prstGeom>
                <a:noFill/>
                <a:ln w="19050">
                  <a:solidFill>
                    <a:srgbClr val="000000"/>
                  </a:solidFill>
                  <a:round/>
                  <a:headEnd/>
                  <a:tailEnd/>
                </a:ln>
              </p:spPr>
              <p:txBody>
                <a:bodyPr wrap="none" anchor="ctr"/>
                <a:lstStyle/>
                <a:p>
                  <a:endParaRPr lang="en-US"/>
                </a:p>
              </p:txBody>
            </p:sp>
          </p:grpSp>
        </p:grpSp>
        <p:sp>
          <p:nvSpPr>
            <p:cNvPr id="16647" name="Rectangle 113"/>
            <p:cNvSpPr>
              <a:spLocks noChangeArrowheads="1"/>
            </p:cNvSpPr>
            <p:nvPr/>
          </p:nvSpPr>
          <p:spPr bwMode="auto">
            <a:xfrm>
              <a:off x="1085850" y="1600200"/>
              <a:ext cx="612775" cy="336550"/>
            </a:xfrm>
            <a:prstGeom prst="rect">
              <a:avLst/>
            </a:prstGeom>
            <a:noFill/>
            <a:ln w="9525">
              <a:noFill/>
              <a:miter lim="800000"/>
              <a:headEnd/>
              <a:tailEnd/>
            </a:ln>
          </p:spPr>
          <p:txBody>
            <a:bodyPr wrap="none">
              <a:spAutoFit/>
            </a:bodyPr>
            <a:lstStyle/>
            <a:p>
              <a:r>
                <a:rPr lang="en-US" sz="1600" b="1"/>
                <a:t>HGF</a:t>
              </a:r>
            </a:p>
          </p:txBody>
        </p:sp>
        <p:grpSp>
          <p:nvGrpSpPr>
            <p:cNvPr id="17" name="Group 114"/>
            <p:cNvGrpSpPr>
              <a:grpSpLocks/>
            </p:cNvGrpSpPr>
            <p:nvPr/>
          </p:nvGrpSpPr>
          <p:grpSpPr bwMode="auto">
            <a:xfrm rot="2776461" flipH="1">
              <a:off x="1012825" y="1978025"/>
              <a:ext cx="219075" cy="293688"/>
              <a:chOff x="1752" y="506"/>
              <a:chExt cx="356" cy="519"/>
            </a:xfrm>
          </p:grpSpPr>
          <p:sp>
            <p:nvSpPr>
              <p:cNvPr id="16649" name="Line 115"/>
              <p:cNvSpPr>
                <a:spLocks noChangeShapeType="1"/>
              </p:cNvSpPr>
              <p:nvPr/>
            </p:nvSpPr>
            <p:spPr bwMode="auto">
              <a:xfrm rot="-5400000">
                <a:off x="1811" y="628"/>
                <a:ext cx="153" cy="112"/>
              </a:xfrm>
              <a:prstGeom prst="line">
                <a:avLst/>
              </a:prstGeom>
              <a:noFill/>
              <a:ln w="19050">
                <a:solidFill>
                  <a:srgbClr val="000000"/>
                </a:solidFill>
                <a:round/>
                <a:headEnd/>
                <a:tailEnd/>
              </a:ln>
            </p:spPr>
            <p:txBody>
              <a:bodyPr wrap="none" anchor="ctr"/>
              <a:lstStyle/>
              <a:p>
                <a:endParaRPr lang="en-US"/>
              </a:p>
            </p:txBody>
          </p:sp>
          <p:sp>
            <p:nvSpPr>
              <p:cNvPr id="16650" name="AutoShape 116"/>
              <p:cNvSpPr>
                <a:spLocks noChangeArrowheads="1"/>
              </p:cNvSpPr>
              <p:nvPr/>
            </p:nvSpPr>
            <p:spPr bwMode="auto">
              <a:xfrm rot="-5400000">
                <a:off x="1664" y="777"/>
                <a:ext cx="336" cy="160"/>
              </a:xfrm>
              <a:prstGeom prst="roundRect">
                <a:avLst>
                  <a:gd name="adj" fmla="val 50000"/>
                </a:avLst>
              </a:prstGeom>
              <a:gradFill rotWithShape="0">
                <a:gsLst>
                  <a:gs pos="0">
                    <a:srgbClr val="DBDBDB"/>
                  </a:gs>
                  <a:gs pos="100000">
                    <a:srgbClr val="656565"/>
                  </a:gs>
                </a:gsLst>
                <a:lin ang="2700000" scaled="1"/>
              </a:gradFill>
              <a:ln w="19050">
                <a:solidFill>
                  <a:srgbClr val="000000"/>
                </a:solidFill>
                <a:round/>
                <a:headEnd/>
                <a:tailEnd/>
              </a:ln>
            </p:spPr>
            <p:txBody>
              <a:bodyPr rot="10800000" wrap="none" anchor="ctr"/>
              <a:lstStyle/>
              <a:p>
                <a:endParaRPr lang="en-GB"/>
              </a:p>
            </p:txBody>
          </p:sp>
          <p:sp>
            <p:nvSpPr>
              <p:cNvPr id="16651" name="AutoShape 117"/>
              <p:cNvSpPr>
                <a:spLocks noChangeArrowheads="1"/>
              </p:cNvSpPr>
              <p:nvPr/>
            </p:nvSpPr>
            <p:spPr bwMode="auto">
              <a:xfrm>
                <a:off x="1894" y="506"/>
                <a:ext cx="214" cy="147"/>
              </a:xfrm>
              <a:prstGeom prst="roundRect">
                <a:avLst>
                  <a:gd name="adj" fmla="val 39380"/>
                </a:avLst>
              </a:prstGeom>
              <a:gradFill rotWithShape="0">
                <a:gsLst>
                  <a:gs pos="0">
                    <a:srgbClr val="DBDBDB"/>
                  </a:gs>
                  <a:gs pos="100000">
                    <a:srgbClr val="656565"/>
                  </a:gs>
                </a:gsLst>
                <a:lin ang="2700000" scaled="1"/>
              </a:gradFill>
              <a:ln w="19050">
                <a:solidFill>
                  <a:srgbClr val="000000"/>
                </a:solidFill>
                <a:round/>
                <a:headEnd/>
                <a:tailEnd/>
              </a:ln>
            </p:spPr>
            <p:txBody>
              <a:bodyPr rot="10800000" vert="eaVert" wrap="none" anchor="ctr"/>
              <a:lstStyle/>
              <a:p>
                <a:endParaRPr lang="en-GB"/>
              </a:p>
            </p:txBody>
          </p:sp>
        </p:grpSp>
        <p:grpSp>
          <p:nvGrpSpPr>
            <p:cNvPr id="18" name="Group 122"/>
            <p:cNvGrpSpPr>
              <a:grpSpLocks/>
            </p:cNvGrpSpPr>
            <p:nvPr/>
          </p:nvGrpSpPr>
          <p:grpSpPr bwMode="auto">
            <a:xfrm rot="-1750402">
              <a:off x="666750" y="2143125"/>
              <a:ext cx="166688" cy="265113"/>
              <a:chOff x="1752" y="506"/>
              <a:chExt cx="356" cy="519"/>
            </a:xfrm>
          </p:grpSpPr>
          <p:sp>
            <p:nvSpPr>
              <p:cNvPr id="16653" name="Line 123"/>
              <p:cNvSpPr>
                <a:spLocks noChangeShapeType="1"/>
              </p:cNvSpPr>
              <p:nvPr/>
            </p:nvSpPr>
            <p:spPr bwMode="auto">
              <a:xfrm rot="-5400000">
                <a:off x="1811" y="628"/>
                <a:ext cx="153" cy="112"/>
              </a:xfrm>
              <a:prstGeom prst="line">
                <a:avLst/>
              </a:prstGeom>
              <a:noFill/>
              <a:ln w="12700">
                <a:solidFill>
                  <a:srgbClr val="000000"/>
                </a:solidFill>
                <a:round/>
                <a:headEnd/>
                <a:tailEnd/>
              </a:ln>
            </p:spPr>
            <p:txBody>
              <a:bodyPr wrap="none" anchor="ctr"/>
              <a:lstStyle/>
              <a:p>
                <a:endParaRPr lang="en-US"/>
              </a:p>
            </p:txBody>
          </p:sp>
          <p:sp>
            <p:nvSpPr>
              <p:cNvPr id="16654" name="AutoShape 124"/>
              <p:cNvSpPr>
                <a:spLocks noChangeArrowheads="1"/>
              </p:cNvSpPr>
              <p:nvPr/>
            </p:nvSpPr>
            <p:spPr bwMode="auto">
              <a:xfrm rot="-5400000">
                <a:off x="1664" y="777"/>
                <a:ext cx="336" cy="160"/>
              </a:xfrm>
              <a:prstGeom prst="roundRect">
                <a:avLst>
                  <a:gd name="adj" fmla="val 50000"/>
                </a:avLst>
              </a:prstGeom>
              <a:gradFill rotWithShape="0">
                <a:gsLst>
                  <a:gs pos="0">
                    <a:srgbClr val="DBDBDB"/>
                  </a:gs>
                  <a:gs pos="100000">
                    <a:srgbClr val="656565"/>
                  </a:gs>
                </a:gsLst>
                <a:lin ang="2700000" scaled="1"/>
              </a:gradFill>
              <a:ln w="12700">
                <a:solidFill>
                  <a:srgbClr val="000000"/>
                </a:solidFill>
                <a:round/>
                <a:headEnd/>
                <a:tailEnd/>
              </a:ln>
            </p:spPr>
            <p:txBody>
              <a:bodyPr vert="eaVert" wrap="none" anchor="ctr"/>
              <a:lstStyle/>
              <a:p>
                <a:endParaRPr lang="en-GB"/>
              </a:p>
            </p:txBody>
          </p:sp>
          <p:sp>
            <p:nvSpPr>
              <p:cNvPr id="16655" name="AutoShape 125"/>
              <p:cNvSpPr>
                <a:spLocks noChangeArrowheads="1"/>
              </p:cNvSpPr>
              <p:nvPr/>
            </p:nvSpPr>
            <p:spPr bwMode="auto">
              <a:xfrm>
                <a:off x="1894" y="506"/>
                <a:ext cx="214" cy="147"/>
              </a:xfrm>
              <a:prstGeom prst="roundRect">
                <a:avLst>
                  <a:gd name="adj" fmla="val 39380"/>
                </a:avLst>
              </a:prstGeom>
              <a:gradFill rotWithShape="0">
                <a:gsLst>
                  <a:gs pos="0">
                    <a:srgbClr val="DBDBDB"/>
                  </a:gs>
                  <a:gs pos="100000">
                    <a:srgbClr val="656565"/>
                  </a:gs>
                </a:gsLst>
                <a:lin ang="2700000" scaled="1"/>
              </a:gradFill>
              <a:ln w="12700">
                <a:solidFill>
                  <a:srgbClr val="000000"/>
                </a:solidFill>
                <a:round/>
                <a:headEnd/>
                <a:tailEnd/>
              </a:ln>
            </p:spPr>
            <p:txBody>
              <a:bodyPr wrap="none" anchor="ctr"/>
              <a:lstStyle/>
              <a:p>
                <a:endParaRPr lang="en-GB"/>
              </a:p>
            </p:txBody>
          </p:sp>
        </p:grpSp>
        <p:grpSp>
          <p:nvGrpSpPr>
            <p:cNvPr id="19" name="Group 130"/>
            <p:cNvGrpSpPr>
              <a:grpSpLocks/>
            </p:cNvGrpSpPr>
            <p:nvPr/>
          </p:nvGrpSpPr>
          <p:grpSpPr bwMode="auto">
            <a:xfrm rot="4172">
              <a:off x="474663" y="1989138"/>
              <a:ext cx="106363" cy="169863"/>
              <a:chOff x="1752" y="506"/>
              <a:chExt cx="356" cy="519"/>
            </a:xfrm>
          </p:grpSpPr>
          <p:sp>
            <p:nvSpPr>
              <p:cNvPr id="16657" name="Line 131"/>
              <p:cNvSpPr>
                <a:spLocks noChangeShapeType="1"/>
              </p:cNvSpPr>
              <p:nvPr/>
            </p:nvSpPr>
            <p:spPr bwMode="auto">
              <a:xfrm rot="-5400000">
                <a:off x="1811" y="628"/>
                <a:ext cx="153" cy="112"/>
              </a:xfrm>
              <a:prstGeom prst="line">
                <a:avLst/>
              </a:prstGeom>
              <a:noFill/>
              <a:ln w="6350">
                <a:solidFill>
                  <a:srgbClr val="000000"/>
                </a:solidFill>
                <a:round/>
                <a:headEnd/>
                <a:tailEnd/>
              </a:ln>
            </p:spPr>
            <p:txBody>
              <a:bodyPr wrap="none" anchor="ctr"/>
              <a:lstStyle/>
              <a:p>
                <a:endParaRPr lang="en-US"/>
              </a:p>
            </p:txBody>
          </p:sp>
          <p:sp>
            <p:nvSpPr>
              <p:cNvPr id="16658" name="AutoShape 132"/>
              <p:cNvSpPr>
                <a:spLocks noChangeArrowheads="1"/>
              </p:cNvSpPr>
              <p:nvPr/>
            </p:nvSpPr>
            <p:spPr bwMode="auto">
              <a:xfrm rot="-5400000">
                <a:off x="1664" y="777"/>
                <a:ext cx="336" cy="160"/>
              </a:xfrm>
              <a:prstGeom prst="roundRect">
                <a:avLst>
                  <a:gd name="adj" fmla="val 50000"/>
                </a:avLst>
              </a:prstGeom>
              <a:gradFill rotWithShape="0">
                <a:gsLst>
                  <a:gs pos="0">
                    <a:srgbClr val="DBDBDB"/>
                  </a:gs>
                  <a:gs pos="100000">
                    <a:srgbClr val="656565"/>
                  </a:gs>
                </a:gsLst>
                <a:lin ang="2700000" scaled="1"/>
              </a:gradFill>
              <a:ln w="6350">
                <a:solidFill>
                  <a:srgbClr val="000000"/>
                </a:solidFill>
                <a:round/>
                <a:headEnd/>
                <a:tailEnd/>
              </a:ln>
            </p:spPr>
            <p:txBody>
              <a:bodyPr vert="eaVert" wrap="none" anchor="ctr"/>
              <a:lstStyle/>
              <a:p>
                <a:endParaRPr lang="en-GB"/>
              </a:p>
            </p:txBody>
          </p:sp>
          <p:sp>
            <p:nvSpPr>
              <p:cNvPr id="16659" name="AutoShape 133"/>
              <p:cNvSpPr>
                <a:spLocks noChangeArrowheads="1"/>
              </p:cNvSpPr>
              <p:nvPr/>
            </p:nvSpPr>
            <p:spPr bwMode="auto">
              <a:xfrm>
                <a:off x="1894" y="506"/>
                <a:ext cx="214" cy="147"/>
              </a:xfrm>
              <a:prstGeom prst="roundRect">
                <a:avLst>
                  <a:gd name="adj" fmla="val 39380"/>
                </a:avLst>
              </a:prstGeom>
              <a:gradFill rotWithShape="0">
                <a:gsLst>
                  <a:gs pos="0">
                    <a:srgbClr val="DBDBDB"/>
                  </a:gs>
                  <a:gs pos="100000">
                    <a:srgbClr val="656565"/>
                  </a:gs>
                </a:gsLst>
                <a:lin ang="2700000" scaled="1"/>
              </a:gradFill>
              <a:ln w="6350">
                <a:solidFill>
                  <a:srgbClr val="000000"/>
                </a:solidFill>
                <a:round/>
                <a:headEnd/>
                <a:tailEnd/>
              </a:ln>
            </p:spPr>
            <p:txBody>
              <a:bodyPr wrap="none" anchor="ctr"/>
              <a:lstStyle/>
              <a:p>
                <a:endParaRPr lang="en-GB"/>
              </a:p>
            </p:txBody>
          </p:sp>
        </p:grpSp>
        <p:grpSp>
          <p:nvGrpSpPr>
            <p:cNvPr id="20" name="Group 134"/>
            <p:cNvGrpSpPr>
              <a:grpSpLocks/>
            </p:cNvGrpSpPr>
            <p:nvPr/>
          </p:nvGrpSpPr>
          <p:grpSpPr bwMode="auto">
            <a:xfrm rot="3555715" flipH="1">
              <a:off x="635000" y="1712913"/>
              <a:ext cx="158750" cy="212725"/>
              <a:chOff x="1752" y="506"/>
              <a:chExt cx="356" cy="519"/>
            </a:xfrm>
          </p:grpSpPr>
          <p:sp>
            <p:nvSpPr>
              <p:cNvPr id="16661" name="Line 135"/>
              <p:cNvSpPr>
                <a:spLocks noChangeShapeType="1"/>
              </p:cNvSpPr>
              <p:nvPr/>
            </p:nvSpPr>
            <p:spPr bwMode="auto">
              <a:xfrm rot="-5400000">
                <a:off x="1811" y="628"/>
                <a:ext cx="153" cy="112"/>
              </a:xfrm>
              <a:prstGeom prst="line">
                <a:avLst/>
              </a:prstGeom>
              <a:noFill/>
              <a:ln w="6350">
                <a:solidFill>
                  <a:srgbClr val="000000"/>
                </a:solidFill>
                <a:round/>
                <a:headEnd/>
                <a:tailEnd/>
              </a:ln>
            </p:spPr>
            <p:txBody>
              <a:bodyPr wrap="none" anchor="ctr"/>
              <a:lstStyle/>
              <a:p>
                <a:endParaRPr lang="en-US"/>
              </a:p>
            </p:txBody>
          </p:sp>
          <p:sp>
            <p:nvSpPr>
              <p:cNvPr id="16662" name="AutoShape 136"/>
              <p:cNvSpPr>
                <a:spLocks noChangeArrowheads="1"/>
              </p:cNvSpPr>
              <p:nvPr/>
            </p:nvSpPr>
            <p:spPr bwMode="auto">
              <a:xfrm rot="-5400000">
                <a:off x="1664" y="777"/>
                <a:ext cx="336" cy="160"/>
              </a:xfrm>
              <a:prstGeom prst="roundRect">
                <a:avLst>
                  <a:gd name="adj" fmla="val 50000"/>
                </a:avLst>
              </a:prstGeom>
              <a:gradFill rotWithShape="0">
                <a:gsLst>
                  <a:gs pos="0">
                    <a:srgbClr val="DBDBDB"/>
                  </a:gs>
                  <a:gs pos="100000">
                    <a:srgbClr val="656565"/>
                  </a:gs>
                </a:gsLst>
                <a:lin ang="2700000" scaled="1"/>
              </a:gradFill>
              <a:ln w="6350">
                <a:solidFill>
                  <a:srgbClr val="000000"/>
                </a:solidFill>
                <a:round/>
                <a:headEnd/>
                <a:tailEnd/>
              </a:ln>
            </p:spPr>
            <p:txBody>
              <a:bodyPr rot="10800000" wrap="none" anchor="ctr"/>
              <a:lstStyle/>
              <a:p>
                <a:endParaRPr lang="en-GB"/>
              </a:p>
            </p:txBody>
          </p:sp>
          <p:sp>
            <p:nvSpPr>
              <p:cNvPr id="16663" name="AutoShape 137"/>
              <p:cNvSpPr>
                <a:spLocks noChangeArrowheads="1"/>
              </p:cNvSpPr>
              <p:nvPr/>
            </p:nvSpPr>
            <p:spPr bwMode="auto">
              <a:xfrm>
                <a:off x="1894" y="506"/>
                <a:ext cx="214" cy="147"/>
              </a:xfrm>
              <a:prstGeom prst="roundRect">
                <a:avLst>
                  <a:gd name="adj" fmla="val 39380"/>
                </a:avLst>
              </a:prstGeom>
              <a:gradFill rotWithShape="0">
                <a:gsLst>
                  <a:gs pos="0">
                    <a:srgbClr val="DBDBDB"/>
                  </a:gs>
                  <a:gs pos="100000">
                    <a:srgbClr val="656565"/>
                  </a:gs>
                </a:gsLst>
                <a:lin ang="2700000" scaled="1"/>
              </a:gradFill>
              <a:ln w="6350">
                <a:solidFill>
                  <a:srgbClr val="000000"/>
                </a:solidFill>
                <a:round/>
                <a:headEnd/>
                <a:tailEnd/>
              </a:ln>
            </p:spPr>
            <p:txBody>
              <a:bodyPr rot="10800000" vert="eaVert" wrap="none" anchor="ctr"/>
              <a:lstStyle/>
              <a:p>
                <a:endParaRPr lang="en-GB"/>
              </a:p>
            </p:txBody>
          </p:sp>
        </p:grpSp>
        <p:sp>
          <p:nvSpPr>
            <p:cNvPr id="16664" name="Rectangle 143"/>
            <p:cNvSpPr>
              <a:spLocks noChangeArrowheads="1"/>
            </p:cNvSpPr>
            <p:nvPr/>
          </p:nvSpPr>
          <p:spPr bwMode="auto">
            <a:xfrm flipH="1">
              <a:off x="3122613" y="1600200"/>
              <a:ext cx="612775" cy="336550"/>
            </a:xfrm>
            <a:prstGeom prst="rect">
              <a:avLst/>
            </a:prstGeom>
            <a:noFill/>
            <a:ln w="9525">
              <a:noFill/>
              <a:miter lim="800000"/>
              <a:headEnd/>
              <a:tailEnd/>
            </a:ln>
          </p:spPr>
          <p:txBody>
            <a:bodyPr wrap="none">
              <a:spAutoFit/>
            </a:bodyPr>
            <a:lstStyle/>
            <a:p>
              <a:r>
                <a:rPr lang="en-US" sz="1600" b="1"/>
                <a:t>HGF</a:t>
              </a:r>
            </a:p>
          </p:txBody>
        </p:sp>
        <p:grpSp>
          <p:nvGrpSpPr>
            <p:cNvPr id="21" name="Group 152"/>
            <p:cNvGrpSpPr>
              <a:grpSpLocks/>
            </p:cNvGrpSpPr>
            <p:nvPr/>
          </p:nvGrpSpPr>
          <p:grpSpPr bwMode="auto">
            <a:xfrm rot="1750402" flipH="1">
              <a:off x="3829050" y="2073275"/>
              <a:ext cx="166688" cy="265113"/>
              <a:chOff x="1752" y="506"/>
              <a:chExt cx="356" cy="519"/>
            </a:xfrm>
          </p:grpSpPr>
          <p:sp>
            <p:nvSpPr>
              <p:cNvPr id="16666" name="Line 153"/>
              <p:cNvSpPr>
                <a:spLocks noChangeShapeType="1"/>
              </p:cNvSpPr>
              <p:nvPr/>
            </p:nvSpPr>
            <p:spPr bwMode="auto">
              <a:xfrm rot="-5400000">
                <a:off x="1811" y="628"/>
                <a:ext cx="153" cy="112"/>
              </a:xfrm>
              <a:prstGeom prst="line">
                <a:avLst/>
              </a:prstGeom>
              <a:noFill/>
              <a:ln w="12700">
                <a:solidFill>
                  <a:srgbClr val="000000"/>
                </a:solidFill>
                <a:round/>
                <a:headEnd/>
                <a:tailEnd/>
              </a:ln>
            </p:spPr>
            <p:txBody>
              <a:bodyPr wrap="none" anchor="ctr"/>
              <a:lstStyle/>
              <a:p>
                <a:endParaRPr lang="en-US"/>
              </a:p>
            </p:txBody>
          </p:sp>
          <p:sp>
            <p:nvSpPr>
              <p:cNvPr id="16667" name="AutoShape 154"/>
              <p:cNvSpPr>
                <a:spLocks noChangeArrowheads="1"/>
              </p:cNvSpPr>
              <p:nvPr/>
            </p:nvSpPr>
            <p:spPr bwMode="auto">
              <a:xfrm rot="-5400000">
                <a:off x="1664" y="777"/>
                <a:ext cx="336" cy="160"/>
              </a:xfrm>
              <a:prstGeom prst="roundRect">
                <a:avLst>
                  <a:gd name="adj" fmla="val 50000"/>
                </a:avLst>
              </a:prstGeom>
              <a:gradFill rotWithShape="0">
                <a:gsLst>
                  <a:gs pos="0">
                    <a:srgbClr val="DBDBDB"/>
                  </a:gs>
                  <a:gs pos="100000">
                    <a:srgbClr val="656565"/>
                  </a:gs>
                </a:gsLst>
                <a:lin ang="2700000" scaled="1"/>
              </a:gradFill>
              <a:ln w="12700">
                <a:solidFill>
                  <a:srgbClr val="000000"/>
                </a:solidFill>
                <a:round/>
                <a:headEnd/>
                <a:tailEnd/>
              </a:ln>
            </p:spPr>
            <p:txBody>
              <a:bodyPr rot="10800000" vert="eaVert" wrap="none" anchor="ctr"/>
              <a:lstStyle/>
              <a:p>
                <a:endParaRPr lang="en-GB"/>
              </a:p>
            </p:txBody>
          </p:sp>
          <p:sp>
            <p:nvSpPr>
              <p:cNvPr id="16668" name="AutoShape 155"/>
              <p:cNvSpPr>
                <a:spLocks noChangeArrowheads="1"/>
              </p:cNvSpPr>
              <p:nvPr/>
            </p:nvSpPr>
            <p:spPr bwMode="auto">
              <a:xfrm>
                <a:off x="1894" y="506"/>
                <a:ext cx="214" cy="147"/>
              </a:xfrm>
              <a:prstGeom prst="roundRect">
                <a:avLst>
                  <a:gd name="adj" fmla="val 39380"/>
                </a:avLst>
              </a:prstGeom>
              <a:gradFill rotWithShape="0">
                <a:gsLst>
                  <a:gs pos="0">
                    <a:srgbClr val="DBDBDB"/>
                  </a:gs>
                  <a:gs pos="100000">
                    <a:srgbClr val="656565"/>
                  </a:gs>
                </a:gsLst>
                <a:lin ang="2700000" scaled="1"/>
              </a:gradFill>
              <a:ln w="12700">
                <a:solidFill>
                  <a:srgbClr val="000000"/>
                </a:solidFill>
                <a:round/>
                <a:headEnd/>
                <a:tailEnd/>
              </a:ln>
            </p:spPr>
            <p:txBody>
              <a:bodyPr wrap="none" anchor="ctr"/>
              <a:lstStyle/>
              <a:p>
                <a:endParaRPr lang="en-GB"/>
              </a:p>
            </p:txBody>
          </p:sp>
        </p:grpSp>
        <p:grpSp>
          <p:nvGrpSpPr>
            <p:cNvPr id="22" name="Group 156"/>
            <p:cNvGrpSpPr>
              <a:grpSpLocks/>
            </p:cNvGrpSpPr>
            <p:nvPr/>
          </p:nvGrpSpPr>
          <p:grpSpPr bwMode="auto">
            <a:xfrm rot="-1800000">
              <a:off x="3514725" y="1974850"/>
              <a:ext cx="184150" cy="292100"/>
              <a:chOff x="1752" y="506"/>
              <a:chExt cx="356" cy="519"/>
            </a:xfrm>
          </p:grpSpPr>
          <p:sp>
            <p:nvSpPr>
              <p:cNvPr id="16670" name="Line 157"/>
              <p:cNvSpPr>
                <a:spLocks noChangeShapeType="1"/>
              </p:cNvSpPr>
              <p:nvPr/>
            </p:nvSpPr>
            <p:spPr bwMode="auto">
              <a:xfrm rot="-5400000">
                <a:off x="1811" y="628"/>
                <a:ext cx="153" cy="112"/>
              </a:xfrm>
              <a:prstGeom prst="line">
                <a:avLst/>
              </a:prstGeom>
              <a:noFill/>
              <a:ln w="12700">
                <a:solidFill>
                  <a:srgbClr val="000000"/>
                </a:solidFill>
                <a:round/>
                <a:headEnd/>
                <a:tailEnd/>
              </a:ln>
            </p:spPr>
            <p:txBody>
              <a:bodyPr wrap="none" anchor="ctr"/>
              <a:lstStyle/>
              <a:p>
                <a:endParaRPr lang="en-US"/>
              </a:p>
            </p:txBody>
          </p:sp>
          <p:sp>
            <p:nvSpPr>
              <p:cNvPr id="16671" name="AutoShape 158"/>
              <p:cNvSpPr>
                <a:spLocks noChangeArrowheads="1"/>
              </p:cNvSpPr>
              <p:nvPr/>
            </p:nvSpPr>
            <p:spPr bwMode="auto">
              <a:xfrm rot="-5400000">
                <a:off x="1664" y="777"/>
                <a:ext cx="336" cy="160"/>
              </a:xfrm>
              <a:prstGeom prst="roundRect">
                <a:avLst>
                  <a:gd name="adj" fmla="val 50000"/>
                </a:avLst>
              </a:prstGeom>
              <a:gradFill rotWithShape="0">
                <a:gsLst>
                  <a:gs pos="0">
                    <a:srgbClr val="DBDBDB"/>
                  </a:gs>
                  <a:gs pos="100000">
                    <a:srgbClr val="656565"/>
                  </a:gs>
                </a:gsLst>
                <a:lin ang="2700000" scaled="1"/>
              </a:gradFill>
              <a:ln w="12700">
                <a:solidFill>
                  <a:srgbClr val="000000"/>
                </a:solidFill>
                <a:round/>
                <a:headEnd/>
                <a:tailEnd/>
              </a:ln>
            </p:spPr>
            <p:txBody>
              <a:bodyPr vert="eaVert" wrap="none" anchor="ctr"/>
              <a:lstStyle/>
              <a:p>
                <a:endParaRPr lang="en-GB"/>
              </a:p>
            </p:txBody>
          </p:sp>
          <p:sp>
            <p:nvSpPr>
              <p:cNvPr id="16672" name="AutoShape 159"/>
              <p:cNvSpPr>
                <a:spLocks noChangeArrowheads="1"/>
              </p:cNvSpPr>
              <p:nvPr/>
            </p:nvSpPr>
            <p:spPr bwMode="auto">
              <a:xfrm>
                <a:off x="1894" y="506"/>
                <a:ext cx="214" cy="147"/>
              </a:xfrm>
              <a:prstGeom prst="roundRect">
                <a:avLst>
                  <a:gd name="adj" fmla="val 39380"/>
                </a:avLst>
              </a:prstGeom>
              <a:gradFill rotWithShape="0">
                <a:gsLst>
                  <a:gs pos="0">
                    <a:srgbClr val="DBDBDB"/>
                  </a:gs>
                  <a:gs pos="100000">
                    <a:srgbClr val="656565"/>
                  </a:gs>
                </a:gsLst>
                <a:lin ang="2700000" scaled="1"/>
              </a:gradFill>
              <a:ln w="12700">
                <a:solidFill>
                  <a:srgbClr val="000000"/>
                </a:solidFill>
                <a:round/>
                <a:headEnd/>
                <a:tailEnd/>
              </a:ln>
            </p:spPr>
            <p:txBody>
              <a:bodyPr wrap="none" anchor="ctr"/>
              <a:lstStyle/>
              <a:p>
                <a:endParaRPr lang="en-GB"/>
              </a:p>
            </p:txBody>
          </p:sp>
        </p:grpSp>
        <p:grpSp>
          <p:nvGrpSpPr>
            <p:cNvPr id="23" name="Group 160"/>
            <p:cNvGrpSpPr>
              <a:grpSpLocks/>
            </p:cNvGrpSpPr>
            <p:nvPr/>
          </p:nvGrpSpPr>
          <p:grpSpPr bwMode="auto">
            <a:xfrm rot="21595828" flipH="1">
              <a:off x="4081463" y="1919288"/>
              <a:ext cx="106363" cy="169863"/>
              <a:chOff x="1752" y="506"/>
              <a:chExt cx="356" cy="519"/>
            </a:xfrm>
          </p:grpSpPr>
          <p:sp>
            <p:nvSpPr>
              <p:cNvPr id="16674" name="Line 161"/>
              <p:cNvSpPr>
                <a:spLocks noChangeShapeType="1"/>
              </p:cNvSpPr>
              <p:nvPr/>
            </p:nvSpPr>
            <p:spPr bwMode="auto">
              <a:xfrm rot="-5400000">
                <a:off x="1811" y="628"/>
                <a:ext cx="153" cy="112"/>
              </a:xfrm>
              <a:prstGeom prst="line">
                <a:avLst/>
              </a:prstGeom>
              <a:noFill/>
              <a:ln w="6350">
                <a:solidFill>
                  <a:srgbClr val="000000"/>
                </a:solidFill>
                <a:round/>
                <a:headEnd/>
                <a:tailEnd/>
              </a:ln>
            </p:spPr>
            <p:txBody>
              <a:bodyPr wrap="none" anchor="ctr"/>
              <a:lstStyle/>
              <a:p>
                <a:endParaRPr lang="en-US"/>
              </a:p>
            </p:txBody>
          </p:sp>
          <p:sp>
            <p:nvSpPr>
              <p:cNvPr id="16675" name="AutoShape 162"/>
              <p:cNvSpPr>
                <a:spLocks noChangeArrowheads="1"/>
              </p:cNvSpPr>
              <p:nvPr/>
            </p:nvSpPr>
            <p:spPr bwMode="auto">
              <a:xfrm rot="-5400000">
                <a:off x="1664" y="777"/>
                <a:ext cx="336" cy="160"/>
              </a:xfrm>
              <a:prstGeom prst="roundRect">
                <a:avLst>
                  <a:gd name="adj" fmla="val 50000"/>
                </a:avLst>
              </a:prstGeom>
              <a:gradFill rotWithShape="0">
                <a:gsLst>
                  <a:gs pos="0">
                    <a:srgbClr val="DBDBDB"/>
                  </a:gs>
                  <a:gs pos="100000">
                    <a:srgbClr val="656565"/>
                  </a:gs>
                </a:gsLst>
                <a:lin ang="2700000" scaled="1"/>
              </a:gradFill>
              <a:ln w="6350">
                <a:solidFill>
                  <a:srgbClr val="000000"/>
                </a:solidFill>
                <a:round/>
                <a:headEnd/>
                <a:tailEnd/>
              </a:ln>
            </p:spPr>
            <p:txBody>
              <a:bodyPr rot="10800000" vert="eaVert" wrap="none" anchor="ctr"/>
              <a:lstStyle/>
              <a:p>
                <a:endParaRPr lang="en-GB"/>
              </a:p>
            </p:txBody>
          </p:sp>
          <p:sp>
            <p:nvSpPr>
              <p:cNvPr id="16676" name="AutoShape 163"/>
              <p:cNvSpPr>
                <a:spLocks noChangeArrowheads="1"/>
              </p:cNvSpPr>
              <p:nvPr/>
            </p:nvSpPr>
            <p:spPr bwMode="auto">
              <a:xfrm>
                <a:off x="1894" y="506"/>
                <a:ext cx="214" cy="147"/>
              </a:xfrm>
              <a:prstGeom prst="roundRect">
                <a:avLst>
                  <a:gd name="adj" fmla="val 39380"/>
                </a:avLst>
              </a:prstGeom>
              <a:gradFill rotWithShape="0">
                <a:gsLst>
                  <a:gs pos="0">
                    <a:srgbClr val="DBDBDB"/>
                  </a:gs>
                  <a:gs pos="100000">
                    <a:srgbClr val="656565"/>
                  </a:gs>
                </a:gsLst>
                <a:lin ang="2700000" scaled="1"/>
              </a:gradFill>
              <a:ln w="6350">
                <a:solidFill>
                  <a:srgbClr val="000000"/>
                </a:solidFill>
                <a:round/>
                <a:headEnd/>
                <a:tailEnd/>
              </a:ln>
            </p:spPr>
            <p:txBody>
              <a:bodyPr wrap="none" anchor="ctr"/>
              <a:lstStyle/>
              <a:p>
                <a:endParaRPr lang="en-GB"/>
              </a:p>
            </p:txBody>
          </p:sp>
        </p:grpSp>
        <p:grpSp>
          <p:nvGrpSpPr>
            <p:cNvPr id="24" name="Group 168"/>
            <p:cNvGrpSpPr>
              <a:grpSpLocks/>
            </p:cNvGrpSpPr>
            <p:nvPr/>
          </p:nvGrpSpPr>
          <p:grpSpPr bwMode="auto">
            <a:xfrm rot="900000">
              <a:off x="3035300" y="2079625"/>
              <a:ext cx="201613" cy="320675"/>
              <a:chOff x="1752" y="506"/>
              <a:chExt cx="356" cy="519"/>
            </a:xfrm>
          </p:grpSpPr>
          <p:sp>
            <p:nvSpPr>
              <p:cNvPr id="16678" name="Line 169"/>
              <p:cNvSpPr>
                <a:spLocks noChangeShapeType="1"/>
              </p:cNvSpPr>
              <p:nvPr/>
            </p:nvSpPr>
            <p:spPr bwMode="auto">
              <a:xfrm rot="-5400000">
                <a:off x="1811" y="628"/>
                <a:ext cx="153" cy="112"/>
              </a:xfrm>
              <a:prstGeom prst="line">
                <a:avLst/>
              </a:prstGeom>
              <a:noFill/>
              <a:ln w="19050">
                <a:solidFill>
                  <a:srgbClr val="000000"/>
                </a:solidFill>
                <a:round/>
                <a:headEnd/>
                <a:tailEnd/>
              </a:ln>
            </p:spPr>
            <p:txBody>
              <a:bodyPr wrap="none" anchor="ctr"/>
              <a:lstStyle/>
              <a:p>
                <a:endParaRPr lang="en-US"/>
              </a:p>
            </p:txBody>
          </p:sp>
          <p:sp>
            <p:nvSpPr>
              <p:cNvPr id="16679" name="AutoShape 170"/>
              <p:cNvSpPr>
                <a:spLocks noChangeArrowheads="1"/>
              </p:cNvSpPr>
              <p:nvPr/>
            </p:nvSpPr>
            <p:spPr bwMode="auto">
              <a:xfrm rot="-5400000">
                <a:off x="1664" y="777"/>
                <a:ext cx="336" cy="160"/>
              </a:xfrm>
              <a:prstGeom prst="roundRect">
                <a:avLst>
                  <a:gd name="adj" fmla="val 50000"/>
                </a:avLst>
              </a:prstGeom>
              <a:gradFill rotWithShape="0">
                <a:gsLst>
                  <a:gs pos="0">
                    <a:srgbClr val="DBDBDB"/>
                  </a:gs>
                  <a:gs pos="100000">
                    <a:srgbClr val="656565"/>
                  </a:gs>
                </a:gsLst>
                <a:lin ang="2700000" scaled="1"/>
              </a:gradFill>
              <a:ln w="19050">
                <a:solidFill>
                  <a:srgbClr val="000000"/>
                </a:solidFill>
                <a:round/>
                <a:headEnd/>
                <a:tailEnd/>
              </a:ln>
            </p:spPr>
            <p:txBody>
              <a:bodyPr vert="eaVert" wrap="none" anchor="ctr"/>
              <a:lstStyle/>
              <a:p>
                <a:endParaRPr lang="en-GB"/>
              </a:p>
            </p:txBody>
          </p:sp>
          <p:sp>
            <p:nvSpPr>
              <p:cNvPr id="16680" name="AutoShape 171"/>
              <p:cNvSpPr>
                <a:spLocks noChangeArrowheads="1"/>
              </p:cNvSpPr>
              <p:nvPr/>
            </p:nvSpPr>
            <p:spPr bwMode="auto">
              <a:xfrm>
                <a:off x="1894" y="506"/>
                <a:ext cx="214" cy="147"/>
              </a:xfrm>
              <a:prstGeom prst="roundRect">
                <a:avLst>
                  <a:gd name="adj" fmla="val 39380"/>
                </a:avLst>
              </a:prstGeom>
              <a:gradFill rotWithShape="0">
                <a:gsLst>
                  <a:gs pos="0">
                    <a:srgbClr val="DBDBDB"/>
                  </a:gs>
                  <a:gs pos="100000">
                    <a:srgbClr val="656565"/>
                  </a:gs>
                </a:gsLst>
                <a:lin ang="2700000" scaled="1"/>
              </a:gradFill>
              <a:ln w="19050">
                <a:solidFill>
                  <a:srgbClr val="000000"/>
                </a:solidFill>
                <a:round/>
                <a:headEnd/>
                <a:tailEnd/>
              </a:ln>
            </p:spPr>
            <p:txBody>
              <a:bodyPr wrap="none" anchor="ctr"/>
              <a:lstStyle/>
              <a:p>
                <a:endParaRPr lang="en-GB"/>
              </a:p>
            </p:txBody>
          </p:sp>
        </p:grpSp>
        <p:sp>
          <p:nvSpPr>
            <p:cNvPr id="16681" name="Rectangle 174"/>
            <p:cNvSpPr>
              <a:spLocks noChangeArrowheads="1"/>
            </p:cNvSpPr>
            <p:nvPr/>
          </p:nvSpPr>
          <p:spPr bwMode="auto">
            <a:xfrm>
              <a:off x="3840163" y="3735388"/>
              <a:ext cx="534988" cy="336550"/>
            </a:xfrm>
            <a:prstGeom prst="rect">
              <a:avLst/>
            </a:prstGeom>
            <a:noFill/>
            <a:ln w="9525">
              <a:noFill/>
              <a:miter lim="800000"/>
              <a:headEnd/>
              <a:tailEnd/>
            </a:ln>
          </p:spPr>
          <p:txBody>
            <a:bodyPr wrap="none">
              <a:spAutoFit/>
            </a:bodyPr>
            <a:lstStyle/>
            <a:p>
              <a:r>
                <a:rPr lang="en-US" sz="1600" b="1"/>
                <a:t>Met</a:t>
              </a:r>
            </a:p>
          </p:txBody>
        </p:sp>
        <p:sp>
          <p:nvSpPr>
            <p:cNvPr id="16682" name="Rectangle 175"/>
            <p:cNvSpPr>
              <a:spLocks noChangeArrowheads="1"/>
            </p:cNvSpPr>
            <p:nvPr/>
          </p:nvSpPr>
          <p:spPr bwMode="auto">
            <a:xfrm>
              <a:off x="842963" y="4806950"/>
              <a:ext cx="1100138" cy="825500"/>
            </a:xfrm>
            <a:prstGeom prst="rect">
              <a:avLst/>
            </a:prstGeom>
            <a:noFill/>
            <a:ln w="9525">
              <a:noFill/>
              <a:miter lim="800000"/>
              <a:headEnd/>
              <a:tailEnd/>
            </a:ln>
          </p:spPr>
          <p:txBody>
            <a:bodyPr wrap="none">
              <a:spAutoFit/>
            </a:bodyPr>
            <a:lstStyle/>
            <a:p>
              <a:pPr algn="ctr"/>
              <a:r>
                <a:rPr lang="en-US" sz="1600" b="1"/>
                <a:t>Growth</a:t>
              </a:r>
              <a:br>
                <a:rPr lang="en-US" sz="1600" b="1"/>
              </a:br>
              <a:r>
                <a:rPr lang="en-US" sz="1600" b="1"/>
                <a:t>Migration</a:t>
              </a:r>
              <a:br>
                <a:rPr lang="en-US" sz="1600" b="1"/>
              </a:br>
              <a:r>
                <a:rPr lang="en-US" sz="1600" b="1"/>
                <a:t>Survival</a:t>
              </a:r>
            </a:p>
          </p:txBody>
        </p:sp>
        <p:sp>
          <p:nvSpPr>
            <p:cNvPr id="16683" name="Rectangle 176"/>
            <p:cNvSpPr>
              <a:spLocks noChangeArrowheads="1"/>
            </p:cNvSpPr>
            <p:nvPr/>
          </p:nvSpPr>
          <p:spPr bwMode="auto">
            <a:xfrm>
              <a:off x="3014663" y="4806950"/>
              <a:ext cx="885825" cy="581025"/>
            </a:xfrm>
            <a:prstGeom prst="rect">
              <a:avLst/>
            </a:prstGeom>
            <a:noFill/>
            <a:ln w="9525">
              <a:noFill/>
              <a:miter lim="800000"/>
              <a:headEnd/>
              <a:tailEnd/>
            </a:ln>
          </p:spPr>
          <p:txBody>
            <a:bodyPr wrap="none">
              <a:spAutoFit/>
            </a:bodyPr>
            <a:lstStyle/>
            <a:p>
              <a:pPr algn="ctr"/>
              <a:r>
                <a:rPr lang="en-US" sz="1600" b="1"/>
                <a:t>No</a:t>
              </a:r>
              <a:br>
                <a:rPr lang="en-US" sz="1600" b="1"/>
              </a:br>
              <a:r>
                <a:rPr lang="en-US" sz="1600" b="1"/>
                <a:t>activity</a:t>
              </a:r>
            </a:p>
          </p:txBody>
        </p:sp>
        <p:sp>
          <p:nvSpPr>
            <p:cNvPr id="16684" name="Text Box 102"/>
            <p:cNvSpPr txBox="1">
              <a:spLocks noChangeArrowheads="1"/>
            </p:cNvSpPr>
            <p:nvPr/>
          </p:nvSpPr>
          <p:spPr bwMode="auto">
            <a:xfrm>
              <a:off x="228600" y="6400822"/>
              <a:ext cx="2838937" cy="338590"/>
            </a:xfrm>
            <a:prstGeom prst="rect">
              <a:avLst/>
            </a:prstGeom>
            <a:noFill/>
            <a:ln w="9525">
              <a:noFill/>
              <a:miter lim="800000"/>
              <a:headEnd/>
              <a:tailEnd/>
            </a:ln>
          </p:spPr>
          <p:txBody>
            <a:bodyPr wrap="none">
              <a:spAutoFit/>
            </a:bodyPr>
            <a:lstStyle/>
            <a:p>
              <a:pPr defTabSz="914400"/>
              <a:r>
                <a:rPr lang="en-US" sz="1600" b="1" dirty="0">
                  <a:solidFill>
                    <a:srgbClr val="FFFFFF"/>
                  </a:solidFill>
                </a:rPr>
                <a:t>HGF: Hepatocyte growth factor </a:t>
              </a:r>
              <a:endParaRPr lang="en-GB" sz="1600" b="1" dirty="0">
                <a:solidFill>
                  <a:srgbClr val="FFFFFF"/>
                </a:solidFill>
              </a:endParaRPr>
            </a:p>
          </p:txBody>
        </p:sp>
        <p:sp>
          <p:nvSpPr>
            <p:cNvPr id="16685" name="Circular Arrow 84"/>
            <p:cNvSpPr>
              <a:spLocks noChangeArrowheads="1"/>
            </p:cNvSpPr>
            <p:nvPr/>
          </p:nvSpPr>
          <p:spPr bwMode="auto">
            <a:xfrm rot="-2249412" flipH="1" flipV="1">
              <a:off x="2600472" y="1500611"/>
              <a:ext cx="849330" cy="1263203"/>
            </a:xfrm>
            <a:custGeom>
              <a:avLst/>
              <a:gdLst>
                <a:gd name="T0" fmla="*/ 209 w 992187"/>
                <a:gd name="T1" fmla="*/ 65 h 1967704"/>
                <a:gd name="T2" fmla="*/ 531 w 992187"/>
                <a:gd name="T3" fmla="*/ 359 h 1967704"/>
                <a:gd name="T4" fmla="*/ 467 w 992187"/>
                <a:gd name="T5" fmla="*/ 437 h 1967704"/>
                <a:gd name="T6" fmla="*/ 401 w 992187"/>
                <a:gd name="T7" fmla="*/ 333 h 1967704"/>
                <a:gd name="T8" fmla="*/ 0 60000 65536"/>
                <a:gd name="T9" fmla="*/ 0 60000 65536"/>
                <a:gd name="T10" fmla="*/ 0 60000 65536"/>
                <a:gd name="T11" fmla="*/ 0 60000 65536"/>
                <a:gd name="T12" fmla="*/ 196850 w 992187"/>
                <a:gd name="T13" fmla="*/ 339589 h 1967704"/>
                <a:gd name="T14" fmla="*/ 795337 w 992187"/>
                <a:gd name="T15" fmla="*/ 1628115 h 1967704"/>
              </a:gdLst>
              <a:ahLst/>
              <a:cxnLst>
                <a:cxn ang="T8">
                  <a:pos x="T0" y="T1"/>
                </a:cxn>
                <a:cxn ang="T9">
                  <a:pos x="T2" y="T3"/>
                </a:cxn>
                <a:cxn ang="T10">
                  <a:pos x="T4" y="T5"/>
                </a:cxn>
                <a:cxn ang="T11">
                  <a:pos x="T6" y="T7"/>
                </a:cxn>
              </a:cxnLst>
              <a:rect l="T12" t="T13" r="T14" b="T15"/>
              <a:pathLst>
                <a:path w="992187" h="1967704">
                  <a:moveTo>
                    <a:pt x="379629" y="108801"/>
                  </a:moveTo>
                  <a:lnTo>
                    <a:pt x="379628" y="108800"/>
                  </a:lnTo>
                  <a:cubicBezTo>
                    <a:pt x="417497" y="85409"/>
                    <a:pt x="456699" y="73540"/>
                    <a:pt x="496094" y="73540"/>
                  </a:cubicBezTo>
                  <a:cubicBezTo>
                    <a:pt x="708818" y="73540"/>
                    <a:pt x="888377" y="414216"/>
                    <a:pt x="915259" y="868817"/>
                  </a:cubicBezTo>
                  <a:lnTo>
                    <a:pt x="983896" y="886937"/>
                  </a:lnTo>
                  <a:lnTo>
                    <a:pt x="865759" y="1081440"/>
                  </a:lnTo>
                  <a:lnTo>
                    <a:pt x="744065" y="823625"/>
                  </a:lnTo>
                  <a:lnTo>
                    <a:pt x="812685" y="841739"/>
                  </a:lnTo>
                  <a:lnTo>
                    <a:pt x="812684" y="841739"/>
                  </a:lnTo>
                  <a:cubicBezTo>
                    <a:pt x="785323" y="455663"/>
                    <a:pt x="651918" y="174505"/>
                    <a:pt x="496093" y="174505"/>
                  </a:cubicBezTo>
                  <a:cubicBezTo>
                    <a:pt x="461369" y="174505"/>
                    <a:pt x="426876" y="188658"/>
                    <a:pt x="393950" y="216414"/>
                  </a:cubicBezTo>
                  <a:close/>
                </a:path>
              </a:pathLst>
            </a:custGeom>
            <a:gradFill rotWithShape="1">
              <a:gsLst>
                <a:gs pos="0">
                  <a:srgbClr val="7F7F7F"/>
                </a:gs>
                <a:gs pos="100000">
                  <a:srgbClr val="7F7F7F">
                    <a:alpha val="0"/>
                  </a:srgbClr>
                </a:gs>
              </a:gsLst>
              <a:lin ang="16620000"/>
            </a:gradFill>
            <a:ln w="9525">
              <a:noFill/>
              <a:round/>
              <a:headEnd/>
              <a:tailEnd/>
            </a:ln>
          </p:spPr>
          <p:txBody>
            <a:bodyPr rot="10800000"/>
            <a:lstStyle/>
            <a:p>
              <a:endParaRPr lang="en-GB">
                <a:cs typeface="Arial" charset="0"/>
              </a:endParaRPr>
            </a:p>
          </p:txBody>
        </p:sp>
        <p:sp>
          <p:nvSpPr>
            <p:cNvPr id="16686" name="Circular Arrow 84"/>
            <p:cNvSpPr>
              <a:spLocks noChangeArrowheads="1"/>
            </p:cNvSpPr>
            <p:nvPr/>
          </p:nvSpPr>
          <p:spPr bwMode="auto">
            <a:xfrm rot="-9490667" flipH="1" flipV="1">
              <a:off x="757438" y="2100055"/>
              <a:ext cx="767322" cy="1263203"/>
            </a:xfrm>
            <a:custGeom>
              <a:avLst/>
              <a:gdLst>
                <a:gd name="T0" fmla="*/ 189 w 992187"/>
                <a:gd name="T1" fmla="*/ 65 h 1967704"/>
                <a:gd name="T2" fmla="*/ 479 w 992187"/>
                <a:gd name="T3" fmla="*/ 359 h 1967704"/>
                <a:gd name="T4" fmla="*/ 421 w 992187"/>
                <a:gd name="T5" fmla="*/ 437 h 1967704"/>
                <a:gd name="T6" fmla="*/ 363 w 992187"/>
                <a:gd name="T7" fmla="*/ 333 h 1967704"/>
                <a:gd name="T8" fmla="*/ 0 60000 65536"/>
                <a:gd name="T9" fmla="*/ 0 60000 65536"/>
                <a:gd name="T10" fmla="*/ 0 60000 65536"/>
                <a:gd name="T11" fmla="*/ 0 60000 65536"/>
                <a:gd name="T12" fmla="*/ 196850 w 992187"/>
                <a:gd name="T13" fmla="*/ 339589 h 1967704"/>
                <a:gd name="T14" fmla="*/ 795337 w 992187"/>
                <a:gd name="T15" fmla="*/ 1628115 h 1967704"/>
              </a:gdLst>
              <a:ahLst/>
              <a:cxnLst>
                <a:cxn ang="T8">
                  <a:pos x="T0" y="T1"/>
                </a:cxn>
                <a:cxn ang="T9">
                  <a:pos x="T2" y="T3"/>
                </a:cxn>
                <a:cxn ang="T10">
                  <a:pos x="T4" y="T5"/>
                </a:cxn>
                <a:cxn ang="T11">
                  <a:pos x="T6" y="T7"/>
                </a:cxn>
              </a:cxnLst>
              <a:rect l="T12" t="T13" r="T14" b="T15"/>
              <a:pathLst>
                <a:path w="992187" h="1967704">
                  <a:moveTo>
                    <a:pt x="379629" y="108801"/>
                  </a:moveTo>
                  <a:lnTo>
                    <a:pt x="379628" y="108800"/>
                  </a:lnTo>
                  <a:cubicBezTo>
                    <a:pt x="417497" y="85409"/>
                    <a:pt x="456699" y="73540"/>
                    <a:pt x="496094" y="73540"/>
                  </a:cubicBezTo>
                  <a:cubicBezTo>
                    <a:pt x="708818" y="73540"/>
                    <a:pt x="888377" y="414216"/>
                    <a:pt x="915259" y="868817"/>
                  </a:cubicBezTo>
                  <a:lnTo>
                    <a:pt x="983896" y="886937"/>
                  </a:lnTo>
                  <a:lnTo>
                    <a:pt x="865759" y="1081440"/>
                  </a:lnTo>
                  <a:lnTo>
                    <a:pt x="744065" y="823625"/>
                  </a:lnTo>
                  <a:lnTo>
                    <a:pt x="812685" y="841739"/>
                  </a:lnTo>
                  <a:lnTo>
                    <a:pt x="812684" y="841739"/>
                  </a:lnTo>
                  <a:cubicBezTo>
                    <a:pt x="785323" y="455663"/>
                    <a:pt x="651918" y="174505"/>
                    <a:pt x="496093" y="174505"/>
                  </a:cubicBezTo>
                  <a:cubicBezTo>
                    <a:pt x="461369" y="174505"/>
                    <a:pt x="426876" y="188658"/>
                    <a:pt x="393950" y="216414"/>
                  </a:cubicBezTo>
                  <a:close/>
                </a:path>
              </a:pathLst>
            </a:custGeom>
            <a:gradFill rotWithShape="1">
              <a:gsLst>
                <a:gs pos="0">
                  <a:srgbClr val="7F7F7F">
                    <a:alpha val="0"/>
                  </a:srgbClr>
                </a:gs>
                <a:gs pos="100000">
                  <a:srgbClr val="7F7F7F"/>
                </a:gs>
              </a:gsLst>
              <a:lin ang="2700000"/>
            </a:gradFill>
            <a:ln w="9525">
              <a:noFill/>
              <a:round/>
              <a:headEnd/>
              <a:tailEnd/>
            </a:ln>
          </p:spPr>
          <p:txBody>
            <a:bodyPr rot="10800000"/>
            <a:lstStyle/>
            <a:p>
              <a:endParaRPr lang="en-GB">
                <a:cs typeface="Arial" charset="0"/>
              </a:endParaRPr>
            </a:p>
          </p:txBody>
        </p:sp>
      </p:grpSp>
      <p:sp>
        <p:nvSpPr>
          <p:cNvPr id="25" name="TextBox 24"/>
          <p:cNvSpPr txBox="1"/>
          <p:nvPr/>
        </p:nvSpPr>
        <p:spPr>
          <a:xfrm>
            <a:off x="5638800" y="6477000"/>
            <a:ext cx="3276600" cy="292388"/>
          </a:xfrm>
          <a:prstGeom prst="rect">
            <a:avLst/>
          </a:prstGeom>
          <a:noFill/>
        </p:spPr>
        <p:txBody>
          <a:bodyPr wrap="square" rtlCol="0">
            <a:spAutoFit/>
          </a:bodyPr>
          <a:lstStyle/>
          <a:p>
            <a:pPr algn="r"/>
            <a:r>
              <a:rPr lang="en-US" sz="1300" dirty="0"/>
              <a:t>With permission from </a:t>
            </a:r>
            <a:r>
              <a:rPr lang="en-US" sz="1300" dirty="0" err="1" smtClean="0"/>
              <a:t>Spigel</a:t>
            </a:r>
            <a:r>
              <a:rPr lang="en-US" sz="1300" dirty="0" smtClean="0"/>
              <a:t>, ASCO 2011</a:t>
            </a:r>
            <a:endParaRPr lang="en-US" sz="1300"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a:spLocks noChangeArrowheads="1"/>
          </p:cNvSpPr>
          <p:nvPr/>
        </p:nvSpPr>
        <p:spPr bwMode="auto">
          <a:xfrm>
            <a:off x="3489325" y="2355850"/>
            <a:ext cx="290513" cy="381000"/>
          </a:xfrm>
          <a:prstGeom prst="rect">
            <a:avLst/>
          </a:prstGeom>
          <a:solidFill>
            <a:srgbClr val="BFBFBF"/>
          </a:solidFill>
          <a:ln w="9525">
            <a:solidFill>
              <a:srgbClr val="ABC5E0"/>
            </a:solidFill>
            <a:miter lim="800000"/>
            <a:headEnd/>
            <a:tailEnd/>
          </a:ln>
          <a:effectLst>
            <a:outerShdw dist="23000" dir="5400000" rotWithShape="0">
              <a:srgbClr val="808080">
                <a:alpha val="34999"/>
              </a:srgbClr>
            </a:outerShdw>
          </a:effectLst>
        </p:spPr>
        <p:txBody>
          <a:bodyPr anchor="ctr"/>
          <a:lstStyle/>
          <a:p>
            <a:pPr algn="ctr"/>
            <a:endParaRPr lang="en-GB">
              <a:solidFill>
                <a:srgbClr val="FFFFFF"/>
              </a:solidFill>
            </a:endParaRPr>
          </a:p>
        </p:txBody>
      </p:sp>
      <p:sp>
        <p:nvSpPr>
          <p:cNvPr id="20483" name="Rectangle 2"/>
          <p:cNvSpPr>
            <a:spLocks noGrp="1"/>
          </p:cNvSpPr>
          <p:nvPr>
            <p:ph type="title"/>
          </p:nvPr>
        </p:nvSpPr>
        <p:spPr>
          <a:xfrm>
            <a:off x="457200" y="0"/>
            <a:ext cx="8229600" cy="1143000"/>
          </a:xfrm>
        </p:spPr>
        <p:txBody>
          <a:bodyPr>
            <a:normAutofit/>
          </a:bodyPr>
          <a:lstStyle/>
          <a:p>
            <a:r>
              <a:rPr lang="en-US" sz="2800" b="1" dirty="0" err="1" smtClean="0">
                <a:solidFill>
                  <a:srgbClr val="FFFF00"/>
                </a:solidFill>
              </a:rPr>
              <a:t>Erlotinib</a:t>
            </a:r>
            <a:r>
              <a:rPr lang="en-US" sz="2800" b="1" dirty="0" smtClean="0">
                <a:solidFill>
                  <a:srgbClr val="FFFF00"/>
                </a:solidFill>
              </a:rPr>
              <a:t> +/- </a:t>
            </a:r>
            <a:r>
              <a:rPr lang="en-US" sz="2800" b="1" dirty="0" err="1" smtClean="0">
                <a:solidFill>
                  <a:srgbClr val="FFFF00"/>
                </a:solidFill>
              </a:rPr>
              <a:t>MetMAb</a:t>
            </a:r>
            <a:r>
              <a:rPr lang="en-US" sz="2800" b="1" dirty="0" smtClean="0">
                <a:solidFill>
                  <a:srgbClr val="FFFF00"/>
                </a:solidFill>
              </a:rPr>
              <a:t> in 2</a:t>
            </a:r>
            <a:r>
              <a:rPr lang="en-US" sz="2800" b="1" baseline="30000" dirty="0" smtClean="0">
                <a:solidFill>
                  <a:srgbClr val="FFFF00"/>
                </a:solidFill>
              </a:rPr>
              <a:t>nd</a:t>
            </a:r>
            <a:r>
              <a:rPr lang="en-US" sz="2800" b="1" dirty="0" smtClean="0">
                <a:solidFill>
                  <a:srgbClr val="FFFF00"/>
                </a:solidFill>
              </a:rPr>
              <a:t>/3</a:t>
            </a:r>
            <a:r>
              <a:rPr lang="en-US" sz="2800" b="1" baseline="30000" dirty="0" smtClean="0">
                <a:solidFill>
                  <a:srgbClr val="FFFF00"/>
                </a:solidFill>
              </a:rPr>
              <a:t>rd</a:t>
            </a:r>
            <a:r>
              <a:rPr lang="en-US" sz="2800" b="1" dirty="0" smtClean="0">
                <a:solidFill>
                  <a:srgbClr val="FFFF00"/>
                </a:solidFill>
              </a:rPr>
              <a:t>-line NSCLC</a:t>
            </a:r>
          </a:p>
        </p:txBody>
      </p:sp>
      <p:sp>
        <p:nvSpPr>
          <p:cNvPr id="20485" name="AutoShape 4"/>
          <p:cNvSpPr>
            <a:spLocks noChangeArrowheads="1"/>
          </p:cNvSpPr>
          <p:nvPr/>
        </p:nvSpPr>
        <p:spPr bwMode="auto">
          <a:xfrm rot="2388941">
            <a:off x="5060605" y="3104116"/>
            <a:ext cx="984250" cy="342274"/>
          </a:xfrm>
          <a:prstGeom prst="rightArrow">
            <a:avLst>
              <a:gd name="adj1" fmla="val 50000"/>
              <a:gd name="adj2" fmla="val 54386"/>
            </a:avLst>
          </a:prstGeom>
          <a:solidFill>
            <a:srgbClr val="C0C0C0"/>
          </a:solidFill>
          <a:ln w="9525">
            <a:solidFill>
              <a:schemeClr val="tx1"/>
            </a:solidFill>
            <a:miter lim="800000"/>
            <a:headEnd/>
            <a:tailEnd/>
          </a:ln>
        </p:spPr>
        <p:txBody>
          <a:bodyPr wrap="none" anchor="ctr"/>
          <a:lstStyle/>
          <a:p>
            <a:endParaRPr lang="en-GB"/>
          </a:p>
        </p:txBody>
      </p:sp>
      <p:sp>
        <p:nvSpPr>
          <p:cNvPr id="20486" name="AutoShape 5"/>
          <p:cNvSpPr>
            <a:spLocks noChangeArrowheads="1"/>
          </p:cNvSpPr>
          <p:nvPr/>
        </p:nvSpPr>
        <p:spPr bwMode="auto">
          <a:xfrm rot="-2155816">
            <a:off x="5026587" y="1643907"/>
            <a:ext cx="984250" cy="243332"/>
          </a:xfrm>
          <a:prstGeom prst="rightArrow">
            <a:avLst>
              <a:gd name="adj1" fmla="val 50000"/>
              <a:gd name="adj2" fmla="val 54386"/>
            </a:avLst>
          </a:prstGeom>
          <a:solidFill>
            <a:srgbClr val="C0C0C0"/>
          </a:solidFill>
          <a:ln w="9525">
            <a:solidFill>
              <a:schemeClr val="tx1"/>
            </a:solidFill>
            <a:miter lim="800000"/>
            <a:headEnd/>
            <a:tailEnd/>
          </a:ln>
        </p:spPr>
        <p:txBody>
          <a:bodyPr wrap="none" anchor="ctr"/>
          <a:lstStyle/>
          <a:p>
            <a:endParaRPr lang="en-GB"/>
          </a:p>
        </p:txBody>
      </p:sp>
      <p:sp>
        <p:nvSpPr>
          <p:cNvPr id="20487" name="AutoShape 6"/>
          <p:cNvSpPr>
            <a:spLocks noChangeArrowheads="1"/>
          </p:cNvSpPr>
          <p:nvPr/>
        </p:nvSpPr>
        <p:spPr bwMode="auto">
          <a:xfrm>
            <a:off x="3717925" y="1870075"/>
            <a:ext cx="2141538" cy="1336675"/>
          </a:xfrm>
          <a:prstGeom prst="roundRect">
            <a:avLst>
              <a:gd name="adj" fmla="val 16667"/>
            </a:avLst>
          </a:prstGeom>
          <a:solidFill>
            <a:schemeClr val="tx1"/>
          </a:solidFill>
          <a:ln w="9525">
            <a:solidFill>
              <a:schemeClr val="bg1"/>
            </a:solidFill>
            <a:round/>
            <a:headEnd/>
            <a:tailEnd/>
          </a:ln>
        </p:spPr>
        <p:txBody>
          <a:bodyPr wrap="none" anchor="ctr"/>
          <a:lstStyle/>
          <a:p>
            <a:endParaRPr lang="en-GB"/>
          </a:p>
        </p:txBody>
      </p:sp>
      <p:sp>
        <p:nvSpPr>
          <p:cNvPr id="20488" name="AutoShape 7"/>
          <p:cNvSpPr>
            <a:spLocks noChangeArrowheads="1"/>
          </p:cNvSpPr>
          <p:nvPr/>
        </p:nvSpPr>
        <p:spPr bwMode="auto">
          <a:xfrm rot="5400000">
            <a:off x="7323931" y="3521869"/>
            <a:ext cx="601663" cy="669925"/>
          </a:xfrm>
          <a:prstGeom prst="rightArrow">
            <a:avLst>
              <a:gd name="adj1" fmla="val 49759"/>
              <a:gd name="adj2" fmla="val 35352"/>
            </a:avLst>
          </a:prstGeom>
          <a:solidFill>
            <a:srgbClr val="C0C0C0"/>
          </a:solidFill>
          <a:ln w="9525">
            <a:solidFill>
              <a:schemeClr val="tx1"/>
            </a:solidFill>
            <a:miter lim="800000"/>
            <a:headEnd/>
            <a:tailEnd/>
          </a:ln>
        </p:spPr>
        <p:txBody>
          <a:bodyPr wrap="none" anchor="ctr"/>
          <a:lstStyle/>
          <a:p>
            <a:endParaRPr lang="en-GB"/>
          </a:p>
        </p:txBody>
      </p:sp>
      <p:sp>
        <p:nvSpPr>
          <p:cNvPr id="20489" name="AutoShape 9"/>
          <p:cNvSpPr>
            <a:spLocks noChangeArrowheads="1"/>
          </p:cNvSpPr>
          <p:nvPr/>
        </p:nvSpPr>
        <p:spPr bwMode="auto">
          <a:xfrm>
            <a:off x="2540000" y="2203450"/>
            <a:ext cx="601663" cy="669925"/>
          </a:xfrm>
          <a:prstGeom prst="rightArrow">
            <a:avLst>
              <a:gd name="adj1" fmla="val 49759"/>
              <a:gd name="adj2" fmla="val 35352"/>
            </a:avLst>
          </a:prstGeom>
          <a:solidFill>
            <a:srgbClr val="C0C0C0"/>
          </a:solidFill>
          <a:ln w="9525">
            <a:solidFill>
              <a:schemeClr val="tx1"/>
            </a:solidFill>
            <a:miter lim="800000"/>
            <a:headEnd/>
            <a:tailEnd/>
          </a:ln>
        </p:spPr>
        <p:txBody>
          <a:bodyPr wrap="none" anchor="ctr"/>
          <a:lstStyle/>
          <a:p>
            <a:endParaRPr lang="en-GB"/>
          </a:p>
        </p:txBody>
      </p:sp>
      <p:sp>
        <p:nvSpPr>
          <p:cNvPr id="20490" name="AutoShape 10"/>
          <p:cNvSpPr>
            <a:spLocks noChangeArrowheads="1"/>
          </p:cNvSpPr>
          <p:nvPr/>
        </p:nvSpPr>
        <p:spPr bwMode="auto">
          <a:xfrm>
            <a:off x="6005513" y="2743200"/>
            <a:ext cx="2909887" cy="1039813"/>
          </a:xfrm>
          <a:prstGeom prst="roundRect">
            <a:avLst>
              <a:gd name="adj" fmla="val 16667"/>
            </a:avLst>
          </a:prstGeom>
          <a:solidFill>
            <a:srgbClr val="D99694"/>
          </a:solidFill>
          <a:ln w="9525">
            <a:solidFill>
              <a:schemeClr val="bg1"/>
            </a:solidFill>
            <a:round/>
            <a:headEnd/>
            <a:tailEnd/>
          </a:ln>
        </p:spPr>
        <p:txBody>
          <a:bodyPr wrap="none" anchor="ctr"/>
          <a:lstStyle/>
          <a:p>
            <a:endParaRPr lang="en-GB"/>
          </a:p>
        </p:txBody>
      </p:sp>
      <p:grpSp>
        <p:nvGrpSpPr>
          <p:cNvPr id="2" name="Group 11"/>
          <p:cNvGrpSpPr>
            <a:grpSpLocks/>
          </p:cNvGrpSpPr>
          <p:nvPr/>
        </p:nvGrpSpPr>
        <p:grpSpPr bwMode="auto">
          <a:xfrm>
            <a:off x="5943599" y="1370907"/>
            <a:ext cx="2896123" cy="1040399"/>
            <a:chOff x="3919" y="936"/>
            <a:chExt cx="1751" cy="663"/>
          </a:xfrm>
          <a:solidFill>
            <a:srgbClr val="CCFFCC"/>
          </a:solidFill>
        </p:grpSpPr>
        <p:sp>
          <p:nvSpPr>
            <p:cNvPr id="20510" name="AutoShape 12"/>
            <p:cNvSpPr>
              <a:spLocks noChangeArrowheads="1"/>
            </p:cNvSpPr>
            <p:nvPr/>
          </p:nvSpPr>
          <p:spPr bwMode="auto">
            <a:xfrm>
              <a:off x="3919" y="936"/>
              <a:ext cx="1751" cy="663"/>
            </a:xfrm>
            <a:prstGeom prst="roundRect">
              <a:avLst>
                <a:gd name="adj" fmla="val 16667"/>
              </a:avLst>
            </a:prstGeom>
            <a:grpFill/>
            <a:ln w="9525">
              <a:solidFill>
                <a:schemeClr val="bg1"/>
              </a:solidFill>
              <a:round/>
              <a:headEnd/>
              <a:tailEnd/>
            </a:ln>
          </p:spPr>
          <p:txBody>
            <a:bodyPr wrap="none" anchor="ctr"/>
            <a:lstStyle/>
            <a:p>
              <a:endParaRPr lang="en-GB" sz="1600"/>
            </a:p>
          </p:txBody>
        </p:sp>
        <p:sp>
          <p:nvSpPr>
            <p:cNvPr id="20511" name="Text Box 12"/>
            <p:cNvSpPr txBox="1">
              <a:spLocks noChangeArrowheads="1"/>
            </p:cNvSpPr>
            <p:nvPr/>
          </p:nvSpPr>
          <p:spPr bwMode="auto">
            <a:xfrm>
              <a:off x="3967" y="985"/>
              <a:ext cx="1671" cy="483"/>
            </a:xfrm>
            <a:prstGeom prst="rect">
              <a:avLst/>
            </a:prstGeom>
            <a:grpFill/>
            <a:ln w="9525">
              <a:noFill/>
              <a:miter lim="800000"/>
              <a:headEnd/>
              <a:tailEnd/>
            </a:ln>
          </p:spPr>
          <p:txBody>
            <a:bodyPr tIns="137160" bIns="137160">
              <a:spAutoFit/>
            </a:bodyPr>
            <a:lstStyle/>
            <a:p>
              <a:pPr eaLnBrk="0" hangingPunct="0">
                <a:spcBef>
                  <a:spcPct val="10000"/>
                </a:spcBef>
                <a:spcAft>
                  <a:spcPct val="10000"/>
                </a:spcAft>
              </a:pPr>
              <a:r>
                <a:rPr lang="en-US" sz="1600" dirty="0" err="1" smtClean="0">
                  <a:solidFill>
                    <a:schemeClr val="bg1"/>
                  </a:solidFill>
                </a:rPr>
                <a:t>Erlotinib</a:t>
              </a:r>
              <a:r>
                <a:rPr lang="en-US" sz="1600" dirty="0" smtClean="0">
                  <a:solidFill>
                    <a:schemeClr val="bg1"/>
                  </a:solidFill>
                </a:rPr>
                <a:t> </a:t>
              </a:r>
              <a:r>
                <a:rPr lang="en-US" sz="1600" dirty="0">
                  <a:solidFill>
                    <a:schemeClr val="bg1"/>
                  </a:solidFill>
                </a:rPr>
                <a:t>(150 daily) + </a:t>
              </a:r>
              <a:endParaRPr lang="en-US" sz="1600" dirty="0" smtClean="0">
                <a:solidFill>
                  <a:schemeClr val="bg1"/>
                </a:solidFill>
              </a:endParaRPr>
            </a:p>
            <a:p>
              <a:pPr eaLnBrk="0" hangingPunct="0">
                <a:spcBef>
                  <a:spcPct val="10000"/>
                </a:spcBef>
                <a:spcAft>
                  <a:spcPct val="10000"/>
                </a:spcAft>
              </a:pPr>
              <a:r>
                <a:rPr lang="en-US" sz="1600" dirty="0" err="1" smtClean="0">
                  <a:solidFill>
                    <a:schemeClr val="bg1"/>
                  </a:solidFill>
                </a:rPr>
                <a:t>MetMAb</a:t>
              </a:r>
              <a:r>
                <a:rPr lang="en-US" sz="1600" dirty="0" smtClean="0">
                  <a:solidFill>
                    <a:schemeClr val="bg1"/>
                  </a:solidFill>
                </a:rPr>
                <a:t> </a:t>
              </a:r>
              <a:r>
                <a:rPr lang="en-US" sz="1600" dirty="0">
                  <a:solidFill>
                    <a:schemeClr val="bg1"/>
                  </a:solidFill>
                </a:rPr>
                <a:t>(15 mg/kg IV q3w)</a:t>
              </a:r>
            </a:p>
          </p:txBody>
        </p:sp>
      </p:grpSp>
      <p:sp>
        <p:nvSpPr>
          <p:cNvPr id="20493" name="Text Box 12"/>
          <p:cNvSpPr txBox="1">
            <a:spLocks noChangeArrowheads="1"/>
          </p:cNvSpPr>
          <p:nvPr/>
        </p:nvSpPr>
        <p:spPr bwMode="auto">
          <a:xfrm>
            <a:off x="6172200" y="2895600"/>
            <a:ext cx="2514600" cy="818686"/>
          </a:xfrm>
          <a:prstGeom prst="rect">
            <a:avLst/>
          </a:prstGeom>
          <a:solidFill>
            <a:schemeClr val="accent2">
              <a:lumMod val="60000"/>
              <a:lumOff val="40000"/>
            </a:schemeClr>
          </a:solidFill>
          <a:ln w="9525">
            <a:noFill/>
            <a:miter lim="800000"/>
            <a:headEnd/>
            <a:tailEnd/>
          </a:ln>
        </p:spPr>
        <p:txBody>
          <a:bodyPr wrap="square" tIns="137160" bIns="137160">
            <a:spAutoFit/>
          </a:bodyPr>
          <a:lstStyle/>
          <a:p>
            <a:pPr eaLnBrk="0" hangingPunct="0">
              <a:spcBef>
                <a:spcPct val="10000"/>
              </a:spcBef>
              <a:spcAft>
                <a:spcPct val="10000"/>
              </a:spcAft>
            </a:pPr>
            <a:r>
              <a:rPr lang="en-US" sz="1600" dirty="0" err="1" smtClean="0">
                <a:solidFill>
                  <a:schemeClr val="bg1"/>
                </a:solidFill>
              </a:rPr>
              <a:t>Erlotinib</a:t>
            </a:r>
            <a:r>
              <a:rPr lang="en-US" sz="1600" dirty="0" smtClean="0">
                <a:solidFill>
                  <a:schemeClr val="bg1"/>
                </a:solidFill>
              </a:rPr>
              <a:t> </a:t>
            </a:r>
            <a:r>
              <a:rPr lang="en-US" sz="1600" dirty="0">
                <a:solidFill>
                  <a:schemeClr val="bg1"/>
                </a:solidFill>
              </a:rPr>
              <a:t>(150 daily) + </a:t>
            </a:r>
            <a:endParaRPr lang="en-US" sz="1600" dirty="0" smtClean="0">
              <a:solidFill>
                <a:schemeClr val="bg1"/>
              </a:solidFill>
            </a:endParaRPr>
          </a:p>
          <a:p>
            <a:pPr eaLnBrk="0" hangingPunct="0">
              <a:spcBef>
                <a:spcPct val="10000"/>
              </a:spcBef>
              <a:spcAft>
                <a:spcPct val="10000"/>
              </a:spcAft>
            </a:pPr>
            <a:r>
              <a:rPr lang="en-US" sz="1600" dirty="0" smtClean="0">
                <a:solidFill>
                  <a:schemeClr val="bg1"/>
                </a:solidFill>
              </a:rPr>
              <a:t>Placebo </a:t>
            </a:r>
            <a:r>
              <a:rPr lang="en-US" sz="1600" dirty="0">
                <a:solidFill>
                  <a:schemeClr val="bg1"/>
                </a:solidFill>
              </a:rPr>
              <a:t>(IV q3w)</a:t>
            </a:r>
            <a:r>
              <a:rPr lang="en-US" sz="1600" b="1" dirty="0">
                <a:solidFill>
                  <a:schemeClr val="bg1"/>
                </a:solidFill>
              </a:rPr>
              <a:t>                </a:t>
            </a:r>
          </a:p>
        </p:txBody>
      </p:sp>
      <p:grpSp>
        <p:nvGrpSpPr>
          <p:cNvPr id="3" name="Group 16"/>
          <p:cNvGrpSpPr>
            <a:grpSpLocks/>
          </p:cNvGrpSpPr>
          <p:nvPr/>
        </p:nvGrpSpPr>
        <p:grpSpPr bwMode="auto">
          <a:xfrm>
            <a:off x="3146425" y="1179513"/>
            <a:ext cx="450850" cy="2570162"/>
            <a:chOff x="1926" y="813"/>
            <a:chExt cx="284" cy="1619"/>
          </a:xfrm>
        </p:grpSpPr>
        <p:sp>
          <p:nvSpPr>
            <p:cNvPr id="20507" name="AutoShape 17"/>
            <p:cNvSpPr>
              <a:spLocks noChangeArrowheads="1"/>
            </p:cNvSpPr>
            <p:nvPr/>
          </p:nvSpPr>
          <p:spPr bwMode="auto">
            <a:xfrm>
              <a:off x="1926" y="813"/>
              <a:ext cx="283" cy="1617"/>
            </a:xfrm>
            <a:prstGeom prst="roundRect">
              <a:avLst>
                <a:gd name="adj" fmla="val 16667"/>
              </a:avLst>
            </a:prstGeom>
            <a:solidFill>
              <a:schemeClr val="tx2"/>
            </a:solidFill>
            <a:ln w="9525">
              <a:solidFill>
                <a:schemeClr val="bg1"/>
              </a:solidFill>
              <a:round/>
              <a:headEnd/>
              <a:tailEnd/>
            </a:ln>
          </p:spPr>
          <p:txBody>
            <a:bodyPr wrap="none" anchor="ctr"/>
            <a:lstStyle/>
            <a:p>
              <a:endParaRPr lang="en-GB"/>
            </a:p>
          </p:txBody>
        </p:sp>
        <p:sp>
          <p:nvSpPr>
            <p:cNvPr id="20508" name="TextBox 17"/>
            <p:cNvSpPr txBox="1">
              <a:spLocks noChangeArrowheads="1"/>
            </p:cNvSpPr>
            <p:nvPr/>
          </p:nvSpPr>
          <p:spPr bwMode="auto">
            <a:xfrm>
              <a:off x="1967" y="1011"/>
              <a:ext cx="201" cy="1421"/>
            </a:xfrm>
            <a:prstGeom prst="rect">
              <a:avLst/>
            </a:prstGeom>
            <a:solidFill>
              <a:schemeClr val="tx2"/>
            </a:solidFill>
            <a:ln w="9525">
              <a:noFill/>
              <a:miter lim="800000"/>
              <a:headEnd/>
              <a:tailEnd/>
            </a:ln>
          </p:spPr>
          <p:txBody>
            <a:bodyPr wrap="none">
              <a:spAutoFit/>
            </a:bodyPr>
            <a:lstStyle/>
            <a:p>
              <a:pPr algn="ctr">
                <a:lnSpc>
                  <a:spcPct val="90000"/>
                </a:lnSpc>
              </a:pPr>
              <a:r>
                <a:rPr lang="en-US" sz="1200" b="1" dirty="0">
                  <a:solidFill>
                    <a:srgbClr val="000000"/>
                  </a:solidFill>
                </a:rPr>
                <a:t>R</a:t>
              </a:r>
              <a:br>
                <a:rPr lang="en-US" sz="1200" b="1" dirty="0">
                  <a:solidFill>
                    <a:srgbClr val="000000"/>
                  </a:solidFill>
                </a:rPr>
              </a:br>
              <a:r>
                <a:rPr lang="en-US" sz="1200" b="1" dirty="0">
                  <a:solidFill>
                    <a:srgbClr val="000000"/>
                  </a:solidFill>
                </a:rPr>
                <a:t>A</a:t>
              </a:r>
              <a:br>
                <a:rPr lang="en-US" sz="1200" b="1" dirty="0">
                  <a:solidFill>
                    <a:srgbClr val="000000"/>
                  </a:solidFill>
                </a:rPr>
              </a:br>
              <a:r>
                <a:rPr lang="en-US" sz="1200" b="1" dirty="0">
                  <a:solidFill>
                    <a:srgbClr val="000000"/>
                  </a:solidFill>
                </a:rPr>
                <a:t>N</a:t>
              </a:r>
              <a:br>
                <a:rPr lang="en-US" sz="1200" b="1" dirty="0">
                  <a:solidFill>
                    <a:srgbClr val="000000"/>
                  </a:solidFill>
                </a:rPr>
              </a:br>
              <a:r>
                <a:rPr lang="en-US" sz="1200" b="1" dirty="0">
                  <a:solidFill>
                    <a:srgbClr val="000000"/>
                  </a:solidFill>
                </a:rPr>
                <a:t>D</a:t>
              </a:r>
              <a:br>
                <a:rPr lang="en-US" sz="1200" b="1" dirty="0">
                  <a:solidFill>
                    <a:srgbClr val="000000"/>
                  </a:solidFill>
                </a:rPr>
              </a:br>
              <a:r>
                <a:rPr lang="en-US" sz="1200" b="1" dirty="0">
                  <a:solidFill>
                    <a:srgbClr val="000000"/>
                  </a:solidFill>
                </a:rPr>
                <a:t>O</a:t>
              </a:r>
            </a:p>
            <a:p>
              <a:pPr algn="ctr">
                <a:lnSpc>
                  <a:spcPct val="90000"/>
                </a:lnSpc>
              </a:pPr>
              <a:r>
                <a:rPr lang="en-US" sz="1200" b="1" dirty="0">
                  <a:solidFill>
                    <a:srgbClr val="000000"/>
                  </a:solidFill>
                </a:rPr>
                <a:t>M</a:t>
              </a:r>
            </a:p>
            <a:p>
              <a:pPr algn="ctr">
                <a:lnSpc>
                  <a:spcPct val="90000"/>
                </a:lnSpc>
              </a:pPr>
              <a:r>
                <a:rPr lang="en-US" sz="1200" b="1" dirty="0">
                  <a:solidFill>
                    <a:srgbClr val="000000"/>
                  </a:solidFill>
                </a:rPr>
                <a:t>I</a:t>
              </a:r>
              <a:br>
                <a:rPr lang="en-US" sz="1200" b="1" dirty="0">
                  <a:solidFill>
                    <a:srgbClr val="000000"/>
                  </a:solidFill>
                </a:rPr>
              </a:br>
              <a:r>
                <a:rPr lang="en-US" sz="1200" b="1" dirty="0">
                  <a:solidFill>
                    <a:srgbClr val="000000"/>
                  </a:solidFill>
                </a:rPr>
                <a:t>Z</a:t>
              </a:r>
            </a:p>
            <a:p>
              <a:pPr algn="ctr">
                <a:lnSpc>
                  <a:spcPct val="90000"/>
                </a:lnSpc>
              </a:pPr>
              <a:r>
                <a:rPr lang="en-US" sz="1200" b="1" dirty="0">
                  <a:solidFill>
                    <a:srgbClr val="000000"/>
                  </a:solidFill>
                </a:rPr>
                <a:t>A</a:t>
              </a:r>
            </a:p>
            <a:p>
              <a:pPr algn="ctr">
                <a:lnSpc>
                  <a:spcPct val="90000"/>
                </a:lnSpc>
              </a:pPr>
              <a:r>
                <a:rPr lang="en-US" sz="1200" b="1" dirty="0">
                  <a:solidFill>
                    <a:srgbClr val="000000"/>
                  </a:solidFill>
                </a:rPr>
                <a:t>T</a:t>
              </a:r>
            </a:p>
            <a:p>
              <a:pPr algn="ctr">
                <a:lnSpc>
                  <a:spcPct val="90000"/>
                </a:lnSpc>
              </a:pPr>
              <a:r>
                <a:rPr lang="en-US" sz="1200" b="1" dirty="0">
                  <a:solidFill>
                    <a:srgbClr val="000000"/>
                  </a:solidFill>
                </a:rPr>
                <a:t>I</a:t>
              </a:r>
            </a:p>
            <a:p>
              <a:pPr algn="ctr">
                <a:lnSpc>
                  <a:spcPct val="90000"/>
                </a:lnSpc>
              </a:pPr>
              <a:r>
                <a:rPr lang="en-US" sz="1200" b="1" dirty="0">
                  <a:solidFill>
                    <a:srgbClr val="000000"/>
                  </a:solidFill>
                </a:rPr>
                <a:t>O</a:t>
              </a:r>
            </a:p>
            <a:p>
              <a:pPr algn="ctr">
                <a:lnSpc>
                  <a:spcPct val="90000"/>
                </a:lnSpc>
              </a:pPr>
              <a:r>
                <a:rPr lang="en-US" sz="1200" b="1" dirty="0">
                  <a:solidFill>
                    <a:srgbClr val="000000"/>
                  </a:solidFill>
                </a:rPr>
                <a:t>N</a:t>
              </a:r>
              <a:endParaRPr lang="en-US" sz="1400" b="1" dirty="0">
                <a:solidFill>
                  <a:srgbClr val="000000"/>
                </a:solidFill>
              </a:endParaRPr>
            </a:p>
          </p:txBody>
        </p:sp>
        <p:sp>
          <p:nvSpPr>
            <p:cNvPr id="20509" name="Text Box 31"/>
            <p:cNvSpPr txBox="1">
              <a:spLocks noChangeArrowheads="1"/>
            </p:cNvSpPr>
            <p:nvPr/>
          </p:nvSpPr>
          <p:spPr bwMode="auto">
            <a:xfrm flipH="1">
              <a:off x="1931" y="848"/>
              <a:ext cx="279" cy="192"/>
            </a:xfrm>
            <a:prstGeom prst="rect">
              <a:avLst/>
            </a:prstGeom>
            <a:noFill/>
            <a:ln w="9525">
              <a:noFill/>
              <a:miter lim="800000"/>
              <a:headEnd/>
              <a:tailEnd/>
            </a:ln>
          </p:spPr>
          <p:txBody>
            <a:bodyPr>
              <a:spAutoFit/>
            </a:bodyPr>
            <a:lstStyle/>
            <a:p>
              <a:pPr algn="ctr" defTabSz="914400">
                <a:spcBef>
                  <a:spcPct val="50000"/>
                </a:spcBef>
              </a:pPr>
              <a:r>
                <a:rPr lang="en-US" sz="1400" b="1" dirty="0">
                  <a:solidFill>
                    <a:schemeClr val="bg1"/>
                  </a:solidFill>
                </a:rPr>
                <a:t>1:1</a:t>
              </a:r>
              <a:endParaRPr lang="en-US" dirty="0">
                <a:solidFill>
                  <a:schemeClr val="bg1"/>
                </a:solidFill>
              </a:endParaRPr>
            </a:p>
          </p:txBody>
        </p:sp>
      </p:grpSp>
      <p:sp>
        <p:nvSpPr>
          <p:cNvPr id="20495" name="AutoShape 20"/>
          <p:cNvSpPr>
            <a:spLocks noChangeArrowheads="1"/>
          </p:cNvSpPr>
          <p:nvPr/>
        </p:nvSpPr>
        <p:spPr bwMode="auto">
          <a:xfrm>
            <a:off x="152400" y="1600200"/>
            <a:ext cx="2652713" cy="1793875"/>
          </a:xfrm>
          <a:prstGeom prst="roundRect">
            <a:avLst>
              <a:gd name="adj" fmla="val 16667"/>
            </a:avLst>
          </a:prstGeom>
          <a:solidFill>
            <a:srgbClr val="17375E"/>
          </a:solidFill>
          <a:ln w="9525">
            <a:solidFill>
              <a:schemeClr val="bg1"/>
            </a:solidFill>
            <a:round/>
            <a:headEnd/>
            <a:tailEnd/>
          </a:ln>
        </p:spPr>
        <p:txBody>
          <a:bodyPr wrap="none" anchor="ctr"/>
          <a:lstStyle/>
          <a:p>
            <a:endParaRPr lang="en-GB"/>
          </a:p>
        </p:txBody>
      </p:sp>
      <p:sp>
        <p:nvSpPr>
          <p:cNvPr id="20496" name="Text Box 25"/>
          <p:cNvSpPr txBox="1">
            <a:spLocks noChangeArrowheads="1"/>
          </p:cNvSpPr>
          <p:nvPr/>
        </p:nvSpPr>
        <p:spPr bwMode="auto">
          <a:xfrm>
            <a:off x="228600" y="1754188"/>
            <a:ext cx="2438400" cy="1566862"/>
          </a:xfrm>
          <a:prstGeom prst="rect">
            <a:avLst/>
          </a:prstGeom>
          <a:solidFill>
            <a:schemeClr val="bg2">
              <a:lumMod val="75000"/>
            </a:schemeClr>
          </a:solidFill>
          <a:ln w="9525">
            <a:noFill/>
            <a:miter lim="800000"/>
            <a:headEnd/>
            <a:tailEnd/>
          </a:ln>
        </p:spPr>
        <p:txBody>
          <a:bodyPr>
            <a:spAutoFit/>
          </a:bodyPr>
          <a:lstStyle/>
          <a:p>
            <a:pPr marL="174625" indent="-174625" defTabSz="914400">
              <a:spcAft>
                <a:spcPct val="35000"/>
              </a:spcAft>
            </a:pPr>
            <a:r>
              <a:rPr lang="en-US" sz="1600" b="1" dirty="0"/>
              <a:t>Key eligibility:</a:t>
            </a:r>
            <a:endParaRPr lang="en-US" sz="1600" dirty="0"/>
          </a:p>
          <a:p>
            <a:pPr marL="174625" indent="-174625" defTabSz="914400">
              <a:spcBef>
                <a:spcPct val="10000"/>
              </a:spcBef>
              <a:spcAft>
                <a:spcPct val="10000"/>
              </a:spcAft>
              <a:buFontTx/>
              <a:buChar char="•"/>
            </a:pPr>
            <a:r>
              <a:rPr lang="en-US" sz="1600" dirty="0"/>
              <a:t>Stage IIIB/IV NSCLC</a:t>
            </a:r>
          </a:p>
          <a:p>
            <a:pPr marL="174625" indent="-174625" defTabSz="914400">
              <a:spcBef>
                <a:spcPct val="10000"/>
              </a:spcBef>
              <a:spcAft>
                <a:spcPct val="10000"/>
              </a:spcAft>
              <a:buFontTx/>
              <a:buChar char="•"/>
            </a:pPr>
            <a:r>
              <a:rPr lang="en-US" sz="1600" dirty="0"/>
              <a:t>2nd/3rd-line NSCLC</a:t>
            </a:r>
          </a:p>
          <a:p>
            <a:pPr marL="174625" indent="-174625" defTabSz="914400">
              <a:spcBef>
                <a:spcPct val="10000"/>
              </a:spcBef>
              <a:spcAft>
                <a:spcPct val="10000"/>
              </a:spcAft>
              <a:buFontTx/>
              <a:buChar char="•"/>
            </a:pPr>
            <a:r>
              <a:rPr lang="en-US" sz="1600" dirty="0"/>
              <a:t>Tissue required</a:t>
            </a:r>
          </a:p>
          <a:p>
            <a:pPr marL="174625" indent="-174625" defTabSz="914400">
              <a:spcBef>
                <a:spcPct val="10000"/>
              </a:spcBef>
              <a:spcAft>
                <a:spcPct val="10000"/>
              </a:spcAft>
              <a:buFontTx/>
              <a:buChar char="•"/>
            </a:pPr>
            <a:r>
              <a:rPr lang="en-US" sz="1600" dirty="0"/>
              <a:t>PS 0</a:t>
            </a:r>
            <a:r>
              <a:rPr lang="en-US" sz="1600" dirty="0">
                <a:cs typeface="Arial" charset="0"/>
              </a:rPr>
              <a:t>–</a:t>
            </a:r>
            <a:r>
              <a:rPr lang="en-US" sz="1600" dirty="0"/>
              <a:t>2</a:t>
            </a:r>
          </a:p>
        </p:txBody>
      </p:sp>
      <p:sp>
        <p:nvSpPr>
          <p:cNvPr id="20497" name="TextBox 31"/>
          <p:cNvSpPr txBox="1">
            <a:spLocks noChangeArrowheads="1"/>
          </p:cNvSpPr>
          <p:nvPr/>
        </p:nvSpPr>
        <p:spPr bwMode="auto">
          <a:xfrm>
            <a:off x="971550" y="1273175"/>
            <a:ext cx="914400" cy="366713"/>
          </a:xfrm>
          <a:prstGeom prst="rect">
            <a:avLst/>
          </a:prstGeom>
          <a:noFill/>
          <a:ln w="9525">
            <a:noFill/>
            <a:miter lim="800000"/>
            <a:headEnd/>
            <a:tailEnd/>
          </a:ln>
        </p:spPr>
        <p:txBody>
          <a:bodyPr wrap="none">
            <a:spAutoFit/>
          </a:bodyPr>
          <a:lstStyle/>
          <a:p>
            <a:pPr defTabSz="914400"/>
            <a:r>
              <a:rPr lang="en-US" dirty="0"/>
              <a:t>n=137*</a:t>
            </a:r>
          </a:p>
        </p:txBody>
      </p:sp>
      <p:sp>
        <p:nvSpPr>
          <p:cNvPr id="20498" name="TextBox 32"/>
          <p:cNvSpPr txBox="1">
            <a:spLocks noChangeArrowheads="1"/>
          </p:cNvSpPr>
          <p:nvPr/>
        </p:nvSpPr>
        <p:spPr bwMode="auto">
          <a:xfrm>
            <a:off x="7086600" y="990600"/>
            <a:ext cx="654897" cy="369332"/>
          </a:xfrm>
          <a:prstGeom prst="rect">
            <a:avLst/>
          </a:prstGeom>
          <a:noFill/>
          <a:ln w="9525">
            <a:noFill/>
            <a:miter lim="800000"/>
            <a:headEnd/>
            <a:tailEnd/>
          </a:ln>
        </p:spPr>
        <p:txBody>
          <a:bodyPr wrap="none">
            <a:spAutoFit/>
          </a:bodyPr>
          <a:lstStyle/>
          <a:p>
            <a:pPr defTabSz="914400"/>
            <a:r>
              <a:rPr lang="en-US"/>
              <a:t>n=69</a:t>
            </a:r>
          </a:p>
        </p:txBody>
      </p:sp>
      <p:sp>
        <p:nvSpPr>
          <p:cNvPr id="20499" name="TextBox 33"/>
          <p:cNvSpPr txBox="1">
            <a:spLocks noChangeArrowheads="1"/>
          </p:cNvSpPr>
          <p:nvPr/>
        </p:nvSpPr>
        <p:spPr bwMode="auto">
          <a:xfrm>
            <a:off x="7067550" y="2376488"/>
            <a:ext cx="659155" cy="369332"/>
          </a:xfrm>
          <a:prstGeom prst="rect">
            <a:avLst/>
          </a:prstGeom>
          <a:noFill/>
          <a:ln w="9525">
            <a:noFill/>
            <a:miter lim="800000"/>
            <a:headEnd/>
            <a:tailEnd/>
          </a:ln>
        </p:spPr>
        <p:txBody>
          <a:bodyPr wrap="none">
            <a:spAutoFit/>
          </a:bodyPr>
          <a:lstStyle/>
          <a:p>
            <a:pPr defTabSz="914400"/>
            <a:r>
              <a:rPr lang="en-US" dirty="0"/>
              <a:t>n=68</a:t>
            </a:r>
          </a:p>
        </p:txBody>
      </p:sp>
      <p:sp>
        <p:nvSpPr>
          <p:cNvPr id="20500" name="AutoShape 25"/>
          <p:cNvSpPr>
            <a:spLocks noChangeArrowheads="1"/>
          </p:cNvSpPr>
          <p:nvPr/>
        </p:nvSpPr>
        <p:spPr bwMode="auto">
          <a:xfrm>
            <a:off x="7091363" y="4748213"/>
            <a:ext cx="1063625" cy="763587"/>
          </a:xfrm>
          <a:prstGeom prst="roundRect">
            <a:avLst>
              <a:gd name="adj" fmla="val 16667"/>
            </a:avLst>
          </a:prstGeom>
          <a:solidFill>
            <a:schemeClr val="accent5">
              <a:lumMod val="60000"/>
              <a:lumOff val="40000"/>
            </a:schemeClr>
          </a:solidFill>
          <a:ln w="9525">
            <a:solidFill>
              <a:schemeClr val="tx1"/>
            </a:solidFill>
            <a:round/>
            <a:headEnd/>
            <a:tailEnd/>
          </a:ln>
        </p:spPr>
        <p:txBody>
          <a:bodyPr wrap="none" anchor="ctr"/>
          <a:lstStyle/>
          <a:p>
            <a:pPr algn="ctr" defTabSz="914400"/>
            <a:endParaRPr lang="en-GB">
              <a:solidFill>
                <a:schemeClr val="bg1"/>
              </a:solidFill>
            </a:endParaRPr>
          </a:p>
        </p:txBody>
      </p:sp>
      <p:sp>
        <p:nvSpPr>
          <p:cNvPr id="20501" name="Text Box 14"/>
          <p:cNvSpPr txBox="1">
            <a:spLocks noChangeArrowheads="1"/>
          </p:cNvSpPr>
          <p:nvPr/>
        </p:nvSpPr>
        <p:spPr bwMode="auto">
          <a:xfrm>
            <a:off x="6956425" y="4838700"/>
            <a:ext cx="1335088" cy="581025"/>
          </a:xfrm>
          <a:prstGeom prst="rect">
            <a:avLst/>
          </a:prstGeom>
          <a:noFill/>
          <a:ln w="12700">
            <a:noFill/>
            <a:miter lim="800000"/>
            <a:headEnd/>
            <a:tailEnd/>
          </a:ln>
        </p:spPr>
        <p:txBody>
          <a:bodyPr>
            <a:spAutoFit/>
          </a:bodyPr>
          <a:lstStyle/>
          <a:p>
            <a:pPr algn="ctr" eaLnBrk="0" hangingPunct="0">
              <a:spcBef>
                <a:spcPct val="50000"/>
              </a:spcBef>
            </a:pPr>
            <a:r>
              <a:rPr lang="en-US" sz="1600" b="1" dirty="0">
                <a:solidFill>
                  <a:schemeClr val="bg1"/>
                </a:solidFill>
              </a:rPr>
              <a:t>ADD** </a:t>
            </a:r>
            <a:r>
              <a:rPr lang="en-US" sz="1600" b="1" dirty="0" err="1">
                <a:solidFill>
                  <a:schemeClr val="bg1"/>
                </a:solidFill>
              </a:rPr>
              <a:t>MetMAb</a:t>
            </a:r>
            <a:endParaRPr lang="en-US" sz="1600" b="1" dirty="0">
              <a:solidFill>
                <a:schemeClr val="bg1"/>
              </a:solidFill>
            </a:endParaRPr>
          </a:p>
        </p:txBody>
      </p:sp>
      <p:sp>
        <p:nvSpPr>
          <p:cNvPr id="20502" name="Text Box 19"/>
          <p:cNvSpPr txBox="1">
            <a:spLocks noChangeArrowheads="1"/>
          </p:cNvSpPr>
          <p:nvPr/>
        </p:nvSpPr>
        <p:spPr bwMode="auto">
          <a:xfrm>
            <a:off x="6781800" y="4267200"/>
            <a:ext cx="1657350" cy="369332"/>
          </a:xfrm>
          <a:prstGeom prst="rect">
            <a:avLst/>
          </a:prstGeom>
          <a:noFill/>
          <a:ln w="9525">
            <a:noFill/>
            <a:miter lim="800000"/>
            <a:headEnd/>
            <a:tailEnd/>
          </a:ln>
        </p:spPr>
        <p:txBody>
          <a:bodyPr>
            <a:spAutoFit/>
          </a:bodyPr>
          <a:lstStyle/>
          <a:p>
            <a:pPr algn="ctr" eaLnBrk="0" hangingPunct="0"/>
            <a:r>
              <a:rPr lang="en-US" b="1" dirty="0" smtClean="0"/>
              <a:t>PD</a:t>
            </a:r>
            <a:endParaRPr lang="en-US" b="1" dirty="0"/>
          </a:p>
        </p:txBody>
      </p:sp>
      <p:sp>
        <p:nvSpPr>
          <p:cNvPr id="20503" name="TextBox 33"/>
          <p:cNvSpPr txBox="1">
            <a:spLocks noChangeArrowheads="1"/>
          </p:cNvSpPr>
          <p:nvPr/>
        </p:nvSpPr>
        <p:spPr bwMode="auto">
          <a:xfrm>
            <a:off x="7312025" y="5551488"/>
            <a:ext cx="654897" cy="369332"/>
          </a:xfrm>
          <a:prstGeom prst="rect">
            <a:avLst/>
          </a:prstGeom>
          <a:noFill/>
          <a:ln w="9525">
            <a:noFill/>
            <a:miter lim="800000"/>
            <a:headEnd/>
            <a:tailEnd/>
          </a:ln>
        </p:spPr>
        <p:txBody>
          <a:bodyPr wrap="none">
            <a:spAutoFit/>
          </a:bodyPr>
          <a:lstStyle/>
          <a:p>
            <a:pPr defTabSz="914400"/>
            <a:r>
              <a:rPr lang="en-US"/>
              <a:t>n=27</a:t>
            </a:r>
          </a:p>
        </p:txBody>
      </p:sp>
      <p:sp>
        <p:nvSpPr>
          <p:cNvPr id="20504" name="Text Box 8"/>
          <p:cNvSpPr txBox="1">
            <a:spLocks noChangeArrowheads="1"/>
          </p:cNvSpPr>
          <p:nvPr/>
        </p:nvSpPr>
        <p:spPr bwMode="auto">
          <a:xfrm>
            <a:off x="304800" y="3505200"/>
            <a:ext cx="3924300" cy="2435538"/>
          </a:xfrm>
          <a:prstGeom prst="rect">
            <a:avLst/>
          </a:prstGeom>
          <a:noFill/>
          <a:ln w="12700">
            <a:noFill/>
            <a:miter lim="800000"/>
            <a:headEnd/>
            <a:tailEnd/>
          </a:ln>
        </p:spPr>
        <p:txBody>
          <a:bodyPr wrap="square">
            <a:spAutoFit/>
          </a:bodyPr>
          <a:lstStyle/>
          <a:p>
            <a:pPr marL="174625" indent="-174625" eaLnBrk="0" hangingPunct="0">
              <a:lnSpc>
                <a:spcPct val="90000"/>
              </a:lnSpc>
              <a:spcBef>
                <a:spcPct val="10000"/>
              </a:spcBef>
              <a:spcAft>
                <a:spcPct val="10000"/>
              </a:spcAft>
            </a:pPr>
            <a:r>
              <a:rPr lang="en-US" sz="1600" b="1" dirty="0"/>
              <a:t>Co-primary objectives:</a:t>
            </a:r>
          </a:p>
          <a:p>
            <a:pPr marL="174625" indent="-174625" eaLnBrk="0" hangingPunct="0">
              <a:lnSpc>
                <a:spcPct val="90000"/>
              </a:lnSpc>
              <a:spcBef>
                <a:spcPct val="10000"/>
              </a:spcBef>
              <a:spcAft>
                <a:spcPct val="10000"/>
              </a:spcAft>
              <a:buClr>
                <a:schemeClr val="bg1"/>
              </a:buClr>
              <a:buFontTx/>
              <a:buChar char="•"/>
            </a:pPr>
            <a:r>
              <a:rPr lang="en-US" sz="1600" dirty="0"/>
              <a:t>PFS in ‘Met Diagnostic</a:t>
            </a:r>
            <a:br>
              <a:rPr lang="en-US" sz="1600" dirty="0"/>
            </a:br>
            <a:r>
              <a:rPr lang="en-US" sz="1600" dirty="0"/>
              <a:t>Positive’ patients (</a:t>
            </a:r>
            <a:r>
              <a:rPr lang="en-US" sz="1600" dirty="0" err="1"/>
              <a:t>est</a:t>
            </a:r>
            <a:r>
              <a:rPr lang="en-US" sz="1600" dirty="0"/>
              <a:t> 50%)</a:t>
            </a:r>
          </a:p>
          <a:p>
            <a:pPr marL="174625" indent="-174625" eaLnBrk="0" hangingPunct="0">
              <a:lnSpc>
                <a:spcPct val="90000"/>
              </a:lnSpc>
              <a:spcBef>
                <a:spcPct val="10000"/>
              </a:spcBef>
              <a:spcAft>
                <a:spcPct val="10000"/>
              </a:spcAft>
              <a:buClr>
                <a:schemeClr val="bg1"/>
              </a:buClr>
              <a:buFontTx/>
              <a:buChar char="•"/>
            </a:pPr>
            <a:r>
              <a:rPr lang="en-US" sz="1600" dirty="0"/>
              <a:t>PFS in overall ITT population  </a:t>
            </a:r>
          </a:p>
          <a:p>
            <a:pPr marL="174625" indent="-174625" eaLnBrk="0" hangingPunct="0">
              <a:lnSpc>
                <a:spcPct val="90000"/>
              </a:lnSpc>
              <a:spcBef>
                <a:spcPct val="10000"/>
              </a:spcBef>
              <a:spcAft>
                <a:spcPct val="10000"/>
              </a:spcAft>
              <a:buClr>
                <a:srgbClr val="294F2D"/>
              </a:buClr>
              <a:buFont typeface="Wingdings" charset="2"/>
              <a:buNone/>
            </a:pPr>
            <a:r>
              <a:rPr lang="en-US" sz="1600" b="1" dirty="0"/>
              <a:t>Other key objectives:</a:t>
            </a:r>
          </a:p>
          <a:p>
            <a:pPr marL="174625" indent="-174625" eaLnBrk="0" hangingPunct="0">
              <a:lnSpc>
                <a:spcPct val="90000"/>
              </a:lnSpc>
              <a:spcBef>
                <a:spcPct val="10000"/>
              </a:spcBef>
              <a:spcAft>
                <a:spcPct val="10000"/>
              </a:spcAft>
              <a:buClr>
                <a:schemeClr val="bg1"/>
              </a:buClr>
              <a:buFontTx/>
              <a:buChar char="•"/>
            </a:pPr>
            <a:r>
              <a:rPr lang="en-US" sz="1600" dirty="0"/>
              <a:t>OS in ‘Met Diagnostic Positive’ patients</a:t>
            </a:r>
          </a:p>
          <a:p>
            <a:pPr marL="174625" indent="-174625" eaLnBrk="0" hangingPunct="0">
              <a:lnSpc>
                <a:spcPct val="90000"/>
              </a:lnSpc>
              <a:spcBef>
                <a:spcPct val="10000"/>
              </a:spcBef>
              <a:spcAft>
                <a:spcPct val="10000"/>
              </a:spcAft>
              <a:buClr>
                <a:schemeClr val="bg1"/>
              </a:buClr>
              <a:buFontTx/>
              <a:buChar char="•"/>
            </a:pPr>
            <a:r>
              <a:rPr lang="en-US" sz="1600" dirty="0"/>
              <a:t>OS in overall ITT patients </a:t>
            </a:r>
          </a:p>
          <a:p>
            <a:pPr marL="174625" indent="-174625" eaLnBrk="0" hangingPunct="0">
              <a:lnSpc>
                <a:spcPct val="90000"/>
              </a:lnSpc>
              <a:spcBef>
                <a:spcPct val="10000"/>
              </a:spcBef>
              <a:spcAft>
                <a:spcPct val="10000"/>
              </a:spcAft>
              <a:buClr>
                <a:schemeClr val="bg1"/>
              </a:buClr>
              <a:buFontTx/>
              <a:buChar char="•"/>
            </a:pPr>
            <a:r>
              <a:rPr lang="en-US" sz="1600" dirty="0"/>
              <a:t>Overall response rate</a:t>
            </a:r>
          </a:p>
          <a:p>
            <a:pPr marL="174625" indent="-174625" eaLnBrk="0" hangingPunct="0">
              <a:lnSpc>
                <a:spcPct val="90000"/>
              </a:lnSpc>
              <a:spcBef>
                <a:spcPct val="10000"/>
              </a:spcBef>
              <a:spcAft>
                <a:spcPct val="10000"/>
              </a:spcAft>
              <a:buClr>
                <a:schemeClr val="bg1"/>
              </a:buClr>
              <a:buFontTx/>
              <a:buChar char="•"/>
            </a:pPr>
            <a:r>
              <a:rPr lang="en-US" sz="1600" dirty="0"/>
              <a:t>Safety/tolerability</a:t>
            </a:r>
          </a:p>
        </p:txBody>
      </p:sp>
      <p:sp>
        <p:nvSpPr>
          <p:cNvPr id="20506" name="Text Box 16"/>
          <p:cNvSpPr txBox="1">
            <a:spLocks noChangeArrowheads="1"/>
          </p:cNvSpPr>
          <p:nvPr/>
        </p:nvSpPr>
        <p:spPr bwMode="auto">
          <a:xfrm>
            <a:off x="3762375" y="1960563"/>
            <a:ext cx="2081213" cy="1155700"/>
          </a:xfrm>
          <a:prstGeom prst="rect">
            <a:avLst/>
          </a:prstGeom>
          <a:noFill/>
          <a:ln w="9525">
            <a:noFill/>
            <a:miter lim="800000"/>
            <a:headEnd/>
            <a:tailEnd/>
          </a:ln>
        </p:spPr>
        <p:txBody>
          <a:bodyPr>
            <a:spAutoFit/>
          </a:bodyPr>
          <a:lstStyle/>
          <a:p>
            <a:pPr marL="174625" indent="-174625" eaLnBrk="0" hangingPunct="0">
              <a:spcAft>
                <a:spcPct val="40000"/>
              </a:spcAft>
            </a:pPr>
            <a:r>
              <a:rPr lang="en-US" sz="1400" b="1">
                <a:solidFill>
                  <a:schemeClr val="bg1"/>
                </a:solidFill>
              </a:rPr>
              <a:t>Stratification factors: </a:t>
            </a:r>
          </a:p>
          <a:p>
            <a:pPr marL="174625" indent="-174625" eaLnBrk="0" hangingPunct="0">
              <a:spcAft>
                <a:spcPct val="30000"/>
              </a:spcAft>
              <a:buClr>
                <a:schemeClr val="bg1"/>
              </a:buClr>
              <a:buFontTx/>
              <a:buChar char="•"/>
            </a:pPr>
            <a:r>
              <a:rPr lang="en-US" sz="1400">
                <a:solidFill>
                  <a:schemeClr val="bg1"/>
                </a:solidFill>
              </a:rPr>
              <a:t>Tobacco history </a:t>
            </a:r>
          </a:p>
          <a:p>
            <a:pPr marL="174625" indent="-174625" eaLnBrk="0" hangingPunct="0">
              <a:spcAft>
                <a:spcPct val="30000"/>
              </a:spcAft>
              <a:buClr>
                <a:schemeClr val="bg1"/>
              </a:buClr>
              <a:buFontTx/>
              <a:buChar char="•"/>
            </a:pPr>
            <a:r>
              <a:rPr lang="en-US" sz="1400">
                <a:solidFill>
                  <a:schemeClr val="bg1"/>
                </a:solidFill>
              </a:rPr>
              <a:t>Performance status </a:t>
            </a:r>
          </a:p>
          <a:p>
            <a:pPr marL="174625" indent="-174625" eaLnBrk="0" hangingPunct="0">
              <a:spcAft>
                <a:spcPct val="30000"/>
              </a:spcAft>
              <a:buClr>
                <a:schemeClr val="bg1"/>
              </a:buClr>
              <a:buFontTx/>
              <a:buChar char="•"/>
            </a:pPr>
            <a:r>
              <a:rPr lang="en-US" sz="1400">
                <a:solidFill>
                  <a:schemeClr val="bg1"/>
                </a:solidFill>
              </a:rPr>
              <a:t>Histology</a:t>
            </a:r>
          </a:p>
        </p:txBody>
      </p:sp>
      <p:sp>
        <p:nvSpPr>
          <p:cNvPr id="4" name="TextBox 3"/>
          <p:cNvSpPr txBox="1"/>
          <p:nvPr/>
        </p:nvSpPr>
        <p:spPr>
          <a:xfrm>
            <a:off x="5257800" y="6400800"/>
            <a:ext cx="3757271" cy="369332"/>
          </a:xfrm>
          <a:prstGeom prst="rect">
            <a:avLst/>
          </a:prstGeom>
          <a:noFill/>
        </p:spPr>
        <p:txBody>
          <a:bodyPr wrap="none" rtlCol="0">
            <a:spAutoFit/>
          </a:bodyPr>
          <a:lstStyle/>
          <a:p>
            <a:r>
              <a:rPr lang="en-US" dirty="0" err="1" smtClean="0"/>
              <a:t>Spigel</a:t>
            </a:r>
            <a:r>
              <a:rPr lang="en-US" dirty="0" smtClean="0"/>
              <a:t> DR </a:t>
            </a:r>
            <a:r>
              <a:rPr lang="en-US" dirty="0"/>
              <a:t>et al.</a:t>
            </a:r>
            <a:r>
              <a:rPr lang="en-US" dirty="0" smtClean="0"/>
              <a:t> Abs #7505, ASCO 2011</a:t>
            </a:r>
            <a:endParaRPr lang="en-US" dirty="0"/>
          </a:p>
        </p:txBody>
      </p:sp>
      <p:sp>
        <p:nvSpPr>
          <p:cNvPr id="5" name="TextBox 4"/>
          <p:cNvSpPr txBox="1"/>
          <p:nvPr/>
        </p:nvSpPr>
        <p:spPr>
          <a:xfrm>
            <a:off x="152400" y="6029980"/>
            <a:ext cx="8077200" cy="523220"/>
          </a:xfrm>
          <a:prstGeom prst="rect">
            <a:avLst/>
          </a:prstGeom>
          <a:noFill/>
        </p:spPr>
        <p:txBody>
          <a:bodyPr wrap="square" rtlCol="0">
            <a:spAutoFit/>
          </a:bodyPr>
          <a:lstStyle/>
          <a:p>
            <a:r>
              <a:rPr lang="en-US" sz="1400" dirty="0"/>
              <a:t>* 128 patients with NSCLC enrolled from 3/2009 to 3/2010 plus 9 patients with SCC enrolled through 8/2010</a:t>
            </a:r>
          </a:p>
          <a:p>
            <a:r>
              <a:rPr lang="en-US" sz="1400" dirty="0"/>
              <a:t>** Must be eligible to be treated with </a:t>
            </a:r>
            <a:r>
              <a:rPr lang="en-US" sz="1400" dirty="0" err="1"/>
              <a:t>MetMAb</a:t>
            </a:r>
            <a:endParaRPr lang="en-US" sz="1400"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13"/>
          <p:cNvSpPr txBox="1">
            <a:spLocks noChangeArrowheads="1"/>
          </p:cNvSpPr>
          <p:nvPr/>
        </p:nvSpPr>
        <p:spPr bwMode="auto">
          <a:xfrm>
            <a:off x="6530975" y="2228850"/>
            <a:ext cx="1158875" cy="457200"/>
          </a:xfrm>
          <a:prstGeom prst="rect">
            <a:avLst/>
          </a:prstGeom>
          <a:noFill/>
          <a:ln w="9525">
            <a:noFill/>
            <a:miter lim="800000"/>
            <a:headEnd/>
            <a:tailEnd/>
          </a:ln>
        </p:spPr>
        <p:txBody>
          <a:bodyPr>
            <a:spAutoFit/>
          </a:bodyPr>
          <a:lstStyle/>
          <a:p>
            <a:pPr algn="ctr"/>
            <a:r>
              <a:rPr lang="en-US" sz="1200" b="1" dirty="0">
                <a:solidFill>
                  <a:srgbClr val="FFFF00"/>
                </a:solidFill>
              </a:rPr>
              <a:t>Met </a:t>
            </a:r>
            <a:r>
              <a:rPr lang="en-US" sz="1200" b="1" dirty="0" err="1">
                <a:solidFill>
                  <a:srgbClr val="FFFF00"/>
                </a:solidFill>
              </a:rPr>
              <a:t>Dx</a:t>
            </a:r>
            <a:r>
              <a:rPr lang="en-US" sz="1200" b="1" dirty="0">
                <a:solidFill>
                  <a:srgbClr val="FFFF00"/>
                </a:solidFill>
              </a:rPr>
              <a:t> Negative</a:t>
            </a:r>
          </a:p>
        </p:txBody>
      </p:sp>
      <p:sp>
        <p:nvSpPr>
          <p:cNvPr id="22531" name="Rectangle 15"/>
          <p:cNvSpPr>
            <a:spLocks noChangeArrowheads="1"/>
          </p:cNvSpPr>
          <p:nvPr/>
        </p:nvSpPr>
        <p:spPr bwMode="auto">
          <a:xfrm>
            <a:off x="307975" y="2306638"/>
            <a:ext cx="5330825" cy="1185862"/>
          </a:xfrm>
          <a:prstGeom prst="rect">
            <a:avLst/>
          </a:prstGeom>
          <a:solidFill>
            <a:srgbClr val="EAEAEA"/>
          </a:solidFill>
          <a:ln w="6350">
            <a:solidFill>
              <a:schemeClr val="accent1"/>
            </a:solidFill>
            <a:round/>
            <a:headEnd/>
            <a:tailEnd/>
          </a:ln>
        </p:spPr>
        <p:txBody>
          <a:bodyPr lIns="90000" tIns="46800" rIns="90000" bIns="46800"/>
          <a:lstStyle/>
          <a:p>
            <a:pPr marL="457200" indent="-457200" defTabSz="914400" eaLnBrk="0" hangingPunct="0">
              <a:lnSpc>
                <a:spcPct val="125000"/>
              </a:lnSpc>
              <a:spcBef>
                <a:spcPct val="45000"/>
              </a:spcBef>
            </a:pPr>
            <a:endParaRPr lang="en-GB" sz="2000"/>
          </a:p>
        </p:txBody>
      </p:sp>
      <p:sp>
        <p:nvSpPr>
          <p:cNvPr id="22532" name="Rectangle 16"/>
          <p:cNvSpPr>
            <a:spLocks noChangeArrowheads="1"/>
          </p:cNvSpPr>
          <p:nvPr/>
        </p:nvSpPr>
        <p:spPr bwMode="auto">
          <a:xfrm>
            <a:off x="307975" y="3592513"/>
            <a:ext cx="5330825" cy="1185862"/>
          </a:xfrm>
          <a:prstGeom prst="rect">
            <a:avLst/>
          </a:prstGeom>
          <a:solidFill>
            <a:srgbClr val="EAEAEA"/>
          </a:solidFill>
          <a:ln w="6350">
            <a:solidFill>
              <a:schemeClr val="bg2"/>
            </a:solidFill>
            <a:round/>
            <a:headEnd/>
            <a:tailEnd/>
          </a:ln>
        </p:spPr>
        <p:txBody>
          <a:bodyPr lIns="90000" tIns="46800" rIns="90000" bIns="46800"/>
          <a:lstStyle/>
          <a:p>
            <a:pPr marL="457200" indent="-457200" defTabSz="914400" eaLnBrk="0" hangingPunct="0">
              <a:lnSpc>
                <a:spcPct val="125000"/>
              </a:lnSpc>
              <a:spcBef>
                <a:spcPct val="45000"/>
              </a:spcBef>
            </a:pPr>
            <a:endParaRPr lang="en-GB" sz="2000"/>
          </a:p>
        </p:txBody>
      </p:sp>
      <p:sp>
        <p:nvSpPr>
          <p:cNvPr id="22533" name="Rectangle 5"/>
          <p:cNvSpPr>
            <a:spLocks noGrp="1"/>
          </p:cNvSpPr>
          <p:nvPr>
            <p:ph type="title"/>
          </p:nvPr>
        </p:nvSpPr>
        <p:spPr>
          <a:xfrm>
            <a:off x="457200" y="76200"/>
            <a:ext cx="8229600" cy="1143000"/>
          </a:xfrm>
        </p:spPr>
        <p:txBody>
          <a:bodyPr/>
          <a:lstStyle/>
          <a:p>
            <a:r>
              <a:rPr lang="en-US" sz="3200" b="1" dirty="0" smtClean="0">
                <a:solidFill>
                  <a:srgbClr val="FFFF00"/>
                </a:solidFill>
              </a:rPr>
              <a:t>Development of Met IHC for use as a companion diagnostic</a:t>
            </a:r>
          </a:p>
        </p:txBody>
      </p:sp>
      <p:sp>
        <p:nvSpPr>
          <p:cNvPr id="22534" name="Rectangle 6"/>
          <p:cNvSpPr>
            <a:spLocks noGrp="1"/>
          </p:cNvSpPr>
          <p:nvPr>
            <p:ph type="body" idx="1"/>
          </p:nvPr>
        </p:nvSpPr>
        <p:spPr>
          <a:xfrm>
            <a:off x="266700" y="1185863"/>
            <a:ext cx="8420100" cy="1273175"/>
          </a:xfrm>
        </p:spPr>
        <p:txBody>
          <a:bodyPr/>
          <a:lstStyle/>
          <a:p>
            <a:pPr>
              <a:spcBef>
                <a:spcPct val="10000"/>
              </a:spcBef>
            </a:pPr>
            <a:r>
              <a:rPr lang="en-US" sz="1600" dirty="0" smtClean="0"/>
              <a:t>Technical metrics</a:t>
            </a:r>
          </a:p>
          <a:p>
            <a:pPr lvl="1">
              <a:spcBef>
                <a:spcPct val="10000"/>
              </a:spcBef>
            </a:pPr>
            <a:r>
              <a:rPr lang="en-US" sz="1400" dirty="0" smtClean="0">
                <a:ea typeface="ＭＳ Ｐゴシック" pitchFamily="34" charset="-128"/>
              </a:rPr>
              <a:t>Tissue was obtained from </a:t>
            </a:r>
            <a:r>
              <a:rPr lang="en-US" sz="1400" b="1" dirty="0" smtClean="0">
                <a:ea typeface="ＭＳ Ｐゴシック" pitchFamily="34" charset="-128"/>
              </a:rPr>
              <a:t>100%</a:t>
            </a:r>
            <a:r>
              <a:rPr lang="en-US" sz="1400" dirty="0" smtClean="0">
                <a:ea typeface="ＭＳ Ｐゴシック" pitchFamily="34" charset="-128"/>
              </a:rPr>
              <a:t> of patients.</a:t>
            </a:r>
          </a:p>
          <a:p>
            <a:pPr lvl="1">
              <a:spcBef>
                <a:spcPct val="10000"/>
              </a:spcBef>
            </a:pPr>
            <a:r>
              <a:rPr lang="en-US" sz="1400" b="1" dirty="0" smtClean="0">
                <a:ea typeface="ＭＳ Ｐゴシック" pitchFamily="34" charset="-128"/>
              </a:rPr>
              <a:t>95%</a:t>
            </a:r>
            <a:r>
              <a:rPr lang="en-US" sz="1400" dirty="0" smtClean="0">
                <a:ea typeface="ＭＳ Ｐゴシック" pitchFamily="34" charset="-128"/>
              </a:rPr>
              <a:t> of patients had adequate tissue for evaluation of Met by IHC</a:t>
            </a:r>
          </a:p>
          <a:p>
            <a:pPr>
              <a:spcBef>
                <a:spcPct val="10000"/>
              </a:spcBef>
            </a:pPr>
            <a:r>
              <a:rPr lang="en-US" sz="1600" dirty="0" smtClean="0"/>
              <a:t>Intensity of Met IHC staining on NSCLC tumor cells scored in 4 categories</a:t>
            </a:r>
          </a:p>
        </p:txBody>
      </p:sp>
      <p:sp>
        <p:nvSpPr>
          <p:cNvPr id="22535" name="Rectangle 7"/>
          <p:cNvSpPr>
            <a:spLocks/>
          </p:cNvSpPr>
          <p:nvPr/>
        </p:nvSpPr>
        <p:spPr bwMode="auto">
          <a:xfrm>
            <a:off x="236538" y="4948238"/>
            <a:ext cx="8420100" cy="1014412"/>
          </a:xfrm>
          <a:prstGeom prst="rect">
            <a:avLst/>
          </a:prstGeom>
          <a:noFill/>
          <a:ln w="9525">
            <a:noFill/>
            <a:miter lim="800000"/>
            <a:headEnd/>
            <a:tailEnd/>
          </a:ln>
        </p:spPr>
        <p:txBody>
          <a:bodyPr/>
          <a:lstStyle/>
          <a:p>
            <a:pPr marL="342900" indent="-342900" eaLnBrk="0" hangingPunct="0">
              <a:buFont typeface="Arial" charset="0"/>
              <a:buChar char="•"/>
            </a:pPr>
            <a:r>
              <a:rPr lang="en-US" sz="1600" dirty="0"/>
              <a:t>Met diagnostic status was assessed after randomization </a:t>
            </a:r>
            <a:r>
              <a:rPr lang="en-US" sz="1600" b="1" dirty="0"/>
              <a:t>and</a:t>
            </a:r>
            <a:r>
              <a:rPr lang="en-US" sz="1600" dirty="0"/>
              <a:t> prior to </a:t>
            </a:r>
            <a:r>
              <a:rPr lang="en-US" sz="1600" dirty="0" err="1"/>
              <a:t>unblinding</a:t>
            </a:r>
            <a:endParaRPr lang="en-US" sz="1600" dirty="0"/>
          </a:p>
          <a:p>
            <a:pPr marL="742950" lvl="1" indent="-285750" eaLnBrk="0" hangingPunct="0">
              <a:buFont typeface="Arial" charset="0"/>
              <a:buChar char="–"/>
            </a:pPr>
            <a:r>
              <a:rPr lang="en-US" sz="1400" dirty="0"/>
              <a:t>‘</a:t>
            </a:r>
            <a:r>
              <a:rPr lang="en-US" sz="1400" b="1" dirty="0"/>
              <a:t>Met </a:t>
            </a:r>
            <a:r>
              <a:rPr lang="en-US" sz="1400" b="1" dirty="0" smtClean="0"/>
              <a:t>Diagnostic-Positive</a:t>
            </a:r>
            <a:r>
              <a:rPr lang="en-US" sz="1400" dirty="0"/>
              <a:t>’ was defined as majority (≥50%) of tumor cells with moderate or strong staining intensity</a:t>
            </a:r>
          </a:p>
          <a:p>
            <a:pPr marL="342900" indent="-342900" eaLnBrk="0" hangingPunct="0">
              <a:buFont typeface="Arial" charset="0"/>
              <a:buNone/>
            </a:pPr>
            <a:r>
              <a:rPr lang="en-US" sz="1600" b="1" dirty="0"/>
              <a:t>52%</a:t>
            </a:r>
            <a:r>
              <a:rPr lang="en-US" sz="1600" dirty="0"/>
              <a:t> patients enrolled were ‘Met </a:t>
            </a:r>
            <a:r>
              <a:rPr lang="en-US" sz="1600" dirty="0" smtClean="0"/>
              <a:t>Diagnostic-Positive</a:t>
            </a:r>
            <a:r>
              <a:rPr lang="en-US" sz="1600" dirty="0"/>
              <a:t>’</a:t>
            </a:r>
            <a:endParaRPr lang="en-GB" sz="1600" dirty="0"/>
          </a:p>
        </p:txBody>
      </p:sp>
      <p:pic>
        <p:nvPicPr>
          <p:cNvPr id="22536" name="Picture 16"/>
          <p:cNvPicPr>
            <a:picLocks noChangeAspect="1"/>
          </p:cNvPicPr>
          <p:nvPr/>
        </p:nvPicPr>
        <p:blipFill>
          <a:blip r:embed="rId3" cstate="print"/>
          <a:srcRect l="1334" t="52940" r="1334"/>
          <a:stretch>
            <a:fillRect/>
          </a:stretch>
        </p:blipFill>
        <p:spPr bwMode="auto">
          <a:xfrm>
            <a:off x="1466850" y="3646488"/>
            <a:ext cx="4114800" cy="1117600"/>
          </a:xfrm>
          <a:prstGeom prst="rect">
            <a:avLst/>
          </a:prstGeom>
          <a:noFill/>
          <a:ln w="9525">
            <a:noFill/>
            <a:miter lim="800000"/>
            <a:headEnd/>
            <a:tailEnd/>
          </a:ln>
        </p:spPr>
      </p:pic>
      <p:pic>
        <p:nvPicPr>
          <p:cNvPr id="22537" name="Picture 17"/>
          <p:cNvPicPr>
            <a:picLocks noChangeAspect="1"/>
          </p:cNvPicPr>
          <p:nvPr/>
        </p:nvPicPr>
        <p:blipFill>
          <a:blip r:embed="rId4" cstate="print"/>
          <a:srcRect t="7059" r="1334" b="47060"/>
          <a:stretch>
            <a:fillRect/>
          </a:stretch>
        </p:blipFill>
        <p:spPr bwMode="auto">
          <a:xfrm>
            <a:off x="1466850" y="2362200"/>
            <a:ext cx="4119563" cy="1076325"/>
          </a:xfrm>
          <a:prstGeom prst="rect">
            <a:avLst/>
          </a:prstGeom>
          <a:noFill/>
          <a:ln w="9525">
            <a:noFill/>
            <a:miter lim="800000"/>
            <a:headEnd/>
            <a:tailEnd/>
          </a:ln>
        </p:spPr>
      </p:pic>
      <p:sp>
        <p:nvSpPr>
          <p:cNvPr id="22538" name="TextBox 18"/>
          <p:cNvSpPr txBox="1">
            <a:spLocks noChangeArrowheads="1"/>
          </p:cNvSpPr>
          <p:nvPr/>
        </p:nvSpPr>
        <p:spPr bwMode="auto">
          <a:xfrm>
            <a:off x="1558925" y="2371725"/>
            <a:ext cx="1066800" cy="274638"/>
          </a:xfrm>
          <a:prstGeom prst="rect">
            <a:avLst/>
          </a:prstGeom>
          <a:solidFill>
            <a:srgbClr val="FFFFFF"/>
          </a:solidFill>
          <a:ln w="9525">
            <a:noFill/>
            <a:miter lim="800000"/>
            <a:headEnd/>
            <a:tailEnd/>
          </a:ln>
        </p:spPr>
        <p:txBody>
          <a:bodyPr wrap="none">
            <a:spAutoFit/>
          </a:bodyPr>
          <a:lstStyle/>
          <a:p>
            <a:pPr defTabSz="914400" eaLnBrk="0" hangingPunct="0">
              <a:spcBef>
                <a:spcPct val="50000"/>
              </a:spcBef>
            </a:pPr>
            <a:r>
              <a:rPr lang="en-US" sz="1200" b="1">
                <a:solidFill>
                  <a:srgbClr val="000000"/>
                </a:solidFill>
                <a:latin typeface="Imago" charset="0"/>
              </a:rPr>
              <a:t>Negative (0)</a:t>
            </a:r>
          </a:p>
        </p:txBody>
      </p:sp>
      <p:sp>
        <p:nvSpPr>
          <p:cNvPr id="22539" name="TextBox 19"/>
          <p:cNvSpPr txBox="1">
            <a:spLocks noChangeArrowheads="1"/>
          </p:cNvSpPr>
          <p:nvPr/>
        </p:nvSpPr>
        <p:spPr bwMode="auto">
          <a:xfrm>
            <a:off x="3595688" y="2371725"/>
            <a:ext cx="939800" cy="274638"/>
          </a:xfrm>
          <a:prstGeom prst="rect">
            <a:avLst/>
          </a:prstGeom>
          <a:solidFill>
            <a:srgbClr val="FFFFFF"/>
          </a:solidFill>
          <a:ln w="9525">
            <a:noFill/>
            <a:miter lim="800000"/>
            <a:headEnd/>
            <a:tailEnd/>
          </a:ln>
        </p:spPr>
        <p:txBody>
          <a:bodyPr wrap="none">
            <a:spAutoFit/>
          </a:bodyPr>
          <a:lstStyle/>
          <a:p>
            <a:pPr defTabSz="914400" eaLnBrk="0" hangingPunct="0">
              <a:spcBef>
                <a:spcPct val="50000"/>
              </a:spcBef>
            </a:pPr>
            <a:r>
              <a:rPr lang="en-US" sz="1200" b="1">
                <a:solidFill>
                  <a:srgbClr val="000000"/>
                </a:solidFill>
                <a:latin typeface="Imago" charset="0"/>
              </a:rPr>
              <a:t>Weak (1+)</a:t>
            </a:r>
          </a:p>
        </p:txBody>
      </p:sp>
      <p:sp>
        <p:nvSpPr>
          <p:cNvPr id="22540" name="TextBox 20"/>
          <p:cNvSpPr txBox="1">
            <a:spLocks noChangeArrowheads="1"/>
          </p:cNvSpPr>
          <p:nvPr/>
        </p:nvSpPr>
        <p:spPr bwMode="auto">
          <a:xfrm>
            <a:off x="1501775" y="3657600"/>
            <a:ext cx="1231900" cy="274638"/>
          </a:xfrm>
          <a:prstGeom prst="rect">
            <a:avLst/>
          </a:prstGeom>
          <a:solidFill>
            <a:srgbClr val="FFFFFF"/>
          </a:solidFill>
          <a:ln w="9525">
            <a:noFill/>
            <a:miter lim="800000"/>
            <a:headEnd/>
            <a:tailEnd/>
          </a:ln>
        </p:spPr>
        <p:txBody>
          <a:bodyPr wrap="none">
            <a:spAutoFit/>
          </a:bodyPr>
          <a:lstStyle/>
          <a:p>
            <a:pPr defTabSz="914400" eaLnBrk="0" hangingPunct="0">
              <a:spcBef>
                <a:spcPct val="50000"/>
              </a:spcBef>
            </a:pPr>
            <a:r>
              <a:rPr lang="en-US" sz="1200" b="1">
                <a:solidFill>
                  <a:srgbClr val="000000"/>
                </a:solidFill>
                <a:latin typeface="Imago" charset="0"/>
              </a:rPr>
              <a:t>Moderate (2+)</a:t>
            </a:r>
          </a:p>
        </p:txBody>
      </p:sp>
      <p:sp>
        <p:nvSpPr>
          <p:cNvPr id="22541" name="TextBox 21"/>
          <p:cNvSpPr txBox="1">
            <a:spLocks noChangeArrowheads="1"/>
          </p:cNvSpPr>
          <p:nvPr/>
        </p:nvSpPr>
        <p:spPr bwMode="auto">
          <a:xfrm>
            <a:off x="3595688" y="3657600"/>
            <a:ext cx="1012825" cy="274638"/>
          </a:xfrm>
          <a:prstGeom prst="rect">
            <a:avLst/>
          </a:prstGeom>
          <a:solidFill>
            <a:srgbClr val="FFFFFF"/>
          </a:solidFill>
          <a:ln w="9525">
            <a:noFill/>
            <a:miter lim="800000"/>
            <a:headEnd/>
            <a:tailEnd/>
          </a:ln>
        </p:spPr>
        <p:txBody>
          <a:bodyPr wrap="none">
            <a:spAutoFit/>
          </a:bodyPr>
          <a:lstStyle/>
          <a:p>
            <a:pPr defTabSz="914400" eaLnBrk="0" hangingPunct="0">
              <a:spcBef>
                <a:spcPct val="50000"/>
              </a:spcBef>
            </a:pPr>
            <a:r>
              <a:rPr lang="en-US" sz="1200" b="1">
                <a:solidFill>
                  <a:srgbClr val="000000"/>
                </a:solidFill>
                <a:latin typeface="Imago" charset="0"/>
              </a:rPr>
              <a:t>Strong (3+)</a:t>
            </a:r>
          </a:p>
        </p:txBody>
      </p:sp>
      <p:sp>
        <p:nvSpPr>
          <p:cNvPr id="22542" name="TextBox 13"/>
          <p:cNvSpPr txBox="1">
            <a:spLocks noChangeArrowheads="1"/>
          </p:cNvSpPr>
          <p:nvPr/>
        </p:nvSpPr>
        <p:spPr bwMode="auto">
          <a:xfrm>
            <a:off x="307975" y="2578100"/>
            <a:ext cx="1158875" cy="581025"/>
          </a:xfrm>
          <a:prstGeom prst="rect">
            <a:avLst/>
          </a:prstGeom>
          <a:noFill/>
          <a:ln w="9525">
            <a:noFill/>
            <a:miter lim="800000"/>
            <a:headEnd/>
            <a:tailEnd/>
          </a:ln>
        </p:spPr>
        <p:txBody>
          <a:bodyPr>
            <a:spAutoFit/>
          </a:bodyPr>
          <a:lstStyle/>
          <a:p>
            <a:r>
              <a:rPr lang="en-US" sz="1600" b="1">
                <a:solidFill>
                  <a:schemeClr val="tx2"/>
                </a:solidFill>
              </a:rPr>
              <a:t>Met Dx Negative</a:t>
            </a:r>
          </a:p>
        </p:txBody>
      </p:sp>
      <p:sp>
        <p:nvSpPr>
          <p:cNvPr id="22543" name="TextBox 14"/>
          <p:cNvSpPr txBox="1">
            <a:spLocks noChangeArrowheads="1"/>
          </p:cNvSpPr>
          <p:nvPr/>
        </p:nvSpPr>
        <p:spPr bwMode="auto">
          <a:xfrm>
            <a:off x="307975" y="3865563"/>
            <a:ext cx="1158875" cy="581025"/>
          </a:xfrm>
          <a:prstGeom prst="rect">
            <a:avLst/>
          </a:prstGeom>
          <a:noFill/>
          <a:ln w="9525">
            <a:noFill/>
            <a:miter lim="800000"/>
            <a:headEnd/>
            <a:tailEnd/>
          </a:ln>
        </p:spPr>
        <p:txBody>
          <a:bodyPr>
            <a:spAutoFit/>
          </a:bodyPr>
          <a:lstStyle/>
          <a:p>
            <a:r>
              <a:rPr lang="en-US" sz="1600" b="1">
                <a:solidFill>
                  <a:srgbClr val="DAB600"/>
                </a:solidFill>
              </a:rPr>
              <a:t>Met Dx Positive</a:t>
            </a:r>
          </a:p>
        </p:txBody>
      </p:sp>
      <p:sp>
        <p:nvSpPr>
          <p:cNvPr id="22544" name="Rectangle 248"/>
          <p:cNvSpPr>
            <a:spLocks noChangeArrowheads="1"/>
          </p:cNvSpPr>
          <p:nvPr/>
        </p:nvSpPr>
        <p:spPr bwMode="auto">
          <a:xfrm>
            <a:off x="6918325" y="4745038"/>
            <a:ext cx="1252538" cy="212725"/>
          </a:xfrm>
          <a:prstGeom prst="rect">
            <a:avLst/>
          </a:prstGeom>
          <a:noFill/>
          <a:ln w="9525">
            <a:noFill/>
            <a:miter lim="800000"/>
            <a:headEnd/>
            <a:tailEnd/>
          </a:ln>
        </p:spPr>
        <p:txBody>
          <a:bodyPr wrap="none" lIns="0" tIns="0" rIns="0" bIns="0">
            <a:spAutoFit/>
          </a:bodyPr>
          <a:lstStyle/>
          <a:p>
            <a:pPr algn="ctr" defTabSz="914400"/>
            <a:r>
              <a:rPr lang="en-US" sz="1400" b="1">
                <a:solidFill>
                  <a:srgbClr val="FFFFFF"/>
                </a:solidFill>
              </a:rPr>
              <a:t>MET IHC score</a:t>
            </a:r>
            <a:endParaRPr lang="en-US" sz="1400" b="1"/>
          </a:p>
        </p:txBody>
      </p:sp>
      <p:sp>
        <p:nvSpPr>
          <p:cNvPr id="22545" name="Rectangle 250"/>
          <p:cNvSpPr>
            <a:spLocks noChangeArrowheads="1"/>
          </p:cNvSpPr>
          <p:nvPr/>
        </p:nvSpPr>
        <p:spPr bwMode="auto">
          <a:xfrm>
            <a:off x="7351713" y="4476750"/>
            <a:ext cx="98425" cy="212725"/>
          </a:xfrm>
          <a:prstGeom prst="rect">
            <a:avLst/>
          </a:prstGeom>
          <a:noFill/>
          <a:ln w="9525">
            <a:noFill/>
            <a:miter lim="800000"/>
            <a:headEnd/>
            <a:tailEnd/>
          </a:ln>
        </p:spPr>
        <p:txBody>
          <a:bodyPr wrap="none" lIns="0" tIns="0" rIns="0" bIns="0">
            <a:spAutoFit/>
          </a:bodyPr>
          <a:lstStyle/>
          <a:p>
            <a:pPr algn="ctr" defTabSz="914400"/>
            <a:r>
              <a:rPr lang="en-US" sz="1400" b="1">
                <a:solidFill>
                  <a:srgbClr val="FFFFFF"/>
                </a:solidFill>
              </a:rPr>
              <a:t>1</a:t>
            </a:r>
            <a:endParaRPr lang="en-US" sz="1400" b="1"/>
          </a:p>
        </p:txBody>
      </p:sp>
      <p:sp>
        <p:nvSpPr>
          <p:cNvPr id="22546" name="Rectangle 251"/>
          <p:cNvSpPr>
            <a:spLocks noChangeArrowheads="1"/>
          </p:cNvSpPr>
          <p:nvPr/>
        </p:nvSpPr>
        <p:spPr bwMode="auto">
          <a:xfrm>
            <a:off x="7920038" y="4476750"/>
            <a:ext cx="98425" cy="212725"/>
          </a:xfrm>
          <a:prstGeom prst="rect">
            <a:avLst/>
          </a:prstGeom>
          <a:noFill/>
          <a:ln w="9525">
            <a:noFill/>
            <a:miter lim="800000"/>
            <a:headEnd/>
            <a:tailEnd/>
          </a:ln>
        </p:spPr>
        <p:txBody>
          <a:bodyPr wrap="none" lIns="0" tIns="0" rIns="0" bIns="0">
            <a:spAutoFit/>
          </a:bodyPr>
          <a:lstStyle/>
          <a:p>
            <a:pPr algn="ctr" defTabSz="914400"/>
            <a:r>
              <a:rPr lang="en-US" sz="1400" b="1">
                <a:solidFill>
                  <a:srgbClr val="FFFFFF"/>
                </a:solidFill>
              </a:rPr>
              <a:t>2</a:t>
            </a:r>
            <a:endParaRPr lang="en-US" sz="1400" b="1"/>
          </a:p>
        </p:txBody>
      </p:sp>
      <p:sp>
        <p:nvSpPr>
          <p:cNvPr id="22547" name="Rectangle 252"/>
          <p:cNvSpPr>
            <a:spLocks noChangeArrowheads="1"/>
          </p:cNvSpPr>
          <p:nvPr/>
        </p:nvSpPr>
        <p:spPr bwMode="auto">
          <a:xfrm>
            <a:off x="8474075" y="4476750"/>
            <a:ext cx="98425" cy="212725"/>
          </a:xfrm>
          <a:prstGeom prst="rect">
            <a:avLst/>
          </a:prstGeom>
          <a:noFill/>
          <a:ln w="9525">
            <a:noFill/>
            <a:miter lim="800000"/>
            <a:headEnd/>
            <a:tailEnd/>
          </a:ln>
        </p:spPr>
        <p:txBody>
          <a:bodyPr wrap="none" lIns="0" tIns="0" rIns="0" bIns="0">
            <a:spAutoFit/>
          </a:bodyPr>
          <a:lstStyle/>
          <a:p>
            <a:pPr algn="ctr" defTabSz="914400"/>
            <a:r>
              <a:rPr lang="en-US" sz="1400" b="1">
                <a:solidFill>
                  <a:srgbClr val="FFFFFF"/>
                </a:solidFill>
              </a:rPr>
              <a:t>3</a:t>
            </a:r>
            <a:endParaRPr lang="en-US" sz="1400" b="1"/>
          </a:p>
        </p:txBody>
      </p:sp>
      <p:sp>
        <p:nvSpPr>
          <p:cNvPr id="22548" name="Rectangle 307"/>
          <p:cNvSpPr>
            <a:spLocks noChangeArrowheads="1"/>
          </p:cNvSpPr>
          <p:nvPr/>
        </p:nvSpPr>
        <p:spPr bwMode="auto">
          <a:xfrm>
            <a:off x="6372225" y="4276725"/>
            <a:ext cx="98425" cy="212725"/>
          </a:xfrm>
          <a:prstGeom prst="rect">
            <a:avLst/>
          </a:prstGeom>
          <a:noFill/>
          <a:ln w="9525">
            <a:noFill/>
            <a:miter lim="800000"/>
            <a:headEnd/>
            <a:tailEnd/>
          </a:ln>
        </p:spPr>
        <p:txBody>
          <a:bodyPr wrap="none" lIns="0" tIns="0" rIns="0" bIns="0">
            <a:spAutoFit/>
          </a:bodyPr>
          <a:lstStyle/>
          <a:p>
            <a:pPr algn="r" defTabSz="914400"/>
            <a:r>
              <a:rPr lang="en-US" sz="1400" b="1">
                <a:solidFill>
                  <a:srgbClr val="FFFFFF"/>
                </a:solidFill>
              </a:rPr>
              <a:t>0</a:t>
            </a:r>
            <a:endParaRPr lang="en-US" sz="1400" b="1"/>
          </a:p>
        </p:txBody>
      </p:sp>
      <p:sp>
        <p:nvSpPr>
          <p:cNvPr id="22549" name="Rectangle 309"/>
          <p:cNvSpPr>
            <a:spLocks noChangeArrowheads="1"/>
          </p:cNvSpPr>
          <p:nvPr/>
        </p:nvSpPr>
        <p:spPr bwMode="auto">
          <a:xfrm>
            <a:off x="6372225" y="3795713"/>
            <a:ext cx="98425" cy="212725"/>
          </a:xfrm>
          <a:prstGeom prst="rect">
            <a:avLst/>
          </a:prstGeom>
          <a:noFill/>
          <a:ln w="9525">
            <a:noFill/>
            <a:miter lim="800000"/>
            <a:headEnd/>
            <a:tailEnd/>
          </a:ln>
        </p:spPr>
        <p:txBody>
          <a:bodyPr wrap="none" lIns="0" tIns="0" rIns="0" bIns="0">
            <a:spAutoFit/>
          </a:bodyPr>
          <a:lstStyle/>
          <a:p>
            <a:pPr algn="r" defTabSz="914400"/>
            <a:r>
              <a:rPr lang="en-US" sz="1400" b="1">
                <a:solidFill>
                  <a:srgbClr val="FFFFFF"/>
                </a:solidFill>
              </a:rPr>
              <a:t>1</a:t>
            </a:r>
            <a:endParaRPr lang="en-US" sz="1400" b="1"/>
          </a:p>
        </p:txBody>
      </p:sp>
      <p:sp>
        <p:nvSpPr>
          <p:cNvPr id="22550" name="Rectangle 310"/>
          <p:cNvSpPr>
            <a:spLocks noChangeArrowheads="1"/>
          </p:cNvSpPr>
          <p:nvPr/>
        </p:nvSpPr>
        <p:spPr bwMode="auto">
          <a:xfrm>
            <a:off x="6273800" y="3316288"/>
            <a:ext cx="196850" cy="212725"/>
          </a:xfrm>
          <a:prstGeom prst="rect">
            <a:avLst/>
          </a:prstGeom>
          <a:noFill/>
          <a:ln w="9525">
            <a:noFill/>
            <a:miter lim="800000"/>
            <a:headEnd/>
            <a:tailEnd/>
          </a:ln>
        </p:spPr>
        <p:txBody>
          <a:bodyPr wrap="none" lIns="0" tIns="0" rIns="0" bIns="0">
            <a:spAutoFit/>
          </a:bodyPr>
          <a:lstStyle/>
          <a:p>
            <a:pPr algn="r" defTabSz="914400"/>
            <a:r>
              <a:rPr lang="en-US" sz="1400" b="1">
                <a:solidFill>
                  <a:srgbClr val="FFFFFF"/>
                </a:solidFill>
              </a:rPr>
              <a:t>10</a:t>
            </a:r>
            <a:endParaRPr lang="en-US" sz="1400" b="1"/>
          </a:p>
        </p:txBody>
      </p:sp>
      <p:sp>
        <p:nvSpPr>
          <p:cNvPr id="22551" name="Rectangle 311"/>
          <p:cNvSpPr>
            <a:spLocks noChangeArrowheads="1"/>
          </p:cNvSpPr>
          <p:nvPr/>
        </p:nvSpPr>
        <p:spPr bwMode="auto">
          <a:xfrm>
            <a:off x="6175375" y="2835275"/>
            <a:ext cx="295275" cy="212725"/>
          </a:xfrm>
          <a:prstGeom prst="rect">
            <a:avLst/>
          </a:prstGeom>
          <a:noFill/>
          <a:ln w="9525">
            <a:noFill/>
            <a:miter lim="800000"/>
            <a:headEnd/>
            <a:tailEnd/>
          </a:ln>
        </p:spPr>
        <p:txBody>
          <a:bodyPr wrap="none" lIns="0" tIns="0" rIns="0" bIns="0">
            <a:spAutoFit/>
          </a:bodyPr>
          <a:lstStyle/>
          <a:p>
            <a:pPr algn="r" defTabSz="914400"/>
            <a:r>
              <a:rPr lang="en-US" sz="1400" b="1">
                <a:solidFill>
                  <a:srgbClr val="FFFFFF"/>
                </a:solidFill>
              </a:rPr>
              <a:t>100</a:t>
            </a:r>
            <a:endParaRPr lang="en-US" sz="1400" b="1"/>
          </a:p>
        </p:txBody>
      </p:sp>
      <p:sp>
        <p:nvSpPr>
          <p:cNvPr id="22552" name="Rectangle 312"/>
          <p:cNvSpPr>
            <a:spLocks noChangeArrowheads="1"/>
          </p:cNvSpPr>
          <p:nvPr/>
        </p:nvSpPr>
        <p:spPr bwMode="auto">
          <a:xfrm>
            <a:off x="6076950" y="2355850"/>
            <a:ext cx="393700" cy="212725"/>
          </a:xfrm>
          <a:prstGeom prst="rect">
            <a:avLst/>
          </a:prstGeom>
          <a:noFill/>
          <a:ln w="9525">
            <a:noFill/>
            <a:miter lim="800000"/>
            <a:headEnd/>
            <a:tailEnd/>
          </a:ln>
        </p:spPr>
        <p:txBody>
          <a:bodyPr wrap="none" lIns="0" tIns="0" rIns="0" bIns="0">
            <a:spAutoFit/>
          </a:bodyPr>
          <a:lstStyle/>
          <a:p>
            <a:pPr algn="r" defTabSz="914400"/>
            <a:r>
              <a:rPr lang="en-US" sz="1400" b="1">
                <a:solidFill>
                  <a:srgbClr val="FFFFFF"/>
                </a:solidFill>
              </a:rPr>
              <a:t>1000</a:t>
            </a:r>
            <a:endParaRPr lang="en-US" sz="1400" b="1"/>
          </a:p>
        </p:txBody>
      </p:sp>
      <p:sp>
        <p:nvSpPr>
          <p:cNvPr id="22553" name="Rectangle 250"/>
          <p:cNvSpPr>
            <a:spLocks noChangeArrowheads="1"/>
          </p:cNvSpPr>
          <p:nvPr/>
        </p:nvSpPr>
        <p:spPr bwMode="auto">
          <a:xfrm>
            <a:off x="6792913" y="4476750"/>
            <a:ext cx="98425" cy="212725"/>
          </a:xfrm>
          <a:prstGeom prst="rect">
            <a:avLst/>
          </a:prstGeom>
          <a:noFill/>
          <a:ln w="9525">
            <a:noFill/>
            <a:miter lim="800000"/>
            <a:headEnd/>
            <a:tailEnd/>
          </a:ln>
        </p:spPr>
        <p:txBody>
          <a:bodyPr wrap="none" lIns="0" tIns="0" rIns="0" bIns="0">
            <a:spAutoFit/>
          </a:bodyPr>
          <a:lstStyle/>
          <a:p>
            <a:pPr algn="ctr" defTabSz="914400"/>
            <a:r>
              <a:rPr lang="en-US" sz="1400" b="1">
                <a:solidFill>
                  <a:srgbClr val="FFFFFF"/>
                </a:solidFill>
              </a:rPr>
              <a:t>0</a:t>
            </a:r>
            <a:endParaRPr lang="en-US" sz="1400" b="1"/>
          </a:p>
        </p:txBody>
      </p:sp>
      <p:sp>
        <p:nvSpPr>
          <p:cNvPr id="22554" name="Freeform 26"/>
          <p:cNvSpPr>
            <a:spLocks/>
          </p:cNvSpPr>
          <p:nvPr/>
        </p:nvSpPr>
        <p:spPr bwMode="auto">
          <a:xfrm>
            <a:off x="6565900" y="2455863"/>
            <a:ext cx="2274888" cy="1927225"/>
          </a:xfrm>
          <a:custGeom>
            <a:avLst/>
            <a:gdLst>
              <a:gd name="T0" fmla="*/ 0 w 668"/>
              <a:gd name="T1" fmla="*/ 0 h 640"/>
              <a:gd name="T2" fmla="*/ 0 w 668"/>
              <a:gd name="T3" fmla="*/ 640 h 640"/>
              <a:gd name="T4" fmla="*/ 668 w 668"/>
              <a:gd name="T5" fmla="*/ 640 h 640"/>
              <a:gd name="T6" fmla="*/ 0 60000 65536"/>
              <a:gd name="T7" fmla="*/ 0 60000 65536"/>
              <a:gd name="T8" fmla="*/ 0 60000 65536"/>
              <a:gd name="T9" fmla="*/ 0 w 668"/>
              <a:gd name="T10" fmla="*/ 0 h 640"/>
              <a:gd name="T11" fmla="*/ 668 w 668"/>
              <a:gd name="T12" fmla="*/ 640 h 640"/>
            </a:gdLst>
            <a:ahLst/>
            <a:cxnLst>
              <a:cxn ang="T6">
                <a:pos x="T0" y="T1"/>
              </a:cxn>
              <a:cxn ang="T7">
                <a:pos x="T2" y="T3"/>
              </a:cxn>
              <a:cxn ang="T8">
                <a:pos x="T4" y="T5"/>
              </a:cxn>
            </a:cxnLst>
            <a:rect l="T9" t="T10" r="T11" b="T12"/>
            <a:pathLst>
              <a:path w="668" h="640">
                <a:moveTo>
                  <a:pt x="0" y="0"/>
                </a:moveTo>
                <a:lnTo>
                  <a:pt x="0" y="640"/>
                </a:lnTo>
                <a:lnTo>
                  <a:pt x="668" y="640"/>
                </a:lnTo>
              </a:path>
            </a:pathLst>
          </a:custGeom>
          <a:noFill/>
          <a:ln w="19050">
            <a:solidFill>
              <a:schemeClr val="bg1"/>
            </a:solidFill>
            <a:round/>
            <a:headEnd/>
            <a:tailEnd/>
          </a:ln>
        </p:spPr>
        <p:txBody>
          <a:bodyPr/>
          <a:lstStyle/>
          <a:p>
            <a:endParaRPr lang="en-GB"/>
          </a:p>
        </p:txBody>
      </p:sp>
      <p:grpSp>
        <p:nvGrpSpPr>
          <p:cNvPr id="2" name="Group 27"/>
          <p:cNvGrpSpPr>
            <a:grpSpLocks/>
          </p:cNvGrpSpPr>
          <p:nvPr/>
        </p:nvGrpSpPr>
        <p:grpSpPr bwMode="auto">
          <a:xfrm>
            <a:off x="6513513" y="2463800"/>
            <a:ext cx="53975" cy="1919288"/>
            <a:chOff x="4103" y="1612"/>
            <a:chExt cx="34" cy="1209"/>
          </a:xfrm>
        </p:grpSpPr>
        <p:sp>
          <p:nvSpPr>
            <p:cNvPr id="22667" name="Line 135"/>
            <p:cNvSpPr>
              <a:spLocks noChangeShapeType="1"/>
            </p:cNvSpPr>
            <p:nvPr/>
          </p:nvSpPr>
          <p:spPr bwMode="auto">
            <a:xfrm flipH="1">
              <a:off x="4103" y="1612"/>
              <a:ext cx="34" cy="0"/>
            </a:xfrm>
            <a:prstGeom prst="line">
              <a:avLst/>
            </a:prstGeom>
            <a:noFill/>
            <a:ln w="19050">
              <a:solidFill>
                <a:schemeClr val="bg1"/>
              </a:solidFill>
              <a:round/>
              <a:headEnd/>
              <a:tailEnd/>
            </a:ln>
          </p:spPr>
          <p:txBody>
            <a:bodyPr/>
            <a:lstStyle/>
            <a:p>
              <a:endParaRPr lang="en-US"/>
            </a:p>
          </p:txBody>
        </p:sp>
        <p:sp>
          <p:nvSpPr>
            <p:cNvPr id="22668" name="Line 135"/>
            <p:cNvSpPr>
              <a:spLocks noChangeShapeType="1"/>
            </p:cNvSpPr>
            <p:nvPr/>
          </p:nvSpPr>
          <p:spPr bwMode="auto">
            <a:xfrm flipH="1">
              <a:off x="4103" y="1914"/>
              <a:ext cx="34" cy="0"/>
            </a:xfrm>
            <a:prstGeom prst="line">
              <a:avLst/>
            </a:prstGeom>
            <a:noFill/>
            <a:ln w="19050">
              <a:solidFill>
                <a:schemeClr val="bg1"/>
              </a:solidFill>
              <a:round/>
              <a:headEnd/>
              <a:tailEnd/>
            </a:ln>
          </p:spPr>
          <p:txBody>
            <a:bodyPr/>
            <a:lstStyle/>
            <a:p>
              <a:endParaRPr lang="en-US"/>
            </a:p>
          </p:txBody>
        </p:sp>
        <p:sp>
          <p:nvSpPr>
            <p:cNvPr id="22669" name="Line 135"/>
            <p:cNvSpPr>
              <a:spLocks noChangeShapeType="1"/>
            </p:cNvSpPr>
            <p:nvPr/>
          </p:nvSpPr>
          <p:spPr bwMode="auto">
            <a:xfrm flipH="1">
              <a:off x="4103" y="2216"/>
              <a:ext cx="34" cy="0"/>
            </a:xfrm>
            <a:prstGeom prst="line">
              <a:avLst/>
            </a:prstGeom>
            <a:noFill/>
            <a:ln w="19050">
              <a:solidFill>
                <a:schemeClr val="bg1"/>
              </a:solidFill>
              <a:round/>
              <a:headEnd/>
              <a:tailEnd/>
            </a:ln>
          </p:spPr>
          <p:txBody>
            <a:bodyPr/>
            <a:lstStyle/>
            <a:p>
              <a:endParaRPr lang="en-US"/>
            </a:p>
          </p:txBody>
        </p:sp>
        <p:sp>
          <p:nvSpPr>
            <p:cNvPr id="22670" name="Line 135"/>
            <p:cNvSpPr>
              <a:spLocks noChangeShapeType="1"/>
            </p:cNvSpPr>
            <p:nvPr/>
          </p:nvSpPr>
          <p:spPr bwMode="auto">
            <a:xfrm flipH="1">
              <a:off x="4103" y="2518"/>
              <a:ext cx="34" cy="0"/>
            </a:xfrm>
            <a:prstGeom prst="line">
              <a:avLst/>
            </a:prstGeom>
            <a:noFill/>
            <a:ln w="19050">
              <a:solidFill>
                <a:schemeClr val="bg1"/>
              </a:solidFill>
              <a:round/>
              <a:headEnd/>
              <a:tailEnd/>
            </a:ln>
          </p:spPr>
          <p:txBody>
            <a:bodyPr/>
            <a:lstStyle/>
            <a:p>
              <a:endParaRPr lang="en-US"/>
            </a:p>
          </p:txBody>
        </p:sp>
        <p:sp>
          <p:nvSpPr>
            <p:cNvPr id="22671" name="Line 135"/>
            <p:cNvSpPr>
              <a:spLocks noChangeShapeType="1"/>
            </p:cNvSpPr>
            <p:nvPr/>
          </p:nvSpPr>
          <p:spPr bwMode="auto">
            <a:xfrm flipH="1">
              <a:off x="4103" y="2821"/>
              <a:ext cx="34" cy="0"/>
            </a:xfrm>
            <a:prstGeom prst="line">
              <a:avLst/>
            </a:prstGeom>
            <a:noFill/>
            <a:ln w="19050">
              <a:solidFill>
                <a:schemeClr val="bg1"/>
              </a:solidFill>
              <a:round/>
              <a:headEnd/>
              <a:tailEnd/>
            </a:ln>
          </p:spPr>
          <p:txBody>
            <a:bodyPr/>
            <a:lstStyle/>
            <a:p>
              <a:endParaRPr lang="en-US"/>
            </a:p>
          </p:txBody>
        </p:sp>
      </p:grpSp>
      <p:sp>
        <p:nvSpPr>
          <p:cNvPr id="22556" name="Line 135"/>
          <p:cNvSpPr>
            <a:spLocks noChangeShapeType="1"/>
          </p:cNvSpPr>
          <p:nvPr/>
        </p:nvSpPr>
        <p:spPr bwMode="auto">
          <a:xfrm rot="5400000" flipH="1">
            <a:off x="8493919" y="4410869"/>
            <a:ext cx="58738" cy="0"/>
          </a:xfrm>
          <a:prstGeom prst="line">
            <a:avLst/>
          </a:prstGeom>
          <a:noFill/>
          <a:ln w="19050">
            <a:solidFill>
              <a:schemeClr val="bg1"/>
            </a:solidFill>
            <a:round/>
            <a:headEnd/>
            <a:tailEnd/>
          </a:ln>
        </p:spPr>
        <p:txBody>
          <a:bodyPr/>
          <a:lstStyle/>
          <a:p>
            <a:endParaRPr lang="en-US"/>
          </a:p>
        </p:txBody>
      </p:sp>
      <p:sp>
        <p:nvSpPr>
          <p:cNvPr id="22557" name="Line 135"/>
          <p:cNvSpPr>
            <a:spLocks noChangeShapeType="1"/>
          </p:cNvSpPr>
          <p:nvPr/>
        </p:nvSpPr>
        <p:spPr bwMode="auto">
          <a:xfrm rot="5400000" flipH="1">
            <a:off x="7939881" y="4410869"/>
            <a:ext cx="58738" cy="0"/>
          </a:xfrm>
          <a:prstGeom prst="line">
            <a:avLst/>
          </a:prstGeom>
          <a:noFill/>
          <a:ln w="19050">
            <a:solidFill>
              <a:schemeClr val="bg1"/>
            </a:solidFill>
            <a:round/>
            <a:headEnd/>
            <a:tailEnd/>
          </a:ln>
        </p:spPr>
        <p:txBody>
          <a:bodyPr/>
          <a:lstStyle/>
          <a:p>
            <a:endParaRPr lang="en-US"/>
          </a:p>
        </p:txBody>
      </p:sp>
      <p:sp>
        <p:nvSpPr>
          <p:cNvPr id="22558" name="Line 135"/>
          <p:cNvSpPr>
            <a:spLocks noChangeShapeType="1"/>
          </p:cNvSpPr>
          <p:nvPr/>
        </p:nvSpPr>
        <p:spPr bwMode="auto">
          <a:xfrm rot="5400000" flipH="1">
            <a:off x="7371556" y="4412457"/>
            <a:ext cx="58737" cy="0"/>
          </a:xfrm>
          <a:prstGeom prst="line">
            <a:avLst/>
          </a:prstGeom>
          <a:noFill/>
          <a:ln w="19050">
            <a:solidFill>
              <a:schemeClr val="bg1"/>
            </a:solidFill>
            <a:round/>
            <a:headEnd/>
            <a:tailEnd/>
          </a:ln>
        </p:spPr>
        <p:txBody>
          <a:bodyPr/>
          <a:lstStyle/>
          <a:p>
            <a:endParaRPr lang="en-US"/>
          </a:p>
        </p:txBody>
      </p:sp>
      <p:sp>
        <p:nvSpPr>
          <p:cNvPr id="22559" name="Line 135"/>
          <p:cNvSpPr>
            <a:spLocks noChangeShapeType="1"/>
          </p:cNvSpPr>
          <p:nvPr/>
        </p:nvSpPr>
        <p:spPr bwMode="auto">
          <a:xfrm rot="5400000" flipH="1">
            <a:off x="6811169" y="4412457"/>
            <a:ext cx="58737" cy="0"/>
          </a:xfrm>
          <a:prstGeom prst="line">
            <a:avLst/>
          </a:prstGeom>
          <a:noFill/>
          <a:ln w="19050">
            <a:solidFill>
              <a:schemeClr val="bg1"/>
            </a:solidFill>
            <a:round/>
            <a:headEnd/>
            <a:tailEnd/>
          </a:ln>
        </p:spPr>
        <p:txBody>
          <a:bodyPr/>
          <a:lstStyle/>
          <a:p>
            <a:endParaRPr lang="en-US"/>
          </a:p>
        </p:txBody>
      </p:sp>
      <p:sp>
        <p:nvSpPr>
          <p:cNvPr id="22560" name="Line 135"/>
          <p:cNvSpPr>
            <a:spLocks noChangeShapeType="1"/>
          </p:cNvSpPr>
          <p:nvPr/>
        </p:nvSpPr>
        <p:spPr bwMode="auto">
          <a:xfrm flipH="1">
            <a:off x="6537325" y="2489200"/>
            <a:ext cx="36513" cy="0"/>
          </a:xfrm>
          <a:prstGeom prst="line">
            <a:avLst/>
          </a:prstGeom>
          <a:noFill/>
          <a:ln w="19050">
            <a:solidFill>
              <a:schemeClr val="bg1"/>
            </a:solidFill>
            <a:round/>
            <a:headEnd/>
            <a:tailEnd/>
          </a:ln>
        </p:spPr>
        <p:txBody>
          <a:bodyPr/>
          <a:lstStyle/>
          <a:p>
            <a:endParaRPr lang="en-US"/>
          </a:p>
        </p:txBody>
      </p:sp>
      <p:sp>
        <p:nvSpPr>
          <p:cNvPr id="22561" name="Line 135"/>
          <p:cNvSpPr>
            <a:spLocks noChangeShapeType="1"/>
          </p:cNvSpPr>
          <p:nvPr/>
        </p:nvSpPr>
        <p:spPr bwMode="auto">
          <a:xfrm flipH="1">
            <a:off x="6537325" y="2968625"/>
            <a:ext cx="36513" cy="0"/>
          </a:xfrm>
          <a:prstGeom prst="line">
            <a:avLst/>
          </a:prstGeom>
          <a:noFill/>
          <a:ln w="19050">
            <a:solidFill>
              <a:schemeClr val="bg1"/>
            </a:solidFill>
            <a:round/>
            <a:headEnd/>
            <a:tailEnd/>
          </a:ln>
        </p:spPr>
        <p:txBody>
          <a:bodyPr/>
          <a:lstStyle/>
          <a:p>
            <a:endParaRPr lang="en-US"/>
          </a:p>
        </p:txBody>
      </p:sp>
      <p:sp>
        <p:nvSpPr>
          <p:cNvPr id="22562" name="Line 135"/>
          <p:cNvSpPr>
            <a:spLocks noChangeShapeType="1"/>
          </p:cNvSpPr>
          <p:nvPr/>
        </p:nvSpPr>
        <p:spPr bwMode="auto">
          <a:xfrm flipH="1">
            <a:off x="6537325" y="3448050"/>
            <a:ext cx="36513" cy="0"/>
          </a:xfrm>
          <a:prstGeom prst="line">
            <a:avLst/>
          </a:prstGeom>
          <a:noFill/>
          <a:ln w="19050">
            <a:solidFill>
              <a:schemeClr val="bg1"/>
            </a:solidFill>
            <a:round/>
            <a:headEnd/>
            <a:tailEnd/>
          </a:ln>
        </p:spPr>
        <p:txBody>
          <a:bodyPr/>
          <a:lstStyle/>
          <a:p>
            <a:endParaRPr lang="en-US"/>
          </a:p>
        </p:txBody>
      </p:sp>
      <p:sp>
        <p:nvSpPr>
          <p:cNvPr id="22563" name="Line 135"/>
          <p:cNvSpPr>
            <a:spLocks noChangeShapeType="1"/>
          </p:cNvSpPr>
          <p:nvPr/>
        </p:nvSpPr>
        <p:spPr bwMode="auto">
          <a:xfrm flipH="1">
            <a:off x="6537325" y="3927475"/>
            <a:ext cx="36513" cy="0"/>
          </a:xfrm>
          <a:prstGeom prst="line">
            <a:avLst/>
          </a:prstGeom>
          <a:noFill/>
          <a:ln w="19050">
            <a:solidFill>
              <a:schemeClr val="bg1"/>
            </a:solidFill>
            <a:round/>
            <a:headEnd/>
            <a:tailEnd/>
          </a:ln>
        </p:spPr>
        <p:txBody>
          <a:bodyPr/>
          <a:lstStyle/>
          <a:p>
            <a:endParaRPr lang="en-US"/>
          </a:p>
        </p:txBody>
      </p:sp>
      <p:sp>
        <p:nvSpPr>
          <p:cNvPr id="22564" name="TextBox 14"/>
          <p:cNvSpPr txBox="1">
            <a:spLocks noChangeArrowheads="1"/>
          </p:cNvSpPr>
          <p:nvPr/>
        </p:nvSpPr>
        <p:spPr bwMode="auto">
          <a:xfrm>
            <a:off x="7666038" y="2228850"/>
            <a:ext cx="1158875" cy="457200"/>
          </a:xfrm>
          <a:prstGeom prst="rect">
            <a:avLst/>
          </a:prstGeom>
          <a:noFill/>
          <a:ln w="9525">
            <a:noFill/>
            <a:miter lim="800000"/>
            <a:headEnd/>
            <a:tailEnd/>
          </a:ln>
        </p:spPr>
        <p:txBody>
          <a:bodyPr>
            <a:spAutoFit/>
          </a:bodyPr>
          <a:lstStyle/>
          <a:p>
            <a:pPr algn="ctr"/>
            <a:r>
              <a:rPr lang="en-US" sz="1200" b="1" dirty="0">
                <a:solidFill>
                  <a:srgbClr val="FFFFFF"/>
                </a:solidFill>
              </a:rPr>
              <a:t>Met </a:t>
            </a:r>
            <a:r>
              <a:rPr lang="en-US" sz="1200" b="1" dirty="0" err="1">
                <a:solidFill>
                  <a:srgbClr val="FFFFFF"/>
                </a:solidFill>
              </a:rPr>
              <a:t>Dx</a:t>
            </a:r>
            <a:r>
              <a:rPr lang="en-US" sz="1200" b="1" dirty="0">
                <a:solidFill>
                  <a:srgbClr val="FFFFFF"/>
                </a:solidFill>
              </a:rPr>
              <a:t> Positive</a:t>
            </a:r>
          </a:p>
        </p:txBody>
      </p:sp>
      <p:sp>
        <p:nvSpPr>
          <p:cNvPr id="22565" name="AutoShape 42"/>
          <p:cNvSpPr>
            <a:spLocks/>
          </p:cNvSpPr>
          <p:nvPr/>
        </p:nvSpPr>
        <p:spPr bwMode="auto">
          <a:xfrm rot="-5400000" flipH="1" flipV="1">
            <a:off x="7046119" y="2232819"/>
            <a:ext cx="131762" cy="914400"/>
          </a:xfrm>
          <a:prstGeom prst="rightBrace">
            <a:avLst>
              <a:gd name="adj1" fmla="val 57832"/>
              <a:gd name="adj2" fmla="val 50000"/>
            </a:avLst>
          </a:prstGeom>
          <a:noFill/>
          <a:ln w="19050">
            <a:solidFill>
              <a:srgbClr val="FFFF00"/>
            </a:solidFill>
            <a:round/>
            <a:headEnd/>
            <a:tailEnd/>
          </a:ln>
        </p:spPr>
        <p:txBody>
          <a:bodyPr rot="10800000" vert="eaVert" wrap="none" anchor="ctr"/>
          <a:lstStyle/>
          <a:p>
            <a:endParaRPr lang="en-GB"/>
          </a:p>
        </p:txBody>
      </p:sp>
      <p:sp>
        <p:nvSpPr>
          <p:cNvPr id="22566" name="AutoShape 43"/>
          <p:cNvSpPr>
            <a:spLocks/>
          </p:cNvSpPr>
          <p:nvPr/>
        </p:nvSpPr>
        <p:spPr bwMode="auto">
          <a:xfrm rot="-5400000" flipH="1" flipV="1">
            <a:off x="8184357" y="2232819"/>
            <a:ext cx="131762" cy="914400"/>
          </a:xfrm>
          <a:prstGeom prst="rightBrace">
            <a:avLst>
              <a:gd name="adj1" fmla="val 57832"/>
              <a:gd name="adj2" fmla="val 50000"/>
            </a:avLst>
          </a:prstGeom>
          <a:noFill/>
          <a:ln w="19050">
            <a:solidFill>
              <a:schemeClr val="bg2"/>
            </a:solidFill>
            <a:round/>
            <a:headEnd/>
            <a:tailEnd/>
          </a:ln>
        </p:spPr>
        <p:txBody>
          <a:bodyPr rot="10800000" vert="eaVert" wrap="none" anchor="ctr"/>
          <a:lstStyle/>
          <a:p>
            <a:endParaRPr lang="en-GB"/>
          </a:p>
        </p:txBody>
      </p:sp>
      <p:sp>
        <p:nvSpPr>
          <p:cNvPr id="22567" name="Line 135"/>
          <p:cNvSpPr>
            <a:spLocks noChangeShapeType="1"/>
          </p:cNvSpPr>
          <p:nvPr/>
        </p:nvSpPr>
        <p:spPr bwMode="auto">
          <a:xfrm flipH="1">
            <a:off x="6537325" y="2508250"/>
            <a:ext cx="36513" cy="0"/>
          </a:xfrm>
          <a:prstGeom prst="line">
            <a:avLst/>
          </a:prstGeom>
          <a:noFill/>
          <a:ln w="19050">
            <a:solidFill>
              <a:schemeClr val="bg1"/>
            </a:solidFill>
            <a:round/>
            <a:headEnd/>
            <a:tailEnd/>
          </a:ln>
        </p:spPr>
        <p:txBody>
          <a:bodyPr/>
          <a:lstStyle/>
          <a:p>
            <a:endParaRPr lang="en-US"/>
          </a:p>
        </p:txBody>
      </p:sp>
      <p:sp>
        <p:nvSpPr>
          <p:cNvPr id="22568" name="Line 135"/>
          <p:cNvSpPr>
            <a:spLocks noChangeShapeType="1"/>
          </p:cNvSpPr>
          <p:nvPr/>
        </p:nvSpPr>
        <p:spPr bwMode="auto">
          <a:xfrm flipH="1">
            <a:off x="6537325" y="2987675"/>
            <a:ext cx="36513" cy="0"/>
          </a:xfrm>
          <a:prstGeom prst="line">
            <a:avLst/>
          </a:prstGeom>
          <a:noFill/>
          <a:ln w="19050">
            <a:solidFill>
              <a:schemeClr val="bg1"/>
            </a:solidFill>
            <a:round/>
            <a:headEnd/>
            <a:tailEnd/>
          </a:ln>
        </p:spPr>
        <p:txBody>
          <a:bodyPr/>
          <a:lstStyle/>
          <a:p>
            <a:endParaRPr lang="en-US"/>
          </a:p>
        </p:txBody>
      </p:sp>
      <p:sp>
        <p:nvSpPr>
          <p:cNvPr id="22569" name="Line 135"/>
          <p:cNvSpPr>
            <a:spLocks noChangeShapeType="1"/>
          </p:cNvSpPr>
          <p:nvPr/>
        </p:nvSpPr>
        <p:spPr bwMode="auto">
          <a:xfrm flipH="1">
            <a:off x="6537325" y="3467100"/>
            <a:ext cx="36513" cy="0"/>
          </a:xfrm>
          <a:prstGeom prst="line">
            <a:avLst/>
          </a:prstGeom>
          <a:noFill/>
          <a:ln w="19050">
            <a:solidFill>
              <a:schemeClr val="bg1"/>
            </a:solidFill>
            <a:round/>
            <a:headEnd/>
            <a:tailEnd/>
          </a:ln>
        </p:spPr>
        <p:txBody>
          <a:bodyPr/>
          <a:lstStyle/>
          <a:p>
            <a:endParaRPr lang="en-US"/>
          </a:p>
        </p:txBody>
      </p:sp>
      <p:sp>
        <p:nvSpPr>
          <p:cNvPr id="22570" name="Line 135"/>
          <p:cNvSpPr>
            <a:spLocks noChangeShapeType="1"/>
          </p:cNvSpPr>
          <p:nvPr/>
        </p:nvSpPr>
        <p:spPr bwMode="auto">
          <a:xfrm flipH="1">
            <a:off x="6537325" y="3946525"/>
            <a:ext cx="36513" cy="0"/>
          </a:xfrm>
          <a:prstGeom prst="line">
            <a:avLst/>
          </a:prstGeom>
          <a:noFill/>
          <a:ln w="19050">
            <a:solidFill>
              <a:schemeClr val="bg1"/>
            </a:solidFill>
            <a:round/>
            <a:headEnd/>
            <a:tailEnd/>
          </a:ln>
        </p:spPr>
        <p:txBody>
          <a:bodyPr/>
          <a:lstStyle/>
          <a:p>
            <a:endParaRPr lang="en-US"/>
          </a:p>
        </p:txBody>
      </p:sp>
      <p:sp>
        <p:nvSpPr>
          <p:cNvPr id="22571" name="Line 135"/>
          <p:cNvSpPr>
            <a:spLocks noChangeShapeType="1"/>
          </p:cNvSpPr>
          <p:nvPr/>
        </p:nvSpPr>
        <p:spPr bwMode="auto">
          <a:xfrm flipH="1">
            <a:off x="6537325" y="2532063"/>
            <a:ext cx="36513" cy="0"/>
          </a:xfrm>
          <a:prstGeom prst="line">
            <a:avLst/>
          </a:prstGeom>
          <a:noFill/>
          <a:ln w="19050">
            <a:solidFill>
              <a:schemeClr val="bg1"/>
            </a:solidFill>
            <a:round/>
            <a:headEnd/>
            <a:tailEnd/>
          </a:ln>
        </p:spPr>
        <p:txBody>
          <a:bodyPr/>
          <a:lstStyle/>
          <a:p>
            <a:endParaRPr lang="en-US"/>
          </a:p>
        </p:txBody>
      </p:sp>
      <p:sp>
        <p:nvSpPr>
          <p:cNvPr id="22572" name="Line 135"/>
          <p:cNvSpPr>
            <a:spLocks noChangeShapeType="1"/>
          </p:cNvSpPr>
          <p:nvPr/>
        </p:nvSpPr>
        <p:spPr bwMode="auto">
          <a:xfrm flipH="1">
            <a:off x="6537325" y="3011488"/>
            <a:ext cx="36513" cy="0"/>
          </a:xfrm>
          <a:prstGeom prst="line">
            <a:avLst/>
          </a:prstGeom>
          <a:noFill/>
          <a:ln w="19050">
            <a:solidFill>
              <a:schemeClr val="bg1"/>
            </a:solidFill>
            <a:round/>
            <a:headEnd/>
            <a:tailEnd/>
          </a:ln>
        </p:spPr>
        <p:txBody>
          <a:bodyPr/>
          <a:lstStyle/>
          <a:p>
            <a:endParaRPr lang="en-US"/>
          </a:p>
        </p:txBody>
      </p:sp>
      <p:sp>
        <p:nvSpPr>
          <p:cNvPr id="22573" name="Line 135"/>
          <p:cNvSpPr>
            <a:spLocks noChangeShapeType="1"/>
          </p:cNvSpPr>
          <p:nvPr/>
        </p:nvSpPr>
        <p:spPr bwMode="auto">
          <a:xfrm flipH="1">
            <a:off x="6537325" y="3490913"/>
            <a:ext cx="36513" cy="0"/>
          </a:xfrm>
          <a:prstGeom prst="line">
            <a:avLst/>
          </a:prstGeom>
          <a:noFill/>
          <a:ln w="19050">
            <a:solidFill>
              <a:schemeClr val="bg1"/>
            </a:solidFill>
            <a:round/>
            <a:headEnd/>
            <a:tailEnd/>
          </a:ln>
        </p:spPr>
        <p:txBody>
          <a:bodyPr/>
          <a:lstStyle/>
          <a:p>
            <a:endParaRPr lang="en-US"/>
          </a:p>
        </p:txBody>
      </p:sp>
      <p:sp>
        <p:nvSpPr>
          <p:cNvPr id="22574" name="Line 135"/>
          <p:cNvSpPr>
            <a:spLocks noChangeShapeType="1"/>
          </p:cNvSpPr>
          <p:nvPr/>
        </p:nvSpPr>
        <p:spPr bwMode="auto">
          <a:xfrm flipH="1">
            <a:off x="6537325" y="3970338"/>
            <a:ext cx="36513" cy="0"/>
          </a:xfrm>
          <a:prstGeom prst="line">
            <a:avLst/>
          </a:prstGeom>
          <a:noFill/>
          <a:ln w="19050">
            <a:solidFill>
              <a:schemeClr val="bg1"/>
            </a:solidFill>
            <a:round/>
            <a:headEnd/>
            <a:tailEnd/>
          </a:ln>
        </p:spPr>
        <p:txBody>
          <a:bodyPr/>
          <a:lstStyle/>
          <a:p>
            <a:endParaRPr lang="en-US"/>
          </a:p>
        </p:txBody>
      </p:sp>
      <p:sp>
        <p:nvSpPr>
          <p:cNvPr id="22575" name="Line 135"/>
          <p:cNvSpPr>
            <a:spLocks noChangeShapeType="1"/>
          </p:cNvSpPr>
          <p:nvPr/>
        </p:nvSpPr>
        <p:spPr bwMode="auto">
          <a:xfrm flipH="1">
            <a:off x="6537325" y="2568575"/>
            <a:ext cx="36513" cy="0"/>
          </a:xfrm>
          <a:prstGeom prst="line">
            <a:avLst/>
          </a:prstGeom>
          <a:noFill/>
          <a:ln w="19050">
            <a:solidFill>
              <a:schemeClr val="bg1"/>
            </a:solidFill>
            <a:round/>
            <a:headEnd/>
            <a:tailEnd/>
          </a:ln>
        </p:spPr>
        <p:txBody>
          <a:bodyPr/>
          <a:lstStyle/>
          <a:p>
            <a:endParaRPr lang="en-US"/>
          </a:p>
        </p:txBody>
      </p:sp>
      <p:sp>
        <p:nvSpPr>
          <p:cNvPr id="22576" name="Line 135"/>
          <p:cNvSpPr>
            <a:spLocks noChangeShapeType="1"/>
          </p:cNvSpPr>
          <p:nvPr/>
        </p:nvSpPr>
        <p:spPr bwMode="auto">
          <a:xfrm flipH="1">
            <a:off x="6537325" y="3048000"/>
            <a:ext cx="36513" cy="0"/>
          </a:xfrm>
          <a:prstGeom prst="line">
            <a:avLst/>
          </a:prstGeom>
          <a:noFill/>
          <a:ln w="19050">
            <a:solidFill>
              <a:schemeClr val="bg1"/>
            </a:solidFill>
            <a:round/>
            <a:headEnd/>
            <a:tailEnd/>
          </a:ln>
        </p:spPr>
        <p:txBody>
          <a:bodyPr/>
          <a:lstStyle/>
          <a:p>
            <a:endParaRPr lang="en-US"/>
          </a:p>
        </p:txBody>
      </p:sp>
      <p:sp>
        <p:nvSpPr>
          <p:cNvPr id="22577" name="Line 135"/>
          <p:cNvSpPr>
            <a:spLocks noChangeShapeType="1"/>
          </p:cNvSpPr>
          <p:nvPr/>
        </p:nvSpPr>
        <p:spPr bwMode="auto">
          <a:xfrm flipH="1">
            <a:off x="6537325" y="3527425"/>
            <a:ext cx="36513" cy="0"/>
          </a:xfrm>
          <a:prstGeom prst="line">
            <a:avLst/>
          </a:prstGeom>
          <a:noFill/>
          <a:ln w="19050">
            <a:solidFill>
              <a:schemeClr val="bg1"/>
            </a:solidFill>
            <a:round/>
            <a:headEnd/>
            <a:tailEnd/>
          </a:ln>
        </p:spPr>
        <p:txBody>
          <a:bodyPr/>
          <a:lstStyle/>
          <a:p>
            <a:endParaRPr lang="en-US"/>
          </a:p>
        </p:txBody>
      </p:sp>
      <p:sp>
        <p:nvSpPr>
          <p:cNvPr id="22578" name="Line 135"/>
          <p:cNvSpPr>
            <a:spLocks noChangeShapeType="1"/>
          </p:cNvSpPr>
          <p:nvPr/>
        </p:nvSpPr>
        <p:spPr bwMode="auto">
          <a:xfrm flipH="1">
            <a:off x="6537325" y="4006850"/>
            <a:ext cx="36513" cy="0"/>
          </a:xfrm>
          <a:prstGeom prst="line">
            <a:avLst/>
          </a:prstGeom>
          <a:noFill/>
          <a:ln w="19050">
            <a:solidFill>
              <a:schemeClr val="bg1"/>
            </a:solidFill>
            <a:round/>
            <a:headEnd/>
            <a:tailEnd/>
          </a:ln>
        </p:spPr>
        <p:txBody>
          <a:bodyPr/>
          <a:lstStyle/>
          <a:p>
            <a:endParaRPr lang="en-US"/>
          </a:p>
        </p:txBody>
      </p:sp>
      <p:sp>
        <p:nvSpPr>
          <p:cNvPr id="22579" name="Line 135"/>
          <p:cNvSpPr>
            <a:spLocks noChangeShapeType="1"/>
          </p:cNvSpPr>
          <p:nvPr/>
        </p:nvSpPr>
        <p:spPr bwMode="auto">
          <a:xfrm flipH="1">
            <a:off x="6537325" y="2606675"/>
            <a:ext cx="36513" cy="0"/>
          </a:xfrm>
          <a:prstGeom prst="line">
            <a:avLst/>
          </a:prstGeom>
          <a:noFill/>
          <a:ln w="19050">
            <a:solidFill>
              <a:schemeClr val="bg1"/>
            </a:solidFill>
            <a:round/>
            <a:headEnd/>
            <a:tailEnd/>
          </a:ln>
        </p:spPr>
        <p:txBody>
          <a:bodyPr/>
          <a:lstStyle/>
          <a:p>
            <a:endParaRPr lang="en-US"/>
          </a:p>
        </p:txBody>
      </p:sp>
      <p:sp>
        <p:nvSpPr>
          <p:cNvPr id="22580" name="Line 135"/>
          <p:cNvSpPr>
            <a:spLocks noChangeShapeType="1"/>
          </p:cNvSpPr>
          <p:nvPr/>
        </p:nvSpPr>
        <p:spPr bwMode="auto">
          <a:xfrm flipH="1">
            <a:off x="6537325" y="3086100"/>
            <a:ext cx="36513" cy="0"/>
          </a:xfrm>
          <a:prstGeom prst="line">
            <a:avLst/>
          </a:prstGeom>
          <a:noFill/>
          <a:ln w="19050">
            <a:solidFill>
              <a:schemeClr val="bg1"/>
            </a:solidFill>
            <a:round/>
            <a:headEnd/>
            <a:tailEnd/>
          </a:ln>
        </p:spPr>
        <p:txBody>
          <a:bodyPr/>
          <a:lstStyle/>
          <a:p>
            <a:endParaRPr lang="en-US"/>
          </a:p>
        </p:txBody>
      </p:sp>
      <p:sp>
        <p:nvSpPr>
          <p:cNvPr id="22581" name="Line 135"/>
          <p:cNvSpPr>
            <a:spLocks noChangeShapeType="1"/>
          </p:cNvSpPr>
          <p:nvPr/>
        </p:nvSpPr>
        <p:spPr bwMode="auto">
          <a:xfrm flipH="1">
            <a:off x="6537325" y="3565525"/>
            <a:ext cx="36513" cy="0"/>
          </a:xfrm>
          <a:prstGeom prst="line">
            <a:avLst/>
          </a:prstGeom>
          <a:noFill/>
          <a:ln w="19050">
            <a:solidFill>
              <a:schemeClr val="bg1"/>
            </a:solidFill>
            <a:round/>
            <a:headEnd/>
            <a:tailEnd/>
          </a:ln>
        </p:spPr>
        <p:txBody>
          <a:bodyPr/>
          <a:lstStyle/>
          <a:p>
            <a:endParaRPr lang="en-US"/>
          </a:p>
        </p:txBody>
      </p:sp>
      <p:sp>
        <p:nvSpPr>
          <p:cNvPr id="22582" name="Line 135"/>
          <p:cNvSpPr>
            <a:spLocks noChangeShapeType="1"/>
          </p:cNvSpPr>
          <p:nvPr/>
        </p:nvSpPr>
        <p:spPr bwMode="auto">
          <a:xfrm flipH="1">
            <a:off x="6537325" y="4044950"/>
            <a:ext cx="36513" cy="0"/>
          </a:xfrm>
          <a:prstGeom prst="line">
            <a:avLst/>
          </a:prstGeom>
          <a:noFill/>
          <a:ln w="19050">
            <a:solidFill>
              <a:schemeClr val="bg1"/>
            </a:solidFill>
            <a:round/>
            <a:headEnd/>
            <a:tailEnd/>
          </a:ln>
        </p:spPr>
        <p:txBody>
          <a:bodyPr/>
          <a:lstStyle/>
          <a:p>
            <a:endParaRPr lang="en-US"/>
          </a:p>
        </p:txBody>
      </p:sp>
      <p:sp>
        <p:nvSpPr>
          <p:cNvPr id="22583" name="Line 135"/>
          <p:cNvSpPr>
            <a:spLocks noChangeShapeType="1"/>
          </p:cNvSpPr>
          <p:nvPr/>
        </p:nvSpPr>
        <p:spPr bwMode="auto">
          <a:xfrm flipH="1">
            <a:off x="6537325" y="2654300"/>
            <a:ext cx="36513" cy="0"/>
          </a:xfrm>
          <a:prstGeom prst="line">
            <a:avLst/>
          </a:prstGeom>
          <a:noFill/>
          <a:ln w="19050">
            <a:solidFill>
              <a:schemeClr val="bg1"/>
            </a:solidFill>
            <a:round/>
            <a:headEnd/>
            <a:tailEnd/>
          </a:ln>
        </p:spPr>
        <p:txBody>
          <a:bodyPr/>
          <a:lstStyle/>
          <a:p>
            <a:endParaRPr lang="en-US"/>
          </a:p>
        </p:txBody>
      </p:sp>
      <p:sp>
        <p:nvSpPr>
          <p:cNvPr id="22584" name="Line 135"/>
          <p:cNvSpPr>
            <a:spLocks noChangeShapeType="1"/>
          </p:cNvSpPr>
          <p:nvPr/>
        </p:nvSpPr>
        <p:spPr bwMode="auto">
          <a:xfrm flipH="1">
            <a:off x="6537325" y="3133725"/>
            <a:ext cx="36513" cy="0"/>
          </a:xfrm>
          <a:prstGeom prst="line">
            <a:avLst/>
          </a:prstGeom>
          <a:noFill/>
          <a:ln w="19050">
            <a:solidFill>
              <a:schemeClr val="bg1"/>
            </a:solidFill>
            <a:round/>
            <a:headEnd/>
            <a:tailEnd/>
          </a:ln>
        </p:spPr>
        <p:txBody>
          <a:bodyPr/>
          <a:lstStyle/>
          <a:p>
            <a:endParaRPr lang="en-US"/>
          </a:p>
        </p:txBody>
      </p:sp>
      <p:sp>
        <p:nvSpPr>
          <p:cNvPr id="22585" name="Line 135"/>
          <p:cNvSpPr>
            <a:spLocks noChangeShapeType="1"/>
          </p:cNvSpPr>
          <p:nvPr/>
        </p:nvSpPr>
        <p:spPr bwMode="auto">
          <a:xfrm flipH="1">
            <a:off x="6537325" y="3613150"/>
            <a:ext cx="36513" cy="0"/>
          </a:xfrm>
          <a:prstGeom prst="line">
            <a:avLst/>
          </a:prstGeom>
          <a:noFill/>
          <a:ln w="19050">
            <a:solidFill>
              <a:schemeClr val="bg1"/>
            </a:solidFill>
            <a:round/>
            <a:headEnd/>
            <a:tailEnd/>
          </a:ln>
        </p:spPr>
        <p:txBody>
          <a:bodyPr/>
          <a:lstStyle/>
          <a:p>
            <a:endParaRPr lang="en-US"/>
          </a:p>
        </p:txBody>
      </p:sp>
      <p:sp>
        <p:nvSpPr>
          <p:cNvPr id="22586" name="Line 135"/>
          <p:cNvSpPr>
            <a:spLocks noChangeShapeType="1"/>
          </p:cNvSpPr>
          <p:nvPr/>
        </p:nvSpPr>
        <p:spPr bwMode="auto">
          <a:xfrm flipH="1">
            <a:off x="6537325" y="4092575"/>
            <a:ext cx="36513" cy="0"/>
          </a:xfrm>
          <a:prstGeom prst="line">
            <a:avLst/>
          </a:prstGeom>
          <a:noFill/>
          <a:ln w="19050">
            <a:solidFill>
              <a:schemeClr val="bg1"/>
            </a:solidFill>
            <a:round/>
            <a:headEnd/>
            <a:tailEnd/>
          </a:ln>
        </p:spPr>
        <p:txBody>
          <a:bodyPr/>
          <a:lstStyle/>
          <a:p>
            <a:endParaRPr lang="en-US"/>
          </a:p>
        </p:txBody>
      </p:sp>
      <p:sp>
        <p:nvSpPr>
          <p:cNvPr id="22587" name="Line 135"/>
          <p:cNvSpPr>
            <a:spLocks noChangeShapeType="1"/>
          </p:cNvSpPr>
          <p:nvPr/>
        </p:nvSpPr>
        <p:spPr bwMode="auto">
          <a:xfrm flipH="1">
            <a:off x="6537325" y="2713038"/>
            <a:ext cx="36513" cy="0"/>
          </a:xfrm>
          <a:prstGeom prst="line">
            <a:avLst/>
          </a:prstGeom>
          <a:noFill/>
          <a:ln w="19050">
            <a:solidFill>
              <a:schemeClr val="bg1"/>
            </a:solidFill>
            <a:round/>
            <a:headEnd/>
            <a:tailEnd/>
          </a:ln>
        </p:spPr>
        <p:txBody>
          <a:bodyPr/>
          <a:lstStyle/>
          <a:p>
            <a:endParaRPr lang="en-US"/>
          </a:p>
        </p:txBody>
      </p:sp>
      <p:sp>
        <p:nvSpPr>
          <p:cNvPr id="22588" name="Line 135"/>
          <p:cNvSpPr>
            <a:spLocks noChangeShapeType="1"/>
          </p:cNvSpPr>
          <p:nvPr/>
        </p:nvSpPr>
        <p:spPr bwMode="auto">
          <a:xfrm flipH="1">
            <a:off x="6537325" y="3192463"/>
            <a:ext cx="36513" cy="0"/>
          </a:xfrm>
          <a:prstGeom prst="line">
            <a:avLst/>
          </a:prstGeom>
          <a:noFill/>
          <a:ln w="19050">
            <a:solidFill>
              <a:schemeClr val="bg1"/>
            </a:solidFill>
            <a:round/>
            <a:headEnd/>
            <a:tailEnd/>
          </a:ln>
        </p:spPr>
        <p:txBody>
          <a:bodyPr/>
          <a:lstStyle/>
          <a:p>
            <a:endParaRPr lang="en-US"/>
          </a:p>
        </p:txBody>
      </p:sp>
      <p:sp>
        <p:nvSpPr>
          <p:cNvPr id="22589" name="Line 135"/>
          <p:cNvSpPr>
            <a:spLocks noChangeShapeType="1"/>
          </p:cNvSpPr>
          <p:nvPr/>
        </p:nvSpPr>
        <p:spPr bwMode="auto">
          <a:xfrm flipH="1">
            <a:off x="6537325" y="3671888"/>
            <a:ext cx="36513" cy="0"/>
          </a:xfrm>
          <a:prstGeom prst="line">
            <a:avLst/>
          </a:prstGeom>
          <a:noFill/>
          <a:ln w="19050">
            <a:solidFill>
              <a:schemeClr val="bg1"/>
            </a:solidFill>
            <a:round/>
            <a:headEnd/>
            <a:tailEnd/>
          </a:ln>
        </p:spPr>
        <p:txBody>
          <a:bodyPr/>
          <a:lstStyle/>
          <a:p>
            <a:endParaRPr lang="en-US"/>
          </a:p>
        </p:txBody>
      </p:sp>
      <p:sp>
        <p:nvSpPr>
          <p:cNvPr id="22590" name="Line 135"/>
          <p:cNvSpPr>
            <a:spLocks noChangeShapeType="1"/>
          </p:cNvSpPr>
          <p:nvPr/>
        </p:nvSpPr>
        <p:spPr bwMode="auto">
          <a:xfrm flipH="1">
            <a:off x="6537325" y="4151313"/>
            <a:ext cx="36513" cy="0"/>
          </a:xfrm>
          <a:prstGeom prst="line">
            <a:avLst/>
          </a:prstGeom>
          <a:noFill/>
          <a:ln w="19050">
            <a:solidFill>
              <a:schemeClr val="bg1"/>
            </a:solidFill>
            <a:round/>
            <a:headEnd/>
            <a:tailEnd/>
          </a:ln>
        </p:spPr>
        <p:txBody>
          <a:bodyPr/>
          <a:lstStyle/>
          <a:p>
            <a:endParaRPr lang="en-US"/>
          </a:p>
        </p:txBody>
      </p:sp>
      <p:sp>
        <p:nvSpPr>
          <p:cNvPr id="22591" name="Line 135"/>
          <p:cNvSpPr>
            <a:spLocks noChangeShapeType="1"/>
          </p:cNvSpPr>
          <p:nvPr/>
        </p:nvSpPr>
        <p:spPr bwMode="auto">
          <a:xfrm flipH="1">
            <a:off x="6537325" y="2795588"/>
            <a:ext cx="36513" cy="0"/>
          </a:xfrm>
          <a:prstGeom prst="line">
            <a:avLst/>
          </a:prstGeom>
          <a:noFill/>
          <a:ln w="19050">
            <a:solidFill>
              <a:schemeClr val="bg1"/>
            </a:solidFill>
            <a:round/>
            <a:headEnd/>
            <a:tailEnd/>
          </a:ln>
        </p:spPr>
        <p:txBody>
          <a:bodyPr/>
          <a:lstStyle/>
          <a:p>
            <a:endParaRPr lang="en-US"/>
          </a:p>
        </p:txBody>
      </p:sp>
      <p:sp>
        <p:nvSpPr>
          <p:cNvPr id="22592" name="Line 135"/>
          <p:cNvSpPr>
            <a:spLocks noChangeShapeType="1"/>
          </p:cNvSpPr>
          <p:nvPr/>
        </p:nvSpPr>
        <p:spPr bwMode="auto">
          <a:xfrm flipH="1">
            <a:off x="6537325" y="3275013"/>
            <a:ext cx="36513" cy="0"/>
          </a:xfrm>
          <a:prstGeom prst="line">
            <a:avLst/>
          </a:prstGeom>
          <a:noFill/>
          <a:ln w="19050">
            <a:solidFill>
              <a:schemeClr val="bg1"/>
            </a:solidFill>
            <a:round/>
            <a:headEnd/>
            <a:tailEnd/>
          </a:ln>
        </p:spPr>
        <p:txBody>
          <a:bodyPr/>
          <a:lstStyle/>
          <a:p>
            <a:endParaRPr lang="en-US"/>
          </a:p>
        </p:txBody>
      </p:sp>
      <p:sp>
        <p:nvSpPr>
          <p:cNvPr id="22593" name="Line 135"/>
          <p:cNvSpPr>
            <a:spLocks noChangeShapeType="1"/>
          </p:cNvSpPr>
          <p:nvPr/>
        </p:nvSpPr>
        <p:spPr bwMode="auto">
          <a:xfrm flipH="1">
            <a:off x="6537325" y="3754438"/>
            <a:ext cx="36513" cy="0"/>
          </a:xfrm>
          <a:prstGeom prst="line">
            <a:avLst/>
          </a:prstGeom>
          <a:noFill/>
          <a:ln w="19050">
            <a:solidFill>
              <a:schemeClr val="bg1"/>
            </a:solidFill>
            <a:round/>
            <a:headEnd/>
            <a:tailEnd/>
          </a:ln>
        </p:spPr>
        <p:txBody>
          <a:bodyPr/>
          <a:lstStyle/>
          <a:p>
            <a:endParaRPr lang="en-US"/>
          </a:p>
        </p:txBody>
      </p:sp>
      <p:sp>
        <p:nvSpPr>
          <p:cNvPr id="22594" name="Line 135"/>
          <p:cNvSpPr>
            <a:spLocks noChangeShapeType="1"/>
          </p:cNvSpPr>
          <p:nvPr/>
        </p:nvSpPr>
        <p:spPr bwMode="auto">
          <a:xfrm flipH="1">
            <a:off x="6537325" y="4233863"/>
            <a:ext cx="36513" cy="0"/>
          </a:xfrm>
          <a:prstGeom prst="line">
            <a:avLst/>
          </a:prstGeom>
          <a:noFill/>
          <a:ln w="19050">
            <a:solidFill>
              <a:schemeClr val="bg1"/>
            </a:solidFill>
            <a:round/>
            <a:headEnd/>
            <a:tailEnd/>
          </a:ln>
        </p:spPr>
        <p:txBody>
          <a:bodyPr/>
          <a:lstStyle/>
          <a:p>
            <a:endParaRPr lang="en-US"/>
          </a:p>
        </p:txBody>
      </p:sp>
      <p:sp>
        <p:nvSpPr>
          <p:cNvPr id="22595" name="Line 72"/>
          <p:cNvSpPr>
            <a:spLocks noChangeShapeType="1"/>
          </p:cNvSpPr>
          <p:nvPr/>
        </p:nvSpPr>
        <p:spPr bwMode="auto">
          <a:xfrm>
            <a:off x="6651625" y="3906838"/>
            <a:ext cx="376238" cy="0"/>
          </a:xfrm>
          <a:prstGeom prst="line">
            <a:avLst/>
          </a:prstGeom>
          <a:noFill/>
          <a:ln w="19050">
            <a:solidFill>
              <a:schemeClr val="bg1"/>
            </a:solidFill>
            <a:round/>
            <a:headEnd/>
            <a:tailEnd/>
          </a:ln>
        </p:spPr>
        <p:txBody>
          <a:bodyPr/>
          <a:lstStyle/>
          <a:p>
            <a:endParaRPr lang="en-US"/>
          </a:p>
        </p:txBody>
      </p:sp>
      <p:sp>
        <p:nvSpPr>
          <p:cNvPr id="22596" name="Line 73"/>
          <p:cNvSpPr>
            <a:spLocks noChangeShapeType="1"/>
          </p:cNvSpPr>
          <p:nvPr/>
        </p:nvSpPr>
        <p:spPr bwMode="auto">
          <a:xfrm>
            <a:off x="7208838" y="3770313"/>
            <a:ext cx="376237" cy="0"/>
          </a:xfrm>
          <a:prstGeom prst="line">
            <a:avLst/>
          </a:prstGeom>
          <a:noFill/>
          <a:ln w="19050">
            <a:solidFill>
              <a:schemeClr val="bg1"/>
            </a:solidFill>
            <a:round/>
            <a:headEnd/>
            <a:tailEnd/>
          </a:ln>
        </p:spPr>
        <p:txBody>
          <a:bodyPr/>
          <a:lstStyle/>
          <a:p>
            <a:endParaRPr lang="en-US"/>
          </a:p>
        </p:txBody>
      </p:sp>
      <p:sp>
        <p:nvSpPr>
          <p:cNvPr id="22597" name="Line 74"/>
          <p:cNvSpPr>
            <a:spLocks noChangeShapeType="1"/>
          </p:cNvSpPr>
          <p:nvPr/>
        </p:nvSpPr>
        <p:spPr bwMode="auto">
          <a:xfrm>
            <a:off x="7775575" y="3516313"/>
            <a:ext cx="376238" cy="0"/>
          </a:xfrm>
          <a:prstGeom prst="line">
            <a:avLst/>
          </a:prstGeom>
          <a:noFill/>
          <a:ln w="19050">
            <a:solidFill>
              <a:schemeClr val="bg1"/>
            </a:solidFill>
            <a:round/>
            <a:headEnd/>
            <a:tailEnd/>
          </a:ln>
        </p:spPr>
        <p:txBody>
          <a:bodyPr/>
          <a:lstStyle/>
          <a:p>
            <a:endParaRPr lang="en-US"/>
          </a:p>
        </p:txBody>
      </p:sp>
      <p:sp>
        <p:nvSpPr>
          <p:cNvPr id="22598" name="Line 75"/>
          <p:cNvSpPr>
            <a:spLocks noChangeShapeType="1"/>
          </p:cNvSpPr>
          <p:nvPr/>
        </p:nvSpPr>
        <p:spPr bwMode="auto">
          <a:xfrm>
            <a:off x="8332788" y="3216275"/>
            <a:ext cx="376237" cy="0"/>
          </a:xfrm>
          <a:prstGeom prst="line">
            <a:avLst/>
          </a:prstGeom>
          <a:noFill/>
          <a:ln w="19050">
            <a:solidFill>
              <a:schemeClr val="bg1"/>
            </a:solidFill>
            <a:round/>
            <a:headEnd/>
            <a:tailEnd/>
          </a:ln>
        </p:spPr>
        <p:txBody>
          <a:bodyPr/>
          <a:lstStyle/>
          <a:p>
            <a:endParaRPr lang="en-US"/>
          </a:p>
        </p:txBody>
      </p:sp>
      <p:sp>
        <p:nvSpPr>
          <p:cNvPr id="22599" name="Oval 76"/>
          <p:cNvSpPr>
            <a:spLocks noChangeArrowheads="1"/>
          </p:cNvSpPr>
          <p:nvPr/>
        </p:nvSpPr>
        <p:spPr bwMode="auto">
          <a:xfrm>
            <a:off x="6816725" y="4318000"/>
            <a:ext cx="36513" cy="36513"/>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00" name="Oval 77"/>
          <p:cNvSpPr>
            <a:spLocks noChangeArrowheads="1"/>
          </p:cNvSpPr>
          <p:nvPr/>
        </p:nvSpPr>
        <p:spPr bwMode="auto">
          <a:xfrm>
            <a:off x="6816725" y="4191000"/>
            <a:ext cx="36513" cy="36513"/>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01" name="Oval 78"/>
          <p:cNvSpPr>
            <a:spLocks noChangeArrowheads="1"/>
          </p:cNvSpPr>
          <p:nvPr/>
        </p:nvSpPr>
        <p:spPr bwMode="auto">
          <a:xfrm>
            <a:off x="6816725" y="4033838"/>
            <a:ext cx="36513" cy="36512"/>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02" name="Oval 79"/>
          <p:cNvSpPr>
            <a:spLocks noChangeArrowheads="1"/>
          </p:cNvSpPr>
          <p:nvPr/>
        </p:nvSpPr>
        <p:spPr bwMode="auto">
          <a:xfrm>
            <a:off x="6816725" y="3971925"/>
            <a:ext cx="36513" cy="36513"/>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03" name="Oval 80"/>
          <p:cNvSpPr>
            <a:spLocks noChangeArrowheads="1"/>
          </p:cNvSpPr>
          <p:nvPr/>
        </p:nvSpPr>
        <p:spPr bwMode="auto">
          <a:xfrm>
            <a:off x="6816725" y="3884613"/>
            <a:ext cx="36513" cy="36512"/>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04" name="Oval 81"/>
          <p:cNvSpPr>
            <a:spLocks noChangeArrowheads="1"/>
          </p:cNvSpPr>
          <p:nvPr/>
        </p:nvSpPr>
        <p:spPr bwMode="auto">
          <a:xfrm>
            <a:off x="6816725" y="3803650"/>
            <a:ext cx="36513" cy="36513"/>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05" name="Oval 82"/>
          <p:cNvSpPr>
            <a:spLocks noChangeArrowheads="1"/>
          </p:cNvSpPr>
          <p:nvPr/>
        </p:nvSpPr>
        <p:spPr bwMode="auto">
          <a:xfrm>
            <a:off x="6816725" y="3711575"/>
            <a:ext cx="36513" cy="36513"/>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06" name="Oval 83"/>
          <p:cNvSpPr>
            <a:spLocks noChangeArrowheads="1"/>
          </p:cNvSpPr>
          <p:nvPr/>
        </p:nvSpPr>
        <p:spPr bwMode="auto">
          <a:xfrm>
            <a:off x="6816725" y="3587750"/>
            <a:ext cx="36513" cy="36513"/>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07" name="Oval 84"/>
          <p:cNvSpPr>
            <a:spLocks noChangeArrowheads="1"/>
          </p:cNvSpPr>
          <p:nvPr/>
        </p:nvSpPr>
        <p:spPr bwMode="auto">
          <a:xfrm>
            <a:off x="6816725" y="3436938"/>
            <a:ext cx="36513" cy="36512"/>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08" name="Oval 85"/>
          <p:cNvSpPr>
            <a:spLocks noChangeArrowheads="1"/>
          </p:cNvSpPr>
          <p:nvPr/>
        </p:nvSpPr>
        <p:spPr bwMode="auto">
          <a:xfrm>
            <a:off x="6773863" y="3790950"/>
            <a:ext cx="36512" cy="36513"/>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09" name="Oval 86"/>
          <p:cNvSpPr>
            <a:spLocks noChangeArrowheads="1"/>
          </p:cNvSpPr>
          <p:nvPr/>
        </p:nvSpPr>
        <p:spPr bwMode="auto">
          <a:xfrm>
            <a:off x="6773863" y="3952875"/>
            <a:ext cx="36512" cy="36513"/>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10" name="Oval 87"/>
          <p:cNvSpPr>
            <a:spLocks noChangeArrowheads="1"/>
          </p:cNvSpPr>
          <p:nvPr/>
        </p:nvSpPr>
        <p:spPr bwMode="auto">
          <a:xfrm>
            <a:off x="6864350" y="3662363"/>
            <a:ext cx="36513" cy="36512"/>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11" name="Oval 88"/>
          <p:cNvSpPr>
            <a:spLocks noChangeArrowheads="1"/>
          </p:cNvSpPr>
          <p:nvPr/>
        </p:nvSpPr>
        <p:spPr bwMode="auto">
          <a:xfrm>
            <a:off x="6864350" y="3765550"/>
            <a:ext cx="36513" cy="36513"/>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12" name="Oval 89"/>
          <p:cNvSpPr>
            <a:spLocks noChangeArrowheads="1"/>
          </p:cNvSpPr>
          <p:nvPr/>
        </p:nvSpPr>
        <p:spPr bwMode="auto">
          <a:xfrm>
            <a:off x="6864350" y="3927475"/>
            <a:ext cx="36513" cy="36513"/>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13" name="Oval 90"/>
          <p:cNvSpPr>
            <a:spLocks noChangeArrowheads="1"/>
          </p:cNvSpPr>
          <p:nvPr/>
        </p:nvSpPr>
        <p:spPr bwMode="auto">
          <a:xfrm>
            <a:off x="6864350" y="3992563"/>
            <a:ext cx="36513" cy="36512"/>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14" name="Oval 91"/>
          <p:cNvSpPr>
            <a:spLocks noChangeArrowheads="1"/>
          </p:cNvSpPr>
          <p:nvPr/>
        </p:nvSpPr>
        <p:spPr bwMode="auto">
          <a:xfrm>
            <a:off x="7332663" y="3406775"/>
            <a:ext cx="36512" cy="36513"/>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15" name="Oval 92"/>
          <p:cNvSpPr>
            <a:spLocks noChangeArrowheads="1"/>
          </p:cNvSpPr>
          <p:nvPr/>
        </p:nvSpPr>
        <p:spPr bwMode="auto">
          <a:xfrm>
            <a:off x="7332663" y="3660775"/>
            <a:ext cx="36512" cy="36513"/>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16" name="Oval 93"/>
          <p:cNvSpPr>
            <a:spLocks noChangeArrowheads="1"/>
          </p:cNvSpPr>
          <p:nvPr/>
        </p:nvSpPr>
        <p:spPr bwMode="auto">
          <a:xfrm>
            <a:off x="7332663" y="3746500"/>
            <a:ext cx="36512" cy="36513"/>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17" name="Oval 94"/>
          <p:cNvSpPr>
            <a:spLocks noChangeArrowheads="1"/>
          </p:cNvSpPr>
          <p:nvPr/>
        </p:nvSpPr>
        <p:spPr bwMode="auto">
          <a:xfrm>
            <a:off x="7332663" y="3803650"/>
            <a:ext cx="36512" cy="36513"/>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18" name="Oval 95"/>
          <p:cNvSpPr>
            <a:spLocks noChangeArrowheads="1"/>
          </p:cNvSpPr>
          <p:nvPr/>
        </p:nvSpPr>
        <p:spPr bwMode="auto">
          <a:xfrm>
            <a:off x="7288213" y="3767138"/>
            <a:ext cx="36512" cy="36512"/>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19" name="Oval 96"/>
          <p:cNvSpPr>
            <a:spLocks noChangeArrowheads="1"/>
          </p:cNvSpPr>
          <p:nvPr/>
        </p:nvSpPr>
        <p:spPr bwMode="auto">
          <a:xfrm>
            <a:off x="7424738" y="3395663"/>
            <a:ext cx="36512" cy="36512"/>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20" name="Oval 97"/>
          <p:cNvSpPr>
            <a:spLocks noChangeArrowheads="1"/>
          </p:cNvSpPr>
          <p:nvPr/>
        </p:nvSpPr>
        <p:spPr bwMode="auto">
          <a:xfrm>
            <a:off x="7424738" y="3649663"/>
            <a:ext cx="36512" cy="36512"/>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21" name="Oval 98"/>
          <p:cNvSpPr>
            <a:spLocks noChangeArrowheads="1"/>
          </p:cNvSpPr>
          <p:nvPr/>
        </p:nvSpPr>
        <p:spPr bwMode="auto">
          <a:xfrm>
            <a:off x="7424738" y="3744913"/>
            <a:ext cx="36512" cy="36512"/>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22" name="Oval 99"/>
          <p:cNvSpPr>
            <a:spLocks noChangeArrowheads="1"/>
          </p:cNvSpPr>
          <p:nvPr/>
        </p:nvSpPr>
        <p:spPr bwMode="auto">
          <a:xfrm>
            <a:off x="7424738" y="3779838"/>
            <a:ext cx="36512" cy="36512"/>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23" name="Oval 100"/>
          <p:cNvSpPr>
            <a:spLocks noChangeArrowheads="1"/>
          </p:cNvSpPr>
          <p:nvPr/>
        </p:nvSpPr>
        <p:spPr bwMode="auto">
          <a:xfrm>
            <a:off x="7424738" y="3894138"/>
            <a:ext cx="36512" cy="36512"/>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24" name="Oval 101"/>
          <p:cNvSpPr>
            <a:spLocks noChangeArrowheads="1"/>
          </p:cNvSpPr>
          <p:nvPr/>
        </p:nvSpPr>
        <p:spPr bwMode="auto">
          <a:xfrm>
            <a:off x="7377113" y="4237038"/>
            <a:ext cx="36512" cy="36512"/>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25" name="Oval 102"/>
          <p:cNvSpPr>
            <a:spLocks noChangeArrowheads="1"/>
          </p:cNvSpPr>
          <p:nvPr/>
        </p:nvSpPr>
        <p:spPr bwMode="auto">
          <a:xfrm>
            <a:off x="7377113" y="4037013"/>
            <a:ext cx="36512" cy="36512"/>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26" name="Oval 103"/>
          <p:cNvSpPr>
            <a:spLocks noChangeArrowheads="1"/>
          </p:cNvSpPr>
          <p:nvPr/>
        </p:nvSpPr>
        <p:spPr bwMode="auto">
          <a:xfrm>
            <a:off x="7424738" y="4210050"/>
            <a:ext cx="36512" cy="36513"/>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27" name="Oval 104"/>
          <p:cNvSpPr>
            <a:spLocks noChangeArrowheads="1"/>
          </p:cNvSpPr>
          <p:nvPr/>
        </p:nvSpPr>
        <p:spPr bwMode="auto">
          <a:xfrm>
            <a:off x="7377113" y="3898900"/>
            <a:ext cx="36512" cy="36513"/>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28" name="Oval 105"/>
          <p:cNvSpPr>
            <a:spLocks noChangeArrowheads="1"/>
          </p:cNvSpPr>
          <p:nvPr/>
        </p:nvSpPr>
        <p:spPr bwMode="auto">
          <a:xfrm>
            <a:off x="7377113" y="3808413"/>
            <a:ext cx="36512" cy="36512"/>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29" name="Oval 106"/>
          <p:cNvSpPr>
            <a:spLocks noChangeArrowheads="1"/>
          </p:cNvSpPr>
          <p:nvPr/>
        </p:nvSpPr>
        <p:spPr bwMode="auto">
          <a:xfrm>
            <a:off x="7377113" y="3743325"/>
            <a:ext cx="36512" cy="36513"/>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30" name="Oval 107"/>
          <p:cNvSpPr>
            <a:spLocks noChangeArrowheads="1"/>
          </p:cNvSpPr>
          <p:nvPr/>
        </p:nvSpPr>
        <p:spPr bwMode="auto">
          <a:xfrm>
            <a:off x="7377113" y="3675063"/>
            <a:ext cx="36512" cy="36512"/>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31" name="Oval 108"/>
          <p:cNvSpPr>
            <a:spLocks noChangeArrowheads="1"/>
          </p:cNvSpPr>
          <p:nvPr/>
        </p:nvSpPr>
        <p:spPr bwMode="auto">
          <a:xfrm>
            <a:off x="7377113" y="3554413"/>
            <a:ext cx="36512" cy="36512"/>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32" name="Oval 109"/>
          <p:cNvSpPr>
            <a:spLocks noChangeArrowheads="1"/>
          </p:cNvSpPr>
          <p:nvPr/>
        </p:nvSpPr>
        <p:spPr bwMode="auto">
          <a:xfrm>
            <a:off x="7377113" y="3448050"/>
            <a:ext cx="36512" cy="36513"/>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33" name="Oval 110"/>
          <p:cNvSpPr>
            <a:spLocks noChangeArrowheads="1"/>
          </p:cNvSpPr>
          <p:nvPr/>
        </p:nvSpPr>
        <p:spPr bwMode="auto">
          <a:xfrm>
            <a:off x="7469188" y="3713163"/>
            <a:ext cx="36512" cy="36512"/>
          </a:xfrm>
          <a:prstGeom prst="ellipse">
            <a:avLst/>
          </a:prstGeom>
          <a:solidFill>
            <a:schemeClr val="accent1">
              <a:lumMod val="40000"/>
              <a:lumOff val="60000"/>
            </a:schemeClr>
          </a:solidFill>
          <a:ln w="9525">
            <a:solidFill>
              <a:srgbClr val="FFFF00"/>
            </a:solidFill>
            <a:round/>
            <a:headEnd/>
            <a:tailEnd/>
          </a:ln>
        </p:spPr>
        <p:txBody>
          <a:bodyPr wrap="none" anchor="ctr"/>
          <a:lstStyle/>
          <a:p>
            <a:endParaRPr lang="en-GB"/>
          </a:p>
        </p:txBody>
      </p:sp>
      <p:sp>
        <p:nvSpPr>
          <p:cNvPr id="22634" name="Oval 111"/>
          <p:cNvSpPr>
            <a:spLocks noChangeArrowheads="1"/>
          </p:cNvSpPr>
          <p:nvPr/>
        </p:nvSpPr>
        <p:spPr bwMode="auto">
          <a:xfrm>
            <a:off x="7804150" y="3452813"/>
            <a:ext cx="36513" cy="36512"/>
          </a:xfrm>
          <a:prstGeom prst="ellipse">
            <a:avLst/>
          </a:prstGeom>
          <a:solidFill>
            <a:schemeClr val="bg2"/>
          </a:solidFill>
          <a:ln w="9525">
            <a:noFill/>
            <a:round/>
            <a:headEnd/>
            <a:tailEnd/>
          </a:ln>
        </p:spPr>
        <p:txBody>
          <a:bodyPr wrap="none" anchor="ctr"/>
          <a:lstStyle/>
          <a:p>
            <a:endParaRPr lang="en-GB"/>
          </a:p>
        </p:txBody>
      </p:sp>
      <p:sp>
        <p:nvSpPr>
          <p:cNvPr id="22635" name="Oval 112"/>
          <p:cNvSpPr>
            <a:spLocks noChangeArrowheads="1"/>
          </p:cNvSpPr>
          <p:nvPr/>
        </p:nvSpPr>
        <p:spPr bwMode="auto">
          <a:xfrm>
            <a:off x="7940675" y="3127375"/>
            <a:ext cx="36513" cy="36513"/>
          </a:xfrm>
          <a:prstGeom prst="ellipse">
            <a:avLst/>
          </a:prstGeom>
          <a:solidFill>
            <a:schemeClr val="bg2"/>
          </a:solidFill>
          <a:ln w="9525">
            <a:noFill/>
            <a:round/>
            <a:headEnd/>
            <a:tailEnd/>
          </a:ln>
        </p:spPr>
        <p:txBody>
          <a:bodyPr wrap="none" anchor="ctr"/>
          <a:lstStyle/>
          <a:p>
            <a:endParaRPr lang="en-GB"/>
          </a:p>
        </p:txBody>
      </p:sp>
      <p:sp>
        <p:nvSpPr>
          <p:cNvPr id="22636" name="Oval 113"/>
          <p:cNvSpPr>
            <a:spLocks noChangeArrowheads="1"/>
          </p:cNvSpPr>
          <p:nvPr/>
        </p:nvSpPr>
        <p:spPr bwMode="auto">
          <a:xfrm>
            <a:off x="7940675" y="3201988"/>
            <a:ext cx="36513" cy="36512"/>
          </a:xfrm>
          <a:prstGeom prst="ellipse">
            <a:avLst/>
          </a:prstGeom>
          <a:solidFill>
            <a:schemeClr val="bg2"/>
          </a:solidFill>
          <a:ln w="9525">
            <a:noFill/>
            <a:round/>
            <a:headEnd/>
            <a:tailEnd/>
          </a:ln>
        </p:spPr>
        <p:txBody>
          <a:bodyPr wrap="none" anchor="ctr"/>
          <a:lstStyle/>
          <a:p>
            <a:endParaRPr lang="en-GB"/>
          </a:p>
        </p:txBody>
      </p:sp>
      <p:sp>
        <p:nvSpPr>
          <p:cNvPr id="22637" name="Oval 114"/>
          <p:cNvSpPr>
            <a:spLocks noChangeArrowheads="1"/>
          </p:cNvSpPr>
          <p:nvPr/>
        </p:nvSpPr>
        <p:spPr bwMode="auto">
          <a:xfrm>
            <a:off x="7940675" y="3340100"/>
            <a:ext cx="36513" cy="36513"/>
          </a:xfrm>
          <a:prstGeom prst="ellipse">
            <a:avLst/>
          </a:prstGeom>
          <a:solidFill>
            <a:schemeClr val="bg2"/>
          </a:solidFill>
          <a:ln w="9525">
            <a:noFill/>
            <a:round/>
            <a:headEnd/>
            <a:tailEnd/>
          </a:ln>
        </p:spPr>
        <p:txBody>
          <a:bodyPr wrap="none" anchor="ctr"/>
          <a:lstStyle/>
          <a:p>
            <a:endParaRPr lang="en-GB"/>
          </a:p>
        </p:txBody>
      </p:sp>
      <p:sp>
        <p:nvSpPr>
          <p:cNvPr id="22638" name="Oval 115"/>
          <p:cNvSpPr>
            <a:spLocks noChangeArrowheads="1"/>
          </p:cNvSpPr>
          <p:nvPr/>
        </p:nvSpPr>
        <p:spPr bwMode="auto">
          <a:xfrm>
            <a:off x="7940675" y="3424238"/>
            <a:ext cx="36513" cy="36512"/>
          </a:xfrm>
          <a:prstGeom prst="ellipse">
            <a:avLst/>
          </a:prstGeom>
          <a:solidFill>
            <a:schemeClr val="bg2"/>
          </a:solidFill>
          <a:ln w="9525">
            <a:noFill/>
            <a:round/>
            <a:headEnd/>
            <a:tailEnd/>
          </a:ln>
        </p:spPr>
        <p:txBody>
          <a:bodyPr wrap="none" anchor="ctr"/>
          <a:lstStyle/>
          <a:p>
            <a:endParaRPr lang="en-GB"/>
          </a:p>
        </p:txBody>
      </p:sp>
      <p:sp>
        <p:nvSpPr>
          <p:cNvPr id="22639" name="Oval 116"/>
          <p:cNvSpPr>
            <a:spLocks noChangeArrowheads="1"/>
          </p:cNvSpPr>
          <p:nvPr/>
        </p:nvSpPr>
        <p:spPr bwMode="auto">
          <a:xfrm>
            <a:off x="7924800" y="3124200"/>
            <a:ext cx="36513" cy="36513"/>
          </a:xfrm>
          <a:prstGeom prst="ellipse">
            <a:avLst/>
          </a:prstGeom>
          <a:solidFill>
            <a:srgbClr val="FFFFFF"/>
          </a:solidFill>
          <a:ln w="9525">
            <a:noFill/>
            <a:round/>
            <a:headEnd/>
            <a:tailEnd/>
          </a:ln>
        </p:spPr>
        <p:txBody>
          <a:bodyPr wrap="none" anchor="ctr"/>
          <a:lstStyle/>
          <a:p>
            <a:endParaRPr lang="en-GB"/>
          </a:p>
        </p:txBody>
      </p:sp>
      <p:sp>
        <p:nvSpPr>
          <p:cNvPr id="22640" name="Oval 117"/>
          <p:cNvSpPr>
            <a:spLocks noChangeArrowheads="1"/>
          </p:cNvSpPr>
          <p:nvPr/>
        </p:nvSpPr>
        <p:spPr bwMode="auto">
          <a:xfrm>
            <a:off x="7940675" y="3571875"/>
            <a:ext cx="36513" cy="36513"/>
          </a:xfrm>
          <a:prstGeom prst="ellipse">
            <a:avLst/>
          </a:prstGeom>
          <a:solidFill>
            <a:schemeClr val="bg2"/>
          </a:solidFill>
          <a:ln w="9525">
            <a:noFill/>
            <a:round/>
            <a:headEnd/>
            <a:tailEnd/>
          </a:ln>
        </p:spPr>
        <p:txBody>
          <a:bodyPr wrap="none" anchor="ctr"/>
          <a:lstStyle/>
          <a:p>
            <a:endParaRPr lang="en-GB"/>
          </a:p>
        </p:txBody>
      </p:sp>
      <p:sp>
        <p:nvSpPr>
          <p:cNvPr id="22641" name="Oval 118"/>
          <p:cNvSpPr>
            <a:spLocks noChangeArrowheads="1"/>
          </p:cNvSpPr>
          <p:nvPr/>
        </p:nvSpPr>
        <p:spPr bwMode="auto">
          <a:xfrm>
            <a:off x="7940675" y="3638550"/>
            <a:ext cx="36513" cy="36513"/>
          </a:xfrm>
          <a:prstGeom prst="ellipse">
            <a:avLst/>
          </a:prstGeom>
          <a:solidFill>
            <a:srgbClr val="FFFFFF"/>
          </a:solidFill>
          <a:ln w="9525">
            <a:noFill/>
            <a:round/>
            <a:headEnd/>
            <a:tailEnd/>
          </a:ln>
        </p:spPr>
        <p:txBody>
          <a:bodyPr wrap="none" anchor="ctr"/>
          <a:lstStyle/>
          <a:p>
            <a:endParaRPr lang="en-GB"/>
          </a:p>
        </p:txBody>
      </p:sp>
      <p:sp>
        <p:nvSpPr>
          <p:cNvPr id="22642" name="Oval 119"/>
          <p:cNvSpPr>
            <a:spLocks noChangeArrowheads="1"/>
          </p:cNvSpPr>
          <p:nvPr/>
        </p:nvSpPr>
        <p:spPr bwMode="auto">
          <a:xfrm>
            <a:off x="7940675" y="3721100"/>
            <a:ext cx="36513" cy="36513"/>
          </a:xfrm>
          <a:prstGeom prst="ellipse">
            <a:avLst/>
          </a:prstGeom>
          <a:solidFill>
            <a:srgbClr val="FFFFFF"/>
          </a:solidFill>
          <a:ln w="9525">
            <a:noFill/>
            <a:round/>
            <a:headEnd/>
            <a:tailEnd/>
          </a:ln>
        </p:spPr>
        <p:txBody>
          <a:bodyPr wrap="none" anchor="ctr"/>
          <a:lstStyle/>
          <a:p>
            <a:endParaRPr lang="en-GB"/>
          </a:p>
        </p:txBody>
      </p:sp>
      <p:sp>
        <p:nvSpPr>
          <p:cNvPr id="22643" name="Oval 120"/>
          <p:cNvSpPr>
            <a:spLocks noChangeArrowheads="1"/>
          </p:cNvSpPr>
          <p:nvPr/>
        </p:nvSpPr>
        <p:spPr bwMode="auto">
          <a:xfrm>
            <a:off x="7940675" y="3835400"/>
            <a:ext cx="36513" cy="36513"/>
          </a:xfrm>
          <a:prstGeom prst="ellipse">
            <a:avLst/>
          </a:prstGeom>
          <a:solidFill>
            <a:schemeClr val="bg2"/>
          </a:solidFill>
          <a:ln w="9525">
            <a:noFill/>
            <a:round/>
            <a:headEnd/>
            <a:tailEnd/>
          </a:ln>
        </p:spPr>
        <p:txBody>
          <a:bodyPr wrap="none" anchor="ctr"/>
          <a:lstStyle/>
          <a:p>
            <a:endParaRPr lang="en-GB"/>
          </a:p>
        </p:txBody>
      </p:sp>
      <p:sp>
        <p:nvSpPr>
          <p:cNvPr id="22644" name="Oval 121"/>
          <p:cNvSpPr>
            <a:spLocks noChangeArrowheads="1"/>
          </p:cNvSpPr>
          <p:nvPr/>
        </p:nvSpPr>
        <p:spPr bwMode="auto">
          <a:xfrm>
            <a:off x="7896225" y="3408363"/>
            <a:ext cx="36513" cy="36512"/>
          </a:xfrm>
          <a:prstGeom prst="ellipse">
            <a:avLst/>
          </a:prstGeom>
          <a:solidFill>
            <a:schemeClr val="bg2"/>
          </a:solidFill>
          <a:ln w="9525">
            <a:noFill/>
            <a:round/>
            <a:headEnd/>
            <a:tailEnd/>
          </a:ln>
        </p:spPr>
        <p:txBody>
          <a:bodyPr wrap="none" anchor="ctr"/>
          <a:lstStyle/>
          <a:p>
            <a:endParaRPr lang="en-GB"/>
          </a:p>
        </p:txBody>
      </p:sp>
      <p:sp>
        <p:nvSpPr>
          <p:cNvPr id="22645" name="Oval 122"/>
          <p:cNvSpPr>
            <a:spLocks noChangeArrowheads="1"/>
          </p:cNvSpPr>
          <p:nvPr/>
        </p:nvSpPr>
        <p:spPr bwMode="auto">
          <a:xfrm>
            <a:off x="7896225" y="3484563"/>
            <a:ext cx="36513" cy="36512"/>
          </a:xfrm>
          <a:prstGeom prst="ellipse">
            <a:avLst/>
          </a:prstGeom>
          <a:solidFill>
            <a:srgbClr val="FFFFFF"/>
          </a:solidFill>
          <a:ln w="9525">
            <a:noFill/>
            <a:round/>
            <a:headEnd/>
            <a:tailEnd/>
          </a:ln>
        </p:spPr>
        <p:txBody>
          <a:bodyPr wrap="none" anchor="ctr"/>
          <a:lstStyle/>
          <a:p>
            <a:endParaRPr lang="en-GB"/>
          </a:p>
        </p:txBody>
      </p:sp>
      <p:sp>
        <p:nvSpPr>
          <p:cNvPr id="22646" name="Oval 123"/>
          <p:cNvSpPr>
            <a:spLocks noChangeArrowheads="1"/>
          </p:cNvSpPr>
          <p:nvPr/>
        </p:nvSpPr>
        <p:spPr bwMode="auto">
          <a:xfrm>
            <a:off x="7896225" y="3554413"/>
            <a:ext cx="36513" cy="36512"/>
          </a:xfrm>
          <a:prstGeom prst="ellipse">
            <a:avLst/>
          </a:prstGeom>
          <a:solidFill>
            <a:schemeClr val="bg2"/>
          </a:solidFill>
          <a:ln w="9525">
            <a:noFill/>
            <a:round/>
            <a:headEnd/>
            <a:tailEnd/>
          </a:ln>
        </p:spPr>
        <p:txBody>
          <a:bodyPr wrap="none" anchor="ctr"/>
          <a:lstStyle/>
          <a:p>
            <a:endParaRPr lang="en-GB"/>
          </a:p>
        </p:txBody>
      </p:sp>
      <p:sp>
        <p:nvSpPr>
          <p:cNvPr id="22647" name="Oval 124"/>
          <p:cNvSpPr>
            <a:spLocks noChangeArrowheads="1"/>
          </p:cNvSpPr>
          <p:nvPr/>
        </p:nvSpPr>
        <p:spPr bwMode="auto">
          <a:xfrm>
            <a:off x="7896225" y="3598863"/>
            <a:ext cx="36513" cy="36512"/>
          </a:xfrm>
          <a:prstGeom prst="ellipse">
            <a:avLst/>
          </a:prstGeom>
          <a:solidFill>
            <a:schemeClr val="bg2"/>
          </a:solidFill>
          <a:ln w="9525">
            <a:noFill/>
            <a:round/>
            <a:headEnd/>
            <a:tailEnd/>
          </a:ln>
        </p:spPr>
        <p:txBody>
          <a:bodyPr wrap="none" anchor="ctr"/>
          <a:lstStyle/>
          <a:p>
            <a:endParaRPr lang="en-GB"/>
          </a:p>
        </p:txBody>
      </p:sp>
      <p:sp>
        <p:nvSpPr>
          <p:cNvPr id="22648" name="Oval 125"/>
          <p:cNvSpPr>
            <a:spLocks noChangeArrowheads="1"/>
          </p:cNvSpPr>
          <p:nvPr/>
        </p:nvSpPr>
        <p:spPr bwMode="auto">
          <a:xfrm>
            <a:off x="7848600" y="3482975"/>
            <a:ext cx="36513" cy="36513"/>
          </a:xfrm>
          <a:prstGeom prst="ellipse">
            <a:avLst/>
          </a:prstGeom>
          <a:solidFill>
            <a:schemeClr val="bg2"/>
          </a:solidFill>
          <a:ln w="9525">
            <a:noFill/>
            <a:round/>
            <a:headEnd/>
            <a:tailEnd/>
          </a:ln>
        </p:spPr>
        <p:txBody>
          <a:bodyPr wrap="none" anchor="ctr"/>
          <a:lstStyle/>
          <a:p>
            <a:endParaRPr lang="en-GB"/>
          </a:p>
        </p:txBody>
      </p:sp>
      <p:sp>
        <p:nvSpPr>
          <p:cNvPr id="22649" name="Oval 126"/>
          <p:cNvSpPr>
            <a:spLocks noChangeArrowheads="1"/>
          </p:cNvSpPr>
          <p:nvPr/>
        </p:nvSpPr>
        <p:spPr bwMode="auto">
          <a:xfrm>
            <a:off x="7848600" y="3587750"/>
            <a:ext cx="36513" cy="36513"/>
          </a:xfrm>
          <a:prstGeom prst="ellipse">
            <a:avLst/>
          </a:prstGeom>
          <a:solidFill>
            <a:schemeClr val="bg2"/>
          </a:solidFill>
          <a:ln w="9525">
            <a:noFill/>
            <a:round/>
            <a:headEnd/>
            <a:tailEnd/>
          </a:ln>
        </p:spPr>
        <p:txBody>
          <a:bodyPr wrap="none" anchor="ctr"/>
          <a:lstStyle/>
          <a:p>
            <a:endParaRPr lang="en-GB"/>
          </a:p>
        </p:txBody>
      </p:sp>
      <p:sp>
        <p:nvSpPr>
          <p:cNvPr id="22650" name="Oval 127"/>
          <p:cNvSpPr>
            <a:spLocks noChangeArrowheads="1"/>
          </p:cNvSpPr>
          <p:nvPr/>
        </p:nvSpPr>
        <p:spPr bwMode="auto">
          <a:xfrm>
            <a:off x="7985125" y="3382963"/>
            <a:ext cx="36513" cy="36512"/>
          </a:xfrm>
          <a:prstGeom prst="ellipse">
            <a:avLst/>
          </a:prstGeom>
          <a:solidFill>
            <a:schemeClr val="bg2"/>
          </a:solidFill>
          <a:ln w="9525">
            <a:noFill/>
            <a:round/>
            <a:headEnd/>
            <a:tailEnd/>
          </a:ln>
        </p:spPr>
        <p:txBody>
          <a:bodyPr wrap="none" anchor="ctr"/>
          <a:lstStyle/>
          <a:p>
            <a:endParaRPr lang="en-GB"/>
          </a:p>
        </p:txBody>
      </p:sp>
      <p:sp>
        <p:nvSpPr>
          <p:cNvPr id="22651" name="Oval 128"/>
          <p:cNvSpPr>
            <a:spLocks noChangeArrowheads="1"/>
          </p:cNvSpPr>
          <p:nvPr/>
        </p:nvSpPr>
        <p:spPr bwMode="auto">
          <a:xfrm>
            <a:off x="7985125" y="3486150"/>
            <a:ext cx="36513" cy="36513"/>
          </a:xfrm>
          <a:prstGeom prst="ellipse">
            <a:avLst/>
          </a:prstGeom>
          <a:solidFill>
            <a:schemeClr val="bg2"/>
          </a:solidFill>
          <a:ln w="9525">
            <a:noFill/>
            <a:round/>
            <a:headEnd/>
            <a:tailEnd/>
          </a:ln>
        </p:spPr>
        <p:txBody>
          <a:bodyPr wrap="none" anchor="ctr"/>
          <a:lstStyle/>
          <a:p>
            <a:endParaRPr lang="en-GB"/>
          </a:p>
        </p:txBody>
      </p:sp>
      <p:sp>
        <p:nvSpPr>
          <p:cNvPr id="22652" name="Oval 129"/>
          <p:cNvSpPr>
            <a:spLocks noChangeArrowheads="1"/>
          </p:cNvSpPr>
          <p:nvPr/>
        </p:nvSpPr>
        <p:spPr bwMode="auto">
          <a:xfrm>
            <a:off x="7985125" y="3536950"/>
            <a:ext cx="36513" cy="36513"/>
          </a:xfrm>
          <a:prstGeom prst="ellipse">
            <a:avLst/>
          </a:prstGeom>
          <a:solidFill>
            <a:schemeClr val="bg2"/>
          </a:solidFill>
          <a:ln w="9525">
            <a:noFill/>
            <a:round/>
            <a:headEnd/>
            <a:tailEnd/>
          </a:ln>
        </p:spPr>
        <p:txBody>
          <a:bodyPr wrap="none" anchor="ctr"/>
          <a:lstStyle/>
          <a:p>
            <a:endParaRPr lang="en-GB"/>
          </a:p>
        </p:txBody>
      </p:sp>
      <p:sp>
        <p:nvSpPr>
          <p:cNvPr id="22653" name="Oval 130"/>
          <p:cNvSpPr>
            <a:spLocks noChangeArrowheads="1"/>
          </p:cNvSpPr>
          <p:nvPr/>
        </p:nvSpPr>
        <p:spPr bwMode="auto">
          <a:xfrm>
            <a:off x="7985125" y="3624263"/>
            <a:ext cx="36513" cy="36512"/>
          </a:xfrm>
          <a:prstGeom prst="ellipse">
            <a:avLst/>
          </a:prstGeom>
          <a:solidFill>
            <a:schemeClr val="bg2"/>
          </a:solidFill>
          <a:ln w="9525">
            <a:noFill/>
            <a:round/>
            <a:headEnd/>
            <a:tailEnd/>
          </a:ln>
        </p:spPr>
        <p:txBody>
          <a:bodyPr wrap="none" anchor="ctr"/>
          <a:lstStyle/>
          <a:p>
            <a:endParaRPr lang="en-GB"/>
          </a:p>
        </p:txBody>
      </p:sp>
      <p:sp>
        <p:nvSpPr>
          <p:cNvPr id="22654" name="Oval 131"/>
          <p:cNvSpPr>
            <a:spLocks noChangeArrowheads="1"/>
          </p:cNvSpPr>
          <p:nvPr/>
        </p:nvSpPr>
        <p:spPr bwMode="auto">
          <a:xfrm>
            <a:off x="7985125" y="3800475"/>
            <a:ext cx="36513" cy="36513"/>
          </a:xfrm>
          <a:prstGeom prst="ellipse">
            <a:avLst/>
          </a:prstGeom>
          <a:solidFill>
            <a:schemeClr val="bg2"/>
          </a:solidFill>
          <a:ln w="9525">
            <a:noFill/>
            <a:round/>
            <a:headEnd/>
            <a:tailEnd/>
          </a:ln>
        </p:spPr>
        <p:txBody>
          <a:bodyPr wrap="none" anchor="ctr"/>
          <a:lstStyle/>
          <a:p>
            <a:endParaRPr lang="en-GB"/>
          </a:p>
        </p:txBody>
      </p:sp>
      <p:sp>
        <p:nvSpPr>
          <p:cNvPr id="22655" name="Oval 132"/>
          <p:cNvSpPr>
            <a:spLocks noChangeArrowheads="1"/>
          </p:cNvSpPr>
          <p:nvPr/>
        </p:nvSpPr>
        <p:spPr bwMode="auto">
          <a:xfrm>
            <a:off x="8031163" y="3481388"/>
            <a:ext cx="36512" cy="36512"/>
          </a:xfrm>
          <a:prstGeom prst="ellipse">
            <a:avLst/>
          </a:prstGeom>
          <a:solidFill>
            <a:schemeClr val="bg2"/>
          </a:solidFill>
          <a:ln w="9525">
            <a:noFill/>
            <a:round/>
            <a:headEnd/>
            <a:tailEnd/>
          </a:ln>
        </p:spPr>
        <p:txBody>
          <a:bodyPr wrap="none" anchor="ctr"/>
          <a:lstStyle/>
          <a:p>
            <a:endParaRPr lang="en-GB"/>
          </a:p>
        </p:txBody>
      </p:sp>
      <p:sp>
        <p:nvSpPr>
          <p:cNvPr id="22656" name="Oval 133"/>
          <p:cNvSpPr>
            <a:spLocks noChangeArrowheads="1"/>
          </p:cNvSpPr>
          <p:nvPr/>
        </p:nvSpPr>
        <p:spPr bwMode="auto">
          <a:xfrm>
            <a:off x="8031163" y="3590925"/>
            <a:ext cx="36512" cy="36513"/>
          </a:xfrm>
          <a:prstGeom prst="ellipse">
            <a:avLst/>
          </a:prstGeom>
          <a:solidFill>
            <a:schemeClr val="bg2"/>
          </a:solidFill>
          <a:ln w="9525">
            <a:noFill/>
            <a:round/>
            <a:headEnd/>
            <a:tailEnd/>
          </a:ln>
        </p:spPr>
        <p:txBody>
          <a:bodyPr wrap="none" anchor="ctr"/>
          <a:lstStyle/>
          <a:p>
            <a:endParaRPr lang="en-GB"/>
          </a:p>
        </p:txBody>
      </p:sp>
      <p:sp>
        <p:nvSpPr>
          <p:cNvPr id="22657" name="Oval 134"/>
          <p:cNvSpPr>
            <a:spLocks noChangeArrowheads="1"/>
          </p:cNvSpPr>
          <p:nvPr/>
        </p:nvSpPr>
        <p:spPr bwMode="auto">
          <a:xfrm>
            <a:off x="8077200" y="3481388"/>
            <a:ext cx="36513" cy="36512"/>
          </a:xfrm>
          <a:prstGeom prst="ellipse">
            <a:avLst/>
          </a:prstGeom>
          <a:solidFill>
            <a:schemeClr val="bg2"/>
          </a:solidFill>
          <a:ln w="9525">
            <a:noFill/>
            <a:round/>
            <a:headEnd/>
            <a:tailEnd/>
          </a:ln>
        </p:spPr>
        <p:txBody>
          <a:bodyPr wrap="none" anchor="ctr"/>
          <a:lstStyle/>
          <a:p>
            <a:endParaRPr lang="en-GB"/>
          </a:p>
        </p:txBody>
      </p:sp>
      <p:sp>
        <p:nvSpPr>
          <p:cNvPr id="22658" name="Oval 135"/>
          <p:cNvSpPr>
            <a:spLocks noChangeArrowheads="1"/>
          </p:cNvSpPr>
          <p:nvPr/>
        </p:nvSpPr>
        <p:spPr bwMode="auto">
          <a:xfrm>
            <a:off x="8502650" y="2836863"/>
            <a:ext cx="36513" cy="36512"/>
          </a:xfrm>
          <a:prstGeom prst="ellipse">
            <a:avLst/>
          </a:prstGeom>
          <a:solidFill>
            <a:schemeClr val="bg2"/>
          </a:solidFill>
          <a:ln w="9525">
            <a:noFill/>
            <a:round/>
            <a:headEnd/>
            <a:tailEnd/>
          </a:ln>
        </p:spPr>
        <p:txBody>
          <a:bodyPr wrap="none" anchor="ctr"/>
          <a:lstStyle/>
          <a:p>
            <a:endParaRPr lang="en-GB"/>
          </a:p>
        </p:txBody>
      </p:sp>
      <p:sp>
        <p:nvSpPr>
          <p:cNvPr id="22659" name="Oval 136"/>
          <p:cNvSpPr>
            <a:spLocks noChangeArrowheads="1"/>
          </p:cNvSpPr>
          <p:nvPr/>
        </p:nvSpPr>
        <p:spPr bwMode="auto">
          <a:xfrm>
            <a:off x="8502650" y="3065463"/>
            <a:ext cx="36513" cy="36512"/>
          </a:xfrm>
          <a:prstGeom prst="ellipse">
            <a:avLst/>
          </a:prstGeom>
          <a:solidFill>
            <a:schemeClr val="bg2"/>
          </a:solidFill>
          <a:ln w="9525">
            <a:noFill/>
            <a:round/>
            <a:headEnd/>
            <a:tailEnd/>
          </a:ln>
        </p:spPr>
        <p:txBody>
          <a:bodyPr wrap="none" anchor="ctr"/>
          <a:lstStyle/>
          <a:p>
            <a:endParaRPr lang="en-GB"/>
          </a:p>
        </p:txBody>
      </p:sp>
      <p:sp>
        <p:nvSpPr>
          <p:cNvPr id="22660" name="Oval 137"/>
          <p:cNvSpPr>
            <a:spLocks noChangeArrowheads="1"/>
          </p:cNvSpPr>
          <p:nvPr/>
        </p:nvSpPr>
        <p:spPr bwMode="auto">
          <a:xfrm>
            <a:off x="8502650" y="3208338"/>
            <a:ext cx="36513" cy="36512"/>
          </a:xfrm>
          <a:prstGeom prst="ellipse">
            <a:avLst/>
          </a:prstGeom>
          <a:solidFill>
            <a:srgbClr val="FFFFFF"/>
          </a:solidFill>
          <a:ln w="9525">
            <a:noFill/>
            <a:round/>
            <a:headEnd/>
            <a:tailEnd/>
          </a:ln>
        </p:spPr>
        <p:txBody>
          <a:bodyPr wrap="none" anchor="ctr"/>
          <a:lstStyle/>
          <a:p>
            <a:endParaRPr lang="en-GB"/>
          </a:p>
        </p:txBody>
      </p:sp>
      <p:sp>
        <p:nvSpPr>
          <p:cNvPr id="22661" name="Oval 138"/>
          <p:cNvSpPr>
            <a:spLocks noChangeArrowheads="1"/>
          </p:cNvSpPr>
          <p:nvPr/>
        </p:nvSpPr>
        <p:spPr bwMode="auto">
          <a:xfrm>
            <a:off x="8502650" y="3292475"/>
            <a:ext cx="36513" cy="36513"/>
          </a:xfrm>
          <a:prstGeom prst="ellipse">
            <a:avLst/>
          </a:prstGeom>
          <a:solidFill>
            <a:schemeClr val="bg2"/>
          </a:solidFill>
          <a:ln w="9525">
            <a:noFill/>
            <a:round/>
            <a:headEnd/>
            <a:tailEnd/>
          </a:ln>
        </p:spPr>
        <p:txBody>
          <a:bodyPr wrap="none" anchor="ctr"/>
          <a:lstStyle/>
          <a:p>
            <a:endParaRPr lang="en-GB"/>
          </a:p>
        </p:txBody>
      </p:sp>
      <p:sp>
        <p:nvSpPr>
          <p:cNvPr id="22662" name="Oval 139"/>
          <p:cNvSpPr>
            <a:spLocks noChangeArrowheads="1"/>
          </p:cNvSpPr>
          <p:nvPr/>
        </p:nvSpPr>
        <p:spPr bwMode="auto">
          <a:xfrm>
            <a:off x="8502650" y="3355975"/>
            <a:ext cx="36513" cy="36513"/>
          </a:xfrm>
          <a:prstGeom prst="ellipse">
            <a:avLst/>
          </a:prstGeom>
          <a:solidFill>
            <a:srgbClr val="FFFFFF"/>
          </a:solidFill>
          <a:ln w="9525">
            <a:noFill/>
            <a:round/>
            <a:headEnd/>
            <a:tailEnd/>
          </a:ln>
        </p:spPr>
        <p:txBody>
          <a:bodyPr wrap="none" anchor="ctr"/>
          <a:lstStyle/>
          <a:p>
            <a:endParaRPr lang="en-GB"/>
          </a:p>
        </p:txBody>
      </p:sp>
      <p:sp>
        <p:nvSpPr>
          <p:cNvPr id="22663" name="Oval 140"/>
          <p:cNvSpPr>
            <a:spLocks noChangeArrowheads="1"/>
          </p:cNvSpPr>
          <p:nvPr/>
        </p:nvSpPr>
        <p:spPr bwMode="auto">
          <a:xfrm>
            <a:off x="8502650" y="3736975"/>
            <a:ext cx="36513" cy="36513"/>
          </a:xfrm>
          <a:prstGeom prst="ellipse">
            <a:avLst/>
          </a:prstGeom>
          <a:solidFill>
            <a:schemeClr val="bg2"/>
          </a:solidFill>
          <a:ln w="9525">
            <a:noFill/>
            <a:round/>
            <a:headEnd/>
            <a:tailEnd/>
          </a:ln>
        </p:spPr>
        <p:txBody>
          <a:bodyPr wrap="none" anchor="ctr"/>
          <a:lstStyle/>
          <a:p>
            <a:endParaRPr lang="en-GB"/>
          </a:p>
        </p:txBody>
      </p:sp>
      <p:sp>
        <p:nvSpPr>
          <p:cNvPr id="22664" name="Oval 141"/>
          <p:cNvSpPr>
            <a:spLocks noChangeArrowheads="1"/>
          </p:cNvSpPr>
          <p:nvPr/>
        </p:nvSpPr>
        <p:spPr bwMode="auto">
          <a:xfrm>
            <a:off x="8547100" y="3171825"/>
            <a:ext cx="36513" cy="36513"/>
          </a:xfrm>
          <a:prstGeom prst="ellipse">
            <a:avLst/>
          </a:prstGeom>
          <a:solidFill>
            <a:schemeClr val="bg2"/>
          </a:solidFill>
          <a:ln w="9525">
            <a:noFill/>
            <a:round/>
            <a:headEnd/>
            <a:tailEnd/>
          </a:ln>
        </p:spPr>
        <p:txBody>
          <a:bodyPr wrap="none" anchor="ctr"/>
          <a:lstStyle/>
          <a:p>
            <a:endParaRPr lang="en-GB"/>
          </a:p>
        </p:txBody>
      </p:sp>
      <p:sp>
        <p:nvSpPr>
          <p:cNvPr id="22665" name="Oval 142"/>
          <p:cNvSpPr>
            <a:spLocks noChangeArrowheads="1"/>
          </p:cNvSpPr>
          <p:nvPr/>
        </p:nvSpPr>
        <p:spPr bwMode="auto">
          <a:xfrm>
            <a:off x="8459788" y="3190875"/>
            <a:ext cx="36512" cy="36513"/>
          </a:xfrm>
          <a:prstGeom prst="ellipse">
            <a:avLst/>
          </a:prstGeom>
          <a:solidFill>
            <a:schemeClr val="bg2"/>
          </a:solidFill>
          <a:ln w="9525">
            <a:noFill/>
            <a:round/>
            <a:headEnd/>
            <a:tailEnd/>
          </a:ln>
        </p:spPr>
        <p:txBody>
          <a:bodyPr wrap="none" anchor="ctr"/>
          <a:lstStyle/>
          <a:p>
            <a:endParaRPr lang="en-GB"/>
          </a:p>
        </p:txBody>
      </p:sp>
      <p:sp>
        <p:nvSpPr>
          <p:cNvPr id="22666" name="Rectangle 306"/>
          <p:cNvSpPr>
            <a:spLocks noChangeArrowheads="1"/>
          </p:cNvSpPr>
          <p:nvPr/>
        </p:nvSpPr>
        <p:spPr bwMode="auto">
          <a:xfrm rot="-5400000">
            <a:off x="5254214" y="3315722"/>
            <a:ext cx="1293047" cy="215444"/>
          </a:xfrm>
          <a:prstGeom prst="rect">
            <a:avLst/>
          </a:prstGeom>
          <a:noFill/>
          <a:ln w="9525">
            <a:noFill/>
            <a:miter lim="800000"/>
            <a:headEnd/>
            <a:tailEnd/>
          </a:ln>
        </p:spPr>
        <p:txBody>
          <a:bodyPr wrap="none" lIns="0" tIns="0" rIns="0" bIns="0">
            <a:spAutoFit/>
          </a:bodyPr>
          <a:lstStyle/>
          <a:p>
            <a:pPr algn="ctr" defTabSz="914400"/>
            <a:r>
              <a:rPr lang="en-US" sz="1400" b="1" dirty="0">
                <a:solidFill>
                  <a:srgbClr val="FFFFFF"/>
                </a:solidFill>
              </a:rPr>
              <a:t>MET mRNA (2</a:t>
            </a:r>
            <a:r>
              <a:rPr lang="en-US" sz="1400" b="1" baseline="30000" dirty="0">
                <a:solidFill>
                  <a:srgbClr val="FFFFFF"/>
                </a:solidFill>
              </a:rPr>
              <a:t>-</a:t>
            </a:r>
            <a:r>
              <a:rPr lang="en-US" sz="1400" b="1" baseline="30000" dirty="0">
                <a:solidFill>
                  <a:srgbClr val="FFFFFF"/>
                </a:solidFill>
                <a:latin typeface="Symbol" charset="2"/>
              </a:rPr>
              <a:t>D</a:t>
            </a:r>
            <a:r>
              <a:rPr lang="en-US" sz="1400" b="1" baseline="30000" dirty="0">
                <a:solidFill>
                  <a:srgbClr val="FFFFFF"/>
                </a:solidFill>
              </a:rPr>
              <a:t>ct</a:t>
            </a:r>
            <a:r>
              <a:rPr lang="en-US" sz="1400" b="1" dirty="0">
                <a:solidFill>
                  <a:srgbClr val="FFFFFF"/>
                </a:solidFill>
              </a:rPr>
              <a:t>)</a:t>
            </a:r>
          </a:p>
        </p:txBody>
      </p:sp>
      <p:sp>
        <p:nvSpPr>
          <p:cNvPr id="144" name="Rectangle 3"/>
          <p:cNvSpPr>
            <a:spLocks noChangeArrowheads="1"/>
          </p:cNvSpPr>
          <p:nvPr/>
        </p:nvSpPr>
        <p:spPr bwMode="auto">
          <a:xfrm>
            <a:off x="172281" y="6400800"/>
            <a:ext cx="6296459"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p>
            <a:r>
              <a:rPr lang="en-US" sz="1700" dirty="0">
                <a:latin typeface="Calibri"/>
                <a:cs typeface="Calibri"/>
              </a:rPr>
              <a:t>With permission from </a:t>
            </a:r>
            <a:r>
              <a:rPr lang="en-US" sz="1700" dirty="0" err="1" smtClean="0">
                <a:solidFill>
                  <a:srgbClr val="FFFFFF"/>
                </a:solidFill>
                <a:latin typeface="Calibri"/>
                <a:cs typeface="Calibri"/>
              </a:rPr>
              <a:t>Spigel</a:t>
            </a:r>
            <a:r>
              <a:rPr lang="en-US" sz="1700" dirty="0" smtClean="0">
                <a:solidFill>
                  <a:srgbClr val="FFFFFF"/>
                </a:solidFill>
                <a:latin typeface="Calibri"/>
                <a:cs typeface="Calibri"/>
              </a:rPr>
              <a:t> </a:t>
            </a:r>
            <a:r>
              <a:rPr lang="en-US" sz="1700" dirty="0">
                <a:solidFill>
                  <a:srgbClr val="FFFFFF"/>
                </a:solidFill>
                <a:latin typeface="Calibri"/>
                <a:cs typeface="Calibri"/>
              </a:rPr>
              <a:t>DR et al. </a:t>
            </a:r>
            <a:r>
              <a:rPr lang="en-US" sz="1700" i="1" dirty="0" err="1">
                <a:solidFill>
                  <a:srgbClr val="FFFFFF"/>
                </a:solidFill>
                <a:latin typeface="Calibri"/>
                <a:cs typeface="Calibri"/>
              </a:rPr>
              <a:t>Proc</a:t>
            </a:r>
            <a:r>
              <a:rPr lang="en-US" sz="1700" i="1" dirty="0">
                <a:solidFill>
                  <a:srgbClr val="FFFFFF"/>
                </a:solidFill>
                <a:latin typeface="Calibri"/>
                <a:cs typeface="Calibri"/>
              </a:rPr>
              <a:t> ASCO</a:t>
            </a:r>
            <a:r>
              <a:rPr lang="en-US" sz="1700" dirty="0">
                <a:solidFill>
                  <a:srgbClr val="FFFFFF"/>
                </a:solidFill>
                <a:latin typeface="Calibri"/>
                <a:cs typeface="Calibri"/>
              </a:rPr>
              <a:t> 2011;Abstract 7505</a:t>
            </a:r>
            <a:r>
              <a:rPr lang="en-US" sz="1700" dirty="0">
                <a:solidFill>
                  <a:schemeClr val="bg2"/>
                </a:solidFill>
                <a:latin typeface="Calibri"/>
                <a:cs typeface="Calibri"/>
              </a:rPr>
              <a:t>.</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0_Default Design">
  <a:themeElements>
    <a:clrScheme name="Default Design 8">
      <a:dk1>
        <a:srgbClr val="808080"/>
      </a:dk1>
      <a:lt1>
        <a:srgbClr val="FFFFFF"/>
      </a:lt1>
      <a:dk2>
        <a:srgbClr val="000099"/>
      </a:dk2>
      <a:lt2>
        <a:srgbClr val="FFFF00"/>
      </a:lt2>
      <a:accent1>
        <a:srgbClr val="00CC99"/>
      </a:accent1>
      <a:accent2>
        <a:srgbClr val="3333CC"/>
      </a:accent2>
      <a:accent3>
        <a:srgbClr val="AAAACA"/>
      </a:accent3>
      <a:accent4>
        <a:srgbClr val="DADADA"/>
      </a:accent4>
      <a:accent5>
        <a:srgbClr val="AAE2CA"/>
      </a:accent5>
      <a:accent6>
        <a:srgbClr val="2D2DB9"/>
      </a:accent6>
      <a:hlink>
        <a:srgbClr val="CCCCFF"/>
      </a:hlink>
      <a:folHlink>
        <a:srgbClr val="B2B2B2"/>
      </a:folHlink>
    </a:clrScheme>
    <a:fontScheme name="9_Default Desig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1" u="none" strike="noStrike" cap="none" normalizeH="0" baseline="0">
            <a:ln>
              <a:noFill/>
            </a:ln>
            <a:solidFill>
              <a:schemeClr val="tx1"/>
            </a:solidFill>
            <a:effectLst/>
            <a:latin typeface="Verdana" pitchFamily="-10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1" u="none" strike="noStrike" cap="none" normalizeH="0" baseline="0">
            <a:ln>
              <a:noFill/>
            </a:ln>
            <a:solidFill>
              <a:schemeClr val="tx1"/>
            </a:solidFill>
            <a:effectLst/>
            <a:latin typeface="Verdana" pitchFamily="-10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Default Design 8">
        <a:dk1>
          <a:srgbClr val="808080"/>
        </a:dk1>
        <a:lt1>
          <a:srgbClr val="FFFFFF"/>
        </a:lt1>
        <a:dk2>
          <a:srgbClr val="000099"/>
        </a:dk2>
        <a:lt2>
          <a:srgbClr val="FFFF00"/>
        </a:lt2>
        <a:accent1>
          <a:srgbClr val="00CC99"/>
        </a:accent1>
        <a:accent2>
          <a:srgbClr val="3333CC"/>
        </a:accent2>
        <a:accent3>
          <a:srgbClr val="AAAACA"/>
        </a:accent3>
        <a:accent4>
          <a:srgbClr val="DADADA"/>
        </a:accent4>
        <a:accent5>
          <a:srgbClr val="AAE2CA"/>
        </a:accent5>
        <a:accent6>
          <a:srgbClr val="2D2DB9"/>
        </a:accent6>
        <a:hlink>
          <a:srgbClr val="CCCCFF"/>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397</TotalTime>
  <Words>1350</Words>
  <Application>Microsoft Macintosh PowerPoint</Application>
  <PresentationFormat>On-screen Show (4:3)</PresentationFormat>
  <Paragraphs>266</Paragraphs>
  <Slides>17</Slides>
  <Notes>17</Notes>
  <HiddenSlides>0</HiddenSlides>
  <MMClips>0</MMClips>
  <ScaleCrop>false</ScaleCrop>
  <HeadingPairs>
    <vt:vector size="4" baseType="variant">
      <vt:variant>
        <vt:lpstr>Theme</vt:lpstr>
      </vt:variant>
      <vt:variant>
        <vt:i4>2</vt:i4>
      </vt:variant>
      <vt:variant>
        <vt:lpstr>Slide Titles</vt:lpstr>
      </vt:variant>
      <vt:variant>
        <vt:i4>17</vt:i4>
      </vt:variant>
    </vt:vector>
  </HeadingPairs>
  <TitlesOfParts>
    <vt:vector size="19" baseType="lpstr">
      <vt:lpstr>Office Theme</vt:lpstr>
      <vt:lpstr>10_Default Design</vt:lpstr>
      <vt:lpstr>PowerPoint Presentation</vt:lpstr>
      <vt:lpstr>Targeting MET in NSCLC</vt:lpstr>
      <vt:lpstr>Met Pathway</vt:lpstr>
      <vt:lpstr>PowerPoint Presentation</vt:lpstr>
      <vt:lpstr>PowerPoint Presentation</vt:lpstr>
      <vt:lpstr>PowerPoint Presentation</vt:lpstr>
      <vt:lpstr>MetMAb is an anti-Met monovalent antibody that inhibits HGF-mediated activation</vt:lpstr>
      <vt:lpstr>Erlotinib +/- MetMAb in 2nd/3rd-line NSCLC</vt:lpstr>
      <vt:lpstr>Development of Met IHC for use as a companion diagnostic</vt:lpstr>
      <vt:lpstr>Efficacy in ITT Population</vt:lpstr>
      <vt:lpstr>PowerPoint Presentation</vt:lpstr>
      <vt:lpstr>Conclusions</vt:lpstr>
      <vt:lpstr>Met inhibitors in development</vt:lpstr>
      <vt:lpstr>Tivantinib (ARQ 197) Randomized Phase II Trial</vt:lpstr>
      <vt:lpstr>PowerPoint Presentation</vt:lpstr>
      <vt:lpstr>Met inhibition in NSCLC</vt:lpstr>
      <vt:lpstr>Saturday, February 2, 2013 Hollywood, Florida</vt:lpstr>
    </vt:vector>
  </TitlesOfParts>
  <Manager/>
  <Company>Research To Practice</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dc:title>
  <dc:subject/>
  <dc:creator>Research To Practice</dc:creator>
  <cp:keywords/>
  <dc:description/>
  <cp:lastModifiedBy>Silvana Izquierdo</cp:lastModifiedBy>
  <cp:revision>46</cp:revision>
  <dcterms:created xsi:type="dcterms:W3CDTF">2013-01-14T16:30:44Z</dcterms:created>
  <dcterms:modified xsi:type="dcterms:W3CDTF">2013-04-03T14:45:09Z</dcterms:modified>
  <cp:category/>
</cp:coreProperties>
</file>