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008" r:id="rId2"/>
  </p:sldMasterIdLst>
  <p:notesMasterIdLst>
    <p:notesMasterId r:id="rId36"/>
  </p:notesMasterIdLst>
  <p:sldIdLst>
    <p:sldId id="416" r:id="rId3"/>
    <p:sldId id="306" r:id="rId4"/>
    <p:sldId id="367" r:id="rId5"/>
    <p:sldId id="368" r:id="rId6"/>
    <p:sldId id="366" r:id="rId7"/>
    <p:sldId id="417" r:id="rId8"/>
    <p:sldId id="361" r:id="rId9"/>
    <p:sldId id="360" r:id="rId10"/>
    <p:sldId id="369" r:id="rId11"/>
    <p:sldId id="396" r:id="rId12"/>
    <p:sldId id="373" r:id="rId13"/>
    <p:sldId id="374" r:id="rId14"/>
    <p:sldId id="419" r:id="rId15"/>
    <p:sldId id="420" r:id="rId16"/>
    <p:sldId id="401" r:id="rId17"/>
    <p:sldId id="400" r:id="rId18"/>
    <p:sldId id="343" r:id="rId19"/>
    <p:sldId id="344" r:id="rId20"/>
    <p:sldId id="358" r:id="rId21"/>
    <p:sldId id="362" r:id="rId22"/>
    <p:sldId id="364" r:id="rId23"/>
    <p:sldId id="408" r:id="rId24"/>
    <p:sldId id="363" r:id="rId25"/>
    <p:sldId id="413" r:id="rId26"/>
    <p:sldId id="414" r:id="rId27"/>
    <p:sldId id="409" r:id="rId28"/>
    <p:sldId id="410" r:id="rId29"/>
    <p:sldId id="412" r:id="rId30"/>
    <p:sldId id="402" r:id="rId31"/>
    <p:sldId id="403" r:id="rId32"/>
    <p:sldId id="404" r:id="rId33"/>
    <p:sldId id="405" r:id="rId34"/>
    <p:sldId id="406" r:id="rId3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93AE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72" autoAdjust="0"/>
    <p:restoredTop sz="99437" autoAdjust="0"/>
  </p:normalViewPr>
  <p:slideViewPr>
    <p:cSldViewPr>
      <p:cViewPr>
        <p:scale>
          <a:sx n="100" d="100"/>
          <a:sy n="100" d="100"/>
        </p:scale>
        <p:origin x="-1464" y="-616"/>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notesViewPr>
    <p:cSldViewPr snapToGrid="0" snapToObjects="1">
      <p:cViewPr varScale="1">
        <p:scale>
          <a:sx n="94" d="100"/>
          <a:sy n="94" d="100"/>
        </p:scale>
        <p:origin x="-3184"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notesMaster" Target="notesMasters/notesMaster1.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printerSettings" Target="printerSettings/printerSettings1.bin"/><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pPr>
              <a:defRPr/>
            </a:pPr>
            <a:fld id="{26339A15-FB77-4CA6-8FA9-F37972D68003}" type="datetimeFigureOut">
              <a:rPr lang="en-US"/>
              <a:pPr>
                <a:defRPr/>
              </a:pPr>
              <a:t>4/3/13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defRPr>
            </a:lvl1pPr>
          </a:lstStyle>
          <a:p>
            <a:pPr>
              <a:defRPr/>
            </a:pPr>
            <a:fld id="{D7DCFECF-6D4E-4405-90FB-8EB7F795F308}" type="slidenum">
              <a:rPr lang="en-US"/>
              <a:pPr>
                <a:defRPr/>
              </a:pPr>
              <a:t>‹#›</a:t>
            </a:fld>
            <a:endParaRPr lang="en-US"/>
          </a:p>
        </p:txBody>
      </p:sp>
    </p:spTree>
    <p:extLst>
      <p:ext uri="{BB962C8B-B14F-4D97-AF65-F5344CB8AC3E}">
        <p14:creationId xmlns:p14="http://schemas.microsoft.com/office/powerpoint/2010/main" val="347929381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1</a:t>
            </a:fld>
            <a:endParaRPr lang="en-US"/>
          </a:p>
        </p:txBody>
      </p:sp>
    </p:spTree>
    <p:extLst>
      <p:ext uri="{BB962C8B-B14F-4D97-AF65-F5344CB8AC3E}">
        <p14:creationId xmlns:p14="http://schemas.microsoft.com/office/powerpoint/2010/main" val="2772677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10</a:t>
            </a:fld>
            <a:endParaRPr lang="en-US"/>
          </a:p>
        </p:txBody>
      </p:sp>
    </p:spTree>
    <p:extLst>
      <p:ext uri="{BB962C8B-B14F-4D97-AF65-F5344CB8AC3E}">
        <p14:creationId xmlns:p14="http://schemas.microsoft.com/office/powerpoint/2010/main" val="24433303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55D7D7B2-8A71-4C99-AA22-C9D3A672429F}" type="slidenum">
              <a:rPr lang="en-US" smtClean="0">
                <a:latin typeface="Arial" charset="0"/>
              </a:rPr>
              <a:pPr/>
              <a:t>11</a:t>
            </a:fld>
            <a:endParaRPr lang="en-US" smtClean="0">
              <a:latin typeface="Arial" charset="0"/>
            </a:endParaRPr>
          </a:p>
        </p:txBody>
      </p:sp>
      <p:sp>
        <p:nvSpPr>
          <p:cNvPr id="158723" name="Rectangle 2"/>
          <p:cNvSpPr>
            <a:spLocks noGrp="1" noRot="1" noChangeAspect="1" noChangeArrowheads="1" noTextEdit="1"/>
          </p:cNvSpPr>
          <p:nvPr>
            <p:ph type="sldImg"/>
          </p:nvPr>
        </p:nvSpPr>
        <p:spPr>
          <a:ln/>
        </p:spPr>
      </p:sp>
      <p:sp>
        <p:nvSpPr>
          <p:cNvPr id="2" name="Notes Placeholder 1"/>
          <p:cNvSpPr>
            <a:spLocks noGrp="1"/>
          </p:cNvSpPr>
          <p:nvPr>
            <p:ph type="body" sz="quarter" idx="10"/>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12</a:t>
            </a:fld>
            <a:endParaRPr lang="en-US"/>
          </a:p>
        </p:txBody>
      </p:sp>
    </p:spTree>
    <p:extLst>
      <p:ext uri="{BB962C8B-B14F-4D97-AF65-F5344CB8AC3E}">
        <p14:creationId xmlns:p14="http://schemas.microsoft.com/office/powerpoint/2010/main" val="120574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13</a:t>
            </a:fld>
            <a:endParaRPr lang="en-US"/>
          </a:p>
        </p:txBody>
      </p:sp>
    </p:spTree>
    <p:extLst>
      <p:ext uri="{BB962C8B-B14F-4D97-AF65-F5344CB8AC3E}">
        <p14:creationId xmlns:p14="http://schemas.microsoft.com/office/powerpoint/2010/main" val="34103390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14</a:t>
            </a:fld>
            <a:endParaRPr lang="en-US"/>
          </a:p>
        </p:txBody>
      </p:sp>
    </p:spTree>
    <p:extLst>
      <p:ext uri="{BB962C8B-B14F-4D97-AF65-F5344CB8AC3E}">
        <p14:creationId xmlns:p14="http://schemas.microsoft.com/office/powerpoint/2010/main" val="12541814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15</a:t>
            </a:fld>
            <a:endParaRPr lang="en-US"/>
          </a:p>
        </p:txBody>
      </p:sp>
    </p:spTree>
    <p:extLst>
      <p:ext uri="{BB962C8B-B14F-4D97-AF65-F5344CB8AC3E}">
        <p14:creationId xmlns:p14="http://schemas.microsoft.com/office/powerpoint/2010/main" val="19848506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16</a:t>
            </a:fld>
            <a:endParaRPr lang="en-US"/>
          </a:p>
        </p:txBody>
      </p:sp>
    </p:spTree>
    <p:extLst>
      <p:ext uri="{BB962C8B-B14F-4D97-AF65-F5344CB8AC3E}">
        <p14:creationId xmlns:p14="http://schemas.microsoft.com/office/powerpoint/2010/main" val="38752664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17</a:t>
            </a:fld>
            <a:endParaRPr lang="en-US"/>
          </a:p>
        </p:txBody>
      </p:sp>
    </p:spTree>
    <p:extLst>
      <p:ext uri="{BB962C8B-B14F-4D97-AF65-F5344CB8AC3E}">
        <p14:creationId xmlns:p14="http://schemas.microsoft.com/office/powerpoint/2010/main" val="3597580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D6F93B32-28AB-400D-BB30-8352FF004BBA}" type="slidenum">
              <a:rPr lang="en-US" sz="1200" smtClean="0"/>
              <a:pPr eaLnBrk="1" hangingPunct="1"/>
              <a:t>18</a:t>
            </a:fld>
            <a:endParaRPr lang="en-US" sz="1200"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8CD4EF6-74C8-4F2D-AABB-667BE5E0292C}" type="slidenum">
              <a:rPr lang="en-GB" smtClean="0">
                <a:solidFill>
                  <a:prstClr val="black"/>
                </a:solidFill>
              </a:rPr>
              <a:pPr>
                <a:defRPr/>
              </a:pPr>
              <a:t>19</a:t>
            </a:fld>
            <a:endParaRPr lang="en-GB">
              <a:solidFill>
                <a:prstClr val="black"/>
              </a:solidFill>
            </a:endParaRPr>
          </a:p>
        </p:txBody>
      </p:sp>
    </p:spTree>
    <p:extLst>
      <p:ext uri="{BB962C8B-B14F-4D97-AF65-F5344CB8AC3E}">
        <p14:creationId xmlns:p14="http://schemas.microsoft.com/office/powerpoint/2010/main" val="1940819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2</a:t>
            </a:fld>
            <a:endParaRPr lang="en-US"/>
          </a:p>
        </p:txBody>
      </p:sp>
    </p:spTree>
    <p:extLst>
      <p:ext uri="{BB962C8B-B14F-4D97-AF65-F5344CB8AC3E}">
        <p14:creationId xmlns:p14="http://schemas.microsoft.com/office/powerpoint/2010/main" val="1042113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20</a:t>
            </a:fld>
            <a:endParaRPr lang="en-US"/>
          </a:p>
        </p:txBody>
      </p:sp>
    </p:spTree>
    <p:extLst>
      <p:ext uri="{BB962C8B-B14F-4D97-AF65-F5344CB8AC3E}">
        <p14:creationId xmlns:p14="http://schemas.microsoft.com/office/powerpoint/2010/main" val="28955209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21</a:t>
            </a:fld>
            <a:endParaRPr lang="en-US"/>
          </a:p>
        </p:txBody>
      </p:sp>
    </p:spTree>
    <p:extLst>
      <p:ext uri="{BB962C8B-B14F-4D97-AF65-F5344CB8AC3E}">
        <p14:creationId xmlns:p14="http://schemas.microsoft.com/office/powerpoint/2010/main" val="1041719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Image Placeholder 4"/>
          <p:cNvSpPr>
            <a:spLocks noGrp="1" noRot="1" noChangeAspect="1"/>
          </p:cNvSpPr>
          <p:nvPr>
            <p:ph type="sldImg"/>
          </p:nvPr>
        </p:nvSpPr>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23</a:t>
            </a:fld>
            <a:endParaRPr lang="en-US"/>
          </a:p>
        </p:txBody>
      </p:sp>
    </p:spTree>
    <p:extLst>
      <p:ext uri="{BB962C8B-B14F-4D97-AF65-F5344CB8AC3E}">
        <p14:creationId xmlns:p14="http://schemas.microsoft.com/office/powerpoint/2010/main" val="26758824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24</a:t>
            </a:fld>
            <a:endParaRPr lang="en-US"/>
          </a:p>
        </p:txBody>
      </p:sp>
    </p:spTree>
    <p:extLst>
      <p:ext uri="{BB962C8B-B14F-4D97-AF65-F5344CB8AC3E}">
        <p14:creationId xmlns:p14="http://schemas.microsoft.com/office/powerpoint/2010/main" val="38359426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25</a:t>
            </a:fld>
            <a:endParaRPr lang="en-US"/>
          </a:p>
        </p:txBody>
      </p:sp>
    </p:spTree>
    <p:extLst>
      <p:ext uri="{BB962C8B-B14F-4D97-AF65-F5344CB8AC3E}">
        <p14:creationId xmlns:p14="http://schemas.microsoft.com/office/powerpoint/2010/main" val="9356623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26</a:t>
            </a:fld>
            <a:endParaRPr lang="en-US"/>
          </a:p>
        </p:txBody>
      </p:sp>
    </p:spTree>
    <p:extLst>
      <p:ext uri="{BB962C8B-B14F-4D97-AF65-F5344CB8AC3E}">
        <p14:creationId xmlns:p14="http://schemas.microsoft.com/office/powerpoint/2010/main" val="24458977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pPr>
              <a:spcBef>
                <a:spcPct val="0"/>
              </a:spcBef>
            </a:pPr>
            <a:endParaRPr lang="en-GB" smtClean="0">
              <a:ea typeface="ＭＳ Ｐゴシック" pitchFamily="34" charset="-128"/>
            </a:endParaRPr>
          </a:p>
        </p:txBody>
      </p:sp>
      <p:sp>
        <p:nvSpPr>
          <p:cNvPr id="5222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76A0B76E-C89C-4610-BD31-1BF0020B0390}" type="slidenum">
              <a:rPr lang="en-US" sz="1200">
                <a:solidFill>
                  <a:srgbClr val="000000"/>
                </a:solidFill>
                <a:latin typeface="Calibri" pitchFamily="34" charset="0"/>
                <a:ea typeface="ＭＳ Ｐゴシック" pitchFamily="34" charset="-128"/>
              </a:rPr>
              <a:pPr algn="r"/>
              <a:t>27</a:t>
            </a:fld>
            <a:endParaRPr lang="en-US" sz="1200">
              <a:solidFill>
                <a:srgbClr val="000000"/>
              </a:solidFill>
              <a:latin typeface="Calibri" pitchFamily="34" charset="0"/>
              <a:ea typeface="ＭＳ Ｐゴシック"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28</a:t>
            </a:fld>
            <a:endParaRPr lang="en-US"/>
          </a:p>
        </p:txBody>
      </p:sp>
    </p:spTree>
    <p:extLst>
      <p:ext uri="{BB962C8B-B14F-4D97-AF65-F5344CB8AC3E}">
        <p14:creationId xmlns:p14="http://schemas.microsoft.com/office/powerpoint/2010/main" val="17386111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29</a:t>
            </a:fld>
            <a:endParaRPr lang="en-US"/>
          </a:p>
        </p:txBody>
      </p:sp>
    </p:spTree>
    <p:extLst>
      <p:ext uri="{BB962C8B-B14F-4D97-AF65-F5344CB8AC3E}">
        <p14:creationId xmlns:p14="http://schemas.microsoft.com/office/powerpoint/2010/main" val="1297415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3</a:t>
            </a:fld>
            <a:endParaRPr lang="en-US"/>
          </a:p>
        </p:txBody>
      </p:sp>
    </p:spTree>
    <p:extLst>
      <p:ext uri="{BB962C8B-B14F-4D97-AF65-F5344CB8AC3E}">
        <p14:creationId xmlns:p14="http://schemas.microsoft.com/office/powerpoint/2010/main" val="1045723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417FE756-F933-4C39-BD82-647EDBDD3E59}" type="slidenum">
              <a:rPr lang="en-GB" smtClean="0"/>
              <a:pPr/>
              <a:t>30</a:t>
            </a:fld>
            <a:endParaRPr lang="en-GB" smtClean="0"/>
          </a:p>
        </p:txBody>
      </p:sp>
      <p:sp>
        <p:nvSpPr>
          <p:cNvPr id="8704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1" tIns="45715" rIns="91431" bIns="45715" anchor="b"/>
          <a:lstStyle/>
          <a:p>
            <a:pPr algn="r"/>
            <a:fld id="{3452C56A-D2E6-4C4E-BE4F-C8C240BF7494}" type="slidenum">
              <a:rPr lang="de-AT" sz="1200"/>
              <a:pPr algn="r"/>
              <a:t>30</a:t>
            </a:fld>
            <a:endParaRPr lang="de-AT" sz="1200"/>
          </a:p>
        </p:txBody>
      </p:sp>
      <p:sp>
        <p:nvSpPr>
          <p:cNvPr id="8704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5046" tIns="47524" rIns="95046" bIns="47524" anchor="b"/>
          <a:lstStyle/>
          <a:p>
            <a:pPr algn="r" defTabSz="950913"/>
            <a:fld id="{3E86D839-AACA-4955-9E58-E94A9B5EF14B}" type="slidenum">
              <a:rPr lang="en-US" sz="1200"/>
              <a:pPr algn="r" defTabSz="950913"/>
              <a:t>30</a:t>
            </a:fld>
            <a:endParaRPr lang="en-US" sz="1200"/>
          </a:p>
        </p:txBody>
      </p:sp>
      <p:sp>
        <p:nvSpPr>
          <p:cNvPr id="8704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5046" tIns="47524" rIns="95046" bIns="47524" anchor="b"/>
          <a:lstStyle/>
          <a:p>
            <a:pPr algn="r" defTabSz="950913"/>
            <a:fld id="{A41EF816-0589-42A0-8553-66A6B1867C3F}" type="slidenum">
              <a:rPr lang="en-GB" sz="1200">
                <a:solidFill>
                  <a:srgbClr val="000000"/>
                </a:solidFill>
                <a:latin typeface="Calibri" pitchFamily="34" charset="0"/>
              </a:rPr>
              <a:pPr algn="r" defTabSz="950913"/>
              <a:t>30</a:t>
            </a:fld>
            <a:endParaRPr lang="en-GB" sz="1200">
              <a:solidFill>
                <a:srgbClr val="000000"/>
              </a:solidFill>
              <a:latin typeface="Calibri" pitchFamily="34" charset="0"/>
            </a:endParaRPr>
          </a:p>
        </p:txBody>
      </p:sp>
      <p:sp>
        <p:nvSpPr>
          <p:cNvPr id="87046" name="Rectangle 2"/>
          <p:cNvSpPr>
            <a:spLocks noGrp="1" noRot="1" noChangeAspect="1" noChangeArrowheads="1" noTextEdit="1"/>
          </p:cNvSpPr>
          <p:nvPr>
            <p:ph type="sldImg"/>
          </p:nvPr>
        </p:nvSpPr>
        <p:spPr>
          <a:xfrm>
            <a:off x="1147763" y="685800"/>
            <a:ext cx="4567237" cy="3425825"/>
          </a:xfrm>
          <a:ln/>
        </p:spPr>
      </p:sp>
      <p:sp>
        <p:nvSpPr>
          <p:cNvPr id="87047" name="Rectangle 3"/>
          <p:cNvSpPr>
            <a:spLocks noGrp="1" noChangeArrowheads="1"/>
          </p:cNvSpPr>
          <p:nvPr>
            <p:ph type="body" idx="1"/>
          </p:nvPr>
        </p:nvSpPr>
        <p:spPr>
          <a:noFill/>
          <a:ln/>
        </p:spPr>
        <p:txBody>
          <a:bodyPr lIns="95046" tIns="47524" rIns="95046" bIns="47524"/>
          <a:lstStyle/>
          <a:p>
            <a:pPr>
              <a:spcBef>
                <a:spcPct val="0"/>
              </a:spcBef>
            </a:pPr>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399194D1-B2D8-4FE7-82DA-FA7E1160FCAF}" type="slidenum">
              <a:rPr lang="en-US" smtClean="0"/>
              <a:pPr/>
              <a:t>31</a:t>
            </a:fld>
            <a:endParaRPr lang="en-US" smtClean="0"/>
          </a:p>
        </p:txBody>
      </p:sp>
      <p:sp>
        <p:nvSpPr>
          <p:cNvPr id="88067" name="Rectangle 2"/>
          <p:cNvSpPr>
            <a:spLocks noGrp="1" noRot="1" noChangeAspect="1" noChangeArrowheads="1" noTextEdit="1"/>
          </p:cNvSpPr>
          <p:nvPr>
            <p:ph type="sldImg"/>
          </p:nvPr>
        </p:nvSpPr>
        <p:spPr>
          <a:ln/>
        </p:spPr>
      </p:sp>
      <p:sp>
        <p:nvSpPr>
          <p:cNvPr id="2" name="Notes Placeholder 1"/>
          <p:cNvSpPr>
            <a:spLocks noGrp="1"/>
          </p:cNvSpPr>
          <p:nvPr>
            <p:ph type="body"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32</a:t>
            </a:fld>
            <a:endParaRPr lang="en-US"/>
          </a:p>
        </p:txBody>
      </p:sp>
    </p:spTree>
    <p:extLst>
      <p:ext uri="{BB962C8B-B14F-4D97-AF65-F5344CB8AC3E}">
        <p14:creationId xmlns:p14="http://schemas.microsoft.com/office/powerpoint/2010/main" val="28732765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33</a:t>
            </a:fld>
            <a:endParaRPr lang="en-US"/>
          </a:p>
        </p:txBody>
      </p:sp>
    </p:spTree>
    <p:extLst>
      <p:ext uri="{BB962C8B-B14F-4D97-AF65-F5344CB8AC3E}">
        <p14:creationId xmlns:p14="http://schemas.microsoft.com/office/powerpoint/2010/main" val="2772101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4</a:t>
            </a:fld>
            <a:endParaRPr lang="en-US"/>
          </a:p>
        </p:txBody>
      </p:sp>
    </p:spTree>
    <p:extLst>
      <p:ext uri="{BB962C8B-B14F-4D97-AF65-F5344CB8AC3E}">
        <p14:creationId xmlns:p14="http://schemas.microsoft.com/office/powerpoint/2010/main" val="3744387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5</a:t>
            </a:fld>
            <a:endParaRPr lang="en-US"/>
          </a:p>
        </p:txBody>
      </p:sp>
      <p:sp>
        <p:nvSpPr>
          <p:cNvPr id="5" name="Notes Placeholder 4"/>
          <p:cNvSpPr>
            <a:spLocks noGrp="1"/>
          </p:cNvSpPr>
          <p:nvPr>
            <p:ph type="body" sz="quarter" idx="1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6</a:t>
            </a:fld>
            <a:endParaRPr lang="en-US"/>
          </a:p>
        </p:txBody>
      </p:sp>
    </p:spTree>
    <p:extLst>
      <p:ext uri="{BB962C8B-B14F-4D97-AF65-F5344CB8AC3E}">
        <p14:creationId xmlns:p14="http://schemas.microsoft.com/office/powerpoint/2010/main" val="3920530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7</a:t>
            </a:fld>
            <a:endParaRPr lang="en-US"/>
          </a:p>
        </p:txBody>
      </p:sp>
    </p:spTree>
    <p:extLst>
      <p:ext uri="{BB962C8B-B14F-4D97-AF65-F5344CB8AC3E}">
        <p14:creationId xmlns:p14="http://schemas.microsoft.com/office/powerpoint/2010/main" val="4462899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8</a:t>
            </a:fld>
            <a:endParaRPr lang="en-US"/>
          </a:p>
        </p:txBody>
      </p:sp>
    </p:spTree>
    <p:extLst>
      <p:ext uri="{BB962C8B-B14F-4D97-AF65-F5344CB8AC3E}">
        <p14:creationId xmlns:p14="http://schemas.microsoft.com/office/powerpoint/2010/main" val="2690470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DCFECF-6D4E-4405-90FB-8EB7F795F308}" type="slidenum">
              <a:rPr lang="en-US" smtClean="0"/>
              <a:pPr>
                <a:defRPr/>
              </a:pPr>
              <a:t>9</a:t>
            </a:fld>
            <a:endParaRPr lang="en-US"/>
          </a:p>
        </p:txBody>
      </p:sp>
    </p:spTree>
    <p:extLst>
      <p:ext uri="{BB962C8B-B14F-4D97-AF65-F5344CB8AC3E}">
        <p14:creationId xmlns:p14="http://schemas.microsoft.com/office/powerpoint/2010/main" val="7355215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latin typeface="Arial" pitchFamily="34" charset="0"/>
                <a:cs typeface="Arial" pitchFamily="34" charset="0"/>
              </a:defRPr>
            </a:lvl1p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36D7DD0-EFD0-4F44-A0C4-B3943DAF550A}" type="datetimeFigureOut">
              <a:rPr lang="en-US"/>
              <a:pPr>
                <a:defRPr/>
              </a:pPr>
              <a:t>4/3/13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8BE7BB6-2C69-409C-98D4-F2260E33F53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Rectangle 3"/>
          <p:cNvSpPr/>
          <p:nvPr userDrawn="1"/>
        </p:nvSpPr>
        <p:spPr bwMode="auto">
          <a:xfrm>
            <a:off x="76200" y="1401763"/>
            <a:ext cx="9144000" cy="46037"/>
          </a:xfrm>
          <a:prstGeom prst="rect">
            <a:avLst/>
          </a:prstGeom>
          <a:solidFill>
            <a:srgbClr val="FF0000"/>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anchor="ctr"/>
          <a:lstStyle/>
          <a:p>
            <a:pPr algn="ctr" eaLnBrk="0" fontAlgn="auto" hangingPunct="0">
              <a:spcBef>
                <a:spcPts val="0"/>
              </a:spcBef>
              <a:spcAft>
                <a:spcPts val="0"/>
              </a:spcAft>
              <a:defRPr/>
            </a:pPr>
            <a:endParaRPr lang="en-US" sz="4800" b="1">
              <a:solidFill>
                <a:srgbClr val="FFFF00"/>
              </a:solidFill>
              <a:latin typeface="+mn-lt"/>
            </a:endParaRPr>
          </a:p>
        </p:txBody>
      </p:sp>
      <p:pic>
        <p:nvPicPr>
          <p:cNvPr id="5" name="Picture 2"/>
          <p:cNvPicPr>
            <a:picLocks noChangeAspect="1" noChangeArrowheads="1"/>
          </p:cNvPicPr>
          <p:nvPr userDrawn="1"/>
        </p:nvPicPr>
        <p:blipFill>
          <a:blip r:embed="rId2" cstate="print"/>
          <a:srcRect/>
          <a:stretch>
            <a:fillRect/>
          </a:stretch>
        </p:blipFill>
        <p:spPr bwMode="auto">
          <a:xfrm>
            <a:off x="0" y="6115050"/>
            <a:ext cx="1524000" cy="74295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3"/>
          <p:cNvSpPr>
            <a:spLocks noGrp="1"/>
          </p:cNvSpPr>
          <p:nvPr>
            <p:ph type="dt" sz="half" idx="10"/>
          </p:nvPr>
        </p:nvSpPr>
        <p:spPr/>
        <p:txBody>
          <a:bodyPr/>
          <a:lstStyle>
            <a:lvl1pPr>
              <a:defRPr/>
            </a:lvl1pPr>
          </a:lstStyle>
          <a:p>
            <a:pPr>
              <a:defRPr/>
            </a:pPr>
            <a:fld id="{4B7E82C7-2D84-4FA7-9905-7D965ED42E8E}" type="datetimeFigureOut">
              <a:rPr lang="en-US"/>
              <a:pPr>
                <a:defRPr/>
              </a:pPr>
              <a:t>4/3/13</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E5AF3FC4-9BA2-4448-85CE-DFB4638AC88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p:cNvSpPr/>
          <p:nvPr userDrawn="1"/>
        </p:nvSpPr>
        <p:spPr bwMode="auto">
          <a:xfrm rot="5400000">
            <a:off x="3101182" y="3405981"/>
            <a:ext cx="6858000" cy="46037"/>
          </a:xfrm>
          <a:prstGeom prst="rect">
            <a:avLst/>
          </a:prstGeom>
          <a:solidFill>
            <a:srgbClr val="FF0000"/>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anchor="ctr"/>
          <a:lstStyle/>
          <a:p>
            <a:pPr algn="ctr" eaLnBrk="0" fontAlgn="auto" hangingPunct="0">
              <a:spcBef>
                <a:spcPts val="0"/>
              </a:spcBef>
              <a:spcAft>
                <a:spcPts val="0"/>
              </a:spcAft>
              <a:defRPr/>
            </a:pPr>
            <a:endParaRPr lang="en-US" sz="4800" b="1">
              <a:solidFill>
                <a:srgbClr val="FFFF00"/>
              </a:solidFill>
              <a:latin typeface="+mn-lt"/>
            </a:endParaRPr>
          </a:p>
        </p:txBody>
      </p:sp>
      <p:pic>
        <p:nvPicPr>
          <p:cNvPr id="5" name="Picture 2"/>
          <p:cNvPicPr>
            <a:picLocks noChangeAspect="1" noChangeArrowheads="1"/>
          </p:cNvPicPr>
          <p:nvPr userDrawn="1"/>
        </p:nvPicPr>
        <p:blipFill>
          <a:blip r:embed="rId2" cstate="print"/>
          <a:srcRect/>
          <a:stretch>
            <a:fillRect/>
          </a:stretch>
        </p:blipFill>
        <p:spPr bwMode="auto">
          <a:xfrm>
            <a:off x="0" y="6115050"/>
            <a:ext cx="1524000" cy="742950"/>
          </a:xfrm>
          <a:prstGeom prst="rect">
            <a:avLst/>
          </a:prstGeom>
          <a:noFill/>
          <a:ln w="9525">
            <a:noFill/>
            <a:miter lim="800000"/>
            <a:headEnd/>
            <a:tailEnd/>
          </a:ln>
        </p:spPr>
      </p:pic>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3"/>
          <p:cNvSpPr>
            <a:spLocks noGrp="1"/>
          </p:cNvSpPr>
          <p:nvPr>
            <p:ph type="dt" sz="half" idx="10"/>
          </p:nvPr>
        </p:nvSpPr>
        <p:spPr/>
        <p:txBody>
          <a:bodyPr/>
          <a:lstStyle>
            <a:lvl1pPr>
              <a:defRPr/>
            </a:lvl1pPr>
          </a:lstStyle>
          <a:p>
            <a:pPr>
              <a:defRPr/>
            </a:pPr>
            <a:fld id="{782D5671-0455-493A-8885-3D2B6947D6D1}" type="datetimeFigureOut">
              <a:rPr lang="en-US"/>
              <a:pPr>
                <a:defRPr/>
              </a:pPr>
              <a:t>4/3/13</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3E0A1EE8-990F-4749-A308-347403FB0F21}"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086469"/>
            <a:ext cx="7772400" cy="1470025"/>
          </a:xfrm>
        </p:spPr>
        <p:txBody>
          <a:bodyPr/>
          <a:lstStyle>
            <a:lvl1pPr>
              <a:defRPr sz="3600">
                <a:effectLs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94992"/>
            <a:ext cx="6400800" cy="1752600"/>
          </a:xfrm>
        </p:spPr>
        <p:txBody>
          <a:bodyPr/>
          <a:lstStyle>
            <a:lvl1pPr marL="0" indent="0" algn="ctr">
              <a:spcBef>
                <a:spcPts val="0"/>
              </a:spcBef>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a:xfrm>
            <a:off x="685800" y="6248400"/>
            <a:ext cx="1905000" cy="457200"/>
          </a:xfrm>
          <a:prstGeom prst="rect">
            <a:avLst/>
          </a:prstGeom>
        </p:spPr>
        <p:txBody>
          <a:bodyPr vert="horz" wrap="square" lIns="91440" tIns="45720" rIns="91440" bIns="45720" numCol="1" anchor="t" anchorCtr="0" compatLnSpc="1">
            <a:prstTxWarp prst="textNoShape">
              <a:avLst/>
            </a:prstTxWarp>
          </a:bodyPr>
          <a:lstStyle>
            <a:lvl1pPr>
              <a:defRPr dirty="0">
                <a:solidFill>
                  <a:srgbClr val="FFFFFF"/>
                </a:solidFill>
                <a:latin typeface="Arial" charset="0"/>
                <a:ea typeface="ＭＳ Ｐゴシック" charset="-128"/>
                <a:cs typeface="ＭＳ Ｐゴシック" charset="-128"/>
              </a:defRPr>
            </a:lvl1pPr>
          </a:lstStyle>
          <a:p>
            <a:pPr>
              <a:defRPr/>
            </a:pPr>
            <a:endParaRPr lang="en-US"/>
          </a:p>
        </p:txBody>
      </p:sp>
      <p:sp>
        <p:nvSpPr>
          <p:cNvPr id="5" name="Footer Placeholder 4"/>
          <p:cNvSpPr>
            <a:spLocks noGrp="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a:defRPr dirty="0">
                <a:solidFill>
                  <a:srgbClr val="FFFFFF"/>
                </a:solidFill>
                <a:latin typeface="Arial" charset="0"/>
                <a:ea typeface="ＭＳ Ｐゴシック" charset="-128"/>
                <a:cs typeface="ＭＳ Ｐゴシック" charset="-128"/>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FC728BAF-4112-40E4-A202-C201172A3D62}" type="slidenum">
              <a:rPr lang="en-US"/>
              <a:pPr>
                <a:defRPr/>
              </a:pPr>
              <a:t>‹#›</a:t>
            </a:fld>
            <a:endParaRPr lang="en-US" dirty="0"/>
          </a:p>
        </p:txBody>
      </p:sp>
      <p:cxnSp>
        <p:nvCxnSpPr>
          <p:cNvPr id="7" name="Straight Connector 6"/>
          <p:cNvCxnSpPr/>
          <p:nvPr userDrawn="1"/>
        </p:nvCxnSpPr>
        <p:spPr bwMode="gray">
          <a:xfrm>
            <a:off x="935038" y="3736975"/>
            <a:ext cx="7275512"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2114631"/>
      </p:ext>
    </p:extLst>
  </p:cSld>
  <p:clrMapOvr>
    <a:masterClrMapping/>
  </p:clrMapOvr>
  <p:transition xmlns:p14="http://schemas.microsoft.com/office/powerpoint/2010/mai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357299"/>
            <a:ext cx="9144000" cy="1120775"/>
          </a:xfrm>
        </p:spPr>
        <p:txBody>
          <a:bodyPr/>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57200" y="1573213"/>
            <a:ext cx="8229600" cy="4960937"/>
          </a:xfrm>
        </p:spPr>
        <p:txBody>
          <a:bodyPr/>
          <a:lstStyle>
            <a:lvl2pPr>
              <a:spcBef>
                <a:spcPts val="600"/>
              </a:spcBef>
              <a:defRPr/>
            </a:lvl2pPr>
            <a:lvl3pPr>
              <a:spcBef>
                <a:spcPts val="300"/>
              </a:spcBef>
              <a:defRPr/>
            </a:lvl3pPr>
            <a:lvl4pPr>
              <a:spcBef>
                <a:spcPts val="300"/>
              </a:spcBef>
              <a:defRPr/>
            </a:lvl4pPr>
            <a:lvl5pPr>
              <a:spcBef>
                <a:spcPts val="3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sldNum" sz="quarter" idx="10"/>
          </p:nvPr>
        </p:nvSpPr>
        <p:spPr/>
        <p:txBody>
          <a:bodyPr/>
          <a:lstStyle>
            <a:lvl1pPr fontAlgn="auto">
              <a:spcBef>
                <a:spcPts val="0"/>
              </a:spcBef>
              <a:spcAft>
                <a:spcPts val="0"/>
              </a:spcAft>
              <a:defRPr/>
            </a:lvl1pPr>
          </a:lstStyle>
          <a:p>
            <a:pPr>
              <a:defRPr/>
            </a:pPr>
            <a:fld id="{9D35BC5D-AF81-4D17-B55D-150CB8B95170}" type="slidenum">
              <a:rPr lang="en-US"/>
              <a:pPr>
                <a:defRPr/>
              </a:pPr>
              <a:t>‹#›</a:t>
            </a:fld>
            <a:endParaRPr lang="en-US" dirty="0"/>
          </a:p>
        </p:txBody>
      </p:sp>
    </p:spTree>
    <p:extLst>
      <p:ext uri="{BB962C8B-B14F-4D97-AF65-F5344CB8AC3E}">
        <p14:creationId xmlns:p14="http://schemas.microsoft.com/office/powerpoint/2010/main" val="2407948733"/>
      </p:ext>
    </p:extLst>
  </p:cSld>
  <p:clrMapOvr>
    <a:masterClrMapping/>
  </p:clrMapOvr>
  <p:transition xmlns:p14="http://schemas.microsoft.com/office/powerpoint/2010/mai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ARS">
    <p:spTree>
      <p:nvGrpSpPr>
        <p:cNvPr id="1" name=""/>
        <p:cNvGrpSpPr/>
        <p:nvPr/>
      </p:nvGrpSpPr>
      <p:grpSpPr>
        <a:xfrm>
          <a:off x="0" y="0"/>
          <a:ext cx="0" cy="0"/>
          <a:chOff x="0" y="0"/>
          <a:chExt cx="0" cy="0"/>
        </a:xfrm>
      </p:grpSpPr>
      <p:sp>
        <p:nvSpPr>
          <p:cNvPr id="2" name="Title 1"/>
          <p:cNvSpPr>
            <a:spLocks noGrp="1"/>
          </p:cNvSpPr>
          <p:nvPr>
            <p:ph type="title"/>
          </p:nvPr>
        </p:nvSpPr>
        <p:spPr>
          <a:xfrm>
            <a:off x="0" y="357299"/>
            <a:ext cx="9144000" cy="1120775"/>
          </a:xfrm>
        </p:spPr>
        <p:txBody>
          <a:bodyPr lIns="548640" rIns="182880"/>
          <a:lstStyle>
            <a:lvl1pPr algn="l">
              <a:defRPr sz="3200">
                <a:solidFill>
                  <a:schemeClr val="accent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573213"/>
            <a:ext cx="4114800" cy="4960937"/>
          </a:xfrm>
        </p:spPr>
        <p:txBody>
          <a:bodyPr/>
          <a:lstStyle>
            <a:lvl1pPr marL="514350" indent="-514350">
              <a:buClr>
                <a:schemeClr val="accent2"/>
              </a:buClr>
              <a:buFont typeface="+mj-lt"/>
              <a:buAutoNum type="arabicPeriod"/>
              <a:defRPr sz="2600"/>
            </a:lvl1pPr>
            <a:lvl2pPr marL="971550" indent="-514350">
              <a:buClr>
                <a:schemeClr val="accent2"/>
              </a:buClr>
              <a:buFont typeface="+mj-lt"/>
              <a:buAutoNum type="arabicPeriod"/>
              <a:defRPr sz="2400"/>
            </a:lvl2pPr>
            <a:lvl3pPr marL="1371600" indent="-457200">
              <a:buClr>
                <a:schemeClr val="accent2"/>
              </a:buClr>
              <a:buFont typeface="+mj-lt"/>
              <a:buAutoNum type="arabicPeriod"/>
              <a:defRPr sz="2200"/>
            </a:lvl3pPr>
            <a:lvl4pPr marL="1714500" indent="-457200">
              <a:buClr>
                <a:schemeClr val="accent2"/>
              </a:buClr>
              <a:buFont typeface="+mj-lt"/>
              <a:buAutoNum type="arabicPeriod"/>
              <a:defRPr sz="2000"/>
            </a:lvl4pPr>
            <a:lvl5pPr marL="2057400" indent="-457200">
              <a:buClr>
                <a:schemeClr val="accent2"/>
              </a:buClr>
              <a:buFont typeface="+mj-lt"/>
              <a:buAutoNum type="arabicPeriod"/>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sldNum" sz="quarter" idx="10"/>
          </p:nvPr>
        </p:nvSpPr>
        <p:spPr/>
        <p:txBody>
          <a:bodyPr/>
          <a:lstStyle>
            <a:lvl1pPr fontAlgn="auto">
              <a:spcBef>
                <a:spcPts val="0"/>
              </a:spcBef>
              <a:spcAft>
                <a:spcPts val="0"/>
              </a:spcAft>
              <a:defRPr/>
            </a:lvl1pPr>
          </a:lstStyle>
          <a:p>
            <a:pPr>
              <a:defRPr/>
            </a:pPr>
            <a:fld id="{9D35BC5D-AF81-4D17-B55D-150CB8B95170}" type="slidenum">
              <a:rPr lang="en-US"/>
              <a:pPr>
                <a:defRPr/>
              </a:pPr>
              <a:t>‹#›</a:t>
            </a:fld>
            <a:endParaRPr lang="en-US" dirty="0"/>
          </a:p>
        </p:txBody>
      </p:sp>
    </p:spTree>
    <p:extLst>
      <p:ext uri="{BB962C8B-B14F-4D97-AF65-F5344CB8AC3E}">
        <p14:creationId xmlns:p14="http://schemas.microsoft.com/office/powerpoint/2010/main" val="1157781545"/>
      </p:ext>
    </p:extLst>
  </p:cSld>
  <p:clrMapOvr>
    <a:masterClrMapping/>
  </p:clrMapOvr>
  <p:transition xmlns:p14="http://schemas.microsoft.com/office/powerpoint/2010/mai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357299"/>
            <a:ext cx="9144000" cy="1120775"/>
          </a:xfrm>
        </p:spPr>
        <p:txBody>
          <a:bodyPr/>
          <a:lstStyle>
            <a:lvl1pPr>
              <a:defRPr sz="3200">
                <a:solidFill>
                  <a:schemeClr val="tx2"/>
                </a:solidFill>
              </a:defRPr>
            </a:lvl1pPr>
          </a:lstStyle>
          <a:p>
            <a:r>
              <a:rPr lang="en-US" dirty="0" smtClean="0"/>
              <a:t>Click to edit Master title style</a:t>
            </a:r>
            <a:endParaRPr lang="en-US" dirty="0"/>
          </a:p>
        </p:txBody>
      </p:sp>
      <p:sp>
        <p:nvSpPr>
          <p:cNvPr id="3" name="Rectangle 6"/>
          <p:cNvSpPr>
            <a:spLocks noGrp="1" noChangeArrowheads="1"/>
          </p:cNvSpPr>
          <p:nvPr>
            <p:ph type="sldNum" sz="quarter" idx="10"/>
          </p:nvPr>
        </p:nvSpPr>
        <p:spPr/>
        <p:txBody>
          <a:bodyPr/>
          <a:lstStyle>
            <a:lvl1pPr fontAlgn="auto">
              <a:spcBef>
                <a:spcPts val="0"/>
              </a:spcBef>
              <a:spcAft>
                <a:spcPts val="0"/>
              </a:spcAft>
              <a:defRPr/>
            </a:lvl1pPr>
          </a:lstStyle>
          <a:p>
            <a:pPr>
              <a:defRPr/>
            </a:pPr>
            <a:fld id="{5E314634-EE99-4A0D-ABA3-360968E09C2B}" type="slidenum">
              <a:rPr lang="en-US"/>
              <a:pPr>
                <a:defRPr/>
              </a:pPr>
              <a:t>‹#›</a:t>
            </a:fld>
            <a:endParaRPr lang="en-US" dirty="0"/>
          </a:p>
        </p:txBody>
      </p:sp>
    </p:spTree>
    <p:extLst>
      <p:ext uri="{BB962C8B-B14F-4D97-AF65-F5344CB8AC3E}">
        <p14:creationId xmlns:p14="http://schemas.microsoft.com/office/powerpoint/2010/main" val="1186091210"/>
      </p:ext>
    </p:extLst>
  </p:cSld>
  <p:clrMapOvr>
    <a:masterClrMapping/>
  </p:clrMapOvr>
  <p:transition xmlns:p14="http://schemas.microsoft.com/office/powerpoint/2010/mai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bwMode="ltGray"/>
        <p:txBody>
          <a:bodyPr/>
          <a:lstStyle>
            <a:lvl1pPr fontAlgn="auto">
              <a:spcBef>
                <a:spcPts val="0"/>
              </a:spcBef>
              <a:spcAft>
                <a:spcPts val="0"/>
              </a:spcAft>
              <a:defRPr/>
            </a:lvl1pPr>
          </a:lstStyle>
          <a:p>
            <a:pPr>
              <a:defRPr/>
            </a:pPr>
            <a:fld id="{AA9BBA12-0625-4F13-A88D-C73E39011196}" type="slidenum">
              <a:rPr lang="en-US"/>
              <a:pPr>
                <a:defRPr/>
              </a:pPr>
              <a:t>‹#›</a:t>
            </a:fld>
            <a:endParaRPr lang="en-US" dirty="0"/>
          </a:p>
        </p:txBody>
      </p:sp>
    </p:spTree>
    <p:extLst>
      <p:ext uri="{BB962C8B-B14F-4D97-AF65-F5344CB8AC3E}">
        <p14:creationId xmlns:p14="http://schemas.microsoft.com/office/powerpoint/2010/main" val="2653761087"/>
      </p:ext>
    </p:extLst>
  </p:cSld>
  <p:clrMapOvr>
    <a:masterClrMapping/>
  </p:clrMapOvr>
  <p:transition xmlns:p14="http://schemas.microsoft.com/office/powerpoint/2010/main"/>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357299"/>
            <a:ext cx="9144000" cy="1120775"/>
          </a:xfrm>
        </p:spPr>
        <p:txBody>
          <a:bodyPr/>
          <a:lstStyle>
            <a:lvl1pPr algn="ctr">
              <a:defRPr sz="3200"/>
            </a:lvl1pPr>
          </a:lstStyle>
          <a:p>
            <a:r>
              <a:rPr lang="en-US" dirty="0" smtClean="0"/>
              <a:t>Click to edit Master title style</a:t>
            </a:r>
            <a:endParaRPr lang="en-US" dirty="0"/>
          </a:p>
        </p:txBody>
      </p:sp>
      <p:sp>
        <p:nvSpPr>
          <p:cNvPr id="3" name="Table Placeholder 2"/>
          <p:cNvSpPr>
            <a:spLocks noGrp="1"/>
          </p:cNvSpPr>
          <p:nvPr>
            <p:ph type="tbl" idx="1"/>
          </p:nvPr>
        </p:nvSpPr>
        <p:spPr>
          <a:xfrm>
            <a:off x="457200" y="1741059"/>
            <a:ext cx="8229600" cy="4257675"/>
          </a:xfrm>
        </p:spPr>
        <p:txBody>
          <a:bodyPr/>
          <a:lstStyle/>
          <a:p>
            <a:pPr lvl="0"/>
            <a:endParaRPr lang="en-US" noProof="0" dirty="0" smtClean="0"/>
          </a:p>
        </p:txBody>
      </p:sp>
      <p:sp>
        <p:nvSpPr>
          <p:cNvPr id="4" name="Rectangle 6"/>
          <p:cNvSpPr>
            <a:spLocks noGrp="1" noChangeArrowheads="1"/>
          </p:cNvSpPr>
          <p:nvPr>
            <p:ph type="sldNum" sz="quarter" idx="10"/>
          </p:nvPr>
        </p:nvSpPr>
        <p:spPr/>
        <p:txBody>
          <a:bodyPr/>
          <a:lstStyle>
            <a:lvl1pPr fontAlgn="auto">
              <a:spcBef>
                <a:spcPts val="0"/>
              </a:spcBef>
              <a:spcAft>
                <a:spcPts val="0"/>
              </a:spcAft>
              <a:defRPr/>
            </a:lvl1pPr>
          </a:lstStyle>
          <a:p>
            <a:pPr>
              <a:defRPr/>
            </a:pPr>
            <a:fld id="{DD246A56-B505-412B-A824-4F376A639689}" type="slidenum">
              <a:rPr lang="en-US"/>
              <a:pPr>
                <a:defRPr/>
              </a:pPr>
              <a:t>‹#›</a:t>
            </a:fld>
            <a:endParaRPr lang="en-US" dirty="0"/>
          </a:p>
        </p:txBody>
      </p:sp>
    </p:spTree>
    <p:extLst>
      <p:ext uri="{BB962C8B-B14F-4D97-AF65-F5344CB8AC3E}">
        <p14:creationId xmlns:p14="http://schemas.microsoft.com/office/powerpoint/2010/main" val="25459016"/>
      </p:ext>
    </p:extLst>
  </p:cSld>
  <p:clrMapOvr>
    <a:masterClrMapping/>
  </p:clrMapOvr>
  <p:transition xmlns:p14="http://schemas.microsoft.com/office/powerpoint/2010/main"/>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357299"/>
            <a:ext cx="9144000" cy="1120775"/>
          </a:xfrm>
        </p:spPr>
        <p:txBody>
          <a:bodyPr/>
          <a:lstStyle>
            <a:lvl1pPr>
              <a:defRPr sz="3200"/>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694284" y="1736199"/>
            <a:ext cx="3732212" cy="42576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06192" y="1736199"/>
            <a:ext cx="3733800" cy="42576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6"/>
          <p:cNvSpPr>
            <a:spLocks noGrp="1" noChangeArrowheads="1"/>
          </p:cNvSpPr>
          <p:nvPr>
            <p:ph type="sldNum" sz="quarter" idx="10"/>
          </p:nvPr>
        </p:nvSpPr>
        <p:spPr/>
        <p:txBody>
          <a:bodyPr/>
          <a:lstStyle>
            <a:lvl1pPr fontAlgn="auto">
              <a:spcBef>
                <a:spcPts val="0"/>
              </a:spcBef>
              <a:spcAft>
                <a:spcPts val="0"/>
              </a:spcAft>
              <a:defRPr/>
            </a:lvl1pPr>
          </a:lstStyle>
          <a:p>
            <a:pPr>
              <a:defRPr/>
            </a:pPr>
            <a:fld id="{AF8484E3-B018-4B87-913E-BD16F3BBFF54}" type="slidenum">
              <a:rPr lang="en-US"/>
              <a:pPr>
                <a:defRPr/>
              </a:pPr>
              <a:t>‹#›</a:t>
            </a:fld>
            <a:endParaRPr lang="en-US" dirty="0"/>
          </a:p>
        </p:txBody>
      </p:sp>
    </p:spTree>
    <p:extLst>
      <p:ext uri="{BB962C8B-B14F-4D97-AF65-F5344CB8AC3E}">
        <p14:creationId xmlns:p14="http://schemas.microsoft.com/office/powerpoint/2010/main" val="1048035702"/>
      </p:ext>
    </p:extLst>
  </p:cSld>
  <p:clrMapOvr>
    <a:masterClrMapping/>
  </p:clrMapOvr>
  <p:transition xmlns:p14="http://schemas.microsoft.com/office/powerpoint/2010/mai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6"/>
          <p:cNvSpPr txBox="1">
            <a:spLocks noChangeArrowheads="1"/>
          </p:cNvSpPr>
          <p:nvPr userDrawn="1"/>
        </p:nvSpPr>
        <p:spPr bwMode="auto">
          <a:xfrm>
            <a:off x="7277100" y="6562725"/>
            <a:ext cx="1866900" cy="447675"/>
          </a:xfrm>
          <a:prstGeom prst="rect">
            <a:avLst/>
          </a:prstGeom>
          <a:ln>
            <a:miter lim="800000"/>
            <a:headEnd/>
            <a:tailEnd/>
          </a:ln>
        </p:spPr>
        <p:txBody>
          <a:bodyPr lIns="89602" tIns="44801" rIns="89602" bIns="44801"/>
          <a:lstStyle>
            <a:lvl1pPr algn="r" eaLnBrk="0" hangingPunct="0">
              <a:defRPr sz="1000" smtClean="0">
                <a:solidFill>
                  <a:srgbClr val="FFFFFF"/>
                </a:solidFill>
                <a:ea typeface="ＭＳ Ｐゴシック"/>
                <a:cs typeface="ＭＳ Ｐゴシック"/>
              </a:defRPr>
            </a:lvl1pPr>
          </a:lstStyle>
          <a:p>
            <a:pPr>
              <a:defRPr/>
            </a:pPr>
            <a:fld id="{070133BF-40FF-4FE1-9984-ABA9364E8C31}" type="slidenum">
              <a:rPr lang="en-US">
                <a:latin typeface="Arial"/>
              </a:rPr>
              <a:pPr>
                <a:defRPr/>
              </a:pPr>
              <a:t>‹#›</a:t>
            </a:fld>
            <a:endParaRPr lang="en-US" dirty="0">
              <a:latin typeface="Arial"/>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844901"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9"/>
          <p:cNvSpPr>
            <a:spLocks noGrp="1"/>
          </p:cNvSpPr>
          <p:nvPr>
            <p:ph type="sldNum" sz="quarter" idx="10"/>
          </p:nvPr>
        </p:nvSpPr>
        <p:spPr>
          <a:xfrm>
            <a:off x="0" y="1271588"/>
            <a:ext cx="533400" cy="244475"/>
          </a:xfrm>
        </p:spPr>
        <p:txBody>
          <a:bodyPr/>
          <a:lstStyle>
            <a:lvl1pPr fontAlgn="auto">
              <a:spcBef>
                <a:spcPts val="0"/>
              </a:spcBef>
              <a:spcAft>
                <a:spcPts val="0"/>
              </a:spcAft>
              <a:defRPr sz="1200"/>
            </a:lvl1pPr>
          </a:lstStyle>
          <a:p>
            <a:pPr>
              <a:defRPr/>
            </a:pPr>
            <a:fld id="{859D57CC-5112-4699-9C6A-8DB03076F852}" type="slidenum">
              <a:rPr lang="en-US"/>
              <a:pPr>
                <a:defRPr/>
              </a:pPr>
              <a:t>‹#›</a:t>
            </a:fld>
            <a:endParaRPr lang="en-US" dirty="0"/>
          </a:p>
        </p:txBody>
      </p:sp>
      <p:sp>
        <p:nvSpPr>
          <p:cNvPr id="7" name="Footer Placeholder 11"/>
          <p:cNvSpPr>
            <a:spLocks noGrp="1"/>
          </p:cNvSpPr>
          <p:nvPr>
            <p:ph type="ftr" sz="quarter" idx="11"/>
          </p:nvPr>
        </p:nvSpPr>
        <p:spPr>
          <a:xfrm>
            <a:off x="609600" y="6248400"/>
            <a:ext cx="5421313" cy="365125"/>
          </a:xfrm>
          <a:prstGeom prst="rect">
            <a:avLst/>
          </a:prstGeom>
        </p:spPr>
        <p:txBody>
          <a:bodyPr vert="horz" wrap="square" lIns="91440" tIns="45720" rIns="91440" bIns="45720" numCol="1" anchor="t" anchorCtr="0" compatLnSpc="1">
            <a:prstTxWarp prst="textNoShape">
              <a:avLst/>
            </a:prstTxWarp>
          </a:bodyPr>
          <a:lstStyle>
            <a:lvl1pPr>
              <a:defRPr sz="1200" dirty="0">
                <a:solidFill>
                  <a:srgbClr val="FFFFFF"/>
                </a:solidFill>
                <a:latin typeface="Arial" charset="0"/>
                <a:ea typeface="ＭＳ Ｐゴシック" charset="-128"/>
                <a:cs typeface="ＭＳ Ｐゴシック" charset="-128"/>
              </a:defRPr>
            </a:lvl1pPr>
          </a:lstStyle>
          <a:p>
            <a:pPr>
              <a:defRPr/>
            </a:pPr>
            <a:endParaRPr lang="en-US"/>
          </a:p>
        </p:txBody>
      </p:sp>
    </p:spTree>
    <p:extLst>
      <p:ext uri="{BB962C8B-B14F-4D97-AF65-F5344CB8AC3E}">
        <p14:creationId xmlns:p14="http://schemas.microsoft.com/office/powerpoint/2010/main" val="4196774339"/>
      </p:ext>
    </p:extLst>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bwMode="auto">
          <a:xfrm>
            <a:off x="0" y="1401763"/>
            <a:ext cx="9144000" cy="46037"/>
          </a:xfrm>
          <a:prstGeom prst="rect">
            <a:avLst/>
          </a:prstGeom>
          <a:solidFill>
            <a:srgbClr val="FF0000"/>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anchor="ctr"/>
          <a:lstStyle/>
          <a:p>
            <a:pPr algn="ctr" eaLnBrk="0" fontAlgn="auto" hangingPunct="0">
              <a:spcBef>
                <a:spcPts val="0"/>
              </a:spcBef>
              <a:spcAft>
                <a:spcPts val="0"/>
              </a:spcAft>
              <a:defRPr/>
            </a:pPr>
            <a:endParaRPr lang="en-US" sz="4800" b="1">
              <a:solidFill>
                <a:srgbClr val="FFFF00"/>
              </a:solidFill>
              <a:cs typeface="Arial" pitchFamily="34" charset="0"/>
            </a:endParaRPr>
          </a:p>
        </p:txBody>
      </p:sp>
      <p:pic>
        <p:nvPicPr>
          <p:cNvPr id="5" name="Picture 2"/>
          <p:cNvPicPr>
            <a:picLocks noChangeAspect="1" noChangeArrowheads="1"/>
          </p:cNvPicPr>
          <p:nvPr userDrawn="1"/>
        </p:nvPicPr>
        <p:blipFill>
          <a:blip r:embed="rId2" cstate="print"/>
          <a:srcRect/>
          <a:stretch>
            <a:fillRect/>
          </a:stretch>
        </p:blipFill>
        <p:spPr bwMode="auto">
          <a:xfrm>
            <a:off x="0" y="6115050"/>
            <a:ext cx="1524000" cy="742950"/>
          </a:xfrm>
          <a:prstGeom prst="rect">
            <a:avLst/>
          </a:prstGeom>
          <a:noFill/>
          <a:ln w="9525">
            <a:noFill/>
            <a:miter lim="800000"/>
            <a:headEnd/>
            <a:tailEnd/>
          </a:ln>
        </p:spPr>
      </p:pic>
      <p:sp>
        <p:nvSpPr>
          <p:cNvPr id="2" name="Title 1"/>
          <p:cNvSpPr>
            <a:spLocks noGrp="1"/>
          </p:cNvSpPr>
          <p:nvPr>
            <p:ph type="title"/>
          </p:nvPr>
        </p:nvSpPr>
        <p:spPr/>
        <p:txBody>
          <a:bodyPr/>
          <a:lstStyle>
            <a:lvl1pPr>
              <a:defRPr>
                <a:latin typeface="Arial" pitchFamily="34" charset="0"/>
                <a:cs typeface="Arial" pitchFamily="34" charset="0"/>
              </a:defRPr>
            </a:lvl1p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Date Placeholder 3"/>
          <p:cNvSpPr>
            <a:spLocks noGrp="1"/>
          </p:cNvSpPr>
          <p:nvPr>
            <p:ph type="dt" sz="half" idx="10"/>
          </p:nvPr>
        </p:nvSpPr>
        <p:spPr/>
        <p:txBody>
          <a:bodyPr/>
          <a:lstStyle>
            <a:lvl1pPr>
              <a:defRPr smtClean="0">
                <a:latin typeface="Arial" pitchFamily="34" charset="0"/>
                <a:cs typeface="Arial" pitchFamily="34" charset="0"/>
              </a:defRPr>
            </a:lvl1pPr>
          </a:lstStyle>
          <a:p>
            <a:pPr>
              <a:defRPr/>
            </a:pPr>
            <a:fld id="{98DC5A6C-EA85-4D19-AE76-FD40A363718A}" type="datetimeFigureOut">
              <a:rPr lang="en-US"/>
              <a:pPr>
                <a:defRPr/>
              </a:pPr>
              <a:t>4/3/13</a:t>
            </a:fld>
            <a:endParaRPr lang="en-US"/>
          </a:p>
        </p:txBody>
      </p:sp>
      <p:sp>
        <p:nvSpPr>
          <p:cNvPr id="7" name="Footer Placeholder 4"/>
          <p:cNvSpPr>
            <a:spLocks noGrp="1"/>
          </p:cNvSpPr>
          <p:nvPr>
            <p:ph type="ftr" sz="quarter" idx="11"/>
          </p:nvPr>
        </p:nvSpPr>
        <p:spPr/>
        <p:txBody>
          <a:bodyPr/>
          <a:lstStyle>
            <a:lvl1pPr>
              <a:defRPr>
                <a:latin typeface="Arial" pitchFamily="34" charset="0"/>
                <a:cs typeface="Arial" pitchFamily="34" charset="0"/>
              </a:defRPr>
            </a:lvl1pPr>
          </a:lstStyle>
          <a:p>
            <a:pPr>
              <a:defRPr/>
            </a:pPr>
            <a:endParaRPr lang="en-US"/>
          </a:p>
        </p:txBody>
      </p:sp>
      <p:sp>
        <p:nvSpPr>
          <p:cNvPr id="8" name="Slide Number Placeholder 5"/>
          <p:cNvSpPr>
            <a:spLocks noGrp="1"/>
          </p:cNvSpPr>
          <p:nvPr>
            <p:ph type="sldNum" sz="quarter" idx="12"/>
          </p:nvPr>
        </p:nvSpPr>
        <p:spPr/>
        <p:txBody>
          <a:bodyPr/>
          <a:lstStyle>
            <a:lvl1pPr>
              <a:defRPr smtClean="0">
                <a:latin typeface="Arial" pitchFamily="34" charset="0"/>
                <a:cs typeface="Arial" pitchFamily="34" charset="0"/>
              </a:defRPr>
            </a:lvl1pPr>
          </a:lstStyle>
          <a:p>
            <a:pPr>
              <a:defRPr/>
            </a:pPr>
            <a:fld id="{A9CF7901-EA42-4543-BC40-9ECB0C7FF6E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p:cNvSpPr/>
          <p:nvPr userDrawn="1"/>
        </p:nvSpPr>
        <p:spPr bwMode="auto">
          <a:xfrm>
            <a:off x="0" y="1401763"/>
            <a:ext cx="9144000" cy="46037"/>
          </a:xfrm>
          <a:prstGeom prst="rect">
            <a:avLst/>
          </a:prstGeom>
          <a:solidFill>
            <a:srgbClr val="FF0000"/>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anchor="ctr"/>
          <a:lstStyle/>
          <a:p>
            <a:pPr algn="ctr" eaLnBrk="0" fontAlgn="auto" hangingPunct="0">
              <a:spcBef>
                <a:spcPts val="0"/>
              </a:spcBef>
              <a:spcAft>
                <a:spcPts val="0"/>
              </a:spcAft>
              <a:defRPr/>
            </a:pPr>
            <a:endParaRPr lang="en-US" sz="4800" b="1">
              <a:solidFill>
                <a:srgbClr val="FFFF00"/>
              </a:solidFill>
              <a:cs typeface="Arial" pitchFamily="34" charset="0"/>
            </a:endParaRPr>
          </a:p>
        </p:txBody>
      </p:sp>
      <p:pic>
        <p:nvPicPr>
          <p:cNvPr id="5" name="Picture 2"/>
          <p:cNvPicPr>
            <a:picLocks noChangeAspect="1" noChangeArrowheads="1"/>
          </p:cNvPicPr>
          <p:nvPr userDrawn="1"/>
        </p:nvPicPr>
        <p:blipFill>
          <a:blip r:embed="rId2" cstate="print"/>
          <a:srcRect/>
          <a:stretch>
            <a:fillRect/>
          </a:stretch>
        </p:blipFill>
        <p:spPr bwMode="auto">
          <a:xfrm>
            <a:off x="0" y="6115050"/>
            <a:ext cx="1524000" cy="742950"/>
          </a:xfrm>
          <a:prstGeom prst="rect">
            <a:avLst/>
          </a:prstGeom>
          <a:noFill/>
          <a:ln w="9525">
            <a:noFill/>
            <a:miter lim="800000"/>
            <a:headEnd/>
            <a:tailEnd/>
          </a:ln>
        </p:spPr>
      </p:pic>
      <p:sp>
        <p:nvSpPr>
          <p:cNvPr id="2" name="Title 1"/>
          <p:cNvSpPr>
            <a:spLocks noGrp="1"/>
          </p:cNvSpPr>
          <p:nvPr>
            <p:ph type="title"/>
          </p:nvPr>
        </p:nvSpPr>
        <p:spPr>
          <a:xfrm>
            <a:off x="722313" y="4406900"/>
            <a:ext cx="7772400" cy="1362075"/>
          </a:xfrm>
        </p:spPr>
        <p:txBody>
          <a:bodyPr anchor="t"/>
          <a:lstStyle>
            <a:lvl1pPr algn="l">
              <a:defRPr sz="4000" b="1" cap="none">
                <a:latin typeface="Arial" pitchFamily="34" charset="0"/>
                <a:cs typeface="Arial"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latin typeface="Arial" pitchFamily="34" charset="0"/>
                <a:cs typeface="Arial"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Date Placeholder 3"/>
          <p:cNvSpPr>
            <a:spLocks noGrp="1"/>
          </p:cNvSpPr>
          <p:nvPr>
            <p:ph type="dt" sz="half" idx="10"/>
          </p:nvPr>
        </p:nvSpPr>
        <p:spPr/>
        <p:txBody>
          <a:bodyPr/>
          <a:lstStyle>
            <a:lvl1pPr>
              <a:defRPr smtClean="0">
                <a:latin typeface="Arial" pitchFamily="34" charset="0"/>
                <a:cs typeface="Arial" pitchFamily="34" charset="0"/>
              </a:defRPr>
            </a:lvl1pPr>
          </a:lstStyle>
          <a:p>
            <a:pPr>
              <a:defRPr/>
            </a:pPr>
            <a:fld id="{CB4FFEB1-DACF-4F09-AB07-51853A95F8C8}" type="datetimeFigureOut">
              <a:rPr lang="en-US"/>
              <a:pPr>
                <a:defRPr/>
              </a:pPr>
              <a:t>4/3/13</a:t>
            </a:fld>
            <a:endParaRPr lang="en-US"/>
          </a:p>
        </p:txBody>
      </p:sp>
      <p:sp>
        <p:nvSpPr>
          <p:cNvPr id="7" name="Footer Placeholder 4"/>
          <p:cNvSpPr>
            <a:spLocks noGrp="1"/>
          </p:cNvSpPr>
          <p:nvPr>
            <p:ph type="ftr" sz="quarter" idx="11"/>
          </p:nvPr>
        </p:nvSpPr>
        <p:spPr/>
        <p:txBody>
          <a:bodyPr/>
          <a:lstStyle>
            <a:lvl1pPr>
              <a:defRPr>
                <a:latin typeface="Arial" pitchFamily="34" charset="0"/>
                <a:cs typeface="Arial" pitchFamily="34" charset="0"/>
              </a:defRPr>
            </a:lvl1pPr>
          </a:lstStyle>
          <a:p>
            <a:pPr>
              <a:defRPr/>
            </a:pPr>
            <a:endParaRPr lang="en-US"/>
          </a:p>
        </p:txBody>
      </p:sp>
      <p:sp>
        <p:nvSpPr>
          <p:cNvPr id="8" name="Slide Number Placeholder 5"/>
          <p:cNvSpPr>
            <a:spLocks noGrp="1"/>
          </p:cNvSpPr>
          <p:nvPr>
            <p:ph type="sldNum" sz="quarter" idx="12"/>
          </p:nvPr>
        </p:nvSpPr>
        <p:spPr/>
        <p:txBody>
          <a:bodyPr/>
          <a:lstStyle>
            <a:lvl1pPr>
              <a:defRPr smtClean="0">
                <a:latin typeface="Arial" pitchFamily="34" charset="0"/>
                <a:cs typeface="Arial" pitchFamily="34" charset="0"/>
              </a:defRPr>
            </a:lvl1pPr>
          </a:lstStyle>
          <a:p>
            <a:pPr>
              <a:defRPr/>
            </a:pPr>
            <a:fld id="{95FC99CF-40AB-460D-B776-74DAADC80B7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p:cNvSpPr/>
          <p:nvPr userDrawn="1"/>
        </p:nvSpPr>
        <p:spPr bwMode="auto">
          <a:xfrm>
            <a:off x="0" y="1401763"/>
            <a:ext cx="9144000" cy="46037"/>
          </a:xfrm>
          <a:prstGeom prst="rect">
            <a:avLst/>
          </a:prstGeom>
          <a:solidFill>
            <a:srgbClr val="FF0000"/>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anchor="ctr"/>
          <a:lstStyle/>
          <a:p>
            <a:pPr algn="ctr" eaLnBrk="0" fontAlgn="auto" hangingPunct="0">
              <a:spcBef>
                <a:spcPts val="0"/>
              </a:spcBef>
              <a:spcAft>
                <a:spcPts val="0"/>
              </a:spcAft>
              <a:defRPr/>
            </a:pPr>
            <a:endParaRPr lang="en-US" sz="4800" b="1">
              <a:solidFill>
                <a:srgbClr val="FFFF00"/>
              </a:solidFill>
              <a:latin typeface="+mn-lt"/>
            </a:endParaRPr>
          </a:p>
        </p:txBody>
      </p:sp>
      <p:pic>
        <p:nvPicPr>
          <p:cNvPr id="6" name="Picture 2"/>
          <p:cNvPicPr>
            <a:picLocks noChangeAspect="1" noChangeArrowheads="1"/>
          </p:cNvPicPr>
          <p:nvPr userDrawn="1"/>
        </p:nvPicPr>
        <p:blipFill>
          <a:blip r:embed="rId2" cstate="print"/>
          <a:srcRect/>
          <a:stretch>
            <a:fillRect/>
          </a:stretch>
        </p:blipFill>
        <p:spPr bwMode="auto">
          <a:xfrm>
            <a:off x="0" y="6115050"/>
            <a:ext cx="1524000" cy="74295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2050028-71C8-4F41-B1A9-F5E79C6022E1}" type="datetimeFigureOut">
              <a:rPr lang="en-US"/>
              <a:pPr>
                <a:defRPr/>
              </a:pPr>
              <a:t>4/3/13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5DB30AF-F2EB-4545-AF11-0B7EE40494C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6"/>
          <p:cNvSpPr/>
          <p:nvPr userDrawn="1"/>
        </p:nvSpPr>
        <p:spPr bwMode="auto">
          <a:xfrm>
            <a:off x="0" y="1447800"/>
            <a:ext cx="9144000" cy="46038"/>
          </a:xfrm>
          <a:prstGeom prst="rect">
            <a:avLst/>
          </a:prstGeom>
          <a:solidFill>
            <a:srgbClr val="FF0000"/>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anchor="ctr"/>
          <a:lstStyle/>
          <a:p>
            <a:pPr algn="ctr" eaLnBrk="0" fontAlgn="auto" hangingPunct="0">
              <a:spcBef>
                <a:spcPts val="0"/>
              </a:spcBef>
              <a:spcAft>
                <a:spcPts val="0"/>
              </a:spcAft>
              <a:defRPr/>
            </a:pPr>
            <a:endParaRPr lang="en-US" sz="4800" b="1">
              <a:solidFill>
                <a:srgbClr val="FFFF00"/>
              </a:solidFill>
              <a:latin typeface="+mn-lt"/>
            </a:endParaRPr>
          </a:p>
        </p:txBody>
      </p:sp>
      <p:pic>
        <p:nvPicPr>
          <p:cNvPr id="8" name="Picture 2"/>
          <p:cNvPicPr>
            <a:picLocks noChangeAspect="1" noChangeArrowheads="1"/>
          </p:cNvPicPr>
          <p:nvPr userDrawn="1"/>
        </p:nvPicPr>
        <p:blipFill>
          <a:blip r:embed="rId2" cstate="print"/>
          <a:srcRect/>
          <a:stretch>
            <a:fillRect/>
          </a:stretch>
        </p:blipFill>
        <p:spPr bwMode="auto">
          <a:xfrm>
            <a:off x="0" y="6115050"/>
            <a:ext cx="1524000" cy="742950"/>
          </a:xfrm>
          <a:prstGeom prst="rect">
            <a:avLst/>
          </a:prstGeom>
          <a:noFill/>
          <a:ln w="9525">
            <a:noFill/>
            <a:miter lim="800000"/>
            <a:headEnd/>
            <a:tailEnd/>
          </a:ln>
        </p:spPr>
      </p:pic>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3"/>
          <p:cNvSpPr>
            <a:spLocks noGrp="1"/>
          </p:cNvSpPr>
          <p:nvPr>
            <p:ph type="dt" sz="half" idx="10"/>
          </p:nvPr>
        </p:nvSpPr>
        <p:spPr/>
        <p:txBody>
          <a:bodyPr/>
          <a:lstStyle>
            <a:lvl1pPr>
              <a:defRPr/>
            </a:lvl1pPr>
          </a:lstStyle>
          <a:p>
            <a:pPr>
              <a:defRPr/>
            </a:pPr>
            <a:fld id="{0670D999-79CB-4D0E-BBD0-E2DD98255C4A}" type="datetimeFigureOut">
              <a:rPr lang="en-US"/>
              <a:pPr>
                <a:defRPr/>
              </a:pPr>
              <a:t>4/3/13</a:t>
            </a:fld>
            <a:endParaRPr lang="en-US"/>
          </a:p>
        </p:txBody>
      </p:sp>
      <p:sp>
        <p:nvSpPr>
          <p:cNvPr id="10" name="Footer Placeholder 4"/>
          <p:cNvSpPr>
            <a:spLocks noGrp="1"/>
          </p:cNvSpPr>
          <p:nvPr>
            <p:ph type="ftr" sz="quarter" idx="11"/>
          </p:nvPr>
        </p:nvSpPr>
        <p:spPr/>
        <p:txBody>
          <a:bodyPr/>
          <a:lstStyle>
            <a:lvl1pPr>
              <a:defRPr/>
            </a:lvl1pPr>
          </a:lstStyle>
          <a:p>
            <a:pPr>
              <a:defRPr/>
            </a:pPr>
            <a:endParaRPr lang="en-US"/>
          </a:p>
        </p:txBody>
      </p:sp>
      <p:sp>
        <p:nvSpPr>
          <p:cNvPr id="11" name="Slide Number Placeholder 5"/>
          <p:cNvSpPr>
            <a:spLocks noGrp="1"/>
          </p:cNvSpPr>
          <p:nvPr>
            <p:ph type="sldNum" sz="quarter" idx="12"/>
          </p:nvPr>
        </p:nvSpPr>
        <p:spPr/>
        <p:txBody>
          <a:bodyPr/>
          <a:lstStyle>
            <a:lvl1pPr>
              <a:defRPr/>
            </a:lvl1pPr>
          </a:lstStyle>
          <a:p>
            <a:pPr>
              <a:defRPr/>
            </a:pPr>
            <a:fld id="{B2E0CC7A-BA50-4AE2-A0BF-EC4F1B77887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p:cNvSpPr/>
          <p:nvPr userDrawn="1"/>
        </p:nvSpPr>
        <p:spPr bwMode="auto">
          <a:xfrm>
            <a:off x="0" y="1447800"/>
            <a:ext cx="9144000" cy="46038"/>
          </a:xfrm>
          <a:prstGeom prst="rect">
            <a:avLst/>
          </a:prstGeom>
          <a:solidFill>
            <a:srgbClr val="FF0000"/>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anchor="ctr"/>
          <a:lstStyle/>
          <a:p>
            <a:pPr algn="ctr" eaLnBrk="0" fontAlgn="auto" hangingPunct="0">
              <a:spcBef>
                <a:spcPts val="0"/>
              </a:spcBef>
              <a:spcAft>
                <a:spcPts val="0"/>
              </a:spcAft>
              <a:defRPr/>
            </a:pPr>
            <a:endParaRPr lang="en-US" sz="4800" b="1">
              <a:solidFill>
                <a:srgbClr val="FFFF00"/>
              </a:solidFill>
              <a:latin typeface="+mn-lt"/>
            </a:endParaRPr>
          </a:p>
        </p:txBody>
      </p:sp>
      <p:pic>
        <p:nvPicPr>
          <p:cNvPr id="4" name="Picture 2"/>
          <p:cNvPicPr>
            <a:picLocks noChangeAspect="1" noChangeArrowheads="1"/>
          </p:cNvPicPr>
          <p:nvPr userDrawn="1"/>
        </p:nvPicPr>
        <p:blipFill>
          <a:blip r:embed="rId2" cstate="print"/>
          <a:srcRect/>
          <a:stretch>
            <a:fillRect/>
          </a:stretch>
        </p:blipFill>
        <p:spPr bwMode="auto">
          <a:xfrm>
            <a:off x="0" y="6115050"/>
            <a:ext cx="1524000" cy="74295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3"/>
          <p:cNvSpPr>
            <a:spLocks noGrp="1"/>
          </p:cNvSpPr>
          <p:nvPr>
            <p:ph type="dt" sz="half" idx="10"/>
          </p:nvPr>
        </p:nvSpPr>
        <p:spPr/>
        <p:txBody>
          <a:bodyPr/>
          <a:lstStyle>
            <a:lvl1pPr>
              <a:defRPr/>
            </a:lvl1pPr>
          </a:lstStyle>
          <a:p>
            <a:pPr>
              <a:defRPr/>
            </a:pPr>
            <a:fld id="{01F13804-3C92-430B-8D20-981DD76242F9}" type="datetimeFigureOut">
              <a:rPr lang="en-US"/>
              <a:pPr>
                <a:defRPr/>
              </a:pPr>
              <a:t>4/3/13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1068184-1119-498D-9ACC-9517570F753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p:nvPr userDrawn="1"/>
        </p:nvSpPr>
        <p:spPr bwMode="auto">
          <a:xfrm>
            <a:off x="0" y="1401763"/>
            <a:ext cx="9144000" cy="46037"/>
          </a:xfrm>
          <a:prstGeom prst="rect">
            <a:avLst/>
          </a:prstGeom>
          <a:solidFill>
            <a:srgbClr val="FF0000"/>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anchor="ctr"/>
          <a:lstStyle/>
          <a:p>
            <a:pPr algn="ctr" eaLnBrk="0" fontAlgn="auto" hangingPunct="0">
              <a:spcBef>
                <a:spcPts val="0"/>
              </a:spcBef>
              <a:spcAft>
                <a:spcPts val="0"/>
              </a:spcAft>
              <a:defRPr/>
            </a:pPr>
            <a:endParaRPr lang="en-US" sz="4800" b="1">
              <a:solidFill>
                <a:srgbClr val="FFFF00"/>
              </a:solidFill>
              <a:latin typeface="+mn-lt"/>
            </a:endParaRPr>
          </a:p>
        </p:txBody>
      </p:sp>
      <p:pic>
        <p:nvPicPr>
          <p:cNvPr id="3" name="Picture 2"/>
          <p:cNvPicPr>
            <a:picLocks noChangeAspect="1" noChangeArrowheads="1"/>
          </p:cNvPicPr>
          <p:nvPr userDrawn="1"/>
        </p:nvPicPr>
        <p:blipFill>
          <a:blip r:embed="rId2" cstate="print"/>
          <a:srcRect/>
          <a:stretch>
            <a:fillRect/>
          </a:stretch>
        </p:blipFill>
        <p:spPr bwMode="auto">
          <a:xfrm>
            <a:off x="0" y="6115050"/>
            <a:ext cx="1524000" cy="742950"/>
          </a:xfrm>
          <a:prstGeom prst="rect">
            <a:avLst/>
          </a:prstGeom>
          <a:noFill/>
          <a:ln w="9525">
            <a:noFill/>
            <a:miter lim="800000"/>
            <a:headEnd/>
            <a:tailEnd/>
          </a:ln>
        </p:spPr>
      </p:pic>
      <p:sp>
        <p:nvSpPr>
          <p:cNvPr id="4" name="Date Placeholder 3"/>
          <p:cNvSpPr>
            <a:spLocks noGrp="1"/>
          </p:cNvSpPr>
          <p:nvPr>
            <p:ph type="dt" sz="half" idx="10"/>
          </p:nvPr>
        </p:nvSpPr>
        <p:spPr/>
        <p:txBody>
          <a:bodyPr/>
          <a:lstStyle>
            <a:lvl1pPr>
              <a:defRPr/>
            </a:lvl1pPr>
          </a:lstStyle>
          <a:p>
            <a:pPr>
              <a:defRPr/>
            </a:pPr>
            <a:fld id="{08F47482-3389-4931-BAD9-44765A4C093B}" type="datetimeFigureOut">
              <a:rPr lang="en-US"/>
              <a:pPr>
                <a:defRPr/>
              </a:pPr>
              <a:t>4/3/13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F999686-A955-4252-A7AC-9CEEEA4792D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userDrawn="1"/>
        </p:nvSpPr>
        <p:spPr bwMode="auto">
          <a:xfrm>
            <a:off x="0" y="1401763"/>
            <a:ext cx="9144000" cy="46037"/>
          </a:xfrm>
          <a:prstGeom prst="rect">
            <a:avLst/>
          </a:prstGeom>
          <a:solidFill>
            <a:srgbClr val="FF0000"/>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anchor="ctr"/>
          <a:lstStyle/>
          <a:p>
            <a:pPr algn="ctr" eaLnBrk="0" fontAlgn="auto" hangingPunct="0">
              <a:spcBef>
                <a:spcPts val="0"/>
              </a:spcBef>
              <a:spcAft>
                <a:spcPts val="0"/>
              </a:spcAft>
              <a:defRPr/>
            </a:pPr>
            <a:endParaRPr lang="en-US" sz="4800" b="1">
              <a:solidFill>
                <a:srgbClr val="FFFF00"/>
              </a:solidFill>
              <a:latin typeface="+mn-lt"/>
            </a:endParaRPr>
          </a:p>
        </p:txBody>
      </p:sp>
      <p:pic>
        <p:nvPicPr>
          <p:cNvPr id="6" name="Picture 2"/>
          <p:cNvPicPr>
            <a:picLocks noChangeAspect="1" noChangeArrowheads="1"/>
          </p:cNvPicPr>
          <p:nvPr userDrawn="1"/>
        </p:nvPicPr>
        <p:blipFill>
          <a:blip r:embed="rId2" cstate="print"/>
          <a:srcRect/>
          <a:stretch>
            <a:fillRect/>
          </a:stretch>
        </p:blipFill>
        <p:spPr bwMode="auto">
          <a:xfrm>
            <a:off x="0" y="6115050"/>
            <a:ext cx="1524000" cy="742950"/>
          </a:xfrm>
          <a:prstGeom prst="rect">
            <a:avLst/>
          </a:prstGeom>
          <a:noFill/>
          <a:ln w="9525">
            <a:noFill/>
            <a:miter lim="800000"/>
            <a:headEnd/>
            <a:tailEnd/>
          </a:ln>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3"/>
          <p:cNvSpPr>
            <a:spLocks noGrp="1"/>
          </p:cNvSpPr>
          <p:nvPr>
            <p:ph type="dt" sz="half" idx="10"/>
          </p:nvPr>
        </p:nvSpPr>
        <p:spPr/>
        <p:txBody>
          <a:bodyPr/>
          <a:lstStyle>
            <a:lvl1pPr>
              <a:defRPr/>
            </a:lvl1pPr>
          </a:lstStyle>
          <a:p>
            <a:pPr>
              <a:defRPr/>
            </a:pPr>
            <a:fld id="{49943F6E-5F10-4D66-B2EA-D073513C3E57}" type="datetimeFigureOut">
              <a:rPr lang="en-US"/>
              <a:pPr>
                <a:defRPr/>
              </a:pPr>
              <a:t>4/3/13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85CC2DC-7EAF-470A-A307-304230C112E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userDrawn="1"/>
        </p:nvSpPr>
        <p:spPr bwMode="auto">
          <a:xfrm>
            <a:off x="0" y="1401763"/>
            <a:ext cx="9144000" cy="46037"/>
          </a:xfrm>
          <a:prstGeom prst="rect">
            <a:avLst/>
          </a:prstGeom>
          <a:solidFill>
            <a:srgbClr val="FF0000"/>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anchor="ctr"/>
          <a:lstStyle/>
          <a:p>
            <a:pPr algn="ctr" eaLnBrk="0" fontAlgn="auto" hangingPunct="0">
              <a:spcBef>
                <a:spcPts val="0"/>
              </a:spcBef>
              <a:spcAft>
                <a:spcPts val="0"/>
              </a:spcAft>
              <a:defRPr/>
            </a:pPr>
            <a:endParaRPr lang="en-US" sz="4800" b="1">
              <a:solidFill>
                <a:srgbClr val="FFFF00"/>
              </a:solidFill>
              <a:latin typeface="+mn-lt"/>
            </a:endParaRPr>
          </a:p>
        </p:txBody>
      </p:sp>
      <p:pic>
        <p:nvPicPr>
          <p:cNvPr id="6" name="Picture 2"/>
          <p:cNvPicPr>
            <a:picLocks noChangeAspect="1" noChangeArrowheads="1"/>
          </p:cNvPicPr>
          <p:nvPr userDrawn="1"/>
        </p:nvPicPr>
        <p:blipFill>
          <a:blip r:embed="rId2" cstate="print"/>
          <a:srcRect/>
          <a:stretch>
            <a:fillRect/>
          </a:stretch>
        </p:blipFill>
        <p:spPr bwMode="auto">
          <a:xfrm>
            <a:off x="0" y="6115050"/>
            <a:ext cx="1524000" cy="742950"/>
          </a:xfrm>
          <a:prstGeom prst="rect">
            <a:avLst/>
          </a:prstGeom>
          <a:noFill/>
          <a:ln w="9525">
            <a:noFill/>
            <a:miter lim="800000"/>
            <a:headEnd/>
            <a:tailEnd/>
          </a:ln>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3"/>
          <p:cNvSpPr>
            <a:spLocks noGrp="1"/>
          </p:cNvSpPr>
          <p:nvPr>
            <p:ph type="dt" sz="half" idx="10"/>
          </p:nvPr>
        </p:nvSpPr>
        <p:spPr/>
        <p:txBody>
          <a:bodyPr/>
          <a:lstStyle>
            <a:lvl1pPr>
              <a:defRPr/>
            </a:lvl1pPr>
          </a:lstStyle>
          <a:p>
            <a:pPr>
              <a:defRPr/>
            </a:pPr>
            <a:fld id="{762F3435-48AF-4C40-A5A9-0347069584FC}" type="datetimeFigureOut">
              <a:rPr lang="en-US"/>
              <a:pPr>
                <a:defRPr/>
              </a:pPr>
              <a:t>4/3/13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AF916D57-006B-4182-8E6E-78AF6ECA969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Arial" pitchFamily="34" charset="0"/>
                <a:cs typeface="Arial" pitchFamily="34" charset="0"/>
              </a:defRPr>
            </a:lvl1pPr>
          </a:lstStyle>
          <a:p>
            <a:pPr>
              <a:defRPr/>
            </a:pPr>
            <a:fld id="{F4F87F16-C396-4E7B-B12F-15E2325CFC3D}" type="datetimeFigureOut">
              <a:rPr lang="en-US"/>
              <a:pPr>
                <a:defRPr/>
              </a:pPr>
              <a:t>4/3/13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Arial" pitchFamily="34" charset="0"/>
                <a:cs typeface="Arial" pitchFamily="34"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Arial" pitchFamily="34" charset="0"/>
                <a:cs typeface="Arial" pitchFamily="34" charset="0"/>
              </a:defRPr>
            </a:lvl1pPr>
          </a:lstStyle>
          <a:p>
            <a:pPr>
              <a:defRPr/>
            </a:pPr>
            <a:fld id="{DBC51290-08D6-46E0-8A62-F96A25D43B8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95" r:id="rId1"/>
    <p:sldLayoutId id="2147483996" r:id="rId2"/>
    <p:sldLayoutId id="2147483997" r:id="rId3"/>
    <p:sldLayoutId id="2147483998" r:id="rId4"/>
    <p:sldLayoutId id="2147483999" r:id="rId5"/>
    <p:sldLayoutId id="2147484000" r:id="rId6"/>
    <p:sldLayoutId id="2147484001" r:id="rId7"/>
    <p:sldLayoutId id="2147484002" r:id="rId8"/>
    <p:sldLayoutId id="2147484003" r:id="rId9"/>
    <p:sldLayoutId id="2147484004" r:id="rId10"/>
    <p:sldLayoutId id="2147484005" r:id="rId11"/>
  </p:sldLayoutIdLst>
  <p:txStyles>
    <p:titleStyle>
      <a:lvl1pPr algn="ctr" rtl="0" eaLnBrk="0" fontAlgn="base" hangingPunct="0">
        <a:spcBef>
          <a:spcPct val="0"/>
        </a:spcBef>
        <a:spcAft>
          <a:spcPct val="0"/>
        </a:spcAft>
        <a:defRPr sz="4400" kern="1200">
          <a:solidFill>
            <a:schemeClr val="tx1"/>
          </a:solidFill>
          <a:latin typeface="Arial" pitchFamily="34" charset="0"/>
          <a:ea typeface="+mj-ea"/>
          <a:cs typeface="Arial" pitchFamily="34" charset="0"/>
        </a:defRPr>
      </a:lvl1pPr>
      <a:lvl2pPr algn="ctr" rtl="0" eaLnBrk="0" fontAlgn="base" hangingPunct="0">
        <a:spcBef>
          <a:spcPct val="0"/>
        </a:spcBef>
        <a:spcAft>
          <a:spcPct val="0"/>
        </a:spcAft>
        <a:defRPr sz="4400">
          <a:solidFill>
            <a:schemeClr val="tx1"/>
          </a:solidFill>
          <a:latin typeface="Arial" pitchFamily="34" charset="0"/>
          <a:cs typeface="Arial" pitchFamily="34" charset="0"/>
        </a:defRPr>
      </a:lvl2pPr>
      <a:lvl3pPr algn="ctr" rtl="0" eaLnBrk="0" fontAlgn="base" hangingPunct="0">
        <a:spcBef>
          <a:spcPct val="0"/>
        </a:spcBef>
        <a:spcAft>
          <a:spcPct val="0"/>
        </a:spcAft>
        <a:defRPr sz="4400">
          <a:solidFill>
            <a:schemeClr val="tx1"/>
          </a:solidFill>
          <a:latin typeface="Arial" pitchFamily="34" charset="0"/>
          <a:cs typeface="Arial" pitchFamily="34" charset="0"/>
        </a:defRPr>
      </a:lvl3pPr>
      <a:lvl4pPr algn="ctr" rtl="0" eaLnBrk="0" fontAlgn="base" hangingPunct="0">
        <a:spcBef>
          <a:spcPct val="0"/>
        </a:spcBef>
        <a:spcAft>
          <a:spcPct val="0"/>
        </a:spcAft>
        <a:defRPr sz="4400">
          <a:solidFill>
            <a:schemeClr val="tx1"/>
          </a:solidFill>
          <a:latin typeface="Arial" pitchFamily="34" charset="0"/>
          <a:cs typeface="Arial" pitchFamily="34" charset="0"/>
        </a:defRPr>
      </a:lvl4pPr>
      <a:lvl5pPr algn="ctr" rtl="0" eaLnBrk="0" fontAlgn="base" hangingPunct="0">
        <a:spcBef>
          <a:spcPct val="0"/>
        </a:spcBef>
        <a:spcAft>
          <a:spcPct val="0"/>
        </a:spcAft>
        <a:defRPr sz="4400">
          <a:solidFill>
            <a:schemeClr val="tx1"/>
          </a:solidFill>
          <a:latin typeface="Arial" pitchFamily="34" charset="0"/>
          <a:cs typeface="Arial" pitchFamily="34" charset="0"/>
        </a:defRPr>
      </a:lvl5pPr>
      <a:lvl6pPr marL="457200" algn="ctr" rtl="0" fontAlgn="base">
        <a:spcBef>
          <a:spcPct val="0"/>
        </a:spcBef>
        <a:spcAft>
          <a:spcPct val="0"/>
        </a:spcAft>
        <a:defRPr sz="4400">
          <a:solidFill>
            <a:schemeClr val="tx1"/>
          </a:solidFill>
          <a:latin typeface="Arial" pitchFamily="34" charset="0"/>
        </a:defRPr>
      </a:lvl6pPr>
      <a:lvl7pPr marL="914400" algn="ctr" rtl="0" fontAlgn="base">
        <a:spcBef>
          <a:spcPct val="0"/>
        </a:spcBef>
        <a:spcAft>
          <a:spcPct val="0"/>
        </a:spcAft>
        <a:defRPr sz="4400">
          <a:solidFill>
            <a:schemeClr val="tx1"/>
          </a:solidFill>
          <a:latin typeface="Arial" pitchFamily="34" charset="0"/>
        </a:defRPr>
      </a:lvl7pPr>
      <a:lvl8pPr marL="1371600" algn="ctr" rtl="0" fontAlgn="base">
        <a:spcBef>
          <a:spcPct val="0"/>
        </a:spcBef>
        <a:spcAft>
          <a:spcPct val="0"/>
        </a:spcAft>
        <a:defRPr sz="4400">
          <a:solidFill>
            <a:schemeClr val="tx1"/>
          </a:solidFill>
          <a:latin typeface="Arial" pitchFamily="34" charset="0"/>
        </a:defRPr>
      </a:lvl8pPr>
      <a:lvl9pPr marL="1828800" algn="ctr" rtl="0" fontAlgn="base">
        <a:spcBef>
          <a:spcPct val="0"/>
        </a:spcBef>
        <a:spcAft>
          <a:spcPct val="0"/>
        </a:spcAft>
        <a:defRPr sz="4400">
          <a:solidFill>
            <a:schemeClr val="tx1"/>
          </a:solidFill>
          <a:latin typeface="Arial"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Pr>
        <a:solidFill>
          <a:schemeClr val="bg1">
            <a:lumMod val="50000"/>
          </a:schemeClr>
        </a:solidFill>
        <a:effectLst/>
      </p:bgPr>
    </p:bg>
    <p:spTree>
      <p:nvGrpSpPr>
        <p:cNvPr id="1" name=""/>
        <p:cNvGrpSpPr/>
        <p:nvPr/>
      </p:nvGrpSpPr>
      <p:grpSpPr>
        <a:xfrm>
          <a:off x="0" y="0"/>
          <a:ext cx="0" cy="0"/>
          <a:chOff x="0" y="0"/>
          <a:chExt cx="0" cy="0"/>
        </a:xfrm>
      </p:grpSpPr>
      <p:sp>
        <p:nvSpPr>
          <p:cNvPr id="1026" name="Rectangle 3"/>
          <p:cNvSpPr>
            <a:spLocks noChangeArrowheads="1"/>
          </p:cNvSpPr>
          <p:nvPr/>
        </p:nvSpPr>
        <p:spPr bwMode="auto">
          <a:xfrm flipV="1">
            <a:off x="0" y="1447800"/>
            <a:ext cx="9144000" cy="762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1400" dirty="0">
              <a:solidFill>
                <a:srgbClr val="FFFFFF"/>
              </a:solidFill>
              <a:latin typeface="Arial"/>
              <a:cs typeface="Arial" pitchFamily="34" charset="0"/>
            </a:endParaRPr>
          </a:p>
        </p:txBody>
      </p:sp>
      <p:sp>
        <p:nvSpPr>
          <p:cNvPr id="9" name="Rectangle 8"/>
          <p:cNvSpPr/>
          <p:nvPr/>
        </p:nvSpPr>
        <p:spPr bwMode="ltGray">
          <a:xfrm>
            <a:off x="0" y="0"/>
            <a:ext cx="9144000" cy="6858000"/>
          </a:xfrm>
          <a:prstGeom prst="rect">
            <a:avLst/>
          </a:prstGeom>
          <a:gradFill>
            <a:gsLst>
              <a:gs pos="0">
                <a:srgbClr val="000022"/>
              </a:gs>
              <a:gs pos="50000">
                <a:srgbClr val="00336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solidFill>
                <a:srgbClr val="FFFFFF"/>
              </a:solidFill>
              <a:cs typeface="ＭＳ Ｐゴシック" charset="-128"/>
            </a:endParaRPr>
          </a:p>
        </p:txBody>
      </p:sp>
      <p:sp>
        <p:nvSpPr>
          <p:cNvPr id="1028" name="Rectangle 4"/>
          <p:cNvSpPr>
            <a:spLocks noGrp="1" noChangeArrowheads="1"/>
          </p:cNvSpPr>
          <p:nvPr>
            <p:ph type="title"/>
          </p:nvPr>
        </p:nvSpPr>
        <p:spPr bwMode="auto">
          <a:xfrm>
            <a:off x="0" y="357188"/>
            <a:ext cx="9144000"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44801" rIns="182880" bIns="44801" numCol="1" anchor="ctr" anchorCtr="0" compatLnSpc="1">
            <a:prstTxWarp prst="textNoShape">
              <a:avLst/>
            </a:prstTxWarp>
          </a:bodyPr>
          <a:lstStyle/>
          <a:p>
            <a:pPr lvl="0"/>
            <a:r>
              <a:rPr lang="en-US" smtClean="0"/>
              <a:t>Click to edit Master title style</a:t>
            </a:r>
          </a:p>
        </p:txBody>
      </p:sp>
      <p:sp>
        <p:nvSpPr>
          <p:cNvPr id="1029" name="Rectangle 5"/>
          <p:cNvSpPr>
            <a:spLocks noGrp="1" noChangeArrowheads="1"/>
          </p:cNvSpPr>
          <p:nvPr>
            <p:ph type="body" idx="1"/>
          </p:nvPr>
        </p:nvSpPr>
        <p:spPr bwMode="auto">
          <a:xfrm>
            <a:off x="457200" y="1573213"/>
            <a:ext cx="8229600" cy="496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02" tIns="44801" rIns="89602" bIns="44801"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30" name="Text Box 8"/>
          <p:cNvSpPr txBox="1">
            <a:spLocks noChangeArrowheads="1"/>
          </p:cNvSpPr>
          <p:nvPr/>
        </p:nvSpPr>
        <p:spPr bwMode="auto">
          <a:xfrm>
            <a:off x="8458200" y="6451600"/>
            <a:ext cx="6477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spcBef>
                <a:spcPct val="50000"/>
              </a:spcBef>
              <a:defRPr/>
            </a:pPr>
            <a:endParaRPr lang="en-US" sz="1000" dirty="0" smtClean="0">
              <a:solidFill>
                <a:srgbClr val="FFFFFF"/>
              </a:solidFill>
              <a:cs typeface="Arial" pitchFamily="34" charset="0"/>
            </a:endParaRPr>
          </a:p>
        </p:txBody>
      </p:sp>
      <p:sp>
        <p:nvSpPr>
          <p:cNvPr id="8" name="Rectangle 6"/>
          <p:cNvSpPr>
            <a:spLocks noGrp="1" noChangeArrowheads="1"/>
          </p:cNvSpPr>
          <p:nvPr>
            <p:ph type="sldNum" sz="quarter" idx="4"/>
          </p:nvPr>
        </p:nvSpPr>
        <p:spPr bwMode="auto">
          <a:xfrm>
            <a:off x="7277100" y="6562725"/>
            <a:ext cx="1866900" cy="295275"/>
          </a:xfrm>
          <a:prstGeom prst="rect">
            <a:avLst/>
          </a:prstGeom>
          <a:ln>
            <a:miter lim="800000"/>
            <a:headEnd/>
            <a:tailEnd/>
          </a:ln>
        </p:spPr>
        <p:txBody>
          <a:bodyPr vert="horz" wrap="square" lIns="89602" tIns="44801" rIns="89602" bIns="44801" numCol="1" anchor="t" anchorCtr="0" compatLnSpc="1">
            <a:prstTxWarp prst="textNoShape">
              <a:avLst/>
            </a:prstTxWarp>
          </a:bodyPr>
          <a:lstStyle>
            <a:lvl1pPr algn="r" eaLnBrk="0" hangingPunct="0">
              <a:defRPr sz="1000">
                <a:solidFill>
                  <a:srgbClr val="FFFFFF"/>
                </a:solidFill>
                <a:latin typeface="+mn-lt"/>
                <a:ea typeface="ＭＳ Ｐゴシック"/>
                <a:cs typeface="ＭＳ Ｐゴシック"/>
              </a:defRPr>
            </a:lvl1pPr>
          </a:lstStyle>
          <a:p>
            <a:pPr>
              <a:defRPr/>
            </a:pPr>
            <a:fld id="{AE681CD7-54DB-450F-8EBE-D778D9FD45A5}" type="slidenum">
              <a:rPr lang="en-US"/>
              <a:pPr>
                <a:defRPr/>
              </a:pPr>
              <a:t>‹#›</a:t>
            </a:fld>
            <a:endParaRPr lang="en-US" dirty="0"/>
          </a:p>
        </p:txBody>
      </p:sp>
    </p:spTree>
    <p:extLst>
      <p:ext uri="{BB962C8B-B14F-4D97-AF65-F5344CB8AC3E}">
        <p14:creationId xmlns:p14="http://schemas.microsoft.com/office/powerpoint/2010/main" val="2586515084"/>
      </p:ext>
    </p:extLst>
  </p:cSld>
  <p:clrMap bg1="dk2" tx1="lt1" bg2="dk1" tx2="lt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Lst>
  <p:transition xmlns:p14="http://schemas.microsoft.com/office/powerpoint/2010/main"/>
  <p:timing>
    <p:tnLst>
      <p:par>
        <p:cTn xmlns:p14="http://schemas.microsoft.com/office/powerpoint/2010/main" id="1" dur="indefinite" restart="never" nodeType="tmRoot"/>
      </p:par>
    </p:tnLst>
  </p:timing>
  <p:hf hdr="0" ftr="0" dt="0"/>
  <p:txStyles>
    <p:titleStyle>
      <a:lvl1pPr algn="ctr" defTabSz="895350" rtl="0" eaLnBrk="0" fontAlgn="base" hangingPunct="0">
        <a:lnSpc>
          <a:spcPct val="90000"/>
        </a:lnSpc>
        <a:spcBef>
          <a:spcPct val="0"/>
        </a:spcBef>
        <a:spcAft>
          <a:spcPct val="0"/>
        </a:spcAft>
        <a:defRPr sz="3200" b="1">
          <a:solidFill>
            <a:schemeClr val="tx2"/>
          </a:solidFill>
          <a:latin typeface="+mj-lt"/>
          <a:ea typeface="ＭＳ Ｐゴシック" pitchFamily="-111" charset="-128"/>
          <a:cs typeface="ＭＳ Ｐゴシック"/>
        </a:defRPr>
      </a:lvl1pPr>
      <a:lvl2pPr algn="ctr" defTabSz="895350" rtl="0" eaLnBrk="0" fontAlgn="base" hangingPunct="0">
        <a:spcBef>
          <a:spcPct val="0"/>
        </a:spcBef>
        <a:spcAft>
          <a:spcPct val="0"/>
        </a:spcAft>
        <a:defRPr sz="3200" b="1">
          <a:solidFill>
            <a:schemeClr val="tx2"/>
          </a:solidFill>
          <a:latin typeface="Arial" charset="0"/>
          <a:ea typeface="ＭＳ Ｐゴシック" pitchFamily="-111" charset="-128"/>
          <a:cs typeface="ＭＳ Ｐゴシック"/>
        </a:defRPr>
      </a:lvl2pPr>
      <a:lvl3pPr algn="ctr" defTabSz="895350" rtl="0" eaLnBrk="0" fontAlgn="base" hangingPunct="0">
        <a:spcBef>
          <a:spcPct val="0"/>
        </a:spcBef>
        <a:spcAft>
          <a:spcPct val="0"/>
        </a:spcAft>
        <a:defRPr sz="3200" b="1">
          <a:solidFill>
            <a:schemeClr val="tx2"/>
          </a:solidFill>
          <a:latin typeface="Arial" charset="0"/>
          <a:ea typeface="ＭＳ Ｐゴシック" pitchFamily="-111" charset="-128"/>
          <a:cs typeface="ＭＳ Ｐゴシック"/>
        </a:defRPr>
      </a:lvl3pPr>
      <a:lvl4pPr algn="ctr" defTabSz="895350" rtl="0" eaLnBrk="0" fontAlgn="base" hangingPunct="0">
        <a:spcBef>
          <a:spcPct val="0"/>
        </a:spcBef>
        <a:spcAft>
          <a:spcPct val="0"/>
        </a:spcAft>
        <a:defRPr sz="3200" b="1">
          <a:solidFill>
            <a:schemeClr val="tx2"/>
          </a:solidFill>
          <a:latin typeface="Arial" charset="0"/>
          <a:ea typeface="ＭＳ Ｐゴシック" pitchFamily="-111" charset="-128"/>
          <a:cs typeface="ＭＳ Ｐゴシック"/>
        </a:defRPr>
      </a:lvl4pPr>
      <a:lvl5pPr algn="ctr" defTabSz="895350" rtl="0" eaLnBrk="0" fontAlgn="base" hangingPunct="0">
        <a:spcBef>
          <a:spcPct val="0"/>
        </a:spcBef>
        <a:spcAft>
          <a:spcPct val="0"/>
        </a:spcAft>
        <a:defRPr sz="3200" b="1">
          <a:solidFill>
            <a:schemeClr val="tx2"/>
          </a:solidFill>
          <a:latin typeface="Arial" charset="0"/>
          <a:ea typeface="ＭＳ Ｐゴシック" pitchFamily="-111" charset="-128"/>
          <a:cs typeface="ＭＳ Ｐゴシック"/>
        </a:defRPr>
      </a:lvl5pPr>
      <a:lvl6pPr marL="457200" algn="l" defTabSz="895350" rtl="0" fontAlgn="base">
        <a:spcBef>
          <a:spcPct val="0"/>
        </a:spcBef>
        <a:spcAft>
          <a:spcPct val="0"/>
        </a:spcAft>
        <a:defRPr sz="3500" b="1">
          <a:solidFill>
            <a:srgbClr val="FFFFCC"/>
          </a:solidFill>
          <a:latin typeface="Arial" charset="0"/>
          <a:ea typeface="ＭＳ Ｐゴシック" charset="-128"/>
        </a:defRPr>
      </a:lvl6pPr>
      <a:lvl7pPr marL="914400" algn="l" defTabSz="895350" rtl="0" fontAlgn="base">
        <a:spcBef>
          <a:spcPct val="0"/>
        </a:spcBef>
        <a:spcAft>
          <a:spcPct val="0"/>
        </a:spcAft>
        <a:defRPr sz="3500" b="1">
          <a:solidFill>
            <a:srgbClr val="FFFFCC"/>
          </a:solidFill>
          <a:latin typeface="Arial" charset="0"/>
          <a:ea typeface="ＭＳ Ｐゴシック" charset="-128"/>
        </a:defRPr>
      </a:lvl7pPr>
      <a:lvl8pPr marL="1371600" algn="l" defTabSz="895350" rtl="0" fontAlgn="base">
        <a:spcBef>
          <a:spcPct val="0"/>
        </a:spcBef>
        <a:spcAft>
          <a:spcPct val="0"/>
        </a:spcAft>
        <a:defRPr sz="3500" b="1">
          <a:solidFill>
            <a:srgbClr val="FFFFCC"/>
          </a:solidFill>
          <a:latin typeface="Arial" charset="0"/>
          <a:ea typeface="ＭＳ Ｐゴシック" charset="-128"/>
        </a:defRPr>
      </a:lvl8pPr>
      <a:lvl9pPr marL="1828800" algn="l" defTabSz="895350" rtl="0" fontAlgn="base">
        <a:spcBef>
          <a:spcPct val="0"/>
        </a:spcBef>
        <a:spcAft>
          <a:spcPct val="0"/>
        </a:spcAft>
        <a:defRPr sz="3500" b="1">
          <a:solidFill>
            <a:srgbClr val="FFFFCC"/>
          </a:solidFill>
          <a:latin typeface="Arial" charset="0"/>
          <a:ea typeface="ＭＳ Ｐゴシック" charset="-128"/>
        </a:defRPr>
      </a:lvl9pPr>
    </p:titleStyle>
    <p:bodyStyle>
      <a:lvl1pPr marL="342900" indent="-342900" algn="l" defTabSz="895350" rtl="0" eaLnBrk="0" fontAlgn="base" hangingPunct="0">
        <a:spcBef>
          <a:spcPts val="1800"/>
        </a:spcBef>
        <a:spcAft>
          <a:spcPct val="0"/>
        </a:spcAft>
        <a:buFont typeface="Arial" pitchFamily="34" charset="0"/>
        <a:buChar char="•"/>
        <a:defRPr sz="2800">
          <a:solidFill>
            <a:schemeClr val="tx1"/>
          </a:solidFill>
          <a:latin typeface="+mn-lt"/>
          <a:ea typeface="ＭＳ Ｐゴシック" pitchFamily="-111" charset="-128"/>
          <a:cs typeface="ＭＳ Ｐゴシック"/>
        </a:defRPr>
      </a:lvl1pPr>
      <a:lvl2pPr marL="800100" indent="-342900" algn="l" defTabSz="895350" rtl="0" eaLnBrk="0" fontAlgn="base" hangingPunct="0">
        <a:spcBef>
          <a:spcPts val="600"/>
        </a:spcBef>
        <a:spcAft>
          <a:spcPct val="0"/>
        </a:spcAft>
        <a:buFont typeface="Arial" pitchFamily="34" charset="0"/>
        <a:buChar char="–"/>
        <a:defRPr sz="2600">
          <a:solidFill>
            <a:schemeClr val="tx1"/>
          </a:solidFill>
          <a:latin typeface="+mn-lt"/>
          <a:ea typeface="ＭＳ Ｐゴシック" pitchFamily="-111" charset="-128"/>
          <a:cs typeface="ＭＳ Ｐゴシック"/>
        </a:defRPr>
      </a:lvl2pPr>
      <a:lvl3pPr marL="1143000" indent="-228600" algn="l" defTabSz="895350" rtl="0" eaLnBrk="0" fontAlgn="base" hangingPunct="0">
        <a:spcBef>
          <a:spcPts val="300"/>
        </a:spcBef>
        <a:spcAft>
          <a:spcPct val="0"/>
        </a:spcAft>
        <a:buFont typeface="Arial" pitchFamily="34" charset="0"/>
        <a:buChar char="•"/>
        <a:defRPr sz="2400">
          <a:solidFill>
            <a:schemeClr val="tx1"/>
          </a:solidFill>
          <a:latin typeface="+mn-lt"/>
          <a:ea typeface="ＭＳ Ｐゴシック" pitchFamily="-111" charset="-128"/>
          <a:cs typeface="ＭＳ Ｐゴシック"/>
        </a:defRPr>
      </a:lvl3pPr>
      <a:lvl4pPr marL="1485900" indent="-228600" algn="l" defTabSz="895350" rtl="0" eaLnBrk="0" fontAlgn="base" hangingPunct="0">
        <a:spcBef>
          <a:spcPts val="300"/>
        </a:spcBef>
        <a:spcAft>
          <a:spcPct val="0"/>
        </a:spcAft>
        <a:buFont typeface="Arial" pitchFamily="34" charset="0"/>
        <a:buChar char="–"/>
        <a:defRPr sz="2200">
          <a:solidFill>
            <a:schemeClr val="tx1"/>
          </a:solidFill>
          <a:latin typeface="+mn-lt"/>
          <a:ea typeface="ＭＳ Ｐゴシック" pitchFamily="-111" charset="-128"/>
          <a:cs typeface="ＭＳ Ｐゴシック"/>
        </a:defRPr>
      </a:lvl4pPr>
      <a:lvl5pPr marL="1828800" indent="-228600" algn="l" defTabSz="895350" rtl="0" eaLnBrk="0" fontAlgn="base" hangingPunct="0">
        <a:spcBef>
          <a:spcPts val="300"/>
        </a:spcBef>
        <a:spcAft>
          <a:spcPct val="0"/>
        </a:spcAft>
        <a:buChar char="»"/>
        <a:defRPr sz="2000">
          <a:solidFill>
            <a:schemeClr val="tx1"/>
          </a:solidFill>
          <a:latin typeface="+mn-lt"/>
          <a:ea typeface="ＭＳ Ｐゴシック" pitchFamily="-111" charset="-128"/>
          <a:cs typeface="ＭＳ Ｐゴシック"/>
        </a:defRPr>
      </a:lvl5pPr>
      <a:lvl6pPr marL="2473325" indent="-225425" algn="l" defTabSz="895350" rtl="0" fontAlgn="base">
        <a:spcBef>
          <a:spcPct val="30000"/>
        </a:spcBef>
        <a:spcAft>
          <a:spcPct val="0"/>
        </a:spcAft>
        <a:buChar char="»"/>
        <a:defRPr sz="2000" b="1">
          <a:solidFill>
            <a:schemeClr val="tx1"/>
          </a:solidFill>
          <a:latin typeface="+mn-lt"/>
          <a:ea typeface="+mn-ea"/>
        </a:defRPr>
      </a:lvl6pPr>
      <a:lvl7pPr marL="2930525" indent="-225425" algn="l" defTabSz="895350" rtl="0" fontAlgn="base">
        <a:spcBef>
          <a:spcPct val="30000"/>
        </a:spcBef>
        <a:spcAft>
          <a:spcPct val="0"/>
        </a:spcAft>
        <a:buChar char="»"/>
        <a:defRPr sz="2000" b="1">
          <a:solidFill>
            <a:schemeClr val="tx1"/>
          </a:solidFill>
          <a:latin typeface="+mn-lt"/>
          <a:ea typeface="+mn-ea"/>
        </a:defRPr>
      </a:lvl7pPr>
      <a:lvl8pPr marL="3387725" indent="-225425" algn="l" defTabSz="895350" rtl="0" fontAlgn="base">
        <a:spcBef>
          <a:spcPct val="30000"/>
        </a:spcBef>
        <a:spcAft>
          <a:spcPct val="0"/>
        </a:spcAft>
        <a:buChar char="»"/>
        <a:defRPr sz="2000" b="1">
          <a:solidFill>
            <a:schemeClr val="tx1"/>
          </a:solidFill>
          <a:latin typeface="+mn-lt"/>
          <a:ea typeface="+mn-ea"/>
        </a:defRPr>
      </a:lvl8pPr>
      <a:lvl9pPr marL="3844925" indent="-225425" algn="l" defTabSz="895350" rtl="0" fontAlgn="base">
        <a:spcBef>
          <a:spcPct val="30000"/>
        </a:spcBef>
        <a:spcAft>
          <a:spcPct val="0"/>
        </a:spcAft>
        <a:buChar char="»"/>
        <a:defRPr sz="2000" b="1">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 Id="rId3" Type="http://schemas.openxmlformats.org/officeDocument/2006/relationships/image" Target="../media/image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0529" name="Content Placeholder 2"/>
          <p:cNvSpPr txBox="1">
            <a:spLocks/>
          </p:cNvSpPr>
          <p:nvPr/>
        </p:nvSpPr>
        <p:spPr bwMode="auto">
          <a:xfrm>
            <a:off x="381000" y="1327150"/>
            <a:ext cx="8266113" cy="414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49263">
              <a:defRPr sz="2400">
                <a:solidFill>
                  <a:schemeClr val="tx1"/>
                </a:solidFill>
                <a:latin typeface="Arial" charset="0"/>
                <a:ea typeface="ヒラギノ角ゴ Pro W3" charset="0"/>
                <a:cs typeface="ヒラギノ角ゴ Pro W3" charset="0"/>
              </a:defRPr>
            </a:lvl1pPr>
            <a:lvl2pPr marL="742950" indent="-285750" defTabSz="449263">
              <a:defRPr sz="2400">
                <a:solidFill>
                  <a:schemeClr val="tx1"/>
                </a:solidFill>
                <a:latin typeface="Arial" charset="0"/>
                <a:ea typeface="ヒラギノ角ゴ Pro W3" charset="0"/>
                <a:cs typeface="ヒラギノ角ゴ Pro W3" charset="0"/>
              </a:defRPr>
            </a:lvl2pPr>
            <a:lvl3pPr marL="1143000" indent="-228600" defTabSz="449263">
              <a:defRPr sz="2400">
                <a:solidFill>
                  <a:schemeClr val="tx1"/>
                </a:solidFill>
                <a:latin typeface="Arial" charset="0"/>
                <a:ea typeface="ヒラギノ角ゴ Pro W3" charset="0"/>
                <a:cs typeface="ヒラギノ角ゴ Pro W3" charset="0"/>
              </a:defRPr>
            </a:lvl3pPr>
            <a:lvl4pPr marL="1600200" indent="-228600" defTabSz="449263">
              <a:defRPr sz="2400">
                <a:solidFill>
                  <a:schemeClr val="tx1"/>
                </a:solidFill>
                <a:latin typeface="Arial" charset="0"/>
                <a:ea typeface="ヒラギノ角ゴ Pro W3" charset="0"/>
                <a:cs typeface="ヒラギノ角ゴ Pro W3" charset="0"/>
              </a:defRPr>
            </a:lvl4pPr>
            <a:lvl5pPr marL="2057400" indent="-228600" defTabSz="449263">
              <a:defRPr sz="2400">
                <a:solidFill>
                  <a:schemeClr val="tx1"/>
                </a:solidFill>
                <a:latin typeface="Arial" charset="0"/>
                <a:ea typeface="ヒラギノ角ゴ Pro W3" charset="0"/>
                <a:cs typeface="ヒラギノ角ゴ Pro W3" charset="0"/>
              </a:defRPr>
            </a:lvl5pPr>
            <a:lvl6pPr marL="25146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defTabSz="4492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eaLnBrk="1" hangingPunct="1">
              <a:spcBef>
                <a:spcPts val="800"/>
              </a:spcBef>
              <a:buClr>
                <a:srgbClr val="000000"/>
              </a:buClr>
              <a:buSzPct val="100000"/>
              <a:buFont typeface="Times New Roman" charset="0"/>
              <a:buNone/>
            </a:pPr>
            <a:r>
              <a:rPr lang="en-US" sz="2600" b="1" dirty="0">
                <a:ea typeface="ＭＳ Ｐゴシック" charset="0"/>
              </a:rPr>
              <a:t>Please note, these are the actual video-recorded proceedings from the live CME event and may include the use of trade names and other raw, unedited content. Select slides from the original presentation are omitted where Research To Practice was unable to obtain permission from the publication source and/or author. Links to view the actual reference materials have been provided for your use in place of any omitted slides.</a:t>
            </a:r>
          </a:p>
        </p:txBody>
      </p:sp>
    </p:spTree>
    <p:extLst>
      <p:ext uri="{BB962C8B-B14F-4D97-AF65-F5344CB8AC3E}">
        <p14:creationId xmlns:p14="http://schemas.microsoft.com/office/powerpoint/2010/main" val="25086450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dirty="0" smtClean="0"/>
              <a:t>EMT and EGFR resistance</a:t>
            </a:r>
          </a:p>
        </p:txBody>
      </p:sp>
      <p:sp>
        <p:nvSpPr>
          <p:cNvPr id="36867" name="Content Placeholder 2"/>
          <p:cNvSpPr>
            <a:spLocks noGrp="1"/>
          </p:cNvSpPr>
          <p:nvPr>
            <p:ph idx="1"/>
          </p:nvPr>
        </p:nvSpPr>
        <p:spPr>
          <a:xfrm>
            <a:off x="228600" y="1600200"/>
            <a:ext cx="8686800" cy="4525963"/>
          </a:xfrm>
        </p:spPr>
        <p:txBody>
          <a:bodyPr/>
          <a:lstStyle/>
          <a:p>
            <a:pPr eaLnBrk="1" hangingPunct="1"/>
            <a:r>
              <a:rPr lang="en-US" sz="2800" dirty="0" err="1" smtClean="0"/>
              <a:t>Mesenchymal</a:t>
            </a:r>
            <a:r>
              <a:rPr lang="en-US" sz="2800" dirty="0" smtClean="0"/>
              <a:t> phenotype has been associated with invasion, migration, and EGFR TKI resistance</a:t>
            </a:r>
            <a:r>
              <a:rPr lang="en-US" sz="2800" baseline="30000" dirty="0" smtClean="0"/>
              <a:t>1-4</a:t>
            </a:r>
            <a:r>
              <a:rPr lang="en-US" sz="2800" dirty="0" smtClean="0"/>
              <a:t>.</a:t>
            </a:r>
          </a:p>
          <a:p>
            <a:pPr eaLnBrk="1" hangingPunct="1"/>
            <a:r>
              <a:rPr lang="en-US" sz="2800" dirty="0" smtClean="0"/>
              <a:t>There is no standard clinical assay to identify EMT status and </a:t>
            </a:r>
            <a:r>
              <a:rPr lang="en-US" sz="2800" dirty="0" err="1" smtClean="0"/>
              <a:t>mesenchymal</a:t>
            </a:r>
            <a:r>
              <a:rPr lang="en-US" sz="2800" dirty="0" smtClean="0"/>
              <a:t>-associated targets</a:t>
            </a:r>
          </a:p>
          <a:p>
            <a:pPr marL="0" indent="0" eaLnBrk="1" hangingPunct="1">
              <a:buNone/>
            </a:pPr>
            <a:endParaRPr lang="en-US" sz="2800" dirty="0" smtClean="0"/>
          </a:p>
          <a:p>
            <a:pPr eaLnBrk="1" hangingPunct="1"/>
            <a:r>
              <a:rPr lang="en-US" sz="2800" u="sng" dirty="0" smtClean="0"/>
              <a:t>Goals: </a:t>
            </a:r>
            <a:r>
              <a:rPr lang="en-US" sz="2800" dirty="0" smtClean="0"/>
              <a:t>to develop a robust platform-independent EMT signature for predicting drug response and to identify potential therapeutic targets.</a:t>
            </a:r>
            <a:endParaRPr lang="en-US" sz="2800" u="sng" dirty="0" smtClean="0"/>
          </a:p>
        </p:txBody>
      </p:sp>
      <p:sp>
        <p:nvSpPr>
          <p:cNvPr id="50180" name="TextBox 3"/>
          <p:cNvSpPr txBox="1">
            <a:spLocks noChangeArrowheads="1"/>
          </p:cNvSpPr>
          <p:nvPr/>
        </p:nvSpPr>
        <p:spPr bwMode="auto">
          <a:xfrm>
            <a:off x="1752600" y="6172200"/>
            <a:ext cx="7070725" cy="539635"/>
          </a:xfrm>
          <a:prstGeom prst="rect">
            <a:avLst/>
          </a:prstGeom>
          <a:noFill/>
          <a:ln w="9525">
            <a:noFill/>
            <a:miter lim="800000"/>
            <a:headEnd/>
            <a:tailEnd/>
          </a:ln>
        </p:spPr>
        <p:txBody>
          <a:bodyPr>
            <a:spAutoFit/>
          </a:bodyPr>
          <a:lstStyle/>
          <a:p>
            <a:pPr algn="r">
              <a:lnSpc>
                <a:spcPct val="90000"/>
              </a:lnSpc>
            </a:pPr>
            <a:r>
              <a:rPr lang="en-US" sz="1600" baseline="30000" dirty="0"/>
              <a:t>1</a:t>
            </a:r>
            <a:r>
              <a:rPr lang="en-US" sz="1600" dirty="0"/>
              <a:t>Yauch </a:t>
            </a:r>
            <a:r>
              <a:rPr lang="en-US" sz="1600" dirty="0" err="1"/>
              <a:t>Clin</a:t>
            </a:r>
            <a:r>
              <a:rPr lang="en-US" sz="1600" dirty="0"/>
              <a:t> Cancer Res 2005, </a:t>
            </a:r>
            <a:r>
              <a:rPr lang="en-US" sz="1600" baseline="30000" dirty="0"/>
              <a:t>2</a:t>
            </a:r>
            <a:r>
              <a:rPr lang="en-US" sz="1600" dirty="0"/>
              <a:t>Thomson Cancer Research 2005, </a:t>
            </a:r>
          </a:p>
          <a:p>
            <a:pPr algn="r">
              <a:lnSpc>
                <a:spcPct val="90000"/>
              </a:lnSpc>
            </a:pPr>
            <a:r>
              <a:rPr lang="en-US" sz="1600" baseline="30000" dirty="0"/>
              <a:t>3</a:t>
            </a:r>
            <a:r>
              <a:rPr lang="en-US" sz="1600" dirty="0"/>
              <a:t>Frederick </a:t>
            </a:r>
            <a:r>
              <a:rPr lang="en-US" sz="1600" dirty="0" err="1"/>
              <a:t>Mol</a:t>
            </a:r>
            <a:r>
              <a:rPr lang="en-US" sz="1600" dirty="0"/>
              <a:t> Cancer Therapeutics 2007, </a:t>
            </a:r>
            <a:r>
              <a:rPr lang="en-US" sz="1600" baseline="30000" dirty="0"/>
              <a:t>4</a:t>
            </a:r>
            <a:r>
              <a:rPr lang="en-US" sz="1600" dirty="0"/>
              <a:t>Nikolova Cancer Research 2009</a:t>
            </a: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85" name="Rectangle 22"/>
          <p:cNvSpPr>
            <a:spLocks noGrp="1" noChangeArrowheads="1"/>
          </p:cNvSpPr>
          <p:nvPr>
            <p:ph type="title"/>
          </p:nvPr>
        </p:nvSpPr>
        <p:spPr>
          <a:noFill/>
        </p:spPr>
        <p:txBody>
          <a:bodyPr/>
          <a:lstStyle/>
          <a:p>
            <a:pPr eaLnBrk="1" hangingPunct="1"/>
            <a:r>
              <a:rPr lang="en-US" sz="2800" smtClean="0"/>
              <a:t>76 gene EMT signature separates NSCLC lines into epithelial and mesenchymal groups</a:t>
            </a:r>
          </a:p>
        </p:txBody>
      </p:sp>
      <p:sp>
        <p:nvSpPr>
          <p:cNvPr id="54289" name="TextBox 18"/>
          <p:cNvSpPr txBox="1">
            <a:spLocks noChangeArrowheads="1"/>
          </p:cNvSpPr>
          <p:nvPr/>
        </p:nvSpPr>
        <p:spPr bwMode="auto">
          <a:xfrm>
            <a:off x="6096000" y="6273800"/>
            <a:ext cx="3048000" cy="369332"/>
          </a:xfrm>
          <a:prstGeom prst="rect">
            <a:avLst/>
          </a:prstGeom>
          <a:noFill/>
          <a:ln w="9525">
            <a:noFill/>
            <a:miter lim="800000"/>
            <a:headEnd/>
            <a:tailEnd/>
          </a:ln>
        </p:spPr>
        <p:txBody>
          <a:bodyPr>
            <a:spAutoFit/>
          </a:bodyPr>
          <a:lstStyle/>
          <a:p>
            <a:r>
              <a:rPr lang="en-US" dirty="0" smtClean="0"/>
              <a:t>Byers </a:t>
            </a:r>
            <a:r>
              <a:rPr lang="en-US" dirty="0"/>
              <a:t>et al, CCR, </a:t>
            </a:r>
            <a:r>
              <a:rPr lang="en-US" dirty="0" smtClean="0"/>
              <a:t>2013</a:t>
            </a:r>
            <a:endParaRPr lang="en-US" dirty="0"/>
          </a:p>
        </p:txBody>
      </p:sp>
      <p:sp>
        <p:nvSpPr>
          <p:cNvPr id="2" name="TextBox 1"/>
          <p:cNvSpPr txBox="1"/>
          <p:nvPr/>
        </p:nvSpPr>
        <p:spPr>
          <a:xfrm>
            <a:off x="990600" y="1981200"/>
            <a:ext cx="7086600" cy="3693319"/>
          </a:xfrm>
          <a:prstGeom prst="rect">
            <a:avLst/>
          </a:prstGeom>
          <a:noFill/>
        </p:spPr>
        <p:txBody>
          <a:bodyPr wrap="square" rtlCol="0">
            <a:spAutoFit/>
          </a:bodyPr>
          <a:lstStyle/>
          <a:p>
            <a:pPr marL="457200" indent="-457200">
              <a:spcBef>
                <a:spcPts val="1200"/>
              </a:spcBef>
              <a:buFont typeface="Arial"/>
              <a:buChar char="•"/>
            </a:pPr>
            <a:r>
              <a:rPr lang="en-US" sz="2800" dirty="0" smtClean="0"/>
              <a:t>Compared </a:t>
            </a:r>
            <a:r>
              <a:rPr lang="en-US" sz="2800" dirty="0"/>
              <a:t>with epithelial cells, </a:t>
            </a:r>
            <a:r>
              <a:rPr lang="en-US" sz="2800" dirty="0" err="1"/>
              <a:t>mesenchymal</a:t>
            </a:r>
            <a:r>
              <a:rPr lang="en-US" sz="2800" dirty="0"/>
              <a:t> cells showed greater resistance to EGFR and PI3K/AKT inhibitors but more sensitivity to certain chemotherapies.</a:t>
            </a:r>
          </a:p>
          <a:p>
            <a:pPr marL="457200" indent="-457200">
              <a:spcBef>
                <a:spcPts val="1200"/>
              </a:spcBef>
              <a:buFont typeface="Arial"/>
              <a:buChar char="•"/>
            </a:pPr>
            <a:r>
              <a:rPr lang="en-US" sz="2800" dirty="0" err="1" smtClean="0"/>
              <a:t>Mesenchymal</a:t>
            </a:r>
            <a:r>
              <a:rPr lang="en-US" sz="2800" dirty="0" smtClean="0"/>
              <a:t> </a:t>
            </a:r>
            <a:r>
              <a:rPr lang="en-US" sz="2800" dirty="0"/>
              <a:t>cells also expressed increased levels of the receptor tyrosine kinase inhibitor </a:t>
            </a:r>
            <a:r>
              <a:rPr lang="en-US" sz="2800" dirty="0" err="1"/>
              <a:t>Axl</a:t>
            </a:r>
            <a:r>
              <a:rPr lang="en-US" sz="2800" dirty="0"/>
              <a:t>.</a:t>
            </a: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81000" y="228600"/>
            <a:ext cx="8610600" cy="1143000"/>
          </a:xfrm>
        </p:spPr>
        <p:txBody>
          <a:bodyPr/>
          <a:lstStyle/>
          <a:p>
            <a:pPr eaLnBrk="1" hangingPunct="1"/>
            <a:r>
              <a:rPr lang="en-US" sz="2800" dirty="0" smtClean="0"/>
              <a:t>EMT signature is predictive of DC in BATTLE patients with wt EGFR/wt KRAS treated with </a:t>
            </a:r>
            <a:r>
              <a:rPr lang="en-US" sz="2800" dirty="0" err="1" smtClean="0"/>
              <a:t>erlotinib</a:t>
            </a:r>
            <a:r>
              <a:rPr lang="en-US" sz="2800" dirty="0" smtClean="0"/>
              <a:t> </a:t>
            </a:r>
          </a:p>
        </p:txBody>
      </p:sp>
      <p:sp>
        <p:nvSpPr>
          <p:cNvPr id="55300" name="TextBox 5"/>
          <p:cNvSpPr txBox="1">
            <a:spLocks noChangeArrowheads="1"/>
          </p:cNvSpPr>
          <p:nvPr/>
        </p:nvSpPr>
        <p:spPr bwMode="auto">
          <a:xfrm>
            <a:off x="1752600" y="2819400"/>
            <a:ext cx="6400800" cy="1384995"/>
          </a:xfrm>
          <a:prstGeom prst="rect">
            <a:avLst/>
          </a:prstGeom>
          <a:noFill/>
          <a:ln w="9525">
            <a:noFill/>
            <a:miter lim="800000"/>
            <a:headEnd/>
            <a:tailEnd/>
          </a:ln>
        </p:spPr>
        <p:txBody>
          <a:bodyPr wrap="square">
            <a:spAutoFit/>
          </a:bodyPr>
          <a:lstStyle/>
          <a:p>
            <a:r>
              <a:rPr lang="en-US" sz="2800" dirty="0">
                <a:solidFill>
                  <a:srgbClr val="000000"/>
                </a:solidFill>
              </a:rPr>
              <a:t>EMT signature is associated with improved DC for </a:t>
            </a:r>
            <a:r>
              <a:rPr lang="en-US" sz="2800" dirty="0" err="1">
                <a:solidFill>
                  <a:srgbClr val="000000"/>
                </a:solidFill>
              </a:rPr>
              <a:t>erlotinib</a:t>
            </a:r>
            <a:r>
              <a:rPr lang="en-US" sz="2800" dirty="0">
                <a:solidFill>
                  <a:srgbClr val="000000"/>
                </a:solidFill>
              </a:rPr>
              <a:t> but not </a:t>
            </a:r>
            <a:r>
              <a:rPr lang="en-US" sz="2800" dirty="0" err="1" smtClean="0">
                <a:solidFill>
                  <a:srgbClr val="000000"/>
                </a:solidFill>
              </a:rPr>
              <a:t>sorafenib</a:t>
            </a:r>
            <a:r>
              <a:rPr lang="en-US" sz="2800" dirty="0" smtClean="0">
                <a:solidFill>
                  <a:srgbClr val="000000"/>
                </a:solidFill>
              </a:rPr>
              <a:t>.</a:t>
            </a:r>
            <a:endParaRPr lang="en-US" sz="2800" dirty="0">
              <a:solidFill>
                <a:srgbClr val="000000"/>
              </a:solidFill>
            </a:endParaRPr>
          </a:p>
        </p:txBody>
      </p:sp>
      <p:sp>
        <p:nvSpPr>
          <p:cNvPr id="10" name="TextBox 18"/>
          <p:cNvSpPr txBox="1">
            <a:spLocks noChangeArrowheads="1"/>
          </p:cNvSpPr>
          <p:nvPr/>
        </p:nvSpPr>
        <p:spPr bwMode="auto">
          <a:xfrm>
            <a:off x="6096000" y="6488668"/>
            <a:ext cx="3048000" cy="369332"/>
          </a:xfrm>
          <a:prstGeom prst="rect">
            <a:avLst/>
          </a:prstGeom>
          <a:noFill/>
          <a:ln w="9525">
            <a:noFill/>
            <a:miter lim="800000"/>
            <a:headEnd/>
            <a:tailEnd/>
          </a:ln>
        </p:spPr>
        <p:txBody>
          <a:bodyPr>
            <a:spAutoFit/>
          </a:bodyPr>
          <a:lstStyle/>
          <a:p>
            <a:r>
              <a:rPr lang="en-US" dirty="0" smtClean="0"/>
              <a:t>Byers </a:t>
            </a:r>
            <a:r>
              <a:rPr lang="en-US" dirty="0"/>
              <a:t>et al, CCR, </a:t>
            </a:r>
            <a:r>
              <a:rPr lang="en-US" dirty="0" smtClean="0"/>
              <a:t>2013</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Content Placeholder 9"/>
          <p:cNvSpPr>
            <a:spLocks noGrp="1"/>
          </p:cNvSpPr>
          <p:nvPr>
            <p:ph idx="1"/>
          </p:nvPr>
        </p:nvSpPr>
        <p:spPr>
          <a:xfrm>
            <a:off x="457200" y="2133600"/>
            <a:ext cx="8229600" cy="3992563"/>
          </a:xfrm>
        </p:spPr>
        <p:txBody>
          <a:bodyPr/>
          <a:lstStyle/>
          <a:p>
            <a:pPr marL="0" indent="0" algn="ctr">
              <a:buFont typeface="Arial" charset="0"/>
              <a:buNone/>
            </a:pPr>
            <a:r>
              <a:rPr lang="en-US" sz="5400" dirty="0" err="1"/>
              <a:t>Axl</a:t>
            </a:r>
            <a:r>
              <a:rPr lang="en-US" sz="5400" dirty="0"/>
              <a:t> is </a:t>
            </a:r>
            <a:r>
              <a:rPr lang="en-US" sz="5400" dirty="0" err="1"/>
              <a:t>upregulated</a:t>
            </a:r>
            <a:r>
              <a:rPr lang="en-US" sz="5400" dirty="0"/>
              <a:t> in </a:t>
            </a:r>
            <a:r>
              <a:rPr lang="en-US" sz="5400" dirty="0" err="1"/>
              <a:t>mesenchymal</a:t>
            </a:r>
            <a:r>
              <a:rPr lang="en-US" sz="5400" dirty="0"/>
              <a:t> NSCLC</a:t>
            </a:r>
            <a:endParaRPr lang="en-US" sz="5400" dirty="0" smtClean="0"/>
          </a:p>
        </p:txBody>
      </p:sp>
    </p:spTree>
    <p:extLst>
      <p:ext uri="{BB962C8B-B14F-4D97-AF65-F5344CB8AC3E}">
        <p14:creationId xmlns:p14="http://schemas.microsoft.com/office/powerpoint/2010/main" val="192602998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Content Placeholder 9"/>
          <p:cNvSpPr>
            <a:spLocks noGrp="1"/>
          </p:cNvSpPr>
          <p:nvPr>
            <p:ph idx="1"/>
          </p:nvPr>
        </p:nvSpPr>
        <p:spPr>
          <a:xfrm>
            <a:off x="457200" y="2133600"/>
            <a:ext cx="8229600" cy="3992563"/>
          </a:xfrm>
        </p:spPr>
        <p:txBody>
          <a:bodyPr/>
          <a:lstStyle/>
          <a:p>
            <a:pPr marL="0" indent="0" algn="ctr">
              <a:buFont typeface="Arial" charset="0"/>
              <a:buNone/>
            </a:pPr>
            <a:r>
              <a:rPr lang="en-US" sz="5400" dirty="0" err="1"/>
              <a:t>Axl</a:t>
            </a:r>
            <a:r>
              <a:rPr lang="en-US" sz="5400" dirty="0"/>
              <a:t> inhibition overcomes </a:t>
            </a:r>
            <a:r>
              <a:rPr lang="en-US" sz="5400" dirty="0" err="1"/>
              <a:t>erlotinib</a:t>
            </a:r>
            <a:r>
              <a:rPr lang="en-US" sz="5400" dirty="0"/>
              <a:t> resistance in </a:t>
            </a:r>
            <a:r>
              <a:rPr lang="en-US" sz="5400" dirty="0" err="1"/>
              <a:t>mesenchymal</a:t>
            </a:r>
            <a:r>
              <a:rPr lang="en-US" sz="5400" dirty="0"/>
              <a:t> cells</a:t>
            </a:r>
            <a:endParaRPr lang="en-US" sz="5400" dirty="0" smtClean="0"/>
          </a:p>
        </p:txBody>
      </p:sp>
    </p:spTree>
    <p:extLst>
      <p:ext uri="{BB962C8B-B14F-4D97-AF65-F5344CB8AC3E}">
        <p14:creationId xmlns:p14="http://schemas.microsoft.com/office/powerpoint/2010/main" val="206238968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pl-PL" sz="3200" dirty="0" smtClean="0">
                <a:ea typeface="ＭＳ Ｐゴシック" pitchFamily="34" charset="-128"/>
              </a:rPr>
              <a:t>Cabozantinib</a:t>
            </a:r>
            <a:r>
              <a:rPr lang="en-US" sz="3200" dirty="0" smtClean="0">
                <a:ea typeface="ＭＳ Ｐゴシック" pitchFamily="34" charset="-128"/>
              </a:rPr>
              <a:t> (XL184) in NSCLC</a:t>
            </a:r>
          </a:p>
        </p:txBody>
      </p:sp>
      <p:sp>
        <p:nvSpPr>
          <p:cNvPr id="20484" name="Rectangle 3"/>
          <p:cNvSpPr>
            <a:spLocks noGrp="1" noChangeArrowheads="1"/>
          </p:cNvSpPr>
          <p:nvPr>
            <p:ph type="body" idx="1"/>
          </p:nvPr>
        </p:nvSpPr>
        <p:spPr>
          <a:xfrm>
            <a:off x="334434" y="1466851"/>
            <a:ext cx="8686800" cy="4525963"/>
          </a:xfrm>
        </p:spPr>
        <p:txBody>
          <a:bodyPr/>
          <a:lstStyle/>
          <a:p>
            <a:pPr marL="177800" indent="-177800" defTabSz="820738" eaLnBrk="1" hangingPunct="1">
              <a:spcBef>
                <a:spcPts val="400"/>
              </a:spcBef>
              <a:spcAft>
                <a:spcPts val="400"/>
              </a:spcAft>
              <a:buFont typeface="Times" pitchFamily="18" charset="0"/>
              <a:buChar char="•"/>
            </a:pPr>
            <a:r>
              <a:rPr lang="en-US" sz="2400" dirty="0" err="1" smtClean="0">
                <a:ea typeface="ＭＳ Ｐゴシック" pitchFamily="34" charset="-128"/>
                <a:cs typeface="Times New Roman" pitchFamily="18" charset="0"/>
              </a:rPr>
              <a:t>Multitargeted</a:t>
            </a:r>
            <a:r>
              <a:rPr lang="en-US" sz="2400" dirty="0" smtClean="0">
                <a:ea typeface="ＭＳ Ｐゴシック" pitchFamily="34" charset="-128"/>
                <a:cs typeface="Times New Roman" pitchFamily="18" charset="0"/>
              </a:rPr>
              <a:t> inhibitor of VEGFR2, MET, RET, </a:t>
            </a:r>
            <a:r>
              <a:rPr lang="en-US" sz="2400" dirty="0" err="1" smtClean="0">
                <a:ea typeface="ＭＳ Ｐゴシック" pitchFamily="34" charset="-128"/>
                <a:cs typeface="Times New Roman" pitchFamily="18" charset="0"/>
              </a:rPr>
              <a:t>Axl</a:t>
            </a:r>
            <a:r>
              <a:rPr lang="en-US" sz="2400" dirty="0" smtClean="0">
                <a:ea typeface="ＭＳ Ｐゴシック" pitchFamily="34" charset="-128"/>
                <a:cs typeface="Times New Roman" pitchFamily="18" charset="0"/>
              </a:rPr>
              <a:t> </a:t>
            </a:r>
            <a:r>
              <a:rPr lang="en-US" sz="2400" dirty="0" err="1" smtClean="0">
                <a:ea typeface="ＭＳ Ｐゴシック" pitchFamily="34" charset="-128"/>
                <a:cs typeface="Times New Roman" pitchFamily="18" charset="0"/>
              </a:rPr>
              <a:t>kinases</a:t>
            </a:r>
            <a:endParaRPr lang="en-US" sz="2400" dirty="0" smtClean="0">
              <a:ea typeface="ＭＳ Ｐゴシック" pitchFamily="34" charset="-128"/>
              <a:cs typeface="Times New Roman" pitchFamily="18" charset="0"/>
            </a:endParaRPr>
          </a:p>
          <a:p>
            <a:pPr marL="177800" indent="-177800" defTabSz="820738" eaLnBrk="1" hangingPunct="1">
              <a:spcBef>
                <a:spcPts val="400"/>
              </a:spcBef>
              <a:spcAft>
                <a:spcPts val="400"/>
              </a:spcAft>
              <a:buFont typeface="Times" pitchFamily="18" charset="0"/>
              <a:buChar char="•"/>
            </a:pPr>
            <a:r>
              <a:rPr lang="en-US" sz="2400" dirty="0" smtClean="0">
                <a:ea typeface="ＭＳ Ｐゴシック" pitchFamily="34" charset="-128"/>
                <a:cs typeface="Times New Roman" pitchFamily="18" charset="0"/>
              </a:rPr>
              <a:t>In the setting of NSCLC with acquired resistance to </a:t>
            </a:r>
            <a:r>
              <a:rPr lang="en-US" sz="2400" dirty="0" err="1" smtClean="0">
                <a:ea typeface="ＭＳ Ｐゴシック" pitchFamily="34" charset="-128"/>
                <a:cs typeface="Times New Roman" pitchFamily="18" charset="0"/>
              </a:rPr>
              <a:t>erlotinib</a:t>
            </a:r>
            <a:r>
              <a:rPr lang="en-US" sz="2400" dirty="0" smtClean="0">
                <a:ea typeface="ＭＳ Ｐゴシック" pitchFamily="34" charset="-128"/>
                <a:cs typeface="Times New Roman" pitchFamily="18" charset="0"/>
              </a:rPr>
              <a:t>, inhibition of MET and VEGF signaling may provide clinical benefit</a:t>
            </a:r>
          </a:p>
          <a:p>
            <a:pPr marL="177800" indent="-177800" defTabSz="820738" eaLnBrk="1" hangingPunct="1">
              <a:spcBef>
                <a:spcPts val="400"/>
              </a:spcBef>
              <a:spcAft>
                <a:spcPts val="400"/>
              </a:spcAft>
              <a:buFont typeface="Times" pitchFamily="18" charset="0"/>
              <a:buChar char="•"/>
            </a:pPr>
            <a:r>
              <a:rPr lang="en-US" sz="2400" dirty="0" err="1" smtClean="0">
                <a:ea typeface="ＭＳ Ｐゴシック" pitchFamily="34" charset="-128"/>
                <a:cs typeface="Times New Roman" pitchFamily="18" charset="0"/>
              </a:rPr>
              <a:t>Cabozantinib</a:t>
            </a:r>
            <a:r>
              <a:rPr lang="en-US" sz="2400" dirty="0" smtClean="0">
                <a:ea typeface="ＭＳ Ｐゴシック" pitchFamily="34" charset="-128"/>
                <a:cs typeface="Times New Roman" pitchFamily="18" charset="0"/>
              </a:rPr>
              <a:t> + </a:t>
            </a:r>
            <a:r>
              <a:rPr lang="en-US" sz="2400" dirty="0" err="1" smtClean="0">
                <a:ea typeface="ＭＳ Ｐゴシック" pitchFamily="34" charset="-128"/>
                <a:cs typeface="Times New Roman" pitchFamily="18" charset="0"/>
              </a:rPr>
              <a:t>erlotinib</a:t>
            </a:r>
            <a:r>
              <a:rPr lang="en-US" sz="2400" dirty="0" smtClean="0">
                <a:ea typeface="ＭＳ Ｐゴシック" pitchFamily="34" charset="-128"/>
                <a:cs typeface="Times New Roman" pitchFamily="18" charset="0"/>
              </a:rPr>
              <a:t> active in a preclinical NSCLC model with acquired resistance to EGFR inhibitors due to amplified MET</a:t>
            </a:r>
          </a:p>
          <a:p>
            <a:pPr marL="177800" indent="-177800" defTabSz="820738" eaLnBrk="1" hangingPunct="1">
              <a:spcBef>
                <a:spcPts val="400"/>
              </a:spcBef>
              <a:spcAft>
                <a:spcPts val="400"/>
              </a:spcAft>
              <a:buFont typeface="Times" pitchFamily="18" charset="0"/>
              <a:buChar char="•"/>
            </a:pPr>
            <a:r>
              <a:rPr lang="en-US" sz="2400" dirty="0" smtClean="0">
                <a:ea typeface="ＭＳ Ｐゴシック" pitchFamily="34" charset="-128"/>
                <a:cs typeface="Times New Roman" pitchFamily="18" charset="0"/>
              </a:rPr>
              <a:t>Phase I- 3+3, 2 arms, one to maximize </a:t>
            </a:r>
            <a:r>
              <a:rPr lang="en-US" sz="2400" dirty="0" err="1" smtClean="0">
                <a:ea typeface="ＭＳ Ｐゴシック" pitchFamily="34" charset="-128"/>
                <a:cs typeface="Times New Roman" pitchFamily="18" charset="0"/>
              </a:rPr>
              <a:t>erlotinib</a:t>
            </a:r>
            <a:r>
              <a:rPr lang="en-US" sz="2400" dirty="0" smtClean="0">
                <a:ea typeface="ＭＳ Ｐゴシック" pitchFamily="34" charset="-128"/>
                <a:cs typeface="Times New Roman" pitchFamily="18" charset="0"/>
              </a:rPr>
              <a:t>, one to maximize </a:t>
            </a:r>
            <a:r>
              <a:rPr lang="en-US" sz="2400" dirty="0" err="1" smtClean="0">
                <a:ea typeface="ＭＳ Ｐゴシック" pitchFamily="34" charset="-128"/>
                <a:cs typeface="Times New Roman" pitchFamily="18" charset="0"/>
              </a:rPr>
              <a:t>cabozantinib</a:t>
            </a:r>
            <a:endParaRPr lang="en-US" sz="2400" dirty="0" smtClean="0">
              <a:ea typeface="ＭＳ Ｐゴシック" pitchFamily="34" charset="-128"/>
              <a:cs typeface="Times New Roman" pitchFamily="18" charset="0"/>
            </a:endParaRPr>
          </a:p>
          <a:p>
            <a:pPr marL="177800" indent="-177800" defTabSz="820738" eaLnBrk="1" hangingPunct="1">
              <a:spcBef>
                <a:spcPts val="400"/>
              </a:spcBef>
              <a:spcAft>
                <a:spcPts val="400"/>
              </a:spcAft>
              <a:buFont typeface="Times" pitchFamily="18" charset="0"/>
              <a:buChar char="•"/>
            </a:pPr>
            <a:r>
              <a:rPr lang="en-US" sz="2400" dirty="0" smtClean="0">
                <a:ea typeface="ＭＳ Ｐゴシック" pitchFamily="34" charset="-128"/>
                <a:cs typeface="Times New Roman" pitchFamily="18" charset="0"/>
              </a:rPr>
              <a:t>54 pretreated NSCLC pts enrolled </a:t>
            </a:r>
          </a:p>
          <a:p>
            <a:pPr marL="177800" indent="-177800" defTabSz="820738" eaLnBrk="1" hangingPunct="1">
              <a:spcBef>
                <a:spcPts val="400"/>
              </a:spcBef>
              <a:spcAft>
                <a:spcPts val="400"/>
              </a:spcAft>
              <a:buFont typeface="Times" pitchFamily="18" charset="0"/>
              <a:buChar char="•"/>
            </a:pPr>
            <a:endParaRPr lang="en-US" sz="2000" dirty="0" smtClean="0">
              <a:ea typeface="ＭＳ Ｐゴシック" pitchFamily="34" charset="-128"/>
              <a:cs typeface="Times New Roman" pitchFamily="18" charset="0"/>
            </a:endParaRPr>
          </a:p>
          <a:p>
            <a:pPr marL="177800" indent="-177800" defTabSz="820738" eaLnBrk="1" hangingPunct="1">
              <a:spcBef>
                <a:spcPts val="400"/>
              </a:spcBef>
              <a:spcAft>
                <a:spcPts val="400"/>
              </a:spcAft>
              <a:buFont typeface="Times" pitchFamily="18" charset="0"/>
              <a:buChar char="•"/>
            </a:pPr>
            <a:endParaRPr lang="en-US" sz="2000" dirty="0" smtClean="0">
              <a:ea typeface="ＭＳ Ｐゴシック" pitchFamily="34" charset="-128"/>
              <a:cs typeface="Times New Roman" pitchFamily="18" charset="0"/>
            </a:endParaRPr>
          </a:p>
        </p:txBody>
      </p:sp>
      <p:sp>
        <p:nvSpPr>
          <p:cNvPr id="20485" name="TextBox 4"/>
          <p:cNvSpPr txBox="1">
            <a:spLocks noChangeArrowheads="1"/>
          </p:cNvSpPr>
          <p:nvPr/>
        </p:nvSpPr>
        <p:spPr bwMode="auto">
          <a:xfrm>
            <a:off x="0" y="6550026"/>
            <a:ext cx="2535502" cy="307777"/>
          </a:xfrm>
          <a:prstGeom prst="rect">
            <a:avLst/>
          </a:prstGeom>
          <a:noFill/>
          <a:ln w="9525">
            <a:noFill/>
            <a:miter lim="800000"/>
            <a:headEnd/>
            <a:tailEnd/>
          </a:ln>
        </p:spPr>
        <p:txBody>
          <a:bodyPr wrap="none">
            <a:spAutoFit/>
          </a:bodyPr>
          <a:lstStyle/>
          <a:p>
            <a:r>
              <a:rPr lang="en-US" sz="1400">
                <a:solidFill>
                  <a:srgbClr val="FFFFFF"/>
                </a:solidFill>
              </a:rPr>
              <a:t>Wakelee PASCO 2010 #3017</a:t>
            </a:r>
          </a:p>
        </p:txBody>
      </p:sp>
      <p:sp>
        <p:nvSpPr>
          <p:cNvPr id="6" name="TextBox 5"/>
          <p:cNvSpPr txBox="1">
            <a:spLocks noChangeArrowheads="1"/>
          </p:cNvSpPr>
          <p:nvPr/>
        </p:nvSpPr>
        <p:spPr bwMode="auto">
          <a:xfrm>
            <a:off x="1752600" y="6400800"/>
            <a:ext cx="6199711" cy="307777"/>
          </a:xfrm>
          <a:prstGeom prst="rect">
            <a:avLst/>
          </a:prstGeom>
          <a:noFill/>
          <a:ln w="9525">
            <a:noFill/>
            <a:miter lim="800000"/>
            <a:headEnd/>
            <a:tailEnd/>
          </a:ln>
        </p:spPr>
        <p:txBody>
          <a:bodyPr wrap="none">
            <a:spAutoFit/>
          </a:bodyPr>
          <a:lstStyle/>
          <a:p>
            <a:pPr algn="ctr" eaLnBrk="0" hangingPunct="0"/>
            <a:r>
              <a:rPr lang="en-US" sz="1400" dirty="0" err="1" smtClean="0">
                <a:ea typeface="ＭＳ Ｐゴシック" pitchFamily="34" charset="-128"/>
              </a:rPr>
              <a:t>Wakelee</a:t>
            </a:r>
            <a:r>
              <a:rPr lang="en-US" sz="1400" dirty="0" smtClean="0">
                <a:ea typeface="ＭＳ Ｐゴシック" pitchFamily="34" charset="-128"/>
              </a:rPr>
              <a:t> PASCO 2010 #3017; </a:t>
            </a:r>
            <a:r>
              <a:rPr lang="en-US" sz="1400" dirty="0" err="1" smtClean="0">
                <a:ea typeface="ＭＳ Ｐゴシック" pitchFamily="34" charset="-128"/>
              </a:rPr>
              <a:t>Wakelee</a:t>
            </a:r>
            <a:r>
              <a:rPr lang="en-US" sz="1400" dirty="0" smtClean="0">
                <a:ea typeface="ＭＳ Ｐゴシック" pitchFamily="34" charset="-128"/>
              </a:rPr>
              <a:t>, Santa Monica Lung meeting, 2012</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0" y="0"/>
            <a:ext cx="9144000" cy="1981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531" name="Text Box 2"/>
          <p:cNvSpPr txBox="1">
            <a:spLocks noChangeArrowheads="1"/>
          </p:cNvSpPr>
          <p:nvPr/>
        </p:nvSpPr>
        <p:spPr bwMode="auto">
          <a:xfrm>
            <a:off x="317502" y="381000"/>
            <a:ext cx="8614833" cy="1287532"/>
          </a:xfrm>
          <a:prstGeom prst="rect">
            <a:avLst/>
          </a:prstGeom>
          <a:noFill/>
          <a:ln w="9525">
            <a:noFill/>
            <a:miter lim="800000"/>
            <a:headEnd/>
            <a:tailEnd/>
          </a:ln>
        </p:spPr>
        <p:txBody>
          <a:bodyPr>
            <a:spAutoFit/>
          </a:bodyPr>
          <a:lstStyle/>
          <a:p>
            <a:pPr algn="ctr" eaLnBrk="0" hangingPunct="0">
              <a:spcBef>
                <a:spcPts val="500"/>
              </a:spcBef>
              <a:spcAft>
                <a:spcPts val="500"/>
              </a:spcAft>
              <a:buClr>
                <a:srgbClr val="000000"/>
              </a:buClr>
              <a:buSzPct val="50000"/>
            </a:pPr>
            <a:r>
              <a:rPr lang="en-US" sz="2100" smtClean="0"/>
              <a:t>Best Time Point Response of Patients with at Least One Post-Baseline Tumor Assessment Correlated with Genotyping (N = 44)</a:t>
            </a:r>
          </a:p>
          <a:p>
            <a:pPr algn="ctr" eaLnBrk="0" hangingPunct="0">
              <a:spcBef>
                <a:spcPct val="50000"/>
              </a:spcBef>
            </a:pPr>
            <a:endParaRPr lang="en-US" sz="2100" smtClean="0"/>
          </a:p>
        </p:txBody>
      </p:sp>
      <p:pic>
        <p:nvPicPr>
          <p:cNvPr id="22533" name="Picture 5" descr="184-220_fig2b"/>
          <p:cNvPicPr>
            <a:picLocks noChangeAspect="1" noChangeArrowheads="1"/>
          </p:cNvPicPr>
          <p:nvPr/>
        </p:nvPicPr>
        <p:blipFill>
          <a:blip r:embed="rId3" cstate="print"/>
          <a:srcRect/>
          <a:stretch>
            <a:fillRect/>
          </a:stretch>
        </p:blipFill>
        <p:spPr bwMode="auto">
          <a:xfrm>
            <a:off x="304800" y="1260475"/>
            <a:ext cx="8256412" cy="3921125"/>
          </a:xfrm>
          <a:prstGeom prst="rect">
            <a:avLst/>
          </a:prstGeom>
          <a:noFill/>
          <a:ln w="9525">
            <a:noFill/>
            <a:miter lim="800000"/>
            <a:headEnd/>
            <a:tailEnd/>
          </a:ln>
        </p:spPr>
      </p:pic>
      <p:sp>
        <p:nvSpPr>
          <p:cNvPr id="22534" name="Rectangle 7"/>
          <p:cNvSpPr>
            <a:spLocks noChangeArrowheads="1"/>
          </p:cNvSpPr>
          <p:nvPr/>
        </p:nvSpPr>
        <p:spPr bwMode="auto">
          <a:xfrm>
            <a:off x="5317068" y="5167313"/>
            <a:ext cx="3750733" cy="1079500"/>
          </a:xfrm>
          <a:prstGeom prst="rect">
            <a:avLst/>
          </a:prstGeom>
          <a:noFill/>
          <a:ln w="9525">
            <a:noFill/>
            <a:miter lim="800000"/>
            <a:headEnd/>
            <a:tailEnd/>
          </a:ln>
        </p:spPr>
        <p:txBody>
          <a:bodyPr lIns="0" tIns="0" rIns="0" bIns="0"/>
          <a:lstStyle/>
          <a:p>
            <a:pPr marL="177800" indent="-177800" defTabSz="820738" eaLnBrk="0" hangingPunct="0">
              <a:lnSpc>
                <a:spcPct val="90000"/>
              </a:lnSpc>
              <a:spcBef>
                <a:spcPts val="500"/>
              </a:spcBef>
              <a:spcAft>
                <a:spcPts val="500"/>
              </a:spcAft>
              <a:buClr>
                <a:srgbClr val="00417B"/>
              </a:buClr>
              <a:buFont typeface="Times" pitchFamily="18" charset="0"/>
              <a:buChar char="•"/>
            </a:pPr>
            <a:r>
              <a:rPr lang="en-US" sz="1200" dirty="0" smtClean="0"/>
              <a:t>Two patients had confirmed MET gene copy number gain – both experienced tumor shrinkage</a:t>
            </a:r>
          </a:p>
          <a:p>
            <a:pPr marL="177800" indent="-177800" defTabSz="820738" eaLnBrk="0" hangingPunct="0">
              <a:lnSpc>
                <a:spcPct val="90000"/>
              </a:lnSpc>
              <a:spcBef>
                <a:spcPts val="500"/>
              </a:spcBef>
              <a:spcAft>
                <a:spcPts val="500"/>
              </a:spcAft>
              <a:buClr>
                <a:srgbClr val="00417B"/>
              </a:buClr>
              <a:buFont typeface="Times" pitchFamily="18" charset="0"/>
              <a:buChar char="•"/>
            </a:pPr>
            <a:r>
              <a:rPr lang="en-US" sz="1200" dirty="0" smtClean="0"/>
              <a:t>Of the 20 patients with an activating EGFR mutation, 9 also had a T790M mutation; 7 of these patients had SD as their best response</a:t>
            </a:r>
          </a:p>
        </p:txBody>
      </p:sp>
      <p:sp>
        <p:nvSpPr>
          <p:cNvPr id="22535" name="TextBox 7"/>
          <p:cNvSpPr txBox="1">
            <a:spLocks noChangeArrowheads="1"/>
          </p:cNvSpPr>
          <p:nvPr/>
        </p:nvSpPr>
        <p:spPr bwMode="auto">
          <a:xfrm>
            <a:off x="1524000" y="6548160"/>
            <a:ext cx="3591698" cy="276999"/>
          </a:xfrm>
          <a:prstGeom prst="rect">
            <a:avLst/>
          </a:prstGeom>
          <a:noFill/>
          <a:ln w="9525">
            <a:noFill/>
            <a:miter lim="800000"/>
            <a:headEnd/>
            <a:tailEnd/>
          </a:ln>
        </p:spPr>
        <p:txBody>
          <a:bodyPr wrap="none">
            <a:spAutoFit/>
          </a:bodyPr>
          <a:lstStyle/>
          <a:p>
            <a:pPr eaLnBrk="0" hangingPunct="0"/>
            <a:r>
              <a:rPr lang="en-US" sz="1200" dirty="0" smtClean="0"/>
              <a:t>With permission from </a:t>
            </a:r>
            <a:r>
              <a:rPr lang="en-US" sz="1200" dirty="0" err="1" smtClean="0"/>
              <a:t>Wakelee</a:t>
            </a:r>
            <a:r>
              <a:rPr lang="en-US" sz="1200" dirty="0" smtClean="0"/>
              <a:t> ASCO 2010 #3017</a:t>
            </a:r>
          </a:p>
        </p:txBody>
      </p:sp>
      <p:sp>
        <p:nvSpPr>
          <p:cNvPr id="22536" name="Rectangle 4"/>
          <p:cNvSpPr>
            <a:spLocks noGrp="1" noChangeArrowheads="1"/>
          </p:cNvSpPr>
          <p:nvPr>
            <p:ph type="body" idx="4294967295"/>
          </p:nvPr>
        </p:nvSpPr>
        <p:spPr>
          <a:xfrm>
            <a:off x="0" y="5167316"/>
            <a:ext cx="5486400" cy="1068387"/>
          </a:xfrm>
        </p:spPr>
        <p:txBody>
          <a:bodyPr/>
          <a:lstStyle/>
          <a:p>
            <a:pPr marL="177800" indent="-177800" eaLnBrk="1" hangingPunct="1">
              <a:spcBef>
                <a:spcPts val="400"/>
              </a:spcBef>
              <a:spcAft>
                <a:spcPts val="0"/>
              </a:spcAft>
              <a:buClr>
                <a:srgbClr val="00417B"/>
              </a:buClr>
              <a:buFont typeface="Times" pitchFamily="18" charset="0"/>
              <a:buChar char="•"/>
            </a:pPr>
            <a:r>
              <a:rPr lang="en-US" sz="1200" b="0" dirty="0" smtClean="0">
                <a:ea typeface="ＭＳ Ｐゴシック" pitchFamily="34" charset="-128"/>
                <a:cs typeface="Times New Roman" pitchFamily="18" charset="0"/>
              </a:rPr>
              <a:t>8 of 53 evaluable patients had a best time point response </a:t>
            </a:r>
            <a:br>
              <a:rPr lang="en-US" sz="1200" b="0" dirty="0" smtClean="0">
                <a:ea typeface="ＭＳ Ｐゴシック" pitchFamily="34" charset="-128"/>
                <a:cs typeface="Times New Roman" pitchFamily="18" charset="0"/>
              </a:rPr>
            </a:br>
            <a:r>
              <a:rPr lang="en-US" sz="1200" b="0" dirty="0" smtClean="0">
                <a:ea typeface="ＭＳ Ｐゴシック" pitchFamily="34" charset="-128"/>
                <a:cs typeface="Times New Roman" pitchFamily="18" charset="0"/>
              </a:rPr>
              <a:t>of &gt; 30% tumor shrinkage </a:t>
            </a:r>
          </a:p>
          <a:p>
            <a:pPr marL="177800" indent="-177800" eaLnBrk="1" hangingPunct="1">
              <a:spcBef>
                <a:spcPts val="400"/>
              </a:spcBef>
              <a:spcAft>
                <a:spcPts val="0"/>
              </a:spcAft>
              <a:buClr>
                <a:srgbClr val="00417B"/>
              </a:buClr>
              <a:buFont typeface="Times" pitchFamily="18" charset="0"/>
              <a:buChar char="•"/>
            </a:pPr>
            <a:r>
              <a:rPr lang="en-US" sz="1200" b="0" dirty="0" smtClean="0">
                <a:ea typeface="ＭＳ Ｐゴシック" pitchFamily="34" charset="-128"/>
                <a:cs typeface="Times New Roman" pitchFamily="18" charset="0"/>
              </a:rPr>
              <a:t>4 of 53 evaluable patients </a:t>
            </a:r>
            <a:r>
              <a:rPr lang="en-US" sz="1200" b="0" dirty="0" smtClean="0">
                <a:latin typeface="Arial Narrow" pitchFamily="34" charset="0"/>
                <a:ea typeface="ＭＳ Ｐゴシック" pitchFamily="34" charset="-128"/>
              </a:rPr>
              <a:t>(8%)</a:t>
            </a:r>
            <a:r>
              <a:rPr lang="en-US" sz="1200" b="0" dirty="0" smtClean="0">
                <a:ea typeface="ＭＳ Ｐゴシック" pitchFamily="34" charset="-128"/>
                <a:cs typeface="Times New Roman" pitchFamily="18" charset="0"/>
              </a:rPr>
              <a:t> had a confirmed partial response (PR) </a:t>
            </a:r>
          </a:p>
          <a:p>
            <a:pPr marL="177800" indent="-177800" eaLnBrk="1" hangingPunct="1">
              <a:spcBef>
                <a:spcPts val="400"/>
              </a:spcBef>
              <a:spcAft>
                <a:spcPts val="0"/>
              </a:spcAft>
              <a:buClr>
                <a:srgbClr val="00417B"/>
              </a:buClr>
              <a:buFont typeface="Times" pitchFamily="18" charset="0"/>
              <a:buChar char="•"/>
            </a:pPr>
            <a:r>
              <a:rPr lang="en-US" sz="1200" b="0" dirty="0" smtClean="0">
                <a:ea typeface="ＭＳ Ｐゴシック" pitchFamily="34" charset="-128"/>
              </a:rPr>
              <a:t>19 patients had stable disease (SD)/PR ≥ 4 months (range 3.5-15 months)</a:t>
            </a:r>
            <a:br>
              <a:rPr lang="en-US" sz="1200" b="0" dirty="0" smtClean="0">
                <a:ea typeface="ＭＳ Ｐゴシック" pitchFamily="34" charset="-128"/>
              </a:rPr>
            </a:br>
            <a:endParaRPr lang="en-US" sz="1200" b="0" dirty="0" smtClean="0">
              <a:ea typeface="ＭＳ Ｐゴシック" pitchFamily="34" charset="-128"/>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Content Placeholder 9"/>
          <p:cNvSpPr>
            <a:spLocks noGrp="1"/>
          </p:cNvSpPr>
          <p:nvPr>
            <p:ph idx="1"/>
          </p:nvPr>
        </p:nvSpPr>
        <p:spPr>
          <a:xfrm>
            <a:off x="457200" y="2362200"/>
            <a:ext cx="8229600" cy="3763963"/>
          </a:xfrm>
        </p:spPr>
        <p:txBody>
          <a:bodyPr/>
          <a:lstStyle/>
          <a:p>
            <a:pPr algn="ctr">
              <a:buFont typeface="Arial" charset="0"/>
              <a:buNone/>
            </a:pPr>
            <a:r>
              <a:rPr lang="en-US" sz="5400" dirty="0" smtClean="0"/>
              <a:t>Angiogenesis inhibitors</a:t>
            </a:r>
          </a:p>
        </p:txBody>
      </p:sp>
    </p:spTree>
    <p:extLst>
      <p:ext uri="{BB962C8B-B14F-4D97-AF65-F5344CB8AC3E}">
        <p14:creationId xmlns:p14="http://schemas.microsoft.com/office/powerpoint/2010/main" val="15691254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Oval 2"/>
          <p:cNvSpPr>
            <a:spLocks noChangeArrowheads="1"/>
          </p:cNvSpPr>
          <p:nvPr/>
        </p:nvSpPr>
        <p:spPr bwMode="auto">
          <a:xfrm>
            <a:off x="1600200" y="4191000"/>
            <a:ext cx="228600" cy="152400"/>
          </a:xfrm>
          <a:prstGeom prst="ellipse">
            <a:avLst/>
          </a:prstGeom>
          <a:gradFill rotWithShape="0">
            <a:gsLst>
              <a:gs pos="0">
                <a:srgbClr val="339966"/>
              </a:gs>
              <a:gs pos="100000">
                <a:srgbClr val="6BB590"/>
              </a:gs>
            </a:gsLst>
            <a:lin ang="0" scaled="1"/>
          </a:gradFill>
          <a:ln w="9525">
            <a:solidFill>
              <a:schemeClr val="tx1"/>
            </a:solidFill>
            <a:round/>
            <a:headEnd/>
            <a:tailEnd/>
          </a:ln>
        </p:spPr>
        <p:txBody>
          <a:bodyPr wrap="none" anchor="ctr"/>
          <a:lstStyle/>
          <a:p>
            <a:endParaRPr lang="en-US"/>
          </a:p>
        </p:txBody>
      </p:sp>
      <p:sp>
        <p:nvSpPr>
          <p:cNvPr id="73731" name="Oval 3"/>
          <p:cNvSpPr>
            <a:spLocks noChangeArrowheads="1"/>
          </p:cNvSpPr>
          <p:nvPr/>
        </p:nvSpPr>
        <p:spPr bwMode="auto">
          <a:xfrm>
            <a:off x="1600200" y="4038600"/>
            <a:ext cx="228600" cy="152400"/>
          </a:xfrm>
          <a:prstGeom prst="ellipse">
            <a:avLst/>
          </a:prstGeom>
          <a:gradFill rotWithShape="0">
            <a:gsLst>
              <a:gs pos="0">
                <a:srgbClr val="339966"/>
              </a:gs>
              <a:gs pos="100000">
                <a:srgbClr val="6BB590"/>
              </a:gs>
            </a:gsLst>
            <a:lin ang="0" scaled="1"/>
          </a:gradFill>
          <a:ln w="9525">
            <a:solidFill>
              <a:schemeClr val="tx1"/>
            </a:solidFill>
            <a:round/>
            <a:headEnd/>
            <a:tailEnd/>
          </a:ln>
        </p:spPr>
        <p:txBody>
          <a:bodyPr wrap="none" anchor="ctr"/>
          <a:lstStyle/>
          <a:p>
            <a:endParaRPr lang="en-US"/>
          </a:p>
        </p:txBody>
      </p:sp>
      <p:sp>
        <p:nvSpPr>
          <p:cNvPr id="73732" name="Oval 4"/>
          <p:cNvSpPr>
            <a:spLocks noChangeArrowheads="1"/>
          </p:cNvSpPr>
          <p:nvPr/>
        </p:nvSpPr>
        <p:spPr bwMode="auto">
          <a:xfrm>
            <a:off x="1600200" y="3886200"/>
            <a:ext cx="228600" cy="152400"/>
          </a:xfrm>
          <a:prstGeom prst="ellipse">
            <a:avLst/>
          </a:prstGeom>
          <a:gradFill rotWithShape="0">
            <a:gsLst>
              <a:gs pos="0">
                <a:srgbClr val="339966"/>
              </a:gs>
              <a:gs pos="100000">
                <a:srgbClr val="6BB590"/>
              </a:gs>
            </a:gsLst>
            <a:lin ang="0" scaled="1"/>
          </a:gradFill>
          <a:ln w="9525">
            <a:solidFill>
              <a:schemeClr val="tx1"/>
            </a:solidFill>
            <a:round/>
            <a:headEnd/>
            <a:tailEnd/>
          </a:ln>
        </p:spPr>
        <p:txBody>
          <a:bodyPr wrap="none" anchor="ctr"/>
          <a:lstStyle/>
          <a:p>
            <a:endParaRPr lang="en-US"/>
          </a:p>
        </p:txBody>
      </p:sp>
      <p:sp>
        <p:nvSpPr>
          <p:cNvPr id="73733" name="Oval 5"/>
          <p:cNvSpPr>
            <a:spLocks noChangeArrowheads="1"/>
          </p:cNvSpPr>
          <p:nvPr/>
        </p:nvSpPr>
        <p:spPr bwMode="auto">
          <a:xfrm>
            <a:off x="1600200" y="3733800"/>
            <a:ext cx="228600" cy="152400"/>
          </a:xfrm>
          <a:prstGeom prst="ellipse">
            <a:avLst/>
          </a:prstGeom>
          <a:gradFill rotWithShape="0">
            <a:gsLst>
              <a:gs pos="0">
                <a:srgbClr val="339966"/>
              </a:gs>
              <a:gs pos="100000">
                <a:srgbClr val="6BB590"/>
              </a:gs>
            </a:gsLst>
            <a:lin ang="0" scaled="1"/>
          </a:gradFill>
          <a:ln w="9525">
            <a:solidFill>
              <a:schemeClr val="tx1"/>
            </a:solidFill>
            <a:round/>
            <a:headEnd/>
            <a:tailEnd/>
          </a:ln>
        </p:spPr>
        <p:txBody>
          <a:bodyPr wrap="none" anchor="ctr"/>
          <a:lstStyle/>
          <a:p>
            <a:endParaRPr lang="en-US"/>
          </a:p>
        </p:txBody>
      </p:sp>
      <p:sp>
        <p:nvSpPr>
          <p:cNvPr id="73734" name="Oval 6"/>
          <p:cNvSpPr>
            <a:spLocks noChangeArrowheads="1"/>
          </p:cNvSpPr>
          <p:nvPr/>
        </p:nvSpPr>
        <p:spPr bwMode="auto">
          <a:xfrm>
            <a:off x="1600200" y="3581400"/>
            <a:ext cx="228600" cy="152400"/>
          </a:xfrm>
          <a:prstGeom prst="ellipse">
            <a:avLst/>
          </a:prstGeom>
          <a:gradFill rotWithShape="0">
            <a:gsLst>
              <a:gs pos="0">
                <a:srgbClr val="339966"/>
              </a:gs>
              <a:gs pos="100000">
                <a:srgbClr val="6BB590"/>
              </a:gs>
            </a:gsLst>
            <a:lin ang="0" scaled="1"/>
          </a:gradFill>
          <a:ln w="9525">
            <a:solidFill>
              <a:schemeClr val="tx1"/>
            </a:solidFill>
            <a:round/>
            <a:headEnd/>
            <a:tailEnd/>
          </a:ln>
        </p:spPr>
        <p:txBody>
          <a:bodyPr wrap="none" anchor="ctr"/>
          <a:lstStyle/>
          <a:p>
            <a:endParaRPr lang="en-US"/>
          </a:p>
        </p:txBody>
      </p:sp>
      <p:sp>
        <p:nvSpPr>
          <p:cNvPr id="73735" name="Oval 7"/>
          <p:cNvSpPr>
            <a:spLocks noChangeArrowheads="1"/>
          </p:cNvSpPr>
          <p:nvPr/>
        </p:nvSpPr>
        <p:spPr bwMode="auto">
          <a:xfrm>
            <a:off x="1600200" y="3429000"/>
            <a:ext cx="228600" cy="152400"/>
          </a:xfrm>
          <a:prstGeom prst="ellipse">
            <a:avLst/>
          </a:prstGeom>
          <a:gradFill rotWithShape="0">
            <a:gsLst>
              <a:gs pos="0">
                <a:srgbClr val="339966"/>
              </a:gs>
              <a:gs pos="100000">
                <a:srgbClr val="6BB590"/>
              </a:gs>
            </a:gsLst>
            <a:lin ang="0" scaled="1"/>
          </a:gradFill>
          <a:ln w="9525">
            <a:solidFill>
              <a:schemeClr val="tx1"/>
            </a:solidFill>
            <a:round/>
            <a:headEnd/>
            <a:tailEnd/>
          </a:ln>
        </p:spPr>
        <p:txBody>
          <a:bodyPr wrap="none" anchor="ctr"/>
          <a:lstStyle/>
          <a:p>
            <a:endParaRPr lang="en-US"/>
          </a:p>
        </p:txBody>
      </p:sp>
      <p:sp>
        <p:nvSpPr>
          <p:cNvPr id="73736" name="Oval 8"/>
          <p:cNvSpPr>
            <a:spLocks noChangeArrowheads="1"/>
          </p:cNvSpPr>
          <p:nvPr/>
        </p:nvSpPr>
        <p:spPr bwMode="auto">
          <a:xfrm>
            <a:off x="1600200" y="3276600"/>
            <a:ext cx="228600" cy="152400"/>
          </a:xfrm>
          <a:prstGeom prst="ellipse">
            <a:avLst/>
          </a:prstGeom>
          <a:gradFill rotWithShape="0">
            <a:gsLst>
              <a:gs pos="0">
                <a:srgbClr val="339966"/>
              </a:gs>
              <a:gs pos="100000">
                <a:srgbClr val="6BB590"/>
              </a:gs>
            </a:gsLst>
            <a:lin ang="0" scaled="1"/>
          </a:gradFill>
          <a:ln w="9525">
            <a:solidFill>
              <a:schemeClr val="tx1"/>
            </a:solidFill>
            <a:round/>
            <a:headEnd/>
            <a:tailEnd/>
          </a:ln>
        </p:spPr>
        <p:txBody>
          <a:bodyPr wrap="none" anchor="ctr"/>
          <a:lstStyle/>
          <a:p>
            <a:endParaRPr lang="en-US"/>
          </a:p>
        </p:txBody>
      </p:sp>
      <p:sp>
        <p:nvSpPr>
          <p:cNvPr id="73737" name="Rectangle 9"/>
          <p:cNvSpPr>
            <a:spLocks noChangeArrowheads="1"/>
          </p:cNvSpPr>
          <p:nvPr/>
        </p:nvSpPr>
        <p:spPr bwMode="auto">
          <a:xfrm>
            <a:off x="1676400" y="4648200"/>
            <a:ext cx="76200" cy="304800"/>
          </a:xfrm>
          <a:prstGeom prst="rect">
            <a:avLst/>
          </a:prstGeom>
          <a:solidFill>
            <a:srgbClr val="339966"/>
          </a:solidFill>
          <a:ln w="9525">
            <a:solidFill>
              <a:schemeClr val="tx1"/>
            </a:solidFill>
            <a:miter lim="800000"/>
            <a:headEnd/>
            <a:tailEnd/>
          </a:ln>
        </p:spPr>
        <p:txBody>
          <a:bodyPr wrap="none" anchor="ctr"/>
          <a:lstStyle/>
          <a:p>
            <a:endParaRPr lang="en-US"/>
          </a:p>
        </p:txBody>
      </p:sp>
      <p:sp>
        <p:nvSpPr>
          <p:cNvPr id="73738" name="Rectangle 10"/>
          <p:cNvSpPr>
            <a:spLocks noChangeArrowheads="1"/>
          </p:cNvSpPr>
          <p:nvPr/>
        </p:nvSpPr>
        <p:spPr bwMode="auto">
          <a:xfrm>
            <a:off x="1676400" y="5029200"/>
            <a:ext cx="76200" cy="304800"/>
          </a:xfrm>
          <a:prstGeom prst="rect">
            <a:avLst/>
          </a:prstGeom>
          <a:solidFill>
            <a:srgbClr val="339966"/>
          </a:solidFill>
          <a:ln w="9525">
            <a:solidFill>
              <a:schemeClr val="tx1"/>
            </a:solidFill>
            <a:miter lim="800000"/>
            <a:headEnd/>
            <a:tailEnd/>
          </a:ln>
        </p:spPr>
        <p:txBody>
          <a:bodyPr wrap="none" anchor="ctr"/>
          <a:lstStyle/>
          <a:p>
            <a:endParaRPr lang="en-US"/>
          </a:p>
        </p:txBody>
      </p:sp>
      <p:sp>
        <p:nvSpPr>
          <p:cNvPr id="73739" name="Line 11"/>
          <p:cNvSpPr>
            <a:spLocks noChangeShapeType="1"/>
          </p:cNvSpPr>
          <p:nvPr/>
        </p:nvSpPr>
        <p:spPr bwMode="auto">
          <a:xfrm flipV="1">
            <a:off x="1714500" y="4343400"/>
            <a:ext cx="0" cy="1143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740" name="Text Box 12"/>
          <p:cNvSpPr txBox="1">
            <a:spLocks noChangeArrowheads="1"/>
          </p:cNvSpPr>
          <p:nvPr/>
        </p:nvSpPr>
        <p:spPr bwMode="auto">
          <a:xfrm>
            <a:off x="1828800" y="3581400"/>
            <a:ext cx="8953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algn="ctr" eaLnBrk="1" hangingPunct="1"/>
            <a:r>
              <a:rPr lang="en-US" sz="1400"/>
              <a:t>VEGFR1</a:t>
            </a:r>
          </a:p>
          <a:p>
            <a:pPr algn="ctr" eaLnBrk="1" hangingPunct="1"/>
            <a:r>
              <a:rPr lang="en-US" sz="1400"/>
              <a:t>(Flt-1)</a:t>
            </a:r>
          </a:p>
        </p:txBody>
      </p:sp>
      <p:sp>
        <p:nvSpPr>
          <p:cNvPr id="73741" name="Oval 13"/>
          <p:cNvSpPr>
            <a:spLocks noChangeArrowheads="1"/>
          </p:cNvSpPr>
          <p:nvPr/>
        </p:nvSpPr>
        <p:spPr bwMode="auto">
          <a:xfrm>
            <a:off x="7391400" y="4191000"/>
            <a:ext cx="228600" cy="152400"/>
          </a:xfrm>
          <a:prstGeom prst="ellipse">
            <a:avLst/>
          </a:prstGeom>
          <a:solidFill>
            <a:srgbClr val="FF00FF"/>
          </a:solidFill>
          <a:ln w="9525">
            <a:solidFill>
              <a:schemeClr val="tx1"/>
            </a:solidFill>
            <a:round/>
            <a:headEnd/>
            <a:tailEnd/>
          </a:ln>
        </p:spPr>
        <p:txBody>
          <a:bodyPr wrap="none" anchor="ctr"/>
          <a:lstStyle/>
          <a:p>
            <a:endParaRPr lang="en-US"/>
          </a:p>
        </p:txBody>
      </p:sp>
      <p:sp>
        <p:nvSpPr>
          <p:cNvPr id="73742" name="Oval 14"/>
          <p:cNvSpPr>
            <a:spLocks noChangeArrowheads="1"/>
          </p:cNvSpPr>
          <p:nvPr/>
        </p:nvSpPr>
        <p:spPr bwMode="auto">
          <a:xfrm>
            <a:off x="7391400" y="4038600"/>
            <a:ext cx="228600" cy="152400"/>
          </a:xfrm>
          <a:prstGeom prst="ellipse">
            <a:avLst/>
          </a:prstGeom>
          <a:solidFill>
            <a:srgbClr val="FF00FF"/>
          </a:solidFill>
          <a:ln w="9525">
            <a:solidFill>
              <a:schemeClr val="tx1"/>
            </a:solidFill>
            <a:round/>
            <a:headEnd/>
            <a:tailEnd/>
          </a:ln>
        </p:spPr>
        <p:txBody>
          <a:bodyPr wrap="none" anchor="ctr"/>
          <a:lstStyle/>
          <a:p>
            <a:endParaRPr lang="en-US"/>
          </a:p>
        </p:txBody>
      </p:sp>
      <p:sp>
        <p:nvSpPr>
          <p:cNvPr id="73743" name="Oval 15"/>
          <p:cNvSpPr>
            <a:spLocks noChangeArrowheads="1"/>
          </p:cNvSpPr>
          <p:nvPr/>
        </p:nvSpPr>
        <p:spPr bwMode="auto">
          <a:xfrm>
            <a:off x="7391400" y="3886200"/>
            <a:ext cx="228600" cy="152400"/>
          </a:xfrm>
          <a:prstGeom prst="ellipse">
            <a:avLst/>
          </a:prstGeom>
          <a:solidFill>
            <a:srgbClr val="FF00FF"/>
          </a:solidFill>
          <a:ln w="9525">
            <a:solidFill>
              <a:schemeClr val="tx1"/>
            </a:solidFill>
            <a:round/>
            <a:headEnd/>
            <a:tailEnd/>
          </a:ln>
        </p:spPr>
        <p:txBody>
          <a:bodyPr wrap="none" anchor="ctr"/>
          <a:lstStyle/>
          <a:p>
            <a:endParaRPr lang="en-US"/>
          </a:p>
        </p:txBody>
      </p:sp>
      <p:sp>
        <p:nvSpPr>
          <p:cNvPr id="73744" name="Oval 16"/>
          <p:cNvSpPr>
            <a:spLocks noChangeArrowheads="1"/>
          </p:cNvSpPr>
          <p:nvPr/>
        </p:nvSpPr>
        <p:spPr bwMode="auto">
          <a:xfrm>
            <a:off x="7391400" y="3733800"/>
            <a:ext cx="228600" cy="152400"/>
          </a:xfrm>
          <a:prstGeom prst="ellipse">
            <a:avLst/>
          </a:prstGeom>
          <a:solidFill>
            <a:srgbClr val="FF00FF"/>
          </a:solidFill>
          <a:ln w="9525">
            <a:solidFill>
              <a:schemeClr val="tx1"/>
            </a:solidFill>
            <a:round/>
            <a:headEnd/>
            <a:tailEnd/>
          </a:ln>
        </p:spPr>
        <p:txBody>
          <a:bodyPr wrap="none" anchor="ctr"/>
          <a:lstStyle/>
          <a:p>
            <a:endParaRPr lang="en-US"/>
          </a:p>
        </p:txBody>
      </p:sp>
      <p:sp>
        <p:nvSpPr>
          <p:cNvPr id="73745" name="Oval 17"/>
          <p:cNvSpPr>
            <a:spLocks noChangeArrowheads="1"/>
          </p:cNvSpPr>
          <p:nvPr/>
        </p:nvSpPr>
        <p:spPr bwMode="auto">
          <a:xfrm>
            <a:off x="7391400" y="3581400"/>
            <a:ext cx="228600" cy="152400"/>
          </a:xfrm>
          <a:prstGeom prst="ellipse">
            <a:avLst/>
          </a:prstGeom>
          <a:solidFill>
            <a:srgbClr val="FF00FF"/>
          </a:solidFill>
          <a:ln w="9525">
            <a:solidFill>
              <a:schemeClr val="tx1"/>
            </a:solidFill>
            <a:round/>
            <a:headEnd/>
            <a:tailEnd/>
          </a:ln>
        </p:spPr>
        <p:txBody>
          <a:bodyPr wrap="none" anchor="ctr"/>
          <a:lstStyle/>
          <a:p>
            <a:endParaRPr lang="en-US"/>
          </a:p>
        </p:txBody>
      </p:sp>
      <p:sp>
        <p:nvSpPr>
          <p:cNvPr id="73746" name="Oval 18"/>
          <p:cNvSpPr>
            <a:spLocks noChangeArrowheads="1"/>
          </p:cNvSpPr>
          <p:nvPr/>
        </p:nvSpPr>
        <p:spPr bwMode="auto">
          <a:xfrm>
            <a:off x="7391400" y="3429000"/>
            <a:ext cx="228600" cy="152400"/>
          </a:xfrm>
          <a:prstGeom prst="ellipse">
            <a:avLst/>
          </a:prstGeom>
          <a:solidFill>
            <a:srgbClr val="FF00FF"/>
          </a:solidFill>
          <a:ln w="9525">
            <a:solidFill>
              <a:schemeClr val="tx1"/>
            </a:solidFill>
            <a:round/>
            <a:headEnd/>
            <a:tailEnd/>
          </a:ln>
        </p:spPr>
        <p:txBody>
          <a:bodyPr wrap="none" anchor="ctr"/>
          <a:lstStyle/>
          <a:p>
            <a:endParaRPr lang="en-US"/>
          </a:p>
        </p:txBody>
      </p:sp>
      <p:sp>
        <p:nvSpPr>
          <p:cNvPr id="73747" name="Oval 19"/>
          <p:cNvSpPr>
            <a:spLocks noChangeArrowheads="1"/>
          </p:cNvSpPr>
          <p:nvPr/>
        </p:nvSpPr>
        <p:spPr bwMode="auto">
          <a:xfrm>
            <a:off x="7391400" y="3276600"/>
            <a:ext cx="228600" cy="152400"/>
          </a:xfrm>
          <a:prstGeom prst="ellipse">
            <a:avLst/>
          </a:prstGeom>
          <a:solidFill>
            <a:srgbClr val="FF00FF"/>
          </a:solidFill>
          <a:ln w="9525">
            <a:solidFill>
              <a:schemeClr val="tx1"/>
            </a:solidFill>
            <a:round/>
            <a:headEnd/>
            <a:tailEnd/>
          </a:ln>
        </p:spPr>
        <p:txBody>
          <a:bodyPr wrap="none" anchor="ctr"/>
          <a:lstStyle/>
          <a:p>
            <a:endParaRPr lang="en-US"/>
          </a:p>
        </p:txBody>
      </p:sp>
      <p:sp>
        <p:nvSpPr>
          <p:cNvPr id="73748" name="Rectangle 20"/>
          <p:cNvSpPr>
            <a:spLocks noChangeArrowheads="1"/>
          </p:cNvSpPr>
          <p:nvPr/>
        </p:nvSpPr>
        <p:spPr bwMode="auto">
          <a:xfrm>
            <a:off x="7467600" y="4648200"/>
            <a:ext cx="76200" cy="304800"/>
          </a:xfrm>
          <a:prstGeom prst="rect">
            <a:avLst/>
          </a:prstGeom>
          <a:solidFill>
            <a:srgbClr val="339966"/>
          </a:solidFill>
          <a:ln w="9525">
            <a:solidFill>
              <a:schemeClr val="tx1"/>
            </a:solidFill>
            <a:miter lim="800000"/>
            <a:headEnd/>
            <a:tailEnd/>
          </a:ln>
        </p:spPr>
        <p:txBody>
          <a:bodyPr wrap="none" anchor="ctr"/>
          <a:lstStyle/>
          <a:p>
            <a:endParaRPr lang="en-US"/>
          </a:p>
        </p:txBody>
      </p:sp>
      <p:sp>
        <p:nvSpPr>
          <p:cNvPr id="73749" name="Rectangle 21"/>
          <p:cNvSpPr>
            <a:spLocks noChangeArrowheads="1"/>
          </p:cNvSpPr>
          <p:nvPr/>
        </p:nvSpPr>
        <p:spPr bwMode="auto">
          <a:xfrm>
            <a:off x="7467600" y="5029200"/>
            <a:ext cx="76200" cy="304800"/>
          </a:xfrm>
          <a:prstGeom prst="rect">
            <a:avLst/>
          </a:prstGeom>
          <a:solidFill>
            <a:srgbClr val="339966"/>
          </a:solidFill>
          <a:ln w="9525">
            <a:solidFill>
              <a:schemeClr val="tx1"/>
            </a:solidFill>
            <a:miter lim="800000"/>
            <a:headEnd/>
            <a:tailEnd/>
          </a:ln>
        </p:spPr>
        <p:txBody>
          <a:bodyPr wrap="none" anchor="ctr"/>
          <a:lstStyle/>
          <a:p>
            <a:endParaRPr lang="en-US"/>
          </a:p>
        </p:txBody>
      </p:sp>
      <p:sp>
        <p:nvSpPr>
          <p:cNvPr id="73750" name="Line 22"/>
          <p:cNvSpPr>
            <a:spLocks noChangeShapeType="1"/>
          </p:cNvSpPr>
          <p:nvPr/>
        </p:nvSpPr>
        <p:spPr bwMode="auto">
          <a:xfrm flipV="1">
            <a:off x="7505700" y="4343400"/>
            <a:ext cx="0" cy="1143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751" name="Text Box 23"/>
          <p:cNvSpPr txBox="1">
            <a:spLocks noChangeArrowheads="1"/>
          </p:cNvSpPr>
          <p:nvPr/>
        </p:nvSpPr>
        <p:spPr bwMode="auto">
          <a:xfrm>
            <a:off x="4746625" y="3581400"/>
            <a:ext cx="11207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algn="ctr" eaLnBrk="1" hangingPunct="1"/>
            <a:r>
              <a:rPr lang="en-US" sz="1400"/>
              <a:t>VEGFR2</a:t>
            </a:r>
          </a:p>
          <a:p>
            <a:pPr algn="ctr" eaLnBrk="1" hangingPunct="1"/>
            <a:r>
              <a:rPr lang="en-US" sz="1400"/>
              <a:t>(Flk-1/KDR)</a:t>
            </a:r>
          </a:p>
        </p:txBody>
      </p:sp>
      <p:sp>
        <p:nvSpPr>
          <p:cNvPr id="73752" name="Text Box 24"/>
          <p:cNvSpPr txBox="1">
            <a:spLocks noChangeArrowheads="1"/>
          </p:cNvSpPr>
          <p:nvPr/>
        </p:nvSpPr>
        <p:spPr bwMode="auto">
          <a:xfrm>
            <a:off x="7562850" y="3581400"/>
            <a:ext cx="8953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algn="ctr" eaLnBrk="1" hangingPunct="1"/>
            <a:r>
              <a:rPr lang="en-US" sz="1400"/>
              <a:t>VEGFR3</a:t>
            </a:r>
          </a:p>
          <a:p>
            <a:pPr algn="ctr" eaLnBrk="1" hangingPunct="1"/>
            <a:r>
              <a:rPr lang="en-US" sz="1400"/>
              <a:t>(Flt-4)</a:t>
            </a:r>
          </a:p>
        </p:txBody>
      </p:sp>
      <p:sp>
        <p:nvSpPr>
          <p:cNvPr id="73753" name="Rectangle 25"/>
          <p:cNvSpPr>
            <a:spLocks noChangeArrowheads="1"/>
          </p:cNvSpPr>
          <p:nvPr/>
        </p:nvSpPr>
        <p:spPr bwMode="auto">
          <a:xfrm>
            <a:off x="381000" y="2438400"/>
            <a:ext cx="914400" cy="533400"/>
          </a:xfrm>
          <a:prstGeom prst="rect">
            <a:avLst/>
          </a:prstGeom>
          <a:solidFill>
            <a:srgbClr val="DDDDDD"/>
          </a:solidFill>
          <a:ln w="9525">
            <a:solidFill>
              <a:schemeClr val="tx1"/>
            </a:solidFill>
            <a:miter lim="800000"/>
            <a:headEnd/>
            <a:tailEnd/>
          </a:ln>
        </p:spPr>
        <p:txBody>
          <a:bodyPr wrap="none" anchor="ctr"/>
          <a:lstStyle/>
          <a:p>
            <a:pPr algn="ctr"/>
            <a:r>
              <a:rPr lang="en-US" sz="1400"/>
              <a:t>VEGF-B</a:t>
            </a:r>
          </a:p>
          <a:p>
            <a:pPr algn="ctr"/>
            <a:r>
              <a:rPr lang="en-US" sz="1400"/>
              <a:t>PlGF-1,2</a:t>
            </a:r>
          </a:p>
        </p:txBody>
      </p:sp>
      <p:sp>
        <p:nvSpPr>
          <p:cNvPr id="73754" name="Line 26"/>
          <p:cNvSpPr>
            <a:spLocks noChangeShapeType="1"/>
          </p:cNvSpPr>
          <p:nvPr/>
        </p:nvSpPr>
        <p:spPr bwMode="auto">
          <a:xfrm>
            <a:off x="1371600" y="2971800"/>
            <a:ext cx="2286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3755" name="Rectangle 27"/>
          <p:cNvSpPr>
            <a:spLocks noChangeArrowheads="1"/>
          </p:cNvSpPr>
          <p:nvPr/>
        </p:nvSpPr>
        <p:spPr bwMode="auto">
          <a:xfrm>
            <a:off x="2667000" y="2590800"/>
            <a:ext cx="914400" cy="304800"/>
          </a:xfrm>
          <a:prstGeom prst="rect">
            <a:avLst/>
          </a:prstGeom>
          <a:solidFill>
            <a:srgbClr val="DDDDDD"/>
          </a:solidFill>
          <a:ln w="9525">
            <a:solidFill>
              <a:schemeClr val="tx1"/>
            </a:solidFill>
            <a:miter lim="800000"/>
            <a:headEnd/>
            <a:tailEnd/>
          </a:ln>
        </p:spPr>
        <p:txBody>
          <a:bodyPr wrap="none" anchor="ctr"/>
          <a:lstStyle/>
          <a:p>
            <a:pPr algn="ctr"/>
            <a:r>
              <a:rPr lang="en-US" sz="1400"/>
              <a:t>VEGF</a:t>
            </a:r>
          </a:p>
        </p:txBody>
      </p:sp>
      <p:sp>
        <p:nvSpPr>
          <p:cNvPr id="73756" name="Line 28"/>
          <p:cNvSpPr>
            <a:spLocks noChangeShapeType="1"/>
          </p:cNvSpPr>
          <p:nvPr/>
        </p:nvSpPr>
        <p:spPr bwMode="auto">
          <a:xfrm>
            <a:off x="3657600" y="2895600"/>
            <a:ext cx="60960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3757" name="Line 29"/>
          <p:cNvSpPr>
            <a:spLocks noChangeShapeType="1"/>
          </p:cNvSpPr>
          <p:nvPr/>
        </p:nvSpPr>
        <p:spPr bwMode="auto">
          <a:xfrm flipH="1">
            <a:off x="1981200" y="2895600"/>
            <a:ext cx="60960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3758" name="Line 30"/>
          <p:cNvSpPr>
            <a:spLocks noChangeShapeType="1"/>
          </p:cNvSpPr>
          <p:nvPr/>
        </p:nvSpPr>
        <p:spPr bwMode="auto">
          <a:xfrm>
            <a:off x="0" y="4495800"/>
            <a:ext cx="9144000" cy="0"/>
          </a:xfrm>
          <a:prstGeom prst="line">
            <a:avLst/>
          </a:prstGeom>
          <a:noFill/>
          <a:ln w="73025" cmpd="dbl">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759" name="Rectangle 31"/>
          <p:cNvSpPr>
            <a:spLocks noGrp="1" noChangeArrowheads="1"/>
          </p:cNvSpPr>
          <p:nvPr>
            <p:ph type="title"/>
          </p:nvPr>
        </p:nvSpPr>
        <p:spPr>
          <a:xfrm>
            <a:off x="457200" y="304800"/>
            <a:ext cx="8229600" cy="838200"/>
          </a:xfrm>
        </p:spPr>
        <p:txBody>
          <a:bodyPr/>
          <a:lstStyle/>
          <a:p>
            <a:pPr eaLnBrk="1" hangingPunct="1"/>
            <a:r>
              <a:rPr lang="en-US" dirty="0" smtClean="0"/>
              <a:t>VEGF family signaling pathways</a:t>
            </a:r>
          </a:p>
        </p:txBody>
      </p:sp>
      <p:sp>
        <p:nvSpPr>
          <p:cNvPr id="73760" name="Oval 32"/>
          <p:cNvSpPr>
            <a:spLocks noChangeArrowheads="1"/>
          </p:cNvSpPr>
          <p:nvPr/>
        </p:nvSpPr>
        <p:spPr bwMode="auto">
          <a:xfrm>
            <a:off x="4572000" y="4191000"/>
            <a:ext cx="228600" cy="152400"/>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73761" name="Oval 33"/>
          <p:cNvSpPr>
            <a:spLocks noChangeArrowheads="1"/>
          </p:cNvSpPr>
          <p:nvPr/>
        </p:nvSpPr>
        <p:spPr bwMode="auto">
          <a:xfrm>
            <a:off x="4572000" y="4038600"/>
            <a:ext cx="228600" cy="152400"/>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73762" name="Oval 34"/>
          <p:cNvSpPr>
            <a:spLocks noChangeArrowheads="1"/>
          </p:cNvSpPr>
          <p:nvPr/>
        </p:nvSpPr>
        <p:spPr bwMode="auto">
          <a:xfrm>
            <a:off x="4572000" y="3886200"/>
            <a:ext cx="228600" cy="152400"/>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73763" name="Oval 35"/>
          <p:cNvSpPr>
            <a:spLocks noChangeArrowheads="1"/>
          </p:cNvSpPr>
          <p:nvPr/>
        </p:nvSpPr>
        <p:spPr bwMode="auto">
          <a:xfrm>
            <a:off x="4572000" y="3733800"/>
            <a:ext cx="228600" cy="152400"/>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73764" name="Oval 36"/>
          <p:cNvSpPr>
            <a:spLocks noChangeArrowheads="1"/>
          </p:cNvSpPr>
          <p:nvPr/>
        </p:nvSpPr>
        <p:spPr bwMode="auto">
          <a:xfrm>
            <a:off x="4572000" y="3581400"/>
            <a:ext cx="228600" cy="152400"/>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73765" name="Oval 37"/>
          <p:cNvSpPr>
            <a:spLocks noChangeArrowheads="1"/>
          </p:cNvSpPr>
          <p:nvPr/>
        </p:nvSpPr>
        <p:spPr bwMode="auto">
          <a:xfrm>
            <a:off x="4572000" y="3429000"/>
            <a:ext cx="228600" cy="152400"/>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73766" name="Oval 38"/>
          <p:cNvSpPr>
            <a:spLocks noChangeArrowheads="1"/>
          </p:cNvSpPr>
          <p:nvPr/>
        </p:nvSpPr>
        <p:spPr bwMode="auto">
          <a:xfrm>
            <a:off x="4572000" y="3276600"/>
            <a:ext cx="228600" cy="152400"/>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73767" name="Rectangle 39"/>
          <p:cNvSpPr>
            <a:spLocks noChangeArrowheads="1"/>
          </p:cNvSpPr>
          <p:nvPr/>
        </p:nvSpPr>
        <p:spPr bwMode="auto">
          <a:xfrm>
            <a:off x="4648200" y="4648200"/>
            <a:ext cx="76200" cy="304800"/>
          </a:xfrm>
          <a:prstGeom prst="rect">
            <a:avLst/>
          </a:prstGeom>
          <a:solidFill>
            <a:srgbClr val="339966"/>
          </a:solidFill>
          <a:ln w="9525">
            <a:solidFill>
              <a:schemeClr val="tx1"/>
            </a:solidFill>
            <a:miter lim="800000"/>
            <a:headEnd/>
            <a:tailEnd/>
          </a:ln>
        </p:spPr>
        <p:txBody>
          <a:bodyPr wrap="none" anchor="ctr"/>
          <a:lstStyle/>
          <a:p>
            <a:endParaRPr lang="en-US"/>
          </a:p>
        </p:txBody>
      </p:sp>
      <p:sp>
        <p:nvSpPr>
          <p:cNvPr id="73768" name="Rectangle 40"/>
          <p:cNvSpPr>
            <a:spLocks noChangeArrowheads="1"/>
          </p:cNvSpPr>
          <p:nvPr/>
        </p:nvSpPr>
        <p:spPr bwMode="auto">
          <a:xfrm>
            <a:off x="4648200" y="5029200"/>
            <a:ext cx="76200" cy="304800"/>
          </a:xfrm>
          <a:prstGeom prst="rect">
            <a:avLst/>
          </a:prstGeom>
          <a:solidFill>
            <a:srgbClr val="339966"/>
          </a:solidFill>
          <a:ln w="9525">
            <a:solidFill>
              <a:schemeClr val="tx1"/>
            </a:solidFill>
            <a:miter lim="800000"/>
            <a:headEnd/>
            <a:tailEnd/>
          </a:ln>
        </p:spPr>
        <p:txBody>
          <a:bodyPr wrap="none" anchor="ctr"/>
          <a:lstStyle/>
          <a:p>
            <a:endParaRPr lang="en-US"/>
          </a:p>
        </p:txBody>
      </p:sp>
      <p:sp>
        <p:nvSpPr>
          <p:cNvPr id="73769" name="Line 41"/>
          <p:cNvSpPr>
            <a:spLocks noChangeShapeType="1"/>
          </p:cNvSpPr>
          <p:nvPr/>
        </p:nvSpPr>
        <p:spPr bwMode="auto">
          <a:xfrm flipV="1">
            <a:off x="4686300" y="4343400"/>
            <a:ext cx="0" cy="1143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770" name="Text Box 42"/>
          <p:cNvSpPr txBox="1">
            <a:spLocks noChangeArrowheads="1"/>
          </p:cNvSpPr>
          <p:nvPr/>
        </p:nvSpPr>
        <p:spPr bwMode="auto">
          <a:xfrm>
            <a:off x="6248400" y="5867400"/>
            <a:ext cx="2895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dirty="0"/>
              <a:t>Adapted from Nilsson and </a:t>
            </a:r>
            <a:r>
              <a:rPr lang="en-US" dirty="0" err="1"/>
              <a:t>Heymach</a:t>
            </a:r>
            <a:r>
              <a:rPr lang="en-US" dirty="0"/>
              <a:t>, J Thor </a:t>
            </a:r>
            <a:r>
              <a:rPr lang="en-US" dirty="0" err="1"/>
              <a:t>Oncol</a:t>
            </a:r>
            <a:r>
              <a:rPr lang="en-US" dirty="0"/>
              <a:t> 2006 Oct;1(8):768-70 </a:t>
            </a:r>
          </a:p>
        </p:txBody>
      </p:sp>
      <p:sp>
        <p:nvSpPr>
          <p:cNvPr id="73771" name="Text Box 43"/>
          <p:cNvSpPr txBox="1">
            <a:spLocks noChangeArrowheads="1"/>
          </p:cNvSpPr>
          <p:nvPr/>
        </p:nvSpPr>
        <p:spPr bwMode="auto">
          <a:xfrm>
            <a:off x="3717925" y="6238875"/>
            <a:ext cx="1997075" cy="466725"/>
          </a:xfrm>
          <a:prstGeom prst="rect">
            <a:avLst/>
          </a:prstGeom>
          <a:solidFill>
            <a:srgbClr val="FF0000"/>
          </a:solidFill>
          <a:ln w="9525">
            <a:solidFill>
              <a:schemeClr val="tx1"/>
            </a:solidFill>
            <a:miter lim="800000"/>
            <a:headEnd/>
            <a:tailEnd/>
          </a:ln>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2400"/>
              <a:t>VEGFR TKIs</a:t>
            </a:r>
          </a:p>
        </p:txBody>
      </p:sp>
      <p:sp>
        <p:nvSpPr>
          <p:cNvPr id="73772" name="Line 44"/>
          <p:cNvSpPr>
            <a:spLocks noChangeShapeType="1"/>
          </p:cNvSpPr>
          <p:nvPr/>
        </p:nvSpPr>
        <p:spPr bwMode="auto">
          <a:xfrm flipV="1">
            <a:off x="5867400" y="5410200"/>
            <a:ext cx="1066800" cy="609600"/>
          </a:xfrm>
          <a:prstGeom prst="line">
            <a:avLst/>
          </a:prstGeom>
          <a:noFill/>
          <a:ln w="635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3773" name="Line 45"/>
          <p:cNvSpPr>
            <a:spLocks noChangeShapeType="1"/>
          </p:cNvSpPr>
          <p:nvPr/>
        </p:nvSpPr>
        <p:spPr bwMode="auto">
          <a:xfrm flipV="1">
            <a:off x="4686300" y="5600700"/>
            <a:ext cx="0" cy="533400"/>
          </a:xfrm>
          <a:prstGeom prst="line">
            <a:avLst/>
          </a:prstGeom>
          <a:noFill/>
          <a:ln w="635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3774" name="Line 46"/>
          <p:cNvSpPr>
            <a:spLocks noChangeShapeType="1"/>
          </p:cNvSpPr>
          <p:nvPr/>
        </p:nvSpPr>
        <p:spPr bwMode="auto">
          <a:xfrm flipH="1" flipV="1">
            <a:off x="2362200" y="5410200"/>
            <a:ext cx="1066800" cy="609600"/>
          </a:xfrm>
          <a:prstGeom prst="line">
            <a:avLst/>
          </a:prstGeom>
          <a:noFill/>
          <a:ln w="635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3775" name="Text Box 47"/>
          <p:cNvSpPr txBox="1">
            <a:spLocks noChangeArrowheads="1"/>
          </p:cNvSpPr>
          <p:nvPr/>
        </p:nvSpPr>
        <p:spPr bwMode="auto">
          <a:xfrm>
            <a:off x="2743200" y="1600200"/>
            <a:ext cx="762000" cy="466725"/>
          </a:xfrm>
          <a:prstGeom prst="rect">
            <a:avLst/>
          </a:prstGeom>
          <a:solidFill>
            <a:srgbClr val="FF0000"/>
          </a:solidFill>
          <a:ln w="9525">
            <a:solidFill>
              <a:schemeClr val="tx1"/>
            </a:solidFill>
            <a:miter lim="800000"/>
            <a:headEnd/>
            <a:tailEnd/>
          </a:ln>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2400"/>
              <a:t>Bev</a:t>
            </a:r>
          </a:p>
        </p:txBody>
      </p:sp>
      <p:sp>
        <p:nvSpPr>
          <p:cNvPr id="73776" name="Line 48"/>
          <p:cNvSpPr>
            <a:spLocks noChangeShapeType="1"/>
          </p:cNvSpPr>
          <p:nvPr/>
        </p:nvSpPr>
        <p:spPr bwMode="auto">
          <a:xfrm flipH="1">
            <a:off x="3200400" y="2133600"/>
            <a:ext cx="0" cy="381000"/>
          </a:xfrm>
          <a:prstGeom prst="line">
            <a:avLst/>
          </a:prstGeom>
          <a:noFill/>
          <a:ln w="635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3777" name="Text Box 49"/>
          <p:cNvSpPr txBox="1">
            <a:spLocks noChangeArrowheads="1"/>
          </p:cNvSpPr>
          <p:nvPr/>
        </p:nvSpPr>
        <p:spPr bwMode="auto">
          <a:xfrm>
            <a:off x="1219200" y="1600200"/>
            <a:ext cx="1295400" cy="376238"/>
          </a:xfrm>
          <a:prstGeom prst="rect">
            <a:avLst/>
          </a:prstGeom>
          <a:solidFill>
            <a:srgbClr val="FF0000"/>
          </a:solidFill>
          <a:ln w="9525">
            <a:solidFill>
              <a:schemeClr val="tx1"/>
            </a:solidFill>
            <a:miter lim="800000"/>
            <a:headEnd/>
            <a:tailEnd/>
          </a:ln>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1800" dirty="0" err="1" smtClean="0"/>
              <a:t>Aflibercept</a:t>
            </a:r>
            <a:endParaRPr lang="en-US" sz="1800" dirty="0"/>
          </a:p>
        </p:txBody>
      </p:sp>
      <p:sp>
        <p:nvSpPr>
          <p:cNvPr id="73778" name="Line 50"/>
          <p:cNvSpPr>
            <a:spLocks noChangeShapeType="1"/>
          </p:cNvSpPr>
          <p:nvPr/>
        </p:nvSpPr>
        <p:spPr bwMode="auto">
          <a:xfrm>
            <a:off x="2057400" y="2057400"/>
            <a:ext cx="533400" cy="381000"/>
          </a:xfrm>
          <a:prstGeom prst="line">
            <a:avLst/>
          </a:prstGeom>
          <a:noFill/>
          <a:ln w="635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3779" name="Line 51"/>
          <p:cNvSpPr>
            <a:spLocks noChangeShapeType="1"/>
          </p:cNvSpPr>
          <p:nvPr/>
        </p:nvSpPr>
        <p:spPr bwMode="auto">
          <a:xfrm flipH="1">
            <a:off x="1314450" y="2095500"/>
            <a:ext cx="533400" cy="304800"/>
          </a:xfrm>
          <a:prstGeom prst="line">
            <a:avLst/>
          </a:prstGeom>
          <a:noFill/>
          <a:ln w="635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3780" name="Text Box 52"/>
          <p:cNvSpPr txBox="1">
            <a:spLocks noChangeArrowheads="1"/>
          </p:cNvSpPr>
          <p:nvPr/>
        </p:nvSpPr>
        <p:spPr bwMode="auto">
          <a:xfrm>
            <a:off x="38100" y="3581400"/>
            <a:ext cx="1295400" cy="376238"/>
          </a:xfrm>
          <a:prstGeom prst="rect">
            <a:avLst/>
          </a:prstGeom>
          <a:solidFill>
            <a:srgbClr val="FF0000"/>
          </a:solidFill>
          <a:ln w="9525">
            <a:solidFill>
              <a:schemeClr val="tx1"/>
            </a:solidFill>
            <a:miter lim="800000"/>
            <a:headEnd/>
            <a:tailEnd/>
          </a:ln>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1800"/>
              <a:t>IMG-18F1</a:t>
            </a:r>
          </a:p>
        </p:txBody>
      </p:sp>
      <p:sp>
        <p:nvSpPr>
          <p:cNvPr id="73781" name="Line 53"/>
          <p:cNvSpPr>
            <a:spLocks noChangeShapeType="1"/>
          </p:cNvSpPr>
          <p:nvPr/>
        </p:nvSpPr>
        <p:spPr bwMode="auto">
          <a:xfrm>
            <a:off x="1371600" y="3733800"/>
            <a:ext cx="228600" cy="0"/>
          </a:xfrm>
          <a:prstGeom prst="line">
            <a:avLst/>
          </a:prstGeom>
          <a:noFill/>
          <a:ln w="635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3782" name="Text Box 54"/>
          <p:cNvSpPr txBox="1">
            <a:spLocks noChangeArrowheads="1"/>
          </p:cNvSpPr>
          <p:nvPr/>
        </p:nvSpPr>
        <p:spPr bwMode="auto">
          <a:xfrm>
            <a:off x="5448300" y="3167063"/>
            <a:ext cx="1790700" cy="369332"/>
          </a:xfrm>
          <a:prstGeom prst="rect">
            <a:avLst/>
          </a:prstGeom>
          <a:solidFill>
            <a:srgbClr val="FF0000"/>
          </a:solidFill>
          <a:ln w="9525">
            <a:solidFill>
              <a:schemeClr val="tx1"/>
            </a:solidFill>
            <a:miter lim="800000"/>
            <a:headEnd/>
            <a:tailEnd/>
          </a:ln>
        </p:spPr>
        <p:txBody>
          <a:bodyPr wrap="square">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1800" dirty="0" err="1" smtClean="0"/>
              <a:t>Ramucirumab</a:t>
            </a:r>
            <a:endParaRPr lang="en-US" sz="1800" dirty="0"/>
          </a:p>
        </p:txBody>
      </p:sp>
      <p:sp>
        <p:nvSpPr>
          <p:cNvPr id="73783" name="Line 55"/>
          <p:cNvSpPr>
            <a:spLocks noChangeShapeType="1"/>
          </p:cNvSpPr>
          <p:nvPr/>
        </p:nvSpPr>
        <p:spPr bwMode="auto">
          <a:xfrm flipH="1">
            <a:off x="4953000" y="2971800"/>
            <a:ext cx="381000" cy="228600"/>
          </a:xfrm>
          <a:prstGeom prst="line">
            <a:avLst/>
          </a:prstGeom>
          <a:noFill/>
          <a:ln w="635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3784" name="Text Box 56"/>
          <p:cNvSpPr txBox="1">
            <a:spLocks noChangeArrowheads="1"/>
          </p:cNvSpPr>
          <p:nvPr/>
        </p:nvSpPr>
        <p:spPr bwMode="auto">
          <a:xfrm>
            <a:off x="5448300" y="2401888"/>
            <a:ext cx="1295400" cy="650875"/>
          </a:xfrm>
          <a:prstGeom prst="rect">
            <a:avLst/>
          </a:prstGeom>
          <a:solidFill>
            <a:srgbClr val="FF0000"/>
          </a:solidFill>
          <a:ln w="9525">
            <a:solidFill>
              <a:schemeClr val="tx1"/>
            </a:solidFill>
            <a:miter lim="800000"/>
            <a:headEnd/>
            <a:tailEnd/>
          </a:ln>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1800"/>
              <a:t>CT-322 (Adnectin)</a:t>
            </a:r>
          </a:p>
        </p:txBody>
      </p:sp>
      <p:sp>
        <p:nvSpPr>
          <p:cNvPr id="73785" name="Line 57"/>
          <p:cNvSpPr>
            <a:spLocks noChangeShapeType="1"/>
          </p:cNvSpPr>
          <p:nvPr/>
        </p:nvSpPr>
        <p:spPr bwMode="auto">
          <a:xfrm flipH="1">
            <a:off x="4953000" y="3429000"/>
            <a:ext cx="381000" cy="0"/>
          </a:xfrm>
          <a:prstGeom prst="line">
            <a:avLst/>
          </a:prstGeom>
          <a:noFill/>
          <a:ln w="635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86749478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err="1" smtClean="0"/>
              <a:t>Aflibercept</a:t>
            </a:r>
            <a:r>
              <a:rPr lang="en-US" sz="2800" dirty="0" smtClean="0"/>
              <a:t> </a:t>
            </a:r>
            <a:r>
              <a:rPr lang="en-US" sz="2800" dirty="0"/>
              <a:t>e</a:t>
            </a:r>
            <a:r>
              <a:rPr lang="en-US" sz="2800" dirty="0" smtClean="0"/>
              <a:t>xtends PFS, not OS in combination with </a:t>
            </a:r>
            <a:r>
              <a:rPr lang="en-US" sz="2800" dirty="0" err="1" smtClean="0"/>
              <a:t>docetaxel</a:t>
            </a:r>
            <a:r>
              <a:rPr lang="en-US" sz="2800" dirty="0" smtClean="0"/>
              <a:t> for second-line therapy in NSCLC </a:t>
            </a:r>
            <a:endParaRPr lang="en-US" sz="2800" dirty="0"/>
          </a:p>
        </p:txBody>
      </p:sp>
      <p:sp>
        <p:nvSpPr>
          <p:cNvPr id="5" name="TextBox 4"/>
          <p:cNvSpPr txBox="1"/>
          <p:nvPr/>
        </p:nvSpPr>
        <p:spPr>
          <a:xfrm>
            <a:off x="6933107" y="6161315"/>
            <a:ext cx="2045753" cy="307777"/>
          </a:xfrm>
          <a:prstGeom prst="rect">
            <a:avLst/>
          </a:prstGeom>
          <a:noFill/>
        </p:spPr>
        <p:txBody>
          <a:bodyPr wrap="none" rtlCol="0">
            <a:spAutoFit/>
          </a:bodyPr>
          <a:lstStyle/>
          <a:p>
            <a:pPr fontAlgn="base">
              <a:spcBef>
                <a:spcPct val="0"/>
              </a:spcBef>
              <a:spcAft>
                <a:spcPct val="0"/>
              </a:spcAft>
            </a:pPr>
            <a:r>
              <a:rPr lang="en-US" sz="1400" dirty="0" err="1">
                <a:solidFill>
                  <a:srgbClr val="000000"/>
                </a:solidFill>
              </a:rPr>
              <a:t>Ramlau</a:t>
            </a:r>
            <a:r>
              <a:rPr lang="en-US" sz="1400" dirty="0">
                <a:solidFill>
                  <a:srgbClr val="000000"/>
                </a:solidFill>
              </a:rPr>
              <a:t> et al JCO 2012</a:t>
            </a:r>
          </a:p>
        </p:txBody>
      </p:sp>
      <p:sp>
        <p:nvSpPr>
          <p:cNvPr id="3" name="TextBox 2"/>
          <p:cNvSpPr txBox="1"/>
          <p:nvPr/>
        </p:nvSpPr>
        <p:spPr>
          <a:xfrm>
            <a:off x="533400" y="2709208"/>
            <a:ext cx="4191000" cy="1938992"/>
          </a:xfrm>
          <a:prstGeom prst="rect">
            <a:avLst/>
          </a:prstGeom>
          <a:noFill/>
        </p:spPr>
        <p:txBody>
          <a:bodyPr wrap="square" rtlCol="0">
            <a:spAutoFit/>
          </a:bodyPr>
          <a:lstStyle/>
          <a:p>
            <a:r>
              <a:rPr lang="en-US" sz="2000" b="1" dirty="0"/>
              <a:t>Median overall survival</a:t>
            </a:r>
          </a:p>
          <a:p>
            <a:pPr marL="342900" indent="-342900">
              <a:buFont typeface="Arial"/>
              <a:buChar char="•"/>
            </a:pPr>
            <a:r>
              <a:rPr lang="en-US" sz="2000" dirty="0" err="1"/>
              <a:t>Aflibercept</a:t>
            </a:r>
            <a:r>
              <a:rPr lang="en-US" sz="2000" dirty="0"/>
              <a:t>, 10.1 months</a:t>
            </a:r>
          </a:p>
          <a:p>
            <a:pPr marL="342900" indent="-342900">
              <a:buFont typeface="Arial"/>
              <a:buChar char="•"/>
            </a:pPr>
            <a:r>
              <a:rPr lang="en-US" sz="2000" dirty="0"/>
              <a:t>Placebo, 10.4 months</a:t>
            </a:r>
          </a:p>
          <a:p>
            <a:pPr marL="342900" indent="-342900">
              <a:buFont typeface="Arial"/>
              <a:buChar char="•"/>
            </a:pPr>
            <a:r>
              <a:rPr lang="hr-HR" sz="2000" dirty="0" smtClean="0"/>
              <a:t>Hazard </a:t>
            </a:r>
            <a:r>
              <a:rPr lang="hr-HR" sz="2000" dirty="0"/>
              <a:t>ratio = 1.01 </a:t>
            </a:r>
            <a:r>
              <a:rPr lang="hr-HR" sz="2000" dirty="0" smtClean="0"/>
              <a:t/>
            </a:r>
            <a:br>
              <a:rPr lang="hr-HR" sz="2000" dirty="0" smtClean="0"/>
            </a:br>
            <a:r>
              <a:rPr lang="hr-HR" sz="2000" dirty="0" smtClean="0"/>
              <a:t>(</a:t>
            </a:r>
            <a:r>
              <a:rPr lang="hr-HR" sz="2000" dirty="0"/>
              <a:t>95% CI, 0.87-1.17)</a:t>
            </a:r>
          </a:p>
          <a:p>
            <a:pPr marL="342900" indent="-342900">
              <a:buFont typeface="Arial"/>
              <a:buChar char="•"/>
            </a:pPr>
            <a:r>
              <a:rPr lang="en-US" sz="2000" dirty="0" smtClean="0"/>
              <a:t>Stratified </a:t>
            </a:r>
            <a:r>
              <a:rPr lang="en-US" sz="2000" dirty="0"/>
              <a:t>log-rank </a:t>
            </a:r>
            <a:r>
              <a:rPr lang="en-US" sz="2000" i="1" dirty="0"/>
              <a:t>p</a:t>
            </a:r>
            <a:r>
              <a:rPr lang="en-US" sz="2000" dirty="0"/>
              <a:t> = </a:t>
            </a:r>
            <a:r>
              <a:rPr lang="en-US" sz="2000" dirty="0" smtClean="0"/>
              <a:t>0.90</a:t>
            </a:r>
            <a:endParaRPr lang="en-US" sz="2000" dirty="0"/>
          </a:p>
        </p:txBody>
      </p:sp>
      <p:sp>
        <p:nvSpPr>
          <p:cNvPr id="7" name="TextBox 6"/>
          <p:cNvSpPr txBox="1"/>
          <p:nvPr/>
        </p:nvSpPr>
        <p:spPr>
          <a:xfrm>
            <a:off x="4724400" y="2709208"/>
            <a:ext cx="4279900" cy="1938992"/>
          </a:xfrm>
          <a:prstGeom prst="rect">
            <a:avLst/>
          </a:prstGeom>
          <a:noFill/>
        </p:spPr>
        <p:txBody>
          <a:bodyPr wrap="square" rtlCol="0">
            <a:spAutoFit/>
          </a:bodyPr>
          <a:lstStyle/>
          <a:p>
            <a:r>
              <a:rPr lang="en-US" sz="2000" b="1" dirty="0"/>
              <a:t>Median progression-free survival</a:t>
            </a:r>
          </a:p>
          <a:p>
            <a:pPr marL="342900" indent="-342900">
              <a:buFont typeface="Arial"/>
              <a:buChar char="•"/>
            </a:pPr>
            <a:r>
              <a:rPr lang="en-US" sz="2000" dirty="0" err="1"/>
              <a:t>Aflibercept</a:t>
            </a:r>
            <a:r>
              <a:rPr lang="en-US" sz="2000" dirty="0"/>
              <a:t>, 5.2 months</a:t>
            </a:r>
          </a:p>
          <a:p>
            <a:pPr marL="342900" indent="-342900">
              <a:buFont typeface="Arial"/>
              <a:buChar char="•"/>
            </a:pPr>
            <a:r>
              <a:rPr lang="en-US" sz="2000" dirty="0"/>
              <a:t>Placebo, 4.1 months</a:t>
            </a:r>
          </a:p>
          <a:p>
            <a:pPr marL="342900" indent="-342900">
              <a:buFont typeface="Arial"/>
              <a:buChar char="•"/>
            </a:pPr>
            <a:r>
              <a:rPr lang="hr-HR" sz="2000" dirty="0" smtClean="0"/>
              <a:t>Hazard </a:t>
            </a:r>
            <a:r>
              <a:rPr lang="hr-HR" sz="2000" dirty="0"/>
              <a:t>ratio = 0.82 </a:t>
            </a:r>
            <a:r>
              <a:rPr lang="hr-HR" sz="2000" dirty="0" smtClean="0"/>
              <a:t/>
            </a:r>
            <a:br>
              <a:rPr lang="hr-HR" sz="2000" dirty="0" smtClean="0"/>
            </a:br>
            <a:r>
              <a:rPr lang="hr-HR" sz="2000" dirty="0" smtClean="0"/>
              <a:t>(</a:t>
            </a:r>
            <a:r>
              <a:rPr lang="hr-HR" sz="2000" dirty="0"/>
              <a:t>95% CI, 0.72-0.94</a:t>
            </a:r>
            <a:r>
              <a:rPr lang="hr-HR" sz="2000" dirty="0" smtClean="0"/>
              <a:t>)</a:t>
            </a:r>
          </a:p>
          <a:p>
            <a:pPr marL="342900" indent="-342900">
              <a:buFont typeface="Arial"/>
              <a:buChar char="•"/>
            </a:pPr>
            <a:r>
              <a:rPr lang="hr-HR" sz="2000" i="1" dirty="0" smtClean="0"/>
              <a:t>p</a:t>
            </a:r>
            <a:r>
              <a:rPr lang="hr-HR" sz="2000" dirty="0" smtClean="0"/>
              <a:t> </a:t>
            </a:r>
            <a:r>
              <a:rPr lang="hr-HR" sz="2000" dirty="0"/>
              <a:t>= 0.0035</a:t>
            </a:r>
            <a:endParaRPr lang="en-US" sz="2000" dirty="0"/>
          </a:p>
        </p:txBody>
      </p:sp>
    </p:spTree>
    <p:extLst>
      <p:ext uri="{BB962C8B-B14F-4D97-AF65-F5344CB8AC3E}">
        <p14:creationId xmlns:p14="http://schemas.microsoft.com/office/powerpoint/2010/main" val="368231309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28956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endParaRPr>
          </a:p>
        </p:txBody>
      </p:sp>
      <p:pic>
        <p:nvPicPr>
          <p:cNvPr id="5" name="Picture 4"/>
          <p:cNvPicPr>
            <a:picLocks noChangeAspect="1"/>
          </p:cNvPicPr>
          <p:nvPr/>
        </p:nvPicPr>
        <p:blipFill>
          <a:blip r:embed="rId3" cstate="print"/>
          <a:srcRect/>
          <a:stretch>
            <a:fillRect/>
          </a:stretch>
        </p:blipFill>
        <p:spPr bwMode="auto">
          <a:xfrm>
            <a:off x="201613" y="377825"/>
            <a:ext cx="2533650" cy="2176463"/>
          </a:xfrm>
          <a:prstGeom prst="rect">
            <a:avLst/>
          </a:prstGeom>
          <a:noFill/>
          <a:ln w="25400" cap="sq">
            <a:solidFill>
              <a:srgbClr val="000000"/>
            </a:solidFill>
            <a:miter lim="800000"/>
            <a:headEnd/>
            <a:tailEnd/>
          </a:ln>
          <a:effectLst>
            <a:outerShdw dist="50800" dir="2700000" algn="tl" rotWithShape="0">
              <a:srgbClr val="808080">
                <a:alpha val="39999"/>
              </a:srgbClr>
            </a:outerShdw>
          </a:effectLst>
        </p:spPr>
      </p:pic>
      <p:pic>
        <p:nvPicPr>
          <p:cNvPr id="15364" name="Picture 6" descr="MDACC_Rev_PMS_TC_tag_V.png"/>
          <p:cNvPicPr>
            <a:picLocks noChangeAspect="1"/>
          </p:cNvPicPr>
          <p:nvPr/>
        </p:nvPicPr>
        <p:blipFill>
          <a:blip r:embed="rId4" cstate="print"/>
          <a:srcRect/>
          <a:stretch>
            <a:fillRect/>
          </a:stretch>
        </p:blipFill>
        <p:spPr bwMode="auto">
          <a:xfrm>
            <a:off x="242888" y="5403850"/>
            <a:ext cx="2428875" cy="1185863"/>
          </a:xfrm>
          <a:prstGeom prst="rect">
            <a:avLst/>
          </a:prstGeom>
          <a:noFill/>
          <a:ln w="9525">
            <a:noFill/>
            <a:miter lim="800000"/>
            <a:headEnd/>
            <a:tailEnd/>
          </a:ln>
        </p:spPr>
      </p:pic>
      <p:sp>
        <p:nvSpPr>
          <p:cNvPr id="15365" name="TextBox 6"/>
          <p:cNvSpPr txBox="1">
            <a:spLocks noChangeArrowheads="1"/>
          </p:cNvSpPr>
          <p:nvPr/>
        </p:nvSpPr>
        <p:spPr bwMode="auto">
          <a:xfrm>
            <a:off x="3048000" y="228600"/>
            <a:ext cx="5943600" cy="5201424"/>
          </a:xfrm>
          <a:prstGeom prst="rect">
            <a:avLst/>
          </a:prstGeom>
          <a:noFill/>
          <a:ln w="9525">
            <a:noFill/>
            <a:miter lim="800000"/>
            <a:headEnd/>
            <a:tailEnd/>
          </a:ln>
        </p:spPr>
        <p:txBody>
          <a:bodyPr>
            <a:spAutoFit/>
          </a:bodyPr>
          <a:lstStyle/>
          <a:p>
            <a:pPr algn="ctr"/>
            <a:r>
              <a:rPr lang="en-US" sz="3200" b="1" dirty="0"/>
              <a:t>Next-generation VEGF and EGFR antibodies</a:t>
            </a:r>
          </a:p>
          <a:p>
            <a:pPr algn="ctr"/>
            <a:r>
              <a:rPr lang="en-US" sz="3200" b="1" dirty="0"/>
              <a:t>and </a:t>
            </a:r>
            <a:r>
              <a:rPr lang="en-US" sz="3200" b="1" dirty="0" err="1"/>
              <a:t>multikinase</a:t>
            </a:r>
            <a:r>
              <a:rPr lang="en-US" sz="3200" b="1" dirty="0"/>
              <a:t> inhibitors </a:t>
            </a:r>
            <a:endParaRPr lang="en-US" sz="2800" b="1" dirty="0" smtClean="0">
              <a:solidFill>
                <a:srgbClr val="000000"/>
              </a:solidFill>
              <a:cs typeface="Arial" pitchFamily="34" charset="0"/>
            </a:endParaRPr>
          </a:p>
          <a:p>
            <a:pPr algn="ctr"/>
            <a:endParaRPr lang="en-US" sz="2800" b="1" dirty="0" smtClean="0">
              <a:solidFill>
                <a:srgbClr val="000000"/>
              </a:solidFill>
              <a:cs typeface="Arial" pitchFamily="34" charset="0"/>
            </a:endParaRPr>
          </a:p>
          <a:p>
            <a:pPr algn="ctr"/>
            <a:r>
              <a:rPr lang="en-US" sz="2800" b="1" dirty="0" smtClean="0">
                <a:solidFill>
                  <a:srgbClr val="000000"/>
                </a:solidFill>
                <a:cs typeface="Arial" pitchFamily="34" charset="0"/>
              </a:rPr>
              <a:t>John </a:t>
            </a:r>
            <a:r>
              <a:rPr lang="en-US" sz="2800" b="1" dirty="0">
                <a:solidFill>
                  <a:srgbClr val="000000"/>
                </a:solidFill>
                <a:cs typeface="Arial" pitchFamily="34" charset="0"/>
              </a:rPr>
              <a:t>Heymach, MD, PhD</a:t>
            </a:r>
          </a:p>
          <a:p>
            <a:pPr algn="ctr"/>
            <a:r>
              <a:rPr lang="en-US" sz="2000" dirty="0" smtClean="0">
                <a:solidFill>
                  <a:srgbClr val="000000"/>
                </a:solidFill>
                <a:cs typeface="Arial" pitchFamily="34" charset="0"/>
              </a:rPr>
              <a:t>Chief, Thoracic Medical Oncology</a:t>
            </a:r>
          </a:p>
          <a:p>
            <a:pPr algn="ctr"/>
            <a:r>
              <a:rPr lang="en-US" sz="2000" dirty="0" smtClean="0">
                <a:solidFill>
                  <a:srgbClr val="000000"/>
                </a:solidFill>
                <a:cs typeface="Arial" pitchFamily="34" charset="0"/>
              </a:rPr>
              <a:t>Associate </a:t>
            </a:r>
            <a:r>
              <a:rPr lang="en-US" sz="2000" dirty="0">
                <a:solidFill>
                  <a:srgbClr val="000000"/>
                </a:solidFill>
                <a:cs typeface="Arial" pitchFamily="34" charset="0"/>
              </a:rPr>
              <a:t>Professor</a:t>
            </a:r>
          </a:p>
          <a:p>
            <a:pPr algn="ctr"/>
            <a:r>
              <a:rPr lang="en-US" sz="2000" dirty="0">
                <a:solidFill>
                  <a:srgbClr val="000000"/>
                </a:solidFill>
                <a:cs typeface="Arial" pitchFamily="34" charset="0"/>
              </a:rPr>
              <a:t>Thoracic/Head and Neck Medical Oncology and Cancer Biology</a:t>
            </a:r>
          </a:p>
          <a:p>
            <a:pPr algn="ctr"/>
            <a:endParaRPr lang="en-US" sz="2000" dirty="0">
              <a:solidFill>
                <a:srgbClr val="000000"/>
              </a:solidFill>
              <a:cs typeface="Arial" pitchFamily="34" charset="0"/>
            </a:endParaRPr>
          </a:p>
          <a:p>
            <a:pPr algn="ctr"/>
            <a:r>
              <a:rPr lang="en-US" sz="2000" dirty="0" smtClean="0">
                <a:solidFill>
                  <a:srgbClr val="000000"/>
                </a:solidFill>
                <a:cs typeface="Arial" pitchFamily="34" charset="0"/>
              </a:rPr>
              <a:t>10th Annual Winter Lung Cancer Conference</a:t>
            </a:r>
          </a:p>
          <a:p>
            <a:pPr algn="ctr"/>
            <a:r>
              <a:rPr lang="en-US" sz="2000" dirty="0" smtClean="0">
                <a:solidFill>
                  <a:srgbClr val="000000"/>
                </a:solidFill>
                <a:cs typeface="Arial" pitchFamily="34" charset="0"/>
              </a:rPr>
              <a:t>Hollywood, FL</a:t>
            </a:r>
          </a:p>
          <a:p>
            <a:pPr algn="ctr"/>
            <a:r>
              <a:rPr lang="en-US" sz="2000" dirty="0" smtClean="0">
                <a:solidFill>
                  <a:srgbClr val="000000"/>
                </a:solidFill>
                <a:cs typeface="Arial" pitchFamily="34" charset="0"/>
              </a:rPr>
              <a:t>Feb. 3, 2013</a:t>
            </a:r>
          </a:p>
          <a:p>
            <a:pPr algn="ctr"/>
            <a:endParaRPr lang="en-US" sz="2000" dirty="0" smtClean="0">
              <a:solidFill>
                <a:srgbClr val="000000"/>
              </a:solidFill>
              <a:cs typeface="Arial" pitchFamily="34" charset="0"/>
            </a:endParaRPr>
          </a:p>
        </p:txBody>
      </p:sp>
      <p:cxnSp>
        <p:nvCxnSpPr>
          <p:cNvPr id="10" name="Straight Connector 9"/>
          <p:cNvCxnSpPr/>
          <p:nvPr/>
        </p:nvCxnSpPr>
        <p:spPr>
          <a:xfrm rot="5400000">
            <a:off x="-533400" y="3429000"/>
            <a:ext cx="6858000" cy="0"/>
          </a:xfrm>
          <a:prstGeom prst="line">
            <a:avLst/>
          </a:prstGeom>
          <a:ln w="38100">
            <a:solidFill>
              <a:srgbClr val="FF0000"/>
            </a:solidFill>
          </a:ln>
        </p:spPr>
        <p:style>
          <a:lnRef idx="1">
            <a:schemeClr val="dk1"/>
          </a:lnRef>
          <a:fillRef idx="0">
            <a:schemeClr val="dk1"/>
          </a:fillRef>
          <a:effectRef idx="0">
            <a:schemeClr val="dk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Ramucirumab</a:t>
            </a:r>
            <a:endParaRPr lang="en-US" dirty="0"/>
          </a:p>
        </p:txBody>
      </p:sp>
      <p:sp>
        <p:nvSpPr>
          <p:cNvPr id="3" name="Content Placeholder 2"/>
          <p:cNvSpPr>
            <a:spLocks noGrp="1"/>
          </p:cNvSpPr>
          <p:nvPr>
            <p:ph idx="1"/>
          </p:nvPr>
        </p:nvSpPr>
        <p:spPr/>
        <p:txBody>
          <a:bodyPr/>
          <a:lstStyle/>
          <a:p>
            <a:r>
              <a:rPr lang="en-US" dirty="0" smtClean="0"/>
              <a:t>Monoclonal antibody to VEGFR-2</a:t>
            </a:r>
          </a:p>
          <a:p>
            <a:r>
              <a:rPr lang="en-US" dirty="0" smtClean="0"/>
              <a:t>Ongoing Phase II and III trials in NSCLC</a:t>
            </a:r>
          </a:p>
          <a:p>
            <a:pPr lvl="1"/>
            <a:r>
              <a:rPr lang="en-US" dirty="0" smtClean="0"/>
              <a:t>In combination with </a:t>
            </a:r>
            <a:r>
              <a:rPr lang="en-US" dirty="0" err="1" smtClean="0"/>
              <a:t>docetaxel</a:t>
            </a:r>
            <a:r>
              <a:rPr lang="en-US" dirty="0" smtClean="0"/>
              <a:t>, platinum chemo, or paclitaxel/carboplatin</a:t>
            </a:r>
          </a:p>
          <a:p>
            <a:pPr lvl="1"/>
            <a:r>
              <a:rPr lang="en-US" dirty="0" smtClean="0"/>
              <a:t>Phase II results showed </a:t>
            </a:r>
            <a:r>
              <a:rPr lang="en-US" dirty="0" err="1" smtClean="0"/>
              <a:t>ramucirumab</a:t>
            </a:r>
            <a:r>
              <a:rPr lang="en-US" dirty="0" smtClean="0"/>
              <a:t> in combination with paclitaxel/carboplatin was well-tolerated in NSCLC</a:t>
            </a:r>
          </a:p>
        </p:txBody>
      </p:sp>
      <p:sp>
        <p:nvSpPr>
          <p:cNvPr id="4" name="TextBox 3"/>
          <p:cNvSpPr txBox="1"/>
          <p:nvPr/>
        </p:nvSpPr>
        <p:spPr>
          <a:xfrm>
            <a:off x="5943600" y="6477000"/>
            <a:ext cx="2758256" cy="338554"/>
          </a:xfrm>
          <a:prstGeom prst="rect">
            <a:avLst/>
          </a:prstGeom>
          <a:noFill/>
        </p:spPr>
        <p:txBody>
          <a:bodyPr wrap="none" rtlCol="0">
            <a:spAutoFit/>
          </a:bodyPr>
          <a:lstStyle/>
          <a:p>
            <a:r>
              <a:rPr lang="en-US" sz="1600" dirty="0" err="1" smtClean="0"/>
              <a:t>Spratlin</a:t>
            </a:r>
            <a:r>
              <a:rPr lang="en-US" sz="1600" dirty="0" smtClean="0"/>
              <a:t>, </a:t>
            </a:r>
            <a:r>
              <a:rPr lang="en-US" sz="1600" dirty="0" err="1" smtClean="0"/>
              <a:t>Curr</a:t>
            </a:r>
            <a:r>
              <a:rPr lang="en-US" sz="1600" dirty="0" smtClean="0"/>
              <a:t> </a:t>
            </a:r>
            <a:r>
              <a:rPr lang="en-US" sz="1600" dirty="0" err="1" smtClean="0"/>
              <a:t>Onc</a:t>
            </a:r>
            <a:r>
              <a:rPr lang="en-US" sz="1600" dirty="0" smtClean="0"/>
              <a:t> Rep 2011</a:t>
            </a:r>
            <a:endParaRPr lang="en-US" sz="1600" dirty="0"/>
          </a:p>
        </p:txBody>
      </p:sp>
      <p:sp>
        <p:nvSpPr>
          <p:cNvPr id="5" name="TextBox 4"/>
          <p:cNvSpPr txBox="1"/>
          <p:nvPr/>
        </p:nvSpPr>
        <p:spPr>
          <a:xfrm>
            <a:off x="4648200" y="6138446"/>
            <a:ext cx="4417941" cy="338554"/>
          </a:xfrm>
          <a:prstGeom prst="rect">
            <a:avLst/>
          </a:prstGeom>
          <a:noFill/>
        </p:spPr>
        <p:txBody>
          <a:bodyPr wrap="none" rtlCol="0">
            <a:spAutoFit/>
          </a:bodyPr>
          <a:lstStyle/>
          <a:p>
            <a:r>
              <a:rPr lang="en-US" sz="1600" dirty="0" err="1" smtClean="0"/>
              <a:t>Camidge</a:t>
            </a:r>
            <a:r>
              <a:rPr lang="en-US" sz="1600" dirty="0" smtClean="0"/>
              <a:t> et al, 2010 ASCO </a:t>
            </a:r>
            <a:r>
              <a:rPr lang="en-US" sz="1600" dirty="0" err="1" smtClean="0"/>
              <a:t>Mtg</a:t>
            </a:r>
            <a:r>
              <a:rPr lang="en-US" sz="1600" dirty="0" smtClean="0"/>
              <a:t>, Abstract 7588</a:t>
            </a:r>
            <a:endParaRPr lang="en-US" sz="1600" dirty="0"/>
          </a:p>
        </p:txBody>
      </p:sp>
    </p:spTree>
    <p:extLst>
      <p:ext uri="{BB962C8B-B14F-4D97-AF65-F5344CB8AC3E}">
        <p14:creationId xmlns:p14="http://schemas.microsoft.com/office/powerpoint/2010/main" val="131984837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Final Results of Phase II </a:t>
            </a:r>
            <a:r>
              <a:rPr lang="en-US" sz="3200" dirty="0" err="1" smtClean="0"/>
              <a:t>Ramucirumab</a:t>
            </a:r>
            <a:r>
              <a:rPr lang="en-US" sz="3200" dirty="0" smtClean="0"/>
              <a:t> with Paclitaxel + Carboplatin </a:t>
            </a:r>
            <a:endParaRPr lang="en-US" sz="3200" dirty="0"/>
          </a:p>
        </p:txBody>
      </p:sp>
      <p:sp>
        <p:nvSpPr>
          <p:cNvPr id="3" name="Content Placeholder 2"/>
          <p:cNvSpPr>
            <a:spLocks noGrp="1"/>
          </p:cNvSpPr>
          <p:nvPr>
            <p:ph idx="1"/>
          </p:nvPr>
        </p:nvSpPr>
        <p:spPr/>
        <p:txBody>
          <a:bodyPr/>
          <a:lstStyle/>
          <a:p>
            <a:r>
              <a:rPr lang="en-US" dirty="0" smtClean="0"/>
              <a:t>First Line in Stage IIIB/IV NSCLC</a:t>
            </a:r>
          </a:p>
          <a:p>
            <a:r>
              <a:rPr lang="en-US" dirty="0"/>
              <a:t>RAM </a:t>
            </a:r>
            <a:r>
              <a:rPr lang="en-US" dirty="0" smtClean="0"/>
              <a:t>+ </a:t>
            </a:r>
            <a:r>
              <a:rPr lang="en-US" dirty="0" err="1" smtClean="0"/>
              <a:t>paclitaxel/carboplatin</a:t>
            </a:r>
            <a:r>
              <a:rPr lang="en-US" dirty="0" smtClean="0"/>
              <a:t> </a:t>
            </a:r>
            <a:r>
              <a:rPr lang="en-US" dirty="0"/>
              <a:t>shows promising efficacy </a:t>
            </a:r>
            <a:endParaRPr lang="en-US" dirty="0" smtClean="0"/>
          </a:p>
          <a:p>
            <a:r>
              <a:rPr lang="en-US" dirty="0" smtClean="0"/>
              <a:t>CR</a:t>
            </a:r>
            <a:r>
              <a:rPr lang="en-US" dirty="0"/>
              <a:t> + PR + </a:t>
            </a:r>
            <a:r>
              <a:rPr lang="en-US" dirty="0" smtClean="0"/>
              <a:t>SD reached </a:t>
            </a:r>
            <a:r>
              <a:rPr lang="en-US" dirty="0"/>
              <a:t>90</a:t>
            </a:r>
            <a:r>
              <a:rPr lang="en-US" dirty="0" smtClean="0"/>
              <a:t>%</a:t>
            </a:r>
          </a:p>
          <a:p>
            <a:r>
              <a:rPr lang="en-US" dirty="0" smtClean="0"/>
              <a:t>PFS </a:t>
            </a:r>
            <a:r>
              <a:rPr lang="en-US" dirty="0"/>
              <a:t>rate at 6 m of </a:t>
            </a:r>
            <a:r>
              <a:rPr lang="en-US" dirty="0" smtClean="0"/>
              <a:t>62.5% </a:t>
            </a:r>
          </a:p>
          <a:p>
            <a:r>
              <a:rPr lang="en-US" dirty="0"/>
              <a:t>W</a:t>
            </a:r>
            <a:r>
              <a:rPr lang="en-US" dirty="0" smtClean="0"/>
              <a:t>ell </a:t>
            </a:r>
            <a:r>
              <a:rPr lang="en-US" dirty="0"/>
              <a:t>tolerated by patients with </a:t>
            </a:r>
            <a:r>
              <a:rPr lang="en-US" dirty="0" smtClean="0"/>
              <a:t>NSCLC</a:t>
            </a:r>
            <a:endParaRPr lang="en-US" dirty="0"/>
          </a:p>
        </p:txBody>
      </p:sp>
      <p:sp>
        <p:nvSpPr>
          <p:cNvPr id="4" name="TextBox 3"/>
          <p:cNvSpPr txBox="1"/>
          <p:nvPr/>
        </p:nvSpPr>
        <p:spPr>
          <a:xfrm>
            <a:off x="4343400" y="6172200"/>
            <a:ext cx="4589590" cy="338554"/>
          </a:xfrm>
          <a:prstGeom prst="rect">
            <a:avLst/>
          </a:prstGeom>
          <a:noFill/>
        </p:spPr>
        <p:txBody>
          <a:bodyPr wrap="none" rtlCol="0">
            <a:spAutoFit/>
          </a:bodyPr>
          <a:lstStyle/>
          <a:p>
            <a:r>
              <a:rPr lang="en-US" sz="1600" dirty="0" err="1" smtClean="0"/>
              <a:t>Camidge</a:t>
            </a:r>
            <a:r>
              <a:rPr lang="en-US" sz="1600" dirty="0" smtClean="0"/>
              <a:t> et al, 2012 ESMO </a:t>
            </a:r>
            <a:r>
              <a:rPr lang="en-US" sz="1600" dirty="0" err="1" smtClean="0"/>
              <a:t>Mtg</a:t>
            </a:r>
            <a:r>
              <a:rPr lang="en-US" sz="1600" dirty="0" smtClean="0"/>
              <a:t>, Abstract 1287P</a:t>
            </a:r>
            <a:endParaRPr lang="en-US" sz="1600" dirty="0"/>
          </a:p>
        </p:txBody>
      </p:sp>
    </p:spTree>
    <p:extLst>
      <p:ext uri="{BB962C8B-B14F-4D97-AF65-F5344CB8AC3E}">
        <p14:creationId xmlns:p14="http://schemas.microsoft.com/office/powerpoint/2010/main" val="336409528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6"/>
          <p:cNvSpPr>
            <a:spLocks noGrp="1"/>
          </p:cNvSpPr>
          <p:nvPr>
            <p:ph type="sldNum" sz="quarter" idx="10"/>
          </p:nvPr>
        </p:nvSpPr>
        <p:spPr>
          <a:prstGeom prst="rect">
            <a:avLst/>
          </a:prstGeom>
        </p:spPr>
        <p:txBody>
          <a:bodyPr/>
          <a:lstStyle/>
          <a:p>
            <a:fld id="{D9A0AB4A-4F1A-4286-BB77-35A44690BE89}" type="slidenum">
              <a:rPr lang="en-GB" smtClean="0"/>
              <a:pPr/>
              <a:t>22</a:t>
            </a:fld>
            <a:endParaRPr lang="en-GB" dirty="0"/>
          </a:p>
        </p:txBody>
      </p:sp>
      <p:sp>
        <p:nvSpPr>
          <p:cNvPr id="546817" name="Rectangle 2"/>
          <p:cNvSpPr>
            <a:spLocks noGrp="1" noChangeArrowheads="1"/>
          </p:cNvSpPr>
          <p:nvPr>
            <p:ph type="title"/>
          </p:nvPr>
        </p:nvSpPr>
        <p:spPr>
          <a:xfrm>
            <a:off x="457200" y="152400"/>
            <a:ext cx="8229600" cy="1143000"/>
          </a:xfrm>
        </p:spPr>
        <p:txBody>
          <a:bodyPr/>
          <a:lstStyle/>
          <a:p>
            <a:r>
              <a:rPr lang="en-GB" dirty="0" smtClean="0"/>
              <a:t>Key Phase II studies in advanced NSCLC</a:t>
            </a:r>
            <a:endParaRPr lang="en-GB" dirty="0"/>
          </a:p>
        </p:txBody>
      </p:sp>
      <p:sp>
        <p:nvSpPr>
          <p:cNvPr id="546863" name="Rectangle 53"/>
          <p:cNvSpPr>
            <a:spLocks noChangeArrowheads="1"/>
          </p:cNvSpPr>
          <p:nvPr/>
        </p:nvSpPr>
        <p:spPr bwMode="auto">
          <a:xfrm>
            <a:off x="1476375" y="934554"/>
            <a:ext cx="184731" cy="369332"/>
          </a:xfrm>
          <a:prstGeom prst="rect">
            <a:avLst/>
          </a:prstGeom>
          <a:noFill/>
          <a:ln w="9525">
            <a:noFill/>
            <a:miter lim="800000"/>
            <a:headEnd/>
            <a:tailEnd/>
          </a:ln>
        </p:spPr>
        <p:txBody>
          <a:bodyPr wrap="none">
            <a:spAutoFit/>
          </a:bodyPr>
          <a:lstStyle/>
          <a:p>
            <a:endParaRPr lang="en-GB" sz="1800" dirty="0">
              <a:solidFill>
                <a:schemeClr val="bg1"/>
              </a:solidFill>
            </a:endParaRPr>
          </a:p>
        </p:txBody>
      </p:sp>
      <p:graphicFrame>
        <p:nvGraphicFramePr>
          <p:cNvPr id="10" name="Group 73"/>
          <p:cNvGraphicFramePr>
            <a:graphicFrameLocks noGrp="1"/>
          </p:cNvGraphicFramePr>
          <p:nvPr>
            <p:extLst>
              <p:ext uri="{D42A27DB-BD31-4B8C-83A1-F6EECF244321}">
                <p14:modId xmlns:p14="http://schemas.microsoft.com/office/powerpoint/2010/main" val="171564799"/>
              </p:ext>
            </p:extLst>
          </p:nvPr>
        </p:nvGraphicFramePr>
        <p:xfrm>
          <a:off x="808038" y="1863725"/>
          <a:ext cx="7548562" cy="4023360"/>
        </p:xfrm>
        <a:graphic>
          <a:graphicData uri="http://schemas.openxmlformats.org/drawingml/2006/table">
            <a:tbl>
              <a:tblPr/>
              <a:tblGrid>
                <a:gridCol w="1249362"/>
                <a:gridCol w="1143000"/>
                <a:gridCol w="2057400"/>
                <a:gridCol w="838200"/>
                <a:gridCol w="1140179"/>
                <a:gridCol w="1120421"/>
              </a:tblGrid>
              <a:tr h="36811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smtClean="0">
                          <a:ln>
                            <a:noFill/>
                          </a:ln>
                          <a:solidFill>
                            <a:schemeClr val="bg1"/>
                          </a:solidFill>
                          <a:effectLst/>
                          <a:latin typeface="Arial" pitchFamily="34" charset="0"/>
                          <a:cs typeface="Arial" pitchFamily="34" charset="0"/>
                        </a:rPr>
                        <a:t>Trial</a:t>
                      </a:r>
                    </a:p>
                  </a:txBody>
                  <a:tcPr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50000"/>
                      </a:schemeClr>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smtClean="0">
                          <a:ln>
                            <a:noFill/>
                          </a:ln>
                          <a:solidFill>
                            <a:schemeClr val="bg1"/>
                          </a:solidFill>
                          <a:effectLst/>
                          <a:latin typeface="Arial" pitchFamily="34" charset="0"/>
                          <a:cs typeface="Arial" pitchFamily="34" charset="0"/>
                        </a:rPr>
                        <a:t>Therapy line</a:t>
                      </a:r>
                      <a:br>
                        <a:rPr kumimoji="0" lang="en-GB" sz="1200" b="1" i="0" u="none" strike="noStrike" cap="none" normalizeH="0" baseline="0" dirty="0" smtClean="0">
                          <a:ln>
                            <a:noFill/>
                          </a:ln>
                          <a:solidFill>
                            <a:schemeClr val="bg1"/>
                          </a:solidFill>
                          <a:effectLst/>
                          <a:latin typeface="Arial" pitchFamily="34" charset="0"/>
                          <a:cs typeface="Arial" pitchFamily="34" charset="0"/>
                        </a:rPr>
                      </a:br>
                      <a:r>
                        <a:rPr kumimoji="0" lang="en-GB" sz="1200" b="1" i="0" u="none" strike="noStrike" cap="none" normalizeH="0" baseline="0" dirty="0" smtClean="0">
                          <a:ln>
                            <a:noFill/>
                          </a:ln>
                          <a:solidFill>
                            <a:schemeClr val="bg1"/>
                          </a:solidFill>
                          <a:effectLst/>
                          <a:latin typeface="Arial" pitchFamily="34" charset="0"/>
                          <a:cs typeface="Arial" pitchFamily="34" charset="0"/>
                        </a:rPr>
                        <a:t>(patient selection)</a:t>
                      </a:r>
                    </a:p>
                  </a:txBody>
                  <a:tcPr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50000"/>
                      </a:schemeClr>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smtClean="0">
                          <a:ln>
                            <a:noFill/>
                          </a:ln>
                          <a:solidFill>
                            <a:schemeClr val="bg1"/>
                          </a:solidFill>
                          <a:effectLst/>
                          <a:latin typeface="Arial" pitchFamily="34" charset="0"/>
                          <a:cs typeface="Arial" pitchFamily="34" charset="0"/>
                        </a:rPr>
                        <a:t>Regimens</a:t>
                      </a:r>
                    </a:p>
                  </a:txBody>
                  <a:tcPr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50000"/>
                      </a:schemeClr>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smtClean="0">
                          <a:ln>
                            <a:noFill/>
                          </a:ln>
                          <a:solidFill>
                            <a:schemeClr val="bg1"/>
                          </a:solidFill>
                          <a:effectLst/>
                          <a:latin typeface="Arial" pitchFamily="34" charset="0"/>
                          <a:cs typeface="Arial" pitchFamily="34" charset="0"/>
                        </a:rPr>
                        <a:t>Primary</a:t>
                      </a:r>
                      <a:br>
                        <a:rPr kumimoji="0" lang="en-GB" sz="1200" b="1" i="0" u="none" strike="noStrike" cap="none" normalizeH="0" baseline="0" dirty="0" smtClean="0">
                          <a:ln>
                            <a:noFill/>
                          </a:ln>
                          <a:solidFill>
                            <a:schemeClr val="bg1"/>
                          </a:solidFill>
                          <a:effectLst/>
                          <a:latin typeface="Arial" pitchFamily="34" charset="0"/>
                          <a:cs typeface="Arial" pitchFamily="34" charset="0"/>
                        </a:rPr>
                      </a:br>
                      <a:r>
                        <a:rPr kumimoji="0" lang="en-GB" sz="1200" b="1" i="0" u="none" strike="noStrike" cap="none" normalizeH="0" baseline="0" dirty="0" smtClean="0">
                          <a:ln>
                            <a:noFill/>
                          </a:ln>
                          <a:solidFill>
                            <a:schemeClr val="bg1"/>
                          </a:solidFill>
                          <a:effectLst/>
                          <a:latin typeface="Arial" pitchFamily="34" charset="0"/>
                          <a:cs typeface="Arial" pitchFamily="34" charset="0"/>
                        </a:rPr>
                        <a:t>endpoint</a:t>
                      </a:r>
                    </a:p>
                  </a:txBody>
                  <a:tcPr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50000"/>
                      </a:schemeClr>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smtClean="0">
                          <a:ln>
                            <a:noFill/>
                          </a:ln>
                          <a:solidFill>
                            <a:schemeClr val="bg1"/>
                          </a:solidFill>
                          <a:effectLst/>
                          <a:latin typeface="Arial" pitchFamily="34" charset="0"/>
                          <a:cs typeface="Arial" pitchFamily="34" charset="0"/>
                        </a:rPr>
                        <a:t>Secondary</a:t>
                      </a:r>
                      <a:br>
                        <a:rPr kumimoji="0" lang="en-GB" sz="1200" b="1" i="0" u="none" strike="noStrike" cap="none" normalizeH="0" baseline="0" dirty="0" smtClean="0">
                          <a:ln>
                            <a:noFill/>
                          </a:ln>
                          <a:solidFill>
                            <a:schemeClr val="bg1"/>
                          </a:solidFill>
                          <a:effectLst/>
                          <a:latin typeface="Arial" pitchFamily="34" charset="0"/>
                          <a:cs typeface="Arial" pitchFamily="34" charset="0"/>
                        </a:rPr>
                      </a:br>
                      <a:r>
                        <a:rPr kumimoji="0" lang="en-GB" sz="1200" b="1" i="0" u="none" strike="noStrike" cap="none" normalizeH="0" baseline="0" dirty="0" smtClean="0">
                          <a:ln>
                            <a:noFill/>
                          </a:ln>
                          <a:solidFill>
                            <a:schemeClr val="bg1"/>
                          </a:solidFill>
                          <a:effectLst/>
                          <a:latin typeface="Arial" pitchFamily="34" charset="0"/>
                          <a:cs typeface="Arial" pitchFamily="34" charset="0"/>
                        </a:rPr>
                        <a:t>endpoint</a:t>
                      </a:r>
                    </a:p>
                  </a:txBody>
                  <a:tcPr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50000"/>
                      </a:schemeClr>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smtClean="0">
                          <a:ln>
                            <a:noFill/>
                          </a:ln>
                          <a:solidFill>
                            <a:schemeClr val="bg1"/>
                          </a:solidFill>
                          <a:effectLst/>
                          <a:latin typeface="Arial" pitchFamily="34" charset="0"/>
                          <a:cs typeface="Arial" pitchFamily="34" charset="0"/>
                        </a:rPr>
                        <a:t>Outcomes</a:t>
                      </a:r>
                    </a:p>
                  </a:txBody>
                  <a:tcPr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50000"/>
                      </a:schemeClr>
                    </a:solidFill>
                  </a:tcPr>
                </a:tc>
              </a:tr>
              <a:tr h="502920">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0" i="0" u="none" strike="noStrike" kern="1200" cap="none" normalizeH="0" baseline="0" dirty="0" smtClean="0">
                          <a:ln>
                            <a:noFill/>
                          </a:ln>
                          <a:solidFill>
                            <a:schemeClr val="bg1"/>
                          </a:solidFill>
                          <a:effectLst/>
                          <a:latin typeface="Arial" pitchFamily="34" charset="0"/>
                          <a:ea typeface="+mn-ea"/>
                          <a:cs typeface="Arial" pitchFamily="34" charset="0"/>
                        </a:rPr>
                        <a:t>NCT01160744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bg2"/>
                          </a:solidFill>
                          <a:effectLst/>
                          <a:latin typeface="Arial" pitchFamily="34" charset="0"/>
                          <a:cs typeface="Arial" pitchFamily="34" charset="0"/>
                        </a:rPr>
                        <a:t>First-line (recurrent  advanced NSCLC)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200" b="0" i="0" u="none" strike="noStrike" kern="1200" cap="none" normalizeH="0" baseline="0" dirty="0" smtClean="0">
                          <a:ln>
                            <a:noFill/>
                          </a:ln>
                          <a:solidFill>
                            <a:schemeClr val="bg2"/>
                          </a:solidFill>
                          <a:effectLst/>
                          <a:latin typeface="Arial" pitchFamily="34" charset="0"/>
                          <a:ea typeface="+mn-ea"/>
                          <a:cs typeface="Arial" pitchFamily="34" charset="0"/>
                        </a:rPr>
                        <a:t>Ramucirumab + pemetrexed + carboplatin + cisplatin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200" b="0" i="0" u="none" strike="noStrike" kern="1200" cap="none" normalizeH="0" baseline="0" dirty="0" smtClean="0">
                          <a:ln>
                            <a:noFill/>
                          </a:ln>
                          <a:solidFill>
                            <a:schemeClr val="bg2"/>
                          </a:solidFill>
                          <a:effectLst/>
                          <a:latin typeface="Arial" pitchFamily="34" charset="0"/>
                          <a:ea typeface="+mn-ea"/>
                          <a:cs typeface="Arial" pitchFamily="34" charset="0"/>
                        </a:rPr>
                        <a:t>versus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200" b="0" i="0" u="none" strike="noStrike" kern="1200" cap="none" normalizeH="0" baseline="0" dirty="0" smtClean="0">
                          <a:ln>
                            <a:noFill/>
                          </a:ln>
                          <a:solidFill>
                            <a:schemeClr val="bg2"/>
                          </a:solidFill>
                          <a:effectLst/>
                          <a:latin typeface="Arial" pitchFamily="34" charset="0"/>
                          <a:ea typeface="+mn-ea"/>
                          <a:cs typeface="Arial" pitchFamily="34" charset="0"/>
                        </a:rPr>
                        <a:t>Pemetrexed + carboplatin + cisplatin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folHlink"/>
                    </a:solidFill>
                  </a:tcPr>
                </a:tc>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bg2"/>
                          </a:solidFill>
                          <a:effectLst/>
                          <a:latin typeface="Arial" pitchFamily="34" charset="0"/>
                          <a:cs typeface="Arial" pitchFamily="34" charset="0"/>
                          <a:sym typeface="Wingdings 2" pitchFamily="18" charset="2"/>
                        </a:rPr>
                        <a:t>PFS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folHlink"/>
                    </a:solidFill>
                  </a:tcPr>
                </a:tc>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bg2"/>
                          </a:solidFill>
                          <a:effectLst/>
                          <a:latin typeface="Arial" pitchFamily="34" charset="0"/>
                          <a:cs typeface="Arial" pitchFamily="34" charset="0"/>
                        </a:rPr>
                        <a:t>OS</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bg2"/>
                          </a:solidFill>
                          <a:effectLst/>
                          <a:latin typeface="Arial" pitchFamily="34" charset="0"/>
                          <a:cs typeface="Arial" pitchFamily="34" charset="0"/>
                        </a:rPr>
                        <a:t>ORR</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bg2"/>
                          </a:solidFill>
                          <a:effectLst/>
                          <a:latin typeface="Arial" pitchFamily="34" charset="0"/>
                          <a:cs typeface="Arial" pitchFamily="34" charset="0"/>
                        </a:rPr>
                        <a:t>Safety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folHlink"/>
                    </a:solidFill>
                  </a:tcPr>
                </a:tc>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0" i="0" u="none" strike="noStrike" kern="1200" cap="none" normalizeH="0" baseline="0" dirty="0" smtClean="0">
                          <a:ln>
                            <a:noFill/>
                          </a:ln>
                          <a:solidFill>
                            <a:schemeClr val="bg2"/>
                          </a:solidFill>
                          <a:effectLst/>
                          <a:latin typeface="Arial" pitchFamily="34" charset="0"/>
                          <a:ea typeface="+mn-ea"/>
                          <a:cs typeface="Arial" pitchFamily="34" charset="0"/>
                          <a:sym typeface="Wingdings 2" pitchFamily="18" charset="2"/>
                        </a:rPr>
                        <a:t>Estimated primary completion date: June 2012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folHlink"/>
                    </a:solidFill>
                  </a:tcPr>
                </a:tc>
              </a:tr>
              <a:tr h="502920">
                <a:tc vMerge="1">
                  <a:txBody>
                    <a:bodyPr/>
                    <a:lstStyle/>
                    <a:p>
                      <a:endParaRPr lang="en-GB"/>
                    </a:p>
                  </a:txBody>
                  <a:tcPr/>
                </a:tc>
                <a:tc vMerge="1">
                  <a:txBody>
                    <a:bodyPr/>
                    <a:lstStyle/>
                    <a:p>
                      <a:endParaRPr lang="en-GB"/>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200" b="0" i="0" u="none" strike="noStrike" kern="1200" cap="none" normalizeH="0" baseline="0" dirty="0" smtClean="0">
                          <a:ln>
                            <a:noFill/>
                          </a:ln>
                          <a:solidFill>
                            <a:schemeClr val="bg2"/>
                          </a:solidFill>
                          <a:effectLst/>
                          <a:latin typeface="Arial" pitchFamily="34" charset="0"/>
                          <a:ea typeface="+mn-ea"/>
                          <a:cs typeface="Arial" pitchFamily="34" charset="0"/>
                        </a:rPr>
                        <a:t>Ramucirumab + gemcitabine +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200" b="0" i="0" u="none" strike="noStrike" kern="1200" cap="none" normalizeH="0" baseline="0" dirty="0" smtClean="0">
                          <a:ln>
                            <a:noFill/>
                          </a:ln>
                          <a:solidFill>
                            <a:schemeClr val="bg2"/>
                          </a:solidFill>
                          <a:effectLst/>
                          <a:latin typeface="Arial" pitchFamily="34" charset="0"/>
                          <a:ea typeface="+mn-ea"/>
                          <a:cs typeface="Arial" pitchFamily="34" charset="0"/>
                        </a:rPr>
                        <a:t>carboplatin + cisplatin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200" b="0" i="0" u="none" strike="noStrike" kern="1200" cap="none" normalizeH="0" baseline="0" dirty="0" smtClean="0">
                          <a:ln>
                            <a:noFill/>
                          </a:ln>
                          <a:solidFill>
                            <a:schemeClr val="bg2"/>
                          </a:solidFill>
                          <a:effectLst/>
                          <a:latin typeface="Arial" pitchFamily="34" charset="0"/>
                          <a:ea typeface="+mn-ea"/>
                          <a:cs typeface="Arial" pitchFamily="34" charset="0"/>
                        </a:rPr>
                        <a:t>versus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200" b="0" i="0" u="none" strike="noStrike" kern="1200" cap="none" normalizeH="0" baseline="0" dirty="0" smtClean="0">
                          <a:ln>
                            <a:noFill/>
                          </a:ln>
                          <a:solidFill>
                            <a:schemeClr val="bg2"/>
                          </a:solidFill>
                          <a:effectLst/>
                          <a:latin typeface="Arial" pitchFamily="34" charset="0"/>
                          <a:ea typeface="+mn-ea"/>
                          <a:cs typeface="Arial" pitchFamily="34" charset="0"/>
                        </a:rPr>
                        <a:t>Gemcitabine +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200" b="0" i="0" u="none" strike="noStrike" kern="1200" cap="none" normalizeH="0" baseline="0" dirty="0" smtClean="0">
                          <a:ln>
                            <a:noFill/>
                          </a:ln>
                          <a:solidFill>
                            <a:schemeClr val="bg2"/>
                          </a:solidFill>
                          <a:effectLst/>
                          <a:latin typeface="Arial" pitchFamily="34" charset="0"/>
                          <a:ea typeface="+mn-ea"/>
                          <a:cs typeface="Arial" pitchFamily="34" charset="0"/>
                        </a:rPr>
                        <a:t>carboplatin + cisplatin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folHlink"/>
                    </a:solidFill>
                  </a:tcPr>
                </a:tc>
                <a:tc vMerge="1">
                  <a:txBody>
                    <a:bodyPr/>
                    <a:lstStyle/>
                    <a:p>
                      <a:endParaRPr lang="en-GB"/>
                    </a:p>
                  </a:txBody>
                  <a:tcPr/>
                </a:tc>
                <a:tc vMerge="1">
                  <a:txBody>
                    <a:bodyPr/>
                    <a:lstStyle/>
                    <a:p>
                      <a:endParaRPr lang="en-GB"/>
                    </a:p>
                  </a:txBody>
                  <a:tcPr/>
                </a:tc>
                <a:tc vMerge="1">
                  <a:txBody>
                    <a:bodyPr/>
                    <a:lstStyle/>
                    <a:p>
                      <a:endParaRPr lang="en-GB"/>
                    </a:p>
                  </a:txBody>
                  <a:tcPr/>
                </a:tc>
              </a:tr>
              <a:tr h="502920">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200" b="0" i="0" u="none" strike="noStrike" kern="1200" cap="none" normalizeH="0" baseline="0" dirty="0" smtClean="0">
                          <a:ln>
                            <a:noFill/>
                          </a:ln>
                          <a:solidFill>
                            <a:schemeClr val="bg1"/>
                          </a:solidFill>
                          <a:effectLst/>
                          <a:latin typeface="Arial" pitchFamily="34" charset="0"/>
                          <a:ea typeface="+mn-ea"/>
                          <a:cs typeface="Arial" pitchFamily="34" charset="0"/>
                        </a:rPr>
                        <a:t>NCT01168973</a:t>
                      </a:r>
                      <a:r>
                        <a:rPr lang="en-GB" sz="1200" dirty="0" smtClean="0">
                          <a:latin typeface="Arial" pitchFamily="34" charset="0"/>
                          <a:cs typeface="Arial" pitchFamily="34" charset="0"/>
                        </a:rPr>
                        <a:t> </a:t>
                      </a:r>
                      <a:endParaRPr kumimoji="0" lang="en-GB" sz="1200" b="0" i="0" u="none" strike="noStrike" kern="1200" cap="none" normalizeH="0" baseline="0" dirty="0" smtClean="0">
                        <a:ln>
                          <a:noFill/>
                        </a:ln>
                        <a:solidFill>
                          <a:schemeClr val="bg1"/>
                        </a:solidFill>
                        <a:effectLst/>
                        <a:latin typeface="Arial" pitchFamily="34" charset="0"/>
                        <a:ea typeface="+mn-ea"/>
                        <a:cs typeface="Arial"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bg2"/>
                          </a:solidFill>
                          <a:effectLst/>
                          <a:latin typeface="Arial" pitchFamily="34" charset="0"/>
                          <a:cs typeface="Arial" pitchFamily="34" charset="0"/>
                        </a:rPr>
                        <a:t>Second-line  (Stage IV NSCLC)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bg2"/>
                          </a:solidFill>
                          <a:effectLst/>
                          <a:latin typeface="Arial" pitchFamily="34" charset="0"/>
                          <a:cs typeface="Arial" pitchFamily="34" charset="0"/>
                        </a:rPr>
                        <a:t>Ramucirumab + docetaxel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bg2"/>
                          </a:solidFill>
                          <a:effectLst/>
                          <a:latin typeface="Arial" pitchFamily="34" charset="0"/>
                          <a:cs typeface="Arial" pitchFamily="34" charset="0"/>
                          <a:sym typeface="Wingdings 2" pitchFamily="18" charset="2"/>
                        </a:rPr>
                        <a:t>OS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bg2"/>
                          </a:solidFill>
                          <a:effectLst/>
                          <a:latin typeface="Arial" pitchFamily="34" charset="0"/>
                          <a:cs typeface="Arial" pitchFamily="34" charset="0"/>
                        </a:rPr>
                        <a:t>PFS</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bg2"/>
                          </a:solidFill>
                          <a:effectLst/>
                          <a:latin typeface="Arial" pitchFamily="34" charset="0"/>
                          <a:cs typeface="Arial" pitchFamily="34" charset="0"/>
                        </a:rPr>
                        <a:t>ORR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0" i="0" u="none" strike="noStrike" kern="1200" cap="none" normalizeH="0" baseline="0" dirty="0" smtClean="0">
                          <a:ln>
                            <a:noFill/>
                          </a:ln>
                          <a:solidFill>
                            <a:schemeClr val="bg2"/>
                          </a:solidFill>
                          <a:effectLst/>
                          <a:latin typeface="Arial" pitchFamily="34" charset="0"/>
                          <a:ea typeface="+mn-ea"/>
                          <a:cs typeface="Arial" pitchFamily="34" charset="0"/>
                          <a:sym typeface="Wingdings 2" pitchFamily="18" charset="2"/>
                        </a:rPr>
                        <a:t>Estimated primary completion date: June 2014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folHlink"/>
                    </a:solidFill>
                  </a:tcPr>
                </a:tc>
              </a:tr>
            </a:tbl>
          </a:graphicData>
        </a:graphic>
      </p:graphicFrame>
      <p:sp>
        <p:nvSpPr>
          <p:cNvPr id="3" name="TextBox 2"/>
          <p:cNvSpPr txBox="1"/>
          <p:nvPr/>
        </p:nvSpPr>
        <p:spPr>
          <a:xfrm>
            <a:off x="2286000" y="6172200"/>
            <a:ext cx="6475875" cy="517065"/>
          </a:xfrm>
          <a:prstGeom prst="rect">
            <a:avLst/>
          </a:prstGeom>
          <a:noFill/>
        </p:spPr>
        <p:txBody>
          <a:bodyPr wrap="none" rtlCol="0">
            <a:spAutoFit/>
          </a:bodyPr>
          <a:lstStyle/>
          <a:p>
            <a:r>
              <a:rPr lang="en-GB" sz="1200" b="0" dirty="0"/>
              <a:t>NCT01160744: http://clinicaltrials.gov/ct2/show/NCT01160744?term=NCT01160744&amp;rank=1.</a:t>
            </a:r>
          </a:p>
          <a:p>
            <a:pPr eaLnBrk="0" hangingPunct="0">
              <a:spcBef>
                <a:spcPct val="30000"/>
              </a:spcBef>
              <a:defRPr/>
            </a:pPr>
            <a:r>
              <a:rPr lang="en-GB" sz="1200" b="0" dirty="0"/>
              <a:t>NCT01168973: http://clinicaltrials.gov/ct2/show/NCT01168973?term=NCT01168973&amp;rank=1</a:t>
            </a:r>
            <a:r>
              <a:rPr lang="en-GB" sz="1200" b="0" dirty="0" smtClean="0"/>
              <a:t>.</a:t>
            </a:r>
            <a:endParaRPr lang="en-GB" sz="1200" b="0" dirty="0"/>
          </a:p>
        </p:txBody>
      </p:sp>
    </p:spTree>
    <p:extLst>
      <p:ext uri="{BB962C8B-B14F-4D97-AF65-F5344CB8AC3E}">
        <p14:creationId xmlns:p14="http://schemas.microsoft.com/office/powerpoint/2010/main" val="204856615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6800" cy="1143000"/>
          </a:xfrm>
        </p:spPr>
        <p:txBody>
          <a:bodyPr/>
          <a:lstStyle/>
          <a:p>
            <a:r>
              <a:rPr lang="en-US" sz="2800" dirty="0" smtClean="0"/>
              <a:t>Interim Analysis of Phase II Randomized Study of </a:t>
            </a:r>
            <a:r>
              <a:rPr lang="en-US" sz="2800" dirty="0" err="1" smtClean="0"/>
              <a:t>Ramucirumab</a:t>
            </a:r>
            <a:r>
              <a:rPr lang="en-US" sz="2800" dirty="0" smtClean="0"/>
              <a:t> + Platinum Chemo in Stage IV NSCLC</a:t>
            </a:r>
            <a:endParaRPr lang="en-US" sz="2800" dirty="0"/>
          </a:p>
        </p:txBody>
      </p:sp>
      <p:sp>
        <p:nvSpPr>
          <p:cNvPr id="6" name="Content Placeholder 5"/>
          <p:cNvSpPr>
            <a:spLocks noGrp="1"/>
          </p:cNvSpPr>
          <p:nvPr>
            <p:ph idx="1"/>
          </p:nvPr>
        </p:nvSpPr>
        <p:spPr/>
        <p:txBody>
          <a:bodyPr/>
          <a:lstStyle/>
          <a:p>
            <a:endParaRPr lang="en-US" dirty="0" smtClean="0"/>
          </a:p>
          <a:p>
            <a:endParaRPr lang="en-US" dirty="0"/>
          </a:p>
          <a:p>
            <a:endParaRPr lang="en-US" dirty="0" smtClean="0"/>
          </a:p>
          <a:p>
            <a:endParaRPr lang="en-US" dirty="0"/>
          </a:p>
          <a:p>
            <a:endParaRPr lang="en-US" dirty="0" smtClean="0"/>
          </a:p>
        </p:txBody>
      </p:sp>
      <p:sp>
        <p:nvSpPr>
          <p:cNvPr id="4" name="TextBox 3"/>
          <p:cNvSpPr txBox="1"/>
          <p:nvPr/>
        </p:nvSpPr>
        <p:spPr>
          <a:xfrm>
            <a:off x="4648200" y="6138446"/>
            <a:ext cx="4531882" cy="338554"/>
          </a:xfrm>
          <a:prstGeom prst="rect">
            <a:avLst/>
          </a:prstGeom>
          <a:noFill/>
        </p:spPr>
        <p:txBody>
          <a:bodyPr wrap="none" rtlCol="0">
            <a:spAutoFit/>
          </a:bodyPr>
          <a:lstStyle/>
          <a:p>
            <a:r>
              <a:rPr lang="en-US" sz="1600" dirty="0" err="1" smtClean="0"/>
              <a:t>Doebele</a:t>
            </a:r>
            <a:r>
              <a:rPr lang="en-US" sz="1600" dirty="0" smtClean="0"/>
              <a:t> et al, 2012 ESMO </a:t>
            </a:r>
            <a:r>
              <a:rPr lang="en-US" sz="1600" dirty="0" err="1" smtClean="0"/>
              <a:t>Mtg</a:t>
            </a:r>
            <a:r>
              <a:rPr lang="en-US" sz="1600" dirty="0" smtClean="0"/>
              <a:t>, Abstract 1245P</a:t>
            </a:r>
            <a:endParaRPr lang="en-US" sz="1600" dirty="0"/>
          </a:p>
        </p:txBody>
      </p:sp>
      <p:sp>
        <p:nvSpPr>
          <p:cNvPr id="5" name="TextBox 4"/>
          <p:cNvSpPr txBox="1"/>
          <p:nvPr/>
        </p:nvSpPr>
        <p:spPr>
          <a:xfrm>
            <a:off x="3124200" y="1676400"/>
            <a:ext cx="5943600" cy="338554"/>
          </a:xfrm>
          <a:prstGeom prst="rect">
            <a:avLst/>
          </a:prstGeom>
          <a:noFill/>
        </p:spPr>
        <p:txBody>
          <a:bodyPr wrap="square" rtlCol="0">
            <a:spAutoFit/>
          </a:bodyPr>
          <a:lstStyle/>
          <a:p>
            <a:r>
              <a:rPr lang="en-US" sz="1600" dirty="0" smtClean="0"/>
              <a:t>Arm A: </a:t>
            </a:r>
            <a:r>
              <a:rPr lang="en-US" sz="1600" dirty="0" err="1" smtClean="0"/>
              <a:t>Pem</a:t>
            </a:r>
            <a:r>
              <a:rPr lang="en-US" sz="1600" dirty="0" smtClean="0"/>
              <a:t> + </a:t>
            </a:r>
            <a:r>
              <a:rPr lang="en-US" sz="1600" dirty="0" err="1" smtClean="0"/>
              <a:t>Carbo/Cis</a:t>
            </a:r>
            <a:r>
              <a:rPr lang="en-US" sz="1600" dirty="0" smtClean="0"/>
              <a:t>     Arm B: RAM+ </a:t>
            </a:r>
            <a:r>
              <a:rPr lang="en-US" sz="1600" dirty="0" err="1" smtClean="0"/>
              <a:t>Pem</a:t>
            </a:r>
            <a:r>
              <a:rPr lang="en-US" sz="1600" dirty="0" smtClean="0"/>
              <a:t>+ </a:t>
            </a:r>
            <a:r>
              <a:rPr lang="en-US" sz="1600" dirty="0" err="1" smtClean="0"/>
              <a:t>Carbo/Cis</a:t>
            </a:r>
            <a:endParaRPr lang="en-US" sz="1600" dirty="0"/>
          </a:p>
        </p:txBody>
      </p:sp>
      <p:graphicFrame>
        <p:nvGraphicFramePr>
          <p:cNvPr id="8" name="Group 73"/>
          <p:cNvGraphicFramePr>
            <a:graphicFrameLocks noGrp="1"/>
          </p:cNvGraphicFramePr>
          <p:nvPr>
            <p:extLst>
              <p:ext uri="{D42A27DB-BD31-4B8C-83A1-F6EECF244321}">
                <p14:modId xmlns:p14="http://schemas.microsoft.com/office/powerpoint/2010/main" val="171564799"/>
              </p:ext>
            </p:extLst>
          </p:nvPr>
        </p:nvGraphicFramePr>
        <p:xfrm>
          <a:off x="304800" y="2133600"/>
          <a:ext cx="8153400" cy="3352801"/>
        </p:xfrm>
        <a:graphic>
          <a:graphicData uri="http://schemas.openxmlformats.org/drawingml/2006/table">
            <a:tbl>
              <a:tblPr/>
              <a:tblGrid>
                <a:gridCol w="2819400"/>
                <a:gridCol w="2453863"/>
                <a:gridCol w="2880137"/>
              </a:tblGrid>
              <a:tr h="455319">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600" b="1" i="0" u="none" strike="noStrike" cap="none" normalizeH="0" baseline="0" dirty="0" smtClean="0">
                          <a:ln>
                            <a:noFill/>
                          </a:ln>
                          <a:solidFill>
                            <a:schemeClr val="bg1"/>
                          </a:solidFill>
                          <a:effectLst/>
                          <a:latin typeface="Arial" pitchFamily="34" charset="0"/>
                          <a:cs typeface="Arial" pitchFamily="34" charset="0"/>
                        </a:rPr>
                        <a:t>Interim efficacy analyses</a:t>
                      </a:r>
                    </a:p>
                  </a:txBody>
                  <a:tcPr anchor="b"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sz="1600" b="1" i="0" u="none" strike="noStrike" cap="none" normalizeH="0" baseline="0" dirty="0" smtClean="0">
                          <a:ln>
                            <a:noFill/>
                          </a:ln>
                          <a:solidFill>
                            <a:schemeClr val="bg1"/>
                          </a:solidFill>
                          <a:effectLst/>
                          <a:latin typeface="Arial" pitchFamily="34" charset="0"/>
                          <a:cs typeface="Arial" pitchFamily="34" charset="0"/>
                        </a:rPr>
                        <a:t>Arm A (N = 71) </a:t>
                      </a:r>
                      <a:r>
                        <a:rPr kumimoji="0" lang="en-GB" sz="1600" b="1" i="0" u="none" strike="noStrike" cap="none" normalizeH="0" baseline="0" dirty="0" err="1" smtClean="0">
                          <a:ln>
                            <a:noFill/>
                          </a:ln>
                          <a:solidFill>
                            <a:schemeClr val="bg1"/>
                          </a:solidFill>
                          <a:effectLst/>
                          <a:latin typeface="Arial" pitchFamily="34" charset="0"/>
                          <a:cs typeface="Arial" pitchFamily="34" charset="0"/>
                        </a:rPr>
                        <a:t>n</a:t>
                      </a:r>
                      <a:r>
                        <a:rPr kumimoji="0" lang="en-GB" sz="1600" b="1" i="0" u="none" strike="noStrike" cap="none" normalizeH="0" baseline="0" dirty="0" smtClean="0">
                          <a:ln>
                            <a:noFill/>
                          </a:ln>
                          <a:solidFill>
                            <a:schemeClr val="bg1"/>
                          </a:solidFill>
                          <a:effectLst/>
                          <a:latin typeface="Arial" pitchFamily="34" charset="0"/>
                          <a:cs typeface="Arial" pitchFamily="34" charset="0"/>
                        </a:rPr>
                        <a:t> (%)</a:t>
                      </a:r>
                    </a:p>
                  </a:txBody>
                  <a:tcPr anchor="b"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sz="1600" b="1" i="0" u="none" strike="noStrike" cap="none" normalizeH="0" baseline="0" dirty="0" smtClean="0">
                          <a:ln>
                            <a:noFill/>
                          </a:ln>
                          <a:solidFill>
                            <a:schemeClr val="bg1"/>
                          </a:solidFill>
                          <a:effectLst/>
                          <a:latin typeface="Arial" pitchFamily="34" charset="0"/>
                          <a:cs typeface="Arial" pitchFamily="34" charset="0"/>
                        </a:rPr>
                        <a:t>Arm B (N = 69) </a:t>
                      </a:r>
                      <a:r>
                        <a:rPr kumimoji="0" lang="en-GB" sz="1600" b="1" i="0" u="none" strike="noStrike" cap="none" normalizeH="0" baseline="0" dirty="0" err="1" smtClean="0">
                          <a:ln>
                            <a:noFill/>
                          </a:ln>
                          <a:solidFill>
                            <a:schemeClr val="bg1"/>
                          </a:solidFill>
                          <a:effectLst/>
                          <a:latin typeface="Arial" pitchFamily="34" charset="0"/>
                          <a:cs typeface="Arial" pitchFamily="34" charset="0"/>
                        </a:rPr>
                        <a:t>n</a:t>
                      </a:r>
                      <a:r>
                        <a:rPr kumimoji="0" lang="en-GB" sz="1600" b="1" i="0" u="none" strike="noStrike" cap="none" normalizeH="0" baseline="0" dirty="0" smtClean="0">
                          <a:ln>
                            <a:noFill/>
                          </a:ln>
                          <a:solidFill>
                            <a:schemeClr val="bg1"/>
                          </a:solidFill>
                          <a:effectLst/>
                          <a:latin typeface="Arial" pitchFamily="34" charset="0"/>
                          <a:cs typeface="Arial" pitchFamily="34" charset="0"/>
                        </a:rPr>
                        <a:t> (%)</a:t>
                      </a:r>
                    </a:p>
                  </a:txBody>
                  <a:tcPr anchor="b"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solidFill>
                      <a:schemeClr val="accent3"/>
                    </a:solidFill>
                  </a:tcPr>
                </a:tc>
              </a:tr>
              <a:tr h="41392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normalizeH="0" baseline="0" dirty="0" smtClean="0">
                          <a:ln>
                            <a:noFill/>
                          </a:ln>
                          <a:solidFill>
                            <a:schemeClr val="tx1"/>
                          </a:solidFill>
                          <a:effectLst/>
                          <a:latin typeface="Arial" pitchFamily="34" charset="0"/>
                          <a:ea typeface="+mn-ea"/>
                          <a:cs typeface="Arial" pitchFamily="34" charset="0"/>
                        </a:rPr>
                        <a:t>PFS events</a:t>
                      </a:r>
                      <a:endParaRPr kumimoji="0" lang="en-GB" sz="1400" b="0" i="0" u="none" strike="noStrike" kern="1200" cap="none" normalizeH="0" baseline="0" dirty="0" smtClean="0">
                        <a:ln>
                          <a:noFill/>
                        </a:ln>
                        <a:solidFill>
                          <a:schemeClr val="tx1"/>
                        </a:solidFill>
                        <a:effectLst/>
                        <a:latin typeface="Arial" pitchFamily="34" charset="0"/>
                        <a:ea typeface="+mn-ea"/>
                        <a:cs typeface="Arial" pitchFamily="34" charset="0"/>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0" i="0" u="none" strike="noStrike" cap="none" normalizeH="0" baseline="0" dirty="0" smtClean="0">
                          <a:ln>
                            <a:noFill/>
                          </a:ln>
                          <a:solidFill>
                            <a:schemeClr val="tx1"/>
                          </a:solidFill>
                          <a:effectLst/>
                          <a:latin typeface="Arial" pitchFamily="34" charset="0"/>
                          <a:cs typeface="Arial" pitchFamily="34" charset="0"/>
                          <a:sym typeface="Wingdings 2" pitchFamily="18" charset="2"/>
                        </a:rPr>
                        <a:t>37 (52%)</a:t>
                      </a:r>
                      <a:endParaRPr kumimoji="0" lang="en-GB" sz="1400" b="0" i="0" u="none" strike="noStrike" cap="none" normalizeH="0" baseline="0" dirty="0" smtClean="0">
                        <a:ln>
                          <a:noFill/>
                        </a:ln>
                        <a:solidFill>
                          <a:schemeClr val="tx1"/>
                        </a:solidFill>
                        <a:effectLst/>
                        <a:latin typeface="Arial" pitchFamily="34" charset="0"/>
                        <a:cs typeface="Arial" pitchFamily="34" charset="0"/>
                        <a:sym typeface="Wingdings 2" pitchFamily="18" charset="2"/>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0" i="0" u="none" strike="noStrike" cap="none" normalizeH="0" baseline="0" dirty="0" smtClean="0">
                          <a:ln>
                            <a:noFill/>
                          </a:ln>
                          <a:solidFill>
                            <a:schemeClr val="tx1"/>
                          </a:solidFill>
                          <a:effectLst/>
                          <a:latin typeface="Arial" pitchFamily="34" charset="0"/>
                          <a:cs typeface="Arial" pitchFamily="34" charset="0"/>
                        </a:rPr>
                        <a:t>24 (35%)</a:t>
                      </a:r>
                      <a:endParaRPr kumimoji="0" lang="en-GB" sz="14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noFill/>
                  </a:tcPr>
                </a:tc>
              </a:tr>
              <a:tr h="41392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normalizeH="0" baseline="0" dirty="0" smtClean="0">
                          <a:ln>
                            <a:noFill/>
                          </a:ln>
                          <a:solidFill>
                            <a:schemeClr val="tx1"/>
                          </a:solidFill>
                          <a:effectLst/>
                          <a:latin typeface="Arial" pitchFamily="34" charset="0"/>
                          <a:ea typeface="+mn-ea"/>
                          <a:cs typeface="Arial" pitchFamily="34" charset="0"/>
                        </a:rPr>
                        <a:t>PFS events censored</a:t>
                      </a:r>
                      <a:endParaRPr kumimoji="0" lang="en-GB" sz="1400" b="0" i="0" u="none" strike="noStrike" kern="1200" cap="none" normalizeH="0" baseline="0" dirty="0" smtClean="0">
                        <a:ln>
                          <a:noFill/>
                        </a:ln>
                        <a:solidFill>
                          <a:schemeClr val="tx1"/>
                        </a:solidFill>
                        <a:effectLst/>
                        <a:latin typeface="Arial" pitchFamily="34" charset="0"/>
                        <a:ea typeface="+mn-ea"/>
                        <a:cs typeface="Arial" pitchFamily="34" charset="0"/>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solidFill>
                      <a:schemeClr val="accent3">
                        <a:lumMod val="20000"/>
                        <a:lumOff val="80000"/>
                        <a:alpha val="67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Arial" pitchFamily="34" charset="0"/>
                          <a:sym typeface="Wingdings 2" pitchFamily="18" charset="2"/>
                        </a:rPr>
                        <a:t>34 (48%)</a:t>
                      </a:r>
                      <a:endParaRPr kumimoji="0" lang="en-GB" sz="1400" b="0" i="0" u="none" strike="noStrike" cap="none" normalizeH="0" baseline="0" dirty="0" smtClean="0">
                        <a:ln>
                          <a:noFill/>
                        </a:ln>
                        <a:solidFill>
                          <a:schemeClr val="tx1"/>
                        </a:solidFill>
                        <a:effectLst/>
                        <a:latin typeface="Arial" pitchFamily="34" charset="0"/>
                        <a:cs typeface="Arial" pitchFamily="34" charset="0"/>
                        <a:sym typeface="Wingdings 2" pitchFamily="18" charset="2"/>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solidFill>
                      <a:schemeClr val="accent3">
                        <a:lumMod val="20000"/>
                        <a:lumOff val="80000"/>
                        <a:alpha val="67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Arial" pitchFamily="34" charset="0"/>
                        </a:rPr>
                        <a:t>45 (65%)</a:t>
                      </a:r>
                      <a:endParaRPr kumimoji="0" lang="en-GB" sz="14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solidFill>
                      <a:schemeClr val="accent3">
                        <a:lumMod val="20000"/>
                        <a:lumOff val="80000"/>
                        <a:alpha val="67000"/>
                      </a:schemeClr>
                    </a:solidFill>
                  </a:tcPr>
                </a:tc>
              </a:tr>
              <a:tr h="41392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normalizeH="0" baseline="0" dirty="0" smtClean="0">
                          <a:ln>
                            <a:noFill/>
                          </a:ln>
                          <a:solidFill>
                            <a:schemeClr val="tx1"/>
                          </a:solidFill>
                          <a:effectLst/>
                          <a:latin typeface="Arial" pitchFamily="34" charset="0"/>
                          <a:ea typeface="+mn-ea"/>
                          <a:cs typeface="Arial" pitchFamily="34" charset="0"/>
                        </a:rPr>
                        <a:t>Median PFS (mo) (90% CI)</a:t>
                      </a:r>
                      <a:endParaRPr kumimoji="0" lang="en-GB" sz="1400" b="0" i="0" u="none" strike="noStrike" kern="1200" cap="none" normalizeH="0" baseline="0" dirty="0" smtClean="0">
                        <a:ln>
                          <a:noFill/>
                        </a:ln>
                        <a:solidFill>
                          <a:schemeClr val="tx1"/>
                        </a:solidFill>
                        <a:effectLst/>
                        <a:latin typeface="Arial" pitchFamily="34" charset="0"/>
                        <a:ea typeface="+mn-ea"/>
                        <a:cs typeface="Arial" pitchFamily="34" charset="0"/>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Arial" pitchFamily="34" charset="0"/>
                          <a:sym typeface="Wingdings 2" pitchFamily="18" charset="2"/>
                        </a:rPr>
                        <a:t>4.3 (3.8, 5.7)</a:t>
                      </a:r>
                      <a:endParaRPr kumimoji="0" lang="en-GB" sz="1400" b="0" i="0" u="none" strike="noStrike" cap="none" normalizeH="0" baseline="0" dirty="0" smtClean="0">
                        <a:ln>
                          <a:noFill/>
                        </a:ln>
                        <a:solidFill>
                          <a:schemeClr val="tx1"/>
                        </a:solidFill>
                        <a:effectLst/>
                        <a:latin typeface="Arial" pitchFamily="34" charset="0"/>
                        <a:cs typeface="Arial" pitchFamily="34" charset="0"/>
                        <a:sym typeface="Wingdings 2" pitchFamily="18" charset="2"/>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Arial" pitchFamily="34" charset="0"/>
                        </a:rPr>
                        <a:t>6.3 (5.7, —)</a:t>
                      </a:r>
                      <a:endParaRPr kumimoji="0" lang="en-GB" sz="14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noFill/>
                  </a:tcPr>
                </a:tc>
              </a:tr>
              <a:tr h="41392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normalizeH="0" baseline="0" dirty="0" smtClean="0">
                          <a:ln>
                            <a:noFill/>
                          </a:ln>
                          <a:solidFill>
                            <a:schemeClr val="tx1"/>
                          </a:solidFill>
                          <a:effectLst/>
                          <a:latin typeface="Arial" pitchFamily="34" charset="0"/>
                          <a:ea typeface="+mn-ea"/>
                          <a:cs typeface="Arial" pitchFamily="34" charset="0"/>
                        </a:rPr>
                        <a:t>Best response</a:t>
                      </a:r>
                      <a:endParaRPr kumimoji="0" lang="en-GB" sz="1400" b="0" i="0" u="none" strike="noStrike" kern="1200" cap="none" normalizeH="0" baseline="0" dirty="0" smtClean="0">
                        <a:ln>
                          <a:noFill/>
                        </a:ln>
                        <a:solidFill>
                          <a:schemeClr val="tx1"/>
                        </a:solidFill>
                        <a:effectLst/>
                        <a:latin typeface="Arial" pitchFamily="34" charset="0"/>
                        <a:ea typeface="+mn-ea"/>
                        <a:cs typeface="Arial" pitchFamily="34" charset="0"/>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solidFill>
                      <a:srgbClr val="C4E1F2">
                        <a:alpha val="67000"/>
                      </a:srgb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dirty="0" smtClean="0">
                        <a:ln>
                          <a:noFill/>
                        </a:ln>
                        <a:solidFill>
                          <a:schemeClr val="tx1"/>
                        </a:solidFill>
                        <a:effectLst/>
                        <a:latin typeface="Arial" pitchFamily="34" charset="0"/>
                        <a:cs typeface="Arial" pitchFamily="34" charset="0"/>
                        <a:sym typeface="Wingdings 2" pitchFamily="18" charset="2"/>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solidFill>
                      <a:srgbClr val="C4E1F2">
                        <a:alpha val="67000"/>
                      </a:srgb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solidFill>
                      <a:srgbClr val="C4E1F2">
                        <a:alpha val="67000"/>
                      </a:srgbClr>
                    </a:solidFill>
                  </a:tcPr>
                </a:tc>
              </a:tr>
              <a:tr h="41392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normalizeH="0" baseline="0" dirty="0" smtClean="0">
                          <a:ln>
                            <a:noFill/>
                          </a:ln>
                          <a:solidFill>
                            <a:schemeClr val="tx1"/>
                          </a:solidFill>
                          <a:effectLst/>
                          <a:latin typeface="Arial" pitchFamily="34" charset="0"/>
                          <a:ea typeface="+mn-ea"/>
                          <a:cs typeface="Arial" pitchFamily="34" charset="0"/>
                        </a:rPr>
                        <a:t>PR</a:t>
                      </a:r>
                      <a:endParaRPr kumimoji="0" lang="en-GB" sz="1400" b="0" i="0" u="none" strike="noStrike" kern="1200" cap="none" normalizeH="0" baseline="0" dirty="0" smtClean="0">
                        <a:ln>
                          <a:noFill/>
                        </a:ln>
                        <a:solidFill>
                          <a:schemeClr val="tx1"/>
                        </a:solidFill>
                        <a:effectLst/>
                        <a:latin typeface="Arial" pitchFamily="34" charset="0"/>
                        <a:ea typeface="+mn-ea"/>
                        <a:cs typeface="Arial" pitchFamily="34" charset="0"/>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Arial" pitchFamily="34" charset="0"/>
                          <a:sym typeface="Wingdings 2" pitchFamily="18" charset="2"/>
                        </a:rPr>
                        <a:t>26 (37%)</a:t>
                      </a:r>
                      <a:endParaRPr kumimoji="0" lang="en-GB" sz="1400" b="0" i="0" u="none" strike="noStrike" cap="none" normalizeH="0" baseline="0" dirty="0" smtClean="0">
                        <a:ln>
                          <a:noFill/>
                        </a:ln>
                        <a:solidFill>
                          <a:schemeClr val="tx1"/>
                        </a:solidFill>
                        <a:effectLst/>
                        <a:latin typeface="Arial" pitchFamily="34" charset="0"/>
                        <a:cs typeface="Arial" pitchFamily="34" charset="0"/>
                        <a:sym typeface="Wingdings 2" pitchFamily="18" charset="2"/>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Arial" pitchFamily="34" charset="0"/>
                        </a:rPr>
                        <a:t>30 (44%)</a:t>
                      </a:r>
                      <a:endParaRPr kumimoji="0" lang="en-GB" sz="14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noFill/>
                  </a:tcPr>
                </a:tc>
              </a:tr>
              <a:tr h="41392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normalizeH="0" baseline="0" dirty="0" smtClean="0">
                          <a:ln>
                            <a:noFill/>
                          </a:ln>
                          <a:solidFill>
                            <a:schemeClr val="tx1"/>
                          </a:solidFill>
                          <a:effectLst/>
                          <a:latin typeface="Arial" pitchFamily="34" charset="0"/>
                          <a:ea typeface="+mn-ea"/>
                          <a:cs typeface="Arial" pitchFamily="34" charset="0"/>
                        </a:rPr>
                        <a:t>SD</a:t>
                      </a:r>
                      <a:endParaRPr kumimoji="0" lang="en-GB" sz="1400" b="0" i="0" u="none" strike="noStrike" kern="1200" cap="none" normalizeH="0" baseline="0" dirty="0" smtClean="0">
                        <a:ln>
                          <a:noFill/>
                        </a:ln>
                        <a:solidFill>
                          <a:schemeClr val="tx1"/>
                        </a:solidFill>
                        <a:effectLst/>
                        <a:latin typeface="Arial" pitchFamily="34" charset="0"/>
                        <a:ea typeface="+mn-ea"/>
                        <a:cs typeface="Arial" pitchFamily="34" charset="0"/>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solidFill>
                      <a:srgbClr val="C4E1F2">
                        <a:alpha val="67000"/>
                      </a:srgb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Arial" pitchFamily="34" charset="0"/>
                          <a:sym typeface="Wingdings 2" pitchFamily="18" charset="2"/>
                        </a:rPr>
                        <a:t>25 (35%)</a:t>
                      </a:r>
                      <a:endParaRPr kumimoji="0" lang="en-GB" sz="1400" b="0" i="0" u="none" strike="noStrike" cap="none" normalizeH="0" baseline="0" dirty="0" smtClean="0">
                        <a:ln>
                          <a:noFill/>
                        </a:ln>
                        <a:solidFill>
                          <a:schemeClr val="tx1"/>
                        </a:solidFill>
                        <a:effectLst/>
                        <a:latin typeface="Arial" pitchFamily="34" charset="0"/>
                        <a:cs typeface="Arial" pitchFamily="34" charset="0"/>
                        <a:sym typeface="Wingdings 2" pitchFamily="18" charset="2"/>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solidFill>
                      <a:srgbClr val="C4E1F2">
                        <a:alpha val="67000"/>
                      </a:srgb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Arial" pitchFamily="34" charset="0"/>
                        </a:rPr>
                        <a:t>30 (44%)</a:t>
                      </a:r>
                      <a:endParaRPr kumimoji="0" lang="en-GB" sz="14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solidFill>
                      <a:srgbClr val="C4E1F2">
                        <a:alpha val="67000"/>
                      </a:srgbClr>
                    </a:solidFill>
                  </a:tcPr>
                </a:tc>
              </a:tr>
              <a:tr h="41392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normalizeH="0" baseline="0" dirty="0" smtClean="0">
                          <a:ln>
                            <a:noFill/>
                          </a:ln>
                          <a:solidFill>
                            <a:schemeClr val="tx1"/>
                          </a:solidFill>
                          <a:effectLst/>
                          <a:latin typeface="Arial" pitchFamily="34" charset="0"/>
                          <a:ea typeface="+mn-ea"/>
                          <a:cs typeface="Arial" pitchFamily="34" charset="0"/>
                        </a:rPr>
                        <a:t>DCR (SD + PR)</a:t>
                      </a:r>
                      <a:endParaRPr kumimoji="0" lang="en-GB" sz="1400" b="0" i="0" u="none" strike="noStrike" kern="1200" cap="none" normalizeH="0" baseline="0" dirty="0" smtClean="0">
                        <a:ln>
                          <a:noFill/>
                        </a:ln>
                        <a:solidFill>
                          <a:schemeClr val="tx1"/>
                        </a:solidFill>
                        <a:effectLst/>
                        <a:latin typeface="Arial" pitchFamily="34" charset="0"/>
                        <a:ea typeface="+mn-ea"/>
                        <a:cs typeface="Arial" pitchFamily="34" charset="0"/>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Arial" pitchFamily="34" charset="0"/>
                          <a:sym typeface="Wingdings 2" pitchFamily="18" charset="2"/>
                        </a:rPr>
                        <a:t>51 (72%)</a:t>
                      </a:r>
                      <a:endParaRPr kumimoji="0" lang="en-GB" sz="1400" b="0" i="0" u="none" strike="noStrike" cap="none" normalizeH="0" baseline="0" dirty="0" smtClean="0">
                        <a:ln>
                          <a:noFill/>
                        </a:ln>
                        <a:solidFill>
                          <a:schemeClr val="tx1"/>
                        </a:solidFill>
                        <a:effectLst/>
                        <a:latin typeface="Arial" pitchFamily="34" charset="0"/>
                        <a:cs typeface="Arial" pitchFamily="34" charset="0"/>
                        <a:sym typeface="Wingdings 2" pitchFamily="18" charset="2"/>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Arial" pitchFamily="34" charset="0"/>
                        </a:rPr>
                        <a:t>60 (88%)</a:t>
                      </a:r>
                      <a:endParaRPr kumimoji="0" lang="en-GB" sz="14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rgbClr val="1B587C">
                          <a:lumMod val="75000"/>
                        </a:srgbClr>
                      </a:solidFill>
                      <a:prstDash val="solid"/>
                      <a:round/>
                      <a:headEnd type="none" w="med" len="med"/>
                      <a:tailEnd type="none" w="med" len="med"/>
                    </a:lnL>
                    <a:lnR w="12700" cap="flat" cmpd="sng" algn="ctr">
                      <a:solidFill>
                        <a:srgbClr val="1B587C">
                          <a:lumMod val="75000"/>
                        </a:srgbClr>
                      </a:solidFill>
                      <a:prstDash val="solid"/>
                      <a:round/>
                      <a:headEnd type="none" w="med" len="med"/>
                      <a:tailEnd type="none" w="med" len="med"/>
                    </a:lnR>
                    <a:lnT w="12700" cap="flat" cmpd="sng" algn="ctr">
                      <a:solidFill>
                        <a:srgbClr val="1B587C">
                          <a:lumMod val="75000"/>
                        </a:srgbClr>
                      </a:solidFill>
                      <a:prstDash val="solid"/>
                      <a:round/>
                      <a:headEnd type="none" w="med" len="med"/>
                      <a:tailEnd type="none" w="med" len="med"/>
                    </a:lnT>
                    <a:lnB w="12700" cap="flat" cmpd="sng" algn="ctr">
                      <a:solidFill>
                        <a:srgbClr val="1B587C">
                          <a:lumMod val="75000"/>
                        </a:srgbClr>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26926675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43200"/>
            <a:ext cx="8229600" cy="1143000"/>
          </a:xfrm>
        </p:spPr>
        <p:txBody>
          <a:bodyPr/>
          <a:lstStyle/>
          <a:p>
            <a:r>
              <a:rPr lang="en-US" dirty="0" smtClean="0"/>
              <a:t>FGFR as a potential therapeutic target in NSCLC</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76200"/>
            <a:ext cx="8229600" cy="1143000"/>
          </a:xfrm>
        </p:spPr>
        <p:txBody>
          <a:bodyPr/>
          <a:lstStyle/>
          <a:p>
            <a:r>
              <a:rPr lang="en-GB" sz="4000" dirty="0" smtClean="0"/>
              <a:t>Importance of Targeting </a:t>
            </a:r>
            <a:br>
              <a:rPr lang="en-GB" sz="4000" dirty="0" smtClean="0"/>
            </a:br>
            <a:r>
              <a:rPr lang="en-GB" sz="4000" dirty="0" smtClean="0"/>
              <a:t>FGFR Pathway</a:t>
            </a:r>
            <a:endParaRPr lang="en-US" sz="4000" dirty="0" smtClean="0"/>
          </a:p>
        </p:txBody>
      </p:sp>
      <p:sp>
        <p:nvSpPr>
          <p:cNvPr id="47107" name="Content Placeholder 2"/>
          <p:cNvSpPr>
            <a:spLocks noGrp="1"/>
          </p:cNvSpPr>
          <p:nvPr>
            <p:ph idx="1"/>
          </p:nvPr>
        </p:nvSpPr>
        <p:spPr/>
        <p:txBody>
          <a:bodyPr/>
          <a:lstStyle/>
          <a:p>
            <a:pPr>
              <a:spcAft>
                <a:spcPts val="500"/>
              </a:spcAft>
            </a:pPr>
            <a:r>
              <a:rPr lang="en-GB" sz="2400" dirty="0" smtClean="0"/>
              <a:t>4 FGFR family members</a:t>
            </a:r>
          </a:p>
          <a:p>
            <a:pPr>
              <a:spcAft>
                <a:spcPts val="500"/>
              </a:spcAft>
            </a:pPr>
            <a:r>
              <a:rPr lang="en-GB" sz="2400" dirty="0" smtClean="0"/>
              <a:t>Involved in angiogenesis, proliferation, chemotherapy resistance, and </a:t>
            </a:r>
            <a:r>
              <a:rPr lang="en-GB" sz="2400" dirty="0" err="1" smtClean="0"/>
              <a:t>metastatic</a:t>
            </a:r>
            <a:r>
              <a:rPr lang="en-GB" sz="2400" dirty="0" smtClean="0"/>
              <a:t> progression</a:t>
            </a:r>
          </a:p>
          <a:p>
            <a:pPr>
              <a:spcAft>
                <a:spcPts val="500"/>
              </a:spcAft>
            </a:pPr>
            <a:r>
              <a:rPr lang="en-GB" sz="2400" dirty="0" smtClean="0"/>
              <a:t>Role in </a:t>
            </a:r>
            <a:r>
              <a:rPr lang="en-GB" sz="2400" dirty="0" err="1" smtClean="0"/>
              <a:t>mesenchymal</a:t>
            </a:r>
            <a:r>
              <a:rPr lang="en-GB" sz="2400" dirty="0" smtClean="0"/>
              <a:t>-epithelial </a:t>
            </a:r>
            <a:r>
              <a:rPr lang="en-GB" sz="2400" dirty="0" err="1" smtClean="0"/>
              <a:t>signaling</a:t>
            </a:r>
            <a:r>
              <a:rPr lang="en-GB" sz="2400" dirty="0" smtClean="0"/>
              <a:t> and EMT</a:t>
            </a:r>
          </a:p>
          <a:p>
            <a:pPr>
              <a:spcAft>
                <a:spcPts val="500"/>
              </a:spcAft>
            </a:pPr>
            <a:r>
              <a:rPr lang="en-GB" sz="2400" dirty="0" smtClean="0"/>
              <a:t>Deregulation by</a:t>
            </a:r>
            <a:r>
              <a:rPr lang="en-US" sz="2400" dirty="0" smtClean="0"/>
              <a:t> mutations, FGFR gene amplifications, and chromosomal translocations </a:t>
            </a:r>
            <a:endParaRPr lang="en-GB" sz="2400" dirty="0" smtClean="0"/>
          </a:p>
          <a:p>
            <a:pPr>
              <a:spcAft>
                <a:spcPts val="500"/>
              </a:spcAft>
            </a:pPr>
            <a:r>
              <a:rPr lang="en-GB" sz="2400" dirty="0" smtClean="0"/>
              <a:t>Associated with resistance to VEGF inhibitors in preclinical models</a:t>
            </a:r>
          </a:p>
          <a:p>
            <a:pPr>
              <a:spcAft>
                <a:spcPts val="500"/>
              </a:spcAft>
            </a:pPr>
            <a:r>
              <a:rPr lang="en-GB" sz="2400" dirty="0" smtClean="0"/>
              <a:t>Associated with acquired resistance to bevacizumab plus chemotherapy in patients with colorectal cancer</a:t>
            </a:r>
          </a:p>
        </p:txBody>
      </p:sp>
      <p:sp>
        <p:nvSpPr>
          <p:cNvPr id="47108" name="Text Box 11"/>
          <p:cNvSpPr txBox="1">
            <a:spLocks noChangeArrowheads="1"/>
          </p:cNvSpPr>
          <p:nvPr/>
        </p:nvSpPr>
        <p:spPr bwMode="auto">
          <a:xfrm>
            <a:off x="2057400" y="6096000"/>
            <a:ext cx="6172200" cy="692497"/>
          </a:xfrm>
          <a:prstGeom prst="rect">
            <a:avLst/>
          </a:prstGeom>
          <a:noFill/>
          <a:ln w="9525" algn="ctr">
            <a:noFill/>
            <a:miter lim="800000"/>
            <a:headEnd/>
            <a:tailEnd/>
          </a:ln>
        </p:spPr>
        <p:txBody>
          <a:bodyPr wrap="square" anchor="b">
            <a:spAutoFit/>
          </a:bodyPr>
          <a:lstStyle/>
          <a:p>
            <a:pPr>
              <a:lnSpc>
                <a:spcPct val="100000"/>
              </a:lnSpc>
              <a:buFont typeface="Arial" pitchFamily="34" charset="0"/>
              <a:buNone/>
            </a:pPr>
            <a:r>
              <a:rPr lang="fr-FR" sz="1300" b="0" dirty="0" err="1">
                <a:solidFill>
                  <a:srgbClr val="404040"/>
                </a:solidFill>
              </a:rPr>
              <a:t>Grose</a:t>
            </a:r>
            <a:r>
              <a:rPr lang="fr-FR" sz="1300" b="0" dirty="0">
                <a:solidFill>
                  <a:srgbClr val="404040"/>
                </a:solidFill>
              </a:rPr>
              <a:t> R, et al. Cytokine </a:t>
            </a:r>
            <a:r>
              <a:rPr lang="fr-FR" sz="1300" b="0" dirty="0" err="1">
                <a:solidFill>
                  <a:srgbClr val="404040"/>
                </a:solidFill>
              </a:rPr>
              <a:t>Growth</a:t>
            </a:r>
            <a:r>
              <a:rPr lang="fr-FR" sz="1300" b="0" dirty="0">
                <a:solidFill>
                  <a:srgbClr val="404040"/>
                </a:solidFill>
              </a:rPr>
              <a:t> Factor </a:t>
            </a:r>
            <a:r>
              <a:rPr lang="fr-FR" sz="1300" b="0" dirty="0" err="1">
                <a:solidFill>
                  <a:srgbClr val="404040"/>
                </a:solidFill>
              </a:rPr>
              <a:t>Rev</a:t>
            </a:r>
            <a:r>
              <a:rPr lang="fr-FR" sz="1300" b="0" dirty="0">
                <a:solidFill>
                  <a:srgbClr val="404040"/>
                </a:solidFill>
              </a:rPr>
              <a:t>. 2005;16:179-186. Lieu, et al. In </a:t>
            </a:r>
            <a:r>
              <a:rPr lang="fr-FR" sz="1300" b="0" dirty="0" err="1">
                <a:solidFill>
                  <a:srgbClr val="404040"/>
                </a:solidFill>
              </a:rPr>
              <a:t>print</a:t>
            </a:r>
            <a:r>
              <a:rPr lang="fr-FR" sz="1300" b="0" dirty="0">
                <a:solidFill>
                  <a:srgbClr val="404040"/>
                </a:solidFill>
              </a:rPr>
              <a:t>. </a:t>
            </a:r>
            <a:r>
              <a:rPr lang="fr-FR" sz="1300" b="0" dirty="0" err="1">
                <a:solidFill>
                  <a:srgbClr val="404040"/>
                </a:solidFill>
              </a:rPr>
              <a:t>Casanovas</a:t>
            </a:r>
            <a:r>
              <a:rPr lang="fr-FR" sz="1300" b="0" dirty="0">
                <a:solidFill>
                  <a:srgbClr val="404040"/>
                </a:solidFill>
              </a:rPr>
              <a:t> O, et al. Cancer </a:t>
            </a:r>
            <a:r>
              <a:rPr lang="fr-FR" sz="1300" b="0" dirty="0" err="1">
                <a:solidFill>
                  <a:srgbClr val="404040"/>
                </a:solidFill>
              </a:rPr>
              <a:t>Cell</a:t>
            </a:r>
            <a:r>
              <a:rPr lang="fr-FR" sz="1300" b="0" dirty="0">
                <a:solidFill>
                  <a:srgbClr val="404040"/>
                </a:solidFill>
              </a:rPr>
              <a:t>. 2005;8:299-309. </a:t>
            </a:r>
            <a:r>
              <a:rPr lang="fr-FR" sz="1300" b="0" dirty="0" err="1">
                <a:solidFill>
                  <a:srgbClr val="404040"/>
                </a:solidFill>
              </a:rPr>
              <a:t>Cascone</a:t>
            </a:r>
            <a:r>
              <a:rPr lang="fr-FR" sz="1300" b="0" dirty="0">
                <a:solidFill>
                  <a:srgbClr val="404040"/>
                </a:solidFill>
              </a:rPr>
              <a:t>, et al. ASCO 2009. </a:t>
            </a:r>
            <a:r>
              <a:rPr lang="fr-FR" sz="1300" b="0" dirty="0" err="1">
                <a:solidFill>
                  <a:srgbClr val="404040"/>
                </a:solidFill>
              </a:rPr>
              <a:t>Kopetz</a:t>
            </a:r>
            <a:r>
              <a:rPr lang="fr-FR" sz="1300" b="0" dirty="0">
                <a:solidFill>
                  <a:srgbClr val="404040"/>
                </a:solidFill>
              </a:rPr>
              <a:t> S, et al. J Clin </a:t>
            </a:r>
            <a:r>
              <a:rPr lang="fr-FR" sz="1300" b="0" dirty="0" err="1">
                <a:solidFill>
                  <a:srgbClr val="404040"/>
                </a:solidFill>
              </a:rPr>
              <a:t>Oncol</a:t>
            </a:r>
            <a:r>
              <a:rPr lang="fr-FR" sz="1300" b="0" dirty="0">
                <a:solidFill>
                  <a:srgbClr val="404040"/>
                </a:solidFill>
              </a:rPr>
              <a:t>. 2010;28:453-459.</a:t>
            </a:r>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2286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770" name="Title 4"/>
          <p:cNvSpPr>
            <a:spLocks/>
          </p:cNvSpPr>
          <p:nvPr/>
        </p:nvSpPr>
        <p:spPr bwMode="auto">
          <a:xfrm>
            <a:off x="709613" y="261938"/>
            <a:ext cx="8110537" cy="576262"/>
          </a:xfrm>
          <a:prstGeom prst="rect">
            <a:avLst/>
          </a:prstGeom>
          <a:noFill/>
          <a:ln w="9525">
            <a:noFill/>
            <a:miter lim="800000"/>
            <a:headEnd/>
            <a:tailEnd/>
          </a:ln>
        </p:spPr>
        <p:txBody>
          <a:bodyPr anchor="ctr"/>
          <a:lstStyle/>
          <a:p>
            <a:pPr algn="ctr" eaLnBrk="0" hangingPunct="0"/>
            <a:r>
              <a:rPr lang="en-US" sz="3200" dirty="0" err="1">
                <a:ea typeface="ＭＳ Ｐゴシック" pitchFamily="34" charset="-128"/>
              </a:rPr>
              <a:t>bFGF</a:t>
            </a:r>
            <a:r>
              <a:rPr lang="en-US" sz="3200" dirty="0">
                <a:ea typeface="ＭＳ Ｐゴシック" pitchFamily="34" charset="-128"/>
              </a:rPr>
              <a:t> and FGFR2 are </a:t>
            </a:r>
            <a:r>
              <a:rPr lang="en-US" sz="3200" dirty="0" err="1">
                <a:ea typeface="ＭＳ Ｐゴシック" pitchFamily="34" charset="-128"/>
              </a:rPr>
              <a:t>upregulated</a:t>
            </a:r>
            <a:r>
              <a:rPr lang="en-US" sz="3200" dirty="0">
                <a:ea typeface="ＭＳ Ｐゴシック" pitchFamily="34" charset="-128"/>
              </a:rPr>
              <a:t> in preclinical NSCLC models of BV resistance</a:t>
            </a:r>
            <a:endParaRPr lang="en-GB" sz="3200" dirty="0"/>
          </a:p>
        </p:txBody>
      </p:sp>
      <p:sp>
        <p:nvSpPr>
          <p:cNvPr id="32794" name="TextBox 206"/>
          <p:cNvSpPr txBox="1">
            <a:spLocks noChangeArrowheads="1"/>
          </p:cNvSpPr>
          <p:nvPr/>
        </p:nvSpPr>
        <p:spPr bwMode="auto">
          <a:xfrm>
            <a:off x="6069012" y="6411912"/>
            <a:ext cx="2693988" cy="369888"/>
          </a:xfrm>
          <a:prstGeom prst="rect">
            <a:avLst/>
          </a:prstGeom>
          <a:noFill/>
          <a:ln w="9525">
            <a:noFill/>
            <a:miter lim="800000"/>
            <a:headEnd/>
            <a:tailEnd/>
          </a:ln>
        </p:spPr>
        <p:txBody>
          <a:bodyPr wrap="none">
            <a:spAutoFit/>
          </a:bodyPr>
          <a:lstStyle/>
          <a:p>
            <a:r>
              <a:rPr lang="en-US" dirty="0" err="1"/>
              <a:t>Cascone</a:t>
            </a:r>
            <a:r>
              <a:rPr lang="en-US" dirty="0"/>
              <a:t> et al, JCI, 2011</a:t>
            </a:r>
          </a:p>
        </p:txBody>
      </p:sp>
      <p:sp>
        <p:nvSpPr>
          <p:cNvPr id="2" name="TextBox 1"/>
          <p:cNvSpPr txBox="1"/>
          <p:nvPr/>
        </p:nvSpPr>
        <p:spPr>
          <a:xfrm>
            <a:off x="533400" y="1828800"/>
            <a:ext cx="7924800" cy="3373744"/>
          </a:xfrm>
          <a:prstGeom prst="rect">
            <a:avLst/>
          </a:prstGeom>
          <a:noFill/>
        </p:spPr>
        <p:txBody>
          <a:bodyPr wrap="square" rtlCol="0">
            <a:spAutoFit/>
          </a:bodyPr>
          <a:lstStyle/>
          <a:p>
            <a:pPr marL="342900" indent="-342900">
              <a:lnSpc>
                <a:spcPct val="110000"/>
              </a:lnSpc>
              <a:spcBef>
                <a:spcPts val="1200"/>
              </a:spcBef>
              <a:buFont typeface="Arial"/>
              <a:buChar char="•"/>
            </a:pPr>
            <a:r>
              <a:rPr lang="en-US" sz="2200" dirty="0"/>
              <a:t>A significant increase in FGFR2 protein levels was observed in BV-resistant tumors </a:t>
            </a:r>
            <a:r>
              <a:rPr lang="en-US" sz="2200" dirty="0" err="1"/>
              <a:t>vs</a:t>
            </a:r>
            <a:r>
              <a:rPr lang="en-US" sz="2200" dirty="0"/>
              <a:t> controls.</a:t>
            </a:r>
          </a:p>
          <a:p>
            <a:pPr marL="342900" indent="-342900">
              <a:lnSpc>
                <a:spcPct val="110000"/>
              </a:lnSpc>
              <a:spcBef>
                <a:spcPts val="1200"/>
              </a:spcBef>
              <a:buFont typeface="Arial"/>
              <a:buChar char="•"/>
            </a:pPr>
            <a:r>
              <a:rPr lang="en-US" sz="2200" dirty="0" smtClean="0"/>
              <a:t>An </a:t>
            </a:r>
            <a:r>
              <a:rPr lang="en-US" sz="2200" dirty="0"/>
              <a:t>increase in the level of circulating </a:t>
            </a:r>
            <a:r>
              <a:rPr lang="en-US" sz="2200" dirty="0" err="1"/>
              <a:t>bFGF</a:t>
            </a:r>
            <a:r>
              <a:rPr lang="en-US" sz="2200" dirty="0"/>
              <a:t> in BV-resistant tumors </a:t>
            </a:r>
            <a:r>
              <a:rPr lang="en-US" sz="2200" dirty="0" err="1"/>
              <a:t>vs</a:t>
            </a:r>
            <a:r>
              <a:rPr lang="en-US" sz="2200" dirty="0"/>
              <a:t> controls was also observed</a:t>
            </a:r>
            <a:r>
              <a:rPr lang="en-US" sz="2200" dirty="0" smtClean="0"/>
              <a:t>.</a:t>
            </a:r>
          </a:p>
          <a:p>
            <a:pPr marL="342900" indent="-342900">
              <a:lnSpc>
                <a:spcPct val="110000"/>
              </a:lnSpc>
              <a:spcBef>
                <a:spcPts val="1200"/>
              </a:spcBef>
              <a:buFont typeface="Arial"/>
              <a:buChar char="•"/>
            </a:pPr>
            <a:r>
              <a:rPr lang="en-US" sz="2200" dirty="0" smtClean="0"/>
              <a:t>Immunohistochemistry </a:t>
            </a:r>
            <a:r>
              <a:rPr lang="en-US" sz="2200" dirty="0"/>
              <a:t>analysis of control and BV-treated </a:t>
            </a:r>
            <a:r>
              <a:rPr lang="en-US" sz="2200" dirty="0" err="1"/>
              <a:t>xenografts</a:t>
            </a:r>
            <a:r>
              <a:rPr lang="en-US" sz="2200" dirty="0"/>
              <a:t> at progression demonstrated increased protein expression of </a:t>
            </a:r>
            <a:r>
              <a:rPr lang="en-US" sz="2200" dirty="0" err="1"/>
              <a:t>bFGF</a:t>
            </a:r>
            <a:r>
              <a:rPr lang="en-US" sz="2200" dirty="0"/>
              <a:t> in BV-resistant tumors compared with controls.</a:t>
            </a: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8"/>
          <p:cNvSpPr>
            <a:spLocks noGrp="1"/>
          </p:cNvSpPr>
          <p:nvPr>
            <p:ph type="title" idx="4294967295"/>
          </p:nvPr>
        </p:nvSpPr>
        <p:spPr>
          <a:xfrm>
            <a:off x="0" y="76200"/>
            <a:ext cx="9144000" cy="1189038"/>
          </a:xfrm>
        </p:spPr>
        <p:txBody>
          <a:bodyPr/>
          <a:lstStyle/>
          <a:p>
            <a:r>
              <a:rPr lang="en-US" sz="3200" dirty="0" smtClean="0"/>
              <a:t>Elevations in </a:t>
            </a:r>
            <a:r>
              <a:rPr lang="en-US" sz="3200" dirty="0" err="1" smtClean="0"/>
              <a:t>bFGF</a:t>
            </a:r>
            <a:r>
              <a:rPr lang="en-US" sz="3200" dirty="0" smtClean="0"/>
              <a:t> and HGF Develop Prior to Progression in </a:t>
            </a:r>
            <a:r>
              <a:rPr lang="en-US" sz="3200" dirty="0" err="1" smtClean="0"/>
              <a:t>mCRC</a:t>
            </a:r>
            <a:r>
              <a:rPr lang="en-US" sz="3200" dirty="0" smtClean="0"/>
              <a:t> Patients Treated with BV</a:t>
            </a:r>
          </a:p>
        </p:txBody>
      </p:sp>
      <p:sp>
        <p:nvSpPr>
          <p:cNvPr id="40965" name="Text Box 5"/>
          <p:cNvSpPr txBox="1">
            <a:spLocks noChangeArrowheads="1"/>
          </p:cNvSpPr>
          <p:nvPr/>
        </p:nvSpPr>
        <p:spPr bwMode="auto">
          <a:xfrm>
            <a:off x="5943600" y="6199188"/>
            <a:ext cx="2932113" cy="400050"/>
          </a:xfrm>
          <a:prstGeom prst="rect">
            <a:avLst/>
          </a:prstGeom>
          <a:noFill/>
          <a:ln w="9525">
            <a:noFill/>
            <a:miter lim="800000"/>
            <a:headEnd/>
            <a:tailEnd/>
          </a:ln>
        </p:spPr>
        <p:txBody>
          <a:bodyPr wrap="none">
            <a:spAutoFit/>
          </a:bodyPr>
          <a:lstStyle/>
          <a:p>
            <a:r>
              <a:rPr lang="en-US" sz="2000" b="1">
                <a:solidFill>
                  <a:srgbClr val="000000"/>
                </a:solidFill>
                <a:ea typeface="ＭＳ Ｐゴシック" pitchFamily="34" charset="-128"/>
              </a:rPr>
              <a:t>Kopetz et al, JCO 2010</a:t>
            </a:r>
          </a:p>
        </p:txBody>
      </p:sp>
      <p:sp>
        <p:nvSpPr>
          <p:cNvPr id="6" name="TextBox 5"/>
          <p:cNvSpPr txBox="1"/>
          <p:nvPr/>
        </p:nvSpPr>
        <p:spPr>
          <a:xfrm>
            <a:off x="533400" y="1828800"/>
            <a:ext cx="7924800" cy="2610971"/>
          </a:xfrm>
          <a:prstGeom prst="rect">
            <a:avLst/>
          </a:prstGeom>
          <a:noFill/>
        </p:spPr>
        <p:txBody>
          <a:bodyPr wrap="square" rtlCol="0">
            <a:spAutoFit/>
          </a:bodyPr>
          <a:lstStyle/>
          <a:p>
            <a:pPr marL="342900" indent="-342900">
              <a:lnSpc>
                <a:spcPct val="110000"/>
              </a:lnSpc>
              <a:buFont typeface="Arial"/>
              <a:buChar char="•"/>
            </a:pPr>
            <a:r>
              <a:rPr lang="en-US" sz="2000" dirty="0" err="1" smtClean="0"/>
              <a:t>bFGF</a:t>
            </a:r>
            <a:endParaRPr lang="en-US" sz="2000" dirty="0"/>
          </a:p>
          <a:p>
            <a:pPr marL="800100" lvl="1" indent="-342900">
              <a:lnSpc>
                <a:spcPct val="110000"/>
              </a:lnSpc>
              <a:buFont typeface="Lucida Grande"/>
              <a:buChar char="-"/>
            </a:pPr>
            <a:r>
              <a:rPr lang="en-US" sz="2000" dirty="0"/>
              <a:t>Baseline </a:t>
            </a:r>
            <a:r>
              <a:rPr lang="en-US" sz="2000" dirty="0" err="1"/>
              <a:t>vs</a:t>
            </a:r>
            <a:r>
              <a:rPr lang="en-US" sz="2000" dirty="0"/>
              <a:t> progression, </a:t>
            </a:r>
            <a:r>
              <a:rPr lang="en-US" sz="2000" i="1" dirty="0"/>
              <a:t>p</a:t>
            </a:r>
            <a:r>
              <a:rPr lang="en-US" sz="2000" dirty="0"/>
              <a:t> = 0.045*</a:t>
            </a:r>
          </a:p>
          <a:p>
            <a:pPr marL="800100" lvl="1" indent="-342900">
              <a:lnSpc>
                <a:spcPct val="110000"/>
              </a:lnSpc>
              <a:buFont typeface="Lucida Grande"/>
              <a:buChar char="-"/>
            </a:pPr>
            <a:r>
              <a:rPr lang="en-US" sz="2000" dirty="0"/>
              <a:t>Baseline </a:t>
            </a:r>
            <a:r>
              <a:rPr lang="en-US" sz="2000" dirty="0" err="1"/>
              <a:t>vs</a:t>
            </a:r>
            <a:r>
              <a:rPr lang="en-US" sz="2000" dirty="0"/>
              <a:t> prior to progression, </a:t>
            </a:r>
            <a:r>
              <a:rPr lang="en-US" sz="2000" i="1" dirty="0"/>
              <a:t>p</a:t>
            </a:r>
            <a:r>
              <a:rPr lang="en-US" sz="2000" dirty="0"/>
              <a:t> = 0.047*</a:t>
            </a:r>
          </a:p>
          <a:p>
            <a:pPr marL="800100" lvl="1" indent="-342900">
              <a:lnSpc>
                <a:spcPct val="110000"/>
              </a:lnSpc>
              <a:buFont typeface="Lucida Grande"/>
              <a:buChar char="-"/>
            </a:pPr>
            <a:r>
              <a:rPr lang="en-US" sz="2000" dirty="0" smtClean="0"/>
              <a:t>After FOLFIRI </a:t>
            </a:r>
            <a:r>
              <a:rPr lang="en-US" sz="2000" dirty="0"/>
              <a:t>+ B </a:t>
            </a:r>
            <a:r>
              <a:rPr lang="en-US" sz="2000" dirty="0" err="1"/>
              <a:t>vs</a:t>
            </a:r>
            <a:r>
              <a:rPr lang="en-US" sz="2000" dirty="0"/>
              <a:t> prior to progression, </a:t>
            </a:r>
            <a:r>
              <a:rPr lang="en-US" sz="2000" i="1" dirty="0"/>
              <a:t>p</a:t>
            </a:r>
            <a:r>
              <a:rPr lang="en-US" sz="2000" dirty="0"/>
              <a:t> &lt; 0.001*</a:t>
            </a:r>
          </a:p>
          <a:p>
            <a:pPr marL="342900" indent="-342900">
              <a:lnSpc>
                <a:spcPct val="110000"/>
              </a:lnSpc>
              <a:spcBef>
                <a:spcPts val="1200"/>
              </a:spcBef>
              <a:buFont typeface="Arial"/>
              <a:buChar char="•"/>
            </a:pPr>
            <a:r>
              <a:rPr lang="en-US" sz="2000" dirty="0" smtClean="0"/>
              <a:t>HGF</a:t>
            </a:r>
            <a:endParaRPr lang="en-US" sz="2000" dirty="0"/>
          </a:p>
          <a:p>
            <a:pPr marL="800100" lvl="1" indent="-342900">
              <a:lnSpc>
                <a:spcPct val="110000"/>
              </a:lnSpc>
              <a:buFont typeface="Lucida Grande"/>
              <a:buChar char="-"/>
            </a:pPr>
            <a:r>
              <a:rPr lang="en-US" sz="2000" dirty="0"/>
              <a:t>Baseline </a:t>
            </a:r>
            <a:r>
              <a:rPr lang="en-US" sz="2000" dirty="0" err="1"/>
              <a:t>vs</a:t>
            </a:r>
            <a:r>
              <a:rPr lang="en-US" sz="2000" dirty="0"/>
              <a:t> prior to progression, </a:t>
            </a:r>
            <a:r>
              <a:rPr lang="en-US" sz="2000" i="1" dirty="0"/>
              <a:t>p</a:t>
            </a:r>
            <a:r>
              <a:rPr lang="en-US" sz="2000" dirty="0"/>
              <a:t> = 0.046*</a:t>
            </a:r>
          </a:p>
          <a:p>
            <a:pPr marL="800100" lvl="1" indent="-342900">
              <a:lnSpc>
                <a:spcPct val="110000"/>
              </a:lnSpc>
              <a:buFont typeface="Lucida Grande"/>
              <a:buChar char="-"/>
            </a:pPr>
            <a:r>
              <a:rPr lang="en-US" sz="2000" dirty="0"/>
              <a:t>After </a:t>
            </a:r>
            <a:r>
              <a:rPr lang="en-US" sz="2000" dirty="0" smtClean="0"/>
              <a:t>FOLFIRI </a:t>
            </a:r>
            <a:r>
              <a:rPr lang="en-US" sz="2000" dirty="0"/>
              <a:t>+ B </a:t>
            </a:r>
            <a:r>
              <a:rPr lang="en-US" sz="2000" dirty="0" err="1"/>
              <a:t>vs</a:t>
            </a:r>
            <a:r>
              <a:rPr lang="en-US" sz="2000" dirty="0"/>
              <a:t> prior to progression, </a:t>
            </a:r>
            <a:r>
              <a:rPr lang="en-US" sz="2000" i="1" dirty="0" smtClean="0"/>
              <a:t>p</a:t>
            </a:r>
            <a:r>
              <a:rPr lang="en-US" sz="2000" dirty="0" smtClean="0"/>
              <a:t> </a:t>
            </a:r>
            <a:r>
              <a:rPr lang="en-US" sz="2000" dirty="0"/>
              <a:t>&lt; 0.001*</a:t>
            </a:r>
          </a:p>
        </p:txBody>
      </p:sp>
      <p:sp>
        <p:nvSpPr>
          <p:cNvPr id="2" name="TextBox 1"/>
          <p:cNvSpPr txBox="1"/>
          <p:nvPr/>
        </p:nvSpPr>
        <p:spPr>
          <a:xfrm>
            <a:off x="381000" y="4953000"/>
            <a:ext cx="8229600" cy="1077218"/>
          </a:xfrm>
          <a:prstGeom prst="rect">
            <a:avLst/>
          </a:prstGeom>
          <a:noFill/>
        </p:spPr>
        <p:txBody>
          <a:bodyPr wrap="square" rtlCol="0">
            <a:spAutoFit/>
          </a:bodyPr>
          <a:lstStyle/>
          <a:p>
            <a:r>
              <a:rPr lang="en-US" sz="1600" dirty="0"/>
              <a:t>* Significantly different after multiple comparison correction, with significance defined by</a:t>
            </a:r>
          </a:p>
          <a:p>
            <a:r>
              <a:rPr lang="en-US" sz="1600" dirty="0"/>
              <a:t>local false discovery rate q less than 0.05.</a:t>
            </a:r>
          </a:p>
          <a:p>
            <a:r>
              <a:rPr lang="en-US" sz="1600" dirty="0"/>
              <a:t>FOLFIRI + B = single dose of fluorouracil, </a:t>
            </a:r>
            <a:r>
              <a:rPr lang="en-US" sz="1600" dirty="0" err="1"/>
              <a:t>leucovorin</a:t>
            </a:r>
            <a:r>
              <a:rPr lang="en-US" sz="1600" dirty="0"/>
              <a:t>, </a:t>
            </a:r>
            <a:r>
              <a:rPr lang="en-US" sz="1600" dirty="0" err="1"/>
              <a:t>irinotecan</a:t>
            </a:r>
            <a:r>
              <a:rPr lang="en-US" sz="1600" dirty="0"/>
              <a:t> and </a:t>
            </a:r>
            <a:r>
              <a:rPr lang="en-US" sz="1600" dirty="0" err="1"/>
              <a:t>bevacizumab</a:t>
            </a:r>
            <a:endParaRPr lang="en-US" sz="1600" dirty="0"/>
          </a:p>
          <a:p>
            <a:endParaRPr lang="en-US" sz="1600" dirty="0"/>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sz="3200" smtClean="0"/>
              <a:t>FGFR1 Amplified in Squamous NSCLC &amp; Assoc With Sensitivity to FGFR Inhibition</a:t>
            </a:r>
          </a:p>
        </p:txBody>
      </p:sp>
      <p:sp>
        <p:nvSpPr>
          <p:cNvPr id="44037" name="Text Box 11"/>
          <p:cNvSpPr txBox="1">
            <a:spLocks noChangeArrowheads="1"/>
          </p:cNvSpPr>
          <p:nvPr/>
        </p:nvSpPr>
        <p:spPr bwMode="auto">
          <a:xfrm>
            <a:off x="1905000" y="6172200"/>
            <a:ext cx="5562600" cy="307975"/>
          </a:xfrm>
          <a:prstGeom prst="rect">
            <a:avLst/>
          </a:prstGeom>
          <a:noFill/>
          <a:ln w="9525" algn="ctr">
            <a:noFill/>
            <a:miter lim="800000"/>
            <a:headEnd/>
            <a:tailEnd/>
          </a:ln>
        </p:spPr>
        <p:txBody>
          <a:bodyPr wrap="square" anchor="b">
            <a:spAutoFit/>
          </a:bodyPr>
          <a:lstStyle/>
          <a:p>
            <a:pPr>
              <a:buFont typeface="Arial" pitchFamily="34" charset="0"/>
              <a:buNone/>
            </a:pPr>
            <a:r>
              <a:rPr lang="da-DK" sz="1400" dirty="0"/>
              <a:t>From Weiss J, et al. </a:t>
            </a:r>
            <a:r>
              <a:rPr lang="da-DK" sz="1400" dirty="0" err="1"/>
              <a:t>Sci</a:t>
            </a:r>
            <a:r>
              <a:rPr lang="da-DK" sz="1400" dirty="0"/>
              <a:t> </a:t>
            </a:r>
            <a:r>
              <a:rPr lang="da-DK" sz="1400" dirty="0" err="1"/>
              <a:t>Transl</a:t>
            </a:r>
            <a:r>
              <a:rPr lang="da-DK" sz="1400" dirty="0"/>
              <a:t> Med. 2010;2:62ra93.</a:t>
            </a:r>
            <a:r>
              <a:rPr lang="en-US" sz="1400" dirty="0"/>
              <a:t> </a:t>
            </a:r>
            <a:endParaRPr lang="da-DK" sz="1400" dirty="0"/>
          </a:p>
        </p:txBody>
      </p:sp>
      <p:sp>
        <p:nvSpPr>
          <p:cNvPr id="2" name="TextBox 1"/>
          <p:cNvSpPr txBox="1"/>
          <p:nvPr/>
        </p:nvSpPr>
        <p:spPr>
          <a:xfrm>
            <a:off x="990600" y="2209800"/>
            <a:ext cx="7162800" cy="3354765"/>
          </a:xfrm>
          <a:prstGeom prst="rect">
            <a:avLst/>
          </a:prstGeom>
          <a:noFill/>
        </p:spPr>
        <p:txBody>
          <a:bodyPr wrap="square" rtlCol="0">
            <a:spAutoFit/>
          </a:bodyPr>
          <a:lstStyle/>
          <a:p>
            <a:pPr marL="342900" indent="-342900">
              <a:spcBef>
                <a:spcPts val="1200"/>
              </a:spcBef>
              <a:buFont typeface="Arial"/>
              <a:buChar char="•"/>
            </a:pPr>
            <a:r>
              <a:rPr lang="en-US" sz="2400" dirty="0"/>
              <a:t>FGFR1 amplifications were observed in 22% of squamous lung cancer samples</a:t>
            </a:r>
            <a:r>
              <a:rPr lang="en-US" sz="2400" dirty="0" smtClean="0"/>
              <a:t>.</a:t>
            </a:r>
          </a:p>
          <a:p>
            <a:pPr marL="342900" indent="-342900">
              <a:spcBef>
                <a:spcPts val="1200"/>
              </a:spcBef>
              <a:buFont typeface="Arial"/>
              <a:buChar char="•"/>
            </a:pPr>
            <a:r>
              <a:rPr lang="en-US" sz="2400" dirty="0" smtClean="0"/>
              <a:t>The </a:t>
            </a:r>
            <a:r>
              <a:rPr lang="en-US" sz="2400" dirty="0"/>
              <a:t>FGFR inhibitor PD173074 inhibited growth and induced apoptosis in lung cancer cell lines carrying amplified </a:t>
            </a:r>
            <a:r>
              <a:rPr lang="en-US" sz="2400" dirty="0" smtClean="0"/>
              <a:t>FGFR1.</a:t>
            </a:r>
          </a:p>
          <a:p>
            <a:pPr marL="342900" indent="-342900">
              <a:spcBef>
                <a:spcPts val="1200"/>
              </a:spcBef>
              <a:buFont typeface="Arial"/>
              <a:buChar char="•"/>
            </a:pPr>
            <a:r>
              <a:rPr lang="en-US" sz="2400" dirty="0" smtClean="0"/>
              <a:t>FGFR </a:t>
            </a:r>
            <a:r>
              <a:rPr lang="en-US" sz="2400" dirty="0"/>
              <a:t>inhibitors may be a viable therapeutic option for patients with squamous cell lung cancer.</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2286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7" name="Title 3"/>
          <p:cNvSpPr>
            <a:spLocks noGrp="1"/>
          </p:cNvSpPr>
          <p:nvPr>
            <p:ph type="title"/>
          </p:nvPr>
        </p:nvSpPr>
        <p:spPr>
          <a:xfrm>
            <a:off x="457200" y="0"/>
            <a:ext cx="8229600" cy="1143000"/>
          </a:xfrm>
        </p:spPr>
        <p:txBody>
          <a:bodyPr/>
          <a:lstStyle/>
          <a:p>
            <a:r>
              <a:rPr lang="en-GB" dirty="0" smtClean="0"/>
              <a:t>BIBF 1120* pharmacology</a:t>
            </a:r>
          </a:p>
        </p:txBody>
      </p:sp>
      <p:sp>
        <p:nvSpPr>
          <p:cNvPr id="5" name="Rectangle 3"/>
          <p:cNvSpPr txBox="1">
            <a:spLocks noChangeArrowheads="1"/>
          </p:cNvSpPr>
          <p:nvPr/>
        </p:nvSpPr>
        <p:spPr bwMode="auto">
          <a:xfrm>
            <a:off x="815975" y="1651000"/>
            <a:ext cx="7507288" cy="2692400"/>
          </a:xfrm>
          <a:prstGeom prst="rect">
            <a:avLst/>
          </a:prstGeom>
          <a:noFill/>
          <a:ln w="9525">
            <a:noFill/>
            <a:miter lim="800000"/>
            <a:headEnd/>
            <a:tailEnd/>
          </a:ln>
          <a:effectLst/>
        </p:spPr>
        <p:txBody>
          <a:bodyPr lIns="324000"/>
          <a:lstStyle/>
          <a:p>
            <a:pPr>
              <a:spcBef>
                <a:spcPct val="20000"/>
              </a:spcBef>
              <a:buClr>
                <a:schemeClr val="accent1"/>
              </a:buClr>
              <a:defRPr/>
            </a:pPr>
            <a:r>
              <a:rPr lang="en-US" b="1" i="1" kern="0" dirty="0">
                <a:latin typeface="+mn-lt"/>
              </a:rPr>
              <a:t>In vitro</a:t>
            </a:r>
          </a:p>
          <a:p>
            <a:pPr>
              <a:spcBef>
                <a:spcPct val="20000"/>
              </a:spcBef>
              <a:buClr>
                <a:schemeClr val="accent1"/>
              </a:buClr>
              <a:defRPr/>
            </a:pPr>
            <a:r>
              <a:rPr lang="en-US" kern="0" dirty="0">
                <a:latin typeface="+mn-lt"/>
              </a:rPr>
              <a:t>Potent inhibitor of VEGFR, FGFR and PDGFR in enzymatic and cellular assays</a:t>
            </a:r>
            <a:br>
              <a:rPr lang="en-US" kern="0" dirty="0">
                <a:latin typeface="+mn-lt"/>
              </a:rPr>
            </a:br>
            <a:endParaRPr lang="en-US" kern="0" dirty="0">
              <a:latin typeface="+mn-lt"/>
            </a:endParaRPr>
          </a:p>
          <a:p>
            <a:pPr>
              <a:spcBef>
                <a:spcPct val="20000"/>
              </a:spcBef>
              <a:buClr>
                <a:schemeClr val="accent1"/>
              </a:buClr>
              <a:buFontTx/>
              <a:buChar char="•"/>
              <a:defRPr/>
            </a:pPr>
            <a:endParaRPr lang="en-US" kern="0" dirty="0">
              <a:latin typeface="+mn-lt"/>
            </a:endParaRPr>
          </a:p>
          <a:p>
            <a:pPr>
              <a:spcBef>
                <a:spcPct val="20000"/>
              </a:spcBef>
              <a:buClr>
                <a:schemeClr val="accent1"/>
              </a:buClr>
              <a:buFontTx/>
              <a:buChar char="•"/>
              <a:defRPr/>
            </a:pPr>
            <a:endParaRPr lang="en-US" kern="0" dirty="0">
              <a:latin typeface="+mn-lt"/>
            </a:endParaRPr>
          </a:p>
          <a:p>
            <a:pPr>
              <a:spcBef>
                <a:spcPct val="20000"/>
              </a:spcBef>
              <a:buClr>
                <a:schemeClr val="accent1"/>
              </a:buClr>
              <a:buFontTx/>
              <a:buChar char="•"/>
              <a:defRPr/>
            </a:pPr>
            <a:endParaRPr lang="en-US" kern="0" dirty="0">
              <a:latin typeface="+mn-lt"/>
            </a:endParaRPr>
          </a:p>
          <a:p>
            <a:pPr>
              <a:spcBef>
                <a:spcPct val="20000"/>
              </a:spcBef>
              <a:buClr>
                <a:schemeClr val="accent1"/>
              </a:buClr>
              <a:defRPr/>
            </a:pPr>
            <a:r>
              <a:rPr lang="en-US" b="1" kern="0" dirty="0" smtClean="0">
                <a:latin typeface="+mn-lt"/>
              </a:rPr>
              <a:t>Long </a:t>
            </a:r>
            <a:r>
              <a:rPr lang="en-US" b="1" kern="0" dirty="0">
                <a:latin typeface="+mn-lt"/>
              </a:rPr>
              <a:t>lasting effect</a:t>
            </a:r>
            <a:r>
              <a:rPr lang="en-US" kern="0" dirty="0">
                <a:latin typeface="+mn-lt"/>
              </a:rPr>
              <a:t> on VEGFR-2 transfected endothelial </a:t>
            </a:r>
            <a:r>
              <a:rPr lang="en-US" kern="0" dirty="0" smtClean="0">
                <a:latin typeface="+mn-lt"/>
              </a:rPr>
              <a:t>cells: </a:t>
            </a:r>
            <a:r>
              <a:rPr lang="en-US" kern="0" dirty="0">
                <a:latin typeface="+mn-lt"/>
              </a:rPr>
              <a:t>treatment with BIBF 1120 for 1 h </a:t>
            </a:r>
            <a:r>
              <a:rPr lang="de-AT" kern="0" dirty="0">
                <a:latin typeface="+mn-lt"/>
              </a:rPr>
              <a:t>and</a:t>
            </a:r>
            <a:r>
              <a:rPr lang="en-US" kern="0" dirty="0">
                <a:latin typeface="+mn-lt"/>
              </a:rPr>
              <a:t> inactivation lasting for &gt; 30 h</a:t>
            </a:r>
          </a:p>
          <a:p>
            <a:pPr>
              <a:spcBef>
                <a:spcPct val="20000"/>
              </a:spcBef>
              <a:buClr>
                <a:schemeClr val="accent1"/>
              </a:buClr>
              <a:defRPr/>
            </a:pPr>
            <a:r>
              <a:rPr lang="en-US" kern="0" dirty="0">
                <a:latin typeface="+mn-lt"/>
              </a:rPr>
              <a:t/>
            </a:r>
            <a:br>
              <a:rPr lang="en-US" kern="0" dirty="0">
                <a:latin typeface="+mn-lt"/>
              </a:rPr>
            </a:br>
            <a:r>
              <a:rPr lang="en-US" kern="0" dirty="0">
                <a:latin typeface="+mn-lt"/>
              </a:rPr>
              <a:t/>
            </a:r>
            <a:br>
              <a:rPr lang="en-US" kern="0" dirty="0">
                <a:latin typeface="+mn-lt"/>
              </a:rPr>
            </a:br>
            <a:r>
              <a:rPr lang="en-US" kern="0" dirty="0">
                <a:latin typeface="+mn-lt"/>
              </a:rPr>
              <a:t/>
            </a:r>
            <a:br>
              <a:rPr lang="en-US" kern="0" dirty="0">
                <a:latin typeface="+mn-lt"/>
              </a:rPr>
            </a:br>
            <a:r>
              <a:rPr lang="en-US" kern="0" dirty="0">
                <a:latin typeface="+mn-lt"/>
              </a:rPr>
              <a:t/>
            </a:r>
            <a:br>
              <a:rPr lang="en-US" kern="0" dirty="0">
                <a:latin typeface="+mn-lt"/>
              </a:rPr>
            </a:br>
            <a:r>
              <a:rPr lang="en-US" kern="0" dirty="0">
                <a:latin typeface="+mn-lt"/>
              </a:rPr>
              <a:t/>
            </a:r>
            <a:br>
              <a:rPr lang="en-US" kern="0" dirty="0">
                <a:latin typeface="+mn-lt"/>
              </a:rPr>
            </a:br>
            <a:endParaRPr lang="en-US" kern="0" dirty="0">
              <a:latin typeface="+mn-lt"/>
            </a:endParaRPr>
          </a:p>
        </p:txBody>
      </p:sp>
      <p:graphicFrame>
        <p:nvGraphicFramePr>
          <p:cNvPr id="6" name="Group 4"/>
          <p:cNvGraphicFramePr>
            <a:graphicFrameLocks/>
          </p:cNvGraphicFramePr>
          <p:nvPr>
            <p:extLst>
              <p:ext uri="{D42A27DB-BD31-4B8C-83A1-F6EECF244321}">
                <p14:modId xmlns:p14="http://schemas.microsoft.com/office/powerpoint/2010/main" val="2610512361"/>
              </p:ext>
            </p:extLst>
          </p:nvPr>
        </p:nvGraphicFramePr>
        <p:xfrm>
          <a:off x="814388" y="2647656"/>
          <a:ext cx="7507288" cy="1009944"/>
        </p:xfrm>
        <a:graphic>
          <a:graphicData uri="http://schemas.openxmlformats.org/drawingml/2006/table">
            <a:tbl>
              <a:tblPr/>
              <a:tblGrid>
                <a:gridCol w="1501775"/>
                <a:gridCol w="1233905"/>
                <a:gridCol w="1075764"/>
                <a:gridCol w="1277471"/>
                <a:gridCol w="2418373"/>
              </a:tblGrid>
              <a:tr h="409575">
                <a:tc>
                  <a:txBody>
                    <a:bodyPr/>
                    <a:lstStyle/>
                    <a:p>
                      <a:pPr marL="0" marR="0" lvl="0" indent="0" algn="l" defTabSz="587375" rtl="0" eaLnBrk="1" fontAlgn="base" latinLnBrk="0" hangingPunct="1">
                        <a:lnSpc>
                          <a:spcPct val="90000"/>
                        </a:lnSpc>
                        <a:spcBef>
                          <a:spcPct val="0"/>
                        </a:spcBef>
                        <a:spcAft>
                          <a:spcPct val="25000"/>
                        </a:spcAft>
                        <a:buClrTx/>
                        <a:buSzTx/>
                        <a:buFontTx/>
                        <a:buNone/>
                        <a:tabLst/>
                      </a:pPr>
                      <a:endParaRPr kumimoji="0" lang="de-AT" sz="1400" b="0" i="0" u="none" strike="noStrike" cap="none" normalizeH="0" baseline="0" dirty="0" smtClean="0">
                        <a:ln>
                          <a:noFill/>
                        </a:ln>
                        <a:solidFill>
                          <a:schemeClr val="tx1"/>
                        </a:solidFill>
                        <a:effectLst/>
                        <a:latin typeface="Arial" charset="0"/>
                        <a:cs typeface="Arial" charset="0"/>
                      </a:endParaRPr>
                    </a:p>
                  </a:txBody>
                  <a:tcPr marL="91414" marR="91414" marT="45708" marB="45708"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4E1F2"/>
                    </a:solidFill>
                  </a:tcPr>
                </a:tc>
                <a:tc>
                  <a:txBody>
                    <a:bodyPr/>
                    <a:lstStyle/>
                    <a:p>
                      <a:pPr marL="0" marR="0" lvl="0" indent="0" algn="ctr" defTabSz="587375" rtl="0" eaLnBrk="1" fontAlgn="base" latinLnBrk="0" hangingPunct="1">
                        <a:lnSpc>
                          <a:spcPct val="75000"/>
                        </a:lnSpc>
                        <a:spcBef>
                          <a:spcPct val="0"/>
                        </a:spcBef>
                        <a:spcAft>
                          <a:spcPct val="25000"/>
                        </a:spcAft>
                        <a:buClrTx/>
                        <a:buSzTx/>
                        <a:buFontTx/>
                        <a:buNone/>
                        <a:tabLst/>
                      </a:pPr>
                      <a:r>
                        <a:rPr kumimoji="0" lang="de-AT" sz="1400" b="1" i="0" u="none" strike="noStrike" cap="none" normalizeH="0" baseline="0" dirty="0" smtClean="0">
                          <a:ln>
                            <a:noFill/>
                          </a:ln>
                          <a:solidFill>
                            <a:schemeClr val="tx1"/>
                          </a:solidFill>
                          <a:effectLst/>
                          <a:latin typeface="Arial" charset="0"/>
                          <a:cs typeface="Arial" charset="0"/>
                        </a:rPr>
                        <a:t>VEGFR</a:t>
                      </a:r>
                    </a:p>
                    <a:p>
                      <a:pPr marL="0" marR="0" lvl="0" indent="0" algn="ctr" defTabSz="587375" rtl="0" eaLnBrk="1" fontAlgn="base" latinLnBrk="0" hangingPunct="1">
                        <a:lnSpc>
                          <a:spcPct val="75000"/>
                        </a:lnSpc>
                        <a:spcBef>
                          <a:spcPct val="0"/>
                        </a:spcBef>
                        <a:spcAft>
                          <a:spcPct val="25000"/>
                        </a:spcAft>
                        <a:buClrTx/>
                        <a:buSzTx/>
                        <a:buFontTx/>
                        <a:buNone/>
                        <a:tabLst/>
                      </a:pPr>
                      <a:r>
                        <a:rPr kumimoji="0" lang="de-AT" sz="1400" b="1" i="0" u="none" strike="noStrike" cap="none" normalizeH="0" baseline="0" dirty="0" smtClean="0">
                          <a:ln>
                            <a:noFill/>
                          </a:ln>
                          <a:solidFill>
                            <a:schemeClr val="tx1"/>
                          </a:solidFill>
                          <a:effectLst/>
                          <a:latin typeface="Arial" charset="0"/>
                          <a:cs typeface="Arial" charset="0"/>
                        </a:rPr>
                        <a:t>1 / 2 / 3</a:t>
                      </a:r>
                      <a:endParaRPr kumimoji="0" lang="de-AT" sz="1400" b="1" i="0" u="none" strike="noStrike" cap="none" normalizeH="0" baseline="-25000" dirty="0" smtClean="0">
                        <a:ln>
                          <a:noFill/>
                        </a:ln>
                        <a:solidFill>
                          <a:schemeClr val="tx1"/>
                        </a:solidFill>
                        <a:effectLst/>
                        <a:latin typeface="Arial" charset="0"/>
                        <a:cs typeface="Arial" charset="0"/>
                      </a:endParaRPr>
                    </a:p>
                  </a:txBody>
                  <a:tcPr marL="91414" marR="91414" marT="45708" marB="45708"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4E1F2"/>
                    </a:solidFill>
                  </a:tcPr>
                </a:tc>
                <a:tc>
                  <a:txBody>
                    <a:bodyPr/>
                    <a:lstStyle/>
                    <a:p>
                      <a:pPr marL="0" marR="0" lvl="0" indent="0" algn="ctr" defTabSz="587375" rtl="0" eaLnBrk="1" fontAlgn="base" latinLnBrk="0" hangingPunct="1">
                        <a:lnSpc>
                          <a:spcPct val="75000"/>
                        </a:lnSpc>
                        <a:spcBef>
                          <a:spcPct val="0"/>
                        </a:spcBef>
                        <a:spcAft>
                          <a:spcPct val="25000"/>
                        </a:spcAft>
                        <a:buClrTx/>
                        <a:buSzTx/>
                        <a:buFontTx/>
                        <a:buNone/>
                        <a:tabLst/>
                      </a:pPr>
                      <a:r>
                        <a:rPr kumimoji="0" lang="de-AT" sz="1400" b="1" i="0" u="none" strike="noStrike" cap="none" normalizeH="0" baseline="0" dirty="0" smtClean="0">
                          <a:ln>
                            <a:noFill/>
                          </a:ln>
                          <a:solidFill>
                            <a:schemeClr val="tx1"/>
                          </a:solidFill>
                          <a:effectLst/>
                          <a:latin typeface="Arial" charset="0"/>
                          <a:cs typeface="Arial" charset="0"/>
                        </a:rPr>
                        <a:t>PDGFR</a:t>
                      </a:r>
                    </a:p>
                    <a:p>
                      <a:pPr marL="0" marR="0" lvl="0" indent="0" algn="ctr" defTabSz="587375" rtl="0" eaLnBrk="1" fontAlgn="base" latinLnBrk="0" hangingPunct="1">
                        <a:lnSpc>
                          <a:spcPct val="75000"/>
                        </a:lnSpc>
                        <a:spcBef>
                          <a:spcPct val="0"/>
                        </a:spcBef>
                        <a:spcAft>
                          <a:spcPct val="25000"/>
                        </a:spcAft>
                        <a:buClrTx/>
                        <a:buSzTx/>
                        <a:buFontTx/>
                        <a:buNone/>
                        <a:tabLst/>
                      </a:pPr>
                      <a:r>
                        <a:rPr kumimoji="0" lang="el-GR" sz="1400" b="1" i="0" u="none" strike="noStrike" cap="none" normalizeH="0" baseline="0" dirty="0" smtClean="0">
                          <a:ln>
                            <a:noFill/>
                          </a:ln>
                          <a:solidFill>
                            <a:schemeClr val="tx1"/>
                          </a:solidFill>
                          <a:effectLst/>
                          <a:latin typeface="Arial" charset="0"/>
                          <a:cs typeface="Arial" charset="0"/>
                        </a:rPr>
                        <a:t>α</a:t>
                      </a:r>
                      <a:r>
                        <a:rPr kumimoji="0" lang="de-AT" sz="1400" b="1" i="0" u="none" strike="noStrike" cap="none" normalizeH="0" baseline="0" dirty="0" smtClean="0">
                          <a:ln>
                            <a:noFill/>
                          </a:ln>
                          <a:solidFill>
                            <a:schemeClr val="tx1"/>
                          </a:solidFill>
                          <a:effectLst/>
                          <a:latin typeface="Arial" charset="0"/>
                          <a:cs typeface="Arial" charset="0"/>
                        </a:rPr>
                        <a:t> / β</a:t>
                      </a:r>
                      <a:endParaRPr kumimoji="0" lang="de-AT" sz="1400" b="1" i="0" u="none" strike="noStrike" cap="none" normalizeH="0" baseline="0" dirty="0" smtClean="0">
                        <a:ln>
                          <a:noFill/>
                        </a:ln>
                        <a:solidFill>
                          <a:schemeClr val="tx1"/>
                        </a:solidFill>
                        <a:effectLst/>
                        <a:latin typeface="Arial" charset="0"/>
                        <a:cs typeface="Arial" charset="0"/>
                        <a:sym typeface="Symbol" pitchFamily="18" charset="2"/>
                      </a:endParaRPr>
                    </a:p>
                  </a:txBody>
                  <a:tcPr marL="91414" marR="91414" marT="45708" marB="45708"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4E1F2"/>
                    </a:solidFill>
                  </a:tcPr>
                </a:tc>
                <a:tc>
                  <a:txBody>
                    <a:bodyPr/>
                    <a:lstStyle/>
                    <a:p>
                      <a:pPr marL="0" marR="0" lvl="0" indent="0" algn="ctr" defTabSz="587375" rtl="0" eaLnBrk="1" fontAlgn="base" latinLnBrk="0" hangingPunct="1">
                        <a:lnSpc>
                          <a:spcPct val="75000"/>
                        </a:lnSpc>
                        <a:spcBef>
                          <a:spcPct val="0"/>
                        </a:spcBef>
                        <a:spcAft>
                          <a:spcPct val="25000"/>
                        </a:spcAft>
                        <a:buClrTx/>
                        <a:buSzTx/>
                        <a:buFontTx/>
                        <a:buNone/>
                        <a:tabLst/>
                      </a:pPr>
                      <a:r>
                        <a:rPr kumimoji="0" lang="de-AT" sz="1400" b="1" i="0" u="none" strike="noStrike" cap="none" normalizeH="0" baseline="0" dirty="0" smtClean="0">
                          <a:ln>
                            <a:noFill/>
                          </a:ln>
                          <a:solidFill>
                            <a:schemeClr val="tx1"/>
                          </a:solidFill>
                          <a:effectLst/>
                          <a:latin typeface="Arial" charset="0"/>
                          <a:cs typeface="Arial" charset="0"/>
                        </a:rPr>
                        <a:t>FGFR</a:t>
                      </a:r>
                    </a:p>
                    <a:p>
                      <a:pPr marL="0" marR="0" lvl="0" indent="0" algn="ctr" defTabSz="587375" rtl="0" eaLnBrk="1" fontAlgn="base" latinLnBrk="0" hangingPunct="1">
                        <a:lnSpc>
                          <a:spcPct val="75000"/>
                        </a:lnSpc>
                        <a:spcBef>
                          <a:spcPct val="0"/>
                        </a:spcBef>
                        <a:spcAft>
                          <a:spcPct val="25000"/>
                        </a:spcAft>
                        <a:buClrTx/>
                        <a:buSzTx/>
                        <a:buFontTx/>
                        <a:buNone/>
                        <a:tabLst/>
                      </a:pPr>
                      <a:r>
                        <a:rPr kumimoji="0" lang="de-AT" sz="1400" b="1" i="0" u="none" strike="noStrike" cap="none" normalizeH="0" baseline="0" dirty="0" smtClean="0">
                          <a:ln>
                            <a:noFill/>
                          </a:ln>
                          <a:solidFill>
                            <a:schemeClr val="tx1"/>
                          </a:solidFill>
                          <a:effectLst/>
                          <a:latin typeface="Arial" charset="0"/>
                          <a:cs typeface="Arial" charset="0"/>
                        </a:rPr>
                        <a:t>1 / 2 / 3</a:t>
                      </a:r>
                    </a:p>
                  </a:txBody>
                  <a:tcPr marL="91414" marR="91414" marT="45708" marB="45708"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4E1F2"/>
                    </a:solidFill>
                  </a:tcPr>
                </a:tc>
                <a:tc>
                  <a:txBody>
                    <a:bodyPr/>
                    <a:lstStyle/>
                    <a:p>
                      <a:pPr marL="0" marR="0" lvl="0" indent="0" algn="ctr" defTabSz="587375" rtl="0" eaLnBrk="1" fontAlgn="base" latinLnBrk="0" hangingPunct="1">
                        <a:lnSpc>
                          <a:spcPct val="75000"/>
                        </a:lnSpc>
                        <a:spcBef>
                          <a:spcPct val="0"/>
                        </a:spcBef>
                        <a:spcAft>
                          <a:spcPct val="25000"/>
                        </a:spcAft>
                        <a:buClrTx/>
                        <a:buSzTx/>
                        <a:buFontTx/>
                        <a:buNone/>
                        <a:tabLst/>
                      </a:pPr>
                      <a:endParaRPr kumimoji="0" lang="de-AT" sz="1400" b="1" i="0" u="none" strike="noStrike" cap="none" normalizeH="0" baseline="0" dirty="0" smtClean="0">
                        <a:ln>
                          <a:noFill/>
                        </a:ln>
                        <a:solidFill>
                          <a:schemeClr val="tx1"/>
                        </a:solidFill>
                        <a:effectLst/>
                        <a:latin typeface="Arial" charset="0"/>
                        <a:cs typeface="Arial" charset="0"/>
                      </a:endParaRPr>
                    </a:p>
                    <a:p>
                      <a:pPr marL="0" marR="0" lvl="0" indent="0" algn="ctr" defTabSz="587375" rtl="0" eaLnBrk="1" fontAlgn="base" latinLnBrk="0" hangingPunct="1">
                        <a:lnSpc>
                          <a:spcPct val="75000"/>
                        </a:lnSpc>
                        <a:spcBef>
                          <a:spcPct val="0"/>
                        </a:spcBef>
                        <a:spcAft>
                          <a:spcPct val="25000"/>
                        </a:spcAft>
                        <a:buClrTx/>
                        <a:buSzTx/>
                        <a:buFontTx/>
                        <a:buNone/>
                        <a:tabLst/>
                      </a:pPr>
                      <a:r>
                        <a:rPr kumimoji="0" lang="de-AT" sz="1400" b="1" i="0" u="none" strike="noStrike" cap="none" normalizeH="0" baseline="0" dirty="0" smtClean="0">
                          <a:ln>
                            <a:noFill/>
                          </a:ln>
                          <a:solidFill>
                            <a:schemeClr val="tx1"/>
                          </a:solidFill>
                          <a:effectLst/>
                          <a:latin typeface="Arial" charset="0"/>
                          <a:cs typeface="Arial" charset="0"/>
                        </a:rPr>
                        <a:t>HUVEC/HSMEC</a:t>
                      </a:r>
                    </a:p>
                    <a:p>
                      <a:pPr marL="0" marR="0" lvl="0" indent="0" algn="ctr" defTabSz="587375" rtl="0" eaLnBrk="1" fontAlgn="base" latinLnBrk="0" hangingPunct="1">
                        <a:lnSpc>
                          <a:spcPct val="75000"/>
                        </a:lnSpc>
                        <a:spcBef>
                          <a:spcPct val="0"/>
                        </a:spcBef>
                        <a:spcAft>
                          <a:spcPct val="25000"/>
                        </a:spcAft>
                        <a:buClrTx/>
                        <a:buSzTx/>
                        <a:buFontTx/>
                        <a:buNone/>
                        <a:tabLst/>
                      </a:pPr>
                      <a:r>
                        <a:rPr kumimoji="0" lang="de-AT" sz="1400" b="1" i="0" u="none" strike="noStrike" cap="none" normalizeH="0" baseline="0" dirty="0" smtClean="0">
                          <a:ln>
                            <a:noFill/>
                          </a:ln>
                          <a:solidFill>
                            <a:schemeClr val="tx1"/>
                          </a:solidFill>
                          <a:effectLst/>
                          <a:latin typeface="Arial" charset="0"/>
                          <a:cs typeface="Arial" charset="0"/>
                        </a:rPr>
                        <a:t>proliferation</a:t>
                      </a:r>
                      <a:endParaRPr kumimoji="0" lang="de-AT" sz="1400" b="1" i="0" u="none" strike="noStrike" cap="none" normalizeH="0" baseline="-25000" dirty="0" smtClean="0">
                        <a:ln>
                          <a:noFill/>
                        </a:ln>
                        <a:solidFill>
                          <a:schemeClr val="tx1"/>
                        </a:solidFill>
                        <a:effectLst/>
                        <a:latin typeface="Arial" charset="0"/>
                        <a:cs typeface="Arial" charset="0"/>
                      </a:endParaRPr>
                    </a:p>
                  </a:txBody>
                  <a:tcPr marL="91414" marR="91414" marT="45708" marB="45708"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4E1F2"/>
                    </a:solidFill>
                  </a:tcPr>
                </a:tc>
              </a:tr>
              <a:tr h="331788">
                <a:tc>
                  <a:txBody>
                    <a:bodyPr/>
                    <a:lstStyle/>
                    <a:p>
                      <a:pPr marL="0" marR="0" lvl="0" indent="0" algn="ctr" defTabSz="587375" rtl="0" eaLnBrk="1" fontAlgn="base" latinLnBrk="0" hangingPunct="1">
                        <a:lnSpc>
                          <a:spcPct val="90000"/>
                        </a:lnSpc>
                        <a:spcBef>
                          <a:spcPct val="0"/>
                        </a:spcBef>
                        <a:spcAft>
                          <a:spcPct val="25000"/>
                        </a:spcAft>
                        <a:buClrTx/>
                        <a:buSzTx/>
                        <a:buFontTx/>
                        <a:buNone/>
                        <a:tabLst/>
                      </a:pPr>
                      <a:r>
                        <a:rPr kumimoji="0" lang="de-AT" sz="1400" b="1" i="0" u="none" strike="noStrike" cap="none" normalizeH="0" baseline="0" dirty="0" smtClean="0">
                          <a:ln>
                            <a:noFill/>
                          </a:ln>
                          <a:solidFill>
                            <a:schemeClr val="tx1"/>
                          </a:solidFill>
                          <a:effectLst/>
                          <a:latin typeface="Arial" charset="0"/>
                          <a:cs typeface="Arial" charset="0"/>
                        </a:rPr>
                        <a:t>IC</a:t>
                      </a:r>
                      <a:r>
                        <a:rPr kumimoji="0" lang="de-AT" sz="1400" b="1" i="0" u="none" strike="noStrike" cap="none" normalizeH="0" baseline="-25000" dirty="0" smtClean="0">
                          <a:ln>
                            <a:noFill/>
                          </a:ln>
                          <a:solidFill>
                            <a:schemeClr val="tx1"/>
                          </a:solidFill>
                          <a:effectLst/>
                          <a:latin typeface="Arial" charset="0"/>
                          <a:cs typeface="Arial" charset="0"/>
                        </a:rPr>
                        <a:t>50</a:t>
                      </a:r>
                      <a:r>
                        <a:rPr kumimoji="0" lang="de-AT" sz="1400" b="1" i="0" u="none" strike="noStrike" cap="none" normalizeH="0" baseline="0" dirty="0" smtClean="0">
                          <a:ln>
                            <a:noFill/>
                          </a:ln>
                          <a:solidFill>
                            <a:schemeClr val="tx1"/>
                          </a:solidFill>
                          <a:effectLst/>
                          <a:latin typeface="Arial" charset="0"/>
                          <a:cs typeface="Arial" charset="0"/>
                        </a:rPr>
                        <a:t>/EC</a:t>
                      </a:r>
                      <a:r>
                        <a:rPr kumimoji="0" lang="de-AT" sz="1400" b="1" i="0" u="none" strike="noStrike" cap="none" normalizeH="0" baseline="-25000" dirty="0" smtClean="0">
                          <a:ln>
                            <a:noFill/>
                          </a:ln>
                          <a:solidFill>
                            <a:schemeClr val="tx1"/>
                          </a:solidFill>
                          <a:effectLst/>
                          <a:latin typeface="Arial" charset="0"/>
                          <a:cs typeface="Arial" charset="0"/>
                        </a:rPr>
                        <a:t>50  </a:t>
                      </a:r>
                      <a:r>
                        <a:rPr kumimoji="0" lang="de-AT" sz="1400" b="1" i="0" u="none" strike="noStrike" cap="none" normalizeH="0" baseline="0" dirty="0" smtClean="0">
                          <a:ln>
                            <a:noFill/>
                          </a:ln>
                          <a:solidFill>
                            <a:schemeClr val="tx1"/>
                          </a:solidFill>
                          <a:effectLst/>
                          <a:latin typeface="Arial" charset="0"/>
                          <a:cs typeface="Arial" charset="0"/>
                        </a:rPr>
                        <a:t>(</a:t>
                      </a:r>
                      <a:r>
                        <a:rPr kumimoji="0" lang="de-AT" sz="1400" b="1" i="0" u="none" strike="noStrike" cap="none" normalizeH="0" baseline="0" dirty="0" err="1" smtClean="0">
                          <a:ln>
                            <a:noFill/>
                          </a:ln>
                          <a:solidFill>
                            <a:schemeClr val="tx1"/>
                          </a:solidFill>
                          <a:effectLst/>
                          <a:latin typeface="Arial" charset="0"/>
                          <a:cs typeface="Arial" charset="0"/>
                        </a:rPr>
                        <a:t>nM</a:t>
                      </a:r>
                      <a:r>
                        <a:rPr kumimoji="0" lang="de-AT" sz="1400" b="1" i="0" u="none" strike="noStrike" cap="none" normalizeH="0" baseline="0" dirty="0" smtClean="0">
                          <a:ln>
                            <a:noFill/>
                          </a:ln>
                          <a:solidFill>
                            <a:schemeClr val="tx1"/>
                          </a:solidFill>
                          <a:effectLst/>
                          <a:latin typeface="Arial" charset="0"/>
                          <a:cs typeface="Arial" charset="0"/>
                        </a:rPr>
                        <a:t>)</a:t>
                      </a:r>
                    </a:p>
                  </a:txBody>
                  <a:tcPr marL="91414" marR="91414"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EEAE7"/>
                    </a:solidFill>
                  </a:tcPr>
                </a:tc>
                <a:tc>
                  <a:txBody>
                    <a:bodyPr/>
                    <a:lstStyle/>
                    <a:p>
                      <a:pPr marL="0" marR="0" lvl="0" indent="0" algn="ctr" defTabSz="587375" rtl="0" eaLnBrk="1" fontAlgn="base" latinLnBrk="0" hangingPunct="1">
                        <a:lnSpc>
                          <a:spcPct val="90000"/>
                        </a:lnSpc>
                        <a:spcBef>
                          <a:spcPct val="0"/>
                        </a:spcBef>
                        <a:spcAft>
                          <a:spcPct val="25000"/>
                        </a:spcAft>
                        <a:buClrTx/>
                        <a:buSzTx/>
                        <a:buFontTx/>
                        <a:buNone/>
                        <a:tabLst/>
                      </a:pPr>
                      <a:r>
                        <a:rPr kumimoji="0" lang="de-AT" sz="1400" b="1" i="0" u="none" strike="noStrike" cap="none" normalizeH="0" baseline="0" dirty="0" smtClean="0">
                          <a:ln>
                            <a:noFill/>
                          </a:ln>
                          <a:solidFill>
                            <a:schemeClr val="tx1"/>
                          </a:solidFill>
                          <a:effectLst/>
                          <a:latin typeface="Arial" charset="0"/>
                          <a:cs typeface="Arial" charset="0"/>
                        </a:rPr>
                        <a:t>24 / 21 / 13</a:t>
                      </a:r>
                    </a:p>
                  </a:txBody>
                  <a:tcPr marL="91414" marR="91414"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EEAE7"/>
                    </a:solidFill>
                  </a:tcPr>
                </a:tc>
                <a:tc>
                  <a:txBody>
                    <a:bodyPr/>
                    <a:lstStyle/>
                    <a:p>
                      <a:pPr marL="0" marR="0" lvl="0" indent="0" algn="ctr" defTabSz="587375" rtl="0" eaLnBrk="1" fontAlgn="base" latinLnBrk="0" hangingPunct="1">
                        <a:lnSpc>
                          <a:spcPct val="90000"/>
                        </a:lnSpc>
                        <a:spcBef>
                          <a:spcPct val="0"/>
                        </a:spcBef>
                        <a:spcAft>
                          <a:spcPct val="25000"/>
                        </a:spcAft>
                        <a:buClrTx/>
                        <a:buSzTx/>
                        <a:buFontTx/>
                        <a:buNone/>
                        <a:tabLst/>
                      </a:pPr>
                      <a:r>
                        <a:rPr kumimoji="0" lang="de-AT" sz="1400" b="1" i="0" u="none" strike="noStrike" cap="none" normalizeH="0" baseline="0" dirty="0" smtClean="0">
                          <a:ln>
                            <a:noFill/>
                          </a:ln>
                          <a:solidFill>
                            <a:schemeClr val="tx1"/>
                          </a:solidFill>
                          <a:effectLst/>
                          <a:latin typeface="Arial" charset="0"/>
                          <a:cs typeface="Arial" charset="0"/>
                        </a:rPr>
                        <a:t>59 / 60</a:t>
                      </a:r>
                    </a:p>
                  </a:txBody>
                  <a:tcPr marL="91414" marR="91414"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EEAE7"/>
                    </a:solidFill>
                  </a:tcPr>
                </a:tc>
                <a:tc>
                  <a:txBody>
                    <a:bodyPr/>
                    <a:lstStyle/>
                    <a:p>
                      <a:pPr marL="0" marR="0" lvl="0" indent="0" algn="ctr" defTabSz="587375" rtl="0" eaLnBrk="1" fontAlgn="base" latinLnBrk="0" hangingPunct="1">
                        <a:lnSpc>
                          <a:spcPct val="90000"/>
                        </a:lnSpc>
                        <a:spcBef>
                          <a:spcPct val="0"/>
                        </a:spcBef>
                        <a:spcAft>
                          <a:spcPct val="25000"/>
                        </a:spcAft>
                        <a:buClrTx/>
                        <a:buSzTx/>
                        <a:buFontTx/>
                        <a:buNone/>
                        <a:tabLst/>
                      </a:pPr>
                      <a:r>
                        <a:rPr kumimoji="0" lang="de-AT" sz="1400" b="1" i="0" u="none" strike="noStrike" cap="none" normalizeH="0" baseline="0" dirty="0" smtClean="0">
                          <a:ln>
                            <a:noFill/>
                          </a:ln>
                          <a:solidFill>
                            <a:schemeClr val="tx1"/>
                          </a:solidFill>
                          <a:effectLst/>
                          <a:latin typeface="Arial" charset="0"/>
                          <a:cs typeface="Arial" charset="0"/>
                        </a:rPr>
                        <a:t>69 / 37/ 137</a:t>
                      </a:r>
                    </a:p>
                  </a:txBody>
                  <a:tcPr marL="91414" marR="91414"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EEAE7"/>
                    </a:solidFill>
                  </a:tcPr>
                </a:tc>
                <a:tc>
                  <a:txBody>
                    <a:bodyPr/>
                    <a:lstStyle/>
                    <a:p>
                      <a:pPr marL="0" marR="0" lvl="0" indent="0" algn="ctr" defTabSz="587375" rtl="0" eaLnBrk="1" fontAlgn="base" latinLnBrk="0" hangingPunct="1">
                        <a:lnSpc>
                          <a:spcPct val="90000"/>
                        </a:lnSpc>
                        <a:spcBef>
                          <a:spcPct val="0"/>
                        </a:spcBef>
                        <a:spcAft>
                          <a:spcPct val="25000"/>
                        </a:spcAft>
                        <a:buClrTx/>
                        <a:buSzTx/>
                        <a:buFontTx/>
                        <a:buNone/>
                        <a:tabLst/>
                      </a:pPr>
                      <a:r>
                        <a:rPr kumimoji="0" lang="de-AT" sz="1400" b="1" i="0" u="none" strike="noStrike" cap="none" normalizeH="0" baseline="0" dirty="0" smtClean="0">
                          <a:ln>
                            <a:noFill/>
                          </a:ln>
                          <a:solidFill>
                            <a:schemeClr val="tx1"/>
                          </a:solidFill>
                          <a:effectLst/>
                          <a:latin typeface="Arial" charset="0"/>
                          <a:cs typeface="Arial" charset="0"/>
                        </a:rPr>
                        <a:t>9 / 12</a:t>
                      </a:r>
                    </a:p>
                  </a:txBody>
                  <a:tcPr marL="91414" marR="91414"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EEAE7"/>
                    </a:solidFill>
                  </a:tcPr>
                </a:tc>
              </a:tr>
            </a:tbl>
          </a:graphicData>
        </a:graphic>
      </p:graphicFrame>
      <p:sp>
        <p:nvSpPr>
          <p:cNvPr id="1050" name="TextBox 31"/>
          <p:cNvSpPr txBox="1">
            <a:spLocks noChangeArrowheads="1"/>
          </p:cNvSpPr>
          <p:nvPr/>
        </p:nvSpPr>
        <p:spPr bwMode="auto">
          <a:xfrm>
            <a:off x="838200" y="5181600"/>
            <a:ext cx="6781800" cy="307777"/>
          </a:xfrm>
          <a:prstGeom prst="rect">
            <a:avLst/>
          </a:prstGeom>
          <a:noFill/>
          <a:ln w="9525">
            <a:noFill/>
            <a:miter lim="800000"/>
            <a:headEnd/>
            <a:tailEnd/>
          </a:ln>
        </p:spPr>
        <p:txBody>
          <a:bodyPr wrap="square">
            <a:spAutoFit/>
          </a:bodyPr>
          <a:lstStyle/>
          <a:p>
            <a:r>
              <a:rPr lang="en-GB" sz="1400" dirty="0"/>
              <a:t>*This is an investigational agent. Its efficacy and safety have not been established</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sz="4000" dirty="0" smtClean="0"/>
              <a:t>Why do we need a new </a:t>
            </a:r>
            <a:br>
              <a:rPr lang="en-US" sz="4000" dirty="0" smtClean="0"/>
            </a:br>
            <a:r>
              <a:rPr lang="en-US" sz="4000" dirty="0" smtClean="0"/>
              <a:t>generation of EGFR inhibitors?</a:t>
            </a:r>
            <a:endParaRPr lang="en-US" sz="4000" dirty="0"/>
          </a:p>
        </p:txBody>
      </p:sp>
      <p:sp>
        <p:nvSpPr>
          <p:cNvPr id="3" name="Content Placeholder 2"/>
          <p:cNvSpPr>
            <a:spLocks noGrp="1"/>
          </p:cNvSpPr>
          <p:nvPr>
            <p:ph idx="1"/>
          </p:nvPr>
        </p:nvSpPr>
        <p:spPr>
          <a:xfrm>
            <a:off x="457200" y="1600200"/>
            <a:ext cx="8458200" cy="4525963"/>
          </a:xfrm>
        </p:spPr>
        <p:txBody>
          <a:bodyPr/>
          <a:lstStyle/>
          <a:p>
            <a:r>
              <a:rPr lang="en-US" dirty="0" smtClean="0"/>
              <a:t>Greater potency, bioavailability</a:t>
            </a:r>
          </a:p>
          <a:p>
            <a:pPr lvl="1"/>
            <a:r>
              <a:rPr lang="en-US" dirty="0" smtClean="0"/>
              <a:t>CNS a frequent site of recurrence in EGFR mutant patients</a:t>
            </a:r>
          </a:p>
          <a:p>
            <a:r>
              <a:rPr lang="en-US" dirty="0" smtClean="0"/>
              <a:t>Target resistance mechanisms (e.g. T790M)</a:t>
            </a:r>
          </a:p>
          <a:p>
            <a:r>
              <a:rPr lang="en-US" dirty="0" smtClean="0"/>
              <a:t>Target uncommon mutations</a:t>
            </a:r>
          </a:p>
          <a:p>
            <a:r>
              <a:rPr lang="en-US" dirty="0" smtClean="0"/>
              <a:t>Different MOA</a:t>
            </a:r>
          </a:p>
          <a:p>
            <a:r>
              <a:rPr lang="en-US" dirty="0" smtClean="0"/>
              <a:t>More favorable toxicity profile</a:t>
            </a:r>
          </a:p>
          <a:p>
            <a:pPr lvl="1"/>
            <a:r>
              <a:rPr lang="en-US" dirty="0" smtClean="0"/>
              <a:t>Off-target </a:t>
            </a:r>
            <a:r>
              <a:rPr lang="en-US" dirty="0" err="1" smtClean="0"/>
              <a:t>vs</a:t>
            </a:r>
            <a:r>
              <a:rPr lang="en-US" dirty="0" smtClean="0"/>
              <a:t> on-target effects</a:t>
            </a:r>
          </a:p>
        </p:txBody>
      </p:sp>
    </p:spTree>
    <p:extLst>
      <p:ext uri="{BB962C8B-B14F-4D97-AF65-F5344CB8AC3E}">
        <p14:creationId xmlns:p14="http://schemas.microsoft.com/office/powerpoint/2010/main" val="38306053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Line 18"/>
          <p:cNvSpPr>
            <a:spLocks noChangeShapeType="1"/>
          </p:cNvSpPr>
          <p:nvPr/>
        </p:nvSpPr>
        <p:spPr bwMode="auto">
          <a:xfrm>
            <a:off x="3614738" y="4022725"/>
            <a:ext cx="461962" cy="0"/>
          </a:xfrm>
          <a:prstGeom prst="line">
            <a:avLst/>
          </a:prstGeom>
          <a:noFill/>
          <a:ln w="50800">
            <a:solidFill>
              <a:schemeClr val="tx1"/>
            </a:solidFill>
            <a:round/>
            <a:headEnd/>
            <a:tailEnd type="triangle" w="med" len="med"/>
          </a:ln>
        </p:spPr>
        <p:txBody>
          <a:bodyPr>
            <a:spAutoFit/>
          </a:bodyPr>
          <a:lstStyle/>
          <a:p>
            <a:endParaRPr lang="en-US"/>
          </a:p>
        </p:txBody>
      </p:sp>
      <p:sp>
        <p:nvSpPr>
          <p:cNvPr id="32774" name="Text Box 4"/>
          <p:cNvSpPr txBox="1">
            <a:spLocks noChangeArrowheads="1"/>
          </p:cNvSpPr>
          <p:nvPr/>
        </p:nvSpPr>
        <p:spPr bwMode="auto">
          <a:xfrm>
            <a:off x="4227513" y="4457700"/>
            <a:ext cx="5106987" cy="336550"/>
          </a:xfrm>
          <a:prstGeom prst="rect">
            <a:avLst/>
          </a:prstGeom>
          <a:noFill/>
          <a:ln w="9525">
            <a:noFill/>
            <a:miter lim="800000"/>
            <a:headEnd/>
            <a:tailEnd/>
          </a:ln>
        </p:spPr>
        <p:txBody>
          <a:bodyPr>
            <a:spAutoFit/>
          </a:bodyPr>
          <a:lstStyle/>
          <a:p>
            <a:pPr>
              <a:spcBef>
                <a:spcPct val="50000"/>
              </a:spcBef>
              <a:defRPr/>
            </a:pPr>
            <a:r>
              <a:rPr lang="en-GB" baseline="30000" dirty="0">
                <a:solidFill>
                  <a:schemeClr val="accent4">
                    <a:lumMod val="75000"/>
                    <a:lumOff val="25000"/>
                  </a:schemeClr>
                </a:solidFill>
                <a:latin typeface="Arial" charset="0"/>
                <a:cs typeface="Arial" charset="0"/>
              </a:rPr>
              <a:t>†</a:t>
            </a:r>
            <a:r>
              <a:rPr lang="en-GB" dirty="0">
                <a:solidFill>
                  <a:schemeClr val="accent4">
                    <a:lumMod val="75000"/>
                    <a:lumOff val="25000"/>
                  </a:schemeClr>
                </a:solidFill>
                <a:latin typeface="Arial" charset="0"/>
                <a:cs typeface="Arial" charset="0"/>
              </a:rPr>
              <a:t>75 mg/m</a:t>
            </a:r>
            <a:r>
              <a:rPr lang="en-GB" baseline="30000" dirty="0">
                <a:solidFill>
                  <a:schemeClr val="accent4">
                    <a:lumMod val="75000"/>
                    <a:lumOff val="25000"/>
                  </a:schemeClr>
                </a:solidFill>
                <a:latin typeface="Arial" charset="0"/>
                <a:cs typeface="Arial" charset="0"/>
              </a:rPr>
              <a:t>2</a:t>
            </a:r>
            <a:r>
              <a:rPr lang="en-GB" dirty="0">
                <a:solidFill>
                  <a:schemeClr val="accent4">
                    <a:lumMod val="75000"/>
                    <a:lumOff val="25000"/>
                  </a:schemeClr>
                </a:solidFill>
                <a:latin typeface="Arial" charset="0"/>
                <a:cs typeface="Arial" charset="0"/>
              </a:rPr>
              <a:t> iv, on Day 1 of every 3-week cycle</a:t>
            </a:r>
          </a:p>
        </p:txBody>
      </p:sp>
      <p:sp>
        <p:nvSpPr>
          <p:cNvPr id="68612" name="Line 18"/>
          <p:cNvSpPr>
            <a:spLocks noChangeShapeType="1"/>
          </p:cNvSpPr>
          <p:nvPr/>
        </p:nvSpPr>
        <p:spPr bwMode="auto">
          <a:xfrm>
            <a:off x="6438900" y="2000250"/>
            <a:ext cx="1609725" cy="0"/>
          </a:xfrm>
          <a:prstGeom prst="line">
            <a:avLst/>
          </a:prstGeom>
          <a:noFill/>
          <a:ln w="50800">
            <a:solidFill>
              <a:schemeClr val="tx1"/>
            </a:solidFill>
            <a:round/>
            <a:headEnd/>
            <a:tailEnd type="triangle" w="med" len="med"/>
          </a:ln>
        </p:spPr>
        <p:txBody>
          <a:bodyPr>
            <a:spAutoFit/>
          </a:bodyPr>
          <a:lstStyle/>
          <a:p>
            <a:endParaRPr lang="en-US"/>
          </a:p>
        </p:txBody>
      </p:sp>
      <p:sp>
        <p:nvSpPr>
          <p:cNvPr id="68613" name="Line 18"/>
          <p:cNvSpPr>
            <a:spLocks noChangeShapeType="1"/>
          </p:cNvSpPr>
          <p:nvPr/>
        </p:nvSpPr>
        <p:spPr bwMode="auto">
          <a:xfrm>
            <a:off x="6480175" y="4019550"/>
            <a:ext cx="1568450" cy="0"/>
          </a:xfrm>
          <a:prstGeom prst="line">
            <a:avLst/>
          </a:prstGeom>
          <a:noFill/>
          <a:ln w="50800">
            <a:solidFill>
              <a:schemeClr val="tx1"/>
            </a:solidFill>
            <a:round/>
            <a:headEnd/>
            <a:tailEnd type="triangle" w="med" len="med"/>
          </a:ln>
        </p:spPr>
        <p:txBody>
          <a:bodyPr>
            <a:spAutoFit/>
          </a:bodyPr>
          <a:lstStyle/>
          <a:p>
            <a:endParaRPr lang="en-US"/>
          </a:p>
        </p:txBody>
      </p:sp>
      <p:sp>
        <p:nvSpPr>
          <p:cNvPr id="32777" name="AutoShape 26"/>
          <p:cNvSpPr>
            <a:spLocks noChangeArrowheads="1"/>
          </p:cNvSpPr>
          <p:nvPr/>
        </p:nvSpPr>
        <p:spPr bwMode="auto">
          <a:xfrm>
            <a:off x="1016000" y="2146300"/>
            <a:ext cx="1993900" cy="1365250"/>
          </a:xfrm>
          <a:prstGeom prst="roundRect">
            <a:avLst>
              <a:gd name="adj" fmla="val 0"/>
            </a:avLst>
          </a:prstGeom>
          <a:solidFill>
            <a:schemeClr val="accent5">
              <a:lumMod val="40000"/>
              <a:lumOff val="60000"/>
            </a:schemeClr>
          </a:solidFill>
          <a:ln w="9525">
            <a:noFill/>
            <a:round/>
            <a:headEnd/>
            <a:tailEnd/>
          </a:ln>
          <a:effectLst/>
        </p:spPr>
        <p:txBody>
          <a:bodyPr lIns="90360" tIns="44280" rIns="90360" bIns="44280" anchor="ctr">
            <a:sp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400">
                <a:ea typeface="Arial Unicode MS" pitchFamily="34" charset="-128"/>
                <a:cs typeface="Arial Unicode MS" pitchFamily="34" charset="-128"/>
              </a:rPr>
              <a:t>Patients with stage IIIB/IV or recurrent NSCLC </a:t>
            </a:r>
            <a:br>
              <a:rPr lang="en-GB" sz="1400">
                <a:ea typeface="Arial Unicode MS" pitchFamily="34" charset="-128"/>
                <a:cs typeface="Arial Unicode MS" pitchFamily="34" charset="-128"/>
              </a:rPr>
            </a:br>
            <a:r>
              <a:rPr lang="en-GB" sz="1400">
                <a:ea typeface="Arial Unicode MS" pitchFamily="34" charset="-128"/>
                <a:cs typeface="Arial Unicode MS" pitchFamily="34" charset="-128"/>
              </a:rPr>
              <a:t>(all histologies) </a:t>
            </a:r>
            <a:br>
              <a:rPr lang="en-GB" sz="1400">
                <a:ea typeface="Arial Unicode MS" pitchFamily="34" charset="-128"/>
                <a:cs typeface="Arial Unicode MS" pitchFamily="34" charset="-128"/>
              </a:rPr>
            </a:br>
            <a:r>
              <a:rPr lang="en-GB" sz="1400">
                <a:ea typeface="Arial Unicode MS" pitchFamily="34" charset="-128"/>
                <a:cs typeface="Arial Unicode MS" pitchFamily="34" charset="-128"/>
              </a:rPr>
              <a:t>after failure of first-line chemotherapy</a:t>
            </a:r>
          </a:p>
        </p:txBody>
      </p:sp>
      <p:sp>
        <p:nvSpPr>
          <p:cNvPr id="32778" name="AutoShape 3"/>
          <p:cNvSpPr>
            <a:spLocks noChangeArrowheads="1"/>
          </p:cNvSpPr>
          <p:nvPr/>
        </p:nvSpPr>
        <p:spPr bwMode="auto">
          <a:xfrm>
            <a:off x="8048625" y="3838575"/>
            <a:ext cx="466725" cy="336550"/>
          </a:xfrm>
          <a:prstGeom prst="roundRect">
            <a:avLst>
              <a:gd name="adj" fmla="val 0"/>
            </a:avLst>
          </a:prstGeom>
          <a:solidFill>
            <a:schemeClr val="accent5"/>
          </a:solidFill>
          <a:ln w="9525" algn="ctr">
            <a:noFill/>
            <a:round/>
            <a:headEnd/>
            <a:tailEnd/>
          </a:ln>
          <a:effectLst/>
        </p:spPr>
        <p:txBody>
          <a:bodyPr wrap="none" lIns="90488" tIns="44450" rIns="90488" bIns="44450">
            <a:spAutoFit/>
          </a:bodyPr>
          <a:lstStyle/>
          <a:p>
            <a:pPr defTabSz="892175">
              <a:defRPr/>
            </a:pPr>
            <a:r>
              <a:rPr lang="en-GB" dirty="0">
                <a:solidFill>
                  <a:schemeClr val="accent4">
                    <a:lumMod val="75000"/>
                    <a:lumOff val="25000"/>
                  </a:schemeClr>
                </a:solidFill>
                <a:latin typeface="Arial" charset="0"/>
                <a:cs typeface="Arial" charset="0"/>
              </a:rPr>
              <a:t>PD</a:t>
            </a:r>
          </a:p>
        </p:txBody>
      </p:sp>
      <p:sp>
        <p:nvSpPr>
          <p:cNvPr id="32779" name="AutoShape 5"/>
          <p:cNvSpPr>
            <a:spLocks noChangeArrowheads="1"/>
          </p:cNvSpPr>
          <p:nvPr/>
        </p:nvSpPr>
        <p:spPr bwMode="auto">
          <a:xfrm>
            <a:off x="8048625" y="1819275"/>
            <a:ext cx="466725" cy="336550"/>
          </a:xfrm>
          <a:prstGeom prst="roundRect">
            <a:avLst>
              <a:gd name="adj" fmla="val 0"/>
            </a:avLst>
          </a:prstGeom>
          <a:solidFill>
            <a:schemeClr val="accent5"/>
          </a:solidFill>
          <a:ln w="9525" algn="ctr">
            <a:noFill/>
            <a:round/>
            <a:headEnd/>
            <a:tailEnd/>
          </a:ln>
          <a:effectLst/>
        </p:spPr>
        <p:txBody>
          <a:bodyPr wrap="none" lIns="90488" tIns="44450" rIns="90488" bIns="44450">
            <a:spAutoFit/>
          </a:bodyPr>
          <a:lstStyle/>
          <a:p>
            <a:pPr defTabSz="892175">
              <a:defRPr/>
            </a:pPr>
            <a:r>
              <a:rPr lang="en-GB" dirty="0">
                <a:solidFill>
                  <a:schemeClr val="accent4">
                    <a:lumMod val="75000"/>
                    <a:lumOff val="25000"/>
                  </a:schemeClr>
                </a:solidFill>
                <a:latin typeface="Arial" charset="0"/>
                <a:cs typeface="Arial" charset="0"/>
              </a:rPr>
              <a:t>PD</a:t>
            </a:r>
          </a:p>
        </p:txBody>
      </p:sp>
      <p:sp>
        <p:nvSpPr>
          <p:cNvPr id="32780" name="Text Box 14"/>
          <p:cNvSpPr txBox="1">
            <a:spLocks noChangeArrowheads="1"/>
          </p:cNvSpPr>
          <p:nvPr/>
        </p:nvSpPr>
        <p:spPr bwMode="auto">
          <a:xfrm>
            <a:off x="3748088" y="1608137"/>
            <a:ext cx="282575" cy="304800"/>
          </a:xfrm>
          <a:prstGeom prst="rect">
            <a:avLst/>
          </a:prstGeom>
          <a:noFill/>
          <a:ln w="12700">
            <a:noFill/>
            <a:miter lim="800000"/>
            <a:headEnd type="none" w="sm" len="sm"/>
            <a:tailEnd type="none" w="sm" len="sm"/>
          </a:ln>
        </p:spPr>
        <p:txBody>
          <a:bodyPr wrap="none">
            <a:spAutoFit/>
          </a:bodyPr>
          <a:lstStyle/>
          <a:p>
            <a:pPr>
              <a:spcBef>
                <a:spcPct val="50000"/>
              </a:spcBef>
              <a:defRPr/>
            </a:pPr>
            <a:r>
              <a:rPr lang="en-GB" sz="1400" b="1" dirty="0">
                <a:solidFill>
                  <a:schemeClr val="accent4">
                    <a:lumMod val="75000"/>
                    <a:lumOff val="25000"/>
                  </a:schemeClr>
                </a:solidFill>
                <a:latin typeface="Arial" charset="0"/>
                <a:cs typeface="Arial" charset="0"/>
              </a:rPr>
              <a:t>1</a:t>
            </a:r>
          </a:p>
        </p:txBody>
      </p:sp>
      <p:sp>
        <p:nvSpPr>
          <p:cNvPr id="32781" name="Text Box 15"/>
          <p:cNvSpPr txBox="1">
            <a:spLocks noChangeArrowheads="1"/>
          </p:cNvSpPr>
          <p:nvPr/>
        </p:nvSpPr>
        <p:spPr bwMode="auto">
          <a:xfrm>
            <a:off x="3748088" y="3651250"/>
            <a:ext cx="290512" cy="304800"/>
          </a:xfrm>
          <a:prstGeom prst="rect">
            <a:avLst/>
          </a:prstGeom>
          <a:noFill/>
          <a:ln w="12700">
            <a:noFill/>
            <a:miter lim="800000"/>
            <a:headEnd type="none" w="sm" len="sm"/>
            <a:tailEnd type="none" w="sm" len="sm"/>
          </a:ln>
        </p:spPr>
        <p:txBody>
          <a:bodyPr>
            <a:spAutoFit/>
          </a:bodyPr>
          <a:lstStyle/>
          <a:p>
            <a:pPr>
              <a:spcBef>
                <a:spcPct val="50000"/>
              </a:spcBef>
              <a:defRPr/>
            </a:pPr>
            <a:r>
              <a:rPr lang="en-GB" sz="1400" b="1">
                <a:solidFill>
                  <a:schemeClr val="accent4">
                    <a:lumMod val="75000"/>
                    <a:lumOff val="25000"/>
                  </a:schemeClr>
                </a:solidFill>
                <a:latin typeface="Arial" charset="0"/>
                <a:cs typeface="Arial" charset="0"/>
              </a:rPr>
              <a:t>1</a:t>
            </a:r>
          </a:p>
        </p:txBody>
      </p:sp>
      <p:sp>
        <p:nvSpPr>
          <p:cNvPr id="68619" name="Line 18"/>
          <p:cNvSpPr>
            <a:spLocks noChangeShapeType="1"/>
          </p:cNvSpPr>
          <p:nvPr/>
        </p:nvSpPr>
        <p:spPr bwMode="auto">
          <a:xfrm flipV="1">
            <a:off x="3614738" y="1995487"/>
            <a:ext cx="488950" cy="11113"/>
          </a:xfrm>
          <a:prstGeom prst="line">
            <a:avLst/>
          </a:prstGeom>
          <a:noFill/>
          <a:ln w="50800">
            <a:solidFill>
              <a:schemeClr val="tx1"/>
            </a:solidFill>
            <a:round/>
            <a:headEnd/>
            <a:tailEnd type="triangle" w="med" len="med"/>
          </a:ln>
        </p:spPr>
        <p:txBody>
          <a:bodyPr>
            <a:spAutoFit/>
          </a:bodyPr>
          <a:lstStyle/>
          <a:p>
            <a:endParaRPr lang="en-US"/>
          </a:p>
        </p:txBody>
      </p:sp>
      <p:sp>
        <p:nvSpPr>
          <p:cNvPr id="68620" name="AutoShape 23"/>
          <p:cNvSpPr>
            <a:spLocks noChangeArrowheads="1"/>
          </p:cNvSpPr>
          <p:nvPr/>
        </p:nvSpPr>
        <p:spPr bwMode="auto">
          <a:xfrm>
            <a:off x="4094163" y="3646487"/>
            <a:ext cx="2454275" cy="754063"/>
          </a:xfrm>
          <a:prstGeom prst="roundRect">
            <a:avLst>
              <a:gd name="adj" fmla="val 0"/>
            </a:avLst>
          </a:prstGeom>
          <a:solidFill>
            <a:schemeClr val="accent1"/>
          </a:solidFill>
          <a:ln w="9525">
            <a:noFill/>
            <a:round/>
            <a:headEnd/>
            <a:tailEnd/>
          </a:ln>
        </p:spPr>
        <p:txBody>
          <a:bodyPr lIns="90000" tIns="46800" rIns="90000" bIns="46800" anchor="ctr" anchorCtr="1"/>
          <a:lstStyle/>
          <a:p>
            <a:pPr>
              <a:buClr>
                <a:srgbClr val="FFFFFF"/>
              </a:buClr>
              <a:buSzPct val="100000"/>
              <a:buFont typeface="Tahoma"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b="1">
                <a:solidFill>
                  <a:srgbClr val="FFFFFF"/>
                </a:solidFill>
              </a:rPr>
              <a:t>Placebo: 200 mg BID</a:t>
            </a:r>
            <a:br>
              <a:rPr lang="en-GB" b="1">
                <a:solidFill>
                  <a:srgbClr val="FFFFFF"/>
                </a:solidFill>
              </a:rPr>
            </a:br>
            <a:r>
              <a:rPr lang="en-GB" b="1">
                <a:solidFill>
                  <a:srgbClr val="FFFFFF"/>
                </a:solidFill>
              </a:rPr>
              <a:t>+ Docetaxel</a:t>
            </a:r>
            <a:r>
              <a:rPr lang="en-GB" b="1" baseline="30000">
                <a:solidFill>
                  <a:srgbClr val="FFFFFF"/>
                </a:solidFill>
              </a:rPr>
              <a:t>†</a:t>
            </a:r>
          </a:p>
        </p:txBody>
      </p:sp>
      <p:sp>
        <p:nvSpPr>
          <p:cNvPr id="68621" name="AutoShape 24"/>
          <p:cNvSpPr>
            <a:spLocks noChangeArrowheads="1"/>
          </p:cNvSpPr>
          <p:nvPr/>
        </p:nvSpPr>
        <p:spPr bwMode="auto">
          <a:xfrm>
            <a:off x="4094163" y="1627187"/>
            <a:ext cx="2454275" cy="747713"/>
          </a:xfrm>
          <a:prstGeom prst="roundRect">
            <a:avLst>
              <a:gd name="adj" fmla="val 0"/>
            </a:avLst>
          </a:prstGeom>
          <a:solidFill>
            <a:schemeClr val="accent1"/>
          </a:solidFill>
          <a:ln w="9525">
            <a:noFill/>
            <a:round/>
            <a:headEnd/>
            <a:tailEnd/>
          </a:ln>
        </p:spPr>
        <p:txBody>
          <a:bodyPr lIns="90000" tIns="46800" rIns="90000" bIns="46800" anchor="ctr" anchorCtr="1"/>
          <a:lstStyle/>
          <a:p>
            <a:pPr>
              <a:buClr>
                <a:srgbClr val="FFFFFF"/>
              </a:buClr>
              <a:buSzPct val="100000"/>
              <a:buFont typeface="Tahoma"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b="1">
                <a:solidFill>
                  <a:srgbClr val="FFFFFF"/>
                </a:solidFill>
              </a:rPr>
              <a:t>BIBF1120*: 200 mg BID</a:t>
            </a:r>
            <a:br>
              <a:rPr lang="en-GB" b="1">
                <a:solidFill>
                  <a:srgbClr val="FFFFFF"/>
                </a:solidFill>
              </a:rPr>
            </a:br>
            <a:r>
              <a:rPr lang="en-GB" b="1">
                <a:solidFill>
                  <a:srgbClr val="FFFFFF"/>
                </a:solidFill>
              </a:rPr>
              <a:t>+ Docetaxel</a:t>
            </a:r>
            <a:r>
              <a:rPr lang="en-GB" b="1" baseline="30000">
                <a:solidFill>
                  <a:srgbClr val="FFFFFF"/>
                </a:solidFill>
              </a:rPr>
              <a:t>†</a:t>
            </a:r>
          </a:p>
        </p:txBody>
      </p:sp>
      <p:sp>
        <p:nvSpPr>
          <p:cNvPr id="68622" name="Line 29"/>
          <p:cNvSpPr>
            <a:spLocks noChangeShapeType="1"/>
          </p:cNvSpPr>
          <p:nvPr/>
        </p:nvSpPr>
        <p:spPr bwMode="auto">
          <a:xfrm flipV="1">
            <a:off x="3016250" y="2822575"/>
            <a:ext cx="276225" cy="12700"/>
          </a:xfrm>
          <a:prstGeom prst="line">
            <a:avLst/>
          </a:prstGeom>
          <a:noFill/>
          <a:ln w="50800">
            <a:solidFill>
              <a:schemeClr val="tx1"/>
            </a:solidFill>
            <a:round/>
            <a:headEnd type="none" w="sm" len="sm"/>
            <a:tailEnd type="triangle" w="med" len="med"/>
          </a:ln>
        </p:spPr>
        <p:txBody>
          <a:bodyPr/>
          <a:lstStyle/>
          <a:p>
            <a:endParaRPr lang="en-US"/>
          </a:p>
        </p:txBody>
      </p:sp>
      <p:sp>
        <p:nvSpPr>
          <p:cNvPr id="32788" name="AutoShape 18"/>
          <p:cNvSpPr>
            <a:spLocks noChangeArrowheads="1"/>
          </p:cNvSpPr>
          <p:nvPr/>
        </p:nvSpPr>
        <p:spPr bwMode="auto">
          <a:xfrm>
            <a:off x="1484313" y="3584674"/>
            <a:ext cx="938403" cy="307777"/>
          </a:xfrm>
          <a:prstGeom prst="roundRect">
            <a:avLst>
              <a:gd name="adj" fmla="val 0"/>
            </a:avLst>
          </a:prstGeom>
          <a:solidFill>
            <a:schemeClr val="accent5">
              <a:lumMod val="40000"/>
              <a:lumOff val="60000"/>
            </a:schemeClr>
          </a:solidFill>
          <a:ln w="9525">
            <a:noFill/>
            <a:round/>
            <a:headEnd/>
            <a:tailEnd/>
          </a:ln>
          <a:effectLst/>
        </p:spPr>
        <p:txBody>
          <a:bodyPr wrap="none" anchor="ctr">
            <a:spAutoFit/>
          </a:bodyPr>
          <a:lstStyle/>
          <a:p>
            <a:pPr>
              <a:defRPr/>
            </a:pPr>
            <a:r>
              <a:rPr lang="en-GB" sz="1400" dirty="0">
                <a:solidFill>
                  <a:srgbClr val="000000"/>
                </a:solidFill>
                <a:latin typeface="Arial" charset="0"/>
                <a:cs typeface="Arial" charset="0"/>
              </a:rPr>
              <a:t>n = 1,300</a:t>
            </a:r>
          </a:p>
        </p:txBody>
      </p:sp>
      <p:sp>
        <p:nvSpPr>
          <p:cNvPr id="68624" name="Text Box 19"/>
          <p:cNvSpPr txBox="1">
            <a:spLocks noChangeArrowheads="1"/>
          </p:cNvSpPr>
          <p:nvPr/>
        </p:nvSpPr>
        <p:spPr bwMode="auto">
          <a:xfrm>
            <a:off x="6507163" y="3408362"/>
            <a:ext cx="1711325" cy="274638"/>
          </a:xfrm>
          <a:prstGeom prst="rect">
            <a:avLst/>
          </a:prstGeom>
          <a:noFill/>
          <a:ln w="9525">
            <a:noFill/>
            <a:miter lim="800000"/>
            <a:headEnd/>
            <a:tailEnd/>
          </a:ln>
        </p:spPr>
        <p:txBody>
          <a:bodyPr>
            <a:spAutoFit/>
          </a:bodyPr>
          <a:lstStyle/>
          <a:p>
            <a:pPr>
              <a:spcBef>
                <a:spcPct val="50000"/>
              </a:spcBef>
            </a:pPr>
            <a:endParaRPr lang="en-US" sz="1200" b="1"/>
          </a:p>
        </p:txBody>
      </p:sp>
      <p:sp>
        <p:nvSpPr>
          <p:cNvPr id="32791" name="Text Box 21"/>
          <p:cNvSpPr txBox="1">
            <a:spLocks noChangeArrowheads="1"/>
          </p:cNvSpPr>
          <p:nvPr/>
        </p:nvSpPr>
        <p:spPr bwMode="auto">
          <a:xfrm>
            <a:off x="6654800" y="1503362"/>
            <a:ext cx="1587500" cy="457200"/>
          </a:xfrm>
          <a:prstGeom prst="rect">
            <a:avLst/>
          </a:prstGeom>
          <a:noFill/>
          <a:ln w="9525">
            <a:noFill/>
            <a:miter lim="800000"/>
            <a:headEnd/>
            <a:tailEnd/>
          </a:ln>
        </p:spPr>
        <p:txBody>
          <a:bodyPr lIns="91414" tIns="45708" rIns="91414" bIns="45708">
            <a:spAutoFit/>
          </a:bodyPr>
          <a:lstStyle/>
          <a:p>
            <a:pPr>
              <a:spcBef>
                <a:spcPct val="50000"/>
              </a:spcBef>
              <a:defRPr/>
            </a:pPr>
            <a:r>
              <a:rPr lang="en-US" sz="1200" b="1" dirty="0">
                <a:solidFill>
                  <a:schemeClr val="accent4">
                    <a:lumMod val="75000"/>
                    <a:lumOff val="25000"/>
                  </a:schemeClr>
                </a:solidFill>
                <a:latin typeface="Arial" charset="0"/>
                <a:cs typeface="Arial" charset="0"/>
              </a:rPr>
              <a:t>Maintenance </a:t>
            </a:r>
            <a:br>
              <a:rPr lang="en-US" sz="1200" b="1" dirty="0">
                <a:solidFill>
                  <a:schemeClr val="accent4">
                    <a:lumMod val="75000"/>
                    <a:lumOff val="25000"/>
                  </a:schemeClr>
                </a:solidFill>
                <a:latin typeface="Arial" charset="0"/>
                <a:cs typeface="Arial" charset="0"/>
              </a:rPr>
            </a:br>
            <a:r>
              <a:rPr lang="en-US" sz="1200" b="1" dirty="0">
                <a:solidFill>
                  <a:schemeClr val="accent4">
                    <a:lumMod val="75000"/>
                    <a:lumOff val="25000"/>
                  </a:schemeClr>
                </a:solidFill>
                <a:latin typeface="Arial" charset="0"/>
                <a:cs typeface="Arial" charset="0"/>
              </a:rPr>
              <a:t>BIBF 1120</a:t>
            </a:r>
          </a:p>
        </p:txBody>
      </p:sp>
      <p:sp>
        <p:nvSpPr>
          <p:cNvPr id="32792" name="Text Box 22"/>
          <p:cNvSpPr txBox="1">
            <a:spLocks noChangeArrowheads="1"/>
          </p:cNvSpPr>
          <p:nvPr/>
        </p:nvSpPr>
        <p:spPr bwMode="auto">
          <a:xfrm>
            <a:off x="6654800" y="3560762"/>
            <a:ext cx="1495425" cy="457200"/>
          </a:xfrm>
          <a:prstGeom prst="rect">
            <a:avLst/>
          </a:prstGeom>
          <a:noFill/>
          <a:ln w="9525">
            <a:noFill/>
            <a:miter lim="800000"/>
            <a:headEnd/>
            <a:tailEnd/>
          </a:ln>
        </p:spPr>
        <p:txBody>
          <a:bodyPr lIns="91414" tIns="45708" rIns="91414" bIns="45708">
            <a:spAutoFit/>
          </a:bodyPr>
          <a:lstStyle/>
          <a:p>
            <a:pPr>
              <a:spcBef>
                <a:spcPct val="50000"/>
              </a:spcBef>
              <a:defRPr/>
            </a:pPr>
            <a:r>
              <a:rPr lang="en-US" sz="1200" b="1" dirty="0">
                <a:solidFill>
                  <a:schemeClr val="accent4">
                    <a:lumMod val="75000"/>
                    <a:lumOff val="25000"/>
                  </a:schemeClr>
                </a:solidFill>
                <a:latin typeface="Arial" charset="0"/>
                <a:cs typeface="Arial" charset="0"/>
              </a:rPr>
              <a:t>Maintenance Placebo</a:t>
            </a:r>
          </a:p>
        </p:txBody>
      </p:sp>
      <p:sp>
        <p:nvSpPr>
          <p:cNvPr id="32793" name="Text Box 23"/>
          <p:cNvSpPr txBox="1">
            <a:spLocks noChangeArrowheads="1"/>
          </p:cNvSpPr>
          <p:nvPr/>
        </p:nvSpPr>
        <p:spPr bwMode="auto">
          <a:xfrm>
            <a:off x="876300" y="4554537"/>
            <a:ext cx="7848600" cy="1465263"/>
          </a:xfrm>
          <a:prstGeom prst="rect">
            <a:avLst/>
          </a:prstGeom>
          <a:noFill/>
          <a:ln w="38100" algn="ctr">
            <a:noFill/>
            <a:miter lim="800000"/>
            <a:headEnd/>
            <a:tailEnd/>
          </a:ln>
        </p:spPr>
        <p:txBody>
          <a:bodyPr lIns="91414" tIns="45708" rIns="91414" bIns="45708">
            <a:spAutoFit/>
          </a:bodyPr>
          <a:lstStyle/>
          <a:p>
            <a:pPr>
              <a:defRPr/>
            </a:pPr>
            <a:r>
              <a:rPr lang="en-US" b="1" dirty="0">
                <a:solidFill>
                  <a:schemeClr val="accent4">
                    <a:lumMod val="75000"/>
                    <a:lumOff val="25000"/>
                  </a:schemeClr>
                </a:solidFill>
                <a:latin typeface="Arial" charset="0"/>
                <a:cs typeface="Arial" charset="0"/>
              </a:rPr>
              <a:t>Stratification for</a:t>
            </a:r>
            <a:r>
              <a:rPr lang="en-US" dirty="0">
                <a:solidFill>
                  <a:schemeClr val="accent4">
                    <a:lumMod val="75000"/>
                    <a:lumOff val="25000"/>
                  </a:schemeClr>
                </a:solidFill>
                <a:latin typeface="Arial" charset="0"/>
                <a:cs typeface="Arial" charset="0"/>
              </a:rPr>
              <a:t>:</a:t>
            </a:r>
          </a:p>
          <a:p>
            <a:pPr lvl="1">
              <a:defRPr/>
            </a:pPr>
            <a:r>
              <a:rPr lang="en-US" dirty="0">
                <a:solidFill>
                  <a:schemeClr val="accent4">
                    <a:lumMod val="75000"/>
                    <a:lumOff val="25000"/>
                  </a:schemeClr>
                </a:solidFill>
                <a:latin typeface="Arial" charset="0"/>
                <a:cs typeface="Arial" charset="0"/>
              </a:rPr>
              <a:t>		- ECOG performance score</a:t>
            </a:r>
          </a:p>
          <a:p>
            <a:pPr lvl="4">
              <a:defRPr/>
            </a:pPr>
            <a:r>
              <a:rPr lang="en-US" dirty="0">
                <a:solidFill>
                  <a:schemeClr val="accent4">
                    <a:lumMod val="75000"/>
                    <a:lumOff val="25000"/>
                  </a:schemeClr>
                </a:solidFill>
                <a:latin typeface="Arial" charset="0"/>
                <a:cs typeface="Arial" charset="0"/>
              </a:rPr>
              <a:t>- </a:t>
            </a:r>
            <a:r>
              <a:rPr lang="en-US" dirty="0" err="1">
                <a:solidFill>
                  <a:schemeClr val="accent4">
                    <a:lumMod val="75000"/>
                    <a:lumOff val="25000"/>
                  </a:schemeClr>
                </a:solidFill>
                <a:latin typeface="Arial" charset="0"/>
                <a:cs typeface="Arial" charset="0"/>
              </a:rPr>
              <a:t>bevacizumab</a:t>
            </a:r>
            <a:r>
              <a:rPr lang="en-US" dirty="0">
                <a:solidFill>
                  <a:schemeClr val="accent4">
                    <a:lumMod val="75000"/>
                    <a:lumOff val="25000"/>
                  </a:schemeClr>
                </a:solidFill>
                <a:latin typeface="Arial" charset="0"/>
                <a:cs typeface="Arial" charset="0"/>
              </a:rPr>
              <a:t> pre-treatment </a:t>
            </a:r>
          </a:p>
          <a:p>
            <a:pPr lvl="1">
              <a:defRPr/>
            </a:pPr>
            <a:r>
              <a:rPr lang="en-US" dirty="0">
                <a:solidFill>
                  <a:schemeClr val="accent4">
                    <a:lumMod val="75000"/>
                    <a:lumOff val="25000"/>
                  </a:schemeClr>
                </a:solidFill>
                <a:latin typeface="Arial" charset="0"/>
                <a:cs typeface="Arial" charset="0"/>
              </a:rPr>
              <a:t>		- </a:t>
            </a:r>
            <a:r>
              <a:rPr lang="en-US" dirty="0" err="1">
                <a:solidFill>
                  <a:schemeClr val="accent4">
                    <a:lumMod val="75000"/>
                    <a:lumOff val="25000"/>
                  </a:schemeClr>
                </a:solidFill>
                <a:latin typeface="Arial" charset="0"/>
                <a:cs typeface="Arial" charset="0"/>
              </a:rPr>
              <a:t>squamous</a:t>
            </a:r>
            <a:r>
              <a:rPr lang="en-US" dirty="0">
                <a:solidFill>
                  <a:schemeClr val="accent4">
                    <a:lumMod val="75000"/>
                    <a:lumOff val="25000"/>
                  </a:schemeClr>
                </a:solidFill>
                <a:latin typeface="Arial" charset="0"/>
                <a:cs typeface="Arial" charset="0"/>
              </a:rPr>
              <a:t> versus non </a:t>
            </a:r>
            <a:r>
              <a:rPr lang="en-US" dirty="0" err="1">
                <a:solidFill>
                  <a:schemeClr val="accent4">
                    <a:lumMod val="75000"/>
                    <a:lumOff val="25000"/>
                  </a:schemeClr>
                </a:solidFill>
                <a:latin typeface="Arial" charset="0"/>
                <a:cs typeface="Arial" charset="0"/>
              </a:rPr>
              <a:t>squamous</a:t>
            </a:r>
            <a:r>
              <a:rPr lang="en-US" dirty="0">
                <a:solidFill>
                  <a:schemeClr val="accent4">
                    <a:lumMod val="75000"/>
                    <a:lumOff val="25000"/>
                  </a:schemeClr>
                </a:solidFill>
                <a:latin typeface="Arial" charset="0"/>
                <a:cs typeface="Arial" charset="0"/>
              </a:rPr>
              <a:t> </a:t>
            </a:r>
          </a:p>
          <a:p>
            <a:pPr lvl="1">
              <a:defRPr/>
            </a:pPr>
            <a:r>
              <a:rPr lang="en-US" dirty="0">
                <a:solidFill>
                  <a:schemeClr val="accent4">
                    <a:lumMod val="75000"/>
                    <a:lumOff val="25000"/>
                  </a:schemeClr>
                </a:solidFill>
                <a:latin typeface="Arial" charset="0"/>
                <a:cs typeface="Arial" charset="0"/>
              </a:rPr>
              <a:t>		- brain metastasis at baseline</a:t>
            </a:r>
            <a:endParaRPr lang="de-DE" dirty="0">
              <a:solidFill>
                <a:schemeClr val="accent4">
                  <a:lumMod val="75000"/>
                  <a:lumOff val="25000"/>
                </a:schemeClr>
              </a:solidFill>
              <a:latin typeface="Arial" charset="0"/>
              <a:cs typeface="Arial" charset="0"/>
            </a:endParaRPr>
          </a:p>
        </p:txBody>
      </p:sp>
      <p:sp>
        <p:nvSpPr>
          <p:cNvPr id="23" name="Rectangle 22"/>
          <p:cNvSpPr/>
          <p:nvPr/>
        </p:nvSpPr>
        <p:spPr>
          <a:xfrm>
            <a:off x="3302000" y="1643062"/>
            <a:ext cx="382588" cy="27574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smtClean="0"/>
              <a:t>RANDOMI</a:t>
            </a:r>
            <a:br>
              <a:rPr lang="en-GB" dirty="0" smtClean="0"/>
            </a:br>
            <a:r>
              <a:rPr lang="en-GB" dirty="0" smtClean="0"/>
              <a:t>ZE</a:t>
            </a:r>
            <a:endParaRPr lang="en-GB" dirty="0"/>
          </a:p>
        </p:txBody>
      </p:sp>
      <p:sp>
        <p:nvSpPr>
          <p:cNvPr id="68629" name="Rectangle 22"/>
          <p:cNvSpPr>
            <a:spLocks noChangeArrowheads="1"/>
          </p:cNvSpPr>
          <p:nvPr/>
        </p:nvSpPr>
        <p:spPr bwMode="auto">
          <a:xfrm>
            <a:off x="4991100" y="6083300"/>
            <a:ext cx="2540000" cy="558800"/>
          </a:xfrm>
          <a:prstGeom prst="rect">
            <a:avLst/>
          </a:prstGeom>
          <a:solidFill>
            <a:schemeClr val="bg1"/>
          </a:solidFill>
          <a:ln w="9525">
            <a:noFill/>
            <a:miter lim="800000"/>
            <a:headEnd/>
            <a:tailEnd/>
          </a:ln>
        </p:spPr>
        <p:txBody>
          <a:bodyPr wrap="none" lIns="91414" tIns="45708" rIns="91414" bIns="45708" anchor="ctr"/>
          <a:lstStyle/>
          <a:p>
            <a:endParaRPr lang="de-DE" sz="1100"/>
          </a:p>
        </p:txBody>
      </p:sp>
      <p:sp>
        <p:nvSpPr>
          <p:cNvPr id="68630" name="Text Box 24"/>
          <p:cNvSpPr txBox="1">
            <a:spLocks noChangeArrowheads="1"/>
          </p:cNvSpPr>
          <p:nvPr/>
        </p:nvSpPr>
        <p:spPr bwMode="auto">
          <a:xfrm>
            <a:off x="2743200" y="6172200"/>
            <a:ext cx="4876800" cy="307975"/>
          </a:xfrm>
          <a:prstGeom prst="rect">
            <a:avLst/>
          </a:prstGeom>
          <a:noFill/>
          <a:ln w="9525">
            <a:noFill/>
            <a:miter lim="800000"/>
            <a:headEnd/>
            <a:tailEnd/>
          </a:ln>
        </p:spPr>
        <p:txBody>
          <a:bodyPr wrap="square">
            <a:spAutoFit/>
          </a:bodyPr>
          <a:lstStyle/>
          <a:p>
            <a:pPr>
              <a:spcBef>
                <a:spcPct val="50000"/>
              </a:spcBef>
            </a:pPr>
            <a:r>
              <a:rPr lang="en-US" sz="1400" b="1" dirty="0"/>
              <a:t>Principal investigator: PD Dr. M. </a:t>
            </a:r>
            <a:r>
              <a:rPr lang="en-US" sz="1400" b="1" dirty="0" err="1"/>
              <a:t>Reck</a:t>
            </a:r>
            <a:r>
              <a:rPr lang="en-US" sz="1400" b="1" dirty="0"/>
              <a:t>, Germany </a:t>
            </a:r>
          </a:p>
        </p:txBody>
      </p:sp>
      <p:sp>
        <p:nvSpPr>
          <p:cNvPr id="68631" name="TextBox 31"/>
          <p:cNvSpPr txBox="1">
            <a:spLocks noChangeArrowheads="1"/>
          </p:cNvSpPr>
          <p:nvPr/>
        </p:nvSpPr>
        <p:spPr bwMode="auto">
          <a:xfrm>
            <a:off x="1905000" y="6477000"/>
            <a:ext cx="5767387" cy="277812"/>
          </a:xfrm>
          <a:prstGeom prst="rect">
            <a:avLst/>
          </a:prstGeom>
          <a:noFill/>
          <a:ln w="9525">
            <a:noFill/>
            <a:miter lim="800000"/>
            <a:headEnd/>
            <a:tailEnd/>
          </a:ln>
        </p:spPr>
        <p:txBody>
          <a:bodyPr>
            <a:spAutoFit/>
          </a:bodyPr>
          <a:lstStyle/>
          <a:p>
            <a:r>
              <a:rPr lang="en-GB" sz="1200" dirty="0"/>
              <a:t>*This is an investigational agent. Its efficacy and safety have not been established</a:t>
            </a:r>
          </a:p>
        </p:txBody>
      </p:sp>
      <p:sp>
        <p:nvSpPr>
          <p:cNvPr id="27" name="Title 17"/>
          <p:cNvSpPr txBox="1">
            <a:spLocks/>
          </p:cNvSpPr>
          <p:nvPr/>
        </p:nvSpPr>
        <p:spPr bwMode="auto">
          <a:xfrm>
            <a:off x="709613" y="238125"/>
            <a:ext cx="7758112" cy="576263"/>
          </a:xfrm>
          <a:prstGeom prst="rect">
            <a:avLst/>
          </a:prstGeom>
          <a:noFill/>
          <a:ln w="9525">
            <a:noFill/>
            <a:miter lim="800000"/>
            <a:headEnd/>
            <a:tailEnd/>
          </a:ln>
          <a:effectLst/>
        </p:spPr>
        <p:txBody>
          <a:bodyPr anchor="ctr"/>
          <a:lstStyle/>
          <a:p>
            <a:pPr algn="ctr">
              <a:defRPr/>
            </a:pPr>
            <a:r>
              <a:rPr lang="en-GB" sz="2800" b="1" kern="0" dirty="0">
                <a:latin typeface="+mj-lt"/>
                <a:ea typeface="+mj-ea"/>
                <a:cs typeface="+mj-cs"/>
              </a:rPr>
              <a:t>LUME-Lung 1: basic study design</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1_HeymachGraph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908" y="1752600"/>
            <a:ext cx="6979692" cy="2590800"/>
          </a:xfrm>
          <a:prstGeom prst="rect">
            <a:avLst/>
          </a:prstGeom>
        </p:spPr>
      </p:pic>
      <p:sp>
        <p:nvSpPr>
          <p:cNvPr id="69634" name="Rectangle 2"/>
          <p:cNvSpPr>
            <a:spLocks noGrp="1" noChangeArrowheads="1"/>
          </p:cNvSpPr>
          <p:nvPr>
            <p:ph type="title"/>
          </p:nvPr>
        </p:nvSpPr>
        <p:spPr>
          <a:xfrm>
            <a:off x="457200" y="401638"/>
            <a:ext cx="8229600" cy="954087"/>
          </a:xfrm>
        </p:spPr>
        <p:txBody>
          <a:bodyPr/>
          <a:lstStyle/>
          <a:p>
            <a:r>
              <a:rPr lang="en-US" dirty="0" smtClean="0"/>
              <a:t>VDAs </a:t>
            </a:r>
            <a:r>
              <a:rPr lang="en-US" dirty="0" err="1" smtClean="0"/>
              <a:t>vs</a:t>
            </a:r>
            <a:r>
              <a:rPr lang="en-US" dirty="0" smtClean="0"/>
              <a:t> </a:t>
            </a:r>
            <a:r>
              <a:rPr lang="en-US" dirty="0" err="1" smtClean="0"/>
              <a:t>Antiangiogenic</a:t>
            </a:r>
            <a:r>
              <a:rPr lang="en-US" dirty="0" smtClean="0"/>
              <a:t> Agents</a:t>
            </a:r>
          </a:p>
        </p:txBody>
      </p:sp>
      <p:sp>
        <p:nvSpPr>
          <p:cNvPr id="69636" name="Text Box 4"/>
          <p:cNvSpPr txBox="1">
            <a:spLocks noChangeArrowheads="1"/>
          </p:cNvSpPr>
          <p:nvPr/>
        </p:nvSpPr>
        <p:spPr bwMode="auto">
          <a:xfrm>
            <a:off x="1752600" y="6248400"/>
            <a:ext cx="7224712" cy="523220"/>
          </a:xfrm>
          <a:prstGeom prst="rect">
            <a:avLst/>
          </a:prstGeom>
          <a:noFill/>
          <a:ln w="9525">
            <a:noFill/>
            <a:miter lim="800000"/>
            <a:headEnd/>
            <a:tailEnd/>
          </a:ln>
        </p:spPr>
        <p:txBody>
          <a:bodyPr wrap="square">
            <a:spAutoFit/>
          </a:bodyPr>
          <a:lstStyle/>
          <a:p>
            <a:pPr eaLnBrk="0" hangingPunct="0"/>
            <a:endParaRPr lang="en-US" sz="1400" b="1" dirty="0" smtClean="0"/>
          </a:p>
          <a:p>
            <a:pPr eaLnBrk="0" hangingPunct="0"/>
            <a:r>
              <a:rPr lang="en-US" sz="1400" b="1" dirty="0"/>
              <a:t>Adapted from </a:t>
            </a:r>
            <a:r>
              <a:rPr lang="en-US" sz="1400" b="1" dirty="0" err="1" smtClean="0"/>
              <a:t>Kelland</a:t>
            </a:r>
            <a:r>
              <a:rPr lang="en-US" sz="1400" b="1" dirty="0"/>
              <a:t>. </a:t>
            </a:r>
            <a:r>
              <a:rPr lang="en-US" sz="1400" b="1" i="1" dirty="0" err="1"/>
              <a:t>Curr</a:t>
            </a:r>
            <a:r>
              <a:rPr lang="en-US" sz="1400" b="1" i="1" dirty="0"/>
              <a:t> Cancer </a:t>
            </a:r>
            <a:r>
              <a:rPr lang="en-US" sz="1400" b="1" i="1" dirty="0" err="1"/>
              <a:t>Ther</a:t>
            </a:r>
            <a:r>
              <a:rPr lang="en-US" sz="1400" b="1" i="1" dirty="0"/>
              <a:t> Rev.</a:t>
            </a:r>
            <a:r>
              <a:rPr lang="en-US" sz="1400" b="1" dirty="0"/>
              <a:t> 2005;1:1-9. Slide </a:t>
            </a:r>
            <a:r>
              <a:rPr lang="en-US" sz="1400" b="1" dirty="0" smtClean="0"/>
              <a:t>courtesy </a:t>
            </a:r>
            <a:r>
              <a:rPr lang="en-US" sz="1400" b="1" dirty="0"/>
              <a:t>of J. West. </a:t>
            </a:r>
          </a:p>
        </p:txBody>
      </p:sp>
      <p:sp>
        <p:nvSpPr>
          <p:cNvPr id="586757" name="Text Box 5"/>
          <p:cNvSpPr txBox="1">
            <a:spLocks noChangeArrowheads="1"/>
          </p:cNvSpPr>
          <p:nvPr/>
        </p:nvSpPr>
        <p:spPr bwMode="auto">
          <a:xfrm>
            <a:off x="2590800" y="1595993"/>
            <a:ext cx="863600" cy="396875"/>
          </a:xfrm>
          <a:prstGeom prst="rect">
            <a:avLst/>
          </a:prstGeom>
          <a:solidFill>
            <a:schemeClr val="bg1">
              <a:lumMod val="85000"/>
            </a:schemeClr>
          </a:solidFill>
          <a:ln w="9525">
            <a:noFill/>
            <a:miter lim="800000"/>
            <a:headEnd/>
            <a:tailEnd/>
          </a:ln>
          <a:effectLst/>
        </p:spPr>
        <p:txBody>
          <a:bodyPr wrap="none">
            <a:spAutoFit/>
          </a:bodyPr>
          <a:lstStyle/>
          <a:p>
            <a:pPr algn="ctr">
              <a:defRPr/>
            </a:pPr>
            <a:r>
              <a:rPr lang="en-US" sz="2000" b="1" dirty="0"/>
              <a:t>VDAs</a:t>
            </a:r>
          </a:p>
        </p:txBody>
      </p:sp>
      <p:sp>
        <p:nvSpPr>
          <p:cNvPr id="586758" name="Text Box 6"/>
          <p:cNvSpPr txBox="1">
            <a:spLocks noChangeArrowheads="1"/>
          </p:cNvSpPr>
          <p:nvPr/>
        </p:nvSpPr>
        <p:spPr bwMode="auto">
          <a:xfrm>
            <a:off x="4981575" y="1595993"/>
            <a:ext cx="3248025" cy="396875"/>
          </a:xfrm>
          <a:prstGeom prst="rect">
            <a:avLst/>
          </a:prstGeom>
          <a:solidFill>
            <a:schemeClr val="bg1">
              <a:lumMod val="85000"/>
            </a:schemeClr>
          </a:solidFill>
          <a:ln w="9525">
            <a:noFill/>
            <a:miter lim="800000"/>
            <a:headEnd/>
            <a:tailEnd/>
          </a:ln>
          <a:effectLst/>
        </p:spPr>
        <p:txBody>
          <a:bodyPr>
            <a:spAutoFit/>
          </a:bodyPr>
          <a:lstStyle/>
          <a:p>
            <a:pPr algn="ctr">
              <a:defRPr/>
            </a:pPr>
            <a:r>
              <a:rPr lang="en-US" sz="2000" b="1" dirty="0" err="1"/>
              <a:t>Antiangiogenic</a:t>
            </a:r>
            <a:r>
              <a:rPr lang="en-US" sz="2000" b="1" dirty="0"/>
              <a:t> </a:t>
            </a:r>
            <a:r>
              <a:rPr lang="en-US" sz="2000" b="1" dirty="0" smtClean="0"/>
              <a:t>Agents</a:t>
            </a:r>
            <a:endParaRPr lang="en-US" sz="2000" b="1" dirty="0"/>
          </a:p>
        </p:txBody>
      </p:sp>
      <p:sp>
        <p:nvSpPr>
          <p:cNvPr id="69639" name="Text Box 7"/>
          <p:cNvSpPr txBox="1">
            <a:spLocks noChangeArrowheads="1"/>
          </p:cNvSpPr>
          <p:nvPr/>
        </p:nvSpPr>
        <p:spPr bwMode="auto">
          <a:xfrm>
            <a:off x="1241425" y="4489450"/>
            <a:ext cx="3292475" cy="1800225"/>
          </a:xfrm>
          <a:prstGeom prst="rect">
            <a:avLst/>
          </a:prstGeom>
          <a:noFill/>
          <a:ln w="9525">
            <a:noFill/>
            <a:miter lim="800000"/>
            <a:headEnd/>
            <a:tailEnd/>
          </a:ln>
        </p:spPr>
        <p:txBody>
          <a:bodyPr>
            <a:spAutoFit/>
          </a:bodyPr>
          <a:lstStyle/>
          <a:p>
            <a:pPr marL="225425" indent="-225425">
              <a:spcBef>
                <a:spcPct val="30000"/>
              </a:spcBef>
              <a:buFontTx/>
              <a:buChar char="•"/>
            </a:pPr>
            <a:r>
              <a:rPr lang="en-US" sz="1700" b="1"/>
              <a:t>Large solid tumors—</a:t>
            </a:r>
            <a:br>
              <a:rPr lang="en-US" sz="1700" b="1"/>
            </a:br>
            <a:r>
              <a:rPr lang="en-US" sz="1700" b="1"/>
              <a:t>established blood vessels</a:t>
            </a:r>
          </a:p>
          <a:p>
            <a:pPr marL="225425" indent="-225425">
              <a:spcBef>
                <a:spcPct val="30000"/>
              </a:spcBef>
              <a:buFontTx/>
              <a:buChar char="•"/>
            </a:pPr>
            <a:r>
              <a:rPr lang="en-US" sz="1700" b="1"/>
              <a:t>Causes vessel occlusion and necrosis</a:t>
            </a:r>
          </a:p>
          <a:p>
            <a:pPr marL="225425" indent="-225425">
              <a:spcBef>
                <a:spcPct val="30000"/>
              </a:spcBef>
              <a:buFontTx/>
              <a:buChar char="•"/>
            </a:pPr>
            <a:r>
              <a:rPr lang="en-US" sz="1700" b="1"/>
              <a:t>Major effect on central part of tumor</a:t>
            </a:r>
          </a:p>
        </p:txBody>
      </p:sp>
      <p:sp>
        <p:nvSpPr>
          <p:cNvPr id="69640" name="Text Box 8"/>
          <p:cNvSpPr txBox="1">
            <a:spLocks noChangeArrowheads="1"/>
          </p:cNvSpPr>
          <p:nvPr/>
        </p:nvSpPr>
        <p:spPr bwMode="auto">
          <a:xfrm>
            <a:off x="4962525" y="4265613"/>
            <a:ext cx="2911475" cy="2058987"/>
          </a:xfrm>
          <a:prstGeom prst="rect">
            <a:avLst/>
          </a:prstGeom>
          <a:noFill/>
          <a:ln w="9525">
            <a:noFill/>
            <a:miter lim="800000"/>
            <a:headEnd/>
            <a:tailEnd/>
          </a:ln>
        </p:spPr>
        <p:txBody>
          <a:bodyPr>
            <a:spAutoFit/>
          </a:bodyPr>
          <a:lstStyle/>
          <a:p>
            <a:pPr marL="225425" indent="-225425">
              <a:spcBef>
                <a:spcPct val="30000"/>
              </a:spcBef>
              <a:buFontTx/>
              <a:buChar char="•"/>
            </a:pPr>
            <a:r>
              <a:rPr lang="en-US" sz="1700" b="1" dirty="0"/>
              <a:t>Smaller solid tumors—new blood vessels</a:t>
            </a:r>
          </a:p>
          <a:p>
            <a:pPr marL="225425" indent="-225425">
              <a:spcBef>
                <a:spcPct val="30000"/>
              </a:spcBef>
              <a:buFontTx/>
              <a:buChar char="•"/>
            </a:pPr>
            <a:r>
              <a:rPr lang="en-US" sz="1700" b="1" dirty="0"/>
              <a:t>Inhibits endothelial proliferation and migration</a:t>
            </a:r>
          </a:p>
          <a:p>
            <a:pPr marL="225425" indent="-225425">
              <a:spcBef>
                <a:spcPct val="30000"/>
              </a:spcBef>
              <a:buFontTx/>
              <a:buChar char="•"/>
            </a:pPr>
            <a:r>
              <a:rPr lang="en-US" sz="1700" b="1" dirty="0"/>
              <a:t>Major effect on peripheral part of tumor</a:t>
            </a:r>
          </a:p>
        </p:txBody>
      </p:sp>
      <p:sp>
        <p:nvSpPr>
          <p:cNvPr id="3" name="TextBox 2"/>
          <p:cNvSpPr txBox="1"/>
          <p:nvPr/>
        </p:nvSpPr>
        <p:spPr>
          <a:xfrm>
            <a:off x="1676400" y="1611868"/>
            <a:ext cx="838200" cy="381000"/>
          </a:xfrm>
          <a:prstGeom prst="rect">
            <a:avLst/>
          </a:prstGeom>
          <a:noFill/>
        </p:spPr>
        <p:txBody>
          <a:bodyPr wrap="square" rtlCol="0">
            <a:spAutoFit/>
          </a:bodyPr>
          <a:lstStyle/>
          <a:p>
            <a:pPr algn="ctr"/>
            <a:r>
              <a:rPr lang="en-US" dirty="0" smtClean="0"/>
              <a:t>CA4P</a:t>
            </a:r>
            <a:endParaRPr lang="en-US" dirty="0"/>
          </a:p>
        </p:txBody>
      </p:sp>
      <p:sp>
        <p:nvSpPr>
          <p:cNvPr id="11" name="TextBox 10"/>
          <p:cNvSpPr txBox="1"/>
          <p:nvPr/>
        </p:nvSpPr>
        <p:spPr>
          <a:xfrm>
            <a:off x="0" y="2004536"/>
            <a:ext cx="1600200" cy="369332"/>
          </a:xfrm>
          <a:prstGeom prst="rect">
            <a:avLst/>
          </a:prstGeom>
          <a:noFill/>
        </p:spPr>
        <p:txBody>
          <a:bodyPr wrap="square" rtlCol="0">
            <a:spAutoFit/>
          </a:bodyPr>
          <a:lstStyle/>
          <a:p>
            <a:pPr algn="ctr"/>
            <a:r>
              <a:rPr lang="en-US" dirty="0" smtClean="0"/>
              <a:t>A VE8062A</a:t>
            </a:r>
            <a:endParaRPr lang="en-US" dirty="0"/>
          </a:p>
        </p:txBody>
      </p:sp>
      <p:sp>
        <p:nvSpPr>
          <p:cNvPr id="12" name="TextBox 11"/>
          <p:cNvSpPr txBox="1"/>
          <p:nvPr/>
        </p:nvSpPr>
        <p:spPr>
          <a:xfrm>
            <a:off x="609600" y="3974068"/>
            <a:ext cx="1066800" cy="369332"/>
          </a:xfrm>
          <a:prstGeom prst="rect">
            <a:avLst/>
          </a:prstGeom>
          <a:noFill/>
        </p:spPr>
        <p:txBody>
          <a:bodyPr wrap="square" rtlCol="0">
            <a:spAutoFit/>
          </a:bodyPr>
          <a:lstStyle/>
          <a:p>
            <a:pPr algn="ctr"/>
            <a:r>
              <a:rPr lang="en-US" dirty="0" err="1" smtClean="0"/>
              <a:t>Exherin</a:t>
            </a:r>
            <a:endParaRPr lang="en-US" dirty="0"/>
          </a:p>
        </p:txBody>
      </p:sp>
      <p:sp>
        <p:nvSpPr>
          <p:cNvPr id="13" name="TextBox 12"/>
          <p:cNvSpPr txBox="1"/>
          <p:nvPr/>
        </p:nvSpPr>
        <p:spPr>
          <a:xfrm>
            <a:off x="3657600" y="1764268"/>
            <a:ext cx="1219200" cy="646331"/>
          </a:xfrm>
          <a:prstGeom prst="rect">
            <a:avLst/>
          </a:prstGeom>
          <a:solidFill>
            <a:schemeClr val="tx1"/>
          </a:solidFill>
        </p:spPr>
        <p:txBody>
          <a:bodyPr wrap="square" rtlCol="0">
            <a:spAutoFit/>
          </a:bodyPr>
          <a:lstStyle/>
          <a:p>
            <a:pPr algn="ctr"/>
            <a:r>
              <a:rPr lang="en-US" dirty="0" smtClean="0">
                <a:solidFill>
                  <a:schemeClr val="bg1"/>
                </a:solidFill>
              </a:rPr>
              <a:t>ASA404</a:t>
            </a:r>
            <a:br>
              <a:rPr lang="en-US" dirty="0" smtClean="0">
                <a:solidFill>
                  <a:schemeClr val="bg1"/>
                </a:solidFill>
              </a:rPr>
            </a:br>
            <a:r>
              <a:rPr lang="en-US" dirty="0" smtClean="0">
                <a:solidFill>
                  <a:schemeClr val="bg1"/>
                </a:solidFill>
              </a:rPr>
              <a:t>(DMXAA)</a:t>
            </a:r>
            <a:endParaRPr lang="en-US" dirty="0">
              <a:solidFill>
                <a:schemeClr val="bg1"/>
              </a:solidFill>
            </a:endParaRPr>
          </a:p>
        </p:txBody>
      </p:sp>
      <p:sp>
        <p:nvSpPr>
          <p:cNvPr id="14" name="TextBox 13"/>
          <p:cNvSpPr txBox="1"/>
          <p:nvPr/>
        </p:nvSpPr>
        <p:spPr>
          <a:xfrm>
            <a:off x="7010400" y="1916668"/>
            <a:ext cx="1600200" cy="369332"/>
          </a:xfrm>
          <a:prstGeom prst="rect">
            <a:avLst/>
          </a:prstGeom>
          <a:noFill/>
        </p:spPr>
        <p:txBody>
          <a:bodyPr wrap="square" rtlCol="0">
            <a:spAutoFit/>
          </a:bodyPr>
          <a:lstStyle/>
          <a:p>
            <a:pPr algn="ctr"/>
            <a:r>
              <a:rPr lang="en-US" dirty="0" err="1" smtClean="0"/>
              <a:t>Bevacizumab</a:t>
            </a:r>
            <a:endParaRPr lang="en-US" dirty="0"/>
          </a:p>
        </p:txBody>
      </p:sp>
      <p:sp>
        <p:nvSpPr>
          <p:cNvPr id="15" name="TextBox 14"/>
          <p:cNvSpPr txBox="1"/>
          <p:nvPr/>
        </p:nvSpPr>
        <p:spPr>
          <a:xfrm>
            <a:off x="7010400" y="3528536"/>
            <a:ext cx="1600200" cy="369332"/>
          </a:xfrm>
          <a:prstGeom prst="rect">
            <a:avLst/>
          </a:prstGeom>
          <a:noFill/>
        </p:spPr>
        <p:txBody>
          <a:bodyPr wrap="square" rtlCol="0">
            <a:spAutoFit/>
          </a:bodyPr>
          <a:lstStyle/>
          <a:p>
            <a:pPr algn="ctr"/>
            <a:r>
              <a:rPr lang="en-US" dirty="0" err="1" smtClean="0"/>
              <a:t>Sorafenib</a:t>
            </a:r>
            <a:endParaRPr lang="en-US" dirty="0"/>
          </a:p>
        </p:txBody>
      </p:sp>
      <p:sp>
        <p:nvSpPr>
          <p:cNvPr id="16" name="TextBox 15"/>
          <p:cNvSpPr txBox="1"/>
          <p:nvPr/>
        </p:nvSpPr>
        <p:spPr>
          <a:xfrm>
            <a:off x="4419600" y="3604736"/>
            <a:ext cx="1600200" cy="369332"/>
          </a:xfrm>
          <a:prstGeom prst="rect">
            <a:avLst/>
          </a:prstGeom>
          <a:noFill/>
        </p:spPr>
        <p:txBody>
          <a:bodyPr wrap="square" rtlCol="0">
            <a:spAutoFit/>
          </a:bodyPr>
          <a:lstStyle/>
          <a:p>
            <a:pPr algn="ctr"/>
            <a:r>
              <a:rPr lang="en-US" dirty="0" err="1" smtClean="0"/>
              <a:t>Sunitinib</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0" y="274638"/>
            <a:ext cx="9144000" cy="1143000"/>
          </a:xfrm>
        </p:spPr>
        <p:txBody>
          <a:bodyPr/>
          <a:lstStyle/>
          <a:p>
            <a:r>
              <a:rPr lang="en-US" sz="3200" dirty="0" smtClean="0"/>
              <a:t>ASA404 does not improve OS or PFS in combination with CP in randomized phase III trial</a:t>
            </a:r>
          </a:p>
        </p:txBody>
      </p:sp>
      <p:sp>
        <p:nvSpPr>
          <p:cNvPr id="72709" name="Rectangle 4"/>
          <p:cNvSpPr>
            <a:spLocks noChangeArrowheads="1"/>
          </p:cNvSpPr>
          <p:nvPr/>
        </p:nvSpPr>
        <p:spPr bwMode="auto">
          <a:xfrm>
            <a:off x="6477000" y="6324600"/>
            <a:ext cx="2360613" cy="369888"/>
          </a:xfrm>
          <a:prstGeom prst="rect">
            <a:avLst/>
          </a:prstGeom>
          <a:noFill/>
          <a:ln w="9525">
            <a:noFill/>
            <a:miter lim="800000"/>
            <a:headEnd/>
            <a:tailEnd/>
          </a:ln>
        </p:spPr>
        <p:txBody>
          <a:bodyPr wrap="none">
            <a:spAutoFit/>
          </a:bodyPr>
          <a:lstStyle/>
          <a:p>
            <a:r>
              <a:rPr lang="en-US" i="1"/>
              <a:t>Lara et al, JCO, 2011</a:t>
            </a:r>
            <a:endParaRPr lang="en-US"/>
          </a:p>
        </p:txBody>
      </p:sp>
      <p:sp>
        <p:nvSpPr>
          <p:cNvPr id="72710" name="TextBox 5"/>
          <p:cNvSpPr txBox="1">
            <a:spLocks noChangeArrowheads="1"/>
          </p:cNvSpPr>
          <p:nvPr/>
        </p:nvSpPr>
        <p:spPr bwMode="auto">
          <a:xfrm>
            <a:off x="2971800" y="1676400"/>
            <a:ext cx="3311398" cy="1015663"/>
          </a:xfrm>
          <a:prstGeom prst="rect">
            <a:avLst/>
          </a:prstGeom>
          <a:noFill/>
          <a:ln w="9525">
            <a:noFill/>
            <a:miter lim="800000"/>
            <a:headEnd/>
            <a:tailEnd/>
          </a:ln>
        </p:spPr>
        <p:txBody>
          <a:bodyPr wrap="none">
            <a:spAutoFit/>
          </a:bodyPr>
          <a:lstStyle/>
          <a:p>
            <a:r>
              <a:rPr lang="en-US" sz="2000" dirty="0"/>
              <a:t>1</a:t>
            </a:r>
            <a:r>
              <a:rPr lang="en-US" sz="2000" baseline="30000" dirty="0"/>
              <a:t>st</a:t>
            </a:r>
            <a:r>
              <a:rPr lang="en-US" sz="2000" dirty="0"/>
              <a:t> line stage </a:t>
            </a:r>
            <a:r>
              <a:rPr lang="en-US" sz="2000" dirty="0" err="1"/>
              <a:t>IIIb</a:t>
            </a:r>
            <a:r>
              <a:rPr lang="en-US" sz="2000" dirty="0"/>
              <a:t>/IV NSCLC</a:t>
            </a:r>
          </a:p>
          <a:p>
            <a:r>
              <a:rPr lang="en-US" sz="2000" dirty="0" smtClean="0"/>
              <a:t>N</a:t>
            </a:r>
            <a:r>
              <a:rPr lang="en-US" sz="2000" dirty="0"/>
              <a:t>=</a:t>
            </a:r>
            <a:r>
              <a:rPr lang="en-US" sz="2000" dirty="0" smtClean="0"/>
              <a:t>1299</a:t>
            </a:r>
          </a:p>
          <a:p>
            <a:r>
              <a:rPr lang="en-US" sz="2000" dirty="0" smtClean="0"/>
              <a:t>CP</a:t>
            </a:r>
            <a:r>
              <a:rPr lang="en-US" sz="2000" dirty="0"/>
              <a:t>+/- ASA404</a:t>
            </a:r>
          </a:p>
        </p:txBody>
      </p:sp>
      <p:sp>
        <p:nvSpPr>
          <p:cNvPr id="8" name="TextBox 7"/>
          <p:cNvSpPr txBox="1"/>
          <p:nvPr/>
        </p:nvSpPr>
        <p:spPr>
          <a:xfrm>
            <a:off x="1120775" y="3006626"/>
            <a:ext cx="2722670" cy="400110"/>
          </a:xfrm>
          <a:prstGeom prst="rect">
            <a:avLst/>
          </a:prstGeom>
          <a:solidFill>
            <a:schemeClr val="bg1">
              <a:lumMod val="95000"/>
            </a:schemeClr>
          </a:solidFill>
        </p:spPr>
        <p:txBody>
          <a:bodyPr wrap="none">
            <a:spAutoFit/>
          </a:bodyPr>
          <a:lstStyle/>
          <a:p>
            <a:pPr>
              <a:defRPr/>
            </a:pPr>
            <a:r>
              <a:rPr lang="en-US" sz="2000" dirty="0"/>
              <a:t>O</a:t>
            </a:r>
            <a:r>
              <a:rPr lang="en-US" sz="2000" dirty="0" smtClean="0"/>
              <a:t>S </a:t>
            </a:r>
            <a:r>
              <a:rPr lang="en-US" sz="2000" dirty="0"/>
              <a:t>HR=</a:t>
            </a:r>
            <a:r>
              <a:rPr lang="en-US" sz="2000" dirty="0" smtClean="0"/>
              <a:t>1.01; </a:t>
            </a:r>
            <a:r>
              <a:rPr lang="en-US" sz="2000" i="1" dirty="0" smtClean="0"/>
              <a:t>p</a:t>
            </a:r>
            <a:r>
              <a:rPr lang="en-US" sz="2000" dirty="0"/>
              <a:t>=0.535</a:t>
            </a:r>
            <a:endParaRPr lang="en-US" sz="2000" dirty="0"/>
          </a:p>
        </p:txBody>
      </p:sp>
      <p:sp>
        <p:nvSpPr>
          <p:cNvPr id="9" name="TextBox 8"/>
          <p:cNvSpPr txBox="1"/>
          <p:nvPr/>
        </p:nvSpPr>
        <p:spPr>
          <a:xfrm>
            <a:off x="5159375" y="3006626"/>
            <a:ext cx="2850911" cy="400110"/>
          </a:xfrm>
          <a:prstGeom prst="rect">
            <a:avLst/>
          </a:prstGeom>
          <a:solidFill>
            <a:schemeClr val="bg1">
              <a:lumMod val="95000"/>
            </a:schemeClr>
          </a:solidFill>
        </p:spPr>
        <p:txBody>
          <a:bodyPr wrap="none">
            <a:spAutoFit/>
          </a:bodyPr>
          <a:lstStyle/>
          <a:p>
            <a:pPr>
              <a:defRPr/>
            </a:pPr>
            <a:r>
              <a:rPr lang="en-US" sz="2000" dirty="0"/>
              <a:t>PFS HR=</a:t>
            </a:r>
            <a:r>
              <a:rPr lang="en-US" sz="2000" dirty="0" smtClean="0"/>
              <a:t>1.04</a:t>
            </a:r>
            <a:r>
              <a:rPr lang="en-US" sz="2000" dirty="0"/>
              <a:t>; </a:t>
            </a:r>
            <a:r>
              <a:rPr lang="en-US" sz="2000" i="1" dirty="0"/>
              <a:t>p</a:t>
            </a:r>
            <a:r>
              <a:rPr lang="en-US" sz="2000" dirty="0"/>
              <a:t>=0.727</a:t>
            </a:r>
            <a:endParaRPr lang="en-US" sz="2000" dirty="0"/>
          </a:p>
        </p:txBody>
      </p:sp>
      <p:sp>
        <p:nvSpPr>
          <p:cNvPr id="2" name="TextBox 1"/>
          <p:cNvSpPr txBox="1"/>
          <p:nvPr/>
        </p:nvSpPr>
        <p:spPr>
          <a:xfrm>
            <a:off x="1044575" y="3406676"/>
            <a:ext cx="2971800" cy="2308324"/>
          </a:xfrm>
          <a:prstGeom prst="rect">
            <a:avLst/>
          </a:prstGeom>
          <a:noFill/>
        </p:spPr>
        <p:txBody>
          <a:bodyPr wrap="square" rtlCol="0">
            <a:spAutoFit/>
          </a:bodyPr>
          <a:lstStyle/>
          <a:p>
            <a:r>
              <a:rPr lang="en-US" sz="2400" dirty="0"/>
              <a:t>There was no statistically significant difference in overall survival between the 2 treatment arms. </a:t>
            </a:r>
          </a:p>
        </p:txBody>
      </p:sp>
      <p:sp>
        <p:nvSpPr>
          <p:cNvPr id="10" name="TextBox 9"/>
          <p:cNvSpPr txBox="1"/>
          <p:nvPr/>
        </p:nvSpPr>
        <p:spPr>
          <a:xfrm>
            <a:off x="5181600" y="3406676"/>
            <a:ext cx="2971800" cy="2308324"/>
          </a:xfrm>
          <a:prstGeom prst="rect">
            <a:avLst/>
          </a:prstGeom>
          <a:noFill/>
        </p:spPr>
        <p:txBody>
          <a:bodyPr wrap="square" rtlCol="0">
            <a:spAutoFit/>
          </a:bodyPr>
          <a:lstStyle/>
          <a:p>
            <a:r>
              <a:rPr lang="en-US" sz="2400" dirty="0"/>
              <a:t>Nor did the 2 treatment arms show a statistically significant difference in progression-free survival.</a:t>
            </a:r>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sz="2500" dirty="0" smtClean="0"/>
              <a:t>New classes of EGFR inhibitors in development. Some look promising. Some look like more of the same. </a:t>
            </a:r>
          </a:p>
          <a:p>
            <a:r>
              <a:rPr lang="en-US" sz="2500" dirty="0" err="1" smtClean="0"/>
              <a:t>Axl</a:t>
            </a:r>
            <a:r>
              <a:rPr lang="en-US" sz="2500" dirty="0" smtClean="0"/>
              <a:t> is a new potential target for overcoming EGFR inhibitor resistance. Some </a:t>
            </a:r>
            <a:r>
              <a:rPr lang="en-US" sz="2500" dirty="0" err="1" smtClean="0"/>
              <a:t>multitargeted</a:t>
            </a:r>
            <a:r>
              <a:rPr lang="en-US" sz="2500" dirty="0" smtClean="0"/>
              <a:t> TKIs inhibit </a:t>
            </a:r>
            <a:r>
              <a:rPr lang="en-US" sz="2500" dirty="0" err="1" smtClean="0"/>
              <a:t>Axl</a:t>
            </a:r>
            <a:r>
              <a:rPr lang="en-US" sz="2500" dirty="0" smtClean="0"/>
              <a:t>. </a:t>
            </a:r>
          </a:p>
          <a:p>
            <a:r>
              <a:rPr lang="en-US" sz="2500" dirty="0" smtClean="0"/>
              <a:t>New VEGF pathway inhibitors in development or advanced testing. Targeting FGFRs may be important. </a:t>
            </a:r>
          </a:p>
          <a:p>
            <a:pPr lvl="1"/>
            <a:r>
              <a:rPr lang="en-US" sz="2500" dirty="0" smtClean="0"/>
              <a:t>Ram: trials pending</a:t>
            </a:r>
          </a:p>
          <a:p>
            <a:pPr lvl="1"/>
            <a:r>
              <a:rPr lang="en-US" sz="2500" dirty="0" smtClean="0"/>
              <a:t>BIBF1120 (</a:t>
            </a:r>
            <a:r>
              <a:rPr lang="en-US" sz="2500" dirty="0" err="1" smtClean="0"/>
              <a:t>nintedanib</a:t>
            </a:r>
            <a:r>
              <a:rPr lang="en-US" sz="2500" dirty="0" smtClean="0"/>
              <a:t>)- results expected soon. </a:t>
            </a:r>
            <a:endParaRPr lang="en-US" sz="2500"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57200" y="152400"/>
            <a:ext cx="8229600" cy="1143000"/>
          </a:xfrm>
        </p:spPr>
        <p:txBody>
          <a:bodyPr/>
          <a:lstStyle/>
          <a:p>
            <a:pPr eaLnBrk="1" hangingPunct="1"/>
            <a:r>
              <a:rPr lang="en-US" sz="4000" dirty="0" smtClean="0"/>
              <a:t>Why do we need a new </a:t>
            </a:r>
            <a:br>
              <a:rPr lang="en-US" sz="4000" dirty="0" smtClean="0"/>
            </a:br>
            <a:r>
              <a:rPr lang="en-US" sz="4000" dirty="0" smtClean="0"/>
              <a:t>generation of EGFR inhibitors?</a:t>
            </a:r>
          </a:p>
        </p:txBody>
      </p:sp>
      <p:sp>
        <p:nvSpPr>
          <p:cNvPr id="38915" name="Text Box 4"/>
          <p:cNvSpPr txBox="1">
            <a:spLocks noChangeArrowheads="1"/>
          </p:cNvSpPr>
          <p:nvPr/>
        </p:nvSpPr>
        <p:spPr bwMode="auto">
          <a:xfrm>
            <a:off x="863600" y="5683250"/>
            <a:ext cx="2184400" cy="336550"/>
          </a:xfrm>
          <a:prstGeom prst="rect">
            <a:avLst/>
          </a:prstGeom>
          <a:noFill/>
          <a:ln w="9525">
            <a:noFill/>
            <a:miter lim="800000"/>
            <a:headEnd/>
            <a:tailEnd/>
          </a:ln>
        </p:spPr>
        <p:txBody>
          <a:bodyPr wrap="none">
            <a:spAutoFit/>
          </a:bodyPr>
          <a:lstStyle/>
          <a:p>
            <a:r>
              <a:rPr lang="en-US" dirty="0" err="1"/>
              <a:t>Mok</a:t>
            </a:r>
            <a:r>
              <a:rPr lang="en-US" dirty="0"/>
              <a:t> et al, NEJM 2009</a:t>
            </a:r>
          </a:p>
        </p:txBody>
      </p:sp>
      <p:sp>
        <p:nvSpPr>
          <p:cNvPr id="38918" name="Text Box 7"/>
          <p:cNvSpPr txBox="1">
            <a:spLocks noChangeArrowheads="1"/>
          </p:cNvSpPr>
          <p:nvPr/>
        </p:nvSpPr>
        <p:spPr bwMode="auto">
          <a:xfrm>
            <a:off x="152400" y="1600200"/>
            <a:ext cx="4114800" cy="1200329"/>
          </a:xfrm>
          <a:prstGeom prst="rect">
            <a:avLst/>
          </a:prstGeom>
          <a:solidFill>
            <a:schemeClr val="bg1">
              <a:lumMod val="85000"/>
            </a:schemeClr>
          </a:solidFill>
          <a:ln w="9525">
            <a:noFill/>
            <a:miter lim="800000"/>
            <a:headEnd/>
            <a:tailEnd/>
          </a:ln>
        </p:spPr>
        <p:txBody>
          <a:bodyPr wrap="square">
            <a:spAutoFit/>
          </a:bodyPr>
          <a:lstStyle/>
          <a:p>
            <a:r>
              <a:rPr lang="en-US" b="1" dirty="0" smtClean="0"/>
              <a:t>IPASS study: </a:t>
            </a:r>
            <a:r>
              <a:rPr lang="en-US" dirty="0" err="1" smtClean="0"/>
              <a:t>gefitinib</a:t>
            </a:r>
            <a:r>
              <a:rPr lang="en-US" dirty="0" smtClean="0"/>
              <a:t> </a:t>
            </a:r>
            <a:r>
              <a:rPr lang="en-US" dirty="0" err="1" smtClean="0"/>
              <a:t>vs</a:t>
            </a:r>
            <a:r>
              <a:rPr lang="en-US" dirty="0" smtClean="0"/>
              <a:t> chemo (CP)</a:t>
            </a:r>
          </a:p>
          <a:p>
            <a:r>
              <a:rPr lang="en-US" dirty="0" smtClean="0"/>
              <a:t>M+ subgroup: </a:t>
            </a:r>
            <a:r>
              <a:rPr lang="en-GB" dirty="0" smtClean="0"/>
              <a:t>9.8 </a:t>
            </a:r>
            <a:r>
              <a:rPr lang="en-GB" dirty="0" err="1" smtClean="0"/>
              <a:t>vs</a:t>
            </a:r>
            <a:r>
              <a:rPr lang="en-GB" dirty="0" smtClean="0"/>
              <a:t> 6.4m PFS</a:t>
            </a:r>
          </a:p>
          <a:p>
            <a:r>
              <a:rPr lang="en-GB" dirty="0" smtClean="0"/>
              <a:t>HR 0.48 (0.36, 0.64)</a:t>
            </a:r>
          </a:p>
          <a:p>
            <a:endParaRPr lang="en-US" dirty="0"/>
          </a:p>
        </p:txBody>
      </p:sp>
      <p:sp>
        <p:nvSpPr>
          <p:cNvPr id="8" name="Content Placeholder 2"/>
          <p:cNvSpPr>
            <a:spLocks noGrp="1"/>
          </p:cNvSpPr>
          <p:nvPr>
            <p:ph idx="1"/>
          </p:nvPr>
        </p:nvSpPr>
        <p:spPr>
          <a:xfrm>
            <a:off x="5181600" y="1570037"/>
            <a:ext cx="3810000" cy="4525963"/>
          </a:xfrm>
        </p:spPr>
        <p:txBody>
          <a:bodyPr/>
          <a:lstStyle/>
          <a:p>
            <a:r>
              <a:rPr lang="en-US" sz="2000" dirty="0" smtClean="0"/>
              <a:t>Target resistance mechanisms (e.g. T790M)</a:t>
            </a:r>
          </a:p>
          <a:p>
            <a:r>
              <a:rPr lang="en-US" sz="2000" dirty="0" smtClean="0"/>
              <a:t>Greater potency, bioavailability</a:t>
            </a:r>
          </a:p>
          <a:p>
            <a:pPr lvl="1"/>
            <a:r>
              <a:rPr lang="en-US" sz="2000" dirty="0" smtClean="0"/>
              <a:t>CNS a frequent site of recurrence in EGFR mutant patients</a:t>
            </a:r>
          </a:p>
          <a:p>
            <a:r>
              <a:rPr lang="en-US" sz="2000" dirty="0" smtClean="0"/>
              <a:t>Target uncommon mutations</a:t>
            </a:r>
          </a:p>
          <a:p>
            <a:r>
              <a:rPr lang="en-US" sz="2000" dirty="0" smtClean="0"/>
              <a:t>Different MOA</a:t>
            </a:r>
          </a:p>
          <a:p>
            <a:r>
              <a:rPr lang="en-US" sz="2000" dirty="0" smtClean="0"/>
              <a:t>More favorable toxicity profile</a:t>
            </a:r>
          </a:p>
          <a:p>
            <a:pPr lvl="1"/>
            <a:r>
              <a:rPr lang="en-US" sz="2000" dirty="0" smtClean="0"/>
              <a:t>Off-target </a:t>
            </a:r>
            <a:r>
              <a:rPr lang="en-US" sz="2000" dirty="0" err="1" smtClean="0"/>
              <a:t>vs</a:t>
            </a:r>
            <a:r>
              <a:rPr lang="en-US" sz="2000" dirty="0" smtClean="0"/>
              <a:t> on-target effects</a:t>
            </a:r>
          </a:p>
        </p:txBody>
      </p:sp>
      <p:graphicFrame>
        <p:nvGraphicFramePr>
          <p:cNvPr id="2" name="Table 1"/>
          <p:cNvGraphicFramePr>
            <a:graphicFrameLocks noGrp="1"/>
          </p:cNvGraphicFramePr>
          <p:nvPr>
            <p:extLst>
              <p:ext uri="{D42A27DB-BD31-4B8C-83A1-F6EECF244321}">
                <p14:modId xmlns:p14="http://schemas.microsoft.com/office/powerpoint/2010/main" val="278434092"/>
              </p:ext>
            </p:extLst>
          </p:nvPr>
        </p:nvGraphicFramePr>
        <p:xfrm>
          <a:off x="152400" y="3048000"/>
          <a:ext cx="4876800" cy="1463040"/>
        </p:xfrm>
        <a:graphic>
          <a:graphicData uri="http://schemas.openxmlformats.org/drawingml/2006/table">
            <a:tbl>
              <a:tblPr firstRow="1" bandRow="1">
                <a:tableStyleId>{5C22544A-7EE6-4342-B048-85BDC9FD1C3A}</a:tableStyleId>
              </a:tblPr>
              <a:tblGrid>
                <a:gridCol w="1371600"/>
                <a:gridCol w="838200"/>
                <a:gridCol w="1143000"/>
                <a:gridCol w="762000"/>
                <a:gridCol w="762000"/>
              </a:tblGrid>
              <a:tr h="370840">
                <a:tc>
                  <a:txBody>
                    <a:bodyPr/>
                    <a:lstStyle/>
                    <a:p>
                      <a:endParaRPr lang="en-US" sz="1200" baseline="0" dirty="0"/>
                    </a:p>
                  </a:txBody>
                  <a:tcPr>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solidFill>
                      <a:schemeClr val="bg1">
                        <a:lumMod val="50000"/>
                      </a:schemeClr>
                    </a:solidFill>
                  </a:tcPr>
                </a:tc>
                <a:tc>
                  <a:txBody>
                    <a:bodyPr/>
                    <a:lstStyle/>
                    <a:p>
                      <a:pPr algn="ctr"/>
                      <a:r>
                        <a:rPr lang="en-US" sz="1200" b="1" u="none" kern="1200" baseline="0" dirty="0" err="1" smtClean="0">
                          <a:solidFill>
                            <a:schemeClr val="lt1"/>
                          </a:solidFill>
                          <a:latin typeface="+mn-lt"/>
                          <a:ea typeface="+mn-ea"/>
                          <a:cs typeface="+mn-cs"/>
                        </a:rPr>
                        <a:t>Gefitinib</a:t>
                      </a:r>
                      <a:r>
                        <a:rPr lang="en-US" sz="1200" b="1" u="none" kern="1200" baseline="0" dirty="0" smtClean="0">
                          <a:solidFill>
                            <a:schemeClr val="lt1"/>
                          </a:solidFill>
                          <a:latin typeface="+mn-lt"/>
                          <a:ea typeface="+mn-ea"/>
                          <a:cs typeface="+mn-cs"/>
                        </a:rPr>
                        <a:t> </a:t>
                      </a:r>
                      <a:endParaRPr lang="en-US" sz="1200" baseline="0" dirty="0"/>
                    </a:p>
                  </a:txBody>
                  <a:tcPr>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solidFill>
                      <a:schemeClr val="bg1">
                        <a:lumMod val="50000"/>
                      </a:schemeClr>
                    </a:solidFill>
                  </a:tcPr>
                </a:tc>
                <a:tc>
                  <a:txBody>
                    <a:bodyPr/>
                    <a:lstStyle/>
                    <a:p>
                      <a:pPr algn="ctr"/>
                      <a:r>
                        <a:rPr lang="en-US" sz="1200" b="1" u="none" kern="1200" baseline="0" dirty="0" smtClean="0">
                          <a:solidFill>
                            <a:schemeClr val="lt1"/>
                          </a:solidFill>
                          <a:latin typeface="+mn-lt"/>
                          <a:ea typeface="+mn-ea"/>
                          <a:cs typeface="+mn-cs"/>
                        </a:rPr>
                        <a:t>Carboplatin/</a:t>
                      </a:r>
                      <a:br>
                        <a:rPr lang="en-US" sz="1200" b="1" u="none" kern="1200" baseline="0" dirty="0" smtClean="0">
                          <a:solidFill>
                            <a:schemeClr val="lt1"/>
                          </a:solidFill>
                          <a:latin typeface="+mn-lt"/>
                          <a:ea typeface="+mn-ea"/>
                          <a:cs typeface="+mn-cs"/>
                        </a:rPr>
                      </a:br>
                      <a:r>
                        <a:rPr lang="en-US" sz="1200" b="1" u="none" kern="1200" baseline="0" dirty="0" smtClean="0">
                          <a:solidFill>
                            <a:schemeClr val="lt1"/>
                          </a:solidFill>
                          <a:latin typeface="+mn-lt"/>
                          <a:ea typeface="+mn-ea"/>
                          <a:cs typeface="+mn-cs"/>
                        </a:rPr>
                        <a:t>paclitaxel </a:t>
                      </a:r>
                      <a:endParaRPr lang="en-US" sz="1200" baseline="0" dirty="0"/>
                    </a:p>
                  </a:txBody>
                  <a:tcPr>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solidFill>
                      <a:schemeClr val="bg1">
                        <a:lumMod val="50000"/>
                      </a:schemeClr>
                    </a:solidFill>
                  </a:tcPr>
                </a:tc>
                <a:tc>
                  <a:txBody>
                    <a:bodyPr/>
                    <a:lstStyle/>
                    <a:p>
                      <a:pPr algn="ctr"/>
                      <a:r>
                        <a:rPr lang="en-US" sz="1200" b="1" u="none" kern="1200" baseline="0" dirty="0" smtClean="0">
                          <a:solidFill>
                            <a:schemeClr val="lt1"/>
                          </a:solidFill>
                          <a:latin typeface="+mn-lt"/>
                          <a:ea typeface="+mn-ea"/>
                          <a:cs typeface="+mn-cs"/>
                        </a:rPr>
                        <a:t>Hazard</a:t>
                      </a:r>
                      <a:br>
                        <a:rPr lang="en-US" sz="1200" b="1" u="none" kern="1200" baseline="0" dirty="0" smtClean="0">
                          <a:solidFill>
                            <a:schemeClr val="lt1"/>
                          </a:solidFill>
                          <a:latin typeface="+mn-lt"/>
                          <a:ea typeface="+mn-ea"/>
                          <a:cs typeface="+mn-cs"/>
                        </a:rPr>
                      </a:br>
                      <a:r>
                        <a:rPr lang="en-US" sz="1200" b="1" u="none" kern="1200" baseline="0" dirty="0" smtClean="0">
                          <a:solidFill>
                            <a:schemeClr val="lt1"/>
                          </a:solidFill>
                          <a:latin typeface="+mn-lt"/>
                          <a:ea typeface="+mn-ea"/>
                          <a:cs typeface="+mn-cs"/>
                        </a:rPr>
                        <a:t>ratio</a:t>
                      </a:r>
                    </a:p>
                  </a:txBody>
                  <a:tcPr>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solidFill>
                      <a:schemeClr val="bg1">
                        <a:lumMod val="50000"/>
                      </a:schemeClr>
                    </a:solidFill>
                  </a:tcPr>
                </a:tc>
                <a:tc>
                  <a:txBody>
                    <a:bodyPr/>
                    <a:lstStyle/>
                    <a:p>
                      <a:pPr algn="ctr"/>
                      <a:r>
                        <a:rPr lang="en-US" sz="1200" b="1" i="1" u="none" kern="1200" baseline="0" dirty="0" smtClean="0">
                          <a:solidFill>
                            <a:schemeClr val="lt1"/>
                          </a:solidFill>
                          <a:latin typeface="+mn-lt"/>
                          <a:ea typeface="+mn-ea"/>
                          <a:cs typeface="+mn-cs"/>
                        </a:rPr>
                        <a:t>p</a:t>
                      </a:r>
                      <a:r>
                        <a:rPr lang="en-US" sz="1200" b="1" u="none" kern="1200" baseline="0" dirty="0" smtClean="0">
                          <a:solidFill>
                            <a:schemeClr val="lt1"/>
                          </a:solidFill>
                          <a:latin typeface="+mn-lt"/>
                          <a:ea typeface="+mn-ea"/>
                          <a:cs typeface="+mn-cs"/>
                        </a:rPr>
                        <a:t>-value</a:t>
                      </a:r>
                      <a:endParaRPr lang="en-US" sz="1200" baseline="0" dirty="0"/>
                    </a:p>
                  </a:txBody>
                  <a:tcPr>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solidFill>
                      <a:schemeClr val="bg1">
                        <a:lumMod val="50000"/>
                      </a:schemeClr>
                    </a:solidFill>
                  </a:tcPr>
                </a:tc>
              </a:tr>
              <a:tr h="609600">
                <a:tc>
                  <a:txBody>
                    <a:bodyPr/>
                    <a:lstStyle/>
                    <a:p>
                      <a:r>
                        <a:rPr lang="en-US" sz="1200" u="none" kern="1200" baseline="0" dirty="0" smtClean="0">
                          <a:solidFill>
                            <a:schemeClr val="dk1"/>
                          </a:solidFill>
                          <a:latin typeface="+mn-lt"/>
                          <a:ea typeface="+mn-ea"/>
                          <a:cs typeface="+mn-cs"/>
                        </a:rPr>
                        <a:t>PFS events (EGFR mutation-positive</a:t>
                      </a:r>
                    </a:p>
                    <a:p>
                      <a:r>
                        <a:rPr lang="en-US" sz="1200" u="none" kern="1200" baseline="0" dirty="0" smtClean="0">
                          <a:solidFill>
                            <a:schemeClr val="dk1"/>
                          </a:solidFill>
                          <a:latin typeface="+mn-lt"/>
                          <a:ea typeface="+mn-ea"/>
                          <a:cs typeface="+mn-cs"/>
                        </a:rPr>
                        <a:t>population, </a:t>
                      </a:r>
                      <a:br>
                        <a:rPr lang="en-US" sz="1200" u="none" kern="1200" baseline="0" dirty="0" smtClean="0">
                          <a:solidFill>
                            <a:schemeClr val="dk1"/>
                          </a:solidFill>
                          <a:latin typeface="+mn-lt"/>
                          <a:ea typeface="+mn-ea"/>
                          <a:cs typeface="+mn-cs"/>
                        </a:rPr>
                      </a:br>
                      <a:r>
                        <a:rPr lang="en-US" sz="1200" u="none" kern="1200" baseline="0" dirty="0" smtClean="0">
                          <a:solidFill>
                            <a:schemeClr val="dk1"/>
                          </a:solidFill>
                          <a:latin typeface="+mn-lt"/>
                          <a:ea typeface="+mn-ea"/>
                          <a:cs typeface="+mn-cs"/>
                        </a:rPr>
                        <a:t>N = 132; 129) </a:t>
                      </a:r>
                      <a:endParaRPr lang="en-US" sz="1200" baseline="0" dirty="0"/>
                    </a:p>
                  </a:txBody>
                  <a:tcPr>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noFill/>
                  </a:tcPr>
                </a:tc>
                <a:tc>
                  <a:txBody>
                    <a:bodyPr/>
                    <a:lstStyle/>
                    <a:p>
                      <a:pPr algn="ctr"/>
                      <a:r>
                        <a:rPr lang="en-US" sz="1200" u="none" kern="1200" baseline="0" dirty="0" smtClean="0">
                          <a:solidFill>
                            <a:schemeClr val="dk1"/>
                          </a:solidFill>
                          <a:latin typeface="+mn-lt"/>
                          <a:ea typeface="+mn-ea"/>
                          <a:cs typeface="+mn-cs"/>
                        </a:rPr>
                        <a:t>73.5% </a:t>
                      </a:r>
                      <a:endParaRPr lang="en-US" sz="1200" baseline="0" dirty="0"/>
                    </a:p>
                  </a:txBody>
                  <a:tcPr>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noFill/>
                  </a:tcPr>
                </a:tc>
                <a:tc>
                  <a:txBody>
                    <a:bodyPr/>
                    <a:lstStyle/>
                    <a:p>
                      <a:pPr algn="ctr"/>
                      <a:r>
                        <a:rPr lang="en-US" sz="1200" u="none" kern="1200" baseline="0" dirty="0" smtClean="0">
                          <a:solidFill>
                            <a:schemeClr val="dk1"/>
                          </a:solidFill>
                          <a:latin typeface="+mn-lt"/>
                          <a:ea typeface="+mn-ea"/>
                          <a:cs typeface="+mn-cs"/>
                        </a:rPr>
                        <a:t>86.0% </a:t>
                      </a:r>
                      <a:endParaRPr lang="en-US" sz="1200" baseline="0" dirty="0"/>
                    </a:p>
                  </a:txBody>
                  <a:tcPr>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noFill/>
                  </a:tcPr>
                </a:tc>
                <a:tc>
                  <a:txBody>
                    <a:bodyPr/>
                    <a:lstStyle/>
                    <a:p>
                      <a:pPr algn="ctr"/>
                      <a:r>
                        <a:rPr lang="en-US" sz="1200" u="none" kern="1200" baseline="0" dirty="0" smtClean="0">
                          <a:solidFill>
                            <a:schemeClr val="dk1"/>
                          </a:solidFill>
                          <a:latin typeface="+mn-lt"/>
                          <a:ea typeface="+mn-ea"/>
                          <a:cs typeface="+mn-cs"/>
                        </a:rPr>
                        <a:t>0.48</a:t>
                      </a:r>
                      <a:endParaRPr lang="en-US" sz="1200" baseline="0" dirty="0"/>
                    </a:p>
                  </a:txBody>
                  <a:tcPr>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noFill/>
                  </a:tcPr>
                </a:tc>
                <a:tc>
                  <a:txBody>
                    <a:bodyPr/>
                    <a:lstStyle/>
                    <a:p>
                      <a:pPr algn="ctr"/>
                      <a:r>
                        <a:rPr lang="en-US" sz="1200" u="none" kern="1200" baseline="0" dirty="0" smtClean="0">
                          <a:solidFill>
                            <a:schemeClr val="dk1"/>
                          </a:solidFill>
                          <a:latin typeface="+mn-lt"/>
                          <a:ea typeface="+mn-ea"/>
                          <a:cs typeface="+mn-cs"/>
                        </a:rPr>
                        <a:t>&lt;0.001</a:t>
                      </a:r>
                      <a:endParaRPr lang="en-US" sz="1200" baseline="0" dirty="0"/>
                    </a:p>
                  </a:txBody>
                  <a:tcPr>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noFill/>
                  </a:tcPr>
                </a:tc>
              </a:tr>
            </a:tbl>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sz="4000" dirty="0" smtClean="0"/>
              <a:t>Improved PFS for </a:t>
            </a:r>
            <a:r>
              <a:rPr lang="en-US" sz="4000" dirty="0" err="1" smtClean="0"/>
              <a:t>dacomitinib</a:t>
            </a:r>
            <a:r>
              <a:rPr lang="en-US" sz="4000" dirty="0" smtClean="0"/>
              <a:t> </a:t>
            </a:r>
            <a:br>
              <a:rPr lang="en-US" sz="4000" dirty="0" smtClean="0"/>
            </a:br>
            <a:r>
              <a:rPr lang="en-US" sz="4000" dirty="0" err="1" smtClean="0"/>
              <a:t>vs</a:t>
            </a:r>
            <a:r>
              <a:rPr lang="en-US" sz="4000" dirty="0" smtClean="0"/>
              <a:t> </a:t>
            </a:r>
            <a:r>
              <a:rPr lang="en-US" sz="4000" dirty="0" err="1" smtClean="0"/>
              <a:t>erlotinib</a:t>
            </a:r>
            <a:r>
              <a:rPr lang="en-US" sz="4000" dirty="0" smtClean="0"/>
              <a:t> in 2</a:t>
            </a:r>
            <a:r>
              <a:rPr lang="en-US" sz="4000" baseline="30000" dirty="0" smtClean="0"/>
              <a:t>nd</a:t>
            </a:r>
            <a:r>
              <a:rPr lang="en-US" sz="4000" dirty="0" smtClean="0"/>
              <a:t>/3</a:t>
            </a:r>
            <a:r>
              <a:rPr lang="en-US" sz="4000" baseline="30000" dirty="0" smtClean="0"/>
              <a:t>rd</a:t>
            </a:r>
            <a:r>
              <a:rPr lang="en-US" sz="4000" dirty="0" smtClean="0"/>
              <a:t> line NSCLC  </a:t>
            </a:r>
            <a:endParaRPr lang="en-US" sz="4000" dirty="0"/>
          </a:p>
        </p:txBody>
      </p:sp>
      <p:sp>
        <p:nvSpPr>
          <p:cNvPr id="6" name="Content Placeholder 5"/>
          <p:cNvSpPr>
            <a:spLocks noGrp="1"/>
          </p:cNvSpPr>
          <p:nvPr>
            <p:ph idx="1"/>
          </p:nvPr>
        </p:nvSpPr>
        <p:spPr>
          <a:xfrm>
            <a:off x="457200" y="1600201"/>
            <a:ext cx="8229600" cy="1143000"/>
          </a:xfrm>
        </p:spPr>
        <p:txBody>
          <a:bodyPr/>
          <a:lstStyle/>
          <a:p>
            <a:pPr eaLnBrk="1" hangingPunct="1"/>
            <a:r>
              <a:rPr lang="en-US" sz="2600" dirty="0" smtClean="0"/>
              <a:t>Irreversible inhibitor EGFR, HER2, HER4; preclinical activity </a:t>
            </a:r>
            <a:r>
              <a:rPr lang="en-US" sz="2600" dirty="0" err="1" smtClean="0"/>
              <a:t>vs</a:t>
            </a:r>
            <a:r>
              <a:rPr lang="en-US" sz="2600" dirty="0" smtClean="0"/>
              <a:t> T790M</a:t>
            </a:r>
          </a:p>
        </p:txBody>
      </p:sp>
      <p:sp>
        <p:nvSpPr>
          <p:cNvPr id="4" name="TextBox 3"/>
          <p:cNvSpPr txBox="1"/>
          <p:nvPr/>
        </p:nvSpPr>
        <p:spPr>
          <a:xfrm>
            <a:off x="6400800" y="6529202"/>
            <a:ext cx="2533066" cy="307777"/>
          </a:xfrm>
          <a:prstGeom prst="rect">
            <a:avLst/>
          </a:prstGeom>
          <a:noFill/>
        </p:spPr>
        <p:txBody>
          <a:bodyPr wrap="none" rtlCol="0">
            <a:spAutoFit/>
          </a:bodyPr>
          <a:lstStyle/>
          <a:p>
            <a:r>
              <a:rPr lang="en-US" sz="1400" dirty="0" err="1" smtClean="0"/>
              <a:t>Ramalingam</a:t>
            </a:r>
            <a:r>
              <a:rPr lang="en-US" sz="1400" dirty="0" smtClean="0"/>
              <a:t> et al, JCO, 2012</a:t>
            </a:r>
            <a:endParaRPr lang="en-US" sz="1400" dirty="0"/>
          </a:p>
        </p:txBody>
      </p:sp>
      <p:sp>
        <p:nvSpPr>
          <p:cNvPr id="5" name="Text Box 7"/>
          <p:cNvSpPr txBox="1">
            <a:spLocks noChangeArrowheads="1"/>
          </p:cNvSpPr>
          <p:nvPr/>
        </p:nvSpPr>
        <p:spPr bwMode="auto">
          <a:xfrm>
            <a:off x="2209800" y="2667000"/>
            <a:ext cx="4267200" cy="1200329"/>
          </a:xfrm>
          <a:prstGeom prst="rect">
            <a:avLst/>
          </a:prstGeom>
          <a:solidFill>
            <a:schemeClr val="bg1">
              <a:lumMod val="85000"/>
            </a:schemeClr>
          </a:solidFill>
          <a:ln w="9525">
            <a:noFill/>
            <a:miter lim="800000"/>
            <a:headEnd/>
            <a:tailEnd/>
          </a:ln>
        </p:spPr>
        <p:txBody>
          <a:bodyPr wrap="square">
            <a:spAutoFit/>
          </a:bodyPr>
          <a:lstStyle/>
          <a:p>
            <a:r>
              <a:rPr lang="en-US" dirty="0" err="1" smtClean="0"/>
              <a:t>Dacomitinib</a:t>
            </a:r>
            <a:r>
              <a:rPr lang="en-US" dirty="0" smtClean="0"/>
              <a:t> </a:t>
            </a:r>
            <a:r>
              <a:rPr lang="en-US" dirty="0" err="1" smtClean="0"/>
              <a:t>vs</a:t>
            </a:r>
            <a:r>
              <a:rPr lang="en-US" dirty="0" smtClean="0"/>
              <a:t> </a:t>
            </a:r>
            <a:r>
              <a:rPr lang="en-US" dirty="0" err="1" smtClean="0"/>
              <a:t>erlotinib</a:t>
            </a:r>
            <a:endParaRPr lang="en-US" dirty="0" smtClean="0"/>
          </a:p>
          <a:p>
            <a:r>
              <a:rPr lang="en-US" dirty="0" smtClean="0"/>
              <a:t>N=188</a:t>
            </a:r>
          </a:p>
          <a:p>
            <a:r>
              <a:rPr lang="en-US" dirty="0" smtClean="0"/>
              <a:t>2</a:t>
            </a:r>
            <a:r>
              <a:rPr lang="en-US" baseline="30000" dirty="0" smtClean="0"/>
              <a:t>nd</a:t>
            </a:r>
            <a:r>
              <a:rPr lang="en-US" dirty="0" smtClean="0"/>
              <a:t>/3</a:t>
            </a:r>
            <a:r>
              <a:rPr lang="en-US" baseline="30000" dirty="0" smtClean="0"/>
              <a:t>rd</a:t>
            </a:r>
            <a:r>
              <a:rPr lang="en-US" dirty="0" smtClean="0"/>
              <a:t> line, no prior EGFR inhibitor</a:t>
            </a:r>
          </a:p>
          <a:p>
            <a:r>
              <a:rPr lang="en-US" b="1" dirty="0" smtClean="0"/>
              <a:t>HR=0.66 (P=.012)</a:t>
            </a:r>
            <a:endParaRPr lang="en-US" b="1" dirty="0"/>
          </a:p>
        </p:txBody>
      </p:sp>
      <p:sp>
        <p:nvSpPr>
          <p:cNvPr id="7" name="TextBox 6"/>
          <p:cNvSpPr txBox="1"/>
          <p:nvPr/>
        </p:nvSpPr>
        <p:spPr>
          <a:xfrm>
            <a:off x="2133600" y="3943529"/>
            <a:ext cx="4419600" cy="2585323"/>
          </a:xfrm>
          <a:prstGeom prst="rect">
            <a:avLst/>
          </a:prstGeom>
          <a:noFill/>
        </p:spPr>
        <p:txBody>
          <a:bodyPr wrap="square" rtlCol="0">
            <a:spAutoFit/>
          </a:bodyPr>
          <a:lstStyle/>
          <a:p>
            <a:pPr marL="285750" indent="-285750">
              <a:buFont typeface="Arial"/>
              <a:buChar char="•"/>
            </a:pPr>
            <a:r>
              <a:rPr lang="en-US" dirty="0" err="1"/>
              <a:t>Dacomitinib</a:t>
            </a:r>
            <a:r>
              <a:rPr lang="en-US" dirty="0"/>
              <a:t> (n = 94</a:t>
            </a:r>
            <a:r>
              <a:rPr lang="en-US" dirty="0" smtClean="0"/>
              <a:t>)</a:t>
            </a:r>
            <a:br>
              <a:rPr lang="en-US" dirty="0" smtClean="0"/>
            </a:br>
            <a:r>
              <a:rPr lang="en-US" dirty="0" smtClean="0"/>
              <a:t>Median </a:t>
            </a:r>
            <a:r>
              <a:rPr lang="en-US" dirty="0"/>
              <a:t>2.86 </a:t>
            </a:r>
            <a:r>
              <a:rPr lang="en-US" dirty="0" smtClean="0"/>
              <a:t>months</a:t>
            </a:r>
            <a:br>
              <a:rPr lang="en-US" dirty="0" smtClean="0"/>
            </a:br>
            <a:r>
              <a:rPr lang="en-US" dirty="0" smtClean="0"/>
              <a:t>(</a:t>
            </a:r>
            <a:r>
              <a:rPr lang="en-US" dirty="0"/>
              <a:t>95% CI, 1.87 to 3.71</a:t>
            </a:r>
            <a:r>
              <a:rPr lang="en-US" dirty="0" smtClean="0"/>
              <a:t>)</a:t>
            </a:r>
            <a:endParaRPr lang="en-US" dirty="0"/>
          </a:p>
          <a:p>
            <a:pPr marL="285750" indent="-285750">
              <a:buFont typeface="Arial"/>
              <a:buChar char="•"/>
            </a:pPr>
            <a:r>
              <a:rPr lang="en-US" dirty="0" err="1"/>
              <a:t>Erlotinib</a:t>
            </a:r>
            <a:r>
              <a:rPr lang="en-US" dirty="0"/>
              <a:t> (n = 94</a:t>
            </a:r>
            <a:r>
              <a:rPr lang="en-US" dirty="0" smtClean="0"/>
              <a:t>)</a:t>
            </a:r>
            <a:br>
              <a:rPr lang="en-US" dirty="0" smtClean="0"/>
            </a:br>
            <a:r>
              <a:rPr lang="en-US" dirty="0" smtClean="0"/>
              <a:t>Median </a:t>
            </a:r>
            <a:r>
              <a:rPr lang="en-US" dirty="0"/>
              <a:t>1.91 </a:t>
            </a:r>
            <a:r>
              <a:rPr lang="en-US" dirty="0" smtClean="0"/>
              <a:t>months</a:t>
            </a:r>
            <a:br>
              <a:rPr lang="en-US" dirty="0" smtClean="0"/>
            </a:br>
            <a:r>
              <a:rPr lang="en-US" dirty="0" smtClean="0"/>
              <a:t>(</a:t>
            </a:r>
            <a:r>
              <a:rPr lang="en-US" dirty="0"/>
              <a:t>95% CI, 1.82 to 2.69</a:t>
            </a:r>
            <a:r>
              <a:rPr lang="en-US" dirty="0" smtClean="0"/>
              <a:t>)</a:t>
            </a:r>
            <a:endParaRPr lang="en-US" dirty="0"/>
          </a:p>
          <a:p>
            <a:pPr marL="285750" indent="-285750">
              <a:buFont typeface="Arial"/>
              <a:buChar char="•"/>
            </a:pPr>
            <a:r>
              <a:rPr lang="en-US" dirty="0"/>
              <a:t>Stratified hazard ratio = </a:t>
            </a:r>
            <a:r>
              <a:rPr lang="en-US" dirty="0" smtClean="0"/>
              <a:t>0.66</a:t>
            </a:r>
            <a:br>
              <a:rPr lang="en-US" dirty="0" smtClean="0"/>
            </a:br>
            <a:r>
              <a:rPr lang="en-US" dirty="0" smtClean="0"/>
              <a:t>(</a:t>
            </a:r>
            <a:r>
              <a:rPr lang="en-US" dirty="0"/>
              <a:t>95% CI, 0.47 to 0.91</a:t>
            </a:r>
            <a:r>
              <a:rPr lang="en-US" dirty="0" smtClean="0"/>
              <a:t>)</a:t>
            </a:r>
            <a:br>
              <a:rPr lang="en-US" dirty="0" smtClean="0"/>
            </a:br>
            <a:r>
              <a:rPr lang="en-US" dirty="0" smtClean="0"/>
              <a:t>2</a:t>
            </a:r>
            <a:r>
              <a:rPr lang="en-US" dirty="0"/>
              <a:t>-sided </a:t>
            </a:r>
            <a:r>
              <a:rPr lang="en-US" dirty="0" smtClean="0"/>
              <a:t>P </a:t>
            </a:r>
            <a:r>
              <a:rPr lang="en-US" dirty="0"/>
              <a:t>= 0.012</a:t>
            </a:r>
          </a:p>
        </p:txBody>
      </p:sp>
    </p:spTree>
    <p:extLst>
      <p:ext uri="{BB962C8B-B14F-4D97-AF65-F5344CB8AC3E}">
        <p14:creationId xmlns:p14="http://schemas.microsoft.com/office/powerpoint/2010/main" val="81692364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914" name="Rectangle 2"/>
          <p:cNvSpPr>
            <a:spLocks noGrp="1" noChangeArrowheads="1"/>
          </p:cNvSpPr>
          <p:nvPr>
            <p:ph type="title"/>
          </p:nvPr>
        </p:nvSpPr>
        <p:spPr>
          <a:xfrm>
            <a:off x="228600" y="228600"/>
            <a:ext cx="8686800" cy="1120775"/>
          </a:xfrm>
        </p:spPr>
        <p:txBody>
          <a:bodyPr rtlCol="0">
            <a:normAutofit fontScale="90000"/>
          </a:bodyPr>
          <a:lstStyle/>
          <a:p>
            <a:pPr eaLnBrk="1" fontAlgn="auto" hangingPunct="1">
              <a:spcAft>
                <a:spcPts val="0"/>
              </a:spcAft>
              <a:defRPr/>
            </a:pPr>
            <a:r>
              <a:rPr lang="en-GB" altLang="ja-JP" dirty="0" smtClean="0"/>
              <a:t>Patient with HER2-amplified lung cancer treated with </a:t>
            </a:r>
            <a:r>
              <a:rPr lang="en-GB" altLang="ja-JP" dirty="0" err="1" smtClean="0"/>
              <a:t>dacomitinib</a:t>
            </a:r>
            <a:endParaRPr lang="en-GB" dirty="0">
              <a:ea typeface="ＭＳ Ｐゴシック" pitchFamily="34" charset="-128"/>
            </a:endParaRPr>
          </a:p>
        </p:txBody>
      </p:sp>
      <p:sp>
        <p:nvSpPr>
          <p:cNvPr id="5" name="TextBox 4"/>
          <p:cNvSpPr txBox="1"/>
          <p:nvPr/>
        </p:nvSpPr>
        <p:spPr>
          <a:xfrm>
            <a:off x="4114800" y="6400800"/>
            <a:ext cx="4172937" cy="369332"/>
          </a:xfrm>
          <a:prstGeom prst="rect">
            <a:avLst/>
          </a:prstGeom>
          <a:noFill/>
        </p:spPr>
        <p:txBody>
          <a:bodyPr wrap="none" rtlCol="0">
            <a:spAutoFit/>
          </a:bodyPr>
          <a:lstStyle/>
          <a:p>
            <a:r>
              <a:rPr lang="en-US" dirty="0" smtClean="0"/>
              <a:t>M. Kris, Santa Monica Lung </a:t>
            </a:r>
            <a:r>
              <a:rPr lang="en-US" dirty="0" err="1" smtClean="0"/>
              <a:t>mtg</a:t>
            </a:r>
            <a:r>
              <a:rPr lang="en-US" dirty="0" smtClean="0"/>
              <a:t>, 2012</a:t>
            </a:r>
            <a:endParaRPr lang="en-US" dirty="0"/>
          </a:p>
        </p:txBody>
      </p:sp>
      <p:sp>
        <p:nvSpPr>
          <p:cNvPr id="3" name="TextBox 2"/>
          <p:cNvSpPr txBox="1"/>
          <p:nvPr/>
        </p:nvSpPr>
        <p:spPr>
          <a:xfrm>
            <a:off x="1143000" y="2438400"/>
            <a:ext cx="6934200" cy="2308324"/>
          </a:xfrm>
          <a:prstGeom prst="rect">
            <a:avLst/>
          </a:prstGeom>
          <a:noFill/>
        </p:spPr>
        <p:txBody>
          <a:bodyPr wrap="square" rtlCol="0">
            <a:spAutoFit/>
          </a:bodyPr>
          <a:lstStyle/>
          <a:p>
            <a:r>
              <a:rPr lang="en-US" sz="2400" dirty="0"/>
              <a:t>Research To Practice could not obtain permission to reproduce this slide at the time of publication. For further information, please see the following: Kris MG. The Lung Cancer Mutation Consortium. Presented at: 12th Annual Targeted Therapies in Lung Cancer; February 2012; Santa Monica, CA.</a:t>
            </a:r>
          </a:p>
        </p:txBody>
      </p:sp>
    </p:spTree>
    <p:extLst>
      <p:ext uri="{BB962C8B-B14F-4D97-AF65-F5344CB8AC3E}">
        <p14:creationId xmlns:p14="http://schemas.microsoft.com/office/powerpoint/2010/main" val="390200004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Necitumumab</a:t>
            </a:r>
            <a:endParaRPr lang="en-US" dirty="0"/>
          </a:p>
        </p:txBody>
      </p:sp>
      <p:sp>
        <p:nvSpPr>
          <p:cNvPr id="3" name="Content Placeholder 2"/>
          <p:cNvSpPr>
            <a:spLocks noGrp="1"/>
          </p:cNvSpPr>
          <p:nvPr>
            <p:ph idx="1"/>
          </p:nvPr>
        </p:nvSpPr>
        <p:spPr/>
        <p:txBody>
          <a:bodyPr/>
          <a:lstStyle/>
          <a:p>
            <a:r>
              <a:rPr lang="en-US" sz="2800" dirty="0" smtClean="0"/>
              <a:t>Fully human IgG1 monoclonal antibody to EGFR</a:t>
            </a:r>
          </a:p>
          <a:p>
            <a:r>
              <a:rPr lang="en-US" sz="2800" dirty="0" smtClean="0"/>
              <a:t>Phase I trial demonstrated anti-tumor activity at therapeutically relevant doses and favorable safety and pharmacokinetic profiles</a:t>
            </a:r>
          </a:p>
          <a:p>
            <a:r>
              <a:rPr lang="en-US" sz="2800" dirty="0" smtClean="0"/>
              <a:t>NSCLC Phase III trials ongoing</a:t>
            </a:r>
          </a:p>
          <a:p>
            <a:pPr lvl="1"/>
            <a:r>
              <a:rPr lang="en-US" dirty="0" smtClean="0"/>
              <a:t>INSPIRE: in combination with </a:t>
            </a:r>
            <a:r>
              <a:rPr lang="en-US" dirty="0" err="1" smtClean="0"/>
              <a:t>cis+pem</a:t>
            </a:r>
            <a:endParaRPr lang="en-US" dirty="0" smtClean="0"/>
          </a:p>
          <a:p>
            <a:pPr lvl="1"/>
            <a:r>
              <a:rPr lang="en-US" dirty="0" smtClean="0"/>
              <a:t>SQUIRE: in combination with </a:t>
            </a:r>
            <a:r>
              <a:rPr lang="en-US" dirty="0" err="1" smtClean="0"/>
              <a:t>cis+gem</a:t>
            </a:r>
            <a:r>
              <a:rPr lang="en-US" dirty="0" smtClean="0"/>
              <a:t> with </a:t>
            </a:r>
            <a:r>
              <a:rPr lang="en-US" dirty="0" err="1" smtClean="0"/>
              <a:t>squamous</a:t>
            </a:r>
            <a:r>
              <a:rPr lang="en-US" dirty="0" smtClean="0"/>
              <a:t> NSCLC</a:t>
            </a:r>
            <a:endParaRPr lang="en-US" dirty="0"/>
          </a:p>
        </p:txBody>
      </p:sp>
      <p:sp>
        <p:nvSpPr>
          <p:cNvPr id="4" name="TextBox 3"/>
          <p:cNvSpPr txBox="1"/>
          <p:nvPr/>
        </p:nvSpPr>
        <p:spPr>
          <a:xfrm>
            <a:off x="4915448" y="6477782"/>
            <a:ext cx="3227165" cy="338554"/>
          </a:xfrm>
          <a:prstGeom prst="rect">
            <a:avLst/>
          </a:prstGeom>
          <a:noFill/>
        </p:spPr>
        <p:txBody>
          <a:bodyPr wrap="none" rtlCol="0">
            <a:spAutoFit/>
          </a:bodyPr>
          <a:lstStyle/>
          <a:p>
            <a:r>
              <a:rPr lang="en-US" sz="1600" dirty="0" err="1" smtClean="0"/>
              <a:t>Kuenen</a:t>
            </a:r>
            <a:r>
              <a:rPr lang="en-US" sz="1600" dirty="0" smtClean="0"/>
              <a:t> et al, </a:t>
            </a:r>
            <a:r>
              <a:rPr lang="en-US" sz="1600" dirty="0" err="1" smtClean="0"/>
              <a:t>Clin</a:t>
            </a:r>
            <a:r>
              <a:rPr lang="en-US" sz="1600" dirty="0" smtClean="0"/>
              <a:t> Can Res, 2010</a:t>
            </a:r>
            <a:endParaRPr lang="en-US" sz="1600" dirty="0"/>
          </a:p>
        </p:txBody>
      </p:sp>
    </p:spTree>
    <p:extLst>
      <p:ext uri="{BB962C8B-B14F-4D97-AF65-F5344CB8AC3E}">
        <p14:creationId xmlns:p14="http://schemas.microsoft.com/office/powerpoint/2010/main" val="253310804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err="1" smtClean="0"/>
              <a:t>Necitumumab</a:t>
            </a:r>
            <a:r>
              <a:rPr lang="en-US" sz="3200" b="1" dirty="0" smtClean="0"/>
              <a:t> increases the effects of </a:t>
            </a:r>
            <a:r>
              <a:rPr lang="en-US" sz="3200" b="1" dirty="0" err="1" smtClean="0"/>
              <a:t>cisplatin</a:t>
            </a:r>
            <a:r>
              <a:rPr lang="en-US" sz="3200" b="1" dirty="0" smtClean="0"/>
              <a:t>/gemcitabine in NSCLC models</a:t>
            </a:r>
            <a:endParaRPr lang="en-US" sz="3200" dirty="0"/>
          </a:p>
        </p:txBody>
      </p:sp>
      <p:sp>
        <p:nvSpPr>
          <p:cNvPr id="8" name="TextBox 7"/>
          <p:cNvSpPr txBox="1"/>
          <p:nvPr/>
        </p:nvSpPr>
        <p:spPr>
          <a:xfrm>
            <a:off x="4526272" y="6477782"/>
            <a:ext cx="4530006" cy="338554"/>
          </a:xfrm>
          <a:prstGeom prst="rect">
            <a:avLst/>
          </a:prstGeom>
          <a:noFill/>
        </p:spPr>
        <p:txBody>
          <a:bodyPr wrap="none" rtlCol="0">
            <a:spAutoFit/>
          </a:bodyPr>
          <a:lstStyle/>
          <a:p>
            <a:r>
              <a:rPr lang="en-US" sz="1600" dirty="0" err="1" smtClean="0"/>
              <a:t>Samakoglu</a:t>
            </a:r>
            <a:r>
              <a:rPr lang="en-US" sz="1600" dirty="0" smtClean="0"/>
              <a:t> et al, Cancer Gen Proteomics, 2012</a:t>
            </a:r>
            <a:endParaRPr lang="en-US" sz="1600" dirty="0"/>
          </a:p>
        </p:txBody>
      </p:sp>
      <p:sp>
        <p:nvSpPr>
          <p:cNvPr id="3" name="TextBox 2"/>
          <p:cNvSpPr txBox="1"/>
          <p:nvPr/>
        </p:nvSpPr>
        <p:spPr>
          <a:xfrm>
            <a:off x="1295400" y="2590800"/>
            <a:ext cx="6629400" cy="1569660"/>
          </a:xfrm>
          <a:prstGeom prst="rect">
            <a:avLst/>
          </a:prstGeom>
          <a:noFill/>
        </p:spPr>
        <p:txBody>
          <a:bodyPr wrap="square" rtlCol="0">
            <a:spAutoFit/>
          </a:bodyPr>
          <a:lstStyle/>
          <a:p>
            <a:r>
              <a:rPr lang="en-US" sz="2400" dirty="0"/>
              <a:t>The effects of </a:t>
            </a:r>
            <a:r>
              <a:rPr lang="en-US" sz="2400" dirty="0" err="1"/>
              <a:t>necitumumab</a:t>
            </a:r>
            <a:r>
              <a:rPr lang="en-US" sz="2400" dirty="0"/>
              <a:t> with </a:t>
            </a:r>
            <a:r>
              <a:rPr lang="en-US" sz="2400" dirty="0" err="1"/>
              <a:t>cisplatin</a:t>
            </a:r>
            <a:r>
              <a:rPr lang="en-US" sz="2400" dirty="0"/>
              <a:t>/gemcitabine on tumor growth were shown to be significantly greater than both </a:t>
            </a:r>
            <a:r>
              <a:rPr lang="en-US" sz="2400" dirty="0" err="1"/>
              <a:t>necitumumab</a:t>
            </a:r>
            <a:r>
              <a:rPr lang="en-US" sz="2400" dirty="0"/>
              <a:t> and </a:t>
            </a:r>
            <a:r>
              <a:rPr lang="en-US" sz="2400" dirty="0" err="1"/>
              <a:t>cisplatin</a:t>
            </a:r>
            <a:r>
              <a:rPr lang="en-US" sz="2400" dirty="0"/>
              <a:t>/gemcitabine alone</a:t>
            </a:r>
          </a:p>
        </p:txBody>
      </p:sp>
    </p:spTree>
    <p:extLst>
      <p:ext uri="{BB962C8B-B14F-4D97-AF65-F5344CB8AC3E}">
        <p14:creationId xmlns:p14="http://schemas.microsoft.com/office/powerpoint/2010/main" val="1905797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Content Placeholder 9"/>
          <p:cNvSpPr>
            <a:spLocks noGrp="1"/>
          </p:cNvSpPr>
          <p:nvPr>
            <p:ph idx="1"/>
          </p:nvPr>
        </p:nvSpPr>
        <p:spPr>
          <a:xfrm>
            <a:off x="457200" y="2133600"/>
            <a:ext cx="8229600" cy="3992563"/>
          </a:xfrm>
        </p:spPr>
        <p:txBody>
          <a:bodyPr/>
          <a:lstStyle/>
          <a:p>
            <a:pPr marL="0" indent="0" algn="ctr">
              <a:buFont typeface="Arial" charset="0"/>
              <a:buNone/>
            </a:pPr>
            <a:r>
              <a:rPr lang="en-US" sz="5400" dirty="0" err="1" smtClean="0"/>
              <a:t>Axl</a:t>
            </a:r>
            <a:r>
              <a:rPr lang="en-US" sz="5400" dirty="0" smtClean="0"/>
              <a:t> as a potential mechanism of resistance to EGFR TKIs</a:t>
            </a:r>
          </a:p>
        </p:txBody>
      </p:sp>
    </p:spTree>
    <p:extLst>
      <p:ext uri="{BB962C8B-B14F-4D97-AF65-F5344CB8AC3E}">
        <p14:creationId xmlns:p14="http://schemas.microsoft.com/office/powerpoint/2010/main" val="102321570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GNE Layout">
  <a:themeElements>
    <a:clrScheme name="2_Blank Presentation 14">
      <a:dk1>
        <a:srgbClr val="000000"/>
      </a:dk1>
      <a:lt1>
        <a:srgbClr val="FFFFFF"/>
      </a:lt1>
      <a:dk2>
        <a:srgbClr val="006699"/>
      </a:dk2>
      <a:lt2>
        <a:srgbClr val="FFFFFF"/>
      </a:lt2>
      <a:accent1>
        <a:srgbClr val="FF0000"/>
      </a:accent1>
      <a:accent2>
        <a:srgbClr val="FFFF00"/>
      </a:accent2>
      <a:accent3>
        <a:srgbClr val="AAB8CA"/>
      </a:accent3>
      <a:accent4>
        <a:srgbClr val="DADADA"/>
      </a:accent4>
      <a:accent5>
        <a:srgbClr val="FFAAAA"/>
      </a:accent5>
      <a:accent6>
        <a:srgbClr val="E7E700"/>
      </a:accent6>
      <a:hlink>
        <a:srgbClr val="00CC00"/>
      </a:hlink>
      <a:folHlink>
        <a:srgbClr val="6699FF"/>
      </a:folHlink>
    </a:clrScheme>
    <a:fontScheme name="2_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Blank Presentation 13">
        <a:dk1>
          <a:srgbClr val="000000"/>
        </a:dk1>
        <a:lt1>
          <a:srgbClr val="FFFFFF"/>
        </a:lt1>
        <a:dk2>
          <a:srgbClr val="006699"/>
        </a:dk2>
        <a:lt2>
          <a:srgbClr val="FFFFFF"/>
        </a:lt2>
        <a:accent1>
          <a:srgbClr val="BBE0E3"/>
        </a:accent1>
        <a:accent2>
          <a:srgbClr val="FF9900"/>
        </a:accent2>
        <a:accent3>
          <a:srgbClr val="AAB8CA"/>
        </a:accent3>
        <a:accent4>
          <a:srgbClr val="DADADA"/>
        </a:accent4>
        <a:accent5>
          <a:srgbClr val="DAEDEF"/>
        </a:accent5>
        <a:accent6>
          <a:srgbClr val="E78A00"/>
        </a:accent6>
        <a:hlink>
          <a:srgbClr val="009999"/>
        </a:hlink>
        <a:folHlink>
          <a:srgbClr val="6699FF"/>
        </a:folHlink>
      </a:clrScheme>
      <a:clrMap bg1="dk2" tx1="lt1" bg2="dk1" tx2="lt2" accent1="accent1" accent2="accent2" accent3="accent3" accent4="accent4" accent5="accent5" accent6="accent6" hlink="hlink" folHlink="folHlink"/>
    </a:extraClrScheme>
    <a:extraClrScheme>
      <a:clrScheme name="2_Blank Presentation 14">
        <a:dk1>
          <a:srgbClr val="000000"/>
        </a:dk1>
        <a:lt1>
          <a:srgbClr val="FFFFFF"/>
        </a:lt1>
        <a:dk2>
          <a:srgbClr val="006699"/>
        </a:dk2>
        <a:lt2>
          <a:srgbClr val="FFFFFF"/>
        </a:lt2>
        <a:accent1>
          <a:srgbClr val="FF0000"/>
        </a:accent1>
        <a:accent2>
          <a:srgbClr val="FFFF00"/>
        </a:accent2>
        <a:accent3>
          <a:srgbClr val="AAB8CA"/>
        </a:accent3>
        <a:accent4>
          <a:srgbClr val="DADADA"/>
        </a:accent4>
        <a:accent5>
          <a:srgbClr val="FFAAAA"/>
        </a:accent5>
        <a:accent6>
          <a:srgbClr val="E7E700"/>
        </a:accent6>
        <a:hlink>
          <a:srgbClr val="00CC00"/>
        </a:hlink>
        <a:folHlink>
          <a:srgbClr val="6699FF"/>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2451</TotalTime>
  <Words>2188</Words>
  <Application>Microsoft Macintosh PowerPoint</Application>
  <PresentationFormat>On-screen Show (4:3)</PresentationFormat>
  <Paragraphs>343</Paragraphs>
  <Slides>33</Slides>
  <Notes>33</Notes>
  <HiddenSlides>0</HiddenSlides>
  <MMClips>0</MMClips>
  <ScaleCrop>false</ScaleCrop>
  <HeadingPairs>
    <vt:vector size="4" baseType="variant">
      <vt:variant>
        <vt:lpstr>Theme</vt:lpstr>
      </vt:variant>
      <vt:variant>
        <vt:i4>2</vt:i4>
      </vt:variant>
      <vt:variant>
        <vt:lpstr>Slide Titles</vt:lpstr>
      </vt:variant>
      <vt:variant>
        <vt:i4>33</vt:i4>
      </vt:variant>
    </vt:vector>
  </HeadingPairs>
  <TitlesOfParts>
    <vt:vector size="35" baseType="lpstr">
      <vt:lpstr>Office Theme</vt:lpstr>
      <vt:lpstr>GNE Layout</vt:lpstr>
      <vt:lpstr>PowerPoint Presentation</vt:lpstr>
      <vt:lpstr>PowerPoint Presentation</vt:lpstr>
      <vt:lpstr>Why do we need a new  generation of EGFR inhibitors?</vt:lpstr>
      <vt:lpstr>Why do we need a new  generation of EGFR inhibitors?</vt:lpstr>
      <vt:lpstr>Improved PFS for dacomitinib  vs erlotinib in 2nd/3rd line NSCLC  </vt:lpstr>
      <vt:lpstr>Patient with HER2-amplified lung cancer treated with dacomitinib</vt:lpstr>
      <vt:lpstr>Necitumumab</vt:lpstr>
      <vt:lpstr>Necitumumab increases the effects of cisplatin/gemcitabine in NSCLC models</vt:lpstr>
      <vt:lpstr>PowerPoint Presentation</vt:lpstr>
      <vt:lpstr>EMT and EGFR resistance</vt:lpstr>
      <vt:lpstr>76 gene EMT signature separates NSCLC lines into epithelial and mesenchymal groups</vt:lpstr>
      <vt:lpstr>EMT signature is predictive of DC in BATTLE patients with wt EGFR/wt KRAS treated with erlotinib </vt:lpstr>
      <vt:lpstr>PowerPoint Presentation</vt:lpstr>
      <vt:lpstr>PowerPoint Presentation</vt:lpstr>
      <vt:lpstr>Cabozantinib (XL184) in NSCLC</vt:lpstr>
      <vt:lpstr>PowerPoint Presentation</vt:lpstr>
      <vt:lpstr>PowerPoint Presentation</vt:lpstr>
      <vt:lpstr>VEGF family signaling pathways</vt:lpstr>
      <vt:lpstr>Aflibercept extends PFS, not OS in combination with docetaxel for second-line therapy in NSCLC </vt:lpstr>
      <vt:lpstr>Ramucirumab</vt:lpstr>
      <vt:lpstr>Final Results of Phase II Ramucirumab with Paclitaxel + Carboplatin </vt:lpstr>
      <vt:lpstr>Key Phase II studies in advanced NSCLC</vt:lpstr>
      <vt:lpstr>Interim Analysis of Phase II Randomized Study of Ramucirumab + Platinum Chemo in Stage IV NSCLC</vt:lpstr>
      <vt:lpstr>FGFR as a potential therapeutic target in NSCLC</vt:lpstr>
      <vt:lpstr>Importance of Targeting  FGFR Pathway</vt:lpstr>
      <vt:lpstr>PowerPoint Presentation</vt:lpstr>
      <vt:lpstr>Elevations in bFGF and HGF Develop Prior to Progression in mCRC Patients Treated with BV</vt:lpstr>
      <vt:lpstr>FGFR1 Amplified in Squamous NSCLC &amp; Assoc With Sensitivity to FGFR Inhibition</vt:lpstr>
      <vt:lpstr>BIBF 1120* pharmacology</vt:lpstr>
      <vt:lpstr>PowerPoint Presentation</vt:lpstr>
      <vt:lpstr>VDAs vs Antiangiogenic Agents</vt:lpstr>
      <vt:lpstr>ASA404 does not improve OS or PFS in combination with CP in randomized phase III trial</vt:lpstr>
      <vt:lpstr>Summary</vt:lpstr>
    </vt:vector>
  </TitlesOfParts>
  <Manager/>
  <Company>Research To Practice</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Silvana Izquierdo</cp:lastModifiedBy>
  <cp:revision>92</cp:revision>
  <dcterms:created xsi:type="dcterms:W3CDTF">2013-02-02T01:07:05Z</dcterms:created>
  <dcterms:modified xsi:type="dcterms:W3CDTF">2013-04-03T16:17:55Z</dcterms:modified>
  <cp:category/>
</cp:coreProperties>
</file>